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6" r:id="rId3"/>
    <p:sldId id="334" r:id="rId4"/>
    <p:sldId id="338" r:id="rId5"/>
    <p:sldId id="348" r:id="rId6"/>
    <p:sldId id="344" r:id="rId7"/>
    <p:sldId id="339" r:id="rId8"/>
    <p:sldId id="336" r:id="rId9"/>
    <p:sldId id="340" r:id="rId10"/>
    <p:sldId id="343" r:id="rId11"/>
    <p:sldId id="345" r:id="rId12"/>
    <p:sldId id="30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950">
          <p15:clr>
            <a:srgbClr val="A4A3A4"/>
          </p15:clr>
        </p15:guide>
        <p15:guide id="4" pos="11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0C9"/>
    <a:srgbClr val="80ABB8"/>
    <a:srgbClr val="157E9F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 autoAdjust="0"/>
    <p:restoredTop sz="94599" autoAdjust="0"/>
  </p:normalViewPr>
  <p:slideViewPr>
    <p:cSldViewPr snapToGrid="0">
      <p:cViewPr varScale="1">
        <p:scale>
          <a:sx n="100" d="100"/>
          <a:sy n="100" d="100"/>
        </p:scale>
        <p:origin x="72" y="480"/>
      </p:cViewPr>
      <p:guideLst>
        <p:guide orient="horz" pos="2160"/>
        <p:guide pos="3840"/>
        <p:guide orient="horz" pos="1950"/>
        <p:guide pos="11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pPr/>
              <a:t>2018/1/3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3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54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9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1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1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6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1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贝叶斯网络参数训练的一般办法是，假定先验概率一服从某种分布（一般是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Dirichlet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分布），在数据不断加入的过程中，先验会越来越趋向实际的分布。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1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14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1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1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pPr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pPr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pPr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526403" y="3662934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26403" y="4516020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09761" y="3735534"/>
            <a:ext cx="8534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Densely </a:t>
            </a:r>
            <a:r>
              <a:rPr kumimoji="1" lang="en-US" altLang="zh-CN" sz="4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Connected Convolutional Networks</a:t>
            </a:r>
            <a:endParaRPr kumimoji="1" lang="zh-CN" altLang="en-US" sz="4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77768" y="5525298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指导老师：巫义锐老师</a:t>
            </a:r>
          </a:p>
        </p:txBody>
      </p:sp>
      <p:sp>
        <p:nvSpPr>
          <p:cNvPr id="20" name="矩形 19"/>
          <p:cNvSpPr/>
          <p:nvPr/>
        </p:nvSpPr>
        <p:spPr>
          <a:xfrm>
            <a:off x="6748537" y="552529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汇报人：邹希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6" name="矩形 205"/>
          <p:cNvSpPr/>
          <p:nvPr/>
        </p:nvSpPr>
        <p:spPr>
          <a:xfrm>
            <a:off x="3133937" y="4636230"/>
            <a:ext cx="60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阅读报告</a:t>
            </a:r>
          </a:p>
        </p:txBody>
      </p:sp>
      <p:pic>
        <p:nvPicPr>
          <p:cNvPr id="4098" name="Picture 2" descr="C:\Users\MrX\Desktop\图片2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408" y="718693"/>
            <a:ext cx="29622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 rot="2692295">
            <a:off x="10401665" y="633285"/>
            <a:ext cx="1969252" cy="365125"/>
          </a:xfrm>
        </p:spPr>
        <p:txBody>
          <a:bodyPr/>
          <a:lstStyle/>
          <a:p>
            <a:fld id="{C78DF67B-47A7-451C-9491-ECEB1FAC968C}" type="datetime2">
              <a:rPr kumimoji="1" lang="zh-CN" altLang="en-US" sz="2000" b="1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2018年1月3日</a:t>
            </a:fld>
            <a:endParaRPr kumimoji="1" lang="zh-CN" altLang="en-US" sz="20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031102" y="252859"/>
            <a:ext cx="10152808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7</a:t>
            </a:r>
            <a:endParaRPr lang="zh-CN" altLang="en-US" sz="3600" dirty="0"/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7977" y="2653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02ED92-4C05-4746-ABBA-81795C1C9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1" y="1386797"/>
            <a:ext cx="9813749" cy="37336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0953D8-0A57-463E-A304-8AD476407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7" y="2034559"/>
            <a:ext cx="10501956" cy="24381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2FBC85B-74D4-4F1A-A6B1-4D84F6D5BA15}"/>
              </a:ext>
            </a:extLst>
          </p:cNvPr>
          <p:cNvSpPr txBox="1"/>
          <p:nvPr/>
        </p:nvSpPr>
        <p:spPr>
          <a:xfrm>
            <a:off x="1002082" y="5177374"/>
            <a:ext cx="995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随着网络层</a:t>
            </a:r>
            <a:r>
              <a:rPr lang="zh-CN" altLang="en-US" sz="2400" dirty="0" smtClean="0">
                <a:latin typeface="微软雅黑" panose="020B0503020204020204" pitchFamily="34" charset="-122"/>
                <a:ea typeface="方正清刻本悦宋简体" panose="02000000000000000000"/>
              </a:rPr>
              <a:t>数的增加</a:t>
            </a:r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方正清刻本悦宋简体" panose="02000000000000000000"/>
              </a:rPr>
              <a:t>网络的准确率不断上升</a:t>
            </a:r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方正清刻本悦宋简体" panose="02000000000000000000"/>
              </a:rPr>
              <a:t>容量</a:t>
            </a:r>
            <a:r>
              <a:rPr lang="en-US" altLang="zh-CN" sz="2400" dirty="0">
                <a:latin typeface="微软雅黑" panose="020B0503020204020204" pitchFamily="34" charset="-122"/>
                <a:ea typeface="方正清刻本悦宋简体" panose="02000000000000000000"/>
              </a:rPr>
              <a:t>(capacity)</a:t>
            </a:r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也在逐渐增大</a:t>
            </a:r>
            <a:r>
              <a:rPr lang="zh-CN" altLang="en-US" sz="2400" dirty="0" smtClean="0">
                <a:latin typeface="微软雅黑" panose="020B0503020204020204" pitchFamily="34" charset="-122"/>
                <a:ea typeface="方正清刻本悦宋简体" panose="02000000000000000000"/>
              </a:rPr>
              <a:t>；但是</a:t>
            </a:r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没有出现参数优化、过拟合等问题。</a:t>
            </a:r>
          </a:p>
        </p:txBody>
      </p:sp>
    </p:spTree>
    <p:extLst>
      <p:ext uri="{BB962C8B-B14F-4D97-AF65-F5344CB8AC3E}">
        <p14:creationId xmlns:p14="http://schemas.microsoft.com/office/powerpoint/2010/main" val="38957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448006" y="252859"/>
            <a:ext cx="974399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8</a:t>
            </a:r>
            <a:endParaRPr lang="zh-CN" altLang="en-US" sz="3600" dirty="0"/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7977" y="2653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讨论与总结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F0ACFC-7050-4D5C-91E2-06AAEC8C547B}"/>
              </a:ext>
            </a:extLst>
          </p:cNvPr>
          <p:cNvSpPr txBox="1"/>
          <p:nvPr/>
        </p:nvSpPr>
        <p:spPr>
          <a:xfrm>
            <a:off x="926926" y="1256728"/>
            <a:ext cx="9519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作者提出了一种新的卷积</a:t>
            </a:r>
            <a:r>
              <a:rPr lang="zh-CN" altLang="en-US" sz="2400" dirty="0" smtClean="0">
                <a:latin typeface="微软雅黑" panose="020B0503020204020204" pitchFamily="34" charset="-122"/>
                <a:ea typeface="方正清刻本悦宋简体" panose="02000000000000000000"/>
              </a:rPr>
              <a:t>神经网络结构，</a:t>
            </a:r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命名</a:t>
            </a:r>
            <a:r>
              <a:rPr lang="en-US" altLang="zh-CN" sz="2400" dirty="0" err="1">
                <a:latin typeface="微软雅黑" panose="020B0503020204020204" pitchFamily="34" charset="-122"/>
                <a:ea typeface="方正清刻本悦宋简体" panose="02000000000000000000"/>
              </a:rPr>
              <a:t>DenseNet</a:t>
            </a:r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。其创新性</a:t>
            </a:r>
            <a:r>
              <a:rPr lang="zh-CN" altLang="en-US" sz="2400" dirty="0" smtClean="0">
                <a:latin typeface="微软雅黑" panose="020B0503020204020204" pitchFamily="34" charset="-122"/>
                <a:ea typeface="方正清刻本悦宋简体" panose="02000000000000000000"/>
              </a:rPr>
              <a:t>地将网络中任意</a:t>
            </a:r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两层</a:t>
            </a:r>
            <a:r>
              <a:rPr lang="zh-CN" altLang="en-US" sz="2400" dirty="0" smtClean="0">
                <a:latin typeface="微软雅黑" panose="020B0503020204020204" pitchFamily="34" charset="-122"/>
                <a:ea typeface="方正清刻本悦宋简体" panose="02000000000000000000"/>
              </a:rPr>
              <a:t>直接相连，在多个数据集上达到了最佳效果。其主要有如下优点：</a:t>
            </a:r>
            <a:endParaRPr lang="en-US" altLang="zh-CN" sz="2400" dirty="0" smtClean="0">
              <a:latin typeface="微软雅黑" panose="020B0503020204020204" pitchFamily="34" charset="-122"/>
              <a:ea typeface="方正清刻本悦宋简体" panose="0200000000000000000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2BF083-E233-48B7-8C7C-04DFA5B60DF6}"/>
              </a:ext>
            </a:extLst>
          </p:cNvPr>
          <p:cNvSpPr txBox="1"/>
          <p:nvPr/>
        </p:nvSpPr>
        <p:spPr>
          <a:xfrm>
            <a:off x="916469" y="2740533"/>
            <a:ext cx="699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省参数：达到同样的准确率需要更少的参数</a:t>
            </a:r>
            <a:endParaRPr lang="zh-CN" altLang="en-US" sz="2400" dirty="0">
              <a:latin typeface="Times New Roman" panose="02020603050405020304" pitchFamily="18" charset="0"/>
              <a:ea typeface="方正清刻本悦宋简体" panose="0200000000000000000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2BF083-E233-48B7-8C7C-04DFA5B60DF6}"/>
              </a:ext>
            </a:extLst>
          </p:cNvPr>
          <p:cNvSpPr txBox="1"/>
          <p:nvPr/>
        </p:nvSpPr>
        <p:spPr>
          <a:xfrm>
            <a:off x="916468" y="3319079"/>
            <a:ext cx="699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省计算：较少的参数，更高的计算效率</a:t>
            </a:r>
            <a:endParaRPr lang="zh-CN" altLang="en-US" sz="2400" dirty="0">
              <a:latin typeface="Times New Roman" panose="02020603050405020304" pitchFamily="18" charset="0"/>
              <a:ea typeface="方正清刻本悦宋简体" panose="0200000000000000000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2BF083-E233-48B7-8C7C-04DFA5B60DF6}"/>
              </a:ext>
            </a:extLst>
          </p:cNvPr>
          <p:cNvSpPr txBox="1"/>
          <p:nvPr/>
        </p:nvSpPr>
        <p:spPr>
          <a:xfrm>
            <a:off x="916468" y="3897625"/>
            <a:ext cx="95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泛化性能好：综合利用浅层复杂度底的特征，决策函数函数更加平滑</a:t>
            </a:r>
            <a:endParaRPr lang="zh-CN" altLang="en-US" sz="2400" dirty="0">
              <a:latin typeface="Times New Roman" panose="02020603050405020304" pitchFamily="18" charset="0"/>
              <a:ea typeface="方正清刻本悦宋简体" panose="020000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7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708347" y="3101456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谢谢聆听，敬请指导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4725501" y="3056174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MrX\Desktop\图片2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11" y="2005038"/>
            <a:ext cx="29622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 rot="2743362">
            <a:off x="10393981" y="629489"/>
            <a:ext cx="1964890" cy="365125"/>
          </a:xfrm>
        </p:spPr>
        <p:txBody>
          <a:bodyPr/>
          <a:lstStyle/>
          <a:p>
            <a:fld id="{2F7D4458-E27D-4620-8EC8-611522BE13F4}" type="datetime2">
              <a:rPr kumimoji="1" lang="zh-CN" altLang="en-US" sz="2000" b="1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2018年1月3日</a:t>
            </a:fld>
            <a:endParaRPr kumimoji="1" lang="zh-CN" altLang="en-US" sz="20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1357313" y="252859"/>
            <a:ext cx="1083468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0</a:t>
            </a:r>
            <a:endParaRPr lang="zh-CN" altLang="en-US" sz="3600" dirty="0"/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7" name="文本框 68"/>
          <p:cNvSpPr txBox="1"/>
          <p:nvPr/>
        </p:nvSpPr>
        <p:spPr>
          <a:xfrm>
            <a:off x="451709" y="240159"/>
            <a:ext cx="3958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作者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21F825-C563-49C4-840D-411BD6F67B79}"/>
              </a:ext>
            </a:extLst>
          </p:cNvPr>
          <p:cNvSpPr txBox="1"/>
          <p:nvPr/>
        </p:nvSpPr>
        <p:spPr>
          <a:xfrm>
            <a:off x="1732188" y="1086544"/>
            <a:ext cx="871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Densely </a:t>
            </a:r>
            <a:r>
              <a:rPr kumimoji="1" lang="en-US" altLang="zh-CN" sz="3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Connected Convolutional Networks</a:t>
            </a:r>
            <a:endParaRPr kumimoji="1" lang="zh-CN" altLang="en-US" sz="3600" b="1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2760" y="1977139"/>
            <a:ext cx="841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</a:t>
            </a:r>
            <a:r>
              <a:rPr lang="zh-CN" altLang="en-US" dirty="0" smtClean="0">
                <a:ea typeface="方正清刻本悦宋简体" panose="02000000000000000000"/>
              </a:rPr>
              <a:t>黄高</a:t>
            </a:r>
            <a:r>
              <a:rPr lang="en-US" altLang="zh-CN" dirty="0">
                <a:ea typeface="方正清刻本悦宋简体" panose="02000000000000000000"/>
              </a:rPr>
              <a:t> </a:t>
            </a:r>
            <a:r>
              <a:rPr lang="en-US" altLang="zh-CN" dirty="0" smtClean="0">
                <a:ea typeface="方正清刻本悦宋简体" panose="02000000000000000000"/>
              </a:rPr>
              <a:t>                      </a:t>
            </a:r>
            <a:r>
              <a:rPr lang="zh-CN" altLang="en-US" dirty="0" smtClean="0">
                <a:ea typeface="方正清刻本悦宋简体" panose="02000000000000000000"/>
              </a:rPr>
              <a:t>刘壮</a:t>
            </a:r>
            <a:r>
              <a:rPr lang="en-US" altLang="zh-CN" dirty="0">
                <a:ea typeface="方正清刻本悦宋简体" panose="02000000000000000000"/>
              </a:rPr>
              <a:t> </a:t>
            </a:r>
            <a:r>
              <a:rPr lang="en-US" altLang="zh-CN" dirty="0" smtClean="0">
                <a:ea typeface="方正清刻本悦宋简体" panose="02000000000000000000"/>
              </a:rPr>
              <a:t>              Laurens </a:t>
            </a:r>
            <a:r>
              <a:rPr lang="en-US" altLang="zh-CN" dirty="0">
                <a:ea typeface="方正清刻本悦宋简体" panose="02000000000000000000"/>
              </a:rPr>
              <a:t>van der </a:t>
            </a:r>
            <a:r>
              <a:rPr lang="en-US" altLang="zh-CN" dirty="0" err="1" smtClean="0">
                <a:ea typeface="方正清刻本悦宋简体" panose="02000000000000000000"/>
              </a:rPr>
              <a:t>Maaten</a:t>
            </a:r>
            <a:r>
              <a:rPr lang="en-US" altLang="zh-CN" dirty="0">
                <a:ea typeface="方正清刻本悦宋简体" panose="02000000000000000000"/>
              </a:rPr>
              <a:t>       </a:t>
            </a:r>
            <a:r>
              <a:rPr lang="en-US" altLang="zh-CN" dirty="0" smtClean="0">
                <a:ea typeface="方正清刻本悦宋简体" panose="02000000000000000000"/>
              </a:rPr>
              <a:t> Kilian </a:t>
            </a:r>
            <a:r>
              <a:rPr lang="en-US" altLang="zh-CN" dirty="0">
                <a:ea typeface="方正清刻本悦宋简体" panose="02000000000000000000"/>
              </a:rPr>
              <a:t>Q. Weinberger </a:t>
            </a:r>
            <a:endParaRPr lang="en-US" altLang="zh-CN" dirty="0" smtClean="0">
              <a:ea typeface="方正清刻本悦宋简体" panose="02000000000000000000"/>
            </a:endParaRPr>
          </a:p>
          <a:p>
            <a:r>
              <a:rPr lang="en-US" altLang="zh-CN" dirty="0">
                <a:ea typeface="方正清刻本悦宋简体" panose="02000000000000000000"/>
              </a:rPr>
              <a:t> </a:t>
            </a:r>
            <a:r>
              <a:rPr lang="en-US" altLang="zh-CN" dirty="0" smtClean="0">
                <a:ea typeface="方正清刻本悦宋简体" panose="02000000000000000000"/>
              </a:rPr>
              <a:t>     </a:t>
            </a:r>
            <a:r>
              <a:rPr lang="zh-CN" altLang="en-US" dirty="0" smtClean="0">
                <a:ea typeface="方正清刻本悦宋简体" panose="02000000000000000000"/>
              </a:rPr>
              <a:t>康奈尔大学           清华大学            </a:t>
            </a:r>
            <a:r>
              <a:rPr lang="en-US" altLang="zh-CN" dirty="0" smtClean="0">
                <a:ea typeface="方正清刻本悦宋简体" panose="02000000000000000000"/>
              </a:rPr>
              <a:t>Facebook AI Research                  </a:t>
            </a:r>
            <a:r>
              <a:rPr lang="zh-CN" altLang="en-US" dirty="0" smtClean="0">
                <a:ea typeface="方正清刻本悦宋简体" panose="02000000000000000000"/>
              </a:rPr>
              <a:t>康</a:t>
            </a:r>
            <a:r>
              <a:rPr lang="zh-CN" altLang="en-US" dirty="0">
                <a:ea typeface="方正清刻本悦宋简体" panose="02000000000000000000"/>
              </a:rPr>
              <a:t>奈尔大学</a:t>
            </a:r>
            <a:endParaRPr lang="en-US" altLang="zh-CN" dirty="0" smtClean="0">
              <a:ea typeface="方正清刻本悦宋简体" panose="0200000000000000000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40" y="2867734"/>
            <a:ext cx="6372412" cy="39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6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1357313" y="252859"/>
            <a:ext cx="1083468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7" name="文本框 68"/>
          <p:cNvSpPr txBox="1"/>
          <p:nvPr/>
        </p:nvSpPr>
        <p:spPr>
          <a:xfrm>
            <a:off x="451710" y="240159"/>
            <a:ext cx="394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简介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21F825-C563-49C4-840D-411BD6F67B79}"/>
              </a:ext>
            </a:extLst>
          </p:cNvPr>
          <p:cNvSpPr txBox="1"/>
          <p:nvPr/>
        </p:nvSpPr>
        <p:spPr>
          <a:xfrm>
            <a:off x="969402" y="1220586"/>
            <a:ext cx="8718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最近的研究显示：如果靠近输入的层和靠近输出的层之间的连接更短，卷积网络能够更深、更精确、更高效的训练。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301DA8-2C37-46B8-B2DE-4610F80C9704}"/>
              </a:ext>
            </a:extLst>
          </p:cNvPr>
          <p:cNvSpPr txBox="1"/>
          <p:nvPr/>
        </p:nvSpPr>
        <p:spPr>
          <a:xfrm>
            <a:off x="969402" y="2248627"/>
            <a:ext cx="3256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每一层和</a:t>
            </a:r>
            <a:r>
              <a:rPr lang="zh-CN" altLang="en-US" sz="2400" dirty="0" smtClean="0">
                <a:latin typeface="微软雅黑" panose="020B0503020204020204" pitchFamily="34" charset="-122"/>
                <a:ea typeface="方正清刻本悦宋简体" panose="02000000000000000000"/>
              </a:rPr>
              <a:t>其前各</a:t>
            </a:r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层相连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AEB75CE-545F-4A7D-A0E4-2B0020A73F54}"/>
              </a:ext>
            </a:extLst>
          </p:cNvPr>
          <p:cNvSpPr/>
          <p:nvPr/>
        </p:nvSpPr>
        <p:spPr>
          <a:xfrm>
            <a:off x="4526795" y="2364042"/>
            <a:ext cx="901873" cy="2308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D28334E-5887-4C17-9E36-59C5818B1C01}"/>
                  </a:ext>
                </a:extLst>
              </p:cNvPr>
              <p:cNvSpPr txBox="1"/>
              <p:nvPr/>
            </p:nvSpPr>
            <p:spPr>
              <a:xfrm>
                <a:off x="5729293" y="2199121"/>
                <a:ext cx="905569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D28334E-5887-4C17-9E36-59C5818B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293" y="2199121"/>
                <a:ext cx="905569" cy="525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1E7C3A1D-1839-44FB-BA38-43A650456B04}"/>
              </a:ext>
            </a:extLst>
          </p:cNvPr>
          <p:cNvSpPr txBox="1"/>
          <p:nvPr/>
        </p:nvSpPr>
        <p:spPr>
          <a:xfrm>
            <a:off x="1938995" y="4302442"/>
            <a:ext cx="139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5CFD22A-6687-4DF8-A252-D68749B39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353" y="2863492"/>
            <a:ext cx="4933017" cy="361488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A590C47-1551-4C65-AEA0-DF4FDD13BAF2}"/>
              </a:ext>
            </a:extLst>
          </p:cNvPr>
          <p:cNvSpPr txBox="1"/>
          <p:nvPr/>
        </p:nvSpPr>
        <p:spPr>
          <a:xfrm>
            <a:off x="6656176" y="2226705"/>
            <a:ext cx="150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直接连接</a:t>
            </a:r>
            <a:endParaRPr lang="en-US" altLang="zh-CN" sz="2400" dirty="0">
              <a:latin typeface="微软雅黑" panose="020B0503020204020204" pitchFamily="34" charset="-122"/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650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086100" y="252859"/>
            <a:ext cx="9105902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7" name="文本框 68"/>
          <p:cNvSpPr txBox="1"/>
          <p:nvPr/>
        </p:nvSpPr>
        <p:spPr>
          <a:xfrm>
            <a:off x="451710" y="252859"/>
            <a:ext cx="386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相关研究与进展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56C6697-4EC6-4688-B904-19437CA2FEFE}"/>
              </a:ext>
            </a:extLst>
          </p:cNvPr>
          <p:cNvSpPr txBox="1"/>
          <p:nvPr/>
        </p:nvSpPr>
        <p:spPr>
          <a:xfrm>
            <a:off x="920203" y="1147884"/>
            <a:ext cx="358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提高神经网络的性能：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7C8A9FE-6FB2-482A-A0FD-F75D5E1EA1C6}"/>
              </a:ext>
            </a:extLst>
          </p:cNvPr>
          <p:cNvSpPr txBox="1"/>
          <p:nvPr/>
        </p:nvSpPr>
        <p:spPr>
          <a:xfrm>
            <a:off x="1376360" y="1749807"/>
            <a:ext cx="2668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方正清刻本悦宋简体" panose="02000000000000000000"/>
              </a:rPr>
              <a:t>增加网络</a:t>
            </a:r>
            <a:r>
              <a:rPr lang="zh-CN" altLang="en-US" sz="2400" b="1" dirty="0" smtClean="0">
                <a:latin typeface="微软雅黑" panose="020B0503020204020204" pitchFamily="34" charset="-122"/>
                <a:ea typeface="方正清刻本悦宋简体" panose="02000000000000000000"/>
              </a:rPr>
              <a:t>的层数</a:t>
            </a:r>
            <a:endParaRPr lang="en-US" altLang="zh-CN" sz="2400" b="1" dirty="0">
              <a:latin typeface="微软雅黑" panose="020B0503020204020204" pitchFamily="34" charset="-122"/>
              <a:ea typeface="方正清刻本悦宋简体" panose="0200000000000000000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DA0C4A2-ADC2-4029-A8EF-D3B4E65F296A}"/>
              </a:ext>
            </a:extLst>
          </p:cNvPr>
          <p:cNvSpPr txBox="1"/>
          <p:nvPr/>
        </p:nvSpPr>
        <p:spPr>
          <a:xfrm>
            <a:off x="1920200" y="2359986"/>
            <a:ext cx="300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全连接</a:t>
            </a:r>
            <a:r>
              <a:rPr lang="en-US" altLang="zh-CN" sz="2400" dirty="0">
                <a:latin typeface="微软雅黑" panose="020B0503020204020204" pitchFamily="34" charset="-122"/>
                <a:ea typeface="方正清刻本悦宋简体" panose="02000000000000000000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批梯度下降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F4D936D-2C26-42E2-ACC8-3BF7148148B9}"/>
              </a:ext>
            </a:extLst>
          </p:cNvPr>
          <p:cNvSpPr txBox="1"/>
          <p:nvPr/>
        </p:nvSpPr>
        <p:spPr>
          <a:xfrm>
            <a:off x="2457774" y="2965266"/>
            <a:ext cx="629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参数过多，仅仅适用只有几百个参数的小网络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0516C78-F5BE-4663-B87D-CFD3D6209B5D}"/>
              </a:ext>
            </a:extLst>
          </p:cNvPr>
          <p:cNvSpPr txBox="1"/>
          <p:nvPr/>
        </p:nvSpPr>
        <p:spPr>
          <a:xfrm>
            <a:off x="1920200" y="3575445"/>
            <a:ext cx="391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跨层连接</a:t>
            </a:r>
            <a:r>
              <a:rPr lang="en-US" altLang="zh-CN" sz="2400" dirty="0">
                <a:latin typeface="微软雅黑" panose="020B0503020204020204" pitchFamily="34" charset="-122"/>
                <a:ea typeface="方正清刻本悦宋简体" panose="0200000000000000000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skip-connection</a:t>
            </a:r>
            <a:r>
              <a:rPr lang="en-US" altLang="zh-CN" sz="2400" dirty="0">
                <a:latin typeface="微软雅黑" panose="020B0503020204020204" pitchFamily="34" charset="-122"/>
                <a:ea typeface="方正清刻本悦宋简体" panose="02000000000000000000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方正清刻本悦宋简体" panose="0200000000000000000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76BA350-24F2-4DEC-B98D-40C6BADB3D59}"/>
              </a:ext>
            </a:extLst>
          </p:cNvPr>
          <p:cNvSpPr txBox="1"/>
          <p:nvPr/>
        </p:nvSpPr>
        <p:spPr>
          <a:xfrm>
            <a:off x="2457774" y="4180725"/>
            <a:ext cx="296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方正清刻本悦宋简体" panose="02000000000000000000"/>
              </a:rPr>
              <a:t>Highway Networks</a:t>
            </a:r>
            <a:endParaRPr lang="zh-CN" altLang="en-US" sz="2400" dirty="0">
              <a:latin typeface="微软雅黑" panose="020B0503020204020204" pitchFamily="34" charset="-122"/>
              <a:ea typeface="方正清刻本悦宋简体" panose="02000000000000000000"/>
            </a:endParaRP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AFE429C6-F8FC-460A-B54D-A75A762AA14B}"/>
              </a:ext>
            </a:extLst>
          </p:cNvPr>
          <p:cNvSpPr/>
          <p:nvPr/>
        </p:nvSpPr>
        <p:spPr>
          <a:xfrm>
            <a:off x="5579887" y="4347577"/>
            <a:ext cx="765132" cy="1279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E77DF49-CC2D-4670-B438-316D4AD39E19}"/>
              </a:ext>
            </a:extLst>
          </p:cNvPr>
          <p:cNvSpPr txBox="1"/>
          <p:nvPr/>
        </p:nvSpPr>
        <p:spPr>
          <a:xfrm>
            <a:off x="6621636" y="4174751"/>
            <a:ext cx="342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旁路</a:t>
            </a:r>
            <a:r>
              <a:rPr lang="en-US" altLang="zh-CN" sz="2400" dirty="0">
                <a:latin typeface="微软雅黑" panose="020B0503020204020204" pitchFamily="34" charset="-122"/>
                <a:ea typeface="方正清刻本悦宋简体" panose="02000000000000000000"/>
              </a:rPr>
              <a:t>(bypassing paths)</a:t>
            </a:r>
            <a:endParaRPr lang="zh-CN" altLang="en-US" sz="2400" dirty="0">
              <a:latin typeface="微软雅黑" panose="020B0503020204020204" pitchFamily="34" charset="-122"/>
              <a:ea typeface="方正清刻本悦宋简体" panose="0200000000000000000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91BDD7A-95B4-4833-9C7B-1C94E8171502}"/>
              </a:ext>
            </a:extLst>
          </p:cNvPr>
          <p:cNvSpPr txBox="1"/>
          <p:nvPr/>
        </p:nvSpPr>
        <p:spPr>
          <a:xfrm>
            <a:off x="2457774" y="4780031"/>
            <a:ext cx="296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方正清刻本悦宋简体" panose="02000000000000000000"/>
              </a:rPr>
              <a:t>Residual Networks</a:t>
            </a:r>
            <a:endParaRPr lang="zh-CN" altLang="en-US" sz="2400" dirty="0">
              <a:latin typeface="微软雅黑" panose="020B0503020204020204" pitchFamily="34" charset="-122"/>
              <a:ea typeface="方正清刻本悦宋简体" panose="02000000000000000000"/>
            </a:endParaRP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4355CA99-E525-4624-9F27-CFD90C27A072}"/>
              </a:ext>
            </a:extLst>
          </p:cNvPr>
          <p:cNvSpPr/>
          <p:nvPr/>
        </p:nvSpPr>
        <p:spPr>
          <a:xfrm>
            <a:off x="5579887" y="4946883"/>
            <a:ext cx="765132" cy="1279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17BA35D-BC9C-4394-8426-91E41F4D095D}"/>
              </a:ext>
            </a:extLst>
          </p:cNvPr>
          <p:cNvSpPr txBox="1"/>
          <p:nvPr/>
        </p:nvSpPr>
        <p:spPr>
          <a:xfrm>
            <a:off x="6621635" y="4774057"/>
            <a:ext cx="480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方正清刻本悦宋简体" panose="02000000000000000000"/>
              </a:rPr>
              <a:t>identity </a:t>
            </a:r>
            <a:r>
              <a:rPr lang="en-US" altLang="zh-CN" sz="2400" dirty="0">
                <a:latin typeface="微软雅黑" panose="020B0503020204020204" pitchFamily="34" charset="-122"/>
                <a:ea typeface="方正清刻本悦宋简体" panose="02000000000000000000"/>
              </a:rPr>
              <a:t>mappings + </a:t>
            </a:r>
            <a:r>
              <a:rPr lang="en-US" altLang="zh-CN" sz="2400" dirty="0" smtClean="0">
                <a:latin typeface="微软雅黑" panose="020B0503020204020204" pitchFamily="34" charset="-122"/>
                <a:ea typeface="方正清刻本悦宋简体" panose="02000000000000000000"/>
              </a:rPr>
              <a:t>dropout </a:t>
            </a:r>
            <a:endParaRPr lang="zh-CN" altLang="en-US" sz="2400" dirty="0">
              <a:latin typeface="微软雅黑" panose="020B0503020204020204" pitchFamily="34" charset="-122"/>
              <a:ea typeface="方正清刻本悦宋简体" panose="0200000000000000000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199A1DD-8505-4052-9ADF-604CCC7E4716}"/>
              </a:ext>
            </a:extLst>
          </p:cNvPr>
          <p:cNvSpPr txBox="1"/>
          <p:nvPr/>
        </p:nvSpPr>
        <p:spPr>
          <a:xfrm>
            <a:off x="1490594" y="5379337"/>
            <a:ext cx="2668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方正清刻本悦宋简体" panose="02000000000000000000"/>
              </a:rPr>
              <a:t>增加网络的宽度</a:t>
            </a:r>
            <a:endParaRPr lang="en-US" altLang="zh-CN" sz="2400" b="1" dirty="0">
              <a:latin typeface="微软雅黑" panose="020B0503020204020204" pitchFamily="34" charset="-122"/>
              <a:ea typeface="方正清刻本悦宋简体" panose="0200000000000000000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E3A64F9-7D76-4C2F-9C23-76EA0D69A8B1}"/>
              </a:ext>
            </a:extLst>
          </p:cNvPr>
          <p:cNvSpPr txBox="1"/>
          <p:nvPr/>
        </p:nvSpPr>
        <p:spPr>
          <a:xfrm>
            <a:off x="1920200" y="5983542"/>
            <a:ext cx="5160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方正清刻本悦宋简体" panose="02000000000000000000"/>
              </a:rPr>
              <a:t>GoogLeNet</a:t>
            </a:r>
            <a:r>
              <a:rPr lang="en-US" altLang="zh-CN" sz="2400" dirty="0">
                <a:latin typeface="微软雅黑" panose="020B0503020204020204" pitchFamily="34" charset="-122"/>
                <a:ea typeface="方正清刻本悦宋简体" panose="02000000000000000000"/>
              </a:rPr>
              <a:t>      Inception module</a:t>
            </a:r>
            <a:endParaRPr lang="zh-CN" altLang="en-US" sz="2400" dirty="0">
              <a:latin typeface="微软雅黑" panose="020B0503020204020204" pitchFamily="34" charset="-122"/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720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1" grpId="0"/>
      <p:bldP spid="52" grpId="0"/>
      <p:bldP spid="53" grpId="0"/>
      <p:bldP spid="54" grpId="0"/>
      <p:bldP spid="55" grpId="0"/>
      <p:bldP spid="56" grpId="0" animBg="1"/>
      <p:bldP spid="57" grpId="0"/>
      <p:bldP spid="58" grpId="0"/>
      <p:bldP spid="59" grpId="0" animBg="1"/>
      <p:bldP spid="60" grpId="0"/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1899821" y="252859"/>
            <a:ext cx="1029218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7" name="文本框 68"/>
          <p:cNvSpPr txBox="1"/>
          <p:nvPr/>
        </p:nvSpPr>
        <p:spPr>
          <a:xfrm>
            <a:off x="451710" y="252859"/>
            <a:ext cx="171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DenseNet</a:t>
            </a:r>
            <a:endParaRPr lang="zh-CN" altLang="en-US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F2661B-BB9C-47A9-9F63-3D26B0D2814D}"/>
              </a:ext>
            </a:extLst>
          </p:cNvPr>
          <p:cNvSpPr txBox="1"/>
          <p:nvPr/>
        </p:nvSpPr>
        <p:spPr>
          <a:xfrm>
            <a:off x="833505" y="1111130"/>
            <a:ext cx="358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C2BF083-E233-48B7-8C7C-04DFA5B60DF6}"/>
              </a:ext>
            </a:extLst>
          </p:cNvPr>
          <p:cNvSpPr txBox="1"/>
          <p:nvPr/>
        </p:nvSpPr>
        <p:spPr>
          <a:xfrm>
            <a:off x="1478073" y="1740327"/>
            <a:ext cx="3789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Dropout</a:t>
            </a:r>
            <a:r>
              <a:rPr lang="zh-CN" altLang="en-US" sz="2400" dirty="0" smtClean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：网络并不一定需要一个递进的层级结构</a:t>
            </a:r>
            <a:endParaRPr lang="zh-CN" altLang="en-US" sz="2400" dirty="0">
              <a:latin typeface="Times New Roman" panose="02020603050405020304" pitchFamily="18" charset="0"/>
              <a:ea typeface="方正清刻本悦宋简体" panose="0200000000000000000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2BF083-E233-48B7-8C7C-04DFA5B60DF6}"/>
              </a:ext>
            </a:extLst>
          </p:cNvPr>
          <p:cNvSpPr txBox="1"/>
          <p:nvPr/>
        </p:nvSpPr>
        <p:spPr>
          <a:xfrm>
            <a:off x="1465356" y="4225491"/>
            <a:ext cx="3789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ResNets</a:t>
            </a:r>
            <a:r>
              <a:rPr lang="zh-CN" altLang="en-US" sz="2400" dirty="0" smtClean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：网络中每一层只提取了很少的特征</a:t>
            </a:r>
            <a:endParaRPr lang="zh-CN" altLang="en-US" sz="2400" dirty="0">
              <a:latin typeface="Times New Roman" panose="02020603050405020304" pitchFamily="18" charset="0"/>
              <a:ea typeface="方正清刻本悦宋简体" panose="0200000000000000000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F2661B-BB9C-47A9-9F63-3D26B0D2814D}"/>
              </a:ext>
            </a:extLst>
          </p:cNvPr>
          <p:cNvSpPr txBox="1"/>
          <p:nvPr/>
        </p:nvSpPr>
        <p:spPr>
          <a:xfrm>
            <a:off x="833505" y="1111130"/>
            <a:ext cx="358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DenseNet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2BF083-E233-48B7-8C7C-04DFA5B60DF6}"/>
              </a:ext>
            </a:extLst>
          </p:cNvPr>
          <p:cNvSpPr txBox="1"/>
          <p:nvPr/>
        </p:nvSpPr>
        <p:spPr>
          <a:xfrm>
            <a:off x="1478076" y="1689676"/>
            <a:ext cx="699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密集连接：实现特征重用</a:t>
            </a:r>
            <a:endParaRPr lang="zh-CN" altLang="en-US" sz="2400" dirty="0">
              <a:latin typeface="Times New Roman" panose="02020603050405020304" pitchFamily="18" charset="0"/>
              <a:ea typeface="方正清刻本悦宋简体" panose="0200000000000000000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2BF083-E233-48B7-8C7C-04DFA5B60DF6}"/>
              </a:ext>
            </a:extLst>
          </p:cNvPr>
          <p:cNvSpPr txBox="1"/>
          <p:nvPr/>
        </p:nvSpPr>
        <p:spPr>
          <a:xfrm>
            <a:off x="1478076" y="2186698"/>
            <a:ext cx="538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每一层尽可能窄：降低特征学习的冗余</a:t>
            </a:r>
            <a:endParaRPr lang="zh-CN" altLang="en-US" sz="2400" dirty="0">
              <a:latin typeface="Times New Roman" panose="02020603050405020304" pitchFamily="18" charset="0"/>
              <a:ea typeface="方正清刻本悦宋简体" panose="0200000000000000000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210" y="1111130"/>
            <a:ext cx="3883504" cy="2098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210" y="3555800"/>
            <a:ext cx="3756432" cy="2170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48" y="2648363"/>
            <a:ext cx="5387274" cy="39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1" grpId="0"/>
      <p:bldP spid="31" grpId="1"/>
      <p:bldP spid="32" grpId="0"/>
      <p:bldP spid="32" grpId="1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1899821" y="252859"/>
            <a:ext cx="1029218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7" name="文本框 68"/>
          <p:cNvSpPr txBox="1"/>
          <p:nvPr/>
        </p:nvSpPr>
        <p:spPr>
          <a:xfrm>
            <a:off x="451710" y="252859"/>
            <a:ext cx="171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DenseNet</a:t>
            </a:r>
            <a:endParaRPr lang="zh-CN" altLang="en-US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F2661B-BB9C-47A9-9F63-3D26B0D2814D}"/>
              </a:ext>
            </a:extLst>
          </p:cNvPr>
          <p:cNvSpPr txBox="1"/>
          <p:nvPr/>
        </p:nvSpPr>
        <p:spPr>
          <a:xfrm>
            <a:off x="833505" y="1111130"/>
            <a:ext cx="358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Dense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F3B47E9-6ABA-4A3D-A07B-A46F610FC65F}"/>
                  </a:ext>
                </a:extLst>
              </p:cNvPr>
              <p:cNvSpPr txBox="1"/>
              <p:nvPr/>
            </p:nvSpPr>
            <p:spPr>
              <a:xfrm>
                <a:off x="1478074" y="1738721"/>
                <a:ext cx="18928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F3B47E9-6ABA-4A3D-A07B-A46F610FC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074" y="1738721"/>
                <a:ext cx="1892826" cy="369332"/>
              </a:xfrm>
              <a:prstGeom prst="rect">
                <a:avLst/>
              </a:prstGeom>
              <a:blipFill>
                <a:blip r:embed="rId3"/>
                <a:stretch>
                  <a:fillRect l="-3215" r="-5466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33C3D1B1-A811-4E8A-ACF9-0258238AEA88}"/>
              </a:ext>
            </a:extLst>
          </p:cNvPr>
          <p:cNvSpPr/>
          <p:nvPr/>
        </p:nvSpPr>
        <p:spPr>
          <a:xfrm>
            <a:off x="3556351" y="1942007"/>
            <a:ext cx="896132" cy="1636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C3F122-5FC3-4D91-9516-FC1DF2750485}"/>
              </a:ext>
            </a:extLst>
          </p:cNvPr>
          <p:cNvSpPr txBox="1"/>
          <p:nvPr/>
        </p:nvSpPr>
        <p:spPr>
          <a:xfrm>
            <a:off x="3500504" y="1603452"/>
            <a:ext cx="98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ResNets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4CE251D-45CA-402A-B3C2-7137C7B35467}"/>
                  </a:ext>
                </a:extLst>
              </p:cNvPr>
              <p:cNvSpPr txBox="1"/>
              <p:nvPr/>
            </p:nvSpPr>
            <p:spPr>
              <a:xfrm>
                <a:off x="4636021" y="1738721"/>
                <a:ext cx="2902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4CE251D-45CA-402A-B3C2-7137C7B35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021" y="1738721"/>
                <a:ext cx="2902782" cy="369332"/>
              </a:xfrm>
              <a:prstGeom prst="rect">
                <a:avLst/>
              </a:prstGeom>
              <a:blipFill>
                <a:blip r:embed="rId4"/>
                <a:stretch>
                  <a:fillRect l="-2101" r="-420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右 17">
            <a:extLst>
              <a:ext uri="{FF2B5EF4-FFF2-40B4-BE49-F238E27FC236}">
                <a16:creationId xmlns:a16="http://schemas.microsoft.com/office/drawing/2014/main" id="{4158421F-5573-4B90-9253-CDBA970D957B}"/>
              </a:ext>
            </a:extLst>
          </p:cNvPr>
          <p:cNvSpPr/>
          <p:nvPr/>
        </p:nvSpPr>
        <p:spPr>
          <a:xfrm>
            <a:off x="7741654" y="1949660"/>
            <a:ext cx="1062270" cy="1636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D54F6B-4B69-49F9-A304-694B54B5C5BD}"/>
              </a:ext>
            </a:extLst>
          </p:cNvPr>
          <p:cNvSpPr txBox="1"/>
          <p:nvPr/>
        </p:nvSpPr>
        <p:spPr>
          <a:xfrm>
            <a:off x="7685807" y="1611106"/>
            <a:ext cx="1257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DenseNet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ACCB72A-7AEB-4417-A8A5-0290A257C18A}"/>
                  </a:ext>
                </a:extLst>
              </p:cNvPr>
              <p:cNvSpPr txBox="1"/>
              <p:nvPr/>
            </p:nvSpPr>
            <p:spPr>
              <a:xfrm>
                <a:off x="9090589" y="1736349"/>
                <a:ext cx="277050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ACCB72A-7AEB-4417-A8A5-0290A25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589" y="1736349"/>
                <a:ext cx="2770502" cy="385555"/>
              </a:xfrm>
              <a:prstGeom prst="rect">
                <a:avLst/>
              </a:prstGeom>
              <a:blipFill>
                <a:blip r:embed="rId5"/>
                <a:stretch>
                  <a:fillRect l="-1978" r="-3736" b="-30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DFB4947-5C5D-4084-8AA2-A15C6D74DD9F}"/>
              </a:ext>
            </a:extLst>
          </p:cNvPr>
          <p:cNvSpPr txBox="1"/>
          <p:nvPr/>
        </p:nvSpPr>
        <p:spPr>
          <a:xfrm>
            <a:off x="833505" y="2273979"/>
            <a:ext cx="358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80964A4-547F-449B-AD4E-364B1CC813CF}"/>
                  </a:ext>
                </a:extLst>
              </p:cNvPr>
              <p:cNvSpPr txBox="1"/>
              <p:nvPr/>
            </p:nvSpPr>
            <p:spPr>
              <a:xfrm>
                <a:off x="1478075" y="2852206"/>
                <a:ext cx="82456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𝑛𝑜𝑟𝑚𝑎𝑙𝑖𝑧𝑎𝑡𝑖𝑜𝑛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𝐵𝑁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+3∗3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𝑐𝑜𝑛𝑣𝑜𝑙𝑢𝑡𝑖𝑜𝑛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80964A4-547F-449B-AD4E-364B1CC81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075" y="2852206"/>
                <a:ext cx="8245655" cy="369332"/>
              </a:xfrm>
              <a:prstGeom prst="rect">
                <a:avLst/>
              </a:prstGeom>
              <a:blipFill>
                <a:blip r:embed="rId6"/>
                <a:stretch>
                  <a:fillRect r="-7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E689D6DE-F1A4-4C39-BFF7-A7453856A6EB}"/>
              </a:ext>
            </a:extLst>
          </p:cNvPr>
          <p:cNvSpPr txBox="1"/>
          <p:nvPr/>
        </p:nvSpPr>
        <p:spPr>
          <a:xfrm>
            <a:off x="833505" y="3346861"/>
            <a:ext cx="358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Transition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layers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2BF083-E233-48B7-8C7C-04DFA5B60DF6}"/>
              </a:ext>
            </a:extLst>
          </p:cNvPr>
          <p:cNvSpPr txBox="1"/>
          <p:nvPr/>
        </p:nvSpPr>
        <p:spPr>
          <a:xfrm>
            <a:off x="1478073" y="3920648"/>
            <a:ext cx="722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+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pooling(</a:t>
            </a:r>
            <a:r>
              <a:rPr lang="zh-CN" altLang="en-US" sz="2400" dirty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下采样</a:t>
            </a:r>
            <a:r>
              <a:rPr lang="en-US" altLang="zh-CN" sz="2400" dirty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改变</a:t>
            </a:r>
            <a:r>
              <a:rPr lang="zh-CN" altLang="en-US" sz="2400" dirty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特征图的大小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DE7A0AB-25F8-4BED-B5C3-F68F541BC08C}"/>
              </a:ext>
            </a:extLst>
          </p:cNvPr>
          <p:cNvSpPr txBox="1"/>
          <p:nvPr/>
        </p:nvSpPr>
        <p:spPr>
          <a:xfrm>
            <a:off x="833504" y="4419743"/>
            <a:ext cx="358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Bottleneck layers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55D7D9-F45C-47C5-9579-6D0E0D3299C3}"/>
              </a:ext>
            </a:extLst>
          </p:cNvPr>
          <p:cNvSpPr txBox="1"/>
          <p:nvPr/>
        </p:nvSpPr>
        <p:spPr>
          <a:xfrm>
            <a:off x="1483815" y="4918838"/>
            <a:ext cx="888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在每一个</a:t>
            </a:r>
            <a:r>
              <a:rPr lang="en-US" altLang="zh-CN" sz="2400" dirty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的卷积操作之前加入</a:t>
            </a:r>
            <a:r>
              <a:rPr lang="en-US" altLang="zh-CN" sz="2400" dirty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的卷积操作，减少参数数目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6821042-39FA-452F-9E13-6F67BC499D9C}"/>
              </a:ext>
            </a:extLst>
          </p:cNvPr>
          <p:cNvSpPr txBox="1"/>
          <p:nvPr/>
        </p:nvSpPr>
        <p:spPr>
          <a:xfrm>
            <a:off x="833504" y="5417933"/>
            <a:ext cx="358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Compression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803754-CCBE-4A4A-AD67-36AFA308F7CC}"/>
              </a:ext>
            </a:extLst>
          </p:cNvPr>
          <p:cNvSpPr txBox="1"/>
          <p:nvPr/>
        </p:nvSpPr>
        <p:spPr>
          <a:xfrm>
            <a:off x="1483815" y="5912883"/>
            <a:ext cx="589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方正清刻本悦宋简体" panose="0200000000000000000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方正清刻本悦宋简体" panose="02000000000000000000"/>
              </a:rPr>
              <a:t>transition layers</a:t>
            </a:r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层中减少特征图的数目</a:t>
            </a:r>
            <a:endParaRPr lang="en-US" altLang="zh-CN" sz="2400" dirty="0">
              <a:latin typeface="微软雅黑" panose="020B0503020204020204" pitchFamily="34" charset="-122"/>
              <a:ea typeface="方正清刻本悦宋简体" panose="0200000000000000000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1FFA17C-3846-48A2-9932-9CA3CBA0D596}"/>
                  </a:ext>
                </a:extLst>
              </p:cNvPr>
              <p:cNvSpPr txBox="1"/>
              <p:nvPr/>
            </p:nvSpPr>
            <p:spPr>
              <a:xfrm>
                <a:off x="7538803" y="5959049"/>
                <a:ext cx="3061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l-GR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1FFA17C-3846-48A2-9932-9CA3CBA0D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803" y="5959049"/>
                <a:ext cx="3061544" cy="369332"/>
              </a:xfrm>
              <a:prstGeom prst="rect">
                <a:avLst/>
              </a:prstGeom>
              <a:blipFill>
                <a:blip r:embed="rId7"/>
                <a:stretch>
                  <a:fillRect l="-996" r="-1992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32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/>
      <p:bldP spid="22" grpId="1"/>
      <p:bldP spid="23" grpId="0"/>
      <p:bldP spid="24" grpId="0"/>
      <p:bldP spid="25" grpId="0"/>
      <p:bldP spid="26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1340285" y="252859"/>
            <a:ext cx="10851717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7" name="文本框 68"/>
          <p:cNvSpPr txBox="1"/>
          <p:nvPr/>
        </p:nvSpPr>
        <p:spPr>
          <a:xfrm>
            <a:off x="451709" y="240159"/>
            <a:ext cx="3961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858D92B-8E64-49F6-8874-C7F480A7E248}"/>
              </a:ext>
            </a:extLst>
          </p:cNvPr>
          <p:cNvSpPr txBox="1"/>
          <p:nvPr/>
        </p:nvSpPr>
        <p:spPr>
          <a:xfrm>
            <a:off x="808453" y="1010922"/>
            <a:ext cx="358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SVHN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BADB4AA-8FE7-4981-A527-B82492925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18" y="1562639"/>
            <a:ext cx="9781044" cy="128808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1D2A5FE-551C-48C0-8B37-9884BBC311A1}"/>
              </a:ext>
            </a:extLst>
          </p:cNvPr>
          <p:cNvSpPr txBox="1"/>
          <p:nvPr/>
        </p:nvSpPr>
        <p:spPr>
          <a:xfrm>
            <a:off x="808453" y="3090798"/>
            <a:ext cx="358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ImageNet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3B4F519-B7A9-4AC1-BC8B-14EAE2BD9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30" y="2940773"/>
            <a:ext cx="7754432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1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395242" y="252859"/>
            <a:ext cx="9796760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4873" y="125666"/>
            <a:ext cx="2168799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训练</a:t>
            </a:r>
            <a:r>
              <a:rPr lang="en-US" altLang="zh-CN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(tricks)</a:t>
            </a:r>
            <a:endParaRPr lang="zh-CN" altLang="en-US" sz="2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FB008D-F592-42D4-B123-DD37E1C7F6BF}"/>
              </a:ext>
            </a:extLst>
          </p:cNvPr>
          <p:cNvSpPr txBox="1"/>
          <p:nvPr/>
        </p:nvSpPr>
        <p:spPr>
          <a:xfrm>
            <a:off x="1040185" y="1002082"/>
            <a:ext cx="4746839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随机梯度下降</a:t>
            </a:r>
            <a:r>
              <a:rPr lang="en-US" altLang="zh-CN" sz="2400" dirty="0">
                <a:latin typeface="微软雅黑" panose="020B0503020204020204" pitchFamily="34" charset="-122"/>
                <a:ea typeface="方正清刻本悦宋简体" panose="02000000000000000000"/>
              </a:rPr>
              <a:t>(SGD)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动态学习速率</a:t>
            </a:r>
            <a:endParaRPr lang="en-US" altLang="zh-CN" sz="2400" dirty="0">
              <a:latin typeface="微软雅黑" panose="020B0503020204020204" pitchFamily="34" charset="-122"/>
              <a:ea typeface="方正清刻本悦宋简体" panose="0200000000000000000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权重衰减</a:t>
            </a:r>
            <a:r>
              <a:rPr lang="en-US" altLang="zh-CN" sz="2400" dirty="0">
                <a:latin typeface="微软雅黑" panose="020B0503020204020204" pitchFamily="34" charset="-122"/>
                <a:ea typeface="方正清刻本悦宋简体" panose="02000000000000000000"/>
              </a:rPr>
              <a:t>(weight decay)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方正清刻本悦宋简体" panose="02000000000000000000"/>
              </a:rPr>
              <a:t>附加动量</a:t>
            </a:r>
            <a:endParaRPr lang="en-US" altLang="zh-CN" sz="2400" dirty="0">
              <a:latin typeface="微软雅黑" panose="020B0503020204020204" pitchFamily="34" charset="-122"/>
              <a:ea typeface="方正清刻本悦宋简体" panose="0200000000000000000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方正清刻本悦宋简体" panose="02000000000000000000"/>
              </a:rPr>
              <a:t>dropout</a:t>
            </a:r>
            <a:endParaRPr lang="zh-CN" altLang="en-US" sz="2400" dirty="0">
              <a:latin typeface="微软雅黑" panose="020B0503020204020204" pitchFamily="34" charset="-122"/>
              <a:ea typeface="方正清刻本悦宋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60907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031101" y="252859"/>
            <a:ext cx="1016090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7977" y="2653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0900830-D0D0-42C9-B258-9725BC42E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88" y="1250269"/>
            <a:ext cx="8739891" cy="5176939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2E1475-7A8C-4FBB-8B63-658B56A12CBD}"/>
              </a:ext>
            </a:extLst>
          </p:cNvPr>
          <p:cNvCxnSpPr>
            <a:cxnSpLocks/>
          </p:cNvCxnSpPr>
          <p:nvPr/>
        </p:nvCxnSpPr>
        <p:spPr>
          <a:xfrm>
            <a:off x="5498927" y="5073041"/>
            <a:ext cx="0" cy="5315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F34E310-C584-46C2-8599-C101F051410B}"/>
              </a:ext>
            </a:extLst>
          </p:cNvPr>
          <p:cNvCxnSpPr>
            <a:cxnSpLocks/>
          </p:cNvCxnSpPr>
          <p:nvPr/>
        </p:nvCxnSpPr>
        <p:spPr>
          <a:xfrm>
            <a:off x="7104343" y="5075129"/>
            <a:ext cx="0" cy="5315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02100B-E47B-4BBB-A9B3-581C4549766D}"/>
              </a:ext>
            </a:extLst>
          </p:cNvPr>
          <p:cNvCxnSpPr>
            <a:cxnSpLocks/>
          </p:cNvCxnSpPr>
          <p:nvPr/>
        </p:nvCxnSpPr>
        <p:spPr>
          <a:xfrm>
            <a:off x="8782827" y="5073253"/>
            <a:ext cx="0" cy="5315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46A04693-946D-435A-A004-EE636B2BFB43}"/>
              </a:ext>
            </a:extLst>
          </p:cNvPr>
          <p:cNvSpPr/>
          <p:nvPr/>
        </p:nvSpPr>
        <p:spPr>
          <a:xfrm>
            <a:off x="4922730" y="5851743"/>
            <a:ext cx="540711" cy="3091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D664C10-7B21-4817-8B11-C248A0405A98}"/>
              </a:ext>
            </a:extLst>
          </p:cNvPr>
          <p:cNvSpPr/>
          <p:nvPr/>
        </p:nvSpPr>
        <p:spPr>
          <a:xfrm>
            <a:off x="4912292" y="4012509"/>
            <a:ext cx="540711" cy="3091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DEBB357-E6B4-4BD5-B8DB-D7DBD37C9200}"/>
              </a:ext>
            </a:extLst>
          </p:cNvPr>
          <p:cNvSpPr/>
          <p:nvPr/>
        </p:nvSpPr>
        <p:spPr>
          <a:xfrm>
            <a:off x="6628358" y="5851743"/>
            <a:ext cx="450937" cy="3091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38D253A-20AC-45E0-BB56-69F115303523}"/>
              </a:ext>
            </a:extLst>
          </p:cNvPr>
          <p:cNvSpPr/>
          <p:nvPr/>
        </p:nvSpPr>
        <p:spPr>
          <a:xfrm>
            <a:off x="6628358" y="4010421"/>
            <a:ext cx="450937" cy="3091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99932E5-A5F6-4646-9A9F-45A65E976BD8}"/>
              </a:ext>
            </a:extLst>
          </p:cNvPr>
          <p:cNvSpPr/>
          <p:nvPr/>
        </p:nvSpPr>
        <p:spPr>
          <a:xfrm>
            <a:off x="4951958" y="4703527"/>
            <a:ext cx="540711" cy="3091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85880FC-FC86-4272-94C4-F1BDEAFFB212}"/>
              </a:ext>
            </a:extLst>
          </p:cNvPr>
          <p:cNvSpPr/>
          <p:nvPr/>
        </p:nvSpPr>
        <p:spPr>
          <a:xfrm>
            <a:off x="4935257" y="5632539"/>
            <a:ext cx="521922" cy="3091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CF47AE2-D750-48D2-8607-BF87C6239D30}"/>
              </a:ext>
            </a:extLst>
          </p:cNvPr>
          <p:cNvSpPr/>
          <p:nvPr/>
        </p:nvSpPr>
        <p:spPr>
          <a:xfrm>
            <a:off x="6630446" y="5653415"/>
            <a:ext cx="450937" cy="3091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7B5D6F8-825C-4F81-8D43-D63EDED48955}"/>
              </a:ext>
            </a:extLst>
          </p:cNvPr>
          <p:cNvSpPr/>
          <p:nvPr/>
        </p:nvSpPr>
        <p:spPr>
          <a:xfrm>
            <a:off x="6617920" y="4701439"/>
            <a:ext cx="450937" cy="3091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9D4FC16-F859-4190-AA26-AC2DF1CA55B7}"/>
              </a:ext>
            </a:extLst>
          </p:cNvPr>
          <p:cNvSpPr/>
          <p:nvPr/>
        </p:nvSpPr>
        <p:spPr>
          <a:xfrm>
            <a:off x="8258826" y="4713965"/>
            <a:ext cx="450937" cy="3091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C21424B-1C20-4CA2-ABE6-639D3D6CE7F4}"/>
              </a:ext>
            </a:extLst>
          </p:cNvPr>
          <p:cNvSpPr/>
          <p:nvPr/>
        </p:nvSpPr>
        <p:spPr>
          <a:xfrm>
            <a:off x="8271352" y="5628363"/>
            <a:ext cx="450937" cy="3091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6477</TotalTime>
  <Words>470</Words>
  <Application>Microsoft Office PowerPoint</Application>
  <PresentationFormat>宽屏</PresentationFormat>
  <Paragraphs>90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方正清刻本悦宋简体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zxhohai</cp:lastModifiedBy>
  <cp:revision>300</cp:revision>
  <dcterms:created xsi:type="dcterms:W3CDTF">2015-07-31T01:43:00Z</dcterms:created>
  <dcterms:modified xsi:type="dcterms:W3CDTF">2018-01-03T05:43:58Z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