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7" r:id="rId4"/>
    <p:sldId id="260" r:id="rId5"/>
    <p:sldId id="267" r:id="rId6"/>
    <p:sldId id="277" r:id="rId7"/>
    <p:sldId id="262" r:id="rId8"/>
    <p:sldId id="270" r:id="rId9"/>
    <p:sldId id="310" r:id="rId10"/>
    <p:sldId id="276" r:id="rId11"/>
    <p:sldId id="303" r:id="rId12"/>
    <p:sldId id="263" r:id="rId13"/>
    <p:sldId id="287" r:id="rId14"/>
    <p:sldId id="289" r:id="rId15"/>
    <p:sldId id="318" r:id="rId16"/>
    <p:sldId id="319" r:id="rId17"/>
    <p:sldId id="320" r:id="rId18"/>
    <p:sldId id="304" r:id="rId19"/>
    <p:sldId id="321" r:id="rId20"/>
    <p:sldId id="322" r:id="rId21"/>
    <p:sldId id="26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88" autoAdjust="0"/>
    <p:restoredTop sz="94660"/>
  </p:normalViewPr>
  <p:slideViewPr>
    <p:cSldViewPr snapToGrid="0" showGuides="1">
      <p:cViewPr varScale="1">
        <p:scale>
          <a:sx n="119" d="100"/>
          <a:sy n="119" d="100"/>
        </p:scale>
        <p:origin x="-126" y="-312"/>
      </p:cViewPr>
      <p:guideLst>
        <p:guide orient="horz" pos="2199"/>
        <p:guide pos="3840"/>
      </p:guideLst>
    </p:cSldViewPr>
  </p:slideViewPr>
  <p:notesTextViewPr>
    <p:cViewPr>
      <p:scale>
        <a:sx n="1" d="1"/>
        <a:sy n="1" d="1"/>
      </p:scale>
      <p:origin x="0" y="0"/>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760"/>
            <a:ext cx="12192000" cy="1245870"/>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007870"/>
            <a:ext cx="12192000" cy="16592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80670" y="2514600"/>
            <a:ext cx="13385800" cy="645160"/>
          </a:xfrm>
          <a:prstGeom prst="rect">
            <a:avLst/>
          </a:prstGeom>
          <a:noFill/>
        </p:spPr>
        <p:txBody>
          <a:bodyPr wrap="square" rtlCol="0">
            <a:spAutoFit/>
          </a:bodyPr>
          <a:lstStyle/>
          <a:p>
            <a:pPr algn="l"/>
            <a:r>
              <a:rPr lang="zh-CN" altLang="en-US" sz="3600" b="1" dirty="0">
                <a:ln w="22225">
                  <a:solidFill>
                    <a:schemeClr val="accent2"/>
                  </a:solidFill>
                  <a:prstDash val="solid"/>
                </a:ln>
                <a:solidFill>
                  <a:schemeClr val="accent2">
                    <a:lumMod val="40000"/>
                    <a:lumOff val="60000"/>
                  </a:schemeClr>
                </a:solidFill>
                <a:effectLst/>
                <a:latin typeface="+mj-lt"/>
              </a:rPr>
              <a:t>Deep Residual Learning for Image Recognition</a:t>
            </a:r>
            <a:endParaRPr lang="zh-CN" altLang="en-US" sz="3600" b="1" dirty="0">
              <a:ln w="22225">
                <a:solidFill>
                  <a:schemeClr val="accent2"/>
                </a:solidFill>
                <a:prstDash val="solid"/>
              </a:ln>
              <a:solidFill>
                <a:schemeClr val="accent2">
                  <a:lumMod val="40000"/>
                  <a:lumOff val="60000"/>
                </a:schemeClr>
              </a:solidFill>
              <a:effectLst/>
              <a:latin typeface="+mj-lt"/>
            </a:endParaRPr>
          </a:p>
        </p:txBody>
      </p:sp>
      <p:sp>
        <p:nvSpPr>
          <p:cNvPr id="12" name="文本框 11"/>
          <p:cNvSpPr txBox="1"/>
          <p:nvPr/>
        </p:nvSpPr>
        <p:spPr>
          <a:xfrm>
            <a:off x="8839835" y="5997453"/>
            <a:ext cx="3060699" cy="645160"/>
          </a:xfrm>
          <a:prstGeom prst="rect">
            <a:avLst/>
          </a:prstGeom>
          <a:noFill/>
        </p:spPr>
        <p:txBody>
          <a:bodyPr wrap="square" rtlCol="0">
            <a:spAutoFit/>
          </a:bodyPr>
          <a:lstStyle/>
          <a:p>
            <a:r>
              <a:rPr lang="zh-CN" altLang="en-US" b="1" dirty="0" smtClean="0">
                <a:solidFill>
                  <a:srgbClr val="453D3A"/>
                </a:solidFill>
              </a:rPr>
              <a:t>汇报人：  陈杰</a:t>
            </a:r>
            <a:endParaRPr lang="zh-CN" altLang="en-US" b="1" dirty="0" smtClean="0">
              <a:solidFill>
                <a:srgbClr val="453D3A"/>
              </a:solidFill>
            </a:endParaRPr>
          </a:p>
          <a:p>
            <a:r>
              <a:rPr lang="zh-CN" b="1" dirty="0">
                <a:solidFill>
                  <a:srgbClr val="453D3A"/>
                </a:solidFill>
              </a:rPr>
              <a:t>专业   ：  计算机技术</a:t>
            </a:r>
            <a:endParaRPr lang="zh-CN" b="1" dirty="0">
              <a:solidFill>
                <a:srgbClr val="453D3A"/>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352040" y="3667760"/>
            <a:ext cx="8178800" cy="460375"/>
          </a:xfrm>
          <a:prstGeom prst="rect">
            <a:avLst/>
          </a:prstGeom>
          <a:noFill/>
        </p:spPr>
        <p:txBody>
          <a:bodyPr wrap="square" rtlCol="0">
            <a:spAutoFit/>
          </a:bodyPr>
          <a:lstStyle/>
          <a:p>
            <a:pPr algn="l"/>
            <a:r>
              <a:rPr lang="en-US" altLang="zh-CN" sz="2400" b="1" dirty="0">
                <a:solidFill>
                  <a:schemeClr val="bg1"/>
                </a:solidFill>
                <a:latin typeface="Kozuka Mincho Pro H" pitchFamily="18" charset="-128"/>
                <a:ea typeface="Kozuka Mincho Pro H" pitchFamily="18" charset="-128"/>
                <a:cs typeface="Times New Roman" panose="02020603050405020304" pitchFamily="18" charset="0"/>
              </a:rPr>
              <a:t>   </a:t>
            </a:r>
            <a:r>
              <a:rPr lang="zh-CN" altLang="en-US" sz="2400" b="1" dirty="0">
                <a:solidFill>
                  <a:schemeClr val="bg1"/>
                </a:solidFill>
                <a:latin typeface="Kozuka Mincho Pro H" pitchFamily="18" charset="-128"/>
                <a:ea typeface="Kozuka Mincho Pro H" pitchFamily="18" charset="-128"/>
                <a:cs typeface="Times New Roman" panose="02020603050405020304" pitchFamily="18" charset="0"/>
              </a:rPr>
              <a:t>深度残差学习在图像识别中的应用</a:t>
            </a:r>
            <a:endParaRPr lang="zh-CN" altLang="en-US" sz="2400" b="1" dirty="0">
              <a:solidFill>
                <a:schemeClr val="bg1"/>
              </a:solidFill>
              <a:latin typeface="Kozuka Mincho Pro H" pitchFamily="18" charset="-128"/>
              <a:ea typeface="Kozuka Mincho Pro H" pitchFamily="18" charset="-128"/>
              <a:cs typeface="Times New Roman" panose="02020603050405020304" pitchFamily="18" charset="0"/>
            </a:endParaRPr>
          </a:p>
        </p:txBody>
      </p:sp>
      <p:sp>
        <p:nvSpPr>
          <p:cNvPr id="2" name="文本框 1"/>
          <p:cNvSpPr txBox="1"/>
          <p:nvPr/>
        </p:nvSpPr>
        <p:spPr>
          <a:xfrm>
            <a:off x="2853690" y="4214495"/>
            <a:ext cx="6607175" cy="368300"/>
          </a:xfrm>
          <a:prstGeom prst="rect">
            <a:avLst/>
          </a:prstGeom>
          <a:noFill/>
        </p:spPr>
        <p:txBody>
          <a:bodyPr wrap="square" rtlCol="0">
            <a:spAutoFit/>
          </a:bodyPr>
          <a:p>
            <a:pPr algn="l"/>
            <a:r>
              <a:rPr lang="en-US" altLang="zh-CN" b="1" dirty="0">
                <a:solidFill>
                  <a:schemeClr val="bg1"/>
                </a:solidFill>
                <a:latin typeface="Kozuka Mincho Pro H" pitchFamily="18" charset="-128"/>
                <a:ea typeface="Kozuka Mincho Pro H" pitchFamily="18" charset="-128"/>
                <a:cs typeface="Times New Roman" panose="02020603050405020304" pitchFamily="18" charset="0"/>
              </a:rPr>
              <a:t>  </a:t>
            </a:r>
            <a:r>
              <a:rPr lang="zh-CN" altLang="en-US" b="1" dirty="0">
                <a:solidFill>
                  <a:schemeClr val="bg1"/>
                </a:solidFill>
                <a:latin typeface="Kozuka Mincho Pro H" pitchFamily="18" charset="-128"/>
                <a:ea typeface="Kozuka Mincho Pro H" pitchFamily="18" charset="-128"/>
                <a:cs typeface="Times New Roman" panose="02020603050405020304" pitchFamily="18" charset="0"/>
              </a:rPr>
              <a:t>作者：何凯明、张翔宇、任少卿、孙剑</a:t>
            </a:r>
            <a:endParaRPr lang="zh-CN" altLang="en-US" b="1" dirty="0">
              <a:solidFill>
                <a:schemeClr val="bg1"/>
              </a:solidFill>
              <a:latin typeface="Kozuka Mincho Pro H" pitchFamily="18" charset="-128"/>
              <a:ea typeface="Kozuka Mincho Pro H" pitchFamily="18" charset="-128"/>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120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10" presetClass="entr" presetSubtype="0" fill="hold" grpId="0" nodeType="withEffect">
                                  <p:stCondLst>
                                    <p:cond delay="16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16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20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7" grpId="0" bldLvl="0" animBg="1"/>
      <p:bldP spid="11" grpId="0"/>
      <p:bldP spid="12" grpId="0"/>
      <p:bldP spid="15" grpId="0" animBg="1"/>
      <p:bldP spid="16"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51D91E7F-84B6-4064-9D4E-CC7D244BCA04}" type="slidenum">
              <a:rPr lang="zh-CN" altLang="en-US" smtClean="0"/>
            </a:fld>
            <a:endParaRPr lang="zh-CN" altLang="en-US" dirty="0"/>
          </a:p>
        </p:txBody>
      </p:sp>
      <p:sp>
        <p:nvSpPr>
          <p:cNvPr id="4" name="文本框 3"/>
          <p:cNvSpPr txBox="1"/>
          <p:nvPr/>
        </p:nvSpPr>
        <p:spPr>
          <a:xfrm>
            <a:off x="723264" y="24575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深度残差学习</a:t>
            </a:r>
            <a:endParaRPr lang="zh-CN" altLang="en-US" sz="2800" b="1" dirty="0">
              <a:latin typeface="微软雅黑" panose="020B0503020204020204" pitchFamily="34" charset="-122"/>
            </a:endParaRPr>
          </a:p>
        </p:txBody>
      </p:sp>
      <p:sp>
        <p:nvSpPr>
          <p:cNvPr id="7" name="文本框 6"/>
          <p:cNvSpPr txBox="1"/>
          <p:nvPr/>
        </p:nvSpPr>
        <p:spPr>
          <a:xfrm>
            <a:off x="6043930" y="2378075"/>
            <a:ext cx="6148070" cy="2030095"/>
          </a:xfrm>
          <a:prstGeom prst="rect">
            <a:avLst/>
          </a:prstGeom>
          <a:noFill/>
        </p:spPr>
        <p:txBody>
          <a:bodyPr wrap="square" rtlCol="0">
            <a:spAutoFit/>
          </a:bodyPr>
          <a:p>
            <a:r>
              <a:rPr lang="zh-CN" altLang="en-US"/>
              <a:t>网络结构如图</a:t>
            </a:r>
            <a:endParaRPr lang="zh-CN" altLang="en-US"/>
          </a:p>
          <a:p>
            <a:endParaRPr lang="zh-CN" altLang="en-US"/>
          </a:p>
          <a:p>
            <a:endParaRPr lang="zh-CN" altLang="en-US"/>
          </a:p>
          <a:p>
            <a:r>
              <a:rPr lang="zh-CN" altLang="en-US"/>
              <a:t>实线：维度相同的两层之间使用的快捷连接</a:t>
            </a:r>
            <a:endParaRPr lang="zh-CN" altLang="en-US"/>
          </a:p>
          <a:p>
            <a:endParaRPr lang="zh-CN" altLang="en-US"/>
          </a:p>
          <a:p>
            <a:endParaRPr lang="zh-CN" altLang="en-US"/>
          </a:p>
          <a:p>
            <a:r>
              <a:rPr lang="zh-CN" altLang="en-US"/>
              <a:t>虚线：维度不同的两层之间使用的投影变换来匹配维度</a:t>
            </a:r>
            <a:endParaRPr lang="zh-CN" altLang="en-US"/>
          </a:p>
        </p:txBody>
      </p:sp>
      <p:pic>
        <p:nvPicPr>
          <p:cNvPr id="5" name="图片 4"/>
          <p:cNvPicPr>
            <a:picLocks noChangeAspect="1"/>
          </p:cNvPicPr>
          <p:nvPr/>
        </p:nvPicPr>
        <p:blipFill>
          <a:blip r:embed="rId1"/>
          <a:stretch>
            <a:fillRect/>
          </a:stretch>
        </p:blipFill>
        <p:spPr>
          <a:xfrm>
            <a:off x="316230" y="767715"/>
            <a:ext cx="5435600" cy="60032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endParaRPr lang="en-US" altLang="zh-CN" dirty="0"/>
          </a:p>
          <a:p>
            <a:r>
              <a:rPr lang="en-US" altLang="zh-CN" dirty="0"/>
              <a:t>THREE</a:t>
            </a:r>
            <a:endParaRPr lang="en-US" altLang="zh-CN" dirty="0"/>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6955"/>
            </a:xfrm>
            <a:prstGeom prst="rect">
              <a:avLst/>
            </a:prstGeom>
            <a:noFill/>
            <a:ln>
              <a:noFill/>
            </a:ln>
          </p:spPr>
          <p:txBody>
            <a:bodyPr wrap="square" rtlCol="0">
              <a:spAutoFit/>
            </a:bodyPr>
            <a:lstStyle/>
            <a:p>
              <a:pPr algn="ctr"/>
              <a:r>
                <a:rPr lang="zh-CN" altLang="zh-CN" sz="7200" b="1" dirty="0">
                  <a:solidFill>
                    <a:schemeClr val="accent1"/>
                  </a:solidFill>
                  <a:latin typeface="微软雅黑" panose="020B0503020204020204" pitchFamily="34" charset="-122"/>
                </a:rPr>
                <a:t>实</a:t>
              </a:r>
              <a:endParaRPr lang="zh-CN" altLang="zh-CN" sz="7200" b="1" dirty="0">
                <a:solidFill>
                  <a:schemeClr val="accent1"/>
                </a:solidFill>
                <a:latin typeface="微软雅黑" panose="020B0503020204020204" pitchFamily="34" charset="-122"/>
              </a:endParaRPr>
            </a:p>
            <a:p>
              <a:pPr algn="ctr"/>
              <a:r>
                <a:rPr lang="zh-CN" altLang="zh-CN" sz="7200" b="1" dirty="0">
                  <a:solidFill>
                    <a:schemeClr val="accent1"/>
                  </a:solidFill>
                  <a:latin typeface="微软雅黑" panose="020B0503020204020204" pitchFamily="34" charset="-122"/>
                </a:rPr>
                <a:t>验</a:t>
              </a:r>
              <a:endParaRPr lang="zh-CN" altLang="zh-CN"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1970"/>
          </a:xfrm>
          <a:prstGeom prst="rect">
            <a:avLst/>
          </a:prstGeom>
          <a:noFill/>
        </p:spPr>
        <p:txBody>
          <a:bodyPr wrap="square" rtlCol="0">
            <a:spAutoFit/>
          </a:bodyPr>
          <a:lstStyle/>
          <a:p>
            <a:r>
              <a:rPr lang="zh-CN" altLang="en-US" sz="2800" b="1" dirty="0">
                <a:latin typeface="微软雅黑" panose="020B0503020204020204" pitchFamily="34" charset="-122"/>
              </a:rPr>
              <a:t>实验</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sp>
        <p:nvSpPr>
          <p:cNvPr id="18" name="文本框 17"/>
          <p:cNvSpPr txBox="1"/>
          <p:nvPr/>
        </p:nvSpPr>
        <p:spPr>
          <a:xfrm>
            <a:off x="572770" y="931545"/>
            <a:ext cx="11615420" cy="922020"/>
          </a:xfrm>
          <a:prstGeom prst="rect">
            <a:avLst/>
          </a:prstGeom>
          <a:noFill/>
        </p:spPr>
        <p:txBody>
          <a:bodyPr wrap="square" rtlCol="0">
            <a:spAutoFit/>
          </a:bodyPr>
          <a:p>
            <a:endParaRPr lang="zh-CN" altLang="en-US"/>
          </a:p>
          <a:p>
            <a:endParaRPr lang="zh-CN" altLang="en-US"/>
          </a:p>
          <a:p>
            <a:endParaRPr lang="zh-CN" altLang="en-US"/>
          </a:p>
        </p:txBody>
      </p:sp>
      <p:sp>
        <p:nvSpPr>
          <p:cNvPr id="2" name="文本框 1"/>
          <p:cNvSpPr txBox="1"/>
          <p:nvPr/>
        </p:nvSpPr>
        <p:spPr>
          <a:xfrm>
            <a:off x="572770" y="931545"/>
            <a:ext cx="11434445" cy="2030095"/>
          </a:xfrm>
          <a:prstGeom prst="rect">
            <a:avLst/>
          </a:prstGeom>
          <a:noFill/>
        </p:spPr>
        <p:txBody>
          <a:bodyPr wrap="square" rtlCol="0">
            <a:spAutoFit/>
          </a:bodyPr>
          <a:p>
            <a:r>
              <a:rPr lang="en-US" altLang="zh-CN"/>
              <a:t>Resnet</a:t>
            </a:r>
            <a:r>
              <a:rPr lang="zh-CN" altLang="en-US"/>
              <a:t>的三种构造方法比较</a:t>
            </a:r>
            <a:endParaRPr lang="zh-CN" altLang="en-US"/>
          </a:p>
          <a:p>
            <a:endParaRPr lang="zh-CN" altLang="en-US"/>
          </a:p>
          <a:p>
            <a:r>
              <a:rPr lang="en-US" altLang="zh-CN"/>
              <a:t>A.  0</a:t>
            </a:r>
            <a:r>
              <a:rPr lang="zh-CN" altLang="en-US"/>
              <a:t>填充来匹配维度，其它连接为无参数的快捷连接                       实线和虚线均不带参数   </a:t>
            </a:r>
            <a:endParaRPr lang="zh-CN" altLang="en-US"/>
          </a:p>
          <a:p>
            <a:endParaRPr lang="zh-CN" altLang="en-US"/>
          </a:p>
          <a:p>
            <a:r>
              <a:rPr lang="en-US" altLang="zh-CN"/>
              <a:t>B.  </a:t>
            </a:r>
            <a:r>
              <a:rPr lang="zh-CN" altLang="en-US"/>
              <a:t>投影连接来匹配维度，</a:t>
            </a:r>
            <a:r>
              <a:rPr lang="zh-CN" altLang="en-US">
                <a:sym typeface="+mn-ea"/>
              </a:rPr>
              <a:t>其它连接为无参数的快捷连接                      虚线带参，实线不带参</a:t>
            </a:r>
            <a:endParaRPr lang="zh-CN" altLang="en-US">
              <a:sym typeface="+mn-ea"/>
            </a:endParaRPr>
          </a:p>
          <a:p>
            <a:endParaRPr lang="zh-CN" altLang="en-US"/>
          </a:p>
          <a:p>
            <a:r>
              <a:rPr lang="en-US" altLang="zh-CN"/>
              <a:t>C.  </a:t>
            </a:r>
            <a:r>
              <a:rPr lang="zh-CN" altLang="en-US"/>
              <a:t>所有连接均为投影连接                         实线虚线均带参数</a:t>
            </a:r>
            <a:endParaRPr lang="zh-CN" altLang="en-US"/>
          </a:p>
        </p:txBody>
      </p:sp>
      <p:cxnSp>
        <p:nvCxnSpPr>
          <p:cNvPr id="3" name="直接箭头连接符 2"/>
          <p:cNvCxnSpPr/>
          <p:nvPr/>
        </p:nvCxnSpPr>
        <p:spPr>
          <a:xfrm flipV="1">
            <a:off x="6172200" y="1682115"/>
            <a:ext cx="1557655"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6396990" y="2199005"/>
            <a:ext cx="1557655"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3614420" y="2783205"/>
            <a:ext cx="1557655"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a:stretch>
            <a:fillRect/>
          </a:stretch>
        </p:blipFill>
        <p:spPr>
          <a:xfrm>
            <a:off x="3474720" y="3364230"/>
            <a:ext cx="4605655" cy="340550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实验</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sp>
        <p:nvSpPr>
          <p:cNvPr id="2" name="文本框 1"/>
          <p:cNvSpPr txBox="1"/>
          <p:nvPr/>
        </p:nvSpPr>
        <p:spPr>
          <a:xfrm>
            <a:off x="433705" y="972820"/>
            <a:ext cx="4045585" cy="368300"/>
          </a:xfrm>
          <a:prstGeom prst="rect">
            <a:avLst/>
          </a:prstGeom>
          <a:noFill/>
        </p:spPr>
        <p:txBody>
          <a:bodyPr wrap="square" rtlCol="0">
            <a:spAutoFit/>
          </a:bodyPr>
          <a:p>
            <a:r>
              <a:rPr lang="zh-CN" altLang="en-US"/>
              <a:t>普通网络</a:t>
            </a:r>
            <a:r>
              <a:rPr lang="en-US" altLang="zh-CN"/>
              <a:t>VS</a:t>
            </a:r>
            <a:r>
              <a:rPr lang="zh-CN" altLang="en-US"/>
              <a:t>残差网络</a:t>
            </a:r>
            <a:endParaRPr lang="zh-CN" altLang="en-US"/>
          </a:p>
        </p:txBody>
      </p:sp>
      <p:pic>
        <p:nvPicPr>
          <p:cNvPr id="3" name="图片 2"/>
          <p:cNvPicPr>
            <a:picLocks noChangeAspect="1"/>
          </p:cNvPicPr>
          <p:nvPr/>
        </p:nvPicPr>
        <p:blipFill>
          <a:blip r:embed="rId1"/>
          <a:stretch>
            <a:fillRect/>
          </a:stretch>
        </p:blipFill>
        <p:spPr>
          <a:xfrm>
            <a:off x="300990" y="1461135"/>
            <a:ext cx="6941820" cy="2738120"/>
          </a:xfrm>
          <a:prstGeom prst="rect">
            <a:avLst/>
          </a:prstGeom>
        </p:spPr>
      </p:pic>
      <p:pic>
        <p:nvPicPr>
          <p:cNvPr id="5" name="图片 4"/>
          <p:cNvPicPr>
            <a:picLocks noChangeAspect="1"/>
          </p:cNvPicPr>
          <p:nvPr/>
        </p:nvPicPr>
        <p:blipFill>
          <a:blip r:embed="rId2"/>
          <a:stretch>
            <a:fillRect/>
          </a:stretch>
        </p:blipFill>
        <p:spPr>
          <a:xfrm>
            <a:off x="7035165" y="1461135"/>
            <a:ext cx="4846955" cy="2761615"/>
          </a:xfrm>
          <a:prstGeom prst="rect">
            <a:avLst/>
          </a:prstGeom>
        </p:spPr>
      </p:pic>
      <p:sp>
        <p:nvSpPr>
          <p:cNvPr id="6" name="文本框 5"/>
          <p:cNvSpPr txBox="1"/>
          <p:nvPr/>
        </p:nvSpPr>
        <p:spPr>
          <a:xfrm>
            <a:off x="1101725" y="3950335"/>
            <a:ext cx="8819515" cy="2030095"/>
          </a:xfrm>
          <a:prstGeom prst="rect">
            <a:avLst/>
          </a:prstGeom>
          <a:noFill/>
        </p:spPr>
        <p:txBody>
          <a:bodyPr wrap="square" rtlCol="0">
            <a:spAutoFit/>
          </a:bodyPr>
          <a:p>
            <a:endParaRPr lang="zh-CN" altLang="en-US"/>
          </a:p>
          <a:p>
            <a:endParaRPr lang="zh-CN" altLang="en-US"/>
          </a:p>
          <a:p>
            <a:endParaRPr lang="zh-CN" altLang="en-US"/>
          </a:p>
          <a:p>
            <a:r>
              <a:rPr lang="zh-CN" altLang="en-US"/>
              <a:t>左图不带残差结构的普通网络，训练误差随着网络的层数增加而增大，出现退化现象；</a:t>
            </a:r>
            <a:endParaRPr lang="zh-CN" altLang="en-US"/>
          </a:p>
          <a:p>
            <a:endParaRPr lang="zh-CN" altLang="en-US"/>
          </a:p>
          <a:p>
            <a:r>
              <a:rPr lang="zh-CN" altLang="en-US"/>
              <a:t>右图即为</a:t>
            </a:r>
            <a:r>
              <a:rPr lang="en-US" altLang="zh-CN">
                <a:latin typeface="Times New Roman" panose="02020603050405020304" pitchFamily="18" charset="0"/>
              </a:rPr>
              <a:t>Resnet</a:t>
            </a:r>
            <a:r>
              <a:rPr lang="zh-CN" altLang="en-US"/>
              <a:t>，</a:t>
            </a:r>
            <a:r>
              <a:rPr lang="zh-CN" altLang="zh-CN"/>
              <a:t>解决了退化问题，训练误差随着网络深度的增加而减小了。</a:t>
            </a:r>
            <a:endParaRPr lang="zh-CN" altLang="zh-CN"/>
          </a:p>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51D91E7F-84B6-4064-9D4E-CC7D244BCA04}" type="slidenum">
              <a:rPr lang="zh-CN" altLang="en-US" smtClean="0"/>
            </a:fld>
            <a:endParaRPr lang="zh-CN" altLang="en-US" dirty="0"/>
          </a:p>
        </p:txBody>
      </p:sp>
      <p:sp>
        <p:nvSpPr>
          <p:cNvPr id="5" name="文本框 4"/>
          <p:cNvSpPr txBox="1"/>
          <p:nvPr/>
        </p:nvSpPr>
        <p:spPr>
          <a:xfrm>
            <a:off x="301625" y="277495"/>
            <a:ext cx="11657330" cy="11448415"/>
          </a:xfrm>
          <a:prstGeom prst="rect">
            <a:avLst/>
          </a:prstGeom>
          <a:noFill/>
        </p:spPr>
        <p:txBody>
          <a:bodyPr wrap="square" rtlCol="0">
            <a:spAutoFit/>
          </a:bodyPr>
          <a:p>
            <a:r>
              <a:rPr lang="en-US" altLang="zh-CN" sz="2800" b="1" dirty="0">
                <a:latin typeface="微软雅黑" panose="020B0503020204020204" pitchFamily="34" charset="-122"/>
                <a:sym typeface="+mn-ea"/>
              </a:rPr>
              <a:t>    </a:t>
            </a:r>
            <a:r>
              <a:rPr lang="zh-CN" altLang="en-US" sz="2800" b="1" dirty="0">
                <a:latin typeface="微软雅黑" panose="020B0503020204020204" pitchFamily="34" charset="-122"/>
                <a:sym typeface="+mn-ea"/>
              </a:rPr>
              <a:t>实验</a:t>
            </a:r>
            <a:endParaRPr lang="zh-CN" altLang="en-US" sz="2800" b="1"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r>
              <a:rPr lang="zh-CN" altLang="en-US" dirty="0">
                <a:latin typeface="微软雅黑" panose="020B0503020204020204" pitchFamily="34" charset="-122"/>
                <a:sym typeface="+mn-ea"/>
              </a:rPr>
              <a:t>如何搭建超深层网络？</a:t>
            </a:r>
            <a:endParaRPr lang="zh-CN" altLang="en-US" dirty="0">
              <a:latin typeface="微软雅黑" panose="020B0503020204020204" pitchFamily="34" charset="-122"/>
              <a:sym typeface="+mn-ea"/>
            </a:endParaRPr>
          </a:p>
          <a:p>
            <a:endParaRPr lang="zh-CN" altLang="en-US" dirty="0">
              <a:latin typeface="微软雅黑" panose="020B0503020204020204" pitchFamily="34" charset="-122"/>
              <a:sym typeface="+mn-ea"/>
            </a:endParaRPr>
          </a:p>
          <a:p>
            <a:endParaRPr lang="zh-CN" altLang="en-US" dirty="0">
              <a:latin typeface="微软雅黑" panose="020B0503020204020204" pitchFamily="34" charset="-122"/>
              <a:sym typeface="+mn-ea"/>
            </a:endParaRPr>
          </a:p>
          <a:p>
            <a:r>
              <a:rPr lang="zh-CN" altLang="en-US" dirty="0">
                <a:latin typeface="微软雅黑" panose="020B0503020204020204" pitchFamily="34" charset="-122"/>
                <a:sym typeface="+mn-ea"/>
              </a:rPr>
              <a:t>瓶颈架构：</a:t>
            </a:r>
            <a:endParaRPr lang="zh-CN" altLang="en-US" dirty="0">
              <a:latin typeface="微软雅黑" panose="020B0503020204020204" pitchFamily="34" charset="-122"/>
              <a:sym typeface="+mn-ea"/>
            </a:endParaRPr>
          </a:p>
          <a:p>
            <a:endParaRPr lang="zh-CN" altLang="en-US" dirty="0">
              <a:latin typeface="微软雅黑" panose="020B0503020204020204" pitchFamily="34" charset="-122"/>
              <a:sym typeface="+mn-ea"/>
            </a:endParaRPr>
          </a:p>
          <a:p>
            <a:r>
              <a:rPr lang="zh-CN" altLang="en-US" dirty="0">
                <a:latin typeface="微软雅黑" panose="020B0503020204020204" pitchFamily="34" charset="-122"/>
                <a:sym typeface="+mn-ea"/>
              </a:rPr>
              <a:t>①每个残差块由</a:t>
            </a:r>
            <a:r>
              <a:rPr lang="en-US" altLang="zh-CN" dirty="0">
                <a:latin typeface="微软雅黑" panose="020B0503020204020204" pitchFamily="34" charset="-122"/>
                <a:sym typeface="+mn-ea"/>
              </a:rPr>
              <a:t>2</a:t>
            </a:r>
            <a:r>
              <a:rPr lang="zh-CN" altLang="en-US" dirty="0">
                <a:latin typeface="微软雅黑" panose="020B0503020204020204" pitchFamily="34" charset="-122"/>
                <a:sym typeface="+mn-ea"/>
              </a:rPr>
              <a:t>层拓展为</a:t>
            </a:r>
            <a:r>
              <a:rPr lang="en-US" altLang="zh-CN" dirty="0">
                <a:latin typeface="微软雅黑" panose="020B0503020204020204" pitchFamily="34" charset="-122"/>
                <a:sym typeface="+mn-ea"/>
              </a:rPr>
              <a:t>3</a:t>
            </a:r>
            <a:r>
              <a:rPr lang="zh-CN" altLang="en-US" dirty="0">
                <a:latin typeface="微软雅黑" panose="020B0503020204020204" pitchFamily="34" charset="-122"/>
                <a:sym typeface="+mn-ea"/>
              </a:rPr>
              <a:t>层；</a:t>
            </a:r>
            <a:endParaRPr lang="zh-CN" altLang="en-US" dirty="0">
              <a:latin typeface="微软雅黑" panose="020B0503020204020204" pitchFamily="34" charset="-122"/>
              <a:sym typeface="+mn-ea"/>
            </a:endParaRPr>
          </a:p>
          <a:p>
            <a:endParaRPr lang="zh-CN" altLang="en-US" dirty="0">
              <a:latin typeface="微软雅黑" panose="020B0503020204020204" pitchFamily="34" charset="-122"/>
              <a:sym typeface="+mn-ea"/>
            </a:endParaRPr>
          </a:p>
          <a:p>
            <a:endParaRPr lang="zh-CN" altLang="en-US" dirty="0">
              <a:latin typeface="微软雅黑" panose="020B0503020204020204" pitchFamily="34" charset="-122"/>
              <a:sym typeface="+mn-ea"/>
            </a:endParaRPr>
          </a:p>
          <a:p>
            <a:r>
              <a:rPr lang="zh-CN" altLang="en-US" dirty="0">
                <a:latin typeface="微软雅黑" panose="020B0503020204020204" pitchFamily="34" charset="-122"/>
                <a:sym typeface="+mn-ea"/>
              </a:rPr>
              <a:t>②首段和末端</a:t>
            </a:r>
            <a:r>
              <a:rPr lang="en-US" altLang="zh-CN" dirty="0">
                <a:latin typeface="微软雅黑" panose="020B0503020204020204" pitchFamily="34" charset="-122"/>
                <a:sym typeface="+mn-ea"/>
              </a:rPr>
              <a:t>2</a:t>
            </a:r>
            <a:r>
              <a:rPr lang="zh-CN" altLang="en-US" dirty="0">
                <a:latin typeface="微软雅黑" panose="020B0503020204020204" pitchFamily="34" charset="-122"/>
                <a:sym typeface="+mn-ea"/>
              </a:rPr>
              <a:t>个</a:t>
            </a:r>
            <a:r>
              <a:rPr lang="en-US" altLang="zh-CN" dirty="0">
                <a:latin typeface="微软雅黑" panose="020B0503020204020204" pitchFamily="34" charset="-122"/>
                <a:sym typeface="+mn-ea"/>
              </a:rPr>
              <a:t>1*1</a:t>
            </a:r>
            <a:r>
              <a:rPr lang="zh-CN" altLang="en-US" dirty="0">
                <a:latin typeface="微软雅黑" panose="020B0503020204020204" pitchFamily="34" charset="-122"/>
                <a:sym typeface="+mn-ea"/>
              </a:rPr>
              <a:t>的卷积核分别用来降维和升维</a:t>
            </a:r>
            <a:endParaRPr lang="zh-CN" altLang="en-US" dirty="0">
              <a:latin typeface="微软雅黑" panose="020B0503020204020204" pitchFamily="34" charset="-122"/>
              <a:sym typeface="+mn-ea"/>
            </a:endParaRPr>
          </a:p>
          <a:p>
            <a:endParaRPr lang="zh-CN" altLang="en-US" dirty="0">
              <a:latin typeface="微软雅黑" panose="020B0503020204020204" pitchFamily="34" charset="-122"/>
              <a:sym typeface="+mn-ea"/>
            </a:endParaRPr>
          </a:p>
          <a:p>
            <a:endParaRPr lang="zh-CN" altLang="en-US" dirty="0">
              <a:latin typeface="微软雅黑" panose="020B0503020204020204" pitchFamily="34" charset="-122"/>
              <a:sym typeface="+mn-ea"/>
            </a:endParaRPr>
          </a:p>
          <a:p>
            <a:r>
              <a:rPr lang="zh-CN" altLang="en-US" dirty="0">
                <a:latin typeface="微软雅黑" panose="020B0503020204020204" pitchFamily="34" charset="-122"/>
                <a:sym typeface="+mn-ea"/>
              </a:rPr>
              <a:t>③中间</a:t>
            </a:r>
            <a:r>
              <a:rPr lang="en-US" altLang="zh-CN" dirty="0">
                <a:latin typeface="微软雅黑" panose="020B0503020204020204" pitchFamily="34" charset="-122"/>
                <a:sym typeface="+mn-ea"/>
              </a:rPr>
              <a:t>3*3</a:t>
            </a:r>
            <a:r>
              <a:rPr lang="zh-CN" altLang="en-US" dirty="0">
                <a:latin typeface="微软雅黑" panose="020B0503020204020204" pitchFamily="34" charset="-122"/>
                <a:sym typeface="+mn-ea"/>
              </a:rPr>
              <a:t>的卷积层成为一个具有较小输入</a:t>
            </a:r>
            <a:r>
              <a:rPr lang="en-US" altLang="zh-CN" dirty="0">
                <a:latin typeface="微软雅黑" panose="020B0503020204020204" pitchFamily="34" charset="-122"/>
                <a:sym typeface="+mn-ea"/>
              </a:rPr>
              <a:t>/</a:t>
            </a:r>
            <a:r>
              <a:rPr lang="zh-CN" altLang="zh-CN" dirty="0">
                <a:latin typeface="微软雅黑" panose="020B0503020204020204" pitchFamily="34" charset="-122"/>
                <a:sym typeface="+mn-ea"/>
              </a:rPr>
              <a:t>输出的瓶颈</a:t>
            </a:r>
            <a:endParaRPr lang="zh-CN" altLang="zh-CN"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endParaRPr lang="zh-CN" altLang="en-US" sz="2800" b="1" dirty="0">
              <a:latin typeface="微软雅黑" panose="020B0503020204020204" pitchFamily="34" charset="-122"/>
              <a:sym typeface="+mn-ea"/>
            </a:endParaRPr>
          </a:p>
          <a:p>
            <a:endParaRPr lang="zh-CN" altLang="en-US"/>
          </a:p>
        </p:txBody>
      </p:sp>
      <p:pic>
        <p:nvPicPr>
          <p:cNvPr id="6" name="图片 5"/>
          <p:cNvPicPr>
            <a:picLocks noChangeAspect="1"/>
          </p:cNvPicPr>
          <p:nvPr/>
        </p:nvPicPr>
        <p:blipFill>
          <a:blip r:embed="rId1"/>
          <a:stretch>
            <a:fillRect/>
          </a:stretch>
        </p:blipFill>
        <p:spPr>
          <a:xfrm>
            <a:off x="6076315" y="1083310"/>
            <a:ext cx="6021705" cy="34766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51D91E7F-84B6-4064-9D4E-CC7D244BCA04}" type="slidenum">
              <a:rPr lang="zh-CN" altLang="en-US" smtClean="0"/>
            </a:fld>
            <a:endParaRPr lang="zh-CN" altLang="en-US" dirty="0"/>
          </a:p>
        </p:txBody>
      </p:sp>
      <p:sp>
        <p:nvSpPr>
          <p:cNvPr id="5" name="文本框 4"/>
          <p:cNvSpPr txBox="1"/>
          <p:nvPr/>
        </p:nvSpPr>
        <p:spPr>
          <a:xfrm>
            <a:off x="866140" y="226060"/>
            <a:ext cx="894080" cy="521970"/>
          </a:xfrm>
          <a:prstGeom prst="rect">
            <a:avLst/>
          </a:prstGeom>
          <a:noFill/>
        </p:spPr>
        <p:txBody>
          <a:bodyPr wrap="none" rtlCol="0" anchor="t">
            <a:spAutoFit/>
          </a:bodyPr>
          <a:p>
            <a:r>
              <a:rPr lang="zh-CN" altLang="en-US" sz="2800" b="1" dirty="0">
                <a:latin typeface="微软雅黑" panose="020B0503020204020204" pitchFamily="34" charset="-122"/>
                <a:sym typeface="+mn-ea"/>
              </a:rPr>
              <a:t>实验</a:t>
            </a:r>
            <a:endParaRPr lang="zh-CN" altLang="en-US" sz="2800" b="1" dirty="0">
              <a:latin typeface="微软雅黑" panose="020B0503020204020204" pitchFamily="34" charset="-122"/>
              <a:sym typeface="+mn-ea"/>
            </a:endParaRPr>
          </a:p>
        </p:txBody>
      </p:sp>
      <p:sp>
        <p:nvSpPr>
          <p:cNvPr id="6" name="文本框 5"/>
          <p:cNvSpPr txBox="1"/>
          <p:nvPr/>
        </p:nvSpPr>
        <p:spPr>
          <a:xfrm>
            <a:off x="440690" y="903605"/>
            <a:ext cx="11406505" cy="369252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方案</a:t>
            </a:r>
            <a:r>
              <a:rPr lang="en-US" altLang="zh-CN"/>
              <a:t>B+</a:t>
            </a:r>
            <a:r>
              <a:rPr lang="zh-CN" altLang="en-US"/>
              <a:t>瓶颈架构下的</a:t>
            </a:r>
            <a:r>
              <a:rPr lang="en-US" altLang="zh-CN"/>
              <a:t>152</a:t>
            </a:r>
            <a:r>
              <a:rPr lang="zh-CN" altLang="en-US"/>
              <a:t>层</a:t>
            </a:r>
            <a:r>
              <a:rPr lang="en-US" altLang="zh-CN"/>
              <a:t>Resnet</a:t>
            </a:r>
            <a:r>
              <a:rPr lang="zh-CN" altLang="en-US"/>
              <a:t>网络</a:t>
            </a:r>
            <a:endParaRPr lang="zh-CN" altLang="en-US"/>
          </a:p>
          <a:p>
            <a:endParaRPr lang="zh-CN" altLang="en-US"/>
          </a:p>
          <a:p>
            <a:endParaRPr lang="zh-CN" altLang="en-US"/>
          </a:p>
          <a:p>
            <a:endParaRPr lang="zh-CN" altLang="en-US"/>
          </a:p>
          <a:p>
            <a:endParaRPr lang="zh-CN" altLang="en-US"/>
          </a:p>
        </p:txBody>
      </p:sp>
      <p:pic>
        <p:nvPicPr>
          <p:cNvPr id="7" name="图片 6"/>
          <p:cNvPicPr>
            <a:picLocks noChangeAspect="1"/>
          </p:cNvPicPr>
          <p:nvPr/>
        </p:nvPicPr>
        <p:blipFill>
          <a:blip r:embed="rId1"/>
          <a:stretch>
            <a:fillRect/>
          </a:stretch>
        </p:blipFill>
        <p:spPr>
          <a:xfrm>
            <a:off x="5395595" y="1426845"/>
            <a:ext cx="5657215" cy="35045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51D91E7F-84B6-4064-9D4E-CC7D244BCA04}" type="slidenum">
              <a:rPr lang="zh-CN" altLang="en-US" smtClean="0"/>
            </a:fld>
            <a:endParaRPr lang="zh-CN" altLang="en-US" dirty="0"/>
          </a:p>
        </p:txBody>
      </p:sp>
      <p:sp>
        <p:nvSpPr>
          <p:cNvPr id="4" name="文本框 3"/>
          <p:cNvSpPr txBox="1"/>
          <p:nvPr/>
        </p:nvSpPr>
        <p:spPr>
          <a:xfrm>
            <a:off x="907415" y="281305"/>
            <a:ext cx="894080" cy="521970"/>
          </a:xfrm>
          <a:prstGeom prst="rect">
            <a:avLst/>
          </a:prstGeom>
          <a:noFill/>
        </p:spPr>
        <p:txBody>
          <a:bodyPr wrap="none" rtlCol="0" anchor="t">
            <a:spAutoFit/>
          </a:bodyPr>
          <a:p>
            <a:r>
              <a:rPr lang="zh-CN" altLang="en-US" sz="2800" b="1" dirty="0">
                <a:latin typeface="微软雅黑" panose="020B0503020204020204" pitchFamily="34" charset="-122"/>
                <a:sym typeface="+mn-ea"/>
              </a:rPr>
              <a:t>实验</a:t>
            </a:r>
            <a:endParaRPr lang="zh-CN" altLang="en-US" sz="2800" b="1" dirty="0">
              <a:latin typeface="微软雅黑" panose="020B0503020204020204" pitchFamily="34" charset="-122"/>
              <a:sym typeface="+mn-ea"/>
            </a:endParaRPr>
          </a:p>
        </p:txBody>
      </p:sp>
      <p:sp>
        <p:nvSpPr>
          <p:cNvPr id="6" name="文本框 5"/>
          <p:cNvSpPr txBox="1"/>
          <p:nvPr/>
        </p:nvSpPr>
        <p:spPr>
          <a:xfrm>
            <a:off x="454660" y="875665"/>
            <a:ext cx="11392535" cy="2861310"/>
          </a:xfrm>
          <a:prstGeom prst="rect">
            <a:avLst/>
          </a:prstGeom>
          <a:noFill/>
        </p:spPr>
        <p:txBody>
          <a:bodyPr wrap="square" rtlCol="0">
            <a:spAutoFit/>
          </a:bodyPr>
          <a:p>
            <a:endParaRPr lang="zh-CN" altLang="en-US"/>
          </a:p>
          <a:p>
            <a:endParaRPr lang="en-US" altLang="zh-CN"/>
          </a:p>
          <a:p>
            <a:endParaRPr lang="en-US" altLang="zh-CN"/>
          </a:p>
          <a:p>
            <a:endParaRPr lang="en-US" altLang="zh-CN"/>
          </a:p>
          <a:p>
            <a:endParaRPr lang="en-US" altLang="zh-CN"/>
          </a:p>
          <a:p>
            <a:endParaRPr lang="en-US" altLang="zh-CN"/>
          </a:p>
          <a:p>
            <a:r>
              <a:rPr lang="en-US" altLang="zh-CN"/>
              <a:t>1202</a:t>
            </a:r>
            <a:r>
              <a:rPr lang="zh-CN" altLang="en-US"/>
              <a:t>层的</a:t>
            </a:r>
            <a:r>
              <a:rPr lang="en-US" altLang="zh-CN"/>
              <a:t>Resnet</a:t>
            </a:r>
            <a:r>
              <a:rPr lang="zh-CN" altLang="en-US"/>
              <a:t>网络</a:t>
            </a:r>
            <a:endParaRPr lang="zh-CN" altLang="en-US"/>
          </a:p>
          <a:p>
            <a:endParaRPr lang="zh-CN" altLang="en-US"/>
          </a:p>
          <a:p>
            <a:endParaRPr lang="zh-CN" altLang="en-US"/>
          </a:p>
          <a:p>
            <a:r>
              <a:rPr lang="zh-CN" altLang="en-US"/>
              <a:t>训练误差</a:t>
            </a:r>
            <a:r>
              <a:rPr lang="en-US" altLang="zh-CN"/>
              <a:t>&lt;0.1%</a:t>
            </a:r>
            <a:r>
              <a:rPr lang="zh-CN" altLang="zh-CN"/>
              <a:t>，测试误差为</a:t>
            </a:r>
            <a:r>
              <a:rPr lang="en-US" altLang="zh-CN"/>
              <a:t>7.93%</a:t>
            </a:r>
            <a:endParaRPr lang="en-US" altLang="zh-CN"/>
          </a:p>
        </p:txBody>
      </p:sp>
      <p:pic>
        <p:nvPicPr>
          <p:cNvPr id="7" name="图片 6"/>
          <p:cNvPicPr>
            <a:picLocks noChangeAspect="1"/>
          </p:cNvPicPr>
          <p:nvPr/>
        </p:nvPicPr>
        <p:blipFill>
          <a:blip r:embed="rId1"/>
          <a:stretch>
            <a:fillRect/>
          </a:stretch>
        </p:blipFill>
        <p:spPr>
          <a:xfrm>
            <a:off x="5455920" y="875665"/>
            <a:ext cx="5981065" cy="42760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51D91E7F-84B6-4064-9D4E-CC7D244BCA04}" type="slidenum">
              <a:rPr lang="zh-CN" altLang="en-US" smtClean="0"/>
            </a:fld>
            <a:endParaRPr lang="zh-CN" altLang="en-US" dirty="0"/>
          </a:p>
        </p:txBody>
      </p:sp>
      <p:sp>
        <p:nvSpPr>
          <p:cNvPr id="3" name="文本框 2"/>
          <p:cNvSpPr txBox="1"/>
          <p:nvPr/>
        </p:nvSpPr>
        <p:spPr>
          <a:xfrm>
            <a:off x="822960" y="277495"/>
            <a:ext cx="10975975" cy="2430145"/>
          </a:xfrm>
          <a:prstGeom prst="rect">
            <a:avLst/>
          </a:prstGeom>
          <a:noFill/>
        </p:spPr>
        <p:txBody>
          <a:bodyPr wrap="square" rtlCol="0">
            <a:spAutoFit/>
          </a:bodyPr>
          <a:p>
            <a:pPr algn="ctr"/>
            <a:r>
              <a:rPr lang="zh-CN" altLang="en-US" sz="3200" b="1"/>
              <a:t>相关拓展</a:t>
            </a:r>
            <a:endParaRPr lang="zh-CN" altLang="en-US" sz="3200" b="1"/>
          </a:p>
          <a:p>
            <a:pPr algn="l"/>
            <a:endParaRPr lang="zh-CN" altLang="en-US" sz="2000" b="1"/>
          </a:p>
          <a:p>
            <a:pPr algn="l"/>
            <a:endParaRPr lang="zh-CN" altLang="zh-CN" sz="2000"/>
          </a:p>
          <a:p>
            <a:pPr algn="l"/>
            <a:r>
              <a:rPr lang="en-US" altLang="zh-CN" sz="2000"/>
              <a:t>1</a:t>
            </a:r>
            <a:r>
              <a:rPr lang="zh-CN" altLang="en-US" sz="2000"/>
              <a:t>、</a:t>
            </a:r>
            <a:r>
              <a:rPr lang="zh-CN" altLang="en-US" sz="2000" b="1"/>
              <a:t>为什么</a:t>
            </a:r>
            <a:r>
              <a:rPr lang="en-US" altLang="zh-CN" sz="2000" b="1"/>
              <a:t>Resnet</a:t>
            </a:r>
            <a:r>
              <a:rPr lang="zh-CN" altLang="zh-CN" sz="2000" b="1"/>
              <a:t>能</a:t>
            </a:r>
            <a:r>
              <a:rPr lang="en-US" altLang="zh-CN" sz="2000" b="1"/>
              <a:t>work</a:t>
            </a:r>
            <a:r>
              <a:rPr lang="zh-CN" altLang="en-US" sz="2000" b="1"/>
              <a:t>，《Identity Mappings in Deep Residual Networks》一文给出了很好的解释：</a:t>
            </a:r>
            <a:endParaRPr lang="zh-CN" altLang="en-US" sz="2000" b="1"/>
          </a:p>
          <a:p>
            <a:pPr algn="l"/>
            <a:r>
              <a:rPr lang="en-US" altLang="zh-CN" sz="2000"/>
              <a:t>     </a:t>
            </a:r>
            <a:endParaRPr lang="en-US" altLang="zh-CN" sz="2000"/>
          </a:p>
          <a:p>
            <a:pPr algn="l"/>
            <a:r>
              <a:rPr lang="en-US" altLang="zh-CN" sz="2000"/>
              <a:t>     </a:t>
            </a:r>
            <a:endParaRPr lang="en-US" altLang="zh-CN" sz="2000"/>
          </a:p>
        </p:txBody>
      </p:sp>
      <p:pic>
        <p:nvPicPr>
          <p:cNvPr id="4" name="图片 3"/>
          <p:cNvPicPr>
            <a:picLocks noChangeAspect="1"/>
          </p:cNvPicPr>
          <p:nvPr/>
        </p:nvPicPr>
        <p:blipFill>
          <a:blip r:embed="rId1"/>
          <a:stretch>
            <a:fillRect/>
          </a:stretch>
        </p:blipFill>
        <p:spPr>
          <a:xfrm>
            <a:off x="1273175" y="2273300"/>
            <a:ext cx="3899535" cy="1699895"/>
          </a:xfrm>
          <a:prstGeom prst="rect">
            <a:avLst/>
          </a:prstGeom>
        </p:spPr>
      </p:pic>
      <p:pic>
        <p:nvPicPr>
          <p:cNvPr id="5" name="图片 4"/>
          <p:cNvPicPr>
            <a:picLocks noChangeAspect="1"/>
          </p:cNvPicPr>
          <p:nvPr/>
        </p:nvPicPr>
        <p:blipFill>
          <a:blip r:embed="rId2"/>
          <a:stretch>
            <a:fillRect/>
          </a:stretch>
        </p:blipFill>
        <p:spPr>
          <a:xfrm>
            <a:off x="5593080" y="2384425"/>
            <a:ext cx="5819140" cy="1588770"/>
          </a:xfrm>
          <a:prstGeom prst="rect">
            <a:avLst/>
          </a:prstGeom>
        </p:spPr>
      </p:pic>
      <p:sp>
        <p:nvSpPr>
          <p:cNvPr id="6" name="文本框 5"/>
          <p:cNvSpPr txBox="1"/>
          <p:nvPr/>
        </p:nvSpPr>
        <p:spPr>
          <a:xfrm>
            <a:off x="607695" y="3797300"/>
            <a:ext cx="10711180" cy="2306955"/>
          </a:xfrm>
          <a:prstGeom prst="rect">
            <a:avLst/>
          </a:prstGeom>
          <a:noFill/>
        </p:spPr>
        <p:txBody>
          <a:bodyPr wrap="square" rtlCol="0">
            <a:spAutoFit/>
          </a:bodyPr>
          <a:p>
            <a:r>
              <a:rPr lang="en-US" altLang="zh-CN"/>
              <a:t>        </a:t>
            </a:r>
            <a:endParaRPr lang="en-US" altLang="zh-CN"/>
          </a:p>
          <a:p>
            <a:endParaRPr lang="en-US" altLang="zh-CN"/>
          </a:p>
          <a:p>
            <a:r>
              <a:rPr lang="en-US" altLang="zh-CN"/>
              <a:t>BP</a:t>
            </a:r>
            <a:r>
              <a:rPr lang="zh-CN" altLang="zh-CN"/>
              <a:t>过程的两个特点：</a:t>
            </a:r>
            <a:endParaRPr lang="zh-CN" altLang="zh-CN"/>
          </a:p>
          <a:p>
            <a:endParaRPr lang="zh-CN" altLang="zh-CN"/>
          </a:p>
          <a:p>
            <a:r>
              <a:rPr lang="zh-CN" altLang="zh-CN"/>
              <a:t>①梯度回流有</a:t>
            </a:r>
            <a:r>
              <a:rPr lang="en-US" altLang="zh-CN"/>
              <a:t>2</a:t>
            </a:r>
            <a:r>
              <a:rPr lang="zh-CN" altLang="en-US"/>
              <a:t>条路径（括号中的两项），一条是偏导数那项，深层网络这一项到最后很容易为</a:t>
            </a:r>
            <a:r>
              <a:rPr lang="en-US" altLang="zh-CN"/>
              <a:t>0</a:t>
            </a:r>
            <a:r>
              <a:rPr lang="zh-CN" altLang="en-US"/>
              <a:t>；另一条是通过快捷连接回传的梯度，稳定为</a:t>
            </a:r>
            <a:r>
              <a:rPr lang="en-US" altLang="zh-CN"/>
              <a:t>1</a:t>
            </a:r>
            <a:r>
              <a:rPr lang="zh-CN" altLang="en-US"/>
              <a:t>。</a:t>
            </a:r>
            <a:endParaRPr lang="zh-CN" altLang="en-US"/>
          </a:p>
          <a:p>
            <a:endParaRPr lang="zh-CN" altLang="en-US"/>
          </a:p>
          <a:p>
            <a:r>
              <a:rPr lang="zh-CN" altLang="en-US"/>
              <a:t>②梯度的双分支回流加快了网络的收敛速度。</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51D91E7F-84B6-4064-9D4E-CC7D244BCA04}" type="slidenum">
              <a:rPr lang="zh-CN" altLang="en-US" smtClean="0"/>
            </a:fld>
            <a:endParaRPr lang="zh-CN" altLang="en-US" dirty="0"/>
          </a:p>
        </p:txBody>
      </p:sp>
      <p:sp>
        <p:nvSpPr>
          <p:cNvPr id="3" name="文本框 2"/>
          <p:cNvSpPr txBox="1"/>
          <p:nvPr/>
        </p:nvSpPr>
        <p:spPr>
          <a:xfrm>
            <a:off x="650240" y="263525"/>
            <a:ext cx="10892155" cy="860425"/>
          </a:xfrm>
          <a:prstGeom prst="rect">
            <a:avLst/>
          </a:prstGeom>
          <a:noFill/>
        </p:spPr>
        <p:txBody>
          <a:bodyPr wrap="square" rtlCol="0">
            <a:spAutoFit/>
          </a:bodyPr>
          <a:p>
            <a:pPr algn="ctr"/>
            <a:r>
              <a:rPr lang="zh-CN" altLang="en-US" sz="3200" b="1">
                <a:sym typeface="+mn-ea"/>
              </a:rPr>
              <a:t>相关拓展</a:t>
            </a:r>
            <a:endParaRPr lang="zh-CN" altLang="en-US" sz="3200" b="1">
              <a:sym typeface="+mn-ea"/>
            </a:endParaRPr>
          </a:p>
          <a:p>
            <a:pPr algn="ctr"/>
            <a:endParaRPr lang="zh-CN" altLang="en-US"/>
          </a:p>
        </p:txBody>
      </p:sp>
      <p:sp>
        <p:nvSpPr>
          <p:cNvPr id="4" name="文本框 3"/>
          <p:cNvSpPr txBox="1"/>
          <p:nvPr/>
        </p:nvSpPr>
        <p:spPr>
          <a:xfrm>
            <a:off x="607695" y="722630"/>
            <a:ext cx="11267440" cy="1198880"/>
          </a:xfrm>
          <a:prstGeom prst="rect">
            <a:avLst/>
          </a:prstGeom>
          <a:noFill/>
        </p:spPr>
        <p:txBody>
          <a:bodyPr wrap="square" rtlCol="0">
            <a:spAutoFit/>
          </a:bodyPr>
          <a:p>
            <a:endParaRPr lang="en-US" altLang="zh-CN"/>
          </a:p>
          <a:p>
            <a:r>
              <a:rPr lang="en-US" altLang="zh-CN" b="1"/>
              <a:t>2</a:t>
            </a:r>
            <a:r>
              <a:rPr lang="zh-CN" altLang="en-US" b="1"/>
              <a:t>、为什么恒等映射在深层网络中很重要</a:t>
            </a:r>
            <a:endParaRPr lang="zh-CN" altLang="en-US" b="1"/>
          </a:p>
          <a:p>
            <a:endParaRPr lang="zh-CN" altLang="en-US" b="1"/>
          </a:p>
          <a:p>
            <a:r>
              <a:rPr lang="zh-CN" altLang="en-US"/>
              <a:t>假设</a:t>
            </a:r>
            <a:r>
              <a:rPr lang="en-US" altLang="zh-CN"/>
              <a:t>H(x)=λx  (λ</a:t>
            </a:r>
            <a:r>
              <a:rPr lang="zh-CN" altLang="zh-CN"/>
              <a:t>为非</a:t>
            </a:r>
            <a:r>
              <a:rPr lang="en-US" altLang="zh-CN"/>
              <a:t>0</a:t>
            </a:r>
            <a:r>
              <a:rPr lang="zh-CN" altLang="en-US"/>
              <a:t>的任意实数</a:t>
            </a:r>
            <a:r>
              <a:rPr lang="en-US" altLang="zh-CN"/>
              <a:t>)</a:t>
            </a:r>
            <a:endParaRPr lang="en-US" altLang="zh-CN"/>
          </a:p>
        </p:txBody>
      </p:sp>
      <p:pic>
        <p:nvPicPr>
          <p:cNvPr id="5" name="图片 4"/>
          <p:cNvPicPr>
            <a:picLocks noChangeAspect="1"/>
          </p:cNvPicPr>
          <p:nvPr/>
        </p:nvPicPr>
        <p:blipFill>
          <a:blip r:embed="rId1"/>
          <a:stretch>
            <a:fillRect/>
          </a:stretch>
        </p:blipFill>
        <p:spPr>
          <a:xfrm>
            <a:off x="479425" y="2156460"/>
            <a:ext cx="5723890" cy="1181100"/>
          </a:xfrm>
          <a:prstGeom prst="rect">
            <a:avLst/>
          </a:prstGeom>
        </p:spPr>
      </p:pic>
      <p:sp>
        <p:nvSpPr>
          <p:cNvPr id="6" name="文本框 5"/>
          <p:cNvSpPr txBox="1"/>
          <p:nvPr/>
        </p:nvSpPr>
        <p:spPr>
          <a:xfrm>
            <a:off x="468630" y="3504565"/>
            <a:ext cx="11281410" cy="1198880"/>
          </a:xfrm>
          <a:prstGeom prst="rect">
            <a:avLst/>
          </a:prstGeom>
          <a:noFill/>
        </p:spPr>
        <p:txBody>
          <a:bodyPr wrap="square" rtlCol="0">
            <a:spAutoFit/>
          </a:bodyPr>
          <a:p>
            <a:r>
              <a:rPr lang="en-US" altLang="zh-CN">
                <a:sym typeface="+mn-ea"/>
              </a:rPr>
              <a:t>λ&gt;1:</a:t>
            </a:r>
            <a:r>
              <a:rPr lang="zh-CN" altLang="zh-CN">
                <a:sym typeface="+mn-ea"/>
              </a:rPr>
              <a:t>梯度爆炸；</a:t>
            </a:r>
            <a:endParaRPr lang="zh-CN" altLang="zh-CN">
              <a:sym typeface="+mn-ea"/>
            </a:endParaRPr>
          </a:p>
          <a:p>
            <a:r>
              <a:rPr lang="en-US" altLang="zh-CN">
                <a:sym typeface="+mn-ea"/>
              </a:rPr>
              <a:t>λ&lt;1:</a:t>
            </a:r>
            <a:r>
              <a:rPr lang="zh-CN" altLang="zh-CN">
                <a:sym typeface="+mn-ea"/>
              </a:rPr>
              <a:t>梯度消失。</a:t>
            </a:r>
            <a:endParaRPr lang="zh-CN" altLang="zh-CN">
              <a:sym typeface="+mn-ea"/>
            </a:endParaRPr>
          </a:p>
          <a:p>
            <a:endParaRPr lang="zh-CN" altLang="zh-CN">
              <a:sym typeface="+mn-ea"/>
            </a:endParaRPr>
          </a:p>
          <a:p>
            <a:r>
              <a:rPr lang="zh-CN" altLang="zh-CN">
                <a:sym typeface="+mn-ea"/>
              </a:rPr>
              <a:t>因此只有恒等映射才能保证梯度的稳定</a:t>
            </a:r>
            <a:endParaRPr lang="zh-CN" altLang="zh-CN">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51D91E7F-84B6-4064-9D4E-CC7D244BCA04}" type="slidenum">
              <a:rPr lang="zh-CN" altLang="en-US" smtClean="0"/>
            </a:fld>
            <a:endParaRPr lang="zh-CN" altLang="en-US" dirty="0"/>
          </a:p>
        </p:txBody>
      </p:sp>
      <p:sp>
        <p:nvSpPr>
          <p:cNvPr id="4" name="文本框 3"/>
          <p:cNvSpPr txBox="1"/>
          <p:nvPr/>
        </p:nvSpPr>
        <p:spPr>
          <a:xfrm>
            <a:off x="829945" y="263525"/>
            <a:ext cx="10711180" cy="583565"/>
          </a:xfrm>
          <a:prstGeom prst="rect">
            <a:avLst/>
          </a:prstGeom>
          <a:noFill/>
        </p:spPr>
        <p:txBody>
          <a:bodyPr wrap="square" rtlCol="0">
            <a:spAutoFit/>
          </a:bodyPr>
          <a:p>
            <a:pPr algn="ctr"/>
            <a:r>
              <a:rPr lang="zh-CN" altLang="en-US" sz="3200" b="1">
                <a:sym typeface="+mn-ea"/>
              </a:rPr>
              <a:t>相关拓展</a:t>
            </a:r>
            <a:endParaRPr lang="zh-CN" altLang="en-US" sz="3200" b="1">
              <a:sym typeface="+mn-ea"/>
            </a:endParaRPr>
          </a:p>
        </p:txBody>
      </p:sp>
      <p:sp>
        <p:nvSpPr>
          <p:cNvPr id="5" name="文本框 4"/>
          <p:cNvSpPr txBox="1"/>
          <p:nvPr/>
        </p:nvSpPr>
        <p:spPr>
          <a:xfrm>
            <a:off x="426720" y="1112520"/>
            <a:ext cx="11615420" cy="5846445"/>
          </a:xfrm>
          <a:prstGeom prst="rect">
            <a:avLst/>
          </a:prstGeom>
          <a:noFill/>
        </p:spPr>
        <p:txBody>
          <a:bodyPr wrap="square" rtlCol="0">
            <a:spAutoFit/>
          </a:bodyPr>
          <a:p>
            <a:r>
              <a:rPr lang="en-US" altLang="zh-CN" b="1"/>
              <a:t>3</a:t>
            </a:r>
            <a:r>
              <a:rPr lang="zh-CN" altLang="en-US" b="1"/>
              <a:t>、</a:t>
            </a:r>
            <a:r>
              <a:rPr lang="en-US" altLang="zh-CN" b="1"/>
              <a:t>Resnet</a:t>
            </a:r>
            <a:r>
              <a:rPr lang="zh-CN" altLang="en-US" b="1"/>
              <a:t>解决了什么问题</a:t>
            </a:r>
            <a:endParaRPr lang="zh-CN" altLang="en-US" b="1"/>
          </a:p>
          <a:p>
            <a:endParaRPr lang="zh-CN" altLang="en-US" b="1"/>
          </a:p>
          <a:p>
            <a:r>
              <a:rPr lang="zh-CN" altLang="en-US"/>
              <a:t>作者在文中只用了很笼统的</a:t>
            </a:r>
            <a:r>
              <a:rPr lang="en-US" altLang="zh-CN">
                <a:latin typeface="Times New Roman" panose="02020603050405020304" pitchFamily="18" charset="0"/>
              </a:rPr>
              <a:t>degeneration problem</a:t>
            </a:r>
            <a:r>
              <a:rPr lang="zh-CN" altLang="en-US"/>
              <a:t>来概括；</a:t>
            </a:r>
            <a:endParaRPr lang="zh-CN" altLang="en-US"/>
          </a:p>
          <a:p>
            <a:endParaRPr lang="zh-CN" altLang="en-US"/>
          </a:p>
          <a:p>
            <a:r>
              <a:rPr lang="zh-CN" altLang="en-US"/>
              <a:t>                                                            ①梯度消失</a:t>
            </a:r>
            <a:endParaRPr lang="zh-CN" altLang="en-US"/>
          </a:p>
          <a:p>
            <a:endParaRPr lang="zh-CN" altLang="en-US"/>
          </a:p>
          <a:p>
            <a:r>
              <a:rPr lang="zh-CN" altLang="en-US"/>
              <a:t>深层网络难以训练是由多个原因共同引起的：   ② 收敛慢</a:t>
            </a:r>
            <a:endParaRPr lang="zh-CN" altLang="en-US"/>
          </a:p>
          <a:p>
            <a:endParaRPr lang="zh-CN" altLang="en-US"/>
          </a:p>
          <a:p>
            <a:r>
              <a:rPr lang="zh-CN" altLang="en-US"/>
              <a:t>                                                            ③难以优化</a:t>
            </a:r>
            <a:endParaRPr lang="zh-CN" altLang="en-US"/>
          </a:p>
          <a:p>
            <a:endParaRPr lang="zh-CN" altLang="en-US"/>
          </a:p>
          <a:p>
            <a:r>
              <a:rPr lang="zh-CN" altLang="zh-CN">
                <a:latin typeface="Times New Roman" panose="02020603050405020304" pitchFamily="18" charset="0"/>
              </a:rPr>
              <a:t>参考文献</a:t>
            </a:r>
            <a:r>
              <a:rPr lang="zh-CN" altLang="zh-CN" sz="2000">
                <a:latin typeface="Times New Roman" panose="02020603050405020304" pitchFamily="18" charset="0"/>
              </a:rPr>
              <a:t>：</a:t>
            </a:r>
            <a:r>
              <a:rPr lang="zh-CN" altLang="zh-CN" sz="2000" b="1">
                <a:latin typeface="Times New Roman" panose="02020603050405020304" pitchFamily="18" charset="0"/>
              </a:rPr>
              <a:t>The Shattered Gradients Problem: If </a:t>
            </a:r>
            <a:r>
              <a:rPr lang="en-US" altLang="zh-CN" sz="2000" b="1">
                <a:latin typeface="Times New Roman" panose="02020603050405020304" pitchFamily="18" charset="0"/>
              </a:rPr>
              <a:t>R</a:t>
            </a:r>
            <a:r>
              <a:rPr lang="zh-CN" altLang="zh-CN" sz="2000" b="1">
                <a:latin typeface="Times New Roman" panose="02020603050405020304" pitchFamily="18" charset="0"/>
              </a:rPr>
              <a:t>esnets are the answer, then what is the question?</a:t>
            </a:r>
            <a:endParaRPr lang="zh-CN" altLang="zh-CN" sz="2000" b="1">
              <a:latin typeface="Times New Roman" panose="02020603050405020304" pitchFamily="18" charset="0"/>
            </a:endParaRPr>
          </a:p>
          <a:p>
            <a:endParaRPr lang="zh-CN" altLang="zh-CN" sz="2000" b="1">
              <a:latin typeface="Times New Roman" panose="02020603050405020304" pitchFamily="18" charset="0"/>
            </a:endParaRPr>
          </a:p>
          <a:p>
            <a:r>
              <a:rPr lang="zh-CN" altLang="zh-CN">
                <a:latin typeface="Times New Roman" panose="02020603050405020304" pitchFamily="18" charset="0"/>
              </a:rPr>
              <a:t>该文给出了一个解释，深层网络退化问题的本质原因是</a:t>
            </a:r>
            <a:r>
              <a:rPr lang="zh-CN" altLang="zh-CN" b="1">
                <a:latin typeface="Times New Roman" panose="02020603050405020304" pitchFamily="18" charset="0"/>
              </a:rPr>
              <a:t>梯度失效，</a:t>
            </a:r>
            <a:r>
              <a:rPr lang="zh-CN" altLang="zh-CN">
                <a:latin typeface="Times New Roman" panose="02020603050405020304" pitchFamily="18" charset="0"/>
              </a:rPr>
              <a:t>并给出了梯度相关性的概念。</a:t>
            </a:r>
            <a:r>
              <a:rPr lang="en-US" altLang="zh-CN">
                <a:latin typeface="Times New Roman" panose="02020603050405020304" pitchFamily="18" charset="0"/>
              </a:rPr>
              <a:t>Resnet</a:t>
            </a:r>
            <a:r>
              <a:rPr lang="zh-CN" altLang="en-US">
                <a:latin typeface="Times New Roman" panose="02020603050405020304" pitchFamily="18" charset="0"/>
              </a:rPr>
              <a:t>能保持很好的梯度相关性。</a:t>
            </a:r>
            <a:endParaRPr lang="zh-CN" altLang="en-US">
              <a:latin typeface="Times New Roman" panose="02020603050405020304" pitchFamily="18" charset="0"/>
            </a:endParaRPr>
          </a:p>
          <a:p>
            <a:endParaRPr lang="zh-CN" altLang="zh-CN" b="1">
              <a:latin typeface="Times New Roman" panose="02020603050405020304" pitchFamily="18" charset="0"/>
            </a:endParaRPr>
          </a:p>
          <a:p>
            <a:endParaRPr lang="zh-CN" altLang="zh-CN" sz="2000" b="1">
              <a:latin typeface="Times New Roman" panose="02020603050405020304" pitchFamily="18" charset="0"/>
            </a:endParaRPr>
          </a:p>
          <a:p>
            <a:endParaRPr lang="zh-CN" altLang="zh-CN" sz="2000">
              <a:latin typeface="Times New Roman" panose="02020603050405020304" pitchFamily="18" charset="0"/>
            </a:endParaRPr>
          </a:p>
          <a:p>
            <a:endParaRPr lang="zh-CN" altLang="zh-CN" sz="2000">
              <a:latin typeface="Times New Roman" panose="02020603050405020304" pitchFamily="18" charset="0"/>
            </a:endParaRPr>
          </a:p>
          <a:p>
            <a:endParaRPr lang="zh-CN" altLang="zh-CN" sz="2000">
              <a:latin typeface="Times New Roman" panose="02020603050405020304" pitchFamily="18" charset="0"/>
            </a:endParaRPr>
          </a:p>
          <a:p>
            <a:endParaRPr lang="zh-CN" altLang="zh-CN" sz="2000">
              <a:latin typeface="Times New Roman" panose="02020603050405020304" pitchFamily="18" charset="0"/>
            </a:endParaRPr>
          </a:p>
        </p:txBody>
      </p:sp>
      <p:sp>
        <p:nvSpPr>
          <p:cNvPr id="8" name="文本框 7"/>
          <p:cNvSpPr txBox="1"/>
          <p:nvPr/>
        </p:nvSpPr>
        <p:spPr>
          <a:xfrm>
            <a:off x="231775" y="4993640"/>
            <a:ext cx="11462385" cy="922020"/>
          </a:xfrm>
          <a:prstGeom prst="rect">
            <a:avLst/>
          </a:prstGeom>
          <a:noFill/>
        </p:spPr>
        <p:txBody>
          <a:bodyPr wrap="square" rtlCol="0">
            <a:spAutoFit/>
          </a:bodyPr>
          <a:p>
            <a:endParaRPr lang="zh-CN" altLang="en-US"/>
          </a:p>
          <a:p>
            <a:endParaRPr lang="zh-CN" altLang="en-US"/>
          </a:p>
          <a:p>
            <a:endParaRPr lang="zh-CN" altLang="en-US"/>
          </a:p>
        </p:txBody>
      </p:sp>
      <p:sp>
        <p:nvSpPr>
          <p:cNvPr id="9" name="左大括号 8"/>
          <p:cNvSpPr/>
          <p:nvPr/>
        </p:nvSpPr>
        <p:spPr>
          <a:xfrm>
            <a:off x="5267325" y="2225040"/>
            <a:ext cx="97790" cy="16554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endParaRPr lang="zh-CN" altLang="en-US" sz="6000" b="1" dirty="0" smtClean="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3909356" y="1428698"/>
            <a:ext cx="3398314" cy="865184"/>
            <a:chOff x="3909356" y="1666934"/>
            <a:chExt cx="3398314" cy="865184"/>
          </a:xfrm>
        </p:grpSpPr>
        <p:grpSp>
          <p:nvGrpSpPr>
            <p:cNvPr id="42" name="组合 41"/>
            <p:cNvGrpSpPr/>
            <p:nvPr/>
          </p:nvGrpSpPr>
          <p:grpSpPr>
            <a:xfrm>
              <a:off x="4912812" y="1666934"/>
              <a:ext cx="2394858" cy="865184"/>
              <a:chOff x="4818742" y="1356667"/>
              <a:chExt cx="2394858" cy="865184"/>
            </a:xfrm>
          </p:grpSpPr>
          <p:sp>
            <p:nvSpPr>
              <p:cNvPr id="19" name="文本框 18"/>
              <p:cNvSpPr txBox="1"/>
              <p:nvPr/>
            </p:nvSpPr>
            <p:spPr>
              <a:xfrm>
                <a:off x="4818742" y="1356667"/>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研究背景</a:t>
                </a:r>
                <a:endParaRPr lang="zh-CN" altLang="en-US" sz="2800" b="1" dirty="0">
                  <a:latin typeface="微软雅黑" panose="020B0503020204020204" pitchFamily="34" charset="-122"/>
                </a:endParaRPr>
              </a:p>
            </p:txBody>
          </p:sp>
          <p:sp>
            <p:nvSpPr>
              <p:cNvPr id="20" name="文本框 19"/>
              <p:cNvSpPr txBox="1"/>
              <p:nvPr/>
            </p:nvSpPr>
            <p:spPr>
              <a:xfrm>
                <a:off x="4818742" y="1852519"/>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Research </a:t>
                </a:r>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Background</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chemeClr val="accent1"/>
                    </a:solidFill>
                    <a:latin typeface="微软雅黑" panose="020B0503020204020204" pitchFamily="34" charset="-122"/>
                    <a:ea typeface="微软雅黑" panose="020B0503020204020204" pitchFamily="34" charset="-122"/>
                  </a:rPr>
                  <a:t>01</a:t>
                </a:r>
                <a:endParaRPr lang="en-US" altLang="zh-CN" sz="4000" b="1" dirty="0" smtClean="0">
                  <a:solidFill>
                    <a:schemeClr val="accent1"/>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p:nvGrpSpPr>
        <p:grpSpPr>
          <a:xfrm>
            <a:off x="8098970" y="1428698"/>
            <a:ext cx="3944802" cy="829945"/>
            <a:chOff x="8098970" y="1684028"/>
            <a:chExt cx="3944802" cy="829945"/>
          </a:xfrm>
        </p:grpSpPr>
        <p:grpSp>
          <p:nvGrpSpPr>
            <p:cNvPr id="41" name="组合 40"/>
            <p:cNvGrpSpPr/>
            <p:nvPr/>
          </p:nvGrpSpPr>
          <p:grpSpPr>
            <a:xfrm>
              <a:off x="9120867" y="1684028"/>
              <a:ext cx="2922905" cy="829945"/>
              <a:chOff x="9042399" y="1373760"/>
              <a:chExt cx="2922905" cy="829945"/>
            </a:xfrm>
          </p:grpSpPr>
          <p:sp>
            <p:nvSpPr>
              <p:cNvPr id="13" name="文本框 12"/>
              <p:cNvSpPr txBox="1"/>
              <p:nvPr/>
            </p:nvSpPr>
            <p:spPr>
              <a:xfrm>
                <a:off x="9042399" y="1373760"/>
                <a:ext cx="2394858" cy="521970"/>
              </a:xfrm>
              <a:prstGeom prst="rect">
                <a:avLst/>
              </a:prstGeom>
              <a:noFill/>
            </p:spPr>
            <p:txBody>
              <a:bodyPr wrap="square" rtlCol="0">
                <a:spAutoFit/>
              </a:bodyPr>
              <a:lstStyle/>
              <a:p>
                <a:r>
                  <a:rPr lang="zh-CN" altLang="en-US" sz="2800" b="1" dirty="0">
                    <a:latin typeface="微软雅黑" panose="020B0503020204020204" pitchFamily="34" charset="-122"/>
                  </a:rPr>
                  <a:t>深度残差框架</a:t>
                </a:r>
                <a:endParaRPr lang="zh-CN" altLang="en-US" sz="2800" b="1" dirty="0">
                  <a:latin typeface="微软雅黑" panose="020B0503020204020204" pitchFamily="34" charset="-122"/>
                </a:endParaRPr>
              </a:p>
            </p:txBody>
          </p:sp>
          <p:sp>
            <p:nvSpPr>
              <p:cNvPr id="15" name="文本框 14"/>
              <p:cNvSpPr txBox="1"/>
              <p:nvPr/>
            </p:nvSpPr>
            <p:spPr>
              <a:xfrm>
                <a:off x="9042399" y="1835405"/>
                <a:ext cx="2922905" cy="368300"/>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Deep Residual Learning</a:t>
                </a:r>
                <a:endParaRPr lang="en-US" altLang="zh-CN"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4" name="组合 63"/>
            <p:cNvGrpSpPr/>
            <p:nvPr/>
          </p:nvGrpSpPr>
          <p:grpSpPr>
            <a:xfrm>
              <a:off x="8098970" y="1685526"/>
              <a:ext cx="899886" cy="828000"/>
              <a:chOff x="8098970" y="1685526"/>
              <a:chExt cx="899886" cy="828000"/>
            </a:xfrm>
          </p:grpSpPr>
          <p:sp>
            <p:nvSpPr>
              <p:cNvPr id="11" name="文本框 10"/>
              <p:cNvSpPr txBox="1"/>
              <p:nvPr/>
            </p:nvSpPr>
            <p:spPr>
              <a:xfrm>
                <a:off x="8098970" y="1714806"/>
                <a:ext cx="899886" cy="769441"/>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5" name="组合 74"/>
          <p:cNvGrpSpPr/>
          <p:nvPr/>
        </p:nvGrpSpPr>
        <p:grpSpPr>
          <a:xfrm>
            <a:off x="8134898" y="2982567"/>
            <a:ext cx="3434257" cy="860743"/>
            <a:chOff x="3873413" y="4736171"/>
            <a:chExt cx="3434257" cy="860743"/>
          </a:xfrm>
        </p:grpSpPr>
        <p:grpSp>
          <p:nvGrpSpPr>
            <p:cNvPr id="44" name="组合 43"/>
            <p:cNvGrpSpPr/>
            <p:nvPr/>
          </p:nvGrpSpPr>
          <p:grpSpPr>
            <a:xfrm>
              <a:off x="4912812" y="4736171"/>
              <a:ext cx="2394858" cy="860743"/>
              <a:chOff x="4818742" y="3526390"/>
              <a:chExt cx="2394858" cy="860743"/>
            </a:xfrm>
          </p:grpSpPr>
          <p:sp>
            <p:nvSpPr>
              <p:cNvPr id="24" name="文本框 23"/>
              <p:cNvSpPr txBox="1"/>
              <p:nvPr/>
            </p:nvSpPr>
            <p:spPr>
              <a:xfrm>
                <a:off x="4818742" y="3526390"/>
                <a:ext cx="2394858" cy="521970"/>
              </a:xfrm>
              <a:prstGeom prst="rect">
                <a:avLst/>
              </a:prstGeom>
              <a:noFill/>
            </p:spPr>
            <p:txBody>
              <a:bodyPr wrap="square" rtlCol="0">
                <a:spAutoFit/>
              </a:bodyPr>
              <a:lstStyle/>
              <a:p>
                <a:r>
                  <a:rPr lang="zh-CN" altLang="en-US" sz="2800" b="1" dirty="0">
                    <a:latin typeface="微软雅黑" panose="020B0503020204020204" pitchFamily="34" charset="-122"/>
                  </a:rPr>
                  <a:t>相关拓展</a:t>
                </a:r>
                <a:endParaRPr lang="zh-CN" altLang="en-US" sz="2800" b="1" dirty="0">
                  <a:latin typeface="微软雅黑" panose="020B0503020204020204" pitchFamily="34" charset="-122"/>
                </a:endParaRPr>
              </a:p>
            </p:txBody>
          </p:sp>
          <p:sp>
            <p:nvSpPr>
              <p:cNvPr id="25" name="文本框 24"/>
              <p:cNvSpPr txBox="1"/>
              <p:nvPr/>
            </p:nvSpPr>
            <p:spPr>
              <a:xfrm>
                <a:off x="4818742" y="4018833"/>
                <a:ext cx="2394858" cy="368300"/>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rPr>
                  <a:t>Conclusion</a:t>
                </a:r>
                <a:endParaRPr lang="en-US" altLang="zh-CN"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7" name="组合 66"/>
            <p:cNvGrpSpPr/>
            <p:nvPr/>
          </p:nvGrpSpPr>
          <p:grpSpPr>
            <a:xfrm>
              <a:off x="3873413" y="4753058"/>
              <a:ext cx="899886" cy="828000"/>
              <a:chOff x="3873413" y="4753058"/>
              <a:chExt cx="899886" cy="828000"/>
            </a:xfrm>
          </p:grpSpPr>
          <p:sp>
            <p:nvSpPr>
              <p:cNvPr id="22" name="文本框 21"/>
              <p:cNvSpPr txBox="1"/>
              <p:nvPr/>
            </p:nvSpPr>
            <p:spPr>
              <a:xfrm>
                <a:off x="3873413" y="4782338"/>
                <a:ext cx="899886" cy="768350"/>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04</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4" name="矩形 33"/>
              <p:cNvSpPr/>
              <p:nvPr/>
            </p:nvSpPr>
            <p:spPr>
              <a:xfrm>
                <a:off x="3909356"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a:off x="3873413" y="2999817"/>
            <a:ext cx="3434257" cy="860743"/>
            <a:chOff x="3873413" y="3187016"/>
            <a:chExt cx="3434257" cy="860743"/>
          </a:xfrm>
        </p:grpSpPr>
        <p:grpSp>
          <p:nvGrpSpPr>
            <p:cNvPr id="54" name="组合 53"/>
            <p:cNvGrpSpPr/>
            <p:nvPr/>
          </p:nvGrpSpPr>
          <p:grpSpPr>
            <a:xfrm>
              <a:off x="4912812" y="3187016"/>
              <a:ext cx="2394858" cy="860743"/>
              <a:chOff x="4818742" y="3526390"/>
              <a:chExt cx="2394858" cy="860743"/>
            </a:xfrm>
          </p:grpSpPr>
          <p:sp>
            <p:nvSpPr>
              <p:cNvPr id="55" name="文本框 54"/>
              <p:cNvSpPr txBox="1"/>
              <p:nvPr/>
            </p:nvSpPr>
            <p:spPr>
              <a:xfrm>
                <a:off x="4818742" y="3526390"/>
                <a:ext cx="2394858" cy="521970"/>
              </a:xfrm>
              <a:prstGeom prst="rect">
                <a:avLst/>
              </a:prstGeom>
              <a:noFill/>
            </p:spPr>
            <p:txBody>
              <a:bodyPr wrap="square" rtlCol="0">
                <a:spAutoFit/>
              </a:bodyPr>
              <a:lstStyle/>
              <a:p>
                <a:r>
                  <a:rPr lang="zh-CN" altLang="en-US" sz="2800" b="1" dirty="0">
                    <a:latin typeface="微软雅黑" panose="020B0503020204020204" pitchFamily="34" charset="-122"/>
                  </a:rPr>
                  <a:t>实验</a:t>
                </a:r>
                <a:endParaRPr lang="zh-CN" altLang="en-US" sz="2800" b="1" dirty="0">
                  <a:latin typeface="微软雅黑" panose="020B0503020204020204" pitchFamily="34" charset="-122"/>
                </a:endParaRPr>
              </a:p>
            </p:txBody>
          </p:sp>
          <p:sp>
            <p:nvSpPr>
              <p:cNvPr id="56" name="文本框 55"/>
              <p:cNvSpPr txBox="1"/>
              <p:nvPr/>
            </p:nvSpPr>
            <p:spPr>
              <a:xfrm>
                <a:off x="4818742" y="4018833"/>
                <a:ext cx="2394858" cy="368300"/>
              </a:xfrm>
              <a:prstGeom prst="rect">
                <a:avLst/>
              </a:prstGeom>
              <a:noFill/>
            </p:spPr>
            <p:txBody>
              <a:bodyPr wrap="square" rtlCol="0">
                <a:spAutoFit/>
              </a:bodyPr>
              <a:lstStyle/>
              <a:p>
                <a:r>
                  <a:rPr lang="en-US" dirty="0">
                    <a:solidFill>
                      <a:schemeClr val="bg1">
                        <a:lumMod val="65000"/>
                      </a:schemeClr>
                    </a:solidFill>
                    <a:latin typeface="Times New Roman" panose="02020603050405020304" pitchFamily="18" charset="0"/>
                    <a:cs typeface="Times New Roman" panose="02020603050405020304" pitchFamily="18" charset="0"/>
                  </a:rPr>
                  <a:t>Experiment</a:t>
                </a:r>
                <a:endParaRPr lang="en-US"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769441"/>
              </a:xfrm>
              <a:prstGeom prst="rect">
                <a:avLst/>
              </a:prstGeom>
              <a:noFill/>
            </p:spPr>
            <p:txBody>
              <a:bodyPr wrap="square" rtlCol="0">
                <a:spAutoFit/>
              </a:bodyPr>
              <a:lstStyle/>
              <a:p>
                <a:pPr algn="ctr"/>
                <a:r>
                  <a:rPr lang="en-US" altLang="zh-CN" sz="4400" b="1" dirty="0" smtClean="0">
                    <a:solidFill>
                      <a:schemeClr val="accent1"/>
                    </a:solidFill>
                    <a:latin typeface="微软雅黑" panose="020B0503020204020204" pitchFamily="34" charset="-122"/>
                    <a:ea typeface="微软雅黑" panose="020B0503020204020204" pitchFamily="34" charset="-122"/>
                  </a:rPr>
                  <a:t>03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14:presetBounceEnd="40000">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14:bounceEnd="40000">
                                          <p:cBhvr additive="base">
                                            <p:cTn id="10" dur="500" fill="hold"/>
                                            <p:tgtEl>
                                              <p:spTgt spid="70"/>
                                            </p:tgtEl>
                                            <p:attrNameLst>
                                              <p:attrName>ppt_x</p:attrName>
                                            </p:attrNameLst>
                                          </p:cBhvr>
                                          <p:tavLst>
                                            <p:tav tm="0">
                                              <p:val>
                                                <p:strVal val="1+#ppt_w/2"/>
                                              </p:val>
                                            </p:tav>
                                            <p:tav tm="100000">
                                              <p:val>
                                                <p:strVal val="#ppt_x"/>
                                              </p:val>
                                            </p:tav>
                                          </p:tavLst>
                                        </p:anim>
                                        <p:anim calcmode="lin" valueType="num" p14:bounceEnd="40000">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14:presetBounceEnd="40000">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14:bounceEnd="40000">
                                          <p:cBhvr additive="base">
                                            <p:cTn id="14" dur="500" fill="hold"/>
                                            <p:tgtEl>
                                              <p:spTgt spid="71"/>
                                            </p:tgtEl>
                                            <p:attrNameLst>
                                              <p:attrName>ppt_x</p:attrName>
                                            </p:attrNameLst>
                                          </p:cBhvr>
                                          <p:tavLst>
                                            <p:tav tm="0">
                                              <p:val>
                                                <p:strVal val="1+#ppt_w/2"/>
                                              </p:val>
                                            </p:tav>
                                            <p:tav tm="100000">
                                              <p:val>
                                                <p:strVal val="#ppt_x"/>
                                              </p:val>
                                            </p:tav>
                                          </p:tavLst>
                                        </p:anim>
                                        <p:anim calcmode="lin" valueType="num" p14:bounceEnd="40000">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14:presetBounceEnd="40000">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14:bounceEnd="40000">
                                          <p:cBhvr additive="base">
                                            <p:cTn id="18" dur="500" fill="hold"/>
                                            <p:tgtEl>
                                              <p:spTgt spid="73"/>
                                            </p:tgtEl>
                                            <p:attrNameLst>
                                              <p:attrName>ppt_x</p:attrName>
                                            </p:attrNameLst>
                                          </p:cBhvr>
                                          <p:tavLst>
                                            <p:tav tm="0">
                                              <p:val>
                                                <p:strVal val="1+#ppt_w/2"/>
                                              </p:val>
                                            </p:tav>
                                            <p:tav tm="100000">
                                              <p:val>
                                                <p:strVal val="#ppt_x"/>
                                              </p:val>
                                            </p:tav>
                                          </p:tavLst>
                                        </p:anim>
                                        <p:anim calcmode="lin" valueType="num" p14:bounceEnd="40000">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14:presetBounceEnd="40000">
                                      <p:stCondLst>
                                        <p:cond delay="1500"/>
                                      </p:stCondLst>
                                      <p:childTnLst>
                                        <p:set>
                                          <p:cBhvr>
                                            <p:cTn id="21" dur="1" fill="hold">
                                              <p:stCondLst>
                                                <p:cond delay="0"/>
                                              </p:stCondLst>
                                            </p:cTn>
                                            <p:tgtEl>
                                              <p:spTgt spid="75"/>
                                            </p:tgtEl>
                                            <p:attrNameLst>
                                              <p:attrName>style.visibility</p:attrName>
                                            </p:attrNameLst>
                                          </p:cBhvr>
                                          <p:to>
                                            <p:strVal val="visible"/>
                                          </p:to>
                                        </p:set>
                                        <p:anim calcmode="lin" valueType="num" p14:bounceEnd="40000">
                                          <p:cBhvr additive="base">
                                            <p:cTn id="22" dur="500" fill="hold"/>
                                            <p:tgtEl>
                                              <p:spTgt spid="75"/>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cBhvr additive="base">
                                            <p:cTn id="10" dur="500" fill="hold"/>
                                            <p:tgtEl>
                                              <p:spTgt spid="70"/>
                                            </p:tgtEl>
                                            <p:attrNameLst>
                                              <p:attrName>ppt_x</p:attrName>
                                            </p:attrNameLst>
                                          </p:cBhvr>
                                          <p:tavLst>
                                            <p:tav tm="0">
                                              <p:val>
                                                <p:strVal val="1+#ppt_w/2"/>
                                              </p:val>
                                            </p:tav>
                                            <p:tav tm="100000">
                                              <p:val>
                                                <p:strVal val="#ppt_x"/>
                                              </p:val>
                                            </p:tav>
                                          </p:tavLst>
                                        </p:anim>
                                        <p:anim calcmode="lin" valueType="num">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cBhvr additive="base">
                                            <p:cTn id="14" dur="500" fill="hold"/>
                                            <p:tgtEl>
                                              <p:spTgt spid="71"/>
                                            </p:tgtEl>
                                            <p:attrNameLst>
                                              <p:attrName>ppt_x</p:attrName>
                                            </p:attrNameLst>
                                          </p:cBhvr>
                                          <p:tavLst>
                                            <p:tav tm="0">
                                              <p:val>
                                                <p:strVal val="1+#ppt_w/2"/>
                                              </p:val>
                                            </p:tav>
                                            <p:tav tm="100000">
                                              <p:val>
                                                <p:strVal val="#ppt_x"/>
                                              </p:val>
                                            </p:tav>
                                          </p:tavLst>
                                        </p:anim>
                                        <p:anim calcmode="lin" valueType="num">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1+#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1500"/>
                                      </p:stCondLst>
                                      <p:childTnLst>
                                        <p:set>
                                          <p:cBhvr>
                                            <p:cTn id="21" dur="1" fill="hold">
                                              <p:stCondLst>
                                                <p:cond delay="0"/>
                                              </p:stCondLst>
                                            </p:cTn>
                                            <p:tgtEl>
                                              <p:spTgt spid="75"/>
                                            </p:tgtEl>
                                            <p:attrNameLst>
                                              <p:attrName>style.visibility</p:attrName>
                                            </p:attrNameLst>
                                          </p:cBhvr>
                                          <p:to>
                                            <p:strVal val="visible"/>
                                          </p:to>
                                        </p:set>
                                        <p:anim calcmode="lin" valueType="num">
                                          <p:cBhvr additive="base">
                                            <p:cTn id="22" dur="500" fill="hold"/>
                                            <p:tgtEl>
                                              <p:spTgt spid="75"/>
                                            </p:tgtEl>
                                            <p:attrNameLst>
                                              <p:attrName>ppt_x</p:attrName>
                                            </p:attrNameLst>
                                          </p:cBhvr>
                                          <p:tavLst>
                                            <p:tav tm="0">
                                              <p:val>
                                                <p:strVal val="1+#ppt_w/2"/>
                                              </p:val>
                                            </p:tav>
                                            <p:tav tm="100000">
                                              <p:val>
                                                <p:strVal val="#ppt_x"/>
                                              </p:val>
                                            </p:tav>
                                          </p:tavLst>
                                        </p:anim>
                                        <p:anim calcmode="lin" valueType="num">
                                          <p:cBhvr additive="base">
                                            <p:cTn id="23" dur="50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smtClean="0">
                <a:solidFill>
                  <a:schemeClr val="bg1"/>
                </a:solidFill>
              </a:rPr>
              <a:t>THANKS</a:t>
            </a:r>
            <a:endParaRPr lang="zh-CN" altLang="en-US" sz="8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9" name="文本框 8"/>
          <p:cNvSpPr txBox="1"/>
          <p:nvPr/>
        </p:nvSpPr>
        <p:spPr>
          <a:xfrm>
            <a:off x="2177143" y="1259175"/>
            <a:ext cx="7837714" cy="4339650"/>
          </a:xfrm>
          <a:prstGeom prst="rect">
            <a:avLst/>
          </a:prstGeom>
          <a:noFill/>
          <a:ln>
            <a:noFill/>
          </a:ln>
        </p:spPr>
        <p:txBody>
          <a:bodyPr wrap="square" rtlCol="0">
            <a:spAutoFit/>
          </a:bodyPr>
          <a:lstStyle/>
          <a:p>
            <a:pPr algn="ctr"/>
            <a:r>
              <a:rPr lang="en-US" altLang="zh-CN" sz="13800" b="1" dirty="0" smtClean="0">
                <a:solidFill>
                  <a:schemeClr val="tx1">
                    <a:lumMod val="50000"/>
                    <a:lumOff val="50000"/>
                    <a:alpha val="23000"/>
                  </a:schemeClr>
                </a:solidFill>
                <a:latin typeface="微软雅黑" panose="020B0503020204020204" pitchFamily="34" charset="-122"/>
                <a:ea typeface="微软雅黑" panose="020B0503020204020204" pitchFamily="34" charset="-122"/>
              </a:rPr>
              <a:t>PART</a:t>
            </a:r>
            <a:endParaRPr lang="en-US" altLang="zh-CN" sz="13800" b="1" dirty="0" smtClean="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r>
              <a:rPr lang="en-US" altLang="zh-CN" sz="13800" b="1" dirty="0" smtClean="0">
                <a:solidFill>
                  <a:schemeClr val="tx1">
                    <a:lumMod val="50000"/>
                    <a:lumOff val="50000"/>
                    <a:alpha val="23000"/>
                  </a:schemeClr>
                </a:solidFill>
                <a:latin typeface="微软雅黑" panose="020B0503020204020204" pitchFamily="34" charset="-122"/>
                <a:ea typeface="微软雅黑" panose="020B0503020204020204" pitchFamily="34" charset="-122"/>
              </a:rPr>
              <a:t>ONE</a:t>
            </a:r>
            <a:endParaRPr lang="en-US" altLang="zh-CN" sz="13800" b="1" dirty="0" smtClean="0">
              <a:solidFill>
                <a:schemeClr val="tx1">
                  <a:lumMod val="50000"/>
                  <a:lumOff val="50000"/>
                  <a:alpha val="23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anose="020B0503020204020204" pitchFamily="34" charset="-122"/>
                  <a:ea typeface="微软雅黑" panose="020B0503020204020204" pitchFamily="34" charset="-122"/>
                </a:rPr>
                <a:t>研究</a:t>
              </a:r>
              <a:endParaRPr lang="en-US" altLang="zh-CN" sz="7200" b="1"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7200" b="1" dirty="0" smtClean="0">
                  <a:solidFill>
                    <a:schemeClr val="accent1"/>
                  </a:solidFill>
                  <a:latin typeface="微软雅黑" panose="020B0503020204020204" pitchFamily="34" charset="-122"/>
                  <a:ea typeface="微软雅黑" panose="020B0503020204020204" pitchFamily="34" charset="-122"/>
                </a:rPr>
                <a:t>背景</a:t>
              </a:r>
              <a:endParaRPr lang="en-US" altLang="zh-CN" sz="7200" b="1" dirty="0" smtClean="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smtClean="0">
                <a:latin typeface="微软雅黑" panose="020B0503020204020204" pitchFamily="34" charset="-122"/>
              </a:rPr>
              <a:t>研究背景</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sp>
        <p:nvSpPr>
          <p:cNvPr id="14" name="矩形 13"/>
          <p:cNvSpPr/>
          <p:nvPr/>
        </p:nvSpPr>
        <p:spPr>
          <a:xfrm>
            <a:off x="8526613" y="1883782"/>
            <a:ext cx="2455159" cy="738664"/>
          </a:xfrm>
          <a:prstGeom prst="rect">
            <a:avLst/>
          </a:prstGeom>
        </p:spPr>
        <p:txBody>
          <a:bodyPr wrap="none">
            <a:spAutoFit/>
          </a:bodyPr>
          <a:lstStyle/>
          <a:p>
            <a:pPr>
              <a:lnSpc>
                <a:spcPct val="150000"/>
              </a:lnSpc>
            </a:pPr>
            <a:r>
              <a:rPr lang="en-US" altLang="zh-CN" sz="2800" b="1" dirty="0" smtClean="0">
                <a:solidFill>
                  <a:schemeClr val="bg1"/>
                </a:solidFill>
                <a:latin typeface="Times New Roman" panose="02020603050405020304" pitchFamily="18" charset="0"/>
                <a:cs typeface="Times New Roman" panose="02020603050405020304" pitchFamily="18" charset="0"/>
              </a:rPr>
              <a:t>PART THREE</a:t>
            </a:r>
            <a:endParaRPr lang="en-US" altLang="zh-CN" sz="2800" b="1" dirty="0" smtClean="0">
              <a:solidFill>
                <a:schemeClr val="bg1"/>
              </a:solidFill>
              <a:latin typeface="Times New Roman" panose="02020603050405020304" pitchFamily="18" charset="0"/>
              <a:cs typeface="Times New Roman" panose="02020603050405020304" pitchFamily="18" charset="0"/>
            </a:endParaRPr>
          </a:p>
        </p:txBody>
      </p:sp>
      <p:sp>
        <p:nvSpPr>
          <p:cNvPr id="15" name="矩形 14"/>
          <p:cNvSpPr/>
          <p:nvPr/>
        </p:nvSpPr>
        <p:spPr>
          <a:xfrm>
            <a:off x="8526613" y="2730371"/>
            <a:ext cx="2970062" cy="2308324"/>
          </a:xfrm>
          <a:prstGeom prst="rect">
            <a:avLst/>
          </a:prstGeom>
        </p:spPr>
        <p:txBody>
          <a:bodyPr wrap="square">
            <a:spAutoFit/>
          </a:bodyPr>
          <a:lstStyle/>
          <a:p>
            <a:pPr algn="ctr">
              <a:lnSpc>
                <a:spcPct val="150000"/>
              </a:lnSpc>
            </a:pPr>
            <a:r>
              <a:rPr lang="zh-CN" altLang="en-US" sz="2400" b="1" dirty="0" smtClean="0">
                <a:solidFill>
                  <a:schemeClr val="bg1"/>
                </a:solidFill>
              </a:rPr>
              <a:t>看完了关于如何做科学研究的几本书，只是觉得像喝了几碗鸡汤，然并卵罢了</a:t>
            </a:r>
            <a:endParaRPr lang="en-US" altLang="zh-CN" sz="2400" b="1" dirty="0">
              <a:solidFill>
                <a:schemeClr val="bg1"/>
              </a:solidFill>
            </a:endParaRPr>
          </a:p>
        </p:txBody>
      </p:sp>
      <p:sp>
        <p:nvSpPr>
          <p:cNvPr id="2" name="文本框 1"/>
          <p:cNvSpPr txBox="1"/>
          <p:nvPr/>
        </p:nvSpPr>
        <p:spPr>
          <a:xfrm>
            <a:off x="392430" y="1014730"/>
            <a:ext cx="11601450" cy="5939155"/>
          </a:xfrm>
          <a:prstGeom prst="rect">
            <a:avLst/>
          </a:prstGeom>
          <a:noFill/>
        </p:spPr>
        <p:txBody>
          <a:bodyPr wrap="square" rtlCol="0">
            <a:spAutoFit/>
          </a:bodyPr>
          <a:p>
            <a:r>
              <a:rPr lang="zh-CN" altLang="en-US"/>
              <a:t>相关研究表明，神经网络模型的深度在性能上发挥着至关重要的作用，但仅是简单地堆叠层数便会带来一个问题：</a:t>
            </a:r>
            <a:r>
              <a:rPr lang="zh-CN" altLang="en-US" b="1"/>
              <a:t>梯度消失</a:t>
            </a:r>
            <a:r>
              <a:rPr lang="zh-CN" altLang="en-US"/>
              <a:t>，这直接阻碍了模型的收敛。</a:t>
            </a:r>
            <a:endParaRPr lang="zh-CN" altLang="en-US"/>
          </a:p>
          <a:p>
            <a:endParaRPr lang="zh-CN" altLang="en-US"/>
          </a:p>
          <a:p>
            <a:endParaRPr lang="zh-CN" altLang="en-US"/>
          </a:p>
          <a:p>
            <a:r>
              <a:rPr lang="zh-CN" altLang="en-US"/>
              <a:t>解决办法：</a:t>
            </a:r>
            <a:r>
              <a:rPr lang="en-US" altLang="zh-CN" sz="2000">
                <a:latin typeface="Times New Roman" panose="02020603050405020304" pitchFamily="18" charset="0"/>
              </a:rPr>
              <a:t>batch normalization</a:t>
            </a:r>
            <a:r>
              <a:rPr lang="zh-CN" altLang="en-US"/>
              <a:t>。</a:t>
            </a:r>
            <a:endParaRPr lang="zh-CN" altLang="en-US"/>
          </a:p>
          <a:p>
            <a:endParaRPr lang="zh-CN" altLang="en-US"/>
          </a:p>
          <a:p>
            <a:endParaRPr lang="zh-CN" altLang="en-US"/>
          </a:p>
          <a:p>
            <a:r>
              <a:rPr lang="zh-CN" altLang="en-US"/>
              <a:t>又出现了一个新的问题</a:t>
            </a:r>
            <a:r>
              <a:rPr lang="en-US" altLang="zh-CN"/>
              <a:t>——</a:t>
            </a:r>
            <a:r>
              <a:rPr lang="zh-CN" altLang="en-US" b="1"/>
              <a:t>退化问题</a:t>
            </a:r>
            <a:r>
              <a:rPr lang="zh-CN" altLang="en-US"/>
              <a:t>：随着网络深度的增加，准确率达到饱和然后迅速退化，造成了在一个合理的深度模型中增加更多的层却导致了更高的错误率。</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2649855" y="4010025"/>
            <a:ext cx="6447790" cy="2181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150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研究背景</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sp>
        <p:nvSpPr>
          <p:cNvPr id="2" name="文本框 1"/>
          <p:cNvSpPr txBox="1"/>
          <p:nvPr/>
        </p:nvSpPr>
        <p:spPr>
          <a:xfrm>
            <a:off x="558800" y="1056640"/>
            <a:ext cx="11323320" cy="4799965"/>
          </a:xfrm>
          <a:prstGeom prst="rect">
            <a:avLst/>
          </a:prstGeom>
          <a:noFill/>
        </p:spPr>
        <p:txBody>
          <a:bodyPr wrap="square" rtlCol="0">
            <a:spAutoFit/>
          </a:bodyPr>
          <a:p>
            <a:endParaRPr lang="zh-CN" altLang="en-US"/>
          </a:p>
          <a:p>
            <a:endParaRPr lang="zh-CN" altLang="en-US"/>
          </a:p>
          <a:p>
            <a:r>
              <a:rPr lang="zh-CN" altLang="en-US">
                <a:sym typeface="+mn-ea"/>
              </a:rPr>
              <a:t>针对退化问题，作者首先构思了一种构造深层网络的方法：</a:t>
            </a:r>
            <a:endParaRPr lang="zh-CN" altLang="en-US"/>
          </a:p>
          <a:p>
            <a:endParaRPr lang="en-US" altLang="zh-CN"/>
          </a:p>
          <a:p>
            <a:endParaRPr lang="zh-CN" altLang="en-US"/>
          </a:p>
          <a:p>
            <a:endParaRPr lang="zh-CN" altLang="en-US"/>
          </a:p>
          <a:p>
            <a:endParaRPr lang="zh-CN" altLang="en-US"/>
          </a:p>
          <a:p>
            <a:endParaRPr lang="zh-CN" altLang="en-US"/>
          </a:p>
          <a:p>
            <a:endParaRPr lang="zh-CN" altLang="en-US"/>
          </a:p>
          <a:p>
            <a:r>
              <a:rPr lang="zh-CN" altLang="en-US"/>
              <a:t>实验结果表明依然出现退化现象，说明用多层网络去拟合恒等映射函数有困难。</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16" name="左大括号 15"/>
          <p:cNvSpPr/>
          <p:nvPr/>
        </p:nvSpPr>
        <p:spPr>
          <a:xfrm>
            <a:off x="1858645" y="2332990"/>
            <a:ext cx="130810" cy="556260"/>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8" name="文本框 17"/>
          <p:cNvSpPr txBox="1"/>
          <p:nvPr/>
        </p:nvSpPr>
        <p:spPr>
          <a:xfrm>
            <a:off x="695325" y="2426970"/>
            <a:ext cx="1294130" cy="368300"/>
          </a:xfrm>
          <a:prstGeom prst="rect">
            <a:avLst/>
          </a:prstGeom>
          <a:noFill/>
        </p:spPr>
        <p:txBody>
          <a:bodyPr wrap="square" rtlCol="0">
            <a:spAutoFit/>
          </a:bodyPr>
          <a:p>
            <a:r>
              <a:rPr lang="zh-CN" altLang="en-US"/>
              <a:t>深层网络</a:t>
            </a:r>
            <a:endParaRPr lang="zh-CN" altLang="en-US"/>
          </a:p>
        </p:txBody>
      </p:sp>
      <p:sp>
        <p:nvSpPr>
          <p:cNvPr id="3" name="文本框 2"/>
          <p:cNvSpPr txBox="1"/>
          <p:nvPr/>
        </p:nvSpPr>
        <p:spPr>
          <a:xfrm>
            <a:off x="2145665" y="2244090"/>
            <a:ext cx="9277985" cy="645160"/>
          </a:xfrm>
          <a:prstGeom prst="rect">
            <a:avLst/>
          </a:prstGeom>
          <a:noFill/>
        </p:spPr>
        <p:txBody>
          <a:bodyPr wrap="square" rtlCol="0">
            <a:spAutoFit/>
          </a:bodyPr>
          <a:p>
            <a:r>
              <a:rPr lang="zh-CN" altLang="en-US">
                <a:sym typeface="+mn-ea"/>
              </a:rPr>
              <a:t>浅层部分：直接复制对应的浅层版本；</a:t>
            </a:r>
            <a:endParaRPr lang="zh-CN" altLang="en-US">
              <a:sym typeface="+mn-ea"/>
            </a:endParaRPr>
          </a:p>
          <a:p>
            <a:r>
              <a:rPr lang="zh-CN" altLang="en-US">
                <a:sym typeface="+mn-ea"/>
              </a:rPr>
              <a:t>深层部分：通过恒等映射（</a:t>
            </a:r>
            <a:r>
              <a:rPr lang="en-US" altLang="zh-CN">
                <a:latin typeface="Times New Roman" panose="02020603050405020304" pitchFamily="18" charset="0"/>
                <a:sym typeface="+mn-ea"/>
              </a:rPr>
              <a:t>identity mapping</a:t>
            </a:r>
            <a:r>
              <a:rPr lang="zh-CN" altLang="en-US">
                <a:sym typeface="+mn-ea"/>
              </a:rPr>
              <a:t>）的方法进行构造。</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endParaRPr lang="en-US" altLang="zh-CN" dirty="0"/>
          </a:p>
          <a:p>
            <a:r>
              <a:rPr lang="en-US" altLang="zh-CN" dirty="0"/>
              <a:t>TWO</a:t>
            </a:r>
            <a:endParaRPr lang="en-US" altLang="zh-CN" dirty="0"/>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4888230" y="1721485"/>
            <a:ext cx="2416810" cy="3415030"/>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深度残差框架</a:t>
            </a:r>
            <a:endParaRPr lang="zh-CN" altLang="en-US" sz="7200" b="1" dirty="0">
              <a:solidFill>
                <a:schemeClr val="accent1"/>
              </a:solidFill>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0" presetClass="entr" presetSubtype="0" decel="100000" fill="hold" grpId="0" nodeType="withEffect">
                                  <p:stCondLst>
                                    <p:cond delay="1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750" fill="hold"/>
                                        <p:tgtEl>
                                          <p:spTgt spid="9"/>
                                        </p:tgtEl>
                                        <p:attrNameLst>
                                          <p:attrName>ppt_w</p:attrName>
                                        </p:attrNameLst>
                                      </p:cBhvr>
                                      <p:tavLst>
                                        <p:tav tm="0">
                                          <p:val>
                                            <p:strVal val="#ppt_w+.3"/>
                                          </p:val>
                                        </p:tav>
                                        <p:tav tm="100000">
                                          <p:val>
                                            <p:strVal val="#ppt_w"/>
                                          </p:val>
                                        </p:tav>
                                      </p:tavLst>
                                    </p:anim>
                                    <p:anim calcmode="lin" valueType="num">
                                      <p:cBhvr>
                                        <p:cTn id="14" dur="750" fill="hold"/>
                                        <p:tgtEl>
                                          <p:spTgt spid="9"/>
                                        </p:tgtEl>
                                        <p:attrNameLst>
                                          <p:attrName>ppt_h</p:attrName>
                                        </p:attrNameLst>
                                      </p:cBhvr>
                                      <p:tavLst>
                                        <p:tav tm="0">
                                          <p:val>
                                            <p:strVal val="#ppt_h"/>
                                          </p:val>
                                        </p:tav>
                                        <p:tav tm="100000">
                                          <p:val>
                                            <p:strVal val="#ppt_h"/>
                                          </p:val>
                                        </p:tav>
                                      </p:tavLst>
                                    </p:anim>
                                    <p:animEffect transition="in" filter="fade">
                                      <p:cBhvr>
                                        <p:cTn id="15"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7234" y="27369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深度残差学习</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sp>
        <p:nvSpPr>
          <p:cNvPr id="2" name="文本框 1"/>
          <p:cNvSpPr txBox="1"/>
          <p:nvPr/>
        </p:nvSpPr>
        <p:spPr>
          <a:xfrm>
            <a:off x="545465" y="1598930"/>
            <a:ext cx="11101070" cy="3415030"/>
          </a:xfrm>
          <a:prstGeom prst="rect">
            <a:avLst/>
          </a:prstGeom>
          <a:noFill/>
        </p:spPr>
        <p:txBody>
          <a:bodyPr wrap="square" rtlCol="0">
            <a:spAutoFit/>
          </a:bodyPr>
          <a:p>
            <a:r>
              <a:rPr lang="zh-CN" altLang="en-US"/>
              <a:t>恒等映射（即最优解）</a:t>
            </a:r>
            <a:r>
              <a:rPr lang="en-US" altLang="zh-CN"/>
              <a:t>H(x)=x</a:t>
            </a:r>
            <a:r>
              <a:rPr lang="zh-CN" altLang="zh-CN"/>
              <a:t>较难拟合，作者引进了残差的方法对该式进行重构；</a:t>
            </a:r>
            <a:endParaRPr lang="zh-CN" altLang="zh-CN"/>
          </a:p>
          <a:p>
            <a:endParaRPr lang="zh-CN" altLang="zh-CN"/>
          </a:p>
          <a:p>
            <a:endParaRPr lang="zh-CN" altLang="zh-CN"/>
          </a:p>
          <a:p>
            <a:r>
              <a:rPr lang="zh-CN" altLang="zh-CN"/>
              <a:t>尝试拟合</a:t>
            </a:r>
            <a:r>
              <a:rPr lang="en-US" altLang="zh-CN"/>
              <a:t>F(x)=H(x)-x</a:t>
            </a:r>
            <a:r>
              <a:rPr lang="zh-CN" altLang="zh-CN"/>
              <a:t>，只要</a:t>
            </a:r>
            <a:r>
              <a:rPr lang="en-US" altLang="zh-CN"/>
              <a:t>F(x)</a:t>
            </a:r>
            <a:r>
              <a:rPr lang="zh-CN" altLang="zh-CN"/>
              <a:t>能逼近</a:t>
            </a:r>
            <a:r>
              <a:rPr lang="en-US" altLang="zh-CN"/>
              <a:t>0</a:t>
            </a:r>
            <a:r>
              <a:rPr lang="zh-CN" altLang="en-US"/>
              <a:t>，便达到了拟合恒等映射的效果；</a:t>
            </a:r>
            <a:endParaRPr lang="zh-CN" altLang="en-US"/>
          </a:p>
          <a:p>
            <a:endParaRPr lang="zh-CN" altLang="en-US"/>
          </a:p>
          <a:p>
            <a:endParaRPr lang="zh-CN" altLang="en-US"/>
          </a:p>
          <a:p>
            <a:r>
              <a:rPr lang="zh-CN" altLang="en-US"/>
              <a:t>实验证明将残差推至</a:t>
            </a:r>
            <a:r>
              <a:rPr lang="en-US" altLang="zh-CN"/>
              <a:t>0</a:t>
            </a:r>
            <a:r>
              <a:rPr lang="zh-CN" altLang="en-US"/>
              <a:t>比直接拟合恒等映射容易得多；</a:t>
            </a:r>
            <a:endParaRPr lang="zh-CN" altLang="en-US"/>
          </a:p>
          <a:p>
            <a:endParaRPr lang="zh-CN" altLang="en-US"/>
          </a:p>
          <a:p>
            <a:endParaRPr lang="zh-CN" altLang="en-US"/>
          </a:p>
          <a:p>
            <a:r>
              <a:rPr lang="zh-CN" altLang="en-US"/>
              <a:t>学习</a:t>
            </a:r>
            <a:r>
              <a:rPr lang="en-US" altLang="zh-CN"/>
              <a:t>H(x)</a:t>
            </a:r>
            <a:r>
              <a:rPr lang="zh-CN" altLang="en-US"/>
              <a:t>的过程</a:t>
            </a:r>
            <a:r>
              <a:rPr lang="zh-CN" altLang="zh-CN"/>
              <a:t>也就转化为学习</a:t>
            </a:r>
            <a:r>
              <a:rPr lang="en-US" altLang="zh-CN"/>
              <a:t>F(x)+x</a:t>
            </a:r>
            <a:endParaRPr lang="zh-CN" altLang="en-US"/>
          </a:p>
          <a:p>
            <a:endParaRPr lang="zh-CN" altLang="en-US"/>
          </a:p>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51D91E7F-84B6-4064-9D4E-CC7D244BCA04}" type="slidenum">
              <a:rPr lang="zh-CN" altLang="en-US" smtClean="0"/>
            </a:fld>
            <a:endParaRPr lang="zh-CN" altLang="en-US" dirty="0"/>
          </a:p>
        </p:txBody>
      </p:sp>
      <p:sp>
        <p:nvSpPr>
          <p:cNvPr id="11" name="文本框 10"/>
          <p:cNvSpPr txBox="1"/>
          <p:nvPr/>
        </p:nvSpPr>
        <p:spPr>
          <a:xfrm>
            <a:off x="737234" y="273695"/>
            <a:ext cx="5400675" cy="521970"/>
          </a:xfrm>
          <a:prstGeom prst="rect">
            <a:avLst/>
          </a:prstGeom>
          <a:noFill/>
        </p:spPr>
        <p:txBody>
          <a:bodyPr wrap="square" rtlCol="0">
            <a:spAutoFit/>
          </a:bodyPr>
          <a:p>
            <a:r>
              <a:rPr lang="zh-CN" altLang="en-US" sz="2800" b="1" dirty="0">
                <a:latin typeface="微软雅黑" panose="020B0503020204020204" pitchFamily="34" charset="-122"/>
              </a:rPr>
              <a:t>深度残差学习</a:t>
            </a:r>
            <a:endParaRPr lang="zh-CN" altLang="en-US" sz="2800" b="1" dirty="0">
              <a:latin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50190" y="1664970"/>
            <a:ext cx="4780915" cy="2609215"/>
          </a:xfrm>
          <a:prstGeom prst="rect">
            <a:avLst/>
          </a:prstGeom>
        </p:spPr>
      </p:pic>
      <p:sp>
        <p:nvSpPr>
          <p:cNvPr id="4" name="文本框 3"/>
          <p:cNvSpPr txBox="1"/>
          <p:nvPr/>
        </p:nvSpPr>
        <p:spPr>
          <a:xfrm>
            <a:off x="5488305" y="2141855"/>
            <a:ext cx="6842760" cy="3692525"/>
          </a:xfrm>
          <a:prstGeom prst="rect">
            <a:avLst/>
          </a:prstGeom>
          <a:noFill/>
        </p:spPr>
        <p:txBody>
          <a:bodyPr wrap="square" rtlCol="0">
            <a:spAutoFit/>
          </a:bodyPr>
          <a:p>
            <a:r>
              <a:rPr lang="en-US" altLang="zh-CN"/>
              <a:t>F(x)+x</a:t>
            </a:r>
            <a:r>
              <a:rPr lang="zh-CN" altLang="zh-CN"/>
              <a:t>的实现方式如图（一个基本的残差块）</a:t>
            </a:r>
            <a:endParaRPr lang="zh-CN" altLang="zh-CN"/>
          </a:p>
          <a:p>
            <a:endParaRPr lang="zh-CN" altLang="zh-CN"/>
          </a:p>
          <a:p>
            <a:endParaRPr lang="zh-CN" altLang="zh-CN"/>
          </a:p>
          <a:p>
            <a:r>
              <a:rPr lang="en-US" altLang="zh-CN"/>
              <a:t>+x</a:t>
            </a:r>
            <a:r>
              <a:rPr lang="zh-CN" altLang="en-US"/>
              <a:t>部分通过一个不带参数的快捷连接实现，不增加额外的复杂度</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zh-CN"/>
          </a:p>
          <a:p>
            <a:endParaRPr lang="zh-CN"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1970"/>
          </a:xfrm>
          <a:prstGeom prst="rect">
            <a:avLst/>
          </a:prstGeom>
          <a:noFill/>
        </p:spPr>
        <p:txBody>
          <a:bodyPr wrap="square" rtlCol="0">
            <a:spAutoFit/>
          </a:bodyPr>
          <a:lstStyle/>
          <a:p>
            <a:r>
              <a:rPr lang="zh-CN" altLang="en-US" sz="2800" b="1" dirty="0">
                <a:latin typeface="微软雅黑" panose="020B0503020204020204" pitchFamily="34" charset="-122"/>
              </a:rPr>
              <a:t>深度残差学习</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fld>
            <a:endParaRPr lang="zh-CN" altLang="en-US" dirty="0"/>
          </a:p>
        </p:txBody>
      </p:sp>
      <p:sp>
        <p:nvSpPr>
          <p:cNvPr id="44" name="矩形 43"/>
          <p:cNvSpPr/>
          <p:nvPr/>
        </p:nvSpPr>
        <p:spPr>
          <a:xfrm>
            <a:off x="695323" y="3925783"/>
            <a:ext cx="3082679" cy="1077218"/>
          </a:xfrm>
          <a:prstGeom prst="rect">
            <a:avLst/>
          </a:prstGeom>
        </p:spPr>
        <p:txBody>
          <a:bodyPr wrap="square">
            <a:spAutoFit/>
          </a:bodyPr>
          <a:lstStyle/>
          <a:p>
            <a:pPr algn="ctr"/>
            <a:r>
              <a:rPr lang="zh-CN" altLang="en-US" sz="3200" b="1" dirty="0" smtClean="0">
                <a:solidFill>
                  <a:schemeClr val="bg1"/>
                </a:solidFill>
                <a:latin typeface="+mn-ea"/>
              </a:rPr>
              <a:t>这里用于</a:t>
            </a:r>
            <a:endParaRPr lang="en-US" altLang="zh-CN" sz="3200" b="1" dirty="0" smtClean="0">
              <a:solidFill>
                <a:schemeClr val="bg1"/>
              </a:solidFill>
              <a:latin typeface="+mn-ea"/>
            </a:endParaRPr>
          </a:p>
          <a:p>
            <a:pPr algn="ctr"/>
            <a:r>
              <a:rPr lang="zh-CN" altLang="en-US" sz="3200" b="1" dirty="0" smtClean="0">
                <a:solidFill>
                  <a:schemeClr val="bg1"/>
                </a:solidFill>
                <a:latin typeface="+mn-ea"/>
              </a:rPr>
              <a:t>解释这个概念</a:t>
            </a:r>
            <a:endParaRPr lang="zh-CN" altLang="en-US" sz="3200" b="1" dirty="0">
              <a:solidFill>
                <a:schemeClr val="bg1"/>
              </a:solidFill>
              <a:latin typeface="+mn-ea"/>
            </a:endParaRPr>
          </a:p>
        </p:txBody>
      </p:sp>
      <p:sp>
        <p:nvSpPr>
          <p:cNvPr id="45" name="矩形 44"/>
          <p:cNvSpPr/>
          <p:nvPr/>
        </p:nvSpPr>
        <p:spPr>
          <a:xfrm>
            <a:off x="4554661" y="1398350"/>
            <a:ext cx="3082679" cy="1077218"/>
          </a:xfrm>
          <a:prstGeom prst="rect">
            <a:avLst/>
          </a:prstGeom>
        </p:spPr>
        <p:txBody>
          <a:bodyPr wrap="square">
            <a:spAutoFit/>
          </a:bodyPr>
          <a:lstStyle/>
          <a:p>
            <a:pPr algn="ctr"/>
            <a:r>
              <a:rPr lang="zh-CN" altLang="en-US" sz="3200" b="1" dirty="0">
                <a:solidFill>
                  <a:schemeClr val="bg1"/>
                </a:solidFill>
                <a:latin typeface="+mn-ea"/>
              </a:rPr>
              <a:t>这里阐释</a:t>
            </a:r>
            <a:endParaRPr lang="en-US" altLang="zh-CN" sz="3200" b="1" dirty="0">
              <a:solidFill>
                <a:schemeClr val="bg1"/>
              </a:solidFill>
              <a:latin typeface="+mn-ea"/>
            </a:endParaRPr>
          </a:p>
          <a:p>
            <a:pPr algn="ctr"/>
            <a:r>
              <a:rPr lang="zh-CN" altLang="en-US" sz="3200" b="1" dirty="0">
                <a:solidFill>
                  <a:schemeClr val="bg1"/>
                </a:solidFill>
                <a:latin typeface="+mn-ea"/>
              </a:rPr>
              <a:t>一个概念</a:t>
            </a:r>
            <a:endParaRPr lang="en-US" altLang="zh-CN" sz="3200" b="1" dirty="0">
              <a:solidFill>
                <a:schemeClr val="bg1"/>
              </a:solidFill>
              <a:latin typeface="+mn-ea"/>
            </a:endParaRPr>
          </a:p>
        </p:txBody>
      </p:sp>
      <p:sp>
        <p:nvSpPr>
          <p:cNvPr id="46" name="矩形 45"/>
          <p:cNvSpPr/>
          <p:nvPr/>
        </p:nvSpPr>
        <p:spPr>
          <a:xfrm>
            <a:off x="4554661" y="3925783"/>
            <a:ext cx="3082679" cy="1077218"/>
          </a:xfrm>
          <a:prstGeom prst="rect">
            <a:avLst/>
          </a:prstGeom>
        </p:spPr>
        <p:txBody>
          <a:bodyPr wrap="square">
            <a:spAutoFit/>
          </a:bodyPr>
          <a:lstStyle/>
          <a:p>
            <a:pPr algn="ctr"/>
            <a:r>
              <a:rPr lang="zh-CN" altLang="en-US" sz="3200" b="1" dirty="0">
                <a:solidFill>
                  <a:schemeClr val="bg1"/>
                </a:solidFill>
                <a:latin typeface="+mn-ea"/>
              </a:rPr>
              <a:t>这里用于</a:t>
            </a:r>
            <a:endParaRPr lang="en-US" altLang="zh-CN" sz="3200" b="1" dirty="0">
              <a:solidFill>
                <a:schemeClr val="bg1"/>
              </a:solidFill>
              <a:latin typeface="+mn-ea"/>
            </a:endParaRPr>
          </a:p>
          <a:p>
            <a:pPr algn="ctr"/>
            <a:r>
              <a:rPr lang="zh-CN" altLang="en-US" sz="3200" b="1" dirty="0">
                <a:solidFill>
                  <a:schemeClr val="bg1"/>
                </a:solidFill>
                <a:latin typeface="+mn-ea"/>
              </a:rPr>
              <a:t>解释这个概念</a:t>
            </a:r>
            <a:endParaRPr lang="zh-CN" altLang="en-US" sz="3200" b="1" dirty="0">
              <a:solidFill>
                <a:schemeClr val="bg1"/>
              </a:solidFill>
              <a:latin typeface="+mn-ea"/>
            </a:endParaRPr>
          </a:p>
        </p:txBody>
      </p:sp>
      <p:sp>
        <p:nvSpPr>
          <p:cNvPr id="47" name="矩形 46"/>
          <p:cNvSpPr/>
          <p:nvPr/>
        </p:nvSpPr>
        <p:spPr>
          <a:xfrm>
            <a:off x="8413996" y="1398350"/>
            <a:ext cx="3082679" cy="1077218"/>
          </a:xfrm>
          <a:prstGeom prst="rect">
            <a:avLst/>
          </a:prstGeom>
        </p:spPr>
        <p:txBody>
          <a:bodyPr wrap="square">
            <a:spAutoFit/>
          </a:bodyPr>
          <a:lstStyle/>
          <a:p>
            <a:pPr algn="ctr"/>
            <a:r>
              <a:rPr lang="zh-CN" altLang="en-US" sz="3200" b="1" dirty="0">
                <a:solidFill>
                  <a:schemeClr val="bg1"/>
                </a:solidFill>
                <a:latin typeface="+mn-ea"/>
              </a:rPr>
              <a:t>这里阐释</a:t>
            </a:r>
            <a:endParaRPr lang="en-US" altLang="zh-CN" sz="3200" b="1" dirty="0">
              <a:solidFill>
                <a:schemeClr val="bg1"/>
              </a:solidFill>
              <a:latin typeface="+mn-ea"/>
            </a:endParaRPr>
          </a:p>
          <a:p>
            <a:pPr algn="ctr"/>
            <a:r>
              <a:rPr lang="zh-CN" altLang="en-US" sz="3200" b="1" dirty="0">
                <a:solidFill>
                  <a:schemeClr val="bg1"/>
                </a:solidFill>
                <a:latin typeface="+mn-ea"/>
              </a:rPr>
              <a:t>一个概念</a:t>
            </a:r>
            <a:endParaRPr lang="en-US" altLang="zh-CN" sz="3200" b="1" dirty="0">
              <a:solidFill>
                <a:schemeClr val="bg1"/>
              </a:solidFill>
              <a:latin typeface="+mn-ea"/>
            </a:endParaRPr>
          </a:p>
        </p:txBody>
      </p:sp>
      <p:sp>
        <p:nvSpPr>
          <p:cNvPr id="48" name="矩形 47"/>
          <p:cNvSpPr/>
          <p:nvPr/>
        </p:nvSpPr>
        <p:spPr>
          <a:xfrm>
            <a:off x="8413996" y="3925783"/>
            <a:ext cx="3082679" cy="1077218"/>
          </a:xfrm>
          <a:prstGeom prst="rect">
            <a:avLst/>
          </a:prstGeom>
        </p:spPr>
        <p:txBody>
          <a:bodyPr wrap="square">
            <a:spAutoFit/>
          </a:bodyPr>
          <a:lstStyle/>
          <a:p>
            <a:pPr algn="ctr"/>
            <a:r>
              <a:rPr lang="zh-CN" altLang="en-US" sz="3200" b="1" dirty="0">
                <a:solidFill>
                  <a:schemeClr val="bg1"/>
                </a:solidFill>
                <a:latin typeface="+mn-ea"/>
              </a:rPr>
              <a:t>这里用于</a:t>
            </a:r>
            <a:endParaRPr lang="en-US" altLang="zh-CN" sz="3200" b="1" dirty="0">
              <a:solidFill>
                <a:schemeClr val="bg1"/>
              </a:solidFill>
              <a:latin typeface="+mn-ea"/>
            </a:endParaRPr>
          </a:p>
          <a:p>
            <a:pPr algn="ctr"/>
            <a:r>
              <a:rPr lang="zh-CN" altLang="en-US" sz="3200" b="1" dirty="0">
                <a:solidFill>
                  <a:schemeClr val="bg1"/>
                </a:solidFill>
                <a:latin typeface="+mn-ea"/>
              </a:rPr>
              <a:t>解释这个概念</a:t>
            </a:r>
            <a:endParaRPr lang="zh-CN" altLang="en-US" sz="3200" b="1" dirty="0">
              <a:solidFill>
                <a:schemeClr val="bg1"/>
              </a:solidFill>
              <a:latin typeface="+mn-ea"/>
            </a:endParaRPr>
          </a:p>
        </p:txBody>
      </p:sp>
      <p:sp>
        <p:nvSpPr>
          <p:cNvPr id="3" name="文本框 2"/>
          <p:cNvSpPr txBox="1"/>
          <p:nvPr/>
        </p:nvSpPr>
        <p:spPr>
          <a:xfrm>
            <a:off x="531495" y="1398270"/>
            <a:ext cx="11518265" cy="5077460"/>
          </a:xfrm>
          <a:prstGeom prst="rect">
            <a:avLst/>
          </a:prstGeom>
          <a:noFill/>
        </p:spPr>
        <p:txBody>
          <a:bodyPr wrap="square" rtlCol="0">
            <a:spAutoFit/>
          </a:bodyPr>
          <a:p>
            <a:r>
              <a:rPr lang="zh-CN" altLang="en-US"/>
              <a:t>形式化表示：</a:t>
            </a:r>
            <a:endParaRPr lang="zh-CN" altLang="en-US"/>
          </a:p>
          <a:p>
            <a:r>
              <a:rPr lang="zh-CN" altLang="en-US"/>
              <a:t> </a:t>
            </a:r>
            <a:endParaRPr lang="zh-CN" altLang="en-US"/>
          </a:p>
          <a:p>
            <a:endParaRPr lang="zh-CN" altLang="en-US"/>
          </a:p>
          <a:p>
            <a:endParaRPr lang="zh-CN" altLang="en-US"/>
          </a:p>
          <a:p>
            <a:endParaRPr lang="zh-CN" altLang="en-US"/>
          </a:p>
          <a:p>
            <a:r>
              <a:rPr lang="zh-CN" altLang="en-US"/>
              <a:t>其中</a:t>
            </a:r>
            <a:r>
              <a:rPr lang="en-US" altLang="zh-CN">
                <a:latin typeface="Times New Roman" panose="02020603050405020304" pitchFamily="18" charset="0"/>
              </a:rPr>
              <a:t>x</a:t>
            </a:r>
            <a:r>
              <a:rPr lang="zh-CN" altLang="zh-CN"/>
              <a:t>和</a:t>
            </a:r>
            <a:r>
              <a:rPr lang="en-US" altLang="zh-CN">
                <a:latin typeface="Times New Roman" panose="02020603050405020304" pitchFamily="18" charset="0"/>
              </a:rPr>
              <a:t>y</a:t>
            </a:r>
            <a:r>
              <a:rPr lang="zh-CN" altLang="en-US"/>
              <a:t>为输入和输出，</a:t>
            </a:r>
            <a:r>
              <a:rPr lang="en-US" altLang="zh-CN">
                <a:latin typeface="Times New Roman" panose="02020603050405020304" pitchFamily="18" charset="0"/>
              </a:rPr>
              <a:t>F</a:t>
            </a:r>
            <a:r>
              <a:rPr lang="zh-CN" altLang="en-US"/>
              <a:t>为学到的残差映射，</a:t>
            </a:r>
            <a:r>
              <a:rPr lang="en-US" altLang="zh-CN">
                <a:latin typeface="Times New Roman" panose="02020603050405020304" pitchFamily="18" charset="0"/>
              </a:rPr>
              <a:t>F+X</a:t>
            </a:r>
            <a:r>
              <a:rPr lang="zh-CN" altLang="en-US"/>
              <a:t>由上一页中的快捷</a:t>
            </a:r>
            <a:r>
              <a:rPr lang="zh-CN" altLang="zh-CN"/>
              <a:t>连接来完成。</a:t>
            </a:r>
            <a:endParaRPr lang="zh-CN" altLang="zh-CN"/>
          </a:p>
          <a:p>
            <a:endParaRPr lang="zh-CN" altLang="zh-CN"/>
          </a:p>
          <a:p>
            <a:endParaRPr lang="zh-CN" altLang="zh-CN"/>
          </a:p>
          <a:p>
            <a:endParaRPr lang="zh-CN" altLang="zh-CN"/>
          </a:p>
          <a:p>
            <a:r>
              <a:rPr lang="zh-CN" altLang="zh-CN"/>
              <a:t>在（</a:t>
            </a:r>
            <a:r>
              <a:rPr lang="en-US" altLang="zh-CN"/>
              <a:t>1</a:t>
            </a:r>
            <a:r>
              <a:rPr lang="zh-CN" altLang="zh-CN"/>
              <a:t>）中，</a:t>
            </a:r>
            <a:r>
              <a:rPr lang="en-US" altLang="zh-CN">
                <a:latin typeface="Times New Roman" panose="02020603050405020304" pitchFamily="18" charset="0"/>
              </a:rPr>
              <a:t>X</a:t>
            </a:r>
            <a:r>
              <a:rPr lang="zh-CN" altLang="zh-CN"/>
              <a:t>与</a:t>
            </a:r>
            <a:r>
              <a:rPr lang="en-US" altLang="zh-CN">
                <a:latin typeface="Times New Roman" panose="02020603050405020304" pitchFamily="18" charset="0"/>
              </a:rPr>
              <a:t>F</a:t>
            </a:r>
            <a:r>
              <a:rPr lang="zh-CN" altLang="en-US"/>
              <a:t>的维度必须相同，若不同，则使用一个线性投影来匹配维度：</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5" name="图片 4"/>
          <p:cNvPicPr>
            <a:picLocks noChangeAspect="1"/>
          </p:cNvPicPr>
          <p:nvPr/>
        </p:nvPicPr>
        <p:blipFill>
          <a:blip r:embed="rId1"/>
          <a:stretch>
            <a:fillRect/>
          </a:stretch>
        </p:blipFill>
        <p:spPr>
          <a:xfrm>
            <a:off x="2473960" y="1700530"/>
            <a:ext cx="4736465" cy="861695"/>
          </a:xfrm>
          <a:prstGeom prst="rect">
            <a:avLst/>
          </a:prstGeom>
        </p:spPr>
      </p:pic>
      <p:pic>
        <p:nvPicPr>
          <p:cNvPr id="6" name="图片 5"/>
          <p:cNvPicPr>
            <a:picLocks noChangeAspect="1"/>
          </p:cNvPicPr>
          <p:nvPr/>
        </p:nvPicPr>
        <p:blipFill>
          <a:blip r:embed="rId2"/>
          <a:stretch>
            <a:fillRect/>
          </a:stretch>
        </p:blipFill>
        <p:spPr>
          <a:xfrm>
            <a:off x="2557780" y="4469765"/>
            <a:ext cx="4736465" cy="866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1800"/>
                                  </p:stCondLst>
                                  <p:childTnLst>
                                    <p:set>
                                      <p:cBhvr>
                                        <p:cTn id="6" dur="1" fill="hold">
                                          <p:stCondLst>
                                            <p:cond delay="0"/>
                                          </p:stCondLst>
                                        </p:cTn>
                                        <p:tgtEl>
                                          <p:spTgt spid="44"/>
                                        </p:tgtEl>
                                        <p:attrNameLst>
                                          <p:attrName>style.visibility</p:attrName>
                                        </p:attrNameLst>
                                      </p:cBhvr>
                                      <p:to>
                                        <p:strVal val="visible"/>
                                      </p:to>
                                    </p:set>
                                    <p:anim calcmode="lin" valueType="num">
                                      <p:cBhvr>
                                        <p:cTn id="7" dur="750" fill="hold"/>
                                        <p:tgtEl>
                                          <p:spTgt spid="44"/>
                                        </p:tgtEl>
                                        <p:attrNameLst>
                                          <p:attrName>ppt_w</p:attrName>
                                        </p:attrNameLst>
                                      </p:cBhvr>
                                      <p:tavLst>
                                        <p:tav tm="0">
                                          <p:val>
                                            <p:strVal val="#ppt_w+.3"/>
                                          </p:val>
                                        </p:tav>
                                        <p:tav tm="100000">
                                          <p:val>
                                            <p:strVal val="#ppt_w"/>
                                          </p:val>
                                        </p:tav>
                                      </p:tavLst>
                                    </p:anim>
                                    <p:anim calcmode="lin" valueType="num">
                                      <p:cBhvr>
                                        <p:cTn id="8" dur="750" fill="hold"/>
                                        <p:tgtEl>
                                          <p:spTgt spid="44"/>
                                        </p:tgtEl>
                                        <p:attrNameLst>
                                          <p:attrName>ppt_h</p:attrName>
                                        </p:attrNameLst>
                                      </p:cBhvr>
                                      <p:tavLst>
                                        <p:tav tm="0">
                                          <p:val>
                                            <p:strVal val="#ppt_h"/>
                                          </p:val>
                                        </p:tav>
                                        <p:tav tm="100000">
                                          <p:val>
                                            <p:strVal val="#ppt_h"/>
                                          </p:val>
                                        </p:tav>
                                      </p:tavLst>
                                    </p:anim>
                                    <p:animEffect transition="in" filter="fade">
                                      <p:cBhvr>
                                        <p:cTn id="9" dur="750"/>
                                        <p:tgtEl>
                                          <p:spTgt spid="44"/>
                                        </p:tgtEl>
                                      </p:cBhvr>
                                    </p:animEffect>
                                  </p:childTnLst>
                                </p:cTn>
                              </p:par>
                              <p:par>
                                <p:cTn id="10" presetID="50" presetClass="entr" presetSubtype="0" decel="100000" fill="hold" grpId="0" nodeType="withEffect">
                                  <p:stCondLst>
                                    <p:cond delay="1800"/>
                                  </p:stCondLst>
                                  <p:childTnLst>
                                    <p:set>
                                      <p:cBhvr>
                                        <p:cTn id="11" dur="1" fill="hold">
                                          <p:stCondLst>
                                            <p:cond delay="0"/>
                                          </p:stCondLst>
                                        </p:cTn>
                                        <p:tgtEl>
                                          <p:spTgt spid="45"/>
                                        </p:tgtEl>
                                        <p:attrNameLst>
                                          <p:attrName>style.visibility</p:attrName>
                                        </p:attrNameLst>
                                      </p:cBhvr>
                                      <p:to>
                                        <p:strVal val="visible"/>
                                      </p:to>
                                    </p:set>
                                    <p:anim calcmode="lin" valueType="num">
                                      <p:cBhvr>
                                        <p:cTn id="12" dur="750" fill="hold"/>
                                        <p:tgtEl>
                                          <p:spTgt spid="45"/>
                                        </p:tgtEl>
                                        <p:attrNameLst>
                                          <p:attrName>ppt_w</p:attrName>
                                        </p:attrNameLst>
                                      </p:cBhvr>
                                      <p:tavLst>
                                        <p:tav tm="0">
                                          <p:val>
                                            <p:strVal val="#ppt_w+.3"/>
                                          </p:val>
                                        </p:tav>
                                        <p:tav tm="100000">
                                          <p:val>
                                            <p:strVal val="#ppt_w"/>
                                          </p:val>
                                        </p:tav>
                                      </p:tavLst>
                                    </p:anim>
                                    <p:anim calcmode="lin" valueType="num">
                                      <p:cBhvr>
                                        <p:cTn id="13" dur="750" fill="hold"/>
                                        <p:tgtEl>
                                          <p:spTgt spid="45"/>
                                        </p:tgtEl>
                                        <p:attrNameLst>
                                          <p:attrName>ppt_h</p:attrName>
                                        </p:attrNameLst>
                                      </p:cBhvr>
                                      <p:tavLst>
                                        <p:tav tm="0">
                                          <p:val>
                                            <p:strVal val="#ppt_h"/>
                                          </p:val>
                                        </p:tav>
                                        <p:tav tm="100000">
                                          <p:val>
                                            <p:strVal val="#ppt_h"/>
                                          </p:val>
                                        </p:tav>
                                      </p:tavLst>
                                    </p:anim>
                                    <p:animEffect transition="in" filter="fade">
                                      <p:cBhvr>
                                        <p:cTn id="14" dur="750"/>
                                        <p:tgtEl>
                                          <p:spTgt spid="45"/>
                                        </p:tgtEl>
                                      </p:cBhvr>
                                    </p:animEffect>
                                  </p:childTnLst>
                                </p:cTn>
                              </p:par>
                              <p:par>
                                <p:cTn id="15" presetID="50" presetClass="entr" presetSubtype="0" decel="100000" fill="hold" grpId="0" nodeType="withEffect">
                                  <p:stCondLst>
                                    <p:cond delay="1800"/>
                                  </p:stCondLst>
                                  <p:childTnLst>
                                    <p:set>
                                      <p:cBhvr>
                                        <p:cTn id="16" dur="1" fill="hold">
                                          <p:stCondLst>
                                            <p:cond delay="0"/>
                                          </p:stCondLst>
                                        </p:cTn>
                                        <p:tgtEl>
                                          <p:spTgt spid="46"/>
                                        </p:tgtEl>
                                        <p:attrNameLst>
                                          <p:attrName>style.visibility</p:attrName>
                                        </p:attrNameLst>
                                      </p:cBhvr>
                                      <p:to>
                                        <p:strVal val="visible"/>
                                      </p:to>
                                    </p:set>
                                    <p:anim calcmode="lin" valueType="num">
                                      <p:cBhvr>
                                        <p:cTn id="17" dur="750" fill="hold"/>
                                        <p:tgtEl>
                                          <p:spTgt spid="46"/>
                                        </p:tgtEl>
                                        <p:attrNameLst>
                                          <p:attrName>ppt_w</p:attrName>
                                        </p:attrNameLst>
                                      </p:cBhvr>
                                      <p:tavLst>
                                        <p:tav tm="0">
                                          <p:val>
                                            <p:strVal val="#ppt_w+.3"/>
                                          </p:val>
                                        </p:tav>
                                        <p:tav tm="100000">
                                          <p:val>
                                            <p:strVal val="#ppt_w"/>
                                          </p:val>
                                        </p:tav>
                                      </p:tavLst>
                                    </p:anim>
                                    <p:anim calcmode="lin" valueType="num">
                                      <p:cBhvr>
                                        <p:cTn id="18" dur="750" fill="hold"/>
                                        <p:tgtEl>
                                          <p:spTgt spid="46"/>
                                        </p:tgtEl>
                                        <p:attrNameLst>
                                          <p:attrName>ppt_h</p:attrName>
                                        </p:attrNameLst>
                                      </p:cBhvr>
                                      <p:tavLst>
                                        <p:tav tm="0">
                                          <p:val>
                                            <p:strVal val="#ppt_h"/>
                                          </p:val>
                                        </p:tav>
                                        <p:tav tm="100000">
                                          <p:val>
                                            <p:strVal val="#ppt_h"/>
                                          </p:val>
                                        </p:tav>
                                      </p:tavLst>
                                    </p:anim>
                                    <p:animEffect transition="in" filter="fade">
                                      <p:cBhvr>
                                        <p:cTn id="19" dur="750"/>
                                        <p:tgtEl>
                                          <p:spTgt spid="46"/>
                                        </p:tgtEl>
                                      </p:cBhvr>
                                    </p:animEffect>
                                  </p:childTnLst>
                                </p:cTn>
                              </p:par>
                              <p:par>
                                <p:cTn id="20" presetID="50" presetClass="entr" presetSubtype="0" decel="100000" fill="hold" grpId="0" nodeType="withEffect">
                                  <p:stCondLst>
                                    <p:cond delay="1800"/>
                                  </p:stCondLst>
                                  <p:childTnLst>
                                    <p:set>
                                      <p:cBhvr>
                                        <p:cTn id="21" dur="1" fill="hold">
                                          <p:stCondLst>
                                            <p:cond delay="0"/>
                                          </p:stCondLst>
                                        </p:cTn>
                                        <p:tgtEl>
                                          <p:spTgt spid="47"/>
                                        </p:tgtEl>
                                        <p:attrNameLst>
                                          <p:attrName>style.visibility</p:attrName>
                                        </p:attrNameLst>
                                      </p:cBhvr>
                                      <p:to>
                                        <p:strVal val="visible"/>
                                      </p:to>
                                    </p:set>
                                    <p:anim calcmode="lin" valueType="num">
                                      <p:cBhvr>
                                        <p:cTn id="22" dur="750" fill="hold"/>
                                        <p:tgtEl>
                                          <p:spTgt spid="47"/>
                                        </p:tgtEl>
                                        <p:attrNameLst>
                                          <p:attrName>ppt_w</p:attrName>
                                        </p:attrNameLst>
                                      </p:cBhvr>
                                      <p:tavLst>
                                        <p:tav tm="0">
                                          <p:val>
                                            <p:strVal val="#ppt_w+.3"/>
                                          </p:val>
                                        </p:tav>
                                        <p:tav tm="100000">
                                          <p:val>
                                            <p:strVal val="#ppt_w"/>
                                          </p:val>
                                        </p:tav>
                                      </p:tavLst>
                                    </p:anim>
                                    <p:anim calcmode="lin" valueType="num">
                                      <p:cBhvr>
                                        <p:cTn id="23" dur="750" fill="hold"/>
                                        <p:tgtEl>
                                          <p:spTgt spid="47"/>
                                        </p:tgtEl>
                                        <p:attrNameLst>
                                          <p:attrName>ppt_h</p:attrName>
                                        </p:attrNameLst>
                                      </p:cBhvr>
                                      <p:tavLst>
                                        <p:tav tm="0">
                                          <p:val>
                                            <p:strVal val="#ppt_h"/>
                                          </p:val>
                                        </p:tav>
                                        <p:tav tm="100000">
                                          <p:val>
                                            <p:strVal val="#ppt_h"/>
                                          </p:val>
                                        </p:tav>
                                      </p:tavLst>
                                    </p:anim>
                                    <p:animEffect transition="in" filter="fade">
                                      <p:cBhvr>
                                        <p:cTn id="24" dur="750"/>
                                        <p:tgtEl>
                                          <p:spTgt spid="47"/>
                                        </p:tgtEl>
                                      </p:cBhvr>
                                    </p:animEffect>
                                  </p:childTnLst>
                                </p:cTn>
                              </p:par>
                              <p:par>
                                <p:cTn id="25" presetID="50" presetClass="entr" presetSubtype="0" decel="100000" fill="hold" grpId="0" nodeType="withEffect">
                                  <p:stCondLst>
                                    <p:cond delay="1800"/>
                                  </p:stCondLst>
                                  <p:childTnLst>
                                    <p:set>
                                      <p:cBhvr>
                                        <p:cTn id="26" dur="1" fill="hold">
                                          <p:stCondLst>
                                            <p:cond delay="0"/>
                                          </p:stCondLst>
                                        </p:cTn>
                                        <p:tgtEl>
                                          <p:spTgt spid="48"/>
                                        </p:tgtEl>
                                        <p:attrNameLst>
                                          <p:attrName>style.visibility</p:attrName>
                                        </p:attrNameLst>
                                      </p:cBhvr>
                                      <p:to>
                                        <p:strVal val="visible"/>
                                      </p:to>
                                    </p:set>
                                    <p:anim calcmode="lin" valueType="num">
                                      <p:cBhvr>
                                        <p:cTn id="27" dur="750" fill="hold"/>
                                        <p:tgtEl>
                                          <p:spTgt spid="48"/>
                                        </p:tgtEl>
                                        <p:attrNameLst>
                                          <p:attrName>ppt_w</p:attrName>
                                        </p:attrNameLst>
                                      </p:cBhvr>
                                      <p:tavLst>
                                        <p:tav tm="0">
                                          <p:val>
                                            <p:strVal val="#ppt_w+.3"/>
                                          </p:val>
                                        </p:tav>
                                        <p:tav tm="100000">
                                          <p:val>
                                            <p:strVal val="#ppt_w"/>
                                          </p:val>
                                        </p:tav>
                                      </p:tavLst>
                                    </p:anim>
                                    <p:anim calcmode="lin" valueType="num">
                                      <p:cBhvr>
                                        <p:cTn id="28" dur="750" fill="hold"/>
                                        <p:tgtEl>
                                          <p:spTgt spid="48"/>
                                        </p:tgtEl>
                                        <p:attrNameLst>
                                          <p:attrName>ppt_h</p:attrName>
                                        </p:attrNameLst>
                                      </p:cBhvr>
                                      <p:tavLst>
                                        <p:tav tm="0">
                                          <p:val>
                                            <p:strVal val="#ppt_h"/>
                                          </p:val>
                                        </p:tav>
                                        <p:tav tm="100000">
                                          <p:val>
                                            <p:strVal val="#ppt_h"/>
                                          </p:val>
                                        </p:tav>
                                      </p:tavLst>
                                    </p:anim>
                                    <p:animEffect transition="in" filter="fade">
                                      <p:cBhvr>
                                        <p:cTn id="29" dur="7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Lst>
  </p:timing>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3068</Words>
  <Application>WPS 演示</Application>
  <PresentationFormat>自定义</PresentationFormat>
  <Paragraphs>366</Paragraphs>
  <Slides>20</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Kozuka Mincho Pro H</vt:lpstr>
      <vt:lpstr>Times New Roman</vt:lpstr>
      <vt:lpstr>微软雅黑</vt:lpstr>
      <vt:lpstr>Verdana</vt:lpstr>
      <vt:lpstr>Consolas</vt:lpstr>
      <vt:lpstr>MS Mincho</vt:lpstr>
      <vt:lpstr>Arial Unicode MS</vt:lpstr>
      <vt:lpstr>华文楷体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category>第一PPT模板网-WWW.1PPT.COM</cp:category>
  <cp:lastModifiedBy>花花丶1381995273</cp:lastModifiedBy>
  <cp:revision>357</cp:revision>
  <dcterms:created xsi:type="dcterms:W3CDTF">2015-10-24T01:57:00Z</dcterms:created>
  <dcterms:modified xsi:type="dcterms:W3CDTF">2018-01-07T14:07:58Z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