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8" r:id="rId4"/>
    <p:sldId id="259" r:id="rId5"/>
    <p:sldId id="263" r:id="rId6"/>
    <p:sldId id="285" r:id="rId7"/>
    <p:sldId id="272" r:id="rId8"/>
    <p:sldId id="273" r:id="rId9"/>
    <p:sldId id="274" r:id="rId10"/>
    <p:sldId id="286" r:id="rId11"/>
    <p:sldId id="278" r:id="rId12"/>
    <p:sldId id="260" r:id="rId13"/>
    <p:sldId id="279" r:id="rId14"/>
    <p:sldId id="280" r:id="rId15"/>
    <p:sldId id="287" r:id="rId16"/>
    <p:sldId id="266" r:id="rId17"/>
    <p:sldId id="281" r:id="rId18"/>
    <p:sldId id="283" r:id="rId19"/>
    <p:sldId id="282" r:id="rId20"/>
    <p:sldId id="288" r:id="rId21"/>
    <p:sldId id="262" r:id="rId22"/>
    <p:sldId id="270"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9000"/>
    <a:srgbClr val="93C571"/>
    <a:srgbClr val="BFDEAC"/>
    <a:srgbClr val="E2F0D9"/>
    <a:srgbClr val="ADF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0"/>
  </p:normalViewPr>
  <p:slideViewPr>
    <p:cSldViewPr snapToGrid="0">
      <p:cViewPr varScale="1">
        <p:scale>
          <a:sx n="74" d="100"/>
          <a:sy n="74" d="100"/>
        </p:scale>
        <p:origin x="54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C072212-DD07-4501-85B7-5508287287C5}"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17C4B-35F8-4752-ADAF-98497143A01D}" type="slidenum">
              <a:rPr lang="zh-CN" altLang="en-US" smtClean="0"/>
              <a:t>‹#›</a:t>
            </a:fld>
            <a:endParaRPr lang="zh-CN" altLang="en-US"/>
          </a:p>
        </p:txBody>
      </p:sp>
    </p:spTree>
    <p:extLst>
      <p:ext uri="{BB962C8B-B14F-4D97-AF65-F5344CB8AC3E}">
        <p14:creationId xmlns:p14="http://schemas.microsoft.com/office/powerpoint/2010/main" val="24279225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C072212-DD07-4501-85B7-5508287287C5}" type="datetimeFigureOut">
              <a:rPr lang="zh-CN" altLang="en-US" smtClean="0"/>
              <a:t>2018/1/8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7" name="矩形 6"/>
          <p:cNvSpPr/>
          <p:nvPr userDrawn="1"/>
        </p:nvSpPr>
        <p:spPr>
          <a:xfrm>
            <a:off x="0" y="0"/>
            <a:ext cx="12192000" cy="36813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89865"/>
            <a:ext cx="12192000" cy="36813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灯片编号占位符 5"/>
          <p:cNvSpPr>
            <a:spLocks noGrp="1"/>
          </p:cNvSpPr>
          <p:nvPr>
            <p:ph type="sldNum" sz="quarter" idx="12"/>
          </p:nvPr>
        </p:nvSpPr>
        <p:spPr>
          <a:xfrm>
            <a:off x="8728364" y="6489865"/>
            <a:ext cx="3463636" cy="365125"/>
          </a:xfrm>
        </p:spPr>
        <p:txBody>
          <a:bodyPr/>
          <a:lstStyle>
            <a:lvl1pPr>
              <a:defRPr sz="2000">
                <a:solidFill>
                  <a:schemeClr val="bg1"/>
                </a:solidFill>
                <a:latin typeface="微软雅黑" panose="020B0503020204020204" pitchFamily="34" charset="-122"/>
                <a:ea typeface="微软雅黑" panose="020B0503020204020204" pitchFamily="34" charset="-122"/>
              </a:defRPr>
            </a:lvl1pPr>
          </a:lstStyle>
          <a:p>
            <a:r>
              <a:rPr lang="zh-CN" altLang="en-US" dirty="0" smtClean="0"/>
              <a:t>演绎精灵</a:t>
            </a:r>
            <a:r>
              <a:rPr lang="en-US" altLang="zh-CN" dirty="0" smtClean="0"/>
              <a:t>www.pptelf.com</a:t>
            </a:r>
            <a:endParaRPr lang="zh-CN" altLang="en-US" dirty="0"/>
          </a:p>
        </p:txBody>
      </p:sp>
    </p:spTree>
    <p:extLst>
      <p:ext uri="{BB962C8B-B14F-4D97-AF65-F5344CB8AC3E}">
        <p14:creationId xmlns:p14="http://schemas.microsoft.com/office/powerpoint/2010/main" val="23103509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72212-DD07-4501-85B7-5508287287C5}" type="datetimeFigureOut">
              <a:rPr lang="zh-CN" altLang="en-US" smtClean="0"/>
              <a:t>2018/1/8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17C4B-35F8-4752-ADAF-98497143A01D}" type="slidenum">
              <a:rPr lang="zh-CN" altLang="en-US" smtClean="0"/>
              <a:t>‹#›</a:t>
            </a:fld>
            <a:endParaRPr lang="zh-CN" altLang="en-US"/>
          </a:p>
        </p:txBody>
      </p:sp>
    </p:spTree>
    <p:extLst>
      <p:ext uri="{BB962C8B-B14F-4D97-AF65-F5344CB8AC3E}">
        <p14:creationId xmlns:p14="http://schemas.microsoft.com/office/powerpoint/2010/main" val="3048599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39716"/>
            <a:ext cx="12192000" cy="37182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466119" y="1237315"/>
            <a:ext cx="9664825" cy="584775"/>
          </a:xfrm>
          <a:prstGeom prst="rect">
            <a:avLst/>
          </a:prstGeom>
          <a:noFill/>
        </p:spPr>
        <p:txBody>
          <a:bodyPr wrap="none" rtlCol="0">
            <a:spAutoFit/>
          </a:bodyPr>
          <a:lstStyle/>
          <a:p>
            <a:r>
              <a:rPr lang="en-US" altLang="zh-CN" sz="3200" b="1" dirty="0"/>
              <a:t>Learning Video Object Segmentation from Static Images</a:t>
            </a:r>
            <a:endParaRPr lang="zh-CN" altLang="en-US" sz="32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875631" y="4155379"/>
            <a:ext cx="3070071" cy="1384995"/>
          </a:xfrm>
          <a:prstGeom prst="rect">
            <a:avLst/>
          </a:prstGeom>
          <a:noFill/>
        </p:spPr>
        <p:txBody>
          <a:bodyPr wrap="none" rtlCol="0">
            <a:spAutoFit/>
          </a:bodyPr>
          <a:lstStyle/>
          <a:p>
            <a:pPr algn="ctr"/>
            <a:r>
              <a:rPr lang="zh-CN" altLang="en-US" sz="2800" b="1" dirty="0" smtClean="0">
                <a:latin typeface="+mn-ea"/>
              </a:rPr>
              <a:t>魏晶</a:t>
            </a:r>
            <a:endParaRPr lang="en-US" altLang="zh-CN" sz="2800" b="1" dirty="0" smtClean="0">
              <a:latin typeface="+mn-ea"/>
            </a:endParaRPr>
          </a:p>
          <a:p>
            <a:pPr algn="ctr"/>
            <a:r>
              <a:rPr lang="zh-CN" altLang="en-US" sz="2800" b="1" dirty="0" smtClean="0">
                <a:latin typeface="+mn-ea"/>
              </a:rPr>
              <a:t>计算机科学与技术</a:t>
            </a:r>
            <a:endParaRPr lang="en-US" altLang="zh-CN" sz="2800" b="1" dirty="0" smtClean="0">
              <a:latin typeface="+mn-ea"/>
            </a:endParaRPr>
          </a:p>
          <a:p>
            <a:pPr algn="ctr"/>
            <a:r>
              <a:rPr lang="en-US" altLang="zh-CN" sz="2800" b="1" dirty="0" smtClean="0">
                <a:latin typeface="+mn-ea"/>
              </a:rPr>
              <a:t>171307040011</a:t>
            </a:r>
            <a:endParaRPr lang="zh-CN" altLang="en-US" sz="2800" b="1" dirty="0">
              <a:latin typeface="+mn-ea"/>
            </a:endParaRPr>
          </a:p>
        </p:txBody>
      </p:sp>
    </p:spTree>
    <p:extLst>
      <p:ext uri="{BB962C8B-B14F-4D97-AF65-F5344CB8AC3E}">
        <p14:creationId xmlns:p14="http://schemas.microsoft.com/office/powerpoint/2010/main" val="2826728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20042" y="613413"/>
            <a:ext cx="902811"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变体</a:t>
            </a:r>
            <a:endParaRPr lang="zh-CN" altLang="en-US" sz="28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520042" y="1876574"/>
            <a:ext cx="926275" cy="87877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微软雅黑" panose="020B0503020204020204" pitchFamily="34" charset="-122"/>
                <a:ea typeface="微软雅黑" panose="020B0503020204020204" pitchFamily="34" charset="-122"/>
              </a:rPr>
              <a:t>01</a:t>
            </a:r>
            <a:endParaRPr lang="zh-CN" altLang="en-US" sz="2800" b="1" dirty="0">
              <a:latin typeface="微软雅黑" panose="020B0503020204020204" pitchFamily="34" charset="-122"/>
              <a:ea typeface="微软雅黑" panose="020B0503020204020204" pitchFamily="34" charset="-122"/>
            </a:endParaRPr>
          </a:p>
        </p:txBody>
      </p:sp>
      <p:sp>
        <p:nvSpPr>
          <p:cNvPr id="8" name="椭圆 7"/>
          <p:cNvSpPr/>
          <p:nvPr/>
        </p:nvSpPr>
        <p:spPr>
          <a:xfrm>
            <a:off x="1520042" y="3937194"/>
            <a:ext cx="926275" cy="8787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02</a:t>
            </a:r>
            <a:endParaRPr lang="zh-CN" altLang="en-US" sz="28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717442" y="2075876"/>
            <a:ext cx="7753082" cy="707886"/>
          </a:xfrm>
          <a:prstGeom prst="rect">
            <a:avLst/>
          </a:prstGeom>
          <a:noFill/>
        </p:spPr>
        <p:txBody>
          <a:bodyPr wrap="square" rtlCol="0">
            <a:spAutoFit/>
          </a:bodyPr>
          <a:lstStyle/>
          <a:p>
            <a:r>
              <a:rPr lang="en-US" altLang="zh-CN" sz="2000" dirty="0" smtClean="0"/>
              <a:t>MaskTrack Box       </a:t>
            </a:r>
            <a:r>
              <a:rPr lang="zh-CN" altLang="zh-CN" sz="2000" dirty="0" smtClean="0"/>
              <a:t>将</a:t>
            </a:r>
            <a:r>
              <a:rPr lang="zh-CN" altLang="zh-CN" sz="2000" dirty="0"/>
              <a:t>第一帧中的边界</a:t>
            </a:r>
            <a:r>
              <a:rPr lang="zh-CN" altLang="zh-CN" sz="2000" dirty="0" smtClean="0"/>
              <a:t>框</a:t>
            </a:r>
            <a:r>
              <a:rPr lang="zh-CN" altLang="en-US" sz="2000" dirty="0" smtClean="0"/>
              <a:t>标注</a:t>
            </a:r>
            <a:r>
              <a:rPr lang="zh-CN" altLang="zh-CN" sz="2000" dirty="0" smtClean="0"/>
              <a:t>作为</a:t>
            </a:r>
            <a:r>
              <a:rPr lang="zh-CN" altLang="zh-CN" sz="2000" dirty="0"/>
              <a:t>输入监督，而不是分割</a:t>
            </a:r>
            <a:r>
              <a:rPr lang="zh-CN" altLang="zh-CN" sz="2000" dirty="0" smtClean="0"/>
              <a:t>掩</a:t>
            </a:r>
            <a:r>
              <a:rPr lang="zh-CN" altLang="en-US" sz="2000" dirty="0" smtClean="0"/>
              <a:t>膜</a:t>
            </a:r>
            <a:endParaRPr lang="zh-CN" altLang="en-US" sz="2000" dirty="0"/>
          </a:p>
        </p:txBody>
      </p:sp>
      <p:sp>
        <p:nvSpPr>
          <p:cNvPr id="11" name="文本框 10"/>
          <p:cNvSpPr txBox="1"/>
          <p:nvPr/>
        </p:nvSpPr>
        <p:spPr>
          <a:xfrm>
            <a:off x="2717442" y="4191915"/>
            <a:ext cx="7753082" cy="1015663"/>
          </a:xfrm>
          <a:prstGeom prst="rect">
            <a:avLst/>
          </a:prstGeom>
          <a:noFill/>
        </p:spPr>
        <p:txBody>
          <a:bodyPr wrap="square" rtlCol="0">
            <a:spAutoFit/>
          </a:bodyPr>
          <a:lstStyle/>
          <a:p>
            <a:r>
              <a:rPr lang="zh-CN" altLang="en-US" sz="2000" dirty="0"/>
              <a:t>光流  </a:t>
            </a:r>
            <a:r>
              <a:rPr lang="zh-CN" altLang="en-US" sz="2000" dirty="0" smtClean="0"/>
              <a:t>  </a:t>
            </a:r>
            <a:r>
              <a:rPr lang="zh-CN" altLang="zh-CN" sz="2000" dirty="0" smtClean="0"/>
              <a:t>使</a:t>
            </a:r>
            <a:r>
              <a:rPr lang="zh-CN" altLang="zh-CN" sz="2000" dirty="0"/>
              <a:t>用光流作为附加信息的来源来指导分割</a:t>
            </a:r>
            <a:r>
              <a:rPr lang="zh-CN" altLang="en-US" sz="2000" dirty="0"/>
              <a:t>。</a:t>
            </a:r>
            <a:r>
              <a:rPr lang="zh-CN" altLang="zh-CN" sz="2000" dirty="0"/>
              <a:t>基于光流场输入增加一个相同的第二流网络。模型的权重和</a:t>
            </a:r>
            <a:r>
              <a:rPr lang="en-US" altLang="zh-CN" sz="2000" dirty="0"/>
              <a:t> RGB </a:t>
            </a:r>
            <a:r>
              <a:rPr lang="zh-CN" altLang="zh-CN" sz="2000" dirty="0"/>
              <a:t>流的权重相同。通过将两个结果取平均融合两个流的输出。</a:t>
            </a:r>
            <a:endParaRPr lang="zh-CN" altLang="en-US" sz="2000" dirty="0"/>
          </a:p>
        </p:txBody>
      </p:sp>
    </p:spTree>
    <p:extLst>
      <p:ext uri="{BB962C8B-B14F-4D97-AF65-F5344CB8AC3E}">
        <p14:creationId xmlns:p14="http://schemas.microsoft.com/office/powerpoint/2010/main" val="824141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20042" y="613413"/>
            <a:ext cx="902811" cy="523220"/>
          </a:xfrm>
          <a:prstGeom prst="rect">
            <a:avLst/>
          </a:prstGeom>
          <a:noFill/>
        </p:spPr>
        <p:txBody>
          <a:bodyPr wrap="none" rtlCol="0">
            <a:spAutoFit/>
          </a:bodyPr>
          <a:lstStyle/>
          <a:p>
            <a:r>
              <a:rPr lang="zh-CN" altLang="en-US" sz="2800" dirty="0"/>
              <a:t>光流</a:t>
            </a:r>
            <a:endParaRPr lang="zh-CN" altLang="en-US" sz="2800" b="1"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stretch>
            <a:fillRect/>
          </a:stretch>
        </p:blipFill>
        <p:spPr>
          <a:xfrm>
            <a:off x="599702" y="1973942"/>
            <a:ext cx="8511781" cy="3553462"/>
          </a:xfrm>
          <a:prstGeom prst="rect">
            <a:avLst/>
          </a:prstGeom>
        </p:spPr>
      </p:pic>
      <p:sp>
        <p:nvSpPr>
          <p:cNvPr id="14" name="文本框 13"/>
          <p:cNvSpPr txBox="1"/>
          <p:nvPr/>
        </p:nvSpPr>
        <p:spPr>
          <a:xfrm>
            <a:off x="9111483" y="3376652"/>
            <a:ext cx="3168203" cy="1200329"/>
          </a:xfrm>
          <a:prstGeom prst="rect">
            <a:avLst/>
          </a:prstGeom>
          <a:noFill/>
        </p:spPr>
        <p:txBody>
          <a:bodyPr wrap="square" rtlCol="0">
            <a:spAutoFit/>
          </a:bodyPr>
          <a:lstStyle/>
          <a:p>
            <a:r>
              <a:rPr lang="zh-CN" altLang="en-US" dirty="0"/>
              <a:t>光流幅度图像的</a:t>
            </a:r>
            <a:r>
              <a:rPr lang="zh-CN" altLang="en-US" dirty="0" smtClean="0"/>
              <a:t>例子</a:t>
            </a:r>
            <a:endParaRPr lang="en-US" altLang="zh-CN" dirty="0" smtClean="0"/>
          </a:p>
          <a:p>
            <a:r>
              <a:rPr lang="zh-CN" altLang="en-US" dirty="0" smtClean="0"/>
              <a:t>顶部：</a:t>
            </a:r>
            <a:r>
              <a:rPr lang="en-US" altLang="zh-CN" dirty="0" smtClean="0"/>
              <a:t>RGB</a:t>
            </a:r>
            <a:r>
              <a:rPr lang="zh-CN" altLang="en-US" dirty="0" smtClean="0"/>
              <a:t>图像</a:t>
            </a:r>
            <a:endParaRPr lang="en-US" altLang="zh-CN" dirty="0" smtClean="0"/>
          </a:p>
          <a:p>
            <a:r>
              <a:rPr lang="zh-CN" altLang="en-US" dirty="0" smtClean="0"/>
              <a:t> </a:t>
            </a:r>
            <a:r>
              <a:rPr lang="zh-CN" altLang="en-US" dirty="0"/>
              <a:t>底部：相应的运动幅度估计被编码成灰度</a:t>
            </a:r>
            <a:r>
              <a:rPr lang="zh-CN" altLang="en-US" dirty="0" smtClean="0"/>
              <a:t>图像</a:t>
            </a:r>
            <a:endParaRPr lang="zh-CN" altLang="en-US" dirty="0"/>
          </a:p>
        </p:txBody>
      </p:sp>
    </p:spTree>
    <p:extLst>
      <p:ext uri="{BB962C8B-B14F-4D97-AF65-F5344CB8AC3E}">
        <p14:creationId xmlns:p14="http://schemas.microsoft.com/office/powerpoint/2010/main" val="2802690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 y="2375064"/>
            <a:ext cx="783771" cy="16625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7526" y="2375064"/>
            <a:ext cx="320634" cy="16625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51910" y="2375064"/>
            <a:ext cx="320634" cy="16625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96294" y="2375064"/>
            <a:ext cx="320634" cy="166254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828802" y="2398815"/>
            <a:ext cx="1662546" cy="1615044"/>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67597" y="2375064"/>
            <a:ext cx="4636785" cy="1446550"/>
          </a:xfrm>
          <a:prstGeom prst="rect">
            <a:avLst/>
          </a:prstGeom>
          <a:noFill/>
        </p:spPr>
        <p:txBody>
          <a:bodyPr wrap="square" rtlCol="0">
            <a:spAutoFit/>
          </a:bodyPr>
          <a:lstStyle/>
          <a:p>
            <a:r>
              <a:rPr lang="en-US" altLang="zh-CN" sz="8800" b="1" dirty="0" smtClean="0">
                <a:latin typeface="微软雅黑" panose="020B0503020204020204" pitchFamily="34" charset="-122"/>
                <a:ea typeface="微软雅黑" panose="020B0503020204020204" pitchFamily="34" charset="-122"/>
              </a:rPr>
              <a:t>N</a:t>
            </a:r>
            <a:r>
              <a:rPr lang="en-US" altLang="zh-CN" sz="2400" dirty="0" smtClean="0">
                <a:latin typeface="微软雅黑" panose="020B0503020204020204" pitchFamily="34" charset="-122"/>
                <a:ea typeface="微软雅黑" panose="020B0503020204020204" pitchFamily="34" charset="-122"/>
              </a:rPr>
              <a:t>etwork implementation</a:t>
            </a:r>
            <a:endParaRPr lang="zh-CN" altLang="en-US" sz="24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598335" y="2621562"/>
            <a:ext cx="1826141" cy="584775"/>
          </a:xfrm>
          <a:prstGeom prst="rect">
            <a:avLst/>
          </a:prstGeom>
          <a:noFill/>
        </p:spPr>
        <p:txBody>
          <a:bodyPr wrap="none" rtlCol="0">
            <a:spAutoFit/>
          </a:bodyPr>
          <a:lstStyle/>
          <a:p>
            <a:r>
              <a:rPr lang="zh-CN" altLang="en-US" sz="3200" dirty="0">
                <a:solidFill>
                  <a:srgbClr val="BF9000"/>
                </a:solidFill>
                <a:latin typeface="微软雅黑" panose="020B0503020204020204" pitchFamily="34" charset="-122"/>
                <a:ea typeface="微软雅黑" panose="020B0503020204020204" pitchFamily="34" charset="-122"/>
              </a:rPr>
              <a:t>网络实施</a:t>
            </a:r>
          </a:p>
        </p:txBody>
      </p:sp>
    </p:spTree>
    <p:extLst>
      <p:ext uri="{BB962C8B-B14F-4D97-AF65-F5344CB8AC3E}">
        <p14:creationId xmlns:p14="http://schemas.microsoft.com/office/powerpoint/2010/main" val="2560399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373" y="1818514"/>
            <a:ext cx="7849271" cy="4609360"/>
          </a:xfrm>
          <a:prstGeom prst="rect">
            <a:avLst/>
          </a:prstGeom>
        </p:spPr>
      </p:pic>
      <p:sp>
        <p:nvSpPr>
          <p:cNvPr id="4" name="文本框 3"/>
          <p:cNvSpPr txBox="1"/>
          <p:nvPr/>
        </p:nvSpPr>
        <p:spPr>
          <a:xfrm>
            <a:off x="1210615" y="888642"/>
            <a:ext cx="7637171" cy="1200329"/>
          </a:xfrm>
          <a:prstGeom prst="rect">
            <a:avLst/>
          </a:prstGeom>
          <a:noFill/>
        </p:spPr>
        <p:txBody>
          <a:bodyPr wrap="square" rtlCol="0">
            <a:spAutoFit/>
          </a:bodyPr>
          <a:lstStyle/>
          <a:p>
            <a:pPr indent="457200"/>
            <a:r>
              <a:rPr lang="zh-CN" altLang="zh-CN" dirty="0" smtClean="0"/>
              <a:t>对于所有</a:t>
            </a:r>
            <a:r>
              <a:rPr lang="zh-CN" altLang="zh-CN" dirty="0"/>
              <a:t>的实验</a:t>
            </a:r>
            <a:r>
              <a:rPr lang="zh-CN" altLang="zh-CN" dirty="0" smtClean="0"/>
              <a:t>，使用</a:t>
            </a:r>
            <a:r>
              <a:rPr lang="en-US" altLang="zh-CN" dirty="0"/>
              <a:t>DeepLabv2-VGG</a:t>
            </a:r>
            <a:r>
              <a:rPr lang="zh-CN" altLang="zh-CN" dirty="0"/>
              <a:t>网络的训练和测试</a:t>
            </a:r>
            <a:r>
              <a:rPr lang="zh-CN" altLang="zh-CN" dirty="0" smtClean="0"/>
              <a:t>参数。 </a:t>
            </a:r>
            <a:r>
              <a:rPr lang="zh-CN" altLang="zh-CN" dirty="0"/>
              <a:t>该模型从在</a:t>
            </a:r>
            <a:r>
              <a:rPr lang="en-US" altLang="zh-CN" dirty="0"/>
              <a:t>ImageNet</a:t>
            </a:r>
            <a:r>
              <a:rPr lang="zh-CN" altLang="zh-CN" dirty="0"/>
              <a:t>上预先训练的</a:t>
            </a:r>
            <a:r>
              <a:rPr lang="en-US" altLang="zh-CN" dirty="0"/>
              <a:t>VGG16</a:t>
            </a:r>
            <a:r>
              <a:rPr lang="zh-CN" altLang="zh-CN" dirty="0"/>
              <a:t>网络</a:t>
            </a:r>
            <a:r>
              <a:rPr lang="zh-CN" altLang="zh-CN" dirty="0" smtClean="0"/>
              <a:t>初始化。 </a:t>
            </a:r>
            <a:r>
              <a:rPr lang="zh-CN" altLang="zh-CN" dirty="0"/>
              <a:t>对于第一卷积层中额外的滤波器通道</a:t>
            </a:r>
            <a:r>
              <a:rPr lang="zh-CN" altLang="zh-CN" dirty="0" smtClean="0"/>
              <a:t>，使用</a:t>
            </a:r>
            <a:r>
              <a:rPr lang="zh-CN" altLang="zh-CN" dirty="0"/>
              <a:t>高斯初始化。 </a:t>
            </a:r>
            <a:r>
              <a:rPr lang="zh-CN" altLang="en-US" dirty="0"/>
              <a:t>同时</a:t>
            </a:r>
            <a:r>
              <a:rPr lang="zh-CN" altLang="zh-CN" dirty="0" smtClean="0"/>
              <a:t>也</a:t>
            </a:r>
            <a:r>
              <a:rPr lang="zh-CN" altLang="zh-CN" dirty="0"/>
              <a:t>尝试了零初始化，但没有观察到任何差异。</a:t>
            </a:r>
            <a:endParaRPr lang="zh-CN" altLang="en-US" dirty="0"/>
          </a:p>
        </p:txBody>
      </p:sp>
    </p:spTree>
    <p:extLst>
      <p:ext uri="{BB962C8B-B14F-4D97-AF65-F5344CB8AC3E}">
        <p14:creationId xmlns:p14="http://schemas.microsoft.com/office/powerpoint/2010/main" val="30016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 y="2375064"/>
            <a:ext cx="783771" cy="16625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7526" y="2375064"/>
            <a:ext cx="320634" cy="16625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51910" y="2375064"/>
            <a:ext cx="320634" cy="16625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96294" y="2375064"/>
            <a:ext cx="320634" cy="166254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828802" y="2398815"/>
            <a:ext cx="1662546" cy="1615044"/>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67597" y="2375064"/>
            <a:ext cx="4636785" cy="1446550"/>
          </a:xfrm>
          <a:prstGeom prst="rect">
            <a:avLst/>
          </a:prstGeom>
          <a:noFill/>
        </p:spPr>
        <p:txBody>
          <a:bodyPr wrap="square" rtlCol="0">
            <a:spAutoFit/>
          </a:bodyPr>
          <a:lstStyle/>
          <a:p>
            <a:r>
              <a:rPr lang="en-US" altLang="zh-CN" sz="8800" b="1" dirty="0" smtClean="0">
                <a:latin typeface="微软雅黑" panose="020B0503020204020204" pitchFamily="34" charset="-122"/>
                <a:ea typeface="微软雅黑" panose="020B0503020204020204" pitchFamily="34" charset="-122"/>
              </a:rPr>
              <a:t>R</a:t>
            </a:r>
            <a:r>
              <a:rPr lang="en-US" altLang="zh-CN" sz="2400" dirty="0" smtClean="0">
                <a:latin typeface="微软雅黑" panose="020B0503020204020204" pitchFamily="34" charset="-122"/>
                <a:ea typeface="微软雅黑" panose="020B0503020204020204" pitchFamily="34" charset="-122"/>
              </a:rPr>
              <a:t>esults</a:t>
            </a:r>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405151" y="2621562"/>
            <a:ext cx="1005403" cy="584775"/>
          </a:xfrm>
          <a:prstGeom prst="rect">
            <a:avLst/>
          </a:prstGeom>
          <a:noFill/>
        </p:spPr>
        <p:txBody>
          <a:bodyPr wrap="none" rtlCol="0">
            <a:spAutoFit/>
          </a:bodyPr>
          <a:lstStyle/>
          <a:p>
            <a:r>
              <a:rPr lang="zh-CN" altLang="en-US" sz="3200" dirty="0">
                <a:solidFill>
                  <a:srgbClr val="BF9000"/>
                </a:solidFill>
                <a:latin typeface="微软雅黑" panose="020B0503020204020204" pitchFamily="34" charset="-122"/>
                <a:ea typeface="微软雅黑" panose="020B0503020204020204" pitchFamily="34" charset="-122"/>
              </a:rPr>
              <a:t>结果</a:t>
            </a:r>
          </a:p>
        </p:txBody>
      </p:sp>
    </p:spTree>
    <p:extLst>
      <p:ext uri="{BB962C8B-B14F-4D97-AF65-F5344CB8AC3E}">
        <p14:creationId xmlns:p14="http://schemas.microsoft.com/office/powerpoint/2010/main" val="405314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20042" y="613413"/>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实验装置</a:t>
            </a:r>
            <a:endParaRPr lang="zh-CN" altLang="en-US" sz="2800" b="1" dirty="0">
              <a:latin typeface="微软雅黑" panose="020B0503020204020204" pitchFamily="34" charset="-122"/>
              <a:ea typeface="微软雅黑" panose="020B0503020204020204" pitchFamily="34" charset="-122"/>
            </a:endParaRPr>
          </a:p>
        </p:txBody>
      </p:sp>
      <p:sp>
        <p:nvSpPr>
          <p:cNvPr id="7" name="椭圆 6"/>
          <p:cNvSpPr/>
          <p:nvPr/>
        </p:nvSpPr>
        <p:spPr>
          <a:xfrm>
            <a:off x="1520042" y="1876574"/>
            <a:ext cx="926275" cy="87877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微软雅黑" panose="020B0503020204020204" pitchFamily="34" charset="-122"/>
                <a:ea typeface="微软雅黑" panose="020B0503020204020204" pitchFamily="34" charset="-122"/>
              </a:rPr>
              <a:t>01</a:t>
            </a:r>
            <a:endParaRPr lang="zh-CN" altLang="en-US" sz="2800" b="1" dirty="0">
              <a:latin typeface="微软雅黑" panose="020B0503020204020204" pitchFamily="34" charset="-122"/>
              <a:ea typeface="微软雅黑" panose="020B0503020204020204" pitchFamily="34" charset="-122"/>
            </a:endParaRPr>
          </a:p>
        </p:txBody>
      </p:sp>
      <p:sp>
        <p:nvSpPr>
          <p:cNvPr id="8" name="椭圆 7"/>
          <p:cNvSpPr/>
          <p:nvPr/>
        </p:nvSpPr>
        <p:spPr>
          <a:xfrm>
            <a:off x="1520042" y="3937194"/>
            <a:ext cx="926275" cy="87877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微软雅黑" panose="020B0503020204020204" pitchFamily="34" charset="-122"/>
                <a:ea typeface="微软雅黑" panose="020B0503020204020204" pitchFamily="34" charset="-122"/>
              </a:rPr>
              <a:t>02</a:t>
            </a:r>
            <a:endParaRPr lang="zh-CN" altLang="en-US" sz="28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743199" y="2047741"/>
            <a:ext cx="7353838" cy="707886"/>
          </a:xfrm>
          <a:prstGeom prst="rect">
            <a:avLst/>
          </a:prstGeom>
          <a:noFill/>
        </p:spPr>
        <p:txBody>
          <a:bodyPr wrap="square" rtlCol="0">
            <a:spAutoFit/>
          </a:bodyPr>
          <a:lstStyle/>
          <a:p>
            <a:r>
              <a:rPr lang="zh-CN" altLang="en-US" sz="2000" dirty="0" smtClean="0"/>
              <a:t>数据集：</a:t>
            </a:r>
            <a:r>
              <a:rPr lang="en-US" altLang="zh-CN" sz="2000" dirty="0"/>
              <a:t>DAVIS </a:t>
            </a:r>
            <a:r>
              <a:rPr lang="zh-CN" altLang="zh-CN" sz="2000" dirty="0" smtClean="0"/>
              <a:t>，</a:t>
            </a:r>
            <a:r>
              <a:rPr lang="en-US" altLang="zh-CN" sz="2000" dirty="0"/>
              <a:t>YoutubeObjects </a:t>
            </a:r>
            <a:r>
              <a:rPr lang="zh-CN" altLang="zh-CN" sz="2000" dirty="0" smtClean="0"/>
              <a:t>和</a:t>
            </a:r>
            <a:r>
              <a:rPr lang="en-US" altLang="zh-CN" sz="2000" dirty="0"/>
              <a:t>SegTrack-v2 </a:t>
            </a:r>
            <a:r>
              <a:rPr lang="zh-CN" altLang="en-US" sz="2000" dirty="0" smtClean="0"/>
              <a:t>。</a:t>
            </a:r>
            <a:r>
              <a:rPr lang="zh-CN" altLang="zh-CN" sz="2000" dirty="0"/>
              <a:t>这些数据集包括各种挑战，如外观变化，咬合（闭塞），运动模糊和形状变形。</a:t>
            </a:r>
            <a:endParaRPr lang="zh-CN" altLang="en-US" sz="2000" dirty="0"/>
          </a:p>
        </p:txBody>
      </p:sp>
      <p:sp>
        <p:nvSpPr>
          <p:cNvPr id="10" name="文本框 9"/>
          <p:cNvSpPr txBox="1"/>
          <p:nvPr/>
        </p:nvSpPr>
        <p:spPr>
          <a:xfrm>
            <a:off x="2743199" y="4191915"/>
            <a:ext cx="7199290" cy="400110"/>
          </a:xfrm>
          <a:prstGeom prst="rect">
            <a:avLst/>
          </a:prstGeom>
          <a:noFill/>
        </p:spPr>
        <p:txBody>
          <a:bodyPr wrap="square" rtlCol="0">
            <a:spAutoFit/>
          </a:bodyPr>
          <a:lstStyle/>
          <a:p>
            <a:r>
              <a:rPr lang="zh-CN" altLang="en-US" sz="2000" dirty="0" smtClean="0">
                <a:latin typeface="+mn-ea"/>
              </a:rPr>
              <a:t>评估：</a:t>
            </a:r>
            <a:r>
              <a:rPr lang="zh-CN" altLang="zh-CN" sz="2000" dirty="0">
                <a:latin typeface="+mn-ea"/>
              </a:rPr>
              <a:t>使用标准的</a:t>
            </a:r>
            <a:r>
              <a:rPr lang="en-US" altLang="zh-CN" sz="2000" dirty="0">
                <a:latin typeface="+mn-ea"/>
              </a:rPr>
              <a:t>mIoU</a:t>
            </a:r>
            <a:r>
              <a:rPr lang="zh-CN" altLang="zh-CN" sz="2000" dirty="0" smtClean="0">
                <a:latin typeface="+mn-ea"/>
              </a:rPr>
              <a:t>度量</a:t>
            </a:r>
            <a:r>
              <a:rPr lang="zh-CN" altLang="en-US" sz="2000" dirty="0" smtClean="0">
                <a:latin typeface="+mn-ea"/>
              </a:rPr>
              <a:t>（平均相交覆盖度度量）</a:t>
            </a:r>
            <a:r>
              <a:rPr lang="zh-CN" altLang="zh-CN" sz="2000" dirty="0" smtClean="0">
                <a:latin typeface="+mn-ea"/>
              </a:rPr>
              <a:t>进行</a:t>
            </a:r>
            <a:r>
              <a:rPr lang="zh-CN" altLang="zh-CN" sz="2000" dirty="0">
                <a:latin typeface="+mn-ea"/>
              </a:rPr>
              <a:t>评估</a:t>
            </a:r>
            <a:endParaRPr lang="zh-CN" altLang="en-US" sz="2000" dirty="0">
              <a:latin typeface="+mn-ea"/>
            </a:endParaRPr>
          </a:p>
        </p:txBody>
      </p:sp>
    </p:spTree>
    <p:extLst>
      <p:ext uri="{BB962C8B-B14F-4D97-AF65-F5344CB8AC3E}">
        <p14:creationId xmlns:p14="http://schemas.microsoft.com/office/powerpoint/2010/main" val="951528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20042" y="613413"/>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单</a:t>
            </a:r>
            <a:r>
              <a:rPr lang="zh-CN" altLang="en-US" sz="2800" b="1" dirty="0" smtClean="0">
                <a:latin typeface="微软雅黑" panose="020B0503020204020204" pitchFamily="34" charset="-122"/>
                <a:ea typeface="微软雅黑" panose="020B0503020204020204" pitchFamily="34" charset="-122"/>
              </a:rPr>
              <a:t>帧注释</a:t>
            </a:r>
            <a:endParaRPr lang="zh-CN" altLang="en-US" sz="2800"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2330520" y="1464064"/>
            <a:ext cx="5995481" cy="4576143"/>
          </a:xfrm>
          <a:prstGeom prst="rect">
            <a:avLst/>
          </a:prstGeom>
        </p:spPr>
      </p:pic>
      <p:sp>
        <p:nvSpPr>
          <p:cNvPr id="7" name="文本框 6"/>
          <p:cNvSpPr txBox="1"/>
          <p:nvPr/>
        </p:nvSpPr>
        <p:spPr>
          <a:xfrm>
            <a:off x="8693240" y="3528812"/>
            <a:ext cx="3000777" cy="1938992"/>
          </a:xfrm>
          <a:prstGeom prst="rect">
            <a:avLst/>
          </a:prstGeom>
          <a:noFill/>
        </p:spPr>
        <p:txBody>
          <a:bodyPr wrap="square" rtlCol="0">
            <a:spAutoFit/>
          </a:bodyPr>
          <a:lstStyle/>
          <a:p>
            <a:r>
              <a:rPr lang="zh-CN" altLang="zh-CN" sz="2000" dirty="0"/>
              <a:t>第一帧用对象分段掩码进行标注时的</a:t>
            </a:r>
            <a:r>
              <a:rPr lang="zh-CN" altLang="zh-CN" sz="2000" dirty="0" smtClean="0"/>
              <a:t>结果</a:t>
            </a:r>
            <a:r>
              <a:rPr lang="zh-CN" altLang="en-US" sz="2000" dirty="0" smtClean="0"/>
              <a:t>。</a:t>
            </a:r>
            <a:endParaRPr lang="en-US" altLang="zh-CN" sz="2000" dirty="0" smtClean="0"/>
          </a:p>
          <a:p>
            <a:r>
              <a:rPr lang="zh-CN" altLang="en-US" sz="2000" dirty="0" smtClean="0"/>
              <a:t>在三个数据集上的视频对象分割结果。可以看出本文提出的方法能产生很好的结果。</a:t>
            </a:r>
            <a:endParaRPr lang="zh-CN" altLang="en-US" sz="2000" dirty="0"/>
          </a:p>
        </p:txBody>
      </p:sp>
    </p:spTree>
    <p:extLst>
      <p:ext uri="{BB962C8B-B14F-4D97-AF65-F5344CB8AC3E}">
        <p14:creationId xmlns:p14="http://schemas.microsoft.com/office/powerpoint/2010/main" val="2311642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364354" y="401788"/>
            <a:ext cx="9196322" cy="5340941"/>
          </a:xfrm>
          <a:prstGeom prst="rect">
            <a:avLst/>
          </a:prstGeom>
        </p:spPr>
      </p:pic>
      <p:sp>
        <p:nvSpPr>
          <p:cNvPr id="7" name="文本框 6"/>
          <p:cNvSpPr txBox="1"/>
          <p:nvPr/>
        </p:nvSpPr>
        <p:spPr>
          <a:xfrm>
            <a:off x="2715295" y="5742729"/>
            <a:ext cx="6853708" cy="646331"/>
          </a:xfrm>
          <a:prstGeom prst="rect">
            <a:avLst/>
          </a:prstGeom>
          <a:noFill/>
        </p:spPr>
        <p:txBody>
          <a:bodyPr wrap="square" rtlCol="0">
            <a:spAutoFit/>
          </a:bodyPr>
          <a:lstStyle/>
          <a:p>
            <a:r>
              <a:rPr lang="zh-CN" altLang="en-US" dirty="0" smtClean="0"/>
              <a:t>通过</a:t>
            </a:r>
            <a:r>
              <a:rPr lang="zh-CN" altLang="en-US" dirty="0"/>
              <a:t>从第一帧传播注释，无论是从分段还是仅在边界</a:t>
            </a:r>
            <a:r>
              <a:rPr lang="zh-CN" altLang="en-US" dirty="0" smtClean="0"/>
              <a:t>框</a:t>
            </a:r>
            <a:r>
              <a:rPr lang="zh-CN" altLang="en-US" dirty="0"/>
              <a:t>标注</a:t>
            </a:r>
            <a:r>
              <a:rPr lang="zh-CN" altLang="en-US" dirty="0" smtClean="0"/>
              <a:t>中</a:t>
            </a:r>
            <a:r>
              <a:rPr lang="zh-CN" altLang="en-US" dirty="0"/>
              <a:t>，我们的系统都会生成</a:t>
            </a:r>
            <a:r>
              <a:rPr lang="zh-CN" altLang="en-US" dirty="0" smtClean="0"/>
              <a:t>与</a:t>
            </a:r>
            <a:r>
              <a:rPr lang="en-US" altLang="zh-CN" dirty="0" smtClean="0"/>
              <a:t>ground truth</a:t>
            </a:r>
            <a:r>
              <a:rPr lang="zh-CN" altLang="en-US" dirty="0" smtClean="0"/>
              <a:t>相</a:t>
            </a:r>
            <a:r>
              <a:rPr lang="zh-CN" altLang="en-US" dirty="0"/>
              <a:t>媲美的结果</a:t>
            </a:r>
          </a:p>
        </p:txBody>
      </p:sp>
    </p:spTree>
    <p:extLst>
      <p:ext uri="{BB962C8B-B14F-4D97-AF65-F5344CB8AC3E}">
        <p14:creationId xmlns:p14="http://schemas.microsoft.com/office/powerpoint/2010/main" val="3346799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466389"/>
            <a:ext cx="9053848" cy="6105525"/>
          </a:xfrm>
          <a:prstGeom prst="rect">
            <a:avLst/>
          </a:prstGeom>
        </p:spPr>
      </p:pic>
      <p:sp>
        <p:nvSpPr>
          <p:cNvPr id="3" name="文本框 2"/>
          <p:cNvSpPr txBox="1"/>
          <p:nvPr/>
        </p:nvSpPr>
        <p:spPr>
          <a:xfrm>
            <a:off x="8963696" y="4726546"/>
            <a:ext cx="3052293" cy="646331"/>
          </a:xfrm>
          <a:prstGeom prst="rect">
            <a:avLst/>
          </a:prstGeom>
          <a:noFill/>
        </p:spPr>
        <p:txBody>
          <a:bodyPr wrap="square" rtlCol="0">
            <a:spAutoFit/>
          </a:bodyPr>
          <a:lstStyle/>
          <a:p>
            <a:r>
              <a:rPr lang="zh-CN" altLang="en-US" dirty="0" smtClean="0"/>
              <a:t>三</a:t>
            </a:r>
            <a:r>
              <a:rPr lang="zh-CN" altLang="en-US" dirty="0"/>
              <a:t>个不同数据</a:t>
            </a:r>
            <a:r>
              <a:rPr lang="zh-CN" altLang="en-US" dirty="0" smtClean="0"/>
              <a:t>集上</a:t>
            </a:r>
            <a:r>
              <a:rPr lang="zh-CN" altLang="zh-CN" dirty="0" smtClean="0"/>
              <a:t>提出</a:t>
            </a:r>
            <a:r>
              <a:rPr lang="zh-CN" altLang="zh-CN" dirty="0"/>
              <a:t>的</a:t>
            </a:r>
            <a:r>
              <a:rPr lang="en-US" altLang="zh-CN" dirty="0"/>
              <a:t>MaskTrack</a:t>
            </a:r>
            <a:r>
              <a:rPr lang="zh-CN" altLang="zh-CN" dirty="0"/>
              <a:t>模型的定性结果</a:t>
            </a:r>
            <a:r>
              <a:rPr lang="zh-CN" altLang="zh-CN" dirty="0" smtClean="0"/>
              <a:t>。</a:t>
            </a:r>
            <a:endParaRPr lang="zh-CN" altLang="zh-CN" dirty="0"/>
          </a:p>
        </p:txBody>
      </p:sp>
    </p:spTree>
    <p:extLst>
      <p:ext uri="{BB962C8B-B14F-4D97-AF65-F5344CB8AC3E}">
        <p14:creationId xmlns:p14="http://schemas.microsoft.com/office/powerpoint/2010/main" val="1874753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64880" y="927949"/>
            <a:ext cx="8703368" cy="3283688"/>
          </a:xfrm>
          <a:prstGeom prst="rect">
            <a:avLst/>
          </a:prstGeom>
        </p:spPr>
      </p:pic>
      <p:sp>
        <p:nvSpPr>
          <p:cNvPr id="3" name="文本框 2"/>
          <p:cNvSpPr txBox="1"/>
          <p:nvPr/>
        </p:nvSpPr>
        <p:spPr>
          <a:xfrm>
            <a:off x="1715640" y="5035639"/>
            <a:ext cx="4649273" cy="369332"/>
          </a:xfrm>
          <a:prstGeom prst="rect">
            <a:avLst/>
          </a:prstGeom>
          <a:noFill/>
        </p:spPr>
        <p:txBody>
          <a:bodyPr wrap="square" rtlCol="0">
            <a:spAutoFit/>
          </a:bodyPr>
          <a:lstStyle/>
          <a:p>
            <a:r>
              <a:rPr lang="en-US" altLang="zh-CN" dirty="0" smtClean="0"/>
              <a:t>  </a:t>
            </a:r>
            <a:r>
              <a:rPr lang="zh-CN" altLang="en-US" dirty="0" smtClean="0"/>
              <a:t>基于</a:t>
            </a:r>
            <a:r>
              <a:rPr lang="zh-CN" altLang="en-US" dirty="0"/>
              <a:t>属性的</a:t>
            </a:r>
            <a:r>
              <a:rPr lang="en-US" altLang="zh-CN" dirty="0"/>
              <a:t>DAVIS</a:t>
            </a:r>
            <a:r>
              <a:rPr lang="zh-CN" altLang="en-US" dirty="0"/>
              <a:t>评估</a:t>
            </a:r>
          </a:p>
        </p:txBody>
      </p:sp>
      <p:sp>
        <p:nvSpPr>
          <p:cNvPr id="4" name="文本框 3"/>
          <p:cNvSpPr txBox="1"/>
          <p:nvPr/>
        </p:nvSpPr>
        <p:spPr>
          <a:xfrm>
            <a:off x="6036061" y="4597757"/>
            <a:ext cx="4031088" cy="1631216"/>
          </a:xfrm>
          <a:prstGeom prst="rect">
            <a:avLst/>
          </a:prstGeom>
          <a:noFill/>
        </p:spPr>
        <p:txBody>
          <a:bodyPr wrap="square" rtlCol="0">
            <a:spAutoFit/>
          </a:bodyPr>
          <a:lstStyle/>
          <a:p>
            <a:pPr indent="457200"/>
            <a:r>
              <a:rPr lang="zh-CN" altLang="zh-CN" sz="2000" dirty="0"/>
              <a:t>基于属性的分析表明</a:t>
            </a:r>
            <a:r>
              <a:rPr lang="zh-CN" altLang="zh-CN" sz="2000" dirty="0" smtClean="0"/>
              <a:t>，通用模型</a:t>
            </a:r>
            <a:r>
              <a:rPr lang="en-US" altLang="zh-CN" sz="2000" dirty="0" smtClean="0"/>
              <a:t>MaskTrack</a:t>
            </a:r>
            <a:r>
              <a:rPr lang="zh-CN" altLang="zh-CN" sz="2000" dirty="0"/>
              <a:t>，对</a:t>
            </a:r>
            <a:r>
              <a:rPr lang="en-US" altLang="zh-CN" sz="2000" dirty="0"/>
              <a:t>DAVIS</a:t>
            </a:r>
            <a:r>
              <a:rPr lang="zh-CN" altLang="zh-CN" sz="2000" dirty="0"/>
              <a:t>中提出的各种视频挑战是强大</a:t>
            </a:r>
            <a:r>
              <a:rPr lang="zh-CN" altLang="zh-CN" sz="2000" dirty="0" smtClean="0"/>
              <a:t>的</a:t>
            </a:r>
            <a:r>
              <a:rPr lang="zh-CN" altLang="en-US" sz="2000" dirty="0" smtClean="0"/>
              <a:t>。</a:t>
            </a:r>
            <a:r>
              <a:rPr lang="en-US" altLang="zh-CN" sz="2000" dirty="0" smtClean="0"/>
              <a:t>MaskTrack</a:t>
            </a:r>
            <a:r>
              <a:rPr lang="zh-CN" altLang="zh-CN" sz="2000" dirty="0"/>
              <a:t>能够很好地处理快速运动和运动</a:t>
            </a:r>
            <a:r>
              <a:rPr lang="zh-CN" altLang="zh-CN" sz="2000" dirty="0" smtClean="0"/>
              <a:t>模糊</a:t>
            </a:r>
            <a:r>
              <a:rPr lang="zh-CN" altLang="en-US" sz="2000" dirty="0" smtClean="0"/>
              <a:t>。</a:t>
            </a:r>
            <a:endParaRPr lang="zh-CN" altLang="en-US" dirty="0"/>
          </a:p>
        </p:txBody>
      </p:sp>
    </p:spTree>
    <p:extLst>
      <p:ext uri="{BB962C8B-B14F-4D97-AF65-F5344CB8AC3E}">
        <p14:creationId xmlns:p14="http://schemas.microsoft.com/office/powerpoint/2010/main" val="3919290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20042" y="613413"/>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作者介绍</a:t>
            </a:r>
          </a:p>
        </p:txBody>
      </p:sp>
      <p:cxnSp>
        <p:nvCxnSpPr>
          <p:cNvPr id="6" name="直接连接符 5"/>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48145" y="1880315"/>
            <a:ext cx="11101589" cy="4401205"/>
          </a:xfrm>
          <a:prstGeom prst="rect">
            <a:avLst/>
          </a:prstGeom>
          <a:noFill/>
        </p:spPr>
        <p:txBody>
          <a:bodyPr wrap="square" rtlCol="0">
            <a:spAutoFit/>
          </a:bodyPr>
          <a:lstStyle/>
          <a:p>
            <a:r>
              <a:rPr lang="zh-CN" altLang="en-US" sz="2800" dirty="0" smtClean="0">
                <a:latin typeface="+mn-ea"/>
              </a:rPr>
              <a:t>作者：</a:t>
            </a:r>
            <a:endParaRPr lang="en-US" altLang="zh-CN" sz="2800" dirty="0" smtClean="0">
              <a:latin typeface="+mn-ea"/>
            </a:endParaRPr>
          </a:p>
          <a:p>
            <a:r>
              <a:rPr lang="it-IT" altLang="zh-CN" sz="2800" dirty="0" smtClean="0"/>
              <a:t>*</a:t>
            </a:r>
            <a:r>
              <a:rPr lang="it-IT" altLang="zh-CN" sz="2800" dirty="0" smtClean="0"/>
              <a:t>1 Federico </a:t>
            </a:r>
            <a:endParaRPr lang="it-IT" altLang="zh-CN" sz="2800" dirty="0" smtClean="0"/>
          </a:p>
          <a:p>
            <a:r>
              <a:rPr lang="it-IT" altLang="zh-CN" sz="2800" dirty="0" smtClean="0"/>
              <a:t>  2 Perazzi </a:t>
            </a:r>
            <a:endParaRPr lang="it-IT" altLang="zh-CN" sz="2800" dirty="0" smtClean="0"/>
          </a:p>
          <a:p>
            <a:r>
              <a:rPr lang="it-IT" altLang="zh-CN" sz="2800" dirty="0" smtClean="0"/>
              <a:t>*</a:t>
            </a:r>
            <a:r>
              <a:rPr lang="it-IT" altLang="zh-CN" sz="2800" dirty="0" smtClean="0"/>
              <a:t>3 Anna </a:t>
            </a:r>
            <a:r>
              <a:rPr lang="it-IT" altLang="zh-CN" sz="2800" dirty="0" smtClean="0"/>
              <a:t>Khoreva     </a:t>
            </a:r>
            <a:r>
              <a:rPr lang="it-IT" altLang="zh-CN" sz="2800" dirty="0"/>
              <a:t>Rodrigo </a:t>
            </a:r>
            <a:r>
              <a:rPr lang="it-IT" altLang="zh-CN" sz="2800" dirty="0" smtClean="0"/>
              <a:t>Benenson</a:t>
            </a:r>
            <a:endParaRPr lang="it-IT" altLang="zh-CN" sz="2800" dirty="0"/>
          </a:p>
          <a:p>
            <a:r>
              <a:rPr lang="en-US" altLang="zh-CN" sz="2800" dirty="0" smtClean="0"/>
              <a:t>  1 Disney </a:t>
            </a:r>
            <a:r>
              <a:rPr lang="en-US" altLang="zh-CN" sz="2800" dirty="0"/>
              <a:t>Research </a:t>
            </a:r>
            <a:endParaRPr lang="en-US" altLang="zh-CN" sz="2800" dirty="0" smtClean="0"/>
          </a:p>
          <a:p>
            <a:r>
              <a:rPr lang="en-US" altLang="zh-CN" sz="2800" dirty="0" smtClean="0"/>
              <a:t>  2 ETH Zurich</a:t>
            </a:r>
            <a:endParaRPr lang="en-US" altLang="zh-CN" sz="2800" dirty="0"/>
          </a:p>
          <a:p>
            <a:r>
              <a:rPr lang="en-US" altLang="zh-CN" sz="2800" smtClean="0"/>
              <a:t>  3 Max </a:t>
            </a:r>
            <a:r>
              <a:rPr lang="en-US" altLang="zh-CN" sz="2800" dirty="0"/>
              <a:t>Planck Institute for Informatics, </a:t>
            </a:r>
            <a:r>
              <a:rPr lang="en-US" altLang="zh-CN" sz="2800" dirty="0" err="1"/>
              <a:t>Saarbrücken</a:t>
            </a:r>
            <a:r>
              <a:rPr lang="en-US" altLang="zh-CN" sz="2800" dirty="0"/>
              <a:t>, </a:t>
            </a:r>
            <a:r>
              <a:rPr lang="en-US" altLang="zh-CN" sz="2800" dirty="0" smtClean="0"/>
              <a:t>Germany</a:t>
            </a:r>
          </a:p>
          <a:p>
            <a:endParaRPr lang="en-US" altLang="zh-CN" sz="2800" dirty="0" smtClean="0"/>
          </a:p>
          <a:p>
            <a:r>
              <a:rPr lang="en-US" altLang="zh-CN" sz="2800" dirty="0" smtClean="0"/>
              <a:t>The CVPR paper is the Open Access version, provided by the Computer Vision Foundation</a:t>
            </a:r>
            <a:endParaRPr lang="zh-CN" altLang="en-US" sz="2800" dirty="0"/>
          </a:p>
        </p:txBody>
      </p:sp>
    </p:spTree>
    <p:extLst>
      <p:ext uri="{BB962C8B-B14F-4D97-AF65-F5344CB8AC3E}">
        <p14:creationId xmlns:p14="http://schemas.microsoft.com/office/powerpoint/2010/main" val="1735593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20042" y="613413"/>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多</a:t>
            </a:r>
            <a:r>
              <a:rPr lang="zh-CN" altLang="en-US" sz="2800" b="1" dirty="0" smtClean="0">
                <a:latin typeface="微软雅黑" panose="020B0503020204020204" pitchFamily="34" charset="-122"/>
                <a:ea typeface="微软雅黑" panose="020B0503020204020204" pitchFamily="34" charset="-122"/>
              </a:rPr>
              <a:t>帧注释</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390046" y="1710048"/>
            <a:ext cx="9312298" cy="4050524"/>
          </a:xfrm>
          <a:prstGeom prst="rect">
            <a:avLst/>
          </a:prstGeom>
        </p:spPr>
      </p:pic>
    </p:spTree>
    <p:extLst>
      <p:ext uri="{BB962C8B-B14F-4D97-AF65-F5344CB8AC3E}">
        <p14:creationId xmlns:p14="http://schemas.microsoft.com/office/powerpoint/2010/main" val="2415539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 y="2375064"/>
            <a:ext cx="783771" cy="16625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7526" y="2375064"/>
            <a:ext cx="320634" cy="16625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51910" y="2375064"/>
            <a:ext cx="320634" cy="16625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96294" y="2375064"/>
            <a:ext cx="320634" cy="166254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828802" y="2398815"/>
            <a:ext cx="1662546" cy="1615044"/>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467597" y="2265105"/>
            <a:ext cx="2507610" cy="1446550"/>
          </a:xfrm>
          <a:prstGeom prst="rect">
            <a:avLst/>
          </a:prstGeom>
          <a:noFill/>
        </p:spPr>
        <p:txBody>
          <a:bodyPr wrap="none" rtlCol="0">
            <a:spAutoFit/>
          </a:bodyPr>
          <a:lstStyle/>
          <a:p>
            <a:r>
              <a:rPr lang="en-US" altLang="zh-CN" sz="8800" b="1" dirty="0">
                <a:latin typeface="微软雅黑" panose="020B0503020204020204" pitchFamily="34" charset="-122"/>
                <a:ea typeface="微软雅黑" panose="020B0503020204020204" pitchFamily="34" charset="-122"/>
              </a:rPr>
              <a:t>S</a:t>
            </a:r>
            <a:r>
              <a:rPr lang="en-US" altLang="zh-CN" sz="3200" dirty="0" smtClean="0">
                <a:latin typeface="微软雅黑" panose="020B0503020204020204" pitchFamily="34" charset="-122"/>
                <a:ea typeface="微软雅黑" panose="020B0503020204020204" pitchFamily="34" charset="-122"/>
              </a:rPr>
              <a:t>ummary</a:t>
            </a:r>
            <a:endParaRPr lang="zh-CN" altLang="en-US" sz="32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500750" y="2505652"/>
            <a:ext cx="1005403" cy="584775"/>
          </a:xfrm>
          <a:prstGeom prst="rect">
            <a:avLst/>
          </a:prstGeom>
          <a:noFill/>
        </p:spPr>
        <p:txBody>
          <a:bodyPr wrap="none" rtlCol="0">
            <a:spAutoFit/>
          </a:bodyPr>
          <a:lstStyle/>
          <a:p>
            <a:r>
              <a:rPr lang="zh-CN" altLang="en-US" sz="3200" dirty="0" smtClean="0">
                <a:solidFill>
                  <a:srgbClr val="BF9000"/>
                </a:solidFill>
                <a:latin typeface="微软雅黑" panose="020B0503020204020204" pitchFamily="34" charset="-122"/>
                <a:ea typeface="微软雅黑" panose="020B0503020204020204" pitchFamily="34" charset="-122"/>
              </a:rPr>
              <a:t>总结</a:t>
            </a:r>
            <a:endParaRPr lang="zh-CN" altLang="en-US" sz="3200" dirty="0">
              <a:solidFill>
                <a:srgbClr val="BF9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317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20042" y="613413"/>
            <a:ext cx="902811"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总结</a:t>
            </a:r>
            <a:endParaRPr lang="zh-CN" altLang="en-US" sz="28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977" y="3357990"/>
            <a:ext cx="4076974" cy="2715264"/>
          </a:xfrm>
          <a:prstGeom prst="ellipse">
            <a:avLst/>
          </a:prstGeom>
          <a:ln>
            <a:noFill/>
          </a:ln>
          <a:effectLst>
            <a:softEdge rad="112500"/>
          </a:effectLst>
        </p:spPr>
      </p:pic>
      <p:sp>
        <p:nvSpPr>
          <p:cNvPr id="8" name="文本框 7"/>
          <p:cNvSpPr txBox="1"/>
          <p:nvPr/>
        </p:nvSpPr>
        <p:spPr>
          <a:xfrm>
            <a:off x="599702" y="2472744"/>
            <a:ext cx="7109138" cy="2492990"/>
          </a:xfrm>
          <a:prstGeom prst="rect">
            <a:avLst/>
          </a:prstGeom>
          <a:noFill/>
        </p:spPr>
        <p:txBody>
          <a:bodyPr wrap="square" rtlCol="0">
            <a:spAutoFit/>
          </a:bodyPr>
          <a:lstStyle/>
          <a:p>
            <a:endParaRPr lang="zh-CN" altLang="en-US" dirty="0"/>
          </a:p>
          <a:p>
            <a:pPr indent="457200"/>
            <a:r>
              <a:rPr lang="zh-CN" altLang="en-US" sz="2400" dirty="0" smtClean="0"/>
              <a:t>本文</a:t>
            </a:r>
            <a:r>
              <a:rPr lang="zh-CN" altLang="zh-CN" sz="2400" dirty="0" smtClean="0"/>
              <a:t>提出</a:t>
            </a:r>
            <a:r>
              <a:rPr lang="zh-CN" altLang="zh-CN" sz="2400" dirty="0"/>
              <a:t>了一种新颖的视频对象分割</a:t>
            </a:r>
            <a:r>
              <a:rPr lang="zh-CN" altLang="zh-CN" sz="2400" dirty="0" smtClean="0"/>
              <a:t>方法</a:t>
            </a:r>
            <a:r>
              <a:rPr lang="zh-CN" altLang="en-US" sz="2400" dirty="0" smtClean="0"/>
              <a:t>。通过</a:t>
            </a:r>
            <a:r>
              <a:rPr lang="zh-CN" altLang="en-US" sz="2400" dirty="0"/>
              <a:t>将视频对象分割视为引导实例分割问题</a:t>
            </a:r>
            <a:r>
              <a:rPr lang="zh-CN" altLang="en-US" sz="2400" dirty="0" smtClean="0"/>
              <a:t>，已经</a:t>
            </a:r>
            <a:r>
              <a:rPr lang="zh-CN" altLang="en-US" sz="2400" dirty="0"/>
              <a:t>提出使用像素标记的细分网络来进行逐帧分割。 通过利用离线和</a:t>
            </a:r>
            <a:r>
              <a:rPr lang="zh-CN" altLang="en-US" sz="2400" dirty="0" smtClean="0"/>
              <a:t>在线</a:t>
            </a:r>
            <a:r>
              <a:rPr lang="zh-CN" altLang="en-US" sz="2400" dirty="0"/>
              <a:t>训练</a:t>
            </a:r>
            <a:r>
              <a:rPr lang="zh-CN" altLang="en-US" sz="2400" dirty="0" smtClean="0"/>
              <a:t>与</a:t>
            </a:r>
            <a:r>
              <a:rPr lang="zh-CN" altLang="en-US" sz="2400" dirty="0"/>
              <a:t>图像注释，</a:t>
            </a:r>
            <a:r>
              <a:rPr lang="zh-CN" altLang="en-US" sz="2400" dirty="0" smtClean="0"/>
              <a:t>只有本文中的方法</a:t>
            </a:r>
            <a:r>
              <a:rPr lang="zh-CN" altLang="en-US" sz="2400" dirty="0"/>
              <a:t>能够产生高度精确的视频对象分割。 </a:t>
            </a:r>
            <a:endParaRPr lang="en-US" altLang="zh-CN" sz="2400" dirty="0" smtClean="0"/>
          </a:p>
          <a:p>
            <a:endParaRPr lang="zh-CN" altLang="en-US" dirty="0"/>
          </a:p>
        </p:txBody>
      </p:sp>
    </p:spTree>
    <p:extLst>
      <p:ext uri="{BB962C8B-B14F-4D97-AF65-F5344CB8AC3E}">
        <p14:creationId xmlns:p14="http://schemas.microsoft.com/office/powerpoint/2010/main" val="3188236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6939" y="1947553"/>
            <a:ext cx="380011" cy="4548249"/>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rot="21237576">
            <a:off x="2100516" y="2421323"/>
            <a:ext cx="1935679" cy="73627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rot="10800000">
            <a:off x="1425038" y="2980706"/>
            <a:ext cx="1603167" cy="73627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603398">
            <a:off x="1983179" y="3756791"/>
            <a:ext cx="1567543" cy="649643"/>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37514" y="3040082"/>
            <a:ext cx="6955750" cy="830997"/>
          </a:xfrm>
          <a:prstGeom prst="rect">
            <a:avLst/>
          </a:prstGeom>
          <a:noFill/>
        </p:spPr>
        <p:txBody>
          <a:bodyPr wrap="none" rtlCol="0">
            <a:spAutoFit/>
          </a:bodyPr>
          <a:lstStyle/>
          <a:p>
            <a:r>
              <a:rPr lang="zh-CN" altLang="en-US" sz="4800" b="1" dirty="0" smtClean="0">
                <a:solidFill>
                  <a:srgbClr val="0070C0"/>
                </a:solidFill>
                <a:latin typeface="微软雅黑" panose="020B0503020204020204" pitchFamily="34" charset="-122"/>
                <a:ea typeface="微软雅黑" panose="020B0503020204020204" pitchFamily="34" charset="-122"/>
              </a:rPr>
              <a:t>谢谢您的观看，欢迎指导</a:t>
            </a:r>
            <a:endParaRPr lang="zh-CN" altLang="en-US" sz="4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0107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 y="1080650"/>
            <a:ext cx="783771" cy="16625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7526" y="1080650"/>
            <a:ext cx="320634" cy="16625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51910" y="1080650"/>
            <a:ext cx="320634" cy="16625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96294" y="1080650"/>
            <a:ext cx="320634" cy="166254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1828802" y="1104401"/>
            <a:ext cx="1662546" cy="1615044"/>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3633849" y="1911923"/>
            <a:ext cx="8182099" cy="0"/>
          </a:xfrm>
          <a:prstGeom prst="line">
            <a:avLst/>
          </a:prstGeom>
          <a:ln w="76200">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891203" y="3213884"/>
            <a:ext cx="954107" cy="1938992"/>
          </a:xfrm>
          <a:prstGeom prst="rect">
            <a:avLst/>
          </a:prstGeom>
          <a:noFill/>
        </p:spPr>
        <p:txBody>
          <a:bodyPr wrap="none" rtlCol="0">
            <a:spAutoFit/>
          </a:bodyPr>
          <a:lstStyle/>
          <a:p>
            <a:r>
              <a:rPr lang="zh-CN" altLang="en-US" sz="6000" b="1" dirty="0" smtClean="0">
                <a:latin typeface="微软雅黑" panose="020B0503020204020204" pitchFamily="34" charset="-122"/>
                <a:ea typeface="微软雅黑" panose="020B0503020204020204" pitchFamily="34" charset="-122"/>
              </a:rPr>
              <a:t>目</a:t>
            </a:r>
            <a:endParaRPr lang="en-US" altLang="zh-CN" sz="6000" b="1" dirty="0" smtClean="0">
              <a:latin typeface="微软雅黑" panose="020B0503020204020204" pitchFamily="34" charset="-122"/>
              <a:ea typeface="微软雅黑" panose="020B0503020204020204" pitchFamily="34" charset="-122"/>
            </a:endParaRPr>
          </a:p>
          <a:p>
            <a:r>
              <a:rPr lang="zh-CN" altLang="en-US" sz="6000" b="1" dirty="0" smtClean="0">
                <a:latin typeface="微软雅黑" panose="020B0503020204020204" pitchFamily="34" charset="-122"/>
                <a:ea typeface="微软雅黑" panose="020B0503020204020204" pitchFamily="34" charset="-122"/>
              </a:rPr>
              <a:t>录</a:t>
            </a:r>
            <a:endParaRPr lang="zh-CN" altLang="en-US" sz="60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229137" y="2632869"/>
            <a:ext cx="3521798" cy="646331"/>
          </a:xfrm>
          <a:prstGeom prst="rect">
            <a:avLst/>
          </a:prstGeom>
          <a:noFill/>
        </p:spPr>
        <p:txBody>
          <a:bodyPr wrap="none" rtlCol="0">
            <a:spAutoFit/>
          </a:bodyPr>
          <a:lstStyle/>
          <a:p>
            <a:r>
              <a:rPr lang="en-US" altLang="zh-CN" sz="3600" b="1" dirty="0"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ntroduction and background</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514136" y="2663006"/>
            <a:ext cx="1620957" cy="338554"/>
          </a:xfrm>
          <a:prstGeom prst="rect">
            <a:avLst/>
          </a:prstGeom>
          <a:noFill/>
        </p:spPr>
        <p:txBody>
          <a:bodyPr wrap="none" rtlCol="0">
            <a:spAutoFit/>
          </a:bodyPr>
          <a:lstStyle/>
          <a:p>
            <a:r>
              <a:rPr lang="zh-CN" altLang="en-US" sz="1600" dirty="0">
                <a:solidFill>
                  <a:srgbClr val="BF9000"/>
                </a:solidFill>
                <a:latin typeface="微软雅黑" panose="020B0503020204020204" pitchFamily="34" charset="-122"/>
                <a:ea typeface="微软雅黑" panose="020B0503020204020204" pitchFamily="34" charset="-122"/>
              </a:rPr>
              <a:t>论文</a:t>
            </a:r>
            <a:r>
              <a:rPr lang="zh-CN" altLang="en-US" sz="1600" dirty="0" smtClean="0">
                <a:solidFill>
                  <a:srgbClr val="BF9000"/>
                </a:solidFill>
                <a:latin typeface="微软雅黑" panose="020B0503020204020204" pitchFamily="34" charset="-122"/>
                <a:ea typeface="微软雅黑" panose="020B0503020204020204" pitchFamily="34" charset="-122"/>
              </a:rPr>
              <a:t>介绍和背景</a:t>
            </a:r>
            <a:endParaRPr lang="zh-CN" altLang="en-US" sz="1600" dirty="0">
              <a:solidFill>
                <a:srgbClr val="BF9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229137" y="3975680"/>
            <a:ext cx="2908435" cy="646331"/>
          </a:xfrm>
          <a:prstGeom prst="rect">
            <a:avLst/>
          </a:prstGeom>
          <a:noFill/>
        </p:spPr>
        <p:txBody>
          <a:bodyPr wrap="square" rtlCol="0">
            <a:spAutoFit/>
          </a:bodyPr>
          <a:lstStyle/>
          <a:p>
            <a:r>
              <a:rPr lang="en-US" altLang="zh-CN" sz="3600" b="1" dirty="0" smtClean="0">
                <a:latin typeface="微软雅黑" panose="020B0503020204020204" pitchFamily="34" charset="-122"/>
                <a:ea typeface="微软雅黑" panose="020B0503020204020204" pitchFamily="34" charset="-122"/>
              </a:rPr>
              <a:t>N</a:t>
            </a:r>
            <a:r>
              <a:rPr lang="en-US" altLang="zh-CN" dirty="0" smtClean="0"/>
              <a:t>etwork implementation</a:t>
            </a:r>
            <a:endParaRPr lang="zh-CN" altLang="en-US" dirty="0"/>
          </a:p>
        </p:txBody>
      </p:sp>
      <p:sp>
        <p:nvSpPr>
          <p:cNvPr id="13" name="文本框 12"/>
          <p:cNvSpPr txBox="1"/>
          <p:nvPr/>
        </p:nvSpPr>
        <p:spPr>
          <a:xfrm>
            <a:off x="6719495" y="3960291"/>
            <a:ext cx="1005403" cy="338554"/>
          </a:xfrm>
          <a:prstGeom prst="rect">
            <a:avLst/>
          </a:prstGeom>
          <a:noFill/>
        </p:spPr>
        <p:txBody>
          <a:bodyPr wrap="none" rtlCol="0">
            <a:spAutoFit/>
          </a:bodyPr>
          <a:lstStyle/>
          <a:p>
            <a:r>
              <a:rPr lang="zh-CN" altLang="en-US" sz="1600" dirty="0">
                <a:solidFill>
                  <a:srgbClr val="BF9000"/>
                </a:solidFill>
                <a:latin typeface="微软雅黑" panose="020B0503020204020204" pitchFamily="34" charset="-122"/>
                <a:ea typeface="微软雅黑" panose="020B0503020204020204" pitchFamily="34" charset="-122"/>
              </a:rPr>
              <a:t>网络实施</a:t>
            </a:r>
          </a:p>
        </p:txBody>
      </p:sp>
      <p:sp>
        <p:nvSpPr>
          <p:cNvPr id="14" name="文本框 13"/>
          <p:cNvSpPr txBox="1"/>
          <p:nvPr/>
        </p:nvSpPr>
        <p:spPr>
          <a:xfrm>
            <a:off x="6197178" y="3350879"/>
            <a:ext cx="2972352" cy="646331"/>
          </a:xfrm>
          <a:prstGeom prst="rect">
            <a:avLst/>
          </a:prstGeom>
          <a:noFill/>
        </p:spPr>
        <p:txBody>
          <a:bodyPr wrap="square" rtlCol="0">
            <a:spAutoFit/>
          </a:bodyPr>
          <a:lstStyle/>
          <a:p>
            <a:r>
              <a:rPr lang="en-US" altLang="zh-CN" sz="3600" b="1" dirty="0" smtClean="0">
                <a:latin typeface="微软雅黑" panose="020B0503020204020204" pitchFamily="34" charset="-122"/>
                <a:ea typeface="微软雅黑" panose="020B0503020204020204" pitchFamily="34" charset="-122"/>
              </a:rPr>
              <a:t>M</a:t>
            </a:r>
            <a:r>
              <a:rPr lang="en-US" altLang="zh-CN" dirty="0" smtClean="0"/>
              <a:t>ethods </a:t>
            </a:r>
            <a:endParaRPr lang="zh-CN" altLang="en-US" dirty="0"/>
          </a:p>
        </p:txBody>
      </p:sp>
      <p:sp>
        <p:nvSpPr>
          <p:cNvPr id="15" name="文本框 14"/>
          <p:cNvSpPr txBox="1"/>
          <p:nvPr/>
        </p:nvSpPr>
        <p:spPr>
          <a:xfrm>
            <a:off x="6766001" y="3324726"/>
            <a:ext cx="595035" cy="338554"/>
          </a:xfrm>
          <a:prstGeom prst="rect">
            <a:avLst/>
          </a:prstGeom>
          <a:noFill/>
        </p:spPr>
        <p:txBody>
          <a:bodyPr wrap="none" rtlCol="0">
            <a:spAutoFit/>
          </a:bodyPr>
          <a:lstStyle/>
          <a:p>
            <a:r>
              <a:rPr lang="zh-CN" altLang="en-US" sz="1600" dirty="0">
                <a:solidFill>
                  <a:srgbClr val="BF9000"/>
                </a:solidFill>
                <a:latin typeface="微软雅黑" panose="020B0503020204020204" pitchFamily="34" charset="-122"/>
                <a:ea typeface="微软雅黑" panose="020B0503020204020204" pitchFamily="34" charset="-122"/>
              </a:rPr>
              <a:t>方法</a:t>
            </a:r>
          </a:p>
        </p:txBody>
      </p:sp>
      <p:sp>
        <p:nvSpPr>
          <p:cNvPr id="16" name="文本框 15"/>
          <p:cNvSpPr txBox="1"/>
          <p:nvPr/>
        </p:nvSpPr>
        <p:spPr>
          <a:xfrm>
            <a:off x="6231968" y="4667537"/>
            <a:ext cx="1143262" cy="646331"/>
          </a:xfrm>
          <a:prstGeom prst="rect">
            <a:avLst/>
          </a:prstGeom>
          <a:noFill/>
        </p:spPr>
        <p:txBody>
          <a:bodyPr wrap="none" rtlCol="0">
            <a:spAutoFit/>
          </a:bodyPr>
          <a:lstStyle/>
          <a:p>
            <a:r>
              <a:rPr lang="en-US" altLang="zh-CN" sz="3600" b="1" dirty="0" smtClean="0">
                <a:latin typeface="微软雅黑" panose="020B0503020204020204" pitchFamily="34" charset="-122"/>
                <a:ea typeface="微软雅黑" panose="020B0503020204020204" pitchFamily="34" charset="-122"/>
              </a:rPr>
              <a:t>R</a:t>
            </a:r>
            <a:r>
              <a:rPr lang="en-US" altLang="zh-CN" dirty="0" smtClean="0">
                <a:latin typeface="微软雅黑" panose="020B0503020204020204" pitchFamily="34" charset="-122"/>
                <a:ea typeface="微软雅黑" panose="020B0503020204020204" pitchFamily="34" charset="-122"/>
              </a:rPr>
              <a:t>esults</a:t>
            </a: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594695" y="5414495"/>
            <a:ext cx="595035" cy="338554"/>
          </a:xfrm>
          <a:prstGeom prst="rect">
            <a:avLst/>
          </a:prstGeom>
          <a:noFill/>
        </p:spPr>
        <p:txBody>
          <a:bodyPr wrap="none" rtlCol="0">
            <a:spAutoFit/>
          </a:bodyPr>
          <a:lstStyle/>
          <a:p>
            <a:r>
              <a:rPr lang="zh-CN" altLang="en-US" sz="1600" dirty="0" smtClean="0">
                <a:solidFill>
                  <a:srgbClr val="BF9000"/>
                </a:solidFill>
                <a:latin typeface="微软雅黑" panose="020B0503020204020204" pitchFamily="34" charset="-122"/>
                <a:ea typeface="微软雅黑" panose="020B0503020204020204" pitchFamily="34" charset="-122"/>
              </a:rPr>
              <a:t>总结</a:t>
            </a:r>
            <a:endParaRPr lang="zh-CN" altLang="en-US" sz="1600" dirty="0">
              <a:solidFill>
                <a:srgbClr val="BF9000"/>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5615164" y="2640214"/>
            <a:ext cx="1865" cy="3285573"/>
          </a:xfrm>
          <a:prstGeom prst="line">
            <a:avLst/>
          </a:prstGeom>
          <a:ln w="76200">
            <a:solidFill>
              <a:srgbClr val="BF900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585896" y="4667537"/>
            <a:ext cx="1005403" cy="338554"/>
          </a:xfrm>
          <a:prstGeom prst="rect">
            <a:avLst/>
          </a:prstGeom>
          <a:noFill/>
        </p:spPr>
        <p:txBody>
          <a:bodyPr wrap="none" rtlCol="0">
            <a:spAutoFit/>
          </a:bodyPr>
          <a:lstStyle/>
          <a:p>
            <a:r>
              <a:rPr lang="zh-CN" altLang="en-US" sz="1600" dirty="0" smtClean="0">
                <a:solidFill>
                  <a:srgbClr val="BF9000"/>
                </a:solidFill>
                <a:latin typeface="微软雅黑" panose="020B0503020204020204" pitchFamily="34" charset="-122"/>
                <a:ea typeface="微软雅黑" panose="020B0503020204020204" pitchFamily="34" charset="-122"/>
              </a:rPr>
              <a:t>实验结果</a:t>
            </a:r>
            <a:endParaRPr lang="zh-CN" altLang="en-US" sz="1600" dirty="0">
              <a:solidFill>
                <a:srgbClr val="BF9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229137" y="5390172"/>
            <a:ext cx="2908435" cy="646331"/>
          </a:xfrm>
          <a:prstGeom prst="rect">
            <a:avLst/>
          </a:prstGeom>
          <a:noFill/>
        </p:spPr>
        <p:txBody>
          <a:bodyPr wrap="square" rtlCol="0">
            <a:spAutoFit/>
          </a:bodyPr>
          <a:lstStyle/>
          <a:p>
            <a:r>
              <a:rPr lang="en-US" altLang="zh-CN" sz="3600" b="1" dirty="0" smtClean="0">
                <a:latin typeface="微软雅黑" panose="020B0503020204020204" pitchFamily="34" charset="-122"/>
                <a:ea typeface="微软雅黑" panose="020B0503020204020204" pitchFamily="34" charset="-122"/>
              </a:rPr>
              <a:t>S</a:t>
            </a:r>
            <a:r>
              <a:rPr lang="en-US" altLang="zh-CN" dirty="0" smtClean="0"/>
              <a:t>ummary</a:t>
            </a:r>
            <a:endParaRPr lang="zh-CN" altLang="en-US" dirty="0"/>
          </a:p>
        </p:txBody>
      </p:sp>
    </p:spTree>
    <p:extLst>
      <p:ext uri="{BB962C8B-B14F-4D97-AF65-F5344CB8AC3E}">
        <p14:creationId xmlns:p14="http://schemas.microsoft.com/office/powerpoint/2010/main" val="33856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 y="2375064"/>
            <a:ext cx="783771" cy="16625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7526" y="2375064"/>
            <a:ext cx="320634" cy="16625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51910" y="2375064"/>
            <a:ext cx="320634" cy="16625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96294" y="2375064"/>
            <a:ext cx="320634" cy="166254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828802" y="2398815"/>
            <a:ext cx="1662546" cy="1615044"/>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67597" y="2375064"/>
            <a:ext cx="6214458" cy="1446550"/>
          </a:xfrm>
          <a:prstGeom prst="rect">
            <a:avLst/>
          </a:prstGeom>
        </p:spPr>
        <p:txBody>
          <a:bodyPr wrap="none">
            <a:spAutoFit/>
          </a:bodyPr>
          <a:lstStyle/>
          <a:p>
            <a:r>
              <a:rPr lang="en-US" altLang="zh-CN" sz="8800" b="1" dirty="0" smtClean="0">
                <a:latin typeface="微软雅黑" panose="020B0503020204020204" pitchFamily="34" charset="-122"/>
                <a:ea typeface="微软雅黑" panose="020B0503020204020204" pitchFamily="34" charset="-122"/>
              </a:rPr>
              <a:t>I</a:t>
            </a:r>
            <a:r>
              <a:rPr lang="en-US" altLang="zh-CN" sz="3200" dirty="0" smtClean="0">
                <a:latin typeface="微软雅黑" panose="020B0503020204020204" pitchFamily="34" charset="-122"/>
                <a:ea typeface="微软雅黑" panose="020B0503020204020204" pitchFamily="34" charset="-122"/>
              </a:rPr>
              <a:t>ntroduction and background</a:t>
            </a:r>
            <a:endParaRPr lang="zh-CN" altLang="en-US" sz="3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993670" y="2621562"/>
            <a:ext cx="3057247" cy="584775"/>
          </a:xfrm>
          <a:prstGeom prst="rect">
            <a:avLst/>
          </a:prstGeom>
          <a:noFill/>
        </p:spPr>
        <p:txBody>
          <a:bodyPr wrap="none" rtlCol="0">
            <a:spAutoFit/>
          </a:bodyPr>
          <a:lstStyle/>
          <a:p>
            <a:r>
              <a:rPr lang="zh-CN" altLang="en-US" sz="3200" dirty="0" smtClean="0">
                <a:solidFill>
                  <a:srgbClr val="BF9000"/>
                </a:solidFill>
                <a:latin typeface="微软雅黑" panose="020B0503020204020204" pitchFamily="34" charset="-122"/>
                <a:ea typeface="微软雅黑" panose="020B0503020204020204" pitchFamily="34" charset="-122"/>
              </a:rPr>
              <a:t>论文介绍和背景</a:t>
            </a:r>
            <a:endParaRPr lang="zh-CN" altLang="en-US" sz="3200" dirty="0">
              <a:solidFill>
                <a:srgbClr val="BF9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5811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148" y="3810683"/>
            <a:ext cx="2343528" cy="1965910"/>
          </a:xfrm>
          <a:prstGeom prst="rect">
            <a:avLst/>
          </a:prstGeom>
        </p:spPr>
      </p:pic>
      <p:sp>
        <p:nvSpPr>
          <p:cNvPr id="14" name="矩形 13"/>
          <p:cNvSpPr/>
          <p:nvPr/>
        </p:nvSpPr>
        <p:spPr>
          <a:xfrm>
            <a:off x="3313215" y="1531914"/>
            <a:ext cx="7944592" cy="3978234"/>
          </a:xfrm>
          <a:prstGeom prst="rect">
            <a:avLst/>
          </a:prstGeom>
          <a:noFill/>
          <a:ln w="539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rot="10800000">
            <a:off x="2761012" y="2422564"/>
            <a:ext cx="1104405" cy="3063834"/>
          </a:xfrm>
          <a:prstGeom prst="downArrow">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2983851" y="3168203"/>
            <a:ext cx="677108" cy="2202288"/>
          </a:xfrm>
          <a:prstGeom prst="rect">
            <a:avLst/>
          </a:prstGeom>
          <a:noFill/>
        </p:spPr>
        <p:txBody>
          <a:bodyPr vert="eaVert" wrap="square" rtlCol="0">
            <a:spAutoFit/>
          </a:bodyPr>
          <a:lstStyle/>
          <a:p>
            <a:r>
              <a:rPr lang="zh-CN" altLang="en-US" sz="3200" dirty="0" smtClean="0"/>
              <a:t>论文介绍</a:t>
            </a:r>
            <a:endParaRPr lang="zh-CN" altLang="en-US" sz="3200" dirty="0"/>
          </a:p>
        </p:txBody>
      </p:sp>
      <p:sp>
        <p:nvSpPr>
          <p:cNvPr id="3" name="文本框 2"/>
          <p:cNvSpPr txBox="1"/>
          <p:nvPr/>
        </p:nvSpPr>
        <p:spPr>
          <a:xfrm>
            <a:off x="3937003" y="2089870"/>
            <a:ext cx="6932765" cy="2862322"/>
          </a:xfrm>
          <a:prstGeom prst="rect">
            <a:avLst/>
          </a:prstGeom>
          <a:noFill/>
        </p:spPr>
        <p:txBody>
          <a:bodyPr wrap="square" rtlCol="0">
            <a:spAutoFit/>
          </a:bodyPr>
          <a:lstStyle/>
          <a:p>
            <a:pPr indent="457200"/>
            <a:r>
              <a:rPr lang="zh-CN" altLang="en-US" sz="2000" dirty="0" smtClean="0"/>
              <a:t>视频中</a:t>
            </a:r>
            <a:r>
              <a:rPr lang="zh-CN" altLang="en-US" sz="2000" dirty="0"/>
              <a:t>的高度精确对象分割可以通过仅使用静态图像训练的使用卷积神经网络（</a:t>
            </a:r>
            <a:r>
              <a:rPr lang="en-US" altLang="zh-CN" sz="2000" dirty="0"/>
              <a:t>convnet</a:t>
            </a:r>
            <a:r>
              <a:rPr lang="zh-CN" altLang="en-US" sz="2000" dirty="0"/>
              <a:t>）</a:t>
            </a:r>
            <a:r>
              <a:rPr lang="zh-CN" altLang="en-US" sz="2000" dirty="0" smtClean="0"/>
              <a:t>来实现。本文</a:t>
            </a:r>
            <a:r>
              <a:rPr lang="zh-CN" altLang="en-US" sz="2000" dirty="0"/>
              <a:t>的重要见解和贡献之一是完全注释的视频数据是不必要的。 文章</a:t>
            </a:r>
            <a:r>
              <a:rPr lang="zh-CN" altLang="en-US" sz="2000" dirty="0" smtClean="0"/>
              <a:t>证明</a:t>
            </a:r>
            <a:r>
              <a:rPr lang="zh-CN" altLang="en-US" sz="2000" dirty="0"/>
              <a:t>，使用仅使用静态图像训练</a:t>
            </a:r>
            <a:r>
              <a:rPr lang="zh-CN" altLang="en-US" sz="2000" dirty="0" smtClean="0"/>
              <a:t>的卷积神经网络可以进行高度</a:t>
            </a:r>
            <a:r>
              <a:rPr lang="zh-CN" altLang="en-US" sz="2000" dirty="0"/>
              <a:t>准确的视频对象</a:t>
            </a:r>
            <a:r>
              <a:rPr lang="zh-CN" altLang="en-US" sz="2000" dirty="0" smtClean="0"/>
              <a:t>分割，为</a:t>
            </a:r>
            <a:r>
              <a:rPr lang="zh-CN" altLang="en-US" sz="2000" dirty="0"/>
              <a:t>语义图像分割设计的一</a:t>
            </a:r>
            <a:r>
              <a:rPr lang="zh-CN" altLang="en-US" sz="2000" dirty="0" smtClean="0"/>
              <a:t>个卷积神经网络可以</a:t>
            </a:r>
            <a:r>
              <a:rPr lang="zh-CN" altLang="en-US" sz="2000" dirty="0"/>
              <a:t>用来执行每帧实例分割，即分割一般对象，同时区分同一类的不同实例。 对于每个新的视频帧，通过馈送先前的</a:t>
            </a:r>
            <a:r>
              <a:rPr lang="zh-CN" altLang="en-US" sz="2000" dirty="0" smtClean="0"/>
              <a:t>“帧掩膜估计”</a:t>
            </a:r>
            <a:r>
              <a:rPr lang="zh-CN" altLang="en-US" sz="2000" dirty="0"/>
              <a:t>来引导网络朝向感兴趣的</a:t>
            </a:r>
            <a:r>
              <a:rPr lang="zh-CN" altLang="en-US" sz="2000" dirty="0" smtClean="0"/>
              <a:t>对象</a:t>
            </a:r>
            <a:r>
              <a:rPr lang="zh-CN" altLang="en-US" sz="2000" dirty="0"/>
              <a:t>，</a:t>
            </a:r>
            <a:r>
              <a:rPr lang="zh-CN" altLang="en-US" sz="2000" dirty="0" smtClean="0"/>
              <a:t>将方法</a:t>
            </a:r>
            <a:r>
              <a:rPr lang="zh-CN" altLang="en-US" sz="2000" dirty="0"/>
              <a:t>称为指导性实例</a:t>
            </a:r>
            <a:r>
              <a:rPr lang="zh-CN" altLang="en-US" sz="2000" dirty="0" smtClean="0"/>
              <a:t>分割。</a:t>
            </a:r>
            <a:endParaRPr lang="zh-CN" altLang="en-US" sz="2000" dirty="0"/>
          </a:p>
        </p:txBody>
      </p:sp>
    </p:spTree>
    <p:extLst>
      <p:ext uri="{BB962C8B-B14F-4D97-AF65-F5344CB8AC3E}">
        <p14:creationId xmlns:p14="http://schemas.microsoft.com/office/powerpoint/2010/main" val="1416713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20042" y="613413"/>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背景</a:t>
            </a:r>
            <a:r>
              <a:rPr lang="zh-CN" altLang="en-US" sz="2800" b="1" dirty="0" smtClean="0">
                <a:latin typeface="微软雅黑" panose="020B0503020204020204" pitchFamily="34" charset="-122"/>
                <a:ea typeface="微软雅黑" panose="020B0503020204020204" pitchFamily="34" charset="-122"/>
              </a:rPr>
              <a:t>介绍</a:t>
            </a:r>
            <a:endParaRPr lang="zh-CN" altLang="en-US" sz="28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82535" y="2279560"/>
            <a:ext cx="8444527" cy="1938992"/>
          </a:xfrm>
          <a:prstGeom prst="rect">
            <a:avLst/>
          </a:prstGeom>
          <a:noFill/>
        </p:spPr>
        <p:txBody>
          <a:bodyPr wrap="square" rtlCol="0">
            <a:spAutoFit/>
          </a:bodyPr>
          <a:lstStyle/>
          <a:p>
            <a:pPr indent="457200"/>
            <a:r>
              <a:rPr lang="zh-CN" altLang="en-US" sz="2400" dirty="0" smtClean="0"/>
              <a:t>通过像素级跟踪进行视频对象分割的想法早就有了，最新的方法一般是箱子跟踪、通过图形标记方法传播第一帧分割等。本地传播、全球传播、无监督分割、箱子跟踪、实例分割等都有一些</a:t>
            </a:r>
            <a:r>
              <a:rPr lang="zh-CN" altLang="en-US" sz="2400" dirty="0"/>
              <a:t>不足</a:t>
            </a:r>
            <a:r>
              <a:rPr lang="zh-CN" altLang="en-US" sz="2400" dirty="0" smtClean="0"/>
              <a:t>，所以本文提出一个从不同角度来处理视频对象分割问题，称为：基于卷积神经网络的指导性实例分割。</a:t>
            </a:r>
            <a:endParaRPr lang="zh-CN" altLang="en-US" sz="2400" dirty="0"/>
          </a:p>
        </p:txBody>
      </p:sp>
    </p:spTree>
    <p:extLst>
      <p:ext uri="{BB962C8B-B14F-4D97-AF65-F5344CB8AC3E}">
        <p14:creationId xmlns:p14="http://schemas.microsoft.com/office/powerpoint/2010/main" val="3063475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 y="2375064"/>
            <a:ext cx="783771" cy="16625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07526" y="2375064"/>
            <a:ext cx="320634" cy="16625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51910" y="2375064"/>
            <a:ext cx="320634" cy="16625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96294" y="2375064"/>
            <a:ext cx="320634" cy="166254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828802" y="2398815"/>
            <a:ext cx="1662546" cy="1615044"/>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67597" y="2375064"/>
            <a:ext cx="2507418" cy="1446550"/>
          </a:xfrm>
          <a:prstGeom prst="rect">
            <a:avLst/>
          </a:prstGeom>
        </p:spPr>
        <p:txBody>
          <a:bodyPr wrap="none">
            <a:spAutoFit/>
          </a:bodyPr>
          <a:lstStyle/>
          <a:p>
            <a:r>
              <a:rPr lang="en-US" altLang="zh-CN" sz="8800" b="1" dirty="0" smtClean="0">
                <a:latin typeface="微软雅黑" panose="020B0503020204020204" pitchFamily="34" charset="-122"/>
                <a:ea typeface="微软雅黑" panose="020B0503020204020204" pitchFamily="34" charset="-122"/>
              </a:rPr>
              <a:t>M</a:t>
            </a:r>
            <a:r>
              <a:rPr lang="en-US" altLang="zh-CN" sz="3200" dirty="0" smtClean="0">
                <a:latin typeface="微软雅黑" panose="020B0503020204020204" pitchFamily="34" charset="-122"/>
                <a:ea typeface="微软雅黑" panose="020B0503020204020204" pitchFamily="34" charset="-122"/>
              </a:rPr>
              <a:t>ethod</a:t>
            </a:r>
            <a:endParaRPr lang="zh-CN" altLang="en-US" sz="32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829577" y="2621562"/>
            <a:ext cx="1300767" cy="584775"/>
          </a:xfrm>
          <a:prstGeom prst="rect">
            <a:avLst/>
          </a:prstGeom>
          <a:noFill/>
        </p:spPr>
        <p:txBody>
          <a:bodyPr wrap="square" rtlCol="0">
            <a:spAutoFit/>
          </a:bodyPr>
          <a:lstStyle/>
          <a:p>
            <a:r>
              <a:rPr lang="zh-CN" altLang="en-US" sz="3200" dirty="0">
                <a:solidFill>
                  <a:srgbClr val="BF9000"/>
                </a:solidFill>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646567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20042" y="613413"/>
            <a:ext cx="902811"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方法</a:t>
            </a:r>
          </a:p>
        </p:txBody>
      </p:sp>
      <p:sp>
        <p:nvSpPr>
          <p:cNvPr id="7" name="文本框 6"/>
          <p:cNvSpPr txBox="1"/>
          <p:nvPr/>
        </p:nvSpPr>
        <p:spPr>
          <a:xfrm>
            <a:off x="641268" y="2100242"/>
            <a:ext cx="9970924" cy="1631216"/>
          </a:xfrm>
          <a:prstGeom prst="rect">
            <a:avLst/>
          </a:prstGeom>
          <a:noFill/>
        </p:spPr>
        <p:txBody>
          <a:bodyPr wrap="square" rtlCol="0">
            <a:spAutoFit/>
          </a:bodyPr>
          <a:lstStyle/>
          <a:p>
            <a:pPr indent="457200"/>
            <a:r>
              <a:rPr lang="zh-CN" altLang="en-US" sz="2000" dirty="0" smtClean="0">
                <a:latin typeface="+mn-ea"/>
              </a:rPr>
              <a:t>方法：基于卷积神经网络的指导性实例</a:t>
            </a:r>
            <a:r>
              <a:rPr lang="zh-CN" altLang="en-US" sz="2000" dirty="0">
                <a:latin typeface="+mn-ea"/>
              </a:rPr>
              <a:t>分割</a:t>
            </a:r>
            <a:r>
              <a:rPr lang="zh-CN" altLang="en-US" sz="2000" dirty="0" smtClean="0">
                <a:latin typeface="+mn-ea"/>
              </a:rPr>
              <a:t>。对于</a:t>
            </a:r>
            <a:r>
              <a:rPr lang="zh-CN" altLang="en-US" sz="2000" dirty="0">
                <a:latin typeface="+mn-ea"/>
              </a:rPr>
              <a:t>每个新帧</a:t>
            </a:r>
            <a:r>
              <a:rPr lang="zh-CN" altLang="en-US" sz="2000" dirty="0" smtClean="0">
                <a:latin typeface="+mn-ea"/>
              </a:rPr>
              <a:t>，希望</a:t>
            </a:r>
            <a:r>
              <a:rPr lang="zh-CN" altLang="en-US" sz="2000" dirty="0">
                <a:latin typeface="+mn-ea"/>
              </a:rPr>
              <a:t>将像素标记为对象</a:t>
            </a:r>
            <a:r>
              <a:rPr lang="en-US" altLang="zh-CN" sz="2000" dirty="0">
                <a:latin typeface="+mn-ea"/>
              </a:rPr>
              <a:t>/</a:t>
            </a:r>
            <a:r>
              <a:rPr lang="zh-CN" altLang="en-US" sz="2000" dirty="0">
                <a:latin typeface="+mn-ea"/>
              </a:rPr>
              <a:t>非对象，</a:t>
            </a:r>
            <a:r>
              <a:rPr lang="zh-CN" altLang="en-US" sz="2000" dirty="0" smtClean="0">
                <a:latin typeface="+mn-ea"/>
              </a:rPr>
              <a:t>为此建立</a:t>
            </a:r>
            <a:r>
              <a:rPr lang="zh-CN" altLang="en-US" sz="2000" dirty="0">
                <a:latin typeface="+mn-ea"/>
              </a:rPr>
              <a:t>在现有像素标签的框架上，并对其进行训练以生成每帧实例的</a:t>
            </a:r>
            <a:r>
              <a:rPr lang="zh-CN" altLang="en-US" sz="2000" dirty="0" smtClean="0">
                <a:latin typeface="+mn-ea"/>
              </a:rPr>
              <a:t>片段。</a:t>
            </a:r>
            <a:endParaRPr lang="en-US" altLang="zh-CN" sz="2000" dirty="0">
              <a:latin typeface="+mn-ea"/>
            </a:endParaRPr>
          </a:p>
          <a:p>
            <a:pPr indent="457200"/>
            <a:endParaRPr lang="en-US" altLang="zh-CN" sz="2000" dirty="0" smtClean="0">
              <a:latin typeface="+mn-ea"/>
            </a:endParaRPr>
          </a:p>
          <a:p>
            <a:pPr indent="457200"/>
            <a:r>
              <a:rPr lang="zh-CN" altLang="en-US" sz="2000" dirty="0" smtClean="0">
                <a:latin typeface="+mn-ea"/>
              </a:rPr>
              <a:t>如何通知网络那个实例要分割？</a:t>
            </a:r>
            <a:endParaRPr lang="en-US" altLang="zh-CN" sz="2000" dirty="0" smtClean="0">
              <a:latin typeface="+mn-ea"/>
            </a:endParaRPr>
          </a:p>
          <a:p>
            <a:pPr indent="457200"/>
            <a:endParaRPr lang="zh-CN" altLang="en-US" sz="2000" dirty="0">
              <a:latin typeface="+mn-ea"/>
            </a:endParaRPr>
          </a:p>
        </p:txBody>
      </p:sp>
      <p:sp>
        <p:nvSpPr>
          <p:cNvPr id="8" name="矩形 7"/>
          <p:cNvSpPr/>
          <p:nvPr/>
        </p:nvSpPr>
        <p:spPr>
          <a:xfrm>
            <a:off x="599702" y="3666077"/>
            <a:ext cx="8247771" cy="400110"/>
          </a:xfrm>
          <a:prstGeom prst="rect">
            <a:avLst/>
          </a:prstGeom>
        </p:spPr>
        <p:txBody>
          <a:bodyPr wrap="none">
            <a:spAutoFit/>
          </a:bodyPr>
          <a:lstStyle/>
          <a:p>
            <a:pPr>
              <a:buClr>
                <a:srgbClr val="C00000"/>
              </a:buClr>
              <a:buFont typeface="Wingdings" pitchFamily="2" charset="2"/>
              <a:buChar char="Ø"/>
              <a:defRPr/>
            </a:pPr>
            <a:r>
              <a:rPr lang="en-US" altLang="zh-CN" spc="300" dirty="0">
                <a:solidFill>
                  <a:schemeClr val="tx2">
                    <a:lumMod val="50000"/>
                  </a:schemeClr>
                </a:solidFill>
                <a:latin typeface="+mj-ea"/>
                <a:cs typeface="Arial" charset="0"/>
              </a:rPr>
              <a:t> </a:t>
            </a:r>
            <a:r>
              <a:rPr lang="zh-CN" altLang="en-US" sz="2000" dirty="0"/>
              <a:t>离线</a:t>
            </a:r>
            <a:r>
              <a:rPr lang="zh-CN" altLang="en-US" sz="2000" dirty="0" smtClean="0"/>
              <a:t>训练      </a:t>
            </a:r>
            <a:r>
              <a:rPr lang="zh-CN" altLang="zh-CN" sz="2000" dirty="0" smtClean="0"/>
              <a:t>提供</a:t>
            </a:r>
            <a:r>
              <a:rPr lang="zh-CN" altLang="zh-CN" sz="2000" dirty="0"/>
              <a:t>先前的</a:t>
            </a:r>
            <a:r>
              <a:rPr lang="zh-CN" altLang="zh-CN" sz="2000" dirty="0" smtClean="0"/>
              <a:t>“帧掩</a:t>
            </a:r>
            <a:r>
              <a:rPr lang="zh-CN" altLang="en-US" sz="2000" dirty="0" smtClean="0"/>
              <a:t>膜</a:t>
            </a:r>
            <a:r>
              <a:rPr lang="zh-CN" altLang="zh-CN" sz="2000" dirty="0" smtClean="0"/>
              <a:t>估计”</a:t>
            </a:r>
            <a:r>
              <a:rPr lang="zh-CN" altLang="zh-CN" sz="2000" dirty="0"/>
              <a:t>来引导网络朝向感兴趣的实例</a:t>
            </a:r>
            <a:endParaRPr lang="en-US" altLang="zh-CN" sz="2000" spc="300" dirty="0">
              <a:solidFill>
                <a:schemeClr val="tx2">
                  <a:lumMod val="50000"/>
                </a:schemeClr>
              </a:solidFill>
              <a:latin typeface="+mj-ea"/>
              <a:cs typeface="Arial" charset="0"/>
            </a:endParaRPr>
          </a:p>
        </p:txBody>
      </p:sp>
      <p:sp>
        <p:nvSpPr>
          <p:cNvPr id="9" name="矩形 8"/>
          <p:cNvSpPr/>
          <p:nvPr/>
        </p:nvSpPr>
        <p:spPr>
          <a:xfrm>
            <a:off x="599702" y="4170846"/>
            <a:ext cx="11837269" cy="400110"/>
          </a:xfrm>
          <a:prstGeom prst="rect">
            <a:avLst/>
          </a:prstGeom>
        </p:spPr>
        <p:txBody>
          <a:bodyPr wrap="square">
            <a:spAutoFit/>
          </a:bodyPr>
          <a:lstStyle/>
          <a:p>
            <a:pPr>
              <a:buClr>
                <a:srgbClr val="C00000"/>
              </a:buClr>
              <a:buFont typeface="Wingdings" pitchFamily="2" charset="2"/>
              <a:buChar char="Ø"/>
              <a:defRPr/>
            </a:pPr>
            <a:r>
              <a:rPr lang="en-US" altLang="zh-CN" spc="300" dirty="0">
                <a:solidFill>
                  <a:schemeClr val="tx2">
                    <a:lumMod val="50000"/>
                  </a:schemeClr>
                </a:solidFill>
                <a:latin typeface="+mj-ea"/>
                <a:cs typeface="Arial" charset="0"/>
              </a:rPr>
              <a:t> </a:t>
            </a:r>
            <a:r>
              <a:rPr lang="zh-CN" altLang="en-US" sz="2000" dirty="0"/>
              <a:t>在线</a:t>
            </a:r>
            <a:r>
              <a:rPr lang="zh-CN" altLang="en-US" sz="2000" dirty="0" smtClean="0"/>
              <a:t>训练    </a:t>
            </a:r>
            <a:r>
              <a:rPr lang="zh-CN" altLang="zh-CN" sz="2000" dirty="0" smtClean="0"/>
              <a:t>用</a:t>
            </a:r>
            <a:r>
              <a:rPr lang="zh-CN" altLang="zh-CN" sz="2000" dirty="0"/>
              <a:t>第一帧的真实标注合成额外的、针对特定视频的训练</a:t>
            </a:r>
            <a:r>
              <a:rPr lang="zh-CN" altLang="zh-CN" sz="2000" dirty="0" smtClean="0"/>
              <a:t>数据</a:t>
            </a:r>
            <a:r>
              <a:rPr lang="zh-CN" altLang="en-US" sz="2000" dirty="0" smtClean="0"/>
              <a:t>。</a:t>
            </a:r>
            <a:r>
              <a:rPr lang="zh-CN" altLang="zh-CN" sz="2000" dirty="0" smtClean="0"/>
              <a:t>捕捉具体对象</a:t>
            </a:r>
            <a:r>
              <a:rPr lang="zh-CN" altLang="zh-CN" sz="2000" dirty="0"/>
              <a:t>实例的</a:t>
            </a:r>
            <a:r>
              <a:rPr lang="zh-CN" altLang="zh-CN" sz="2000" dirty="0" smtClean="0"/>
              <a:t>外观</a:t>
            </a:r>
            <a:endParaRPr lang="en-US" altLang="zh-CN" sz="2000" dirty="0" smtClean="0"/>
          </a:p>
        </p:txBody>
      </p:sp>
    </p:spTree>
    <p:extLst>
      <p:ext uri="{BB962C8B-B14F-4D97-AF65-F5344CB8AC3E}">
        <p14:creationId xmlns:p14="http://schemas.microsoft.com/office/powerpoint/2010/main" val="3620171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8145" y="510639"/>
            <a:ext cx="118754" cy="819398"/>
          </a:xfrm>
          <a:prstGeom prst="rect">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641268" y="581890"/>
            <a:ext cx="641267" cy="30875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rot="10800000">
            <a:off x="332508" y="742999"/>
            <a:ext cx="534390" cy="308759"/>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20042" y="613413"/>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离线训练</a:t>
            </a:r>
          </a:p>
        </p:txBody>
      </p:sp>
      <p:cxnSp>
        <p:nvCxnSpPr>
          <p:cNvPr id="6" name="直接连接符 5"/>
          <p:cNvCxnSpPr/>
          <p:nvPr/>
        </p:nvCxnSpPr>
        <p:spPr>
          <a:xfrm flipV="1">
            <a:off x="0" y="1270660"/>
            <a:ext cx="12192000" cy="59377"/>
          </a:xfrm>
          <a:prstGeom prst="line">
            <a:avLst/>
          </a:prstGeom>
          <a:ln w="19050">
            <a:solidFill>
              <a:srgbClr val="BF900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2717441" y="1710048"/>
            <a:ext cx="6825803" cy="3540726"/>
          </a:xfrm>
          <a:prstGeom prst="rect">
            <a:avLst/>
          </a:prstGeom>
        </p:spPr>
      </p:pic>
      <p:sp>
        <p:nvSpPr>
          <p:cNvPr id="8" name="文本框 7"/>
          <p:cNvSpPr txBox="1"/>
          <p:nvPr/>
        </p:nvSpPr>
        <p:spPr>
          <a:xfrm>
            <a:off x="3243330" y="5337120"/>
            <a:ext cx="5705340" cy="646331"/>
          </a:xfrm>
          <a:prstGeom prst="rect">
            <a:avLst/>
          </a:prstGeom>
          <a:noFill/>
        </p:spPr>
        <p:txBody>
          <a:bodyPr wrap="square" rtlCol="0">
            <a:spAutoFit/>
          </a:bodyPr>
          <a:lstStyle/>
          <a:p>
            <a:pPr indent="457200"/>
            <a:r>
              <a:rPr lang="zh-CN" altLang="en-US" dirty="0" smtClean="0"/>
              <a:t>从之前的帧</a:t>
            </a:r>
            <a:r>
              <a:rPr lang="en-US" altLang="zh-CN" dirty="0"/>
              <a:t>t </a:t>
            </a:r>
            <a:r>
              <a:rPr lang="en-US" altLang="zh-CN" dirty="0" smtClean="0"/>
              <a:t>– 1</a:t>
            </a:r>
            <a:r>
              <a:rPr lang="zh-CN" altLang="en-US" dirty="0" smtClean="0"/>
              <a:t>得出一个大致的掩膜估计，我们训练卷积神经网络为当前帧</a:t>
            </a:r>
            <a:r>
              <a:rPr lang="en-US" altLang="zh-CN" dirty="0" smtClean="0"/>
              <a:t>t</a:t>
            </a:r>
            <a:r>
              <a:rPr lang="zh-CN" altLang="en-US" dirty="0" smtClean="0"/>
              <a:t>提供</a:t>
            </a:r>
            <a:r>
              <a:rPr lang="zh-CN" altLang="en-US" dirty="0"/>
              <a:t>一</a:t>
            </a:r>
            <a:r>
              <a:rPr lang="zh-CN" altLang="en-US" dirty="0" smtClean="0"/>
              <a:t>个精确的掩膜输出</a:t>
            </a:r>
            <a:endParaRPr lang="zh-CN" altLang="en-US" dirty="0"/>
          </a:p>
        </p:txBody>
      </p:sp>
    </p:spTree>
    <p:extLst>
      <p:ext uri="{BB962C8B-B14F-4D97-AF65-F5344CB8AC3E}">
        <p14:creationId xmlns:p14="http://schemas.microsoft.com/office/powerpoint/2010/main" val="1028685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2592</TotalTime>
  <Words>819</Words>
  <Application>Microsoft Office PowerPoint</Application>
  <PresentationFormat>宽屏</PresentationFormat>
  <Paragraphs>75</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Bella</dc:creator>
  <cp:lastModifiedBy>xbany</cp:lastModifiedBy>
  <cp:revision>195</cp:revision>
  <dcterms:created xsi:type="dcterms:W3CDTF">2014-12-18T10:04:32Z</dcterms:created>
  <dcterms:modified xsi:type="dcterms:W3CDTF">2018-01-08T05:18:26Z</dcterms:modified>
</cp:coreProperties>
</file>