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9" r:id="rId2"/>
    <p:sldId id="258" r:id="rId3"/>
    <p:sldId id="263" r:id="rId4"/>
    <p:sldId id="296" r:id="rId5"/>
    <p:sldId id="265" r:id="rId6"/>
    <p:sldId id="297" r:id="rId7"/>
    <p:sldId id="298" r:id="rId8"/>
    <p:sldId id="299" r:id="rId9"/>
    <p:sldId id="305" r:id="rId10"/>
    <p:sldId id="306" r:id="rId11"/>
    <p:sldId id="307" r:id="rId12"/>
    <p:sldId id="300" r:id="rId13"/>
    <p:sldId id="301" r:id="rId14"/>
    <p:sldId id="304" r:id="rId15"/>
    <p:sldId id="302" r:id="rId16"/>
    <p:sldId id="294" r:id="rId17"/>
    <p:sldId id="282"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8">
          <p15:clr>
            <a:srgbClr val="A4A3A4"/>
          </p15:clr>
        </p15:guide>
        <p15:guide id="2" orient="horz" pos="3230">
          <p15:clr>
            <a:srgbClr val="A4A3A4"/>
          </p15:clr>
        </p15:guide>
        <p15:guide id="3" pos="3936">
          <p15:clr>
            <a:srgbClr val="A4A3A4"/>
          </p15:clr>
        </p15:guide>
        <p15:guide id="4" pos="52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2E6697"/>
    <a:srgbClr val="003A6C"/>
    <a:srgbClr val="003F78"/>
    <a:srgbClr val="595959"/>
    <a:srgbClr val="BFBFBF"/>
    <a:srgbClr val="003567"/>
    <a:srgbClr val="003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8" d="100"/>
          <a:sy n="68" d="100"/>
        </p:scale>
        <p:origin x="792" y="60"/>
      </p:cViewPr>
      <p:guideLst>
        <p:guide orient="horz" pos="2118"/>
        <p:guide orient="horz" pos="3230"/>
        <p:guide pos="3936"/>
        <p:guide pos="5293"/>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2017/12/10</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2017/12/10</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DECF49-93E9-4BC0-BC03-25E10A594174}" type="slidenum">
              <a:rPr lang="zh-CN" altLang="en-US" smtClean="0"/>
              <a:t>1</a:t>
            </a:fld>
            <a:endParaRPr lang="zh-CN" altLang="en-US"/>
          </a:p>
        </p:txBody>
      </p:sp>
    </p:spTree>
    <p:extLst>
      <p:ext uri="{BB962C8B-B14F-4D97-AF65-F5344CB8AC3E}">
        <p14:creationId xmlns:p14="http://schemas.microsoft.com/office/powerpoint/2010/main" val="327575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DECF49-93E9-4BC0-BC03-25E10A594174}" type="slidenum">
              <a:rPr lang="zh-CN" altLang="en-US" smtClean="0"/>
              <a:t>16</a:t>
            </a:fld>
            <a:endParaRPr lang="zh-CN" altLang="en-US"/>
          </a:p>
        </p:txBody>
      </p:sp>
    </p:spTree>
    <p:extLst>
      <p:ext uri="{BB962C8B-B14F-4D97-AF65-F5344CB8AC3E}">
        <p14:creationId xmlns:p14="http://schemas.microsoft.com/office/powerpoint/2010/main" val="3347808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grpSp>
        <p:nvGrpSpPr>
          <p:cNvPr id="31749" name="椭圆 19"/>
          <p:cNvGrpSpPr/>
          <p:nvPr/>
        </p:nvGrpSpPr>
        <p:grpSpPr bwMode="auto">
          <a:xfrm>
            <a:off x="5051108" y="2384425"/>
            <a:ext cx="2084387" cy="2084388"/>
            <a:chOff x="0" y="0"/>
            <a:chExt cx="1313" cy="1313"/>
          </a:xfrm>
        </p:grpSpPr>
        <p:pic>
          <p:nvPicPr>
            <p:cNvPr id="31752" name="椭圆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13"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16"/>
            <p:cNvSpPr txBox="1">
              <a:spLocks noChangeArrowheads="1"/>
            </p:cNvSpPr>
            <p:nvPr/>
          </p:nvSpPr>
          <p:spPr bwMode="auto">
            <a:xfrm>
              <a:off x="194" y="194"/>
              <a:ext cx="9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1750" name="KSO_Shape"/>
          <p:cNvSpPr>
            <a:spLocks noChangeArrowheads="1"/>
          </p:cNvSpPr>
          <p:nvPr/>
        </p:nvSpPr>
        <p:spPr bwMode="auto">
          <a:xfrm>
            <a:off x="5294630" y="2959100"/>
            <a:ext cx="1597025" cy="939800"/>
          </a:xfrm>
          <a:custGeom>
            <a:avLst/>
            <a:gdLst>
              <a:gd name="T0" fmla="*/ 383589841 w 6649"/>
              <a:gd name="T1" fmla="*/ 60954014 h 3908"/>
              <a:gd name="T2" fmla="*/ 191765977 w 6649"/>
              <a:gd name="T3" fmla="*/ 0 h 3908"/>
              <a:gd name="T4" fmla="*/ 0 w 6649"/>
              <a:gd name="T5" fmla="*/ 60954014 h 3908"/>
              <a:gd name="T6" fmla="*/ 98421560 w 6649"/>
              <a:gd name="T7" fmla="*/ 92182885 h 3908"/>
              <a:gd name="T8" fmla="*/ 80652525 w 6649"/>
              <a:gd name="T9" fmla="*/ 186389659 h 3908"/>
              <a:gd name="T10" fmla="*/ 191765977 w 6649"/>
              <a:gd name="T11" fmla="*/ 226004104 h 3908"/>
              <a:gd name="T12" fmla="*/ 302937316 w 6649"/>
              <a:gd name="T13" fmla="*/ 186389659 h 3908"/>
              <a:gd name="T14" fmla="*/ 285168281 w 6649"/>
              <a:gd name="T15" fmla="*/ 92182885 h 3908"/>
              <a:gd name="T16" fmla="*/ 383589841 w 6649"/>
              <a:gd name="T17" fmla="*/ 60954014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 name="文本框 2"/>
          <p:cNvSpPr txBox="1"/>
          <p:nvPr/>
        </p:nvSpPr>
        <p:spPr>
          <a:xfrm>
            <a:off x="1073785" y="472440"/>
            <a:ext cx="10107295" cy="159043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b="1" dirty="0">
                <a:solidFill>
                  <a:schemeClr val="tx1"/>
                </a:solidFill>
                <a:latin typeface="宋体" panose="02010600030101010101" pitchFamily="2" charset="-122"/>
                <a:ea typeface="宋体" panose="02010600030101010101" pitchFamily="2" charset="-122"/>
              </a:rPr>
              <a:t>     </a:t>
            </a:r>
          </a:p>
          <a:p>
            <a:pPr algn="ctr"/>
            <a:r>
              <a:rPr lang="en-US" altLang="zh-CN" sz="2400" b="1" dirty="0">
                <a:solidFill>
                  <a:schemeClr val="tx1"/>
                </a:solidFill>
                <a:latin typeface="宋体" panose="02010600030101010101" pitchFamily="2" charset="-122"/>
                <a:ea typeface="宋体" panose="02010600030101010101" pitchFamily="2" charset="-122"/>
              </a:rPr>
              <a:t> </a:t>
            </a:r>
            <a:r>
              <a:rPr lang="en-US" altLang="zh-CN" sz="3600" dirty="0">
                <a:solidFill>
                  <a:schemeClr val="bg1"/>
                </a:solidFill>
              </a:rPr>
              <a:t>Going</a:t>
            </a:r>
            <a:r>
              <a:rPr lang="zh-CN" altLang="en-US" sz="3600" dirty="0">
                <a:solidFill>
                  <a:schemeClr val="bg1"/>
                </a:solidFill>
              </a:rPr>
              <a:t> </a:t>
            </a:r>
            <a:r>
              <a:rPr lang="en-US" altLang="zh-CN" sz="3600" dirty="0">
                <a:solidFill>
                  <a:schemeClr val="bg1"/>
                </a:solidFill>
              </a:rPr>
              <a:t>Further with Point Pair Features.</a:t>
            </a:r>
            <a:r>
              <a:rPr lang="zh-CN" altLang="en-US" sz="3600" dirty="0">
                <a:solidFill>
                  <a:schemeClr val="bg1"/>
                </a:solidFill>
              </a:rPr>
              <a:t> </a:t>
            </a:r>
            <a:endParaRPr lang="en-US" altLang="zh-CN" sz="3600" dirty="0">
              <a:solidFill>
                <a:schemeClr val="bg1"/>
              </a:solidFill>
            </a:endParaRPr>
          </a:p>
          <a:p>
            <a:r>
              <a:rPr lang="zh-CN" altLang="en-US" sz="3735" dirty="0">
                <a:solidFill>
                  <a:schemeClr val="bg1"/>
                </a:solidFill>
              </a:rPr>
              <a:t>  </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Stefan </a:t>
            </a:r>
            <a:r>
              <a:rPr lang="en-US" altLang="zh-CN" sz="2400" dirty="0" err="1">
                <a:solidFill>
                  <a:schemeClr val="bg1"/>
                </a:solidFill>
              </a:rPr>
              <a:t>Hinterstoisser</a:t>
            </a:r>
            <a:r>
              <a:rPr lang="en-US" altLang="zh-CN" sz="2400" dirty="0">
                <a:solidFill>
                  <a:schemeClr val="bg1"/>
                </a:solidFill>
              </a:rPr>
              <a:t>, Vincent </a:t>
            </a:r>
            <a:r>
              <a:rPr lang="en-US" altLang="zh-CN" sz="2400" dirty="0" err="1">
                <a:solidFill>
                  <a:schemeClr val="bg1"/>
                </a:solidFill>
              </a:rPr>
              <a:t>Lepetit</a:t>
            </a:r>
            <a:r>
              <a:rPr lang="en-US" altLang="zh-CN" sz="2400" dirty="0">
                <a:solidFill>
                  <a:schemeClr val="bg1"/>
                </a:solidFill>
              </a:rPr>
              <a:t> , Naresh </a:t>
            </a:r>
            <a:r>
              <a:rPr lang="en-US" altLang="zh-CN" sz="2400" dirty="0" err="1">
                <a:solidFill>
                  <a:schemeClr val="bg1"/>
                </a:solidFill>
              </a:rPr>
              <a:t>Rajkumar</a:t>
            </a:r>
            <a:r>
              <a:rPr lang="en-US" altLang="zh-CN" sz="2400" dirty="0">
                <a:solidFill>
                  <a:schemeClr val="bg1"/>
                </a:solidFill>
              </a:rPr>
              <a:t> , Kurt </a:t>
            </a:r>
            <a:r>
              <a:rPr lang="en-US" altLang="zh-CN" sz="2400" dirty="0" err="1">
                <a:solidFill>
                  <a:schemeClr val="bg1"/>
                </a:solidFill>
              </a:rPr>
              <a:t>Konolige</a:t>
            </a:r>
            <a:r>
              <a:rPr lang="zh-CN" altLang="en-US" sz="2400" dirty="0">
                <a:solidFill>
                  <a:schemeClr val="bg1"/>
                </a:solidFill>
              </a:rPr>
              <a:t> </a:t>
            </a:r>
            <a:r>
              <a:rPr lang="en-US" altLang="zh-CN" sz="2400" dirty="0">
                <a:solidFill>
                  <a:schemeClr val="bg1"/>
                </a:solidFill>
              </a:rPr>
              <a:t>)</a:t>
            </a:r>
          </a:p>
        </p:txBody>
      </p:sp>
      <p:sp>
        <p:nvSpPr>
          <p:cNvPr id="2" name="文本框 1"/>
          <p:cNvSpPr txBox="1"/>
          <p:nvPr/>
        </p:nvSpPr>
        <p:spPr>
          <a:xfrm>
            <a:off x="7977505" y="5332095"/>
            <a:ext cx="3366135" cy="1198880"/>
          </a:xfrm>
          <a:prstGeom prst="rect">
            <a:avLst/>
          </a:prstGeom>
          <a:noFill/>
        </p:spPr>
        <p:txBody>
          <a:bodyPr wrap="square" rtlCol="0">
            <a:spAutoFit/>
          </a:bodyPr>
          <a:lstStyle/>
          <a:p>
            <a:pPr algn="l"/>
            <a:r>
              <a:rPr lang="zh-CN" altLang="en-US" sz="2400" b="1" dirty="0">
                <a:solidFill>
                  <a:schemeClr val="bg1"/>
                </a:solidFill>
                <a:latin typeface="宋体" panose="02010600030101010101" pitchFamily="2" charset="-122"/>
              </a:rPr>
              <a:t>计算机科学与技术</a:t>
            </a:r>
          </a:p>
          <a:p>
            <a:pPr algn="l"/>
            <a:r>
              <a:rPr lang="en-US" altLang="zh-CN" sz="2400" b="1" dirty="0">
                <a:solidFill>
                  <a:schemeClr val="bg1"/>
                </a:solidFill>
                <a:latin typeface="宋体" panose="02010600030101010101" pitchFamily="2" charset="-122"/>
              </a:rPr>
              <a:t>171307040031</a:t>
            </a:r>
          </a:p>
          <a:p>
            <a:pPr algn="l"/>
            <a:r>
              <a:rPr lang="zh-CN" altLang="en-US" sz="2400" b="1" dirty="0">
                <a:solidFill>
                  <a:schemeClr val="bg1"/>
                </a:solidFill>
                <a:latin typeface="宋体" panose="02010600030101010101" pitchFamily="2" charset="-122"/>
              </a:rPr>
              <a:t>孙思东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1183323"/>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51" name="矩形 21"/>
          <p:cNvSpPr>
            <a:spLocks noChangeArrowheads="1"/>
          </p:cNvSpPr>
          <p:nvPr/>
        </p:nvSpPr>
        <p:spPr bwMode="auto">
          <a:xfrm>
            <a:off x="2570567" y="1228194"/>
            <a:ext cx="71937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2</a:t>
            </a:r>
            <a:r>
              <a:rPr lang="zh-CN" altLang="en-US" sz="3200" dirty="0">
                <a:solidFill>
                  <a:schemeClr val="bg1"/>
                </a:solidFill>
                <a:latin typeface="微软雅黑" panose="020B0503020204020204" pitchFamily="34" charset="-122"/>
                <a:ea typeface="微软雅黑" panose="020B0503020204020204" pitchFamily="34" charset="-122"/>
              </a:rPr>
              <a:t>、</a:t>
            </a:r>
            <a:r>
              <a:rPr lang="en-US" altLang="zh-CN" sz="3200" dirty="0">
                <a:solidFill>
                  <a:schemeClr val="bg1"/>
                </a:solidFill>
                <a:latin typeface="微软雅黑" panose="020B0503020204020204" pitchFamily="34" charset="-122"/>
                <a:ea typeface="微软雅黑" panose="020B0503020204020204" pitchFamily="34" charset="-122"/>
              </a:rPr>
              <a:t>Smart Sampling of Point Pairs</a:t>
            </a:r>
          </a:p>
        </p:txBody>
      </p:sp>
      <p:sp>
        <p:nvSpPr>
          <p:cNvPr id="29707" name="任意多边形 12"/>
          <p:cNvSpPr>
            <a:spLocks noChangeArrowheads="1"/>
          </p:cNvSpPr>
          <p:nvPr/>
        </p:nvSpPr>
        <p:spPr bwMode="auto">
          <a:xfrm>
            <a:off x="1008698" y="454025"/>
            <a:ext cx="2201222" cy="75723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1076960" y="628015"/>
            <a:ext cx="220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Method</a:t>
            </a:r>
          </a:p>
        </p:txBody>
      </p:sp>
      <p:sp>
        <p:nvSpPr>
          <p:cNvPr id="3" name="文本框 2">
            <a:extLst>
              <a:ext uri="{FF2B5EF4-FFF2-40B4-BE49-F238E27FC236}">
                <a16:creationId xmlns:a16="http://schemas.microsoft.com/office/drawing/2014/main" id="{BF612F20-E42E-48F1-962E-D50569808B4C}"/>
              </a:ext>
            </a:extLst>
          </p:cNvPr>
          <p:cNvSpPr txBox="1"/>
          <p:nvPr/>
        </p:nvSpPr>
        <p:spPr>
          <a:xfrm>
            <a:off x="189230" y="2166895"/>
            <a:ext cx="11549058" cy="523220"/>
          </a:xfrm>
          <a:prstGeom prst="rect">
            <a:avLst/>
          </a:prstGeom>
          <a:noFill/>
        </p:spPr>
        <p:txBody>
          <a:bodyPr wrap="square" rtlCol="0">
            <a:spAutoFit/>
          </a:bodyPr>
          <a:lstStyle/>
          <a:p>
            <a:pPr indent="457200"/>
            <a:r>
              <a:rPr lang="zh-CN" altLang="en-US" sz="2800" dirty="0">
                <a:latin typeface="+mn-ea"/>
                <a:ea typeface="+mn-ea"/>
              </a:rPr>
              <a:t>我们选择连续使用两个不同的投票球，如图</a:t>
            </a:r>
            <a:endParaRPr lang="en-US" altLang="zh-CN" sz="2800" dirty="0">
              <a:latin typeface="+mn-ea"/>
              <a:ea typeface="+mn-ea"/>
            </a:endParaRPr>
          </a:p>
        </p:txBody>
      </p:sp>
      <p:pic>
        <p:nvPicPr>
          <p:cNvPr id="2" name="图片 1">
            <a:extLst>
              <a:ext uri="{FF2B5EF4-FFF2-40B4-BE49-F238E27FC236}">
                <a16:creationId xmlns:a16="http://schemas.microsoft.com/office/drawing/2014/main" id="{10067D97-F766-4586-A638-096884F553EC}"/>
              </a:ext>
            </a:extLst>
          </p:cNvPr>
          <p:cNvPicPr>
            <a:picLocks noChangeAspect="1"/>
          </p:cNvPicPr>
          <p:nvPr/>
        </p:nvPicPr>
        <p:blipFill rotWithShape="1">
          <a:blip r:embed="rId2"/>
          <a:srcRect t="11670" b="12175"/>
          <a:stretch/>
        </p:blipFill>
        <p:spPr>
          <a:xfrm>
            <a:off x="2494065" y="2765743"/>
            <a:ext cx="6846879" cy="2333625"/>
          </a:xfrm>
          <a:prstGeom prst="rect">
            <a:avLst/>
          </a:prstGeom>
        </p:spPr>
      </p:pic>
      <p:sp>
        <p:nvSpPr>
          <p:cNvPr id="4" name="文本框 3">
            <a:extLst>
              <a:ext uri="{FF2B5EF4-FFF2-40B4-BE49-F238E27FC236}">
                <a16:creationId xmlns:a16="http://schemas.microsoft.com/office/drawing/2014/main" id="{4D259237-FA99-4D4B-9EBD-9059676C3C4A}"/>
              </a:ext>
            </a:extLst>
          </p:cNvPr>
          <p:cNvSpPr txBox="1"/>
          <p:nvPr/>
        </p:nvSpPr>
        <p:spPr>
          <a:xfrm>
            <a:off x="759655" y="5301553"/>
            <a:ext cx="10536688" cy="1200329"/>
          </a:xfrm>
          <a:prstGeom prst="rect">
            <a:avLst/>
          </a:prstGeom>
          <a:noFill/>
        </p:spPr>
        <p:txBody>
          <a:bodyPr wrap="square" rtlCol="0">
            <a:spAutoFit/>
          </a:bodyPr>
          <a:lstStyle/>
          <a:p>
            <a:r>
              <a:rPr lang="zh-CN" altLang="en-US" sz="2400" dirty="0"/>
              <a:t>如果第一个点位于球的中心并且与第二个点的距离小于球的半径，我们会说一个点对别投票接受。我们首先用来自小球接受的点对投票填充累加器，然后，继续用来自大球接受的点对投票填充累加器。</a:t>
            </a:r>
          </a:p>
        </p:txBody>
      </p:sp>
    </p:spTree>
    <p:extLst>
      <p:ext uri="{BB962C8B-B14F-4D97-AF65-F5344CB8AC3E}">
        <p14:creationId xmlns:p14="http://schemas.microsoft.com/office/powerpoint/2010/main" val="121740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1285285"/>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51" name="矩形 21"/>
          <p:cNvSpPr>
            <a:spLocks noChangeArrowheads="1"/>
          </p:cNvSpPr>
          <p:nvPr/>
        </p:nvSpPr>
        <p:spPr bwMode="auto">
          <a:xfrm>
            <a:off x="2570567" y="1228194"/>
            <a:ext cx="719374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3</a:t>
            </a:r>
            <a:r>
              <a:rPr lang="zh-CN" altLang="en-US" sz="3200" dirty="0">
                <a:solidFill>
                  <a:schemeClr val="bg1"/>
                </a:solidFill>
                <a:latin typeface="微软雅黑" panose="020B0503020204020204" pitchFamily="34" charset="-122"/>
                <a:ea typeface="微软雅黑" panose="020B0503020204020204" pitchFamily="34" charset="-122"/>
              </a:rPr>
              <a:t>、</a:t>
            </a:r>
            <a:r>
              <a:rPr lang="en-US" altLang="zh-CN" sz="3200" dirty="0">
                <a:solidFill>
                  <a:schemeClr val="bg1"/>
                </a:solidFill>
                <a:latin typeface="微软雅黑" panose="020B0503020204020204" pitchFamily="34" charset="-122"/>
                <a:ea typeface="微软雅黑" panose="020B0503020204020204" pitchFamily="34" charset="-122"/>
              </a:rPr>
              <a:t>Accounting for Sensor Noise when Voting</a:t>
            </a:r>
          </a:p>
        </p:txBody>
      </p:sp>
      <p:sp>
        <p:nvSpPr>
          <p:cNvPr id="29707" name="任意多边形 12"/>
          <p:cNvSpPr>
            <a:spLocks noChangeArrowheads="1"/>
          </p:cNvSpPr>
          <p:nvPr/>
        </p:nvSpPr>
        <p:spPr bwMode="auto">
          <a:xfrm>
            <a:off x="1008698" y="454025"/>
            <a:ext cx="2201222" cy="75723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1076960" y="628015"/>
            <a:ext cx="220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Method</a:t>
            </a:r>
          </a:p>
        </p:txBody>
      </p:sp>
      <p:sp>
        <p:nvSpPr>
          <p:cNvPr id="3" name="文本框 2">
            <a:extLst>
              <a:ext uri="{FF2B5EF4-FFF2-40B4-BE49-F238E27FC236}">
                <a16:creationId xmlns:a16="http://schemas.microsoft.com/office/drawing/2014/main" id="{BF612F20-E42E-48F1-962E-D50569808B4C}"/>
              </a:ext>
            </a:extLst>
          </p:cNvPr>
          <p:cNvSpPr txBox="1"/>
          <p:nvPr/>
        </p:nvSpPr>
        <p:spPr>
          <a:xfrm>
            <a:off x="260031" y="2768263"/>
            <a:ext cx="11549058" cy="2677656"/>
          </a:xfrm>
          <a:prstGeom prst="rect">
            <a:avLst/>
          </a:prstGeom>
          <a:noFill/>
        </p:spPr>
        <p:txBody>
          <a:bodyPr wrap="square" rtlCol="0">
            <a:spAutoFit/>
          </a:bodyPr>
          <a:lstStyle/>
          <a:p>
            <a:pPr indent="457200"/>
            <a:r>
              <a:rPr lang="zh-CN" altLang="en-US" sz="2800" dirty="0">
                <a:latin typeface="+mn-ea"/>
                <a:ea typeface="+mn-ea"/>
              </a:rPr>
              <a:t>为了快速访问，</a:t>
            </a:r>
            <a:r>
              <a:rPr lang="en-US" altLang="zh-CN" sz="2800" dirty="0">
                <a:latin typeface="+mn-ea"/>
                <a:ea typeface="+mn-ea"/>
              </a:rPr>
              <a:t>PPF</a:t>
            </a:r>
            <a:r>
              <a:rPr lang="zh-CN" altLang="en-US" sz="2800" dirty="0">
                <a:latin typeface="+mn-ea"/>
                <a:ea typeface="+mn-ea"/>
              </a:rPr>
              <a:t>被离散化。但是，传感器噪声可能会改变离散仓，从而阻止一些</a:t>
            </a:r>
            <a:r>
              <a:rPr lang="en-US" altLang="zh-CN" sz="2800" dirty="0">
                <a:latin typeface="+mn-ea"/>
                <a:ea typeface="+mn-ea"/>
              </a:rPr>
              <a:t>PPF</a:t>
            </a:r>
            <a:r>
              <a:rPr lang="zh-CN" altLang="en-US" sz="2800" dirty="0">
                <a:latin typeface="+mn-ea"/>
                <a:ea typeface="+mn-ea"/>
              </a:rPr>
              <a:t>正确匹配。我们通过在模型的预处理期间扩展查找表的内容来克服这个问题。</a:t>
            </a:r>
            <a:endParaRPr lang="en-US" altLang="zh-CN" sz="2800" dirty="0">
              <a:latin typeface="+mn-ea"/>
              <a:ea typeface="+mn-ea"/>
            </a:endParaRPr>
          </a:p>
          <a:p>
            <a:pPr indent="457200"/>
            <a:r>
              <a:rPr lang="zh-CN" altLang="en-US" sz="2800" dirty="0">
                <a:latin typeface="+mn-ea"/>
                <a:ea typeface="+mn-ea"/>
              </a:rPr>
              <a:t>在点法线周围的量化旋转角度投票期间，我们在运行时会遇到类似的问题。为了克服这个问题，我们使用与以上相同的策略，并且不仅投票给原来的量化旋转角度，而且投票给它相邻的邻居。</a:t>
            </a:r>
            <a:endParaRPr lang="en-US" altLang="zh-CN" sz="2800" dirty="0">
              <a:latin typeface="+mn-ea"/>
              <a:ea typeface="+mn-ea"/>
            </a:endParaRPr>
          </a:p>
        </p:txBody>
      </p:sp>
    </p:spTree>
    <p:extLst>
      <p:ext uri="{BB962C8B-B14F-4D97-AF65-F5344CB8AC3E}">
        <p14:creationId xmlns:p14="http://schemas.microsoft.com/office/powerpoint/2010/main" val="201147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4" name="任意多边形 24"/>
          <p:cNvSpPr>
            <a:spLocks noChangeArrowheads="1"/>
          </p:cNvSpPr>
          <p:nvPr/>
        </p:nvSpPr>
        <p:spPr bwMode="auto">
          <a:xfrm>
            <a:off x="-58105" y="1167558"/>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9707" name="任意多边形 12"/>
          <p:cNvSpPr>
            <a:spLocks noChangeArrowheads="1"/>
          </p:cNvSpPr>
          <p:nvPr/>
        </p:nvSpPr>
        <p:spPr bwMode="auto">
          <a:xfrm>
            <a:off x="1008697" y="454024"/>
            <a:ext cx="2240919" cy="951777"/>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dirty="0">
                <a:solidFill>
                  <a:srgbClr val="FFFFFF"/>
                </a:solidFill>
                <a:latin typeface="Impact" panose="020B0806030902050204" pitchFamily="34" charset="0"/>
              </a:rPr>
              <a:t>5</a:t>
            </a:r>
            <a:endParaRPr kumimoji="0" lang="zh-CN" altLang="en-US" sz="2400" b="0" i="0" u="none" strike="noStrike" kern="120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cs typeface="+mn-cs"/>
            </a:endParaRPr>
          </a:p>
        </p:txBody>
      </p:sp>
      <p:sp>
        <p:nvSpPr>
          <p:cNvPr id="29709" name="文本框 14"/>
          <p:cNvSpPr txBox="1">
            <a:spLocks noChangeArrowheads="1"/>
          </p:cNvSpPr>
          <p:nvPr/>
        </p:nvSpPr>
        <p:spPr bwMode="auto">
          <a:xfrm>
            <a:off x="1076960" y="628015"/>
            <a:ext cx="2201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eaLnBrk="1" hangingPunct="1"/>
            <a:r>
              <a:rPr lang="en-US" altLang="zh-CN" sz="2400" dirty="0">
                <a:solidFill>
                  <a:srgbClr val="FFFFFF"/>
                </a:solidFill>
                <a:latin typeface="微软雅黑" panose="020B0503020204020204" pitchFamily="34" charset="-122"/>
                <a:ea typeface="微软雅黑" panose="020B0503020204020204" pitchFamily="34" charset="-122"/>
              </a:rPr>
              <a:t>Experimental Results</a:t>
            </a:r>
          </a:p>
        </p:txBody>
      </p:sp>
      <p:sp>
        <p:nvSpPr>
          <p:cNvPr id="3" name="文本框 2">
            <a:extLst>
              <a:ext uri="{FF2B5EF4-FFF2-40B4-BE49-F238E27FC236}">
                <a16:creationId xmlns:a16="http://schemas.microsoft.com/office/drawing/2014/main" id="{BF612F20-E42E-48F1-962E-D50569808B4C}"/>
              </a:ext>
            </a:extLst>
          </p:cNvPr>
          <p:cNvSpPr txBox="1"/>
          <p:nvPr/>
        </p:nvSpPr>
        <p:spPr>
          <a:xfrm>
            <a:off x="1028702" y="5999152"/>
            <a:ext cx="11549058" cy="461665"/>
          </a:xfrm>
          <a:prstGeom prst="rect">
            <a:avLst/>
          </a:prstGeom>
          <a:noFill/>
        </p:spPr>
        <p:txBody>
          <a:bodyPr wrap="square" rtlCol="0">
            <a:spAutoFit/>
          </a:bodyPr>
          <a:lstStyle/>
          <a:p>
            <a:pPr marL="0" marR="0" lvl="0" indent="45720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表</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1.</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通过与不同的方法比较，我们对</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13</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个对象中的</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8</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个执行效果最佳。</a:t>
            </a:r>
          </a:p>
        </p:txBody>
      </p:sp>
      <p:pic>
        <p:nvPicPr>
          <p:cNvPr id="4" name="图片 3">
            <a:extLst>
              <a:ext uri="{FF2B5EF4-FFF2-40B4-BE49-F238E27FC236}">
                <a16:creationId xmlns:a16="http://schemas.microsoft.com/office/drawing/2014/main" id="{1982CDBE-F91D-4C09-8870-A81BB3C17ED3}"/>
              </a:ext>
            </a:extLst>
          </p:cNvPr>
          <p:cNvPicPr>
            <a:picLocks noChangeAspect="1"/>
          </p:cNvPicPr>
          <p:nvPr/>
        </p:nvPicPr>
        <p:blipFill>
          <a:blip r:embed="rId2"/>
          <a:stretch>
            <a:fillRect/>
          </a:stretch>
        </p:blipFill>
        <p:spPr>
          <a:xfrm>
            <a:off x="2995157" y="1850450"/>
            <a:ext cx="6085476" cy="4029710"/>
          </a:xfrm>
          <a:prstGeom prst="rect">
            <a:avLst/>
          </a:prstGeom>
        </p:spPr>
      </p:pic>
      <p:sp>
        <p:nvSpPr>
          <p:cNvPr id="23" name="矩形 21">
            <a:extLst>
              <a:ext uri="{FF2B5EF4-FFF2-40B4-BE49-F238E27FC236}">
                <a16:creationId xmlns:a16="http://schemas.microsoft.com/office/drawing/2014/main" id="{2D315C1E-9BFE-4E8B-AC52-FF62C407B274}"/>
              </a:ext>
            </a:extLst>
          </p:cNvPr>
          <p:cNvSpPr>
            <a:spLocks noChangeArrowheads="1"/>
          </p:cNvSpPr>
          <p:nvPr/>
        </p:nvSpPr>
        <p:spPr bwMode="auto">
          <a:xfrm>
            <a:off x="4671573" y="623312"/>
            <a:ext cx="28488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ACCV dataset</a:t>
            </a:r>
          </a:p>
        </p:txBody>
      </p:sp>
    </p:spTree>
    <p:extLst>
      <p:ext uri="{BB962C8B-B14F-4D97-AF65-F5344CB8AC3E}">
        <p14:creationId xmlns:p14="http://schemas.microsoft.com/office/powerpoint/2010/main" val="98335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4" name="任意多边形 24"/>
          <p:cNvSpPr>
            <a:spLocks noChangeArrowheads="1"/>
          </p:cNvSpPr>
          <p:nvPr/>
        </p:nvSpPr>
        <p:spPr bwMode="auto">
          <a:xfrm>
            <a:off x="-58105" y="1167558"/>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9707" name="任意多边形 12"/>
          <p:cNvSpPr>
            <a:spLocks noChangeArrowheads="1"/>
          </p:cNvSpPr>
          <p:nvPr/>
        </p:nvSpPr>
        <p:spPr bwMode="auto">
          <a:xfrm>
            <a:off x="1008697" y="454024"/>
            <a:ext cx="2240919" cy="951777"/>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dirty="0">
                <a:solidFill>
                  <a:srgbClr val="FFFFFF"/>
                </a:solidFill>
                <a:latin typeface="Impact" panose="020B0806030902050204" pitchFamily="34" charset="0"/>
              </a:rPr>
              <a:t>5</a:t>
            </a:r>
            <a:endParaRPr kumimoji="0" lang="zh-CN" altLang="en-US" sz="2400" b="0" i="0" u="none" strike="noStrike" kern="120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cs typeface="+mn-cs"/>
            </a:endParaRPr>
          </a:p>
        </p:txBody>
      </p:sp>
      <p:sp>
        <p:nvSpPr>
          <p:cNvPr id="29709" name="文本框 14"/>
          <p:cNvSpPr txBox="1">
            <a:spLocks noChangeArrowheads="1"/>
          </p:cNvSpPr>
          <p:nvPr/>
        </p:nvSpPr>
        <p:spPr bwMode="auto">
          <a:xfrm>
            <a:off x="1076960" y="628015"/>
            <a:ext cx="2201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eaLnBrk="1" hangingPunct="1"/>
            <a:r>
              <a:rPr lang="en-US" altLang="zh-CN" sz="2400" dirty="0">
                <a:solidFill>
                  <a:srgbClr val="FFFFFF"/>
                </a:solidFill>
                <a:latin typeface="微软雅黑" panose="020B0503020204020204" pitchFamily="34" charset="-122"/>
                <a:ea typeface="微软雅黑" panose="020B0503020204020204" pitchFamily="34" charset="-122"/>
              </a:rPr>
              <a:t>Experimental Results</a:t>
            </a:r>
          </a:p>
        </p:txBody>
      </p:sp>
      <p:sp>
        <p:nvSpPr>
          <p:cNvPr id="3" name="文本框 2">
            <a:extLst>
              <a:ext uri="{FF2B5EF4-FFF2-40B4-BE49-F238E27FC236}">
                <a16:creationId xmlns:a16="http://schemas.microsoft.com/office/drawing/2014/main" id="{BF612F20-E42E-48F1-962E-D50569808B4C}"/>
              </a:ext>
            </a:extLst>
          </p:cNvPr>
          <p:cNvSpPr txBox="1"/>
          <p:nvPr/>
        </p:nvSpPr>
        <p:spPr>
          <a:xfrm>
            <a:off x="1239717" y="5986733"/>
            <a:ext cx="11549058" cy="461665"/>
          </a:xfrm>
          <a:prstGeom prst="rect">
            <a:avLst/>
          </a:prstGeom>
          <a:noFill/>
        </p:spPr>
        <p:txBody>
          <a:bodyPr wrap="square" rtlCol="0">
            <a:spAutoFit/>
          </a:bodyPr>
          <a:lstStyle/>
          <a:p>
            <a:pPr marL="0" marR="0" lvl="0" indent="45720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表</a:t>
            </a:r>
            <a:r>
              <a:rPr lang="en-US" altLang="zh-CN" sz="2400" dirty="0">
                <a:solidFill>
                  <a:srgbClr val="000000"/>
                </a:solidFill>
                <a:latin typeface="宋体"/>
                <a:ea typeface="宋体"/>
              </a:rPr>
              <a:t>2</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遮挡数据集上的测试比较，我们对</a:t>
            </a:r>
            <a:r>
              <a:rPr lang="en-US" altLang="zh-CN" sz="2400" dirty="0">
                <a:solidFill>
                  <a:srgbClr val="000000"/>
                </a:solidFill>
                <a:latin typeface="宋体"/>
                <a:ea typeface="宋体"/>
              </a:rPr>
              <a:t>8</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个对象中的</a:t>
            </a:r>
            <a:r>
              <a:rPr lang="en-US" altLang="zh-CN" sz="2400" dirty="0">
                <a:solidFill>
                  <a:srgbClr val="000000"/>
                </a:solidFill>
                <a:latin typeface="宋体"/>
                <a:ea typeface="宋体"/>
              </a:rPr>
              <a:t>5</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个表现更好。</a:t>
            </a:r>
          </a:p>
        </p:txBody>
      </p:sp>
      <p:sp>
        <p:nvSpPr>
          <p:cNvPr id="23" name="矩形 21">
            <a:extLst>
              <a:ext uri="{FF2B5EF4-FFF2-40B4-BE49-F238E27FC236}">
                <a16:creationId xmlns:a16="http://schemas.microsoft.com/office/drawing/2014/main" id="{2D315C1E-9BFE-4E8B-AC52-FF62C407B274}"/>
              </a:ext>
            </a:extLst>
          </p:cNvPr>
          <p:cNvSpPr>
            <a:spLocks noChangeArrowheads="1"/>
          </p:cNvSpPr>
          <p:nvPr/>
        </p:nvSpPr>
        <p:spPr bwMode="auto">
          <a:xfrm>
            <a:off x="4258799" y="623312"/>
            <a:ext cx="36744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Occlusion dataset</a:t>
            </a:r>
          </a:p>
        </p:txBody>
      </p:sp>
      <p:pic>
        <p:nvPicPr>
          <p:cNvPr id="2" name="图片 1">
            <a:extLst>
              <a:ext uri="{FF2B5EF4-FFF2-40B4-BE49-F238E27FC236}">
                <a16:creationId xmlns:a16="http://schemas.microsoft.com/office/drawing/2014/main" id="{4EC94F1B-2938-4E86-A2F4-A6D46CE2DDF5}"/>
              </a:ext>
            </a:extLst>
          </p:cNvPr>
          <p:cNvPicPr>
            <a:picLocks noChangeAspect="1"/>
          </p:cNvPicPr>
          <p:nvPr/>
        </p:nvPicPr>
        <p:blipFill>
          <a:blip r:embed="rId2"/>
          <a:stretch>
            <a:fillRect/>
          </a:stretch>
        </p:blipFill>
        <p:spPr>
          <a:xfrm>
            <a:off x="2682875" y="1945344"/>
            <a:ext cx="6710426" cy="4002710"/>
          </a:xfrm>
          <a:prstGeom prst="rect">
            <a:avLst/>
          </a:prstGeom>
        </p:spPr>
      </p:pic>
    </p:spTree>
    <p:extLst>
      <p:ext uri="{BB962C8B-B14F-4D97-AF65-F5344CB8AC3E}">
        <p14:creationId xmlns:p14="http://schemas.microsoft.com/office/powerpoint/2010/main" val="428140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4" name="任意多边形 24"/>
          <p:cNvSpPr>
            <a:spLocks noChangeArrowheads="1"/>
          </p:cNvSpPr>
          <p:nvPr/>
        </p:nvSpPr>
        <p:spPr bwMode="auto">
          <a:xfrm>
            <a:off x="-58105" y="1167558"/>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9707" name="任意多边形 12"/>
          <p:cNvSpPr>
            <a:spLocks noChangeArrowheads="1"/>
          </p:cNvSpPr>
          <p:nvPr/>
        </p:nvSpPr>
        <p:spPr bwMode="auto">
          <a:xfrm>
            <a:off x="1008697" y="454024"/>
            <a:ext cx="2240919" cy="951777"/>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dirty="0">
                <a:solidFill>
                  <a:srgbClr val="FFFFFF"/>
                </a:solidFill>
                <a:latin typeface="Impact" panose="020B0806030902050204" pitchFamily="34" charset="0"/>
              </a:rPr>
              <a:t>5</a:t>
            </a:r>
            <a:endParaRPr kumimoji="0" lang="zh-CN" altLang="en-US" sz="2400" b="0" i="0" u="none" strike="noStrike" kern="120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cs typeface="+mn-cs"/>
            </a:endParaRPr>
          </a:p>
        </p:txBody>
      </p:sp>
      <p:sp>
        <p:nvSpPr>
          <p:cNvPr id="29709" name="文本框 14"/>
          <p:cNvSpPr txBox="1">
            <a:spLocks noChangeArrowheads="1"/>
          </p:cNvSpPr>
          <p:nvPr/>
        </p:nvSpPr>
        <p:spPr bwMode="auto">
          <a:xfrm>
            <a:off x="1076960" y="628015"/>
            <a:ext cx="2201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eaLnBrk="1" hangingPunct="1"/>
            <a:r>
              <a:rPr lang="en-US" altLang="zh-CN" sz="2400" dirty="0">
                <a:solidFill>
                  <a:srgbClr val="FFFFFF"/>
                </a:solidFill>
                <a:latin typeface="微软雅黑" panose="020B0503020204020204" pitchFamily="34" charset="-122"/>
                <a:ea typeface="微软雅黑" panose="020B0503020204020204" pitchFamily="34" charset="-122"/>
              </a:rPr>
              <a:t>Experimental Results</a:t>
            </a:r>
          </a:p>
        </p:txBody>
      </p:sp>
      <p:pic>
        <p:nvPicPr>
          <p:cNvPr id="22" name="图片 21">
            <a:extLst>
              <a:ext uri="{FF2B5EF4-FFF2-40B4-BE49-F238E27FC236}">
                <a16:creationId xmlns:a16="http://schemas.microsoft.com/office/drawing/2014/main" id="{C163906B-D89A-42A4-BD50-90258120628A}"/>
              </a:ext>
            </a:extLst>
          </p:cNvPr>
          <p:cNvPicPr>
            <a:picLocks noChangeAspect="1"/>
          </p:cNvPicPr>
          <p:nvPr/>
        </p:nvPicPr>
        <p:blipFill rotWithShape="1">
          <a:blip r:embed="rId2"/>
          <a:srcRect t="6188" b="9715"/>
          <a:stretch/>
        </p:blipFill>
        <p:spPr>
          <a:xfrm>
            <a:off x="2640403" y="1659988"/>
            <a:ext cx="6657975" cy="4221432"/>
          </a:xfrm>
          <a:prstGeom prst="rect">
            <a:avLst/>
          </a:prstGeom>
        </p:spPr>
      </p:pic>
      <p:sp>
        <p:nvSpPr>
          <p:cNvPr id="5" name="文本框 4">
            <a:extLst>
              <a:ext uri="{FF2B5EF4-FFF2-40B4-BE49-F238E27FC236}">
                <a16:creationId xmlns:a16="http://schemas.microsoft.com/office/drawing/2014/main" id="{51C79A7B-BF10-4053-B728-F531E5FB9165}"/>
              </a:ext>
            </a:extLst>
          </p:cNvPr>
          <p:cNvSpPr txBox="1"/>
          <p:nvPr/>
        </p:nvSpPr>
        <p:spPr>
          <a:xfrm>
            <a:off x="2703214" y="5824693"/>
            <a:ext cx="7104178" cy="646331"/>
          </a:xfrm>
          <a:prstGeom prst="rect">
            <a:avLst/>
          </a:prstGeom>
          <a:noFill/>
        </p:spPr>
        <p:txBody>
          <a:bodyPr wrap="square" rtlCol="0">
            <a:spAutoFit/>
          </a:bodyPr>
          <a:lstStyle/>
          <a:p>
            <a:r>
              <a:rPr lang="zh-CN" altLang="en-US" dirty="0"/>
              <a:t>                                       图</a:t>
            </a:r>
            <a:r>
              <a:rPr lang="en-US" altLang="zh-CN" dirty="0"/>
              <a:t>2.</a:t>
            </a:r>
            <a:r>
              <a:rPr lang="zh-CN" altLang="en-US" dirty="0"/>
              <a:t>实际测试效果图 </a:t>
            </a:r>
            <a:endParaRPr lang="en-US" altLang="zh-CN" dirty="0"/>
          </a:p>
          <a:p>
            <a:r>
              <a:rPr lang="zh-CN" altLang="en-US" dirty="0"/>
              <a:t>右下：每个提出的步骤对匹配分数的贡献比</a:t>
            </a:r>
          </a:p>
        </p:txBody>
      </p:sp>
    </p:spTree>
    <p:extLst>
      <p:ext uri="{BB962C8B-B14F-4D97-AF65-F5344CB8AC3E}">
        <p14:creationId xmlns:p14="http://schemas.microsoft.com/office/powerpoint/2010/main" val="303605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824" name="任意多边形 24"/>
          <p:cNvSpPr>
            <a:spLocks noChangeArrowheads="1"/>
          </p:cNvSpPr>
          <p:nvPr/>
        </p:nvSpPr>
        <p:spPr bwMode="auto">
          <a:xfrm>
            <a:off x="-92369" y="1240472"/>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9707" name="任意多边形 12"/>
          <p:cNvSpPr>
            <a:spLocks noChangeArrowheads="1"/>
          </p:cNvSpPr>
          <p:nvPr/>
        </p:nvSpPr>
        <p:spPr bwMode="auto">
          <a:xfrm>
            <a:off x="1008697" y="454024"/>
            <a:ext cx="2240919" cy="951777"/>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dirty="0">
                <a:solidFill>
                  <a:srgbClr val="FFFFFF"/>
                </a:solidFill>
                <a:latin typeface="Impact" panose="020B0806030902050204" pitchFamily="34" charset="0"/>
              </a:rPr>
              <a:t>5</a:t>
            </a:r>
            <a:endParaRPr kumimoji="0" lang="zh-CN" altLang="en-US" sz="2400" b="0" i="0" u="none" strike="noStrike" kern="120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cs typeface="+mn-cs"/>
            </a:endParaRPr>
          </a:p>
        </p:txBody>
      </p:sp>
      <p:sp>
        <p:nvSpPr>
          <p:cNvPr id="29709" name="文本框 14"/>
          <p:cNvSpPr txBox="1">
            <a:spLocks noChangeArrowheads="1"/>
          </p:cNvSpPr>
          <p:nvPr/>
        </p:nvSpPr>
        <p:spPr bwMode="auto">
          <a:xfrm>
            <a:off x="1076960" y="628015"/>
            <a:ext cx="22012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lgn="ctr" eaLnBrk="1" hangingPunct="1"/>
            <a:r>
              <a:rPr lang="en-US" altLang="zh-CN" sz="2400" dirty="0">
                <a:solidFill>
                  <a:srgbClr val="FFFFFF"/>
                </a:solidFill>
                <a:latin typeface="微软雅黑" panose="020B0503020204020204" pitchFamily="34" charset="-122"/>
                <a:ea typeface="微软雅黑" panose="020B0503020204020204" pitchFamily="34" charset="-122"/>
              </a:rPr>
              <a:t>Experimental Results</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F612F20-E42E-48F1-962E-D50569808B4C}"/>
                  </a:ext>
                </a:extLst>
              </p:cNvPr>
              <p:cNvSpPr txBox="1"/>
              <p:nvPr/>
            </p:nvSpPr>
            <p:spPr>
              <a:xfrm>
                <a:off x="1258343" y="3034695"/>
                <a:ext cx="10084889" cy="1569660"/>
              </a:xfrm>
              <a:prstGeom prst="rect">
                <a:avLst/>
              </a:prstGeom>
              <a:noFill/>
            </p:spPr>
            <p:txBody>
              <a:bodyPr wrap="square" rtlCol="0">
                <a:spAutoFit/>
              </a:bodyPr>
              <a:lstStyle/>
              <a:p>
                <a:pPr marL="0" marR="0" lvl="0" indent="45720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我们的方法在处理</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640</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oMath>
                </a14:m>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480</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的深度图用时</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0.1s</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0.8s</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。像</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Drost</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-PPF</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一样，预处理过程中的子采样取决于物体直径；较密集的采样用于较小的对象，这增加了处理时间。</a:t>
                </a:r>
                <a:endParaRPr kumimoji="0" lang="en-US" altLang="zh-CN" sz="2400" b="0" i="0" u="none" strike="noStrike" kern="1200" cap="none" spc="0" normalizeH="0" baseline="0" noProof="0" dirty="0">
                  <a:ln>
                    <a:noFill/>
                  </a:ln>
                  <a:solidFill>
                    <a:srgbClr val="000000"/>
                  </a:solidFill>
                  <a:effectLst/>
                  <a:uLnTx/>
                  <a:uFillTx/>
                  <a:latin typeface="宋体"/>
                  <a:ea typeface="宋体"/>
                  <a:cs typeface="+mn-cs"/>
                </a:endParaRPr>
              </a:p>
              <a:p>
                <a:pPr marL="0" marR="0" lvl="0" indent="45720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它的平均速度比</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Drost</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-PPF</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快</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6</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倍左右，而且精度更高。</a:t>
                </a:r>
              </a:p>
            </p:txBody>
          </p:sp>
        </mc:Choice>
        <mc:Fallback xmlns="">
          <p:sp>
            <p:nvSpPr>
              <p:cNvPr id="3" name="文本框 2">
                <a:extLst>
                  <a:ext uri="{FF2B5EF4-FFF2-40B4-BE49-F238E27FC236}">
                    <a16:creationId xmlns:a16="http://schemas.microsoft.com/office/drawing/2014/main" id="{BF612F20-E42E-48F1-962E-D50569808B4C}"/>
                  </a:ext>
                </a:extLst>
              </p:cNvPr>
              <p:cNvSpPr txBox="1">
                <a:spLocks noRot="1" noChangeAspect="1" noMove="1" noResize="1" noEditPoints="1" noAdjustHandles="1" noChangeArrowheads="1" noChangeShapeType="1" noTextEdit="1"/>
              </p:cNvSpPr>
              <p:nvPr/>
            </p:nvSpPr>
            <p:spPr>
              <a:xfrm>
                <a:off x="1258343" y="3034695"/>
                <a:ext cx="10084889" cy="1569660"/>
              </a:xfrm>
              <a:prstGeom prst="rect">
                <a:avLst/>
              </a:prstGeom>
              <a:blipFill>
                <a:blip r:embed="rId2"/>
                <a:stretch>
                  <a:fillRect l="-906" t="-4280" b="-8171"/>
                </a:stretch>
              </a:blipFill>
            </p:spPr>
            <p:txBody>
              <a:bodyPr/>
              <a:lstStyle/>
              <a:p>
                <a:r>
                  <a:rPr lang="zh-CN" altLang="en-US">
                    <a:noFill/>
                  </a:rPr>
                  <a:t> </a:t>
                </a:r>
              </a:p>
            </p:txBody>
          </p:sp>
        </mc:Fallback>
      </mc:AlternateContent>
      <p:sp>
        <p:nvSpPr>
          <p:cNvPr id="23" name="矩形 21">
            <a:extLst>
              <a:ext uri="{FF2B5EF4-FFF2-40B4-BE49-F238E27FC236}">
                <a16:creationId xmlns:a16="http://schemas.microsoft.com/office/drawing/2014/main" id="{2D315C1E-9BFE-4E8B-AC52-FF62C407B274}"/>
              </a:ext>
            </a:extLst>
          </p:cNvPr>
          <p:cNvSpPr>
            <a:spLocks noChangeArrowheads="1"/>
          </p:cNvSpPr>
          <p:nvPr/>
        </p:nvSpPr>
        <p:spPr bwMode="auto">
          <a:xfrm>
            <a:off x="4070442" y="623312"/>
            <a:ext cx="40511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Computation Times</a:t>
            </a:r>
          </a:p>
        </p:txBody>
      </p:sp>
    </p:spTree>
    <p:extLst>
      <p:ext uri="{BB962C8B-B14F-4D97-AF65-F5344CB8AC3E}">
        <p14:creationId xmlns:p14="http://schemas.microsoft.com/office/powerpoint/2010/main" val="19262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a:spLocks noChangeArrowheads="1"/>
          </p:cNvSpPr>
          <p:nvPr/>
        </p:nvSpPr>
        <p:spPr bwMode="auto">
          <a:xfrm>
            <a:off x="-1271" y="1543367"/>
            <a:ext cx="12195175" cy="5481638"/>
          </a:xfrm>
          <a:custGeom>
            <a:avLst/>
            <a:gdLst>
              <a:gd name="T0" fmla="*/ 12198351 w 12192000"/>
              <a:gd name="T1" fmla="*/ 0 h 3212700"/>
              <a:gd name="T2" fmla="*/ 12198351 w 12192000"/>
              <a:gd name="T3" fmla="*/ 9352991 h 3212700"/>
              <a:gd name="T4" fmla="*/ 0 w 12192000"/>
              <a:gd name="T5" fmla="*/ 9352991 h 3212700"/>
              <a:gd name="T6" fmla="*/ 0 w 12192000"/>
              <a:gd name="T7" fmla="*/ 3802 h 3212700"/>
              <a:gd name="T8" fmla="*/ 192328 w 12192000"/>
              <a:gd name="T9" fmla="*/ 171583 h 3212700"/>
              <a:gd name="T10" fmla="*/ 6096996 w 12192000"/>
              <a:gd name="T11" fmla="*/ 1835450 h 3212700"/>
              <a:gd name="T12" fmla="*/ 12001666 w 12192000"/>
              <a:gd name="T13" fmla="*/ 171583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文本框 7"/>
          <p:cNvSpPr txBox="1"/>
          <p:nvPr/>
        </p:nvSpPr>
        <p:spPr>
          <a:xfrm>
            <a:off x="697230" y="765810"/>
            <a:ext cx="11104245" cy="583565"/>
          </a:xfrm>
          <a:prstGeom prst="rect">
            <a:avLst/>
          </a:prstGeom>
          <a:noFill/>
        </p:spPr>
        <p:txBody>
          <a:bodyPr wrap="square" rtlCol="0">
            <a:spAutoFit/>
          </a:bodyPr>
          <a:lstStyle/>
          <a:p>
            <a:r>
              <a:rPr lang="en-US" sz="3200">
                <a:solidFill>
                  <a:schemeClr val="accent3"/>
                </a:solidFill>
                <a:latin typeface="微软雅黑" panose="020B0503020204020204" pitchFamily="34" charset="-122"/>
                <a:ea typeface="微软雅黑" panose="020B0503020204020204" pitchFamily="34" charset="-122"/>
              </a:rPr>
              <a:t>                                  Conclusion</a:t>
            </a:r>
            <a:endParaRPr sz="320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61185" y="3167390"/>
            <a:ext cx="8566150" cy="1631216"/>
          </a:xfrm>
          <a:prstGeom prst="rect">
            <a:avLst/>
          </a:prstGeom>
          <a:noFill/>
        </p:spPr>
        <p:txBody>
          <a:bodyPr wrap="square" rtlCol="0">
            <a:spAutoFit/>
          </a:bodyPr>
          <a:lstStyle/>
          <a:p>
            <a:pPr algn="just"/>
            <a:r>
              <a:rPr lang="en-US" sz="2800" dirty="0">
                <a:solidFill>
                  <a:schemeClr val="tx1"/>
                </a:solidFill>
              </a:rPr>
              <a:t>	</a:t>
            </a:r>
            <a:r>
              <a:rPr lang="zh-CN" altLang="en-US" sz="2400" dirty="0">
                <a:solidFill>
                  <a:schemeClr val="tx1"/>
                </a:solidFill>
              </a:rPr>
              <a:t>我们已经证明，通过更合理地采样特征和增加特征扩散来解决传感器噪声问题，可以将</a:t>
            </a:r>
            <a:r>
              <a:rPr lang="en-US" altLang="zh-CN" sz="2400" dirty="0" err="1">
                <a:solidFill>
                  <a:schemeClr val="tx1"/>
                </a:solidFill>
              </a:rPr>
              <a:t>Drost</a:t>
            </a:r>
            <a:r>
              <a:rPr lang="zh-CN" altLang="en-US" sz="2400" dirty="0">
                <a:solidFill>
                  <a:schemeClr val="tx1"/>
                </a:solidFill>
              </a:rPr>
              <a:t>中的方法提升到超越对象实例检测和姿态估计中的最先进的方法，包括那些使用附加信息，如颜色提示。</a:t>
            </a:r>
            <a:endParaRPr lang="zh-CN" altLang="en-US" sz="2400" dirty="0">
              <a:solidFill>
                <a:schemeClr val="accent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3272155" y="1527175"/>
            <a:ext cx="5617210"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a:solidFill>
                  <a:schemeClr val="bg1"/>
                </a:solidFill>
                <a:latin typeface="微软雅黑" panose="020B0503020204020204" pitchFamily="34" charset="-122"/>
                <a:ea typeface="微软雅黑" panose="020B0503020204020204" pitchFamily="34" charset="-122"/>
              </a:rPr>
              <a:t>Thank you</a:t>
            </a:r>
            <a:r>
              <a:rPr lang="zh-CN" altLang="en-US" sz="6600">
                <a:solidFill>
                  <a:schemeClr val="bg1"/>
                </a:solidFill>
                <a:latin typeface="微软雅黑" panose="020B0503020204020204" pitchFamily="34" charset="-122"/>
                <a:ea typeface="微软雅黑" panose="020B0503020204020204" pitchFamily="34" charset="-122"/>
              </a:rPr>
              <a:t>！</a:t>
            </a:r>
          </a:p>
          <a:p>
            <a:pPr algn="ctr" eaLnBrk="1" hangingPunct="1"/>
            <a:r>
              <a:rPr lang="en-US" altLang="zh-CN" sz="6600">
                <a:solidFill>
                  <a:schemeClr val="bg1"/>
                </a:solidFill>
                <a:latin typeface="微软雅黑" panose="020B0503020204020204" pitchFamily="34" charset="-122"/>
                <a:ea typeface="微软雅黑" panose="020B0503020204020204" pitchFamily="34" charset="-122"/>
              </a:rPr>
              <a:t>           Q&amp;A</a:t>
            </a:r>
          </a:p>
        </p:txBody>
      </p:sp>
      <p:sp>
        <p:nvSpPr>
          <p:cNvPr id="5" name="矩形 4"/>
          <p:cNvSpPr/>
          <p:nvPr/>
        </p:nvSpPr>
        <p:spPr>
          <a:xfrm>
            <a:off x="-30163"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模板下载：</a:t>
            </a:r>
            <a:r>
              <a:rPr kumimoji="0" lang="en-US" altLang="zh-CN" sz="100" b="0" i="0" u="none" strike="noStrike" kern="0" cap="none" spc="0" normalizeH="0" baseline="0" noProof="0" dirty="0">
                <a:ln>
                  <a:noFill/>
                </a:ln>
                <a:solidFill>
                  <a:schemeClr val="accent5">
                    <a:lumMod val="25000"/>
                  </a:schemeClr>
                </a:solidFill>
                <a:effectLst/>
                <a:uLnTx/>
                <a:uFillTx/>
              </a:rPr>
              <a:t>www.1ppt.com/moban/     </a:t>
            </a:r>
            <a:r>
              <a:rPr kumimoji="0" lang="zh-CN" altLang="en-US" sz="100" b="0" i="0" u="none" strike="noStrike" kern="0" cap="none" spc="0" normalizeH="0" baseline="0" noProof="0" dirty="0">
                <a:ln>
                  <a:noFill/>
                </a:ln>
                <a:solidFill>
                  <a:schemeClr val="accent5">
                    <a:lumMod val="25000"/>
                  </a:schemeClr>
                </a:solidFill>
                <a:effectLst/>
                <a:uLnTx/>
                <a:uFillTx/>
              </a:rPr>
              <a:t>行业</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节日</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www.1ppt.com/jieri/           PPT</a:t>
            </a:r>
            <a:r>
              <a:rPr kumimoji="0" lang="zh-CN" altLang="en-US" sz="100" b="0" i="0" u="none" strike="noStrike" kern="0" cap="none" spc="0" normalizeH="0" baseline="0" noProof="0" dirty="0">
                <a:ln>
                  <a:noFill/>
                </a:ln>
                <a:solidFill>
                  <a:schemeClr val="accent5">
                    <a:lumMod val="25000"/>
                  </a:schemeClr>
                </a:solidFill>
                <a:effectLst/>
                <a:uLnTx/>
                <a:uFillTx/>
              </a:rPr>
              <a:t>素材下载：</a:t>
            </a:r>
            <a:r>
              <a:rPr kumimoji="0" lang="en-US" altLang="zh-CN" sz="100" b="0" i="0" u="none" strike="noStrike" kern="0" cap="none" spc="0" normalizeH="0" baseline="0" noProof="0" dirty="0">
                <a:ln>
                  <a:noFill/>
                </a:ln>
                <a:solidFill>
                  <a:schemeClr val="accent5">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背景图片：</a:t>
            </a:r>
            <a:r>
              <a:rPr kumimoji="0" lang="en-US" altLang="zh-CN" sz="100" b="0" i="0" u="none" strike="noStrike" kern="0" cap="none" spc="0" normalizeH="0" baseline="0" noProof="0" dirty="0">
                <a:ln>
                  <a:noFill/>
                </a:ln>
                <a:solidFill>
                  <a:schemeClr val="accent5">
                    <a:lumMod val="25000"/>
                  </a:schemeClr>
                </a:solidFill>
                <a:effectLst/>
                <a:uLnTx/>
                <a:uFillTx/>
              </a:rPr>
              <a:t>www.1ppt.com/beijing/      PPT</a:t>
            </a:r>
            <a:r>
              <a:rPr kumimoji="0" lang="zh-CN" altLang="en-US" sz="100" b="0" i="0" u="none" strike="noStrike" kern="0" cap="none" spc="0" normalizeH="0" baseline="0" noProof="0" dirty="0">
                <a:ln>
                  <a:noFill/>
                </a:ln>
                <a:solidFill>
                  <a:schemeClr val="accent5">
                    <a:lumMod val="25000"/>
                  </a:schemeClr>
                </a:solidFill>
                <a:effectLst/>
                <a:uLnTx/>
                <a:uFillTx/>
              </a:rPr>
              <a:t>图表下载：</a:t>
            </a:r>
            <a:r>
              <a:rPr kumimoji="0" lang="en-US" altLang="zh-CN" sz="100" b="0" i="0" u="none" strike="noStrike" kern="0" cap="none" spc="0" normalizeH="0" baseline="0" noProof="0" dirty="0">
                <a:ln>
                  <a:noFill/>
                </a:ln>
                <a:solidFill>
                  <a:schemeClr val="accent5">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优秀</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下载：</a:t>
            </a:r>
            <a:r>
              <a:rPr kumimoji="0" lang="en-US" altLang="zh-CN" sz="100" b="0" i="0" u="none" strike="noStrike" kern="0" cap="none" spc="0" normalizeH="0" baseline="0" noProof="0" dirty="0">
                <a:ln>
                  <a:noFill/>
                </a:ln>
                <a:solidFill>
                  <a:schemeClr val="accent5">
                    <a:lumMod val="25000"/>
                  </a:schemeClr>
                </a:solidFill>
                <a:effectLst/>
                <a:uLnTx/>
                <a:uFillTx/>
              </a:rPr>
              <a:t>www.1ppt.com/xiazai/        PPT</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Word</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www.1ppt.com/word/              Excel</a:t>
            </a:r>
            <a:r>
              <a:rPr kumimoji="0" lang="zh-CN" altLang="en-US" sz="100" b="0" i="0" u="none" strike="noStrike" kern="0" cap="none" spc="0" normalizeH="0" baseline="0" noProof="0" dirty="0">
                <a:ln>
                  <a:noFill/>
                </a:ln>
                <a:solidFill>
                  <a:schemeClr val="accent5">
                    <a:lumMod val="25000"/>
                  </a:schemeClr>
                </a:solidFill>
                <a:effectLst/>
                <a:uLnTx/>
                <a:uFillTx/>
              </a:rPr>
              <a:t>教程：</a:t>
            </a:r>
            <a:r>
              <a:rPr kumimoji="0" lang="en-US" altLang="zh-CN" sz="100" b="0" i="0" u="none" strike="noStrike" kern="0" cap="none" spc="0" normalizeH="0" baseline="0" noProof="0" dirty="0">
                <a:ln>
                  <a:noFill/>
                </a:ln>
                <a:solidFill>
                  <a:schemeClr val="accent5">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资料下载：</a:t>
            </a:r>
            <a:r>
              <a:rPr kumimoji="0" lang="en-US" altLang="zh-CN" sz="100" b="0" i="0" u="none" strike="noStrike" kern="0" cap="none" spc="0" normalizeH="0" baseline="0" noProof="0" dirty="0">
                <a:ln>
                  <a:noFill/>
                </a:ln>
                <a:solidFill>
                  <a:schemeClr val="accent5">
                    <a:lumMod val="25000"/>
                  </a:schemeClr>
                </a:solidFill>
                <a:effectLst/>
                <a:uLnTx/>
                <a:uFillTx/>
              </a:rPr>
              <a:t>www.1ppt.com/ziliao/                PPT</a:t>
            </a:r>
            <a:r>
              <a:rPr kumimoji="0" lang="zh-CN" altLang="en-US" sz="100" b="0" i="0" u="none" strike="noStrike" kern="0" cap="none" spc="0" normalizeH="0" baseline="0" noProof="0" dirty="0">
                <a:ln>
                  <a:noFill/>
                </a:ln>
                <a:solidFill>
                  <a:schemeClr val="accent5">
                    <a:lumMod val="25000"/>
                  </a:schemeClr>
                </a:solidFill>
                <a:effectLst/>
                <a:uLnTx/>
                <a:uFillTx/>
              </a:rPr>
              <a:t>课件下载：</a:t>
            </a:r>
            <a:r>
              <a:rPr kumimoji="0" lang="en-US" altLang="zh-CN" sz="100" b="0" i="0" u="none" strike="noStrike" kern="0" cap="none" spc="0" normalizeH="0" baseline="0" noProof="0" dirty="0">
                <a:ln>
                  <a:noFill/>
                </a:ln>
                <a:solidFill>
                  <a:schemeClr val="accent5">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范文下载：</a:t>
            </a:r>
            <a:r>
              <a:rPr kumimoji="0" lang="en-US" altLang="zh-CN" sz="100" b="0" i="0" u="none" strike="noStrike" kern="0" cap="none" spc="0" normalizeH="0" baseline="0" noProof="0" dirty="0">
                <a:ln>
                  <a:noFill/>
                </a:ln>
                <a:solidFill>
                  <a:schemeClr val="accent5">
                    <a:lumMod val="25000"/>
                  </a:schemeClr>
                </a:solidFill>
                <a:effectLst/>
                <a:uLnTx/>
                <a:uFillTx/>
              </a:rPr>
              <a:t>www.1ppt.com/fanwen/             </a:t>
            </a:r>
            <a:r>
              <a:rPr kumimoji="0" lang="zh-CN" altLang="en-US" sz="100" b="0" i="0" u="none" strike="noStrike" kern="0" cap="none" spc="0" normalizeH="0" baseline="0" noProof="0" dirty="0">
                <a:ln>
                  <a:noFill/>
                </a:ln>
                <a:solidFill>
                  <a:schemeClr val="accent5">
                    <a:lumMod val="25000"/>
                  </a:schemeClr>
                </a:solidFill>
                <a:effectLst/>
                <a:uLnTx/>
                <a:uFillTx/>
              </a:rPr>
              <a:t>试卷下载：</a:t>
            </a:r>
            <a:r>
              <a:rPr kumimoji="0" lang="en-US" altLang="zh-CN" sz="100" b="0" i="0" u="none" strike="noStrike" kern="0" cap="none" spc="0" normalizeH="0" baseline="0" noProof="0" dirty="0">
                <a:ln>
                  <a:noFill/>
                </a:ln>
                <a:solidFill>
                  <a:schemeClr val="accent5">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accent5">
                    <a:lumMod val="25000"/>
                  </a:schemeClr>
                </a:solidFill>
                <a:effectLst/>
                <a:uLnTx/>
                <a:uFillTx/>
              </a:rPr>
              <a:t>教案下载：</a:t>
            </a:r>
            <a:r>
              <a:rPr kumimoji="0" lang="en-US" altLang="zh-CN" sz="100" b="0" i="0" u="none" strike="noStrike" kern="0" cap="none" spc="0" normalizeH="0" baseline="0" noProof="0" dirty="0">
                <a:ln>
                  <a:noFill/>
                </a:ln>
                <a:solidFill>
                  <a:schemeClr val="accent5">
                    <a:lumMod val="25000"/>
                  </a:schemeClr>
                </a:solidFill>
                <a:effectLst/>
                <a:uLnTx/>
                <a:uFillTx/>
              </a:rPr>
              <a:t>www.1ppt.com/jiaoan/        PPT</a:t>
            </a:r>
            <a:r>
              <a:rPr kumimoji="0" lang="zh-CN" altLang="en-US" sz="100" b="0" i="0" u="none" strike="noStrike" kern="0" cap="none" spc="0" normalizeH="0" baseline="0" noProof="0" dirty="0">
                <a:ln>
                  <a:noFill/>
                </a:ln>
                <a:solidFill>
                  <a:schemeClr val="accent5">
                    <a:lumMod val="25000"/>
                  </a:schemeClr>
                </a:solidFill>
                <a:effectLst/>
                <a:uLnTx/>
                <a:uFillTx/>
              </a:rPr>
              <a:t>论坛：</a:t>
            </a:r>
            <a:r>
              <a:rPr kumimoji="0" lang="en-US" altLang="zh-CN" sz="100" b="0" i="0" u="none" strike="noStrike" kern="0" cap="none" spc="0" normalizeH="0" baseline="0" noProof="0" dirty="0">
                <a:ln>
                  <a:noFill/>
                </a:ln>
                <a:solidFill>
                  <a:schemeClr val="accent5">
                    <a:lumMod val="25000"/>
                  </a:schemeClr>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accent5">
                    <a:lumMod val="25000"/>
                  </a:schemeClr>
                </a:solidFill>
                <a:effectLst/>
                <a:uLnTx/>
                <a:uFillTx/>
              </a:rPr>
              <a:t> </a:t>
            </a:r>
            <a:endParaRPr kumimoji="0" lang="zh-CN" altLang="en-US" sz="100" b="0" i="0" u="none" strike="noStrike" kern="0" cap="none" spc="0" normalizeH="0" baseline="0" noProof="0" dirty="0">
              <a:ln>
                <a:noFill/>
              </a:ln>
              <a:solidFill>
                <a:schemeClr val="accent5">
                  <a:lumMod val="25000"/>
                </a:schemeClr>
              </a:solidFill>
              <a:effectLst/>
              <a:uLnTx/>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a:solidFill>
                  <a:srgbClr val="003F78"/>
                </a:solidFill>
                <a:latin typeface="微软雅黑" panose="020B0503020204020204" pitchFamily="34" charset="-122"/>
                <a:ea typeface="微软雅黑" panose="020B0503020204020204" pitchFamily="34" charset="-122"/>
              </a:rPr>
              <a:t>目录</a:t>
            </a: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sp>
        <p:nvSpPr>
          <p:cNvPr id="29705" name="文本框 10"/>
          <p:cNvSpPr txBox="1">
            <a:spLocks noChangeArrowheads="1"/>
          </p:cNvSpPr>
          <p:nvPr/>
        </p:nvSpPr>
        <p:spPr bwMode="auto">
          <a:xfrm>
            <a:off x="4543425" y="1800225"/>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03F78"/>
                </a:solidFill>
                <a:latin typeface="冬青黑体简体中文 W3" panose="020B0300000000000000" pitchFamily="34" charset="-122"/>
                <a:ea typeface="冬青黑体简体中文 W3" panose="020B0300000000000000" pitchFamily="34" charset="-122"/>
              </a:rPr>
              <a:t>Here is your Content</a:t>
            </a:r>
            <a:endParaRPr lang="zh-CN" altLang="en-US" sz="2000">
              <a:solidFill>
                <a:srgbClr val="003F78"/>
              </a:solidFill>
              <a:latin typeface="冬青黑体简体中文 W3" panose="020B0300000000000000" pitchFamily="34" charset="-122"/>
              <a:ea typeface="冬青黑体简体中文 W3" panose="020B0300000000000000" pitchFamily="34" charset="-122"/>
            </a:endParaRPr>
          </a:p>
        </p:txBody>
      </p: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07" name="任意多边形 12"/>
          <p:cNvSpPr>
            <a:spLocks noChangeArrowheads="1"/>
          </p:cNvSpPr>
          <p:nvPr/>
        </p:nvSpPr>
        <p:spPr bwMode="auto">
          <a:xfrm>
            <a:off x="2112963" y="3155950"/>
            <a:ext cx="2001839" cy="83227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2786857" y="2937807"/>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1</a:t>
            </a:r>
            <a:endParaRPr lang="zh-CN" altLang="en-US" sz="240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2181225" y="3343275"/>
            <a:ext cx="20031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Introduction</a:t>
            </a:r>
          </a:p>
        </p:txBody>
      </p:sp>
      <p:sp>
        <p:nvSpPr>
          <p:cNvPr id="29710" name="任意多边形 15"/>
          <p:cNvSpPr>
            <a:spLocks noChangeArrowheads="1"/>
          </p:cNvSpPr>
          <p:nvPr/>
        </p:nvSpPr>
        <p:spPr bwMode="auto">
          <a:xfrm>
            <a:off x="4859020" y="3155950"/>
            <a:ext cx="2476081" cy="83227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5768975" y="2934494"/>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2</a:t>
            </a:r>
            <a:endParaRPr lang="zh-CN" altLang="en-US" sz="2400" dirty="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4803190" y="3366924"/>
            <a:ext cx="24760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Related Work</a:t>
            </a:r>
          </a:p>
        </p:txBody>
      </p:sp>
      <p:sp>
        <p:nvSpPr>
          <p:cNvPr id="29713" name="任意多边形 18"/>
          <p:cNvSpPr>
            <a:spLocks noChangeArrowheads="1"/>
          </p:cNvSpPr>
          <p:nvPr/>
        </p:nvSpPr>
        <p:spPr bwMode="auto">
          <a:xfrm>
            <a:off x="8215533" y="3151164"/>
            <a:ext cx="2014320" cy="83227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文本框 19"/>
          <p:cNvSpPr txBox="1">
            <a:spLocks noChangeArrowheads="1"/>
          </p:cNvSpPr>
          <p:nvPr/>
        </p:nvSpPr>
        <p:spPr bwMode="auto">
          <a:xfrm>
            <a:off x="8902383" y="2924969"/>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8" name="任意多边形 25"/>
          <p:cNvSpPr>
            <a:spLocks noChangeArrowheads="1"/>
          </p:cNvSpPr>
          <p:nvPr/>
        </p:nvSpPr>
        <p:spPr bwMode="auto">
          <a:xfrm>
            <a:off x="2112963" y="5015228"/>
            <a:ext cx="2001839" cy="754063"/>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文本框 26"/>
          <p:cNvSpPr txBox="1">
            <a:spLocks noChangeArrowheads="1"/>
          </p:cNvSpPr>
          <p:nvPr/>
        </p:nvSpPr>
        <p:spPr bwMode="auto">
          <a:xfrm>
            <a:off x="2823382" y="4786735"/>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29720" name="文本框 27"/>
          <p:cNvSpPr txBox="1">
            <a:spLocks noChangeArrowheads="1"/>
          </p:cNvSpPr>
          <p:nvPr/>
        </p:nvSpPr>
        <p:spPr bwMode="auto">
          <a:xfrm>
            <a:off x="2161870" y="5173163"/>
            <a:ext cx="186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Method</a:t>
            </a:r>
          </a:p>
        </p:txBody>
      </p:sp>
      <p:sp>
        <p:nvSpPr>
          <p:cNvPr id="29723" name="文本框 30"/>
          <p:cNvSpPr txBox="1">
            <a:spLocks noChangeArrowheads="1"/>
          </p:cNvSpPr>
          <p:nvPr/>
        </p:nvSpPr>
        <p:spPr bwMode="auto">
          <a:xfrm>
            <a:off x="8295958" y="3343275"/>
            <a:ext cx="186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err="1">
                <a:solidFill>
                  <a:schemeClr val="bg1"/>
                </a:solidFill>
                <a:latin typeface="微软雅黑" panose="020B0503020204020204" pitchFamily="34" charset="-122"/>
                <a:ea typeface="微软雅黑" panose="020B0503020204020204" pitchFamily="34" charset="-122"/>
              </a:rPr>
              <a:t>Drost</a:t>
            </a:r>
            <a:r>
              <a:rPr lang="en-US" altLang="zh-CN" sz="2400" dirty="0">
                <a:solidFill>
                  <a:schemeClr val="bg1"/>
                </a:solidFill>
                <a:latin typeface="微软雅黑" panose="020B0503020204020204" pitchFamily="34" charset="-122"/>
                <a:ea typeface="微软雅黑" panose="020B0503020204020204" pitchFamily="34" charset="-122"/>
              </a:rPr>
              <a:t>-PPF</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24" name="文本框 32"/>
          <p:cNvSpPr txBox="1">
            <a:spLocks noChangeArrowheads="1"/>
          </p:cNvSpPr>
          <p:nvPr/>
        </p:nvSpPr>
        <p:spPr bwMode="auto">
          <a:xfrm>
            <a:off x="11066463" y="182563"/>
            <a:ext cx="1125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03F78"/>
                </a:solidFill>
              </a:rPr>
              <a:t>G_7</a:t>
            </a:r>
            <a:endParaRPr lang="zh-CN" altLang="en-US" sz="2000" dirty="0">
              <a:solidFill>
                <a:srgbClr val="003F78"/>
              </a:solidFill>
            </a:endParaRPr>
          </a:p>
        </p:txBody>
      </p:sp>
      <p:sp>
        <p:nvSpPr>
          <p:cNvPr id="26" name="任意多边形 25">
            <a:extLst>
              <a:ext uri="{FF2B5EF4-FFF2-40B4-BE49-F238E27FC236}">
                <a16:creationId xmlns:a16="http://schemas.microsoft.com/office/drawing/2014/main" id="{6EC54D61-BD16-4273-A87E-EFE9E49B4CBE}"/>
              </a:ext>
            </a:extLst>
          </p:cNvPr>
          <p:cNvSpPr>
            <a:spLocks noChangeArrowheads="1"/>
          </p:cNvSpPr>
          <p:nvPr/>
        </p:nvSpPr>
        <p:spPr bwMode="auto">
          <a:xfrm>
            <a:off x="4859020" y="5015228"/>
            <a:ext cx="2476081" cy="1017839"/>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27" name="任意多边形 25">
            <a:extLst>
              <a:ext uri="{FF2B5EF4-FFF2-40B4-BE49-F238E27FC236}">
                <a16:creationId xmlns:a16="http://schemas.microsoft.com/office/drawing/2014/main" id="{A732A971-330E-40E7-A728-78C81FC663F8}"/>
              </a:ext>
            </a:extLst>
          </p:cNvPr>
          <p:cNvSpPr>
            <a:spLocks noChangeArrowheads="1"/>
          </p:cNvSpPr>
          <p:nvPr/>
        </p:nvSpPr>
        <p:spPr bwMode="auto">
          <a:xfrm>
            <a:off x="8215534" y="5015228"/>
            <a:ext cx="2014320" cy="754063"/>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31" name="文本框 27">
            <a:extLst>
              <a:ext uri="{FF2B5EF4-FFF2-40B4-BE49-F238E27FC236}">
                <a16:creationId xmlns:a16="http://schemas.microsoft.com/office/drawing/2014/main" id="{0E73CBD5-F1C5-408B-9436-FBEB3BFCD50E}"/>
              </a:ext>
            </a:extLst>
          </p:cNvPr>
          <p:cNvSpPr txBox="1">
            <a:spLocks noChangeArrowheads="1"/>
          </p:cNvSpPr>
          <p:nvPr/>
        </p:nvSpPr>
        <p:spPr bwMode="auto">
          <a:xfrm>
            <a:off x="5065420" y="5173163"/>
            <a:ext cx="20913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Experimental Results</a:t>
            </a:r>
          </a:p>
        </p:txBody>
      </p:sp>
      <p:sp>
        <p:nvSpPr>
          <p:cNvPr id="32" name="文本框 27">
            <a:extLst>
              <a:ext uri="{FF2B5EF4-FFF2-40B4-BE49-F238E27FC236}">
                <a16:creationId xmlns:a16="http://schemas.microsoft.com/office/drawing/2014/main" id="{92E6EAB2-F16E-4697-B661-970147FE7C44}"/>
              </a:ext>
            </a:extLst>
          </p:cNvPr>
          <p:cNvSpPr txBox="1">
            <a:spLocks noChangeArrowheads="1"/>
          </p:cNvSpPr>
          <p:nvPr/>
        </p:nvSpPr>
        <p:spPr bwMode="auto">
          <a:xfrm>
            <a:off x="8362953" y="5173163"/>
            <a:ext cx="186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Conclusion</a:t>
            </a:r>
          </a:p>
        </p:txBody>
      </p:sp>
      <p:sp>
        <p:nvSpPr>
          <p:cNvPr id="33" name="文本框 26">
            <a:extLst>
              <a:ext uri="{FF2B5EF4-FFF2-40B4-BE49-F238E27FC236}">
                <a16:creationId xmlns:a16="http://schemas.microsoft.com/office/drawing/2014/main" id="{8A1BA7DE-A6E6-4F9D-9906-C295FDEEA5FF}"/>
              </a:ext>
            </a:extLst>
          </p:cNvPr>
          <p:cNvSpPr txBox="1">
            <a:spLocks noChangeArrowheads="1"/>
          </p:cNvSpPr>
          <p:nvPr/>
        </p:nvSpPr>
        <p:spPr bwMode="auto">
          <a:xfrm>
            <a:off x="8988480" y="4785040"/>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6</a:t>
            </a:r>
            <a:endParaRPr lang="zh-CN" altLang="en-US" sz="2400" dirty="0">
              <a:solidFill>
                <a:schemeClr val="bg1"/>
              </a:solidFill>
              <a:latin typeface="Impact" panose="020B0806030902050204" pitchFamily="34" charset="0"/>
            </a:endParaRPr>
          </a:p>
        </p:txBody>
      </p:sp>
      <p:sp>
        <p:nvSpPr>
          <p:cNvPr id="34" name="文本框 26">
            <a:extLst>
              <a:ext uri="{FF2B5EF4-FFF2-40B4-BE49-F238E27FC236}">
                <a16:creationId xmlns:a16="http://schemas.microsoft.com/office/drawing/2014/main" id="{5DBE01F8-830A-4206-9008-17CA2DEDE19E}"/>
              </a:ext>
            </a:extLst>
          </p:cNvPr>
          <p:cNvSpPr txBox="1">
            <a:spLocks noChangeArrowheads="1"/>
          </p:cNvSpPr>
          <p:nvPr/>
        </p:nvSpPr>
        <p:spPr bwMode="auto">
          <a:xfrm>
            <a:off x="5768181" y="4786735"/>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5</a:t>
            </a:r>
            <a:endParaRPr lang="zh-CN" altLang="en-US" sz="2400" dirty="0">
              <a:solidFill>
                <a:schemeClr val="bg1"/>
              </a:solidFill>
              <a:latin typeface="Impact" panose="020B080603090205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2"/>
          <p:cNvGrpSpPr/>
          <p:nvPr/>
        </p:nvGrpSpPr>
        <p:grpSpPr bwMode="auto">
          <a:xfrm>
            <a:off x="222250" y="22066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47" name="任意多边形 23"/>
          <p:cNvSpPr>
            <a:spLocks noChangeArrowheads="1"/>
          </p:cNvSpPr>
          <p:nvPr/>
        </p:nvSpPr>
        <p:spPr bwMode="auto">
          <a:xfrm>
            <a:off x="0" y="1185521"/>
            <a:ext cx="12191964" cy="5699443"/>
          </a:xfrm>
          <a:custGeom>
            <a:avLst/>
            <a:gdLst>
              <a:gd name="T0" fmla="*/ 12192000 w 12192000"/>
              <a:gd name="T1" fmla="*/ 0 h 3212700"/>
              <a:gd name="T2" fmla="*/ 12192000 w 12192000"/>
              <a:gd name="T3" fmla="*/ 4720112 h 3212700"/>
              <a:gd name="T4" fmla="*/ 0 w 12192000"/>
              <a:gd name="T5" fmla="*/ 4720112 h 3212700"/>
              <a:gd name="T6" fmla="*/ 0 w 12192000"/>
              <a:gd name="T7" fmla="*/ 1919 h 3212700"/>
              <a:gd name="T8" fmla="*/ 192228 w 12192000"/>
              <a:gd name="T9" fmla="*/ 86592 h 3212700"/>
              <a:gd name="T10" fmla="*/ 6093822 w 12192000"/>
              <a:gd name="T11" fmla="*/ 926285 h 3212700"/>
              <a:gd name="T12" fmla="*/ 11995417 w 12192000"/>
              <a:gd name="T13" fmla="*/ 8659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sp>
        <p:nvSpPr>
          <p:cNvPr id="31751" name="矩形 21"/>
          <p:cNvSpPr>
            <a:spLocks noChangeArrowheads="1"/>
          </p:cNvSpPr>
          <p:nvPr/>
        </p:nvSpPr>
        <p:spPr bwMode="auto">
          <a:xfrm>
            <a:off x="3087308" y="697560"/>
            <a:ext cx="58189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Object instance recognition and 3D pose estimation</a:t>
            </a:r>
          </a:p>
        </p:txBody>
      </p:sp>
      <p:sp>
        <p:nvSpPr>
          <p:cNvPr id="4" name="任意多边形 12"/>
          <p:cNvSpPr>
            <a:spLocks noChangeArrowheads="1"/>
          </p:cNvSpPr>
          <p:nvPr/>
        </p:nvSpPr>
        <p:spPr bwMode="auto">
          <a:xfrm>
            <a:off x="494348" y="681355"/>
            <a:ext cx="2192579"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296988" y="440508"/>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1</a:t>
            </a:r>
            <a:endParaRPr lang="zh-CN" altLang="en-US" sz="240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567921" y="851525"/>
            <a:ext cx="20454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Introduction</a:t>
            </a:r>
          </a:p>
        </p:txBody>
      </p:sp>
      <p:sp>
        <p:nvSpPr>
          <p:cNvPr id="6" name="文本框 5">
            <a:extLst>
              <a:ext uri="{FF2B5EF4-FFF2-40B4-BE49-F238E27FC236}">
                <a16:creationId xmlns:a16="http://schemas.microsoft.com/office/drawing/2014/main" id="{D35C6622-0B8C-4472-9C07-2CB16335C2B6}"/>
              </a:ext>
            </a:extLst>
          </p:cNvPr>
          <p:cNvSpPr txBox="1"/>
          <p:nvPr/>
        </p:nvSpPr>
        <p:spPr>
          <a:xfrm>
            <a:off x="222250" y="2358071"/>
            <a:ext cx="11742738" cy="3416320"/>
          </a:xfrm>
          <a:prstGeom prst="rect">
            <a:avLst/>
          </a:prstGeom>
          <a:noFill/>
        </p:spPr>
        <p:txBody>
          <a:bodyPr wrap="square" rtlCol="0">
            <a:spAutoFit/>
          </a:bodyPr>
          <a:lstStyle/>
          <a:p>
            <a:pPr indent="457200"/>
            <a:r>
              <a:rPr lang="zh-CN" altLang="en-US" sz="2400" dirty="0">
                <a:latin typeface="+mn-ea"/>
                <a:ea typeface="+mn-ea"/>
              </a:rPr>
              <a:t>对象实例识别和三维姿态估计最近受到广泛关注，可能是因为它们在机器人应用中的重要性。对于抓取和操作任务来讲，效率、可靠性和准确性都是在实际应用过程中所要考虑的问题。</a:t>
            </a:r>
            <a:endParaRPr lang="en-US" altLang="zh-CN" sz="2400" dirty="0">
              <a:latin typeface="+mn-ea"/>
              <a:ea typeface="+mn-ea"/>
            </a:endParaRPr>
          </a:p>
          <a:p>
            <a:pPr indent="457200"/>
            <a:r>
              <a:rPr lang="zh-CN" altLang="en-US" sz="2400" dirty="0">
                <a:latin typeface="+mn-ea"/>
                <a:ea typeface="+mn-ea"/>
              </a:rPr>
              <a:t>尽管在过去几年中已经有很多方法被开发出来，但我们在这里将重点放在</a:t>
            </a:r>
            <a:r>
              <a:rPr lang="en-US" altLang="zh-CN" sz="2400" dirty="0" err="1">
                <a:latin typeface="+mn-ea"/>
                <a:ea typeface="+mn-ea"/>
              </a:rPr>
              <a:t>Drost</a:t>
            </a:r>
            <a:r>
              <a:rPr lang="zh-CN" altLang="en-US" sz="2400" dirty="0">
                <a:latin typeface="+mn-ea"/>
                <a:ea typeface="+mn-ea"/>
              </a:rPr>
              <a:t>等人的方法上。</a:t>
            </a:r>
            <a:r>
              <a:rPr lang="en-US" altLang="zh-CN" sz="2400" dirty="0" err="1">
                <a:latin typeface="+mn-ea"/>
                <a:ea typeface="+mn-ea"/>
              </a:rPr>
              <a:t>Drost</a:t>
            </a:r>
            <a:r>
              <a:rPr lang="zh-CN" altLang="en-US" sz="2400" dirty="0">
                <a:latin typeface="+mn-ea"/>
                <a:ea typeface="+mn-ea"/>
              </a:rPr>
              <a:t>的技术及其变体是基于</a:t>
            </a:r>
            <a:r>
              <a:rPr lang="en-US" altLang="zh-CN" sz="2400" dirty="0">
                <a:latin typeface="+mn-ea"/>
                <a:ea typeface="+mn-ea"/>
              </a:rPr>
              <a:t>3D</a:t>
            </a:r>
            <a:r>
              <a:rPr lang="zh-CN" altLang="en-US" sz="2400" dirty="0">
                <a:latin typeface="+mn-ea"/>
                <a:ea typeface="+mn-ea"/>
              </a:rPr>
              <a:t>点对的投票，存在的问题是该技术的效率很低并且对于传感器噪声和三维背景杂波也非常敏感，尤其是在靠近目标物体的情况下：传感器噪声可能会干扰快速访问所依赖的量化方法。</a:t>
            </a:r>
            <a:endParaRPr lang="en-US" altLang="zh-CN" sz="2400" dirty="0">
              <a:latin typeface="+mn-ea"/>
              <a:ea typeface="+mn-ea"/>
            </a:endParaRPr>
          </a:p>
          <a:p>
            <a:pPr indent="457200"/>
            <a:r>
              <a:rPr lang="zh-CN" altLang="en-US" sz="2400" dirty="0">
                <a:latin typeface="+mn-ea"/>
                <a:ea typeface="+mn-ea"/>
              </a:rPr>
              <a:t>在本文中，我们提出了一个更好更高效的抽样策略，并结合对前后处理步骤的小修改，使得我们的方法与最先进的方法相比更具竞争力。</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2"/>
          <p:cNvGrpSpPr/>
          <p:nvPr/>
        </p:nvGrpSpPr>
        <p:grpSpPr bwMode="auto">
          <a:xfrm>
            <a:off x="222250" y="22066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47" name="任意多边形 23"/>
          <p:cNvSpPr>
            <a:spLocks noChangeArrowheads="1"/>
          </p:cNvSpPr>
          <p:nvPr/>
        </p:nvSpPr>
        <p:spPr bwMode="auto">
          <a:xfrm>
            <a:off x="36" y="1158557"/>
            <a:ext cx="12191964" cy="5699443"/>
          </a:xfrm>
          <a:custGeom>
            <a:avLst/>
            <a:gdLst>
              <a:gd name="T0" fmla="*/ 12192000 w 12192000"/>
              <a:gd name="T1" fmla="*/ 0 h 3212700"/>
              <a:gd name="T2" fmla="*/ 12192000 w 12192000"/>
              <a:gd name="T3" fmla="*/ 4720112 h 3212700"/>
              <a:gd name="T4" fmla="*/ 0 w 12192000"/>
              <a:gd name="T5" fmla="*/ 4720112 h 3212700"/>
              <a:gd name="T6" fmla="*/ 0 w 12192000"/>
              <a:gd name="T7" fmla="*/ 1919 h 3212700"/>
              <a:gd name="T8" fmla="*/ 192228 w 12192000"/>
              <a:gd name="T9" fmla="*/ 86592 h 3212700"/>
              <a:gd name="T10" fmla="*/ 6093822 w 12192000"/>
              <a:gd name="T11" fmla="*/ 926285 h 3212700"/>
              <a:gd name="T12" fmla="*/ 11995417 w 12192000"/>
              <a:gd name="T13" fmla="*/ 8659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sp>
        <p:nvSpPr>
          <p:cNvPr id="31751" name="矩形 21"/>
          <p:cNvSpPr>
            <a:spLocks noChangeArrowheads="1"/>
          </p:cNvSpPr>
          <p:nvPr/>
        </p:nvSpPr>
        <p:spPr bwMode="auto">
          <a:xfrm>
            <a:off x="3087308" y="697560"/>
            <a:ext cx="58189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Object instance recognition and 3D pose estimation</a:t>
            </a:r>
          </a:p>
        </p:txBody>
      </p:sp>
      <p:sp>
        <p:nvSpPr>
          <p:cNvPr id="4" name="任意多边形 12"/>
          <p:cNvSpPr>
            <a:spLocks noChangeArrowheads="1"/>
          </p:cNvSpPr>
          <p:nvPr/>
        </p:nvSpPr>
        <p:spPr bwMode="auto">
          <a:xfrm>
            <a:off x="494348" y="681355"/>
            <a:ext cx="2192579"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296988" y="440508"/>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1</a:t>
            </a:r>
            <a:endParaRPr lang="zh-CN" altLang="en-US" sz="240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567921" y="851525"/>
            <a:ext cx="20454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Introduction</a:t>
            </a:r>
          </a:p>
        </p:txBody>
      </p:sp>
      <p:sp>
        <p:nvSpPr>
          <p:cNvPr id="6" name="文本框 5">
            <a:extLst>
              <a:ext uri="{FF2B5EF4-FFF2-40B4-BE49-F238E27FC236}">
                <a16:creationId xmlns:a16="http://schemas.microsoft.com/office/drawing/2014/main" id="{D35C6622-0B8C-4472-9C07-2CB16335C2B6}"/>
              </a:ext>
            </a:extLst>
          </p:cNvPr>
          <p:cNvSpPr txBox="1"/>
          <p:nvPr/>
        </p:nvSpPr>
        <p:spPr>
          <a:xfrm>
            <a:off x="344169" y="5756334"/>
            <a:ext cx="11742738" cy="830997"/>
          </a:xfrm>
          <a:prstGeom prst="rect">
            <a:avLst/>
          </a:prstGeom>
          <a:noFill/>
        </p:spPr>
        <p:txBody>
          <a:bodyPr wrap="square" rtlCol="0">
            <a:spAutoFit/>
          </a:bodyPr>
          <a:lstStyle/>
          <a:p>
            <a:pPr indent="457200"/>
            <a:r>
              <a:rPr lang="zh-CN" altLang="en-US" sz="2400" dirty="0">
                <a:latin typeface="+mn-ea"/>
                <a:ea typeface="+mn-ea"/>
              </a:rPr>
              <a:t>图</a:t>
            </a:r>
            <a:r>
              <a:rPr lang="en-US" altLang="zh-CN" sz="2400" dirty="0">
                <a:latin typeface="+mn-ea"/>
                <a:ea typeface="+mn-ea"/>
              </a:rPr>
              <a:t>1.</a:t>
            </a:r>
            <a:r>
              <a:rPr lang="zh-CN" altLang="en-US" sz="2400" dirty="0">
                <a:latin typeface="+mn-ea"/>
                <a:ea typeface="+mn-ea"/>
              </a:rPr>
              <a:t>在不同的姿势下，</a:t>
            </a:r>
            <a:r>
              <a:rPr lang="zh-CN" altLang="en-US" sz="2400" dirty="0">
                <a:latin typeface="+mn-ea"/>
              </a:rPr>
              <a:t>在杂乱的背景下</a:t>
            </a:r>
            <a:r>
              <a:rPr lang="zh-CN" altLang="en-US" sz="2400" dirty="0">
                <a:latin typeface="+mn-ea"/>
                <a:ea typeface="+mn-ea"/>
              </a:rPr>
              <a:t>我们的方法同时检测到几个</a:t>
            </a:r>
            <a:r>
              <a:rPr lang="en-US" altLang="zh-CN" sz="2400" dirty="0">
                <a:latin typeface="+mn-ea"/>
                <a:ea typeface="+mn-ea"/>
              </a:rPr>
              <a:t>3D</a:t>
            </a:r>
            <a:r>
              <a:rPr lang="zh-CN" altLang="en-US" sz="2400" dirty="0">
                <a:latin typeface="+mn-ea"/>
                <a:ea typeface="+mn-ea"/>
              </a:rPr>
              <a:t>对象。每个检测到的对象都增加了</a:t>
            </a:r>
            <a:r>
              <a:rPr lang="en-US" altLang="zh-CN" sz="2400" dirty="0">
                <a:latin typeface="+mn-ea"/>
                <a:ea typeface="+mn-ea"/>
              </a:rPr>
              <a:t>3D</a:t>
            </a:r>
            <a:r>
              <a:rPr lang="zh-CN" altLang="en-US" sz="2400" dirty="0">
                <a:latin typeface="+mn-ea"/>
                <a:ea typeface="+mn-ea"/>
              </a:rPr>
              <a:t>模型、</a:t>
            </a:r>
            <a:r>
              <a:rPr lang="en-US" altLang="zh-CN" sz="2400" dirty="0">
                <a:latin typeface="+mn-ea"/>
                <a:ea typeface="+mn-ea"/>
              </a:rPr>
              <a:t>3D</a:t>
            </a:r>
            <a:r>
              <a:rPr lang="zh-CN" altLang="en-US" sz="2400" dirty="0">
                <a:latin typeface="+mn-ea"/>
                <a:ea typeface="+mn-ea"/>
              </a:rPr>
              <a:t>边界框和坐标系。</a:t>
            </a:r>
          </a:p>
        </p:txBody>
      </p:sp>
      <p:pic>
        <p:nvPicPr>
          <p:cNvPr id="2" name="图片 1">
            <a:extLst>
              <a:ext uri="{FF2B5EF4-FFF2-40B4-BE49-F238E27FC236}">
                <a16:creationId xmlns:a16="http://schemas.microsoft.com/office/drawing/2014/main" id="{2AADDE7C-7767-4A95-AE1C-9606E8E61736}"/>
              </a:ext>
            </a:extLst>
          </p:cNvPr>
          <p:cNvPicPr>
            <a:picLocks noChangeAspect="1"/>
          </p:cNvPicPr>
          <p:nvPr/>
        </p:nvPicPr>
        <p:blipFill rotWithShape="1">
          <a:blip r:embed="rId2"/>
          <a:srcRect l="1305" t="14861" r="-1305" b="10367"/>
          <a:stretch/>
        </p:blipFill>
        <p:spPr>
          <a:xfrm>
            <a:off x="2848149" y="2236740"/>
            <a:ext cx="6743698" cy="3519968"/>
          </a:xfrm>
          <a:prstGeom prst="rect">
            <a:avLst/>
          </a:prstGeom>
        </p:spPr>
      </p:pic>
    </p:spTree>
    <p:extLst>
      <p:ext uri="{BB962C8B-B14F-4D97-AF65-F5344CB8AC3E}">
        <p14:creationId xmlns:p14="http://schemas.microsoft.com/office/powerpoint/2010/main" val="9638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1155667"/>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51" name="矩形 21"/>
          <p:cNvSpPr>
            <a:spLocks noChangeArrowheads="1"/>
          </p:cNvSpPr>
          <p:nvPr/>
        </p:nvSpPr>
        <p:spPr bwMode="auto">
          <a:xfrm>
            <a:off x="3378461" y="623312"/>
            <a:ext cx="54350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Recent work—3 categories</a:t>
            </a:r>
          </a:p>
        </p:txBody>
      </p:sp>
      <p:sp>
        <p:nvSpPr>
          <p:cNvPr id="29707" name="任意多边形 12"/>
          <p:cNvSpPr>
            <a:spLocks noChangeArrowheads="1"/>
          </p:cNvSpPr>
          <p:nvPr/>
        </p:nvSpPr>
        <p:spPr bwMode="auto">
          <a:xfrm>
            <a:off x="1008698" y="454025"/>
            <a:ext cx="2201222" cy="75723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2</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1076960" y="628015"/>
            <a:ext cx="220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Related Work</a:t>
            </a:r>
          </a:p>
        </p:txBody>
      </p:sp>
      <p:sp>
        <p:nvSpPr>
          <p:cNvPr id="3" name="文本框 2">
            <a:extLst>
              <a:ext uri="{FF2B5EF4-FFF2-40B4-BE49-F238E27FC236}">
                <a16:creationId xmlns:a16="http://schemas.microsoft.com/office/drawing/2014/main" id="{BF612F20-E42E-48F1-962E-D50569808B4C}"/>
              </a:ext>
            </a:extLst>
          </p:cNvPr>
          <p:cNvSpPr txBox="1"/>
          <p:nvPr/>
        </p:nvSpPr>
        <p:spPr>
          <a:xfrm>
            <a:off x="382905" y="2236763"/>
            <a:ext cx="11549058" cy="4524315"/>
          </a:xfrm>
          <a:prstGeom prst="rect">
            <a:avLst/>
          </a:prstGeom>
          <a:noFill/>
        </p:spPr>
        <p:txBody>
          <a:bodyPr wrap="square" rtlCol="0">
            <a:spAutoFit/>
          </a:bodyPr>
          <a:lstStyle/>
          <a:p>
            <a:pPr indent="457200"/>
            <a:r>
              <a:rPr lang="zh-CN" altLang="en-US" sz="2400" dirty="0">
                <a:latin typeface="+mn-ea"/>
                <a:ea typeface="+mn-ea"/>
              </a:rPr>
              <a:t>基于稀疏特征：数年前在颜色或强度图像中，常用于</a:t>
            </a:r>
            <a:r>
              <a:rPr lang="en-US" altLang="zh-CN" sz="2400" dirty="0">
                <a:latin typeface="+mn-ea"/>
                <a:ea typeface="+mn-ea"/>
              </a:rPr>
              <a:t>3D</a:t>
            </a:r>
            <a:r>
              <a:rPr lang="zh-CN" altLang="en-US" sz="2400" dirty="0">
                <a:latin typeface="+mn-ea"/>
                <a:ea typeface="+mn-ea"/>
              </a:rPr>
              <a:t>对象检测，但是由于实际的机器人应用中常要考虑缺乏纹理而不具有很多稳定特征点的对象，因此现如今该类方法不太常用。</a:t>
            </a:r>
            <a:endParaRPr lang="en-US" altLang="zh-CN" sz="2400" dirty="0">
              <a:latin typeface="+mn-ea"/>
              <a:ea typeface="+mn-ea"/>
            </a:endParaRPr>
          </a:p>
          <a:p>
            <a:pPr indent="457200"/>
            <a:r>
              <a:rPr lang="zh-CN" altLang="en-US" sz="2400" dirty="0">
                <a:latin typeface="+mn-ea"/>
                <a:ea typeface="+mn-ea"/>
              </a:rPr>
              <a:t>基于模板：模板捕捉不同视点下的不同外观，当模板与图像匹配时检测到对象，并通过模板给出其</a:t>
            </a:r>
            <a:r>
              <a:rPr lang="en-US" altLang="zh-CN" sz="2400" dirty="0">
                <a:latin typeface="+mn-ea"/>
                <a:ea typeface="+mn-ea"/>
              </a:rPr>
              <a:t>3D</a:t>
            </a:r>
            <a:r>
              <a:rPr lang="zh-CN" altLang="en-US" sz="2400" dirty="0">
                <a:latin typeface="+mn-ea"/>
                <a:ea typeface="+mn-ea"/>
              </a:rPr>
              <a:t>姿态。这种基于模板的方法可以很好地处理无纹理的物体，在实践中准确而快速的工作。然而，它们表现出典型的问题，例如对杂波和遮挡不敏感。</a:t>
            </a:r>
            <a:endParaRPr lang="en-US" altLang="zh-CN" sz="2400" dirty="0">
              <a:latin typeface="+mn-ea"/>
              <a:ea typeface="+mn-ea"/>
            </a:endParaRPr>
          </a:p>
          <a:p>
            <a:pPr indent="457200"/>
            <a:r>
              <a:rPr lang="zh-CN" altLang="en-US" sz="2400" dirty="0">
                <a:latin typeface="+mn-ea"/>
                <a:ea typeface="+mn-ea"/>
              </a:rPr>
              <a:t>基于点云：点云是在和目标表面特性的海量点集合。在获取物体表面每个采样点的空间坐标后，得到的是一个点的集合，称之为“点云”</a:t>
            </a:r>
            <a:r>
              <a:rPr lang="en-US" altLang="zh-CN" sz="2400" dirty="0">
                <a:latin typeface="+mn-ea"/>
                <a:ea typeface="+mn-ea"/>
              </a:rPr>
              <a:t>(Point Cloud)</a:t>
            </a:r>
            <a:r>
              <a:rPr lang="zh-CN" altLang="en-US" sz="2400" dirty="0">
                <a:latin typeface="+mn-ea"/>
                <a:ea typeface="+mn-ea"/>
              </a:rPr>
              <a:t>。目标姿态估计的标准方法之一是</a:t>
            </a:r>
            <a:r>
              <a:rPr lang="en-US" altLang="zh-CN" sz="2400" dirty="0">
                <a:latin typeface="+mn-ea"/>
                <a:ea typeface="+mn-ea"/>
              </a:rPr>
              <a:t>ICP</a:t>
            </a:r>
            <a:r>
              <a:rPr lang="zh-CN" altLang="en-US" sz="2400" dirty="0">
                <a:latin typeface="+mn-ea"/>
                <a:ea typeface="+mn-ea"/>
              </a:rPr>
              <a:t>，然而这需要初始估计，并不适用于对象检测。基于</a:t>
            </a:r>
            <a:r>
              <a:rPr lang="en-US" altLang="zh-CN" sz="2400" dirty="0">
                <a:latin typeface="+mn-ea"/>
                <a:ea typeface="+mn-ea"/>
              </a:rPr>
              <a:t>3D</a:t>
            </a:r>
            <a:r>
              <a:rPr lang="zh-CN" altLang="en-US" sz="2400" dirty="0">
                <a:latin typeface="+mn-ea"/>
                <a:ea typeface="+mn-ea"/>
              </a:rPr>
              <a:t>特征的方法更适合，通常在</a:t>
            </a:r>
            <a:r>
              <a:rPr lang="en-US" altLang="zh-CN" sz="2400" dirty="0">
                <a:latin typeface="+mn-ea"/>
                <a:ea typeface="+mn-ea"/>
              </a:rPr>
              <a:t>ICP</a:t>
            </a:r>
            <a:r>
              <a:rPr lang="zh-CN" altLang="en-US" sz="2400" dirty="0">
                <a:latin typeface="+mn-ea"/>
                <a:ea typeface="+mn-ea"/>
              </a:rPr>
              <a:t>后面进行姿态细化。这些方法通常在计算上是昂贵的，并且在复杂场景中应用较为困难。</a:t>
            </a:r>
            <a:endParaRPr lang="en-US" altLang="zh-CN" sz="2400" dirty="0">
              <a:latin typeface="+mn-ea"/>
              <a:ea typeface="+mn-ea"/>
            </a:endParaRPr>
          </a:p>
          <a:p>
            <a:pPr indent="457200"/>
            <a:r>
              <a:rPr lang="zh-CN" altLang="en-US" sz="2400" dirty="0">
                <a:latin typeface="+mn-ea"/>
                <a:ea typeface="+mn-ea"/>
              </a:rPr>
              <a:t>基于点云的方法是我们自己方法的出发点。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1155667"/>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51" name="矩形 21"/>
          <p:cNvSpPr>
            <a:spLocks noChangeArrowheads="1"/>
          </p:cNvSpPr>
          <p:nvPr/>
        </p:nvSpPr>
        <p:spPr bwMode="auto">
          <a:xfrm>
            <a:off x="4181663" y="623312"/>
            <a:ext cx="3828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Point Pair Features</a:t>
            </a:r>
          </a:p>
        </p:txBody>
      </p:sp>
      <p:sp>
        <p:nvSpPr>
          <p:cNvPr id="29707" name="任意多边形 12"/>
          <p:cNvSpPr>
            <a:spLocks noChangeArrowheads="1"/>
          </p:cNvSpPr>
          <p:nvPr/>
        </p:nvSpPr>
        <p:spPr bwMode="auto">
          <a:xfrm>
            <a:off x="1008698" y="454025"/>
            <a:ext cx="2201222" cy="75723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1076960" y="628015"/>
            <a:ext cx="220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err="1">
                <a:solidFill>
                  <a:schemeClr val="bg1"/>
                </a:solidFill>
                <a:latin typeface="微软雅黑" panose="020B0503020204020204" pitchFamily="34" charset="-122"/>
                <a:ea typeface="微软雅黑" panose="020B0503020204020204" pitchFamily="34" charset="-122"/>
              </a:rPr>
              <a:t>Drost</a:t>
            </a:r>
            <a:r>
              <a:rPr lang="en-US" altLang="zh-CN" sz="2400" dirty="0">
                <a:solidFill>
                  <a:schemeClr val="bg1"/>
                </a:solidFill>
                <a:latin typeface="微软雅黑" panose="020B0503020204020204" pitchFamily="34" charset="-122"/>
                <a:ea typeface="微软雅黑" panose="020B0503020204020204" pitchFamily="34" charset="-122"/>
              </a:rPr>
              <a:t>-PPF</a:t>
            </a:r>
            <a:endParaRPr lang="zh-CN" altLang="en-US" sz="24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F612F20-E42E-48F1-962E-D50569808B4C}"/>
                  </a:ext>
                </a:extLst>
              </p:cNvPr>
              <p:cNvSpPr txBox="1"/>
              <p:nvPr/>
            </p:nvSpPr>
            <p:spPr>
              <a:xfrm>
                <a:off x="382905" y="2236763"/>
                <a:ext cx="11549058" cy="4192879"/>
              </a:xfrm>
              <a:prstGeom prst="rect">
                <a:avLst/>
              </a:prstGeom>
              <a:noFill/>
            </p:spPr>
            <p:txBody>
              <a:bodyPr wrap="square" rtlCol="0">
                <a:spAutoFit/>
              </a:bodyPr>
              <a:lstStyle/>
              <a:p>
                <a:pPr indent="457200"/>
                <a:r>
                  <a:rPr lang="en-US" altLang="zh-CN" sz="2400" dirty="0">
                    <a:latin typeface="+mn-ea"/>
                    <a:ea typeface="+mn-ea"/>
                  </a:rPr>
                  <a:t>Drost</a:t>
                </a:r>
                <a:r>
                  <a:rPr lang="zh-CN" altLang="en-US" sz="2400" dirty="0">
                    <a:latin typeface="+mn-ea"/>
                    <a:ea typeface="+mn-ea"/>
                  </a:rPr>
                  <a:t>等人提出基于点云将</a:t>
                </a:r>
                <a:r>
                  <a:rPr lang="en-US" altLang="zh-CN" sz="2400" dirty="0">
                    <a:latin typeface="+mn-ea"/>
                    <a:ea typeface="+mn-ea"/>
                  </a:rPr>
                  <a:t>3D</a:t>
                </a:r>
                <a:r>
                  <a:rPr lang="zh-CN" altLang="en-US" sz="2400" dirty="0">
                    <a:latin typeface="+mn-ea"/>
                    <a:ea typeface="+mn-ea"/>
                  </a:rPr>
                  <a:t>模型和</a:t>
                </a:r>
                <a:r>
                  <a:rPr lang="en-US" altLang="zh-CN" sz="2400" dirty="0">
                    <a:latin typeface="+mn-ea"/>
                    <a:ea typeface="+mn-ea"/>
                  </a:rPr>
                  <a:t>3D</a:t>
                </a:r>
                <a:r>
                  <a:rPr lang="zh-CN" altLang="en-US" sz="2400" dirty="0">
                    <a:latin typeface="+mn-ea"/>
                    <a:ea typeface="+mn-ea"/>
                  </a:rPr>
                  <a:t>场景匹配的算法是将</a:t>
                </a:r>
                <a:r>
                  <a:rPr lang="en-US" altLang="zh-CN" sz="2400" dirty="0">
                    <a:latin typeface="+mn-ea"/>
                    <a:ea typeface="+mn-ea"/>
                  </a:rPr>
                  <a:t>Point Pair Features</a:t>
                </a:r>
                <a:r>
                  <a:rPr lang="zh-CN" altLang="en-US" sz="2400" dirty="0">
                    <a:latin typeface="+mn-ea"/>
                    <a:ea typeface="+mn-ea"/>
                  </a:rPr>
                  <a:t>的现有思想与投票方案相结合，同时解决对象姿态和位置问题。更具体的讲，</a:t>
                </a:r>
                <a:r>
                  <a:rPr lang="en-US" altLang="zh-CN" sz="2400" dirty="0" err="1">
                    <a:latin typeface="+mn-ea"/>
                    <a:ea typeface="+mn-ea"/>
                  </a:rPr>
                  <a:t>Drost</a:t>
                </a:r>
                <a:r>
                  <a:rPr lang="en-US" altLang="zh-CN" sz="2400" dirty="0">
                    <a:latin typeface="+mn-ea"/>
                    <a:ea typeface="+mn-ea"/>
                  </a:rPr>
                  <a:t>-PPF</a:t>
                </a:r>
                <a:r>
                  <a:rPr lang="zh-CN" altLang="en-US" sz="2400" dirty="0">
                    <a:latin typeface="+mn-ea"/>
                    <a:ea typeface="+mn-ea"/>
                  </a:rPr>
                  <a:t>的目标是为每个场景点建立一个与模型点的对应关系，并解决剩余的自由度以使场景和模型数据对齐。这是通过使用模型和场景空间中的相应点及其所有相邻点之间的关系来以两种未知数的霍夫变换方式进行投票。</a:t>
                </a:r>
                <a:endParaRPr lang="en-US" altLang="zh-CN" sz="2400" dirty="0">
                  <a:latin typeface="+mn-ea"/>
                  <a:ea typeface="+mn-ea"/>
                </a:endParaRPr>
              </a:p>
              <a:p>
                <a:pPr indent="457200"/>
                <a:r>
                  <a:rPr lang="en-US" altLang="zh-CN" sz="2400" dirty="0" err="1">
                    <a:latin typeface="+mn-ea"/>
                    <a:ea typeface="+mn-ea"/>
                  </a:rPr>
                  <a:t>Drost</a:t>
                </a:r>
                <a:r>
                  <a:rPr lang="en-US" altLang="zh-CN" sz="2400" dirty="0">
                    <a:latin typeface="+mn-ea"/>
                    <a:ea typeface="+mn-ea"/>
                  </a:rPr>
                  <a:t>-PPF</a:t>
                </a:r>
                <a:r>
                  <a:rPr lang="zh-CN" altLang="en-US" sz="2400" dirty="0">
                    <a:latin typeface="+mn-ea"/>
                    <a:ea typeface="+mn-ea"/>
                  </a:rPr>
                  <a:t>首先从对象的</a:t>
                </a:r>
                <a:r>
                  <a:rPr lang="en-US" altLang="zh-CN" sz="2400" dirty="0">
                    <a:latin typeface="+mn-ea"/>
                    <a:ea typeface="+mn-ea"/>
                  </a:rPr>
                  <a:t>3D</a:t>
                </a:r>
                <a:r>
                  <a:rPr lang="zh-CN" altLang="en-US" sz="2400" dirty="0">
                    <a:latin typeface="+mn-ea"/>
                    <a:ea typeface="+mn-ea"/>
                  </a:rPr>
                  <a:t>模型中提取</a:t>
                </a:r>
                <a:r>
                  <a:rPr lang="en-US" altLang="zh-CN" sz="2400" dirty="0">
                    <a:latin typeface="+mn-ea"/>
                    <a:ea typeface="+mn-ea"/>
                  </a:rPr>
                  <a:t>3D</a:t>
                </a:r>
                <a:r>
                  <a:rPr lang="zh-CN" altLang="en-US" sz="2400" dirty="0">
                    <a:latin typeface="+mn-ea"/>
                    <a:ea typeface="+mn-ea"/>
                  </a:rPr>
                  <a:t>点及其法线对，以计算定义为</a:t>
                </a:r>
                <a:r>
                  <a:rPr lang="en-US" altLang="zh-CN" sz="2400" dirty="0">
                    <a:latin typeface="+mn-ea"/>
                    <a:ea typeface="+mn-ea"/>
                  </a:rPr>
                  <a:t>4</a:t>
                </a:r>
                <a:r>
                  <a:rPr lang="zh-CN" altLang="en-US" sz="2400" dirty="0">
                    <a:latin typeface="+mn-ea"/>
                    <a:ea typeface="+mn-ea"/>
                  </a:rPr>
                  <a:t>矢量的点对特征</a:t>
                </a:r>
                <a:r>
                  <a:rPr lang="en-US" altLang="zh-CN" sz="2400" dirty="0">
                    <a:latin typeface="+mn-ea"/>
                    <a:ea typeface="+mn-ea"/>
                  </a:rPr>
                  <a:t>(PPF)</a:t>
                </a:r>
                <a:r>
                  <a:rPr lang="zh-CN" altLang="en-US" sz="2400" dirty="0">
                    <a:latin typeface="+mn-ea"/>
                    <a:ea typeface="+mn-ea"/>
                  </a:rPr>
                  <a:t>：</a:t>
                </a:r>
                <a:endParaRPr lang="en-US" altLang="zh-CN" sz="2400" dirty="0">
                  <a:latin typeface="+mn-ea"/>
                  <a:ea typeface="+mn-ea"/>
                </a:endParaRPr>
              </a:p>
              <a:p>
                <a:pPr indent="457200"/>
                <a:r>
                  <a:rPr lang="en-US" altLang="zh-CN" sz="2400" dirty="0">
                    <a:latin typeface="+mn-ea"/>
                    <a:ea typeface="+mn-ea"/>
                  </a:rPr>
                  <a:t>         F(</a:t>
                </a:r>
                <a14:m>
                  <m:oMath xmlns:m="http://schemas.openxmlformats.org/officeDocument/2006/math">
                    <m:sSub>
                      <m:sSubPr>
                        <m:ctrlPr>
                          <a:rPr lang="en-US" altLang="zh-CN" sz="2400" i="1">
                            <a:latin typeface="Cambria Math" panose="02040503050406030204" pitchFamily="18" charset="0"/>
                            <a:ea typeface="+mn-ea"/>
                          </a:rPr>
                        </m:ctrlPr>
                      </m:sSubPr>
                      <m:e>
                        <m:r>
                          <a:rPr lang="en-US" altLang="zh-CN" sz="2400" i="1">
                            <a:latin typeface="Cambria Math" panose="02040503050406030204" pitchFamily="18" charset="0"/>
                            <a:ea typeface="+mn-ea"/>
                          </a:rPr>
                          <m:t>𝑚</m:t>
                        </m:r>
                      </m:e>
                      <m:sub>
                        <m:r>
                          <a:rPr lang="en-US" altLang="zh-CN" sz="2400" i="1">
                            <a:latin typeface="Cambria Math" panose="02040503050406030204" pitchFamily="18" charset="0"/>
                            <a:ea typeface="+mn-ea"/>
                          </a:rPr>
                          <m:t>1</m:t>
                        </m:r>
                      </m:sub>
                    </m:sSub>
                    <m:r>
                      <a:rPr lang="en-US" altLang="zh-CN" sz="2400" i="1">
                        <a:latin typeface="Cambria Math" panose="02040503050406030204" pitchFamily="18" charset="0"/>
                        <a:ea typeface="+mn-ea"/>
                      </a:rPr>
                      <m:t>,</m:t>
                    </m:r>
                    <m:sSub>
                      <m:sSubPr>
                        <m:ctrlPr>
                          <a:rPr lang="en-US" altLang="zh-CN" sz="2400" i="1">
                            <a:latin typeface="Cambria Math" panose="02040503050406030204" pitchFamily="18" charset="0"/>
                            <a:ea typeface="+mn-ea"/>
                          </a:rPr>
                        </m:ctrlPr>
                      </m:sSubPr>
                      <m:e>
                        <m:r>
                          <a:rPr lang="en-US" altLang="zh-CN" sz="2400" i="1">
                            <a:latin typeface="Cambria Math" panose="02040503050406030204" pitchFamily="18" charset="0"/>
                            <a:ea typeface="+mn-ea"/>
                          </a:rPr>
                          <m:t>𝑚</m:t>
                        </m:r>
                      </m:e>
                      <m:sub>
                        <m:r>
                          <a:rPr lang="en-US" altLang="zh-CN" sz="2400" i="1">
                            <a:latin typeface="Cambria Math" panose="02040503050406030204" pitchFamily="18" charset="0"/>
                            <a:ea typeface="+mn-ea"/>
                          </a:rPr>
                          <m:t>2</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i="1">
                            <a:latin typeface="Cambria Math" panose="02040503050406030204" pitchFamily="18" charset="0"/>
                          </a:rPr>
                          <m:t>2</m:t>
                        </m:r>
                      </m:sub>
                    </m:sSub>
                    <m:r>
                      <a:rPr lang="en-US" altLang="zh-CN" sz="2400" b="0" i="0" smtClean="0">
                        <a:latin typeface="Cambria Math" panose="02040503050406030204" pitchFamily="18" charset="0"/>
                      </a:rPr>
                      <m:t>)=</m:t>
                    </m:r>
                    <m:sSup>
                      <m:sSupPr>
                        <m:ctrlPr>
                          <a:rPr lang="en-US" altLang="zh-CN" sz="2400" i="1" dirty="0" smtClean="0">
                            <a:latin typeface="Cambria Math" panose="02040503050406030204" pitchFamily="18" charset="0"/>
                            <a:ea typeface="+mn-ea"/>
                          </a:rPr>
                        </m:ctrlPr>
                      </m:sSupPr>
                      <m:e>
                        <m:r>
                          <a:rPr lang="en-US" altLang="zh-CN" sz="2400" b="0" i="1" dirty="0" smtClean="0">
                            <a:latin typeface="Cambria Math" panose="02040503050406030204" pitchFamily="18" charset="0"/>
                            <a:ea typeface="+mn-ea"/>
                          </a:rPr>
                          <m:t>[</m:t>
                        </m:r>
                        <m:sSubSup>
                          <m:sSubSupPr>
                            <m:ctrlPr>
                              <a:rPr lang="en-US" altLang="zh-CN" sz="2400" b="0" i="1" dirty="0" smtClean="0">
                                <a:latin typeface="Cambria Math" panose="02040503050406030204" pitchFamily="18" charset="0"/>
                                <a:ea typeface="+mn-ea"/>
                              </a:rPr>
                            </m:ctrlPr>
                          </m:sSubSupPr>
                          <m:e>
                            <m:d>
                              <m:dPr>
                                <m:begChr m:val="‖"/>
                                <m:endChr m:val="‖"/>
                                <m:ctrlPr>
                                  <a:rPr lang="en-US" altLang="zh-CN" sz="2400" b="0" i="1" dirty="0" smtClean="0">
                                    <a:latin typeface="Cambria Math" panose="02040503050406030204" pitchFamily="18" charset="0"/>
                                    <a:ea typeface="+mn-ea"/>
                                  </a:rPr>
                                </m:ctrlPr>
                              </m:dPr>
                              <m:e>
                                <m:r>
                                  <a:rPr lang="en-US" altLang="zh-CN" sz="2400" b="0" i="1" dirty="0" smtClean="0">
                                    <a:latin typeface="Cambria Math" panose="02040503050406030204" pitchFamily="18" charset="0"/>
                                    <a:ea typeface="+mn-ea"/>
                                  </a:rPr>
                                  <m:t>𝑑</m:t>
                                </m:r>
                              </m:e>
                            </m:d>
                          </m:e>
                          <m:sub>
                            <m:r>
                              <a:rPr lang="en-US" altLang="zh-CN" sz="2400" b="0" i="1" dirty="0" smtClean="0">
                                <a:latin typeface="Cambria Math" panose="02040503050406030204" pitchFamily="18" charset="0"/>
                                <a:ea typeface="+mn-ea"/>
                              </a:rPr>
                              <m:t>2</m:t>
                            </m:r>
                          </m:sub>
                          <m:sup/>
                        </m:sSubSup>
                        <m:r>
                          <a:rPr lang="en-US" altLang="zh-CN" sz="2400" b="0" i="1" dirty="0" smtClean="0">
                            <a:latin typeface="Cambria Math" panose="02040503050406030204" pitchFamily="18" charset="0"/>
                            <a:ea typeface="+mn-ea"/>
                          </a:rPr>
                          <m:t>,∠</m:t>
                        </m:r>
                        <m:d>
                          <m:dPr>
                            <m:ctrlPr>
                              <a:rPr lang="en-US" altLang="zh-CN" sz="2400" b="0" i="1" dirty="0" smtClean="0">
                                <a:latin typeface="Cambria Math" panose="02040503050406030204" pitchFamily="18" charset="0"/>
                                <a:ea typeface="+mn-ea"/>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e>
                        </m:d>
                        <m:r>
                          <a:rPr lang="en-US" altLang="zh-CN" sz="2400" b="0" i="1" dirty="0" smtClean="0">
                            <a:latin typeface="Cambria Math" panose="02040503050406030204" pitchFamily="18" charset="0"/>
                            <a:ea typeface="+mn-ea"/>
                          </a:rPr>
                          <m:t>,∠</m:t>
                        </m:r>
                        <m:d>
                          <m:dPr>
                            <m:ctrlPr>
                              <a:rPr lang="en-US" altLang="zh-CN" sz="2400" b="0" i="1" dirty="0" smtClean="0">
                                <a:latin typeface="Cambria Math" panose="02040503050406030204" pitchFamily="18" charset="0"/>
                                <a:ea typeface="+mn-ea"/>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e>
                        </m:d>
                        <m:r>
                          <a:rPr lang="en-US" altLang="zh-CN" sz="2400" b="0" i="1" dirty="0" smtClean="0">
                            <a:latin typeface="Cambria Math" panose="02040503050406030204" pitchFamily="18" charset="0"/>
                            <a:ea typeface="+mn-ea"/>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b="0" i="1" smtClean="0">
                                <a:latin typeface="Cambria Math" panose="02040503050406030204" pitchFamily="18" charset="0"/>
                              </a:rPr>
                              <m:t>2</m:t>
                            </m:r>
                          </m:sub>
                        </m:sSub>
                        <m:r>
                          <a:rPr lang="en-US" altLang="zh-CN" sz="2400" b="0" i="1" dirty="0" smtClean="0">
                            <a:latin typeface="Cambria Math" panose="02040503050406030204" pitchFamily="18" charset="0"/>
                            <a:ea typeface="+mn-ea"/>
                          </a:rPr>
                          <m:t>)]</m:t>
                        </m:r>
                      </m:e>
                      <m:sup>
                        <m:r>
                          <a:rPr lang="en-US" altLang="zh-CN" sz="2400" b="0" i="1" dirty="0" smtClean="0">
                            <a:latin typeface="Cambria Math" panose="02040503050406030204" pitchFamily="18" charset="0"/>
                            <a:ea typeface="+mn-ea"/>
                          </a:rPr>
                          <m:t>𝑇</m:t>
                        </m:r>
                      </m:sup>
                    </m:sSup>
                  </m:oMath>
                </a14:m>
                <a:r>
                  <a:rPr lang="en-US" altLang="zh-CN" sz="2400" dirty="0">
                    <a:latin typeface="+mn-ea"/>
                    <a:ea typeface="+mn-ea"/>
                  </a:rPr>
                  <a:t>   </a:t>
                </a:r>
              </a:p>
              <a:p>
                <a:pPr indent="457200"/>
                <a:r>
                  <a:rPr lang="zh-CN" altLang="en-US" sz="2400" dirty="0">
                    <a:latin typeface="+mn-ea"/>
                    <a:ea typeface="+mn-ea"/>
                  </a:rPr>
                  <a:t>其中</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2</m:t>
                        </m:r>
                      </m:sub>
                    </m:sSub>
                    <m:r>
                      <a:rPr lang="zh-CN" altLang="en-US" sz="2400" b="0" i="1" smtClean="0">
                        <a:latin typeface="Cambria Math" panose="02040503050406030204" pitchFamily="18" charset="0"/>
                      </a:rPr>
                      <m:t>是</m:t>
                    </m:r>
                    <m:r>
                      <a:rPr lang="zh-CN" altLang="en-US" sz="2400" i="1">
                        <a:latin typeface="Cambria Math" panose="02040503050406030204" pitchFamily="18" charset="0"/>
                      </a:rPr>
                      <m:t>两个</m:t>
                    </m:r>
                    <m:r>
                      <a:rPr lang="zh-CN" altLang="en-US" sz="2400" i="1" smtClean="0">
                        <a:latin typeface="Cambria Math" panose="02040503050406030204" pitchFamily="18" charset="0"/>
                      </a:rPr>
                      <m:t>三维</m:t>
                    </m:r>
                    <m:r>
                      <a:rPr lang="zh-CN" altLang="en-US" sz="2400" b="0" i="1" smtClean="0">
                        <a:latin typeface="Cambria Math" panose="02040503050406030204" pitchFamily="18" charset="0"/>
                      </a:rPr>
                      <m:t>点，</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zh-CN" altLang="en-US" sz="2400" b="0" i="1" smtClean="0">
                        <a:latin typeface="Cambria Math" panose="02040503050406030204" pitchFamily="18" charset="0"/>
                      </a:rPr>
                      <m:t>和</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b="0" i="1" smtClean="0">
                            <a:latin typeface="Cambria Math" panose="02040503050406030204" pitchFamily="18" charset="0"/>
                          </a:rPr>
                          <m:t>2</m:t>
                        </m:r>
                      </m:sub>
                    </m:sSub>
                    <m:r>
                      <a:rPr lang="zh-CN" altLang="en-US" sz="2400" i="1">
                        <a:latin typeface="Cambria Math" panose="02040503050406030204" pitchFamily="18" charset="0"/>
                      </a:rPr>
                      <m:t>分别是它们</m:t>
                    </m:r>
                    <m:r>
                      <a:rPr lang="zh-CN" altLang="en-US" sz="2400" b="0" i="1" smtClean="0">
                        <a:latin typeface="Cambria Math" panose="02040503050406030204" pitchFamily="18" charset="0"/>
                      </a:rPr>
                      <m:t>的</m:t>
                    </m:r>
                    <m:r>
                      <a:rPr lang="zh-CN" altLang="en-US" sz="2400" i="1">
                        <a:latin typeface="Cambria Math" panose="02040503050406030204" pitchFamily="18" charset="0"/>
                      </a:rPr>
                      <m:t>法线</m:t>
                    </m:r>
                    <m:r>
                      <a:rPr lang="zh-CN" altLang="en-US"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2</m:t>
                        </m:r>
                      </m:sub>
                    </m:sSub>
                    <m:r>
                      <a:rPr lang="zh-CN" altLang="en-US" sz="2400" b="0" i="1" smtClean="0">
                        <a:latin typeface="Cambria Math" panose="02040503050406030204" pitchFamily="18" charset="0"/>
                      </a:rPr>
                      <m:t>该</m:t>
                    </m:r>
                    <m:r>
                      <a:rPr lang="zh-CN" altLang="en-US" sz="2400" i="1">
                        <a:latin typeface="Cambria Math" panose="02040503050406030204" pitchFamily="18" charset="0"/>
                      </a:rPr>
                      <m:t>特征矢量对于</m:t>
                    </m:r>
                    <m:r>
                      <a:rPr lang="zh-CN" altLang="en-US" sz="2400" i="1" smtClean="0">
                        <a:latin typeface="Cambria Math" panose="02040503050406030204" pitchFamily="18" charset="0"/>
                      </a:rPr>
                      <m:t>刚性运动</m:t>
                    </m:r>
                    <m:r>
                      <a:rPr lang="zh-CN" altLang="en-US" sz="2400" b="0" i="1" smtClean="0">
                        <a:latin typeface="Cambria Math" panose="02040503050406030204" pitchFamily="18" charset="0"/>
                      </a:rPr>
                      <m:t>是</m:t>
                    </m:r>
                    <m:r>
                      <a:rPr lang="zh-CN" altLang="en-US" sz="2400" i="1">
                        <a:latin typeface="Cambria Math" panose="02040503050406030204" pitchFamily="18" charset="0"/>
                      </a:rPr>
                      <m:t>不变的</m:t>
                    </m:r>
                    <m:r>
                      <a:rPr lang="zh-CN" altLang="en-US" sz="2400" b="0" i="1" smtClean="0">
                        <a:latin typeface="Cambria Math" panose="02040503050406030204" pitchFamily="18" charset="0"/>
                      </a:rPr>
                      <m:t>，这</m:t>
                    </m:r>
                    <m:r>
                      <a:rPr lang="zh-CN" altLang="en-US" sz="2400" i="1">
                        <a:latin typeface="Cambria Math" panose="02040503050406030204" pitchFamily="18" charset="0"/>
                      </a:rPr>
                      <m:t>使得</m:t>
                    </m:r>
                    <m:r>
                      <a:rPr lang="zh-CN" altLang="en-US" sz="2400" i="1" smtClean="0">
                        <a:latin typeface="Cambria Math" panose="02040503050406030204" pitchFamily="18" charset="0"/>
                      </a:rPr>
                      <m:t>该方法</m:t>
                    </m:r>
                    <m:r>
                      <a:rPr lang="zh-CN" altLang="en-US" sz="2400" i="1">
                        <a:latin typeface="Cambria Math" panose="02040503050406030204" pitchFamily="18" charset="0"/>
                      </a:rPr>
                      <m:t>能够</m:t>
                    </m:r>
                    <m:r>
                      <a:rPr lang="zh-CN" altLang="en-US" sz="2400" b="0" i="1" smtClean="0">
                        <a:latin typeface="Cambria Math" panose="02040503050406030204" pitchFamily="18" charset="0"/>
                      </a:rPr>
                      <m:t>在</m:t>
                    </m:r>
                    <m:r>
                      <a:rPr lang="zh-CN" altLang="en-US" sz="2400" i="1">
                        <a:latin typeface="Cambria Math" panose="02040503050406030204" pitchFamily="18" charset="0"/>
                      </a:rPr>
                      <m:t>这些</m:t>
                    </m:r>
                    <m:r>
                      <a:rPr lang="zh-CN" altLang="en-US" sz="2400" i="1" smtClean="0">
                        <a:latin typeface="Cambria Math" panose="02040503050406030204" pitchFamily="18" charset="0"/>
                      </a:rPr>
                      <m:t>变换下</m:t>
                    </m:r>
                    <m:r>
                      <a:rPr lang="zh-CN" altLang="en-US" sz="2400" i="1">
                        <a:latin typeface="Cambria Math" panose="02040503050406030204" pitchFamily="18" charset="0"/>
                      </a:rPr>
                      <m:t>检测物体</m:t>
                    </m:r>
                  </m:oMath>
                </a14:m>
                <a:r>
                  <a:rPr lang="zh-CN" altLang="en-US" sz="2400" dirty="0">
                    <a:latin typeface="+mn-ea"/>
                    <a:ea typeface="+mn-ea"/>
                  </a:rPr>
                  <a:t>。</a:t>
                </a:r>
                <a:endParaRPr lang="en-US" altLang="zh-CN" sz="2400" dirty="0">
                  <a:latin typeface="+mn-ea"/>
                  <a:ea typeface="+mn-ea"/>
                </a:endParaRPr>
              </a:p>
              <a:p>
                <a:pPr indent="457200"/>
                <a:endParaRPr lang="en-US" altLang="zh-CN" sz="2400" dirty="0">
                  <a:latin typeface="+mn-ea"/>
                  <a:ea typeface="+mn-ea"/>
                </a:endParaRPr>
              </a:p>
            </p:txBody>
          </p:sp>
        </mc:Choice>
        <mc:Fallback xmlns="">
          <p:sp>
            <p:nvSpPr>
              <p:cNvPr id="3" name="文本框 2">
                <a:extLst>
                  <a:ext uri="{FF2B5EF4-FFF2-40B4-BE49-F238E27FC236}">
                    <a16:creationId xmlns:a16="http://schemas.microsoft.com/office/drawing/2014/main" id="{BF612F20-E42E-48F1-962E-D50569808B4C}"/>
                  </a:ext>
                </a:extLst>
              </p:cNvPr>
              <p:cNvSpPr txBox="1">
                <a:spLocks noRot="1" noChangeAspect="1" noMove="1" noResize="1" noEditPoints="1" noAdjustHandles="1" noChangeArrowheads="1" noChangeShapeType="1" noTextEdit="1"/>
              </p:cNvSpPr>
              <p:nvPr/>
            </p:nvSpPr>
            <p:spPr>
              <a:xfrm>
                <a:off x="382905" y="2236763"/>
                <a:ext cx="11549058" cy="4192879"/>
              </a:xfrm>
              <a:prstGeom prst="rect">
                <a:avLst/>
              </a:prstGeom>
              <a:blipFill>
                <a:blip r:embed="rId2"/>
                <a:stretch>
                  <a:fillRect l="-845" t="-1163" r="-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753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1155667"/>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51" name="矩形 21"/>
          <p:cNvSpPr>
            <a:spLocks noChangeArrowheads="1"/>
          </p:cNvSpPr>
          <p:nvPr/>
        </p:nvSpPr>
        <p:spPr bwMode="auto">
          <a:xfrm>
            <a:off x="4181663" y="623312"/>
            <a:ext cx="3828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Point Pair Features</a:t>
            </a:r>
          </a:p>
        </p:txBody>
      </p:sp>
      <p:sp>
        <p:nvSpPr>
          <p:cNvPr id="29707" name="任意多边形 12"/>
          <p:cNvSpPr>
            <a:spLocks noChangeArrowheads="1"/>
          </p:cNvSpPr>
          <p:nvPr/>
        </p:nvSpPr>
        <p:spPr bwMode="auto">
          <a:xfrm>
            <a:off x="1008698" y="454025"/>
            <a:ext cx="2201222" cy="75723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1076960" y="628015"/>
            <a:ext cx="220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err="1">
                <a:solidFill>
                  <a:schemeClr val="bg1"/>
                </a:solidFill>
                <a:latin typeface="微软雅黑" panose="020B0503020204020204" pitchFamily="34" charset="-122"/>
                <a:ea typeface="微软雅黑" panose="020B0503020204020204" pitchFamily="34" charset="-122"/>
              </a:rPr>
              <a:t>Drost</a:t>
            </a:r>
            <a:r>
              <a:rPr lang="en-US" altLang="zh-CN" sz="2400" dirty="0">
                <a:solidFill>
                  <a:schemeClr val="bg1"/>
                </a:solidFill>
                <a:latin typeface="微软雅黑" panose="020B0503020204020204" pitchFamily="34" charset="-122"/>
                <a:ea typeface="微软雅黑" panose="020B0503020204020204" pitchFamily="34" charset="-122"/>
              </a:rPr>
              <a:t>-PPF</a:t>
            </a:r>
            <a:endParaRPr lang="zh-CN" altLang="en-US" sz="24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F612F20-E42E-48F1-962E-D50569808B4C}"/>
                  </a:ext>
                </a:extLst>
              </p:cNvPr>
              <p:cNvSpPr txBox="1"/>
              <p:nvPr/>
            </p:nvSpPr>
            <p:spPr>
              <a:xfrm>
                <a:off x="382905" y="2236763"/>
                <a:ext cx="11549058" cy="3920689"/>
              </a:xfrm>
              <a:prstGeom prst="rect">
                <a:avLst/>
              </a:prstGeom>
              <a:noFill/>
            </p:spPr>
            <p:txBody>
              <a:bodyPr wrap="square" rtlCol="0">
                <a:spAutoFit/>
              </a:bodyPr>
              <a:lstStyle/>
              <a:p>
                <a:pPr indent="457200"/>
                <a:r>
                  <a:rPr lang="en-US" altLang="zh-CN" sz="2400" dirty="0">
                    <a:latin typeface="+mn-ea"/>
                    <a:ea typeface="+mn-ea"/>
                  </a:rPr>
                  <a:t>PPF</a:t>
                </a:r>
                <a:r>
                  <a:rPr lang="zh-CN" altLang="en-US" sz="2400" dirty="0">
                    <a:latin typeface="+mn-ea"/>
                    <a:ea typeface="+mn-ea"/>
                  </a:rPr>
                  <a:t>被离散化并用作查找表的索引。该查找表的每个仓都存储第一模型点</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b="0" i="1" smtClean="0">
                            <a:latin typeface="Cambria Math" panose="02040503050406030204" pitchFamily="18" charset="0"/>
                          </a:rPr>
                          <m:t>𝑖</m:t>
                        </m:r>
                      </m:sub>
                    </m:sSub>
                    <m:r>
                      <a:rPr lang="zh-CN" altLang="en-US" sz="2400" b="0" i="1" smtClean="0">
                        <a:latin typeface="Cambria Math" panose="02040503050406030204" pitchFamily="18" charset="0"/>
                      </a:rPr>
                      <m:t>的</m:t>
                    </m:r>
                    <m:r>
                      <a:rPr lang="zh-CN" altLang="en-US" sz="2400" i="1">
                        <a:latin typeface="Cambria Math" panose="02040503050406030204" pitchFamily="18" charset="0"/>
                      </a:rPr>
                      <m:t>列表</m:t>
                    </m:r>
                    <m:r>
                      <a:rPr lang="zh-CN" altLang="en-US" sz="2400" i="1" smtClean="0">
                        <a:latin typeface="Cambria Math" panose="02040503050406030204" pitchFamily="18" charset="0"/>
                      </a:rPr>
                      <m:t>以及</m:t>
                    </m:r>
                  </m:oMath>
                </a14:m>
                <a:r>
                  <a:rPr lang="zh-CN" altLang="en-US" sz="2400" dirty="0">
                    <a:latin typeface="+mn-ea"/>
                    <a:ea typeface="+mn-ea"/>
                  </a:rPr>
                  <a:t>离散化到仓的索引的所有</a:t>
                </a:r>
                <a:r>
                  <a:rPr lang="en-US" altLang="zh-CN" sz="2400" dirty="0">
                    <a:latin typeface="+mn-ea"/>
                    <a:ea typeface="+mn-ea"/>
                  </a:rPr>
                  <a:t>PPF</a:t>
                </a:r>
                <a:r>
                  <a:rPr lang="zh-CN" altLang="en-US" sz="2400" dirty="0">
                    <a:latin typeface="+mn-ea"/>
                    <a:ea typeface="+mn-ea"/>
                  </a:rPr>
                  <a:t>的相应旋转角</a:t>
                </a:r>
                <a14:m>
                  <m:oMath xmlns:m="http://schemas.openxmlformats.org/officeDocument/2006/math">
                    <m:sSubSup>
                      <m:sSubSupPr>
                        <m:ctrlPr>
                          <a:rPr lang="en-US" altLang="zh-CN" sz="2400" i="1" smtClean="0">
                            <a:latin typeface="Cambria Math" panose="02040503050406030204" pitchFamily="18" charset="0"/>
                            <a:ea typeface="+mn-ea"/>
                          </a:rPr>
                        </m:ctrlPr>
                      </m:sSubSupPr>
                      <m:e>
                        <m:r>
                          <m:rPr>
                            <m:sty m:val="p"/>
                          </m:rPr>
                          <a:rPr lang="en-US" altLang="zh-CN" sz="2400" i="1">
                            <a:latin typeface="Cambria Math" panose="02040503050406030204" pitchFamily="18" charset="0"/>
                            <a:ea typeface="Cambria Math" panose="02040503050406030204" pitchFamily="18" charset="0"/>
                          </a:rPr>
                          <m:t>α</m:t>
                        </m:r>
                      </m:e>
                      <m:sub>
                        <m:r>
                          <a:rPr lang="en-US" altLang="zh-CN" sz="2400" b="0" i="1" smtClean="0">
                            <a:latin typeface="Cambria Math" panose="02040503050406030204" pitchFamily="18" charset="0"/>
                            <a:ea typeface="+mn-ea"/>
                          </a:rPr>
                          <m:t>𝑖</m:t>
                        </m:r>
                      </m:sub>
                      <m:sup>
                        <m:r>
                          <a:rPr lang="en-US" altLang="zh-CN" sz="2400" b="0" i="1" smtClean="0">
                            <a:latin typeface="Cambria Math" panose="02040503050406030204" pitchFamily="18" charset="0"/>
                            <a:ea typeface="+mn-ea"/>
                          </a:rPr>
                          <m:t>𝑚𝑜𝑑𝑒𝑙</m:t>
                        </m:r>
                      </m:sup>
                    </m:sSubSup>
                    <m:r>
                      <a:rPr lang="zh-CN" altLang="en-US" sz="2400" b="0" i="1" smtClean="0">
                        <a:latin typeface="Cambria Math" panose="02040503050406030204" pitchFamily="18" charset="0"/>
                        <a:ea typeface="+mn-ea"/>
                      </a:rPr>
                      <m:t>。</m:t>
                    </m:r>
                  </m:oMath>
                </a14:m>
                <a:endParaRPr lang="en-US" altLang="zh-CN" sz="2400" b="0" dirty="0">
                  <a:latin typeface="+mn-ea"/>
                  <a:ea typeface="+mn-ea"/>
                </a:endParaRPr>
              </a:p>
              <a:p>
                <a:pPr indent="457200"/>
                <a:r>
                  <a:rPr lang="zh-CN" altLang="en-US" sz="2400" dirty="0">
                    <a:latin typeface="+mn-ea"/>
                    <a:ea typeface="+mn-ea"/>
                  </a:rPr>
                  <a:t>在运行时，</a:t>
                </a:r>
                <a:r>
                  <a:rPr lang="en-US" altLang="zh-CN" sz="2400" dirty="0" err="1">
                    <a:latin typeface="+mn-ea"/>
                    <a:ea typeface="+mn-ea"/>
                  </a:rPr>
                  <a:t>Drost</a:t>
                </a:r>
                <a:r>
                  <a:rPr lang="en-US" altLang="zh-CN" sz="2400" dirty="0">
                    <a:latin typeface="+mn-ea"/>
                    <a:ea typeface="+mn-ea"/>
                  </a:rPr>
                  <a:t>-PPF</a:t>
                </a:r>
                <a:r>
                  <a:rPr lang="zh-CN" altLang="en-US" sz="2400" dirty="0">
                    <a:latin typeface="+mn-ea"/>
                    <a:ea typeface="+mn-ea"/>
                  </a:rPr>
                  <a:t>试图为每个场景点建立一个与模型点的对应关系。这是通过将每个场景点与所有其他场景点配对，计算相应的</a:t>
                </a:r>
                <a:r>
                  <a:rPr lang="en-US" altLang="zh-CN" sz="2400" dirty="0">
                    <a:latin typeface="+mn-ea"/>
                    <a:ea typeface="+mn-ea"/>
                  </a:rPr>
                  <a:t>PPF</a:t>
                </a:r>
                <a:r>
                  <a:rPr lang="zh-CN" altLang="en-US" sz="2400" dirty="0">
                    <a:latin typeface="+mn-ea"/>
                    <a:ea typeface="+mn-ea"/>
                  </a:rPr>
                  <a:t>并将它们与从目标对象的</a:t>
                </a:r>
                <a:r>
                  <a:rPr lang="en-US" altLang="zh-CN" sz="2400" dirty="0">
                    <a:latin typeface="+mn-ea"/>
                    <a:ea typeface="+mn-ea"/>
                  </a:rPr>
                  <a:t>3D</a:t>
                </a:r>
                <a:r>
                  <a:rPr lang="zh-CN" altLang="en-US" sz="2400" dirty="0">
                    <a:latin typeface="+mn-ea"/>
                    <a:ea typeface="+mn-ea"/>
                  </a:rPr>
                  <a:t>点计算的类似</a:t>
                </a:r>
                <a:r>
                  <a:rPr lang="en-US" altLang="zh-CN" sz="2400" dirty="0">
                    <a:latin typeface="+mn-ea"/>
                    <a:ea typeface="+mn-ea"/>
                  </a:rPr>
                  <a:t>PPF</a:t>
                </a:r>
                <a:r>
                  <a:rPr lang="zh-CN" altLang="en-US" sz="2400" dirty="0">
                    <a:latin typeface="+mn-ea"/>
                    <a:ea typeface="+mn-ea"/>
                  </a:rPr>
                  <a:t>匹配来实现的。可以使用查找表来有效的执行后一步骤：由分散的</a:t>
                </a:r>
                <a:r>
                  <a:rPr lang="en-US" altLang="zh-CN" sz="2400" dirty="0">
                    <a:latin typeface="+mn-ea"/>
                    <a:ea typeface="+mn-ea"/>
                  </a:rPr>
                  <a:t>PPF</a:t>
                </a:r>
                <a:r>
                  <a:rPr lang="zh-CN" altLang="en-US" sz="2400" dirty="0">
                    <a:latin typeface="+mn-ea"/>
                    <a:ea typeface="+mn-ea"/>
                  </a:rPr>
                  <a:t>索引的查找表格的内容被用于对由模型点和离散旋转角度</a:t>
                </a:r>
                <a14:m>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i="1">
                            <a:latin typeface="Cambria Math" panose="02040503050406030204" pitchFamily="18" charset="0"/>
                            <a:ea typeface="Cambria Math" panose="02040503050406030204" pitchFamily="18" charset="0"/>
                          </a:rPr>
                          <m:t>α</m:t>
                        </m:r>
                      </m:e>
                      <m:sub>
                        <m:r>
                          <a:rPr lang="en-US" altLang="zh-CN" sz="2400" i="1">
                            <a:latin typeface="Cambria Math" panose="02040503050406030204" pitchFamily="18" charset="0"/>
                          </a:rPr>
                          <m:t>𝑖</m:t>
                        </m:r>
                      </m:sub>
                      <m:sup/>
                    </m:sSubSup>
                    <m:r>
                      <a:rPr lang="en-US" altLang="zh-CN" sz="2400" b="0" i="1" smtClean="0">
                        <a:latin typeface="Cambria Math" panose="02040503050406030204" pitchFamily="18" charset="0"/>
                      </a:rPr>
                      <m:t>=</m:t>
                    </m:r>
                  </m:oMath>
                </a14:m>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i="1">
                            <a:latin typeface="Cambria Math" panose="02040503050406030204" pitchFamily="18" charset="0"/>
                            <a:ea typeface="Cambria Math" panose="02040503050406030204" pitchFamily="18" charset="0"/>
                          </a:rPr>
                          <m:t>α</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𝑚𝑜𝑑𝑒𝑙</m:t>
                        </m:r>
                      </m:sup>
                    </m:sSubSup>
                  </m:oMath>
                </a14:m>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i="1">
                            <a:latin typeface="Cambria Math" panose="02040503050406030204" pitchFamily="18" charset="0"/>
                            <a:ea typeface="Cambria Math" panose="02040503050406030204" pitchFamily="18" charset="0"/>
                          </a:rPr>
                          <m:t>α</m:t>
                        </m:r>
                      </m:e>
                      <m:sub/>
                      <m:sup>
                        <m:r>
                          <m:rPr>
                            <m:sty m:val="p"/>
                          </m:rPr>
                          <a:rPr lang="en-US" altLang="zh-CN" sz="2400" i="1">
                            <a:latin typeface="Cambria Math" panose="02040503050406030204" pitchFamily="18" charset="0"/>
                          </a:rPr>
                          <m:t>scene</m:t>
                        </m:r>
                      </m:sup>
                    </m:sSubSup>
                  </m:oMath>
                </a14:m>
                <a:r>
                  <a:rPr lang="zh-CN" altLang="en-US" sz="2400" dirty="0">
                    <a:latin typeface="+mn-ea"/>
                    <a:ea typeface="+mn-ea"/>
                  </a:rPr>
                  <a:t>以霍夫变换方式。一旦</a:t>
                </a:r>
                <a:r>
                  <a:rPr lang="en-US" altLang="zh-CN" sz="2400" dirty="0">
                    <a:latin typeface="+mn-ea"/>
                    <a:ea typeface="+mn-ea"/>
                  </a:rPr>
                  <a:t>Hough</a:t>
                </a:r>
                <a:r>
                  <a:rPr lang="zh-CN" altLang="en-US" sz="2400" dirty="0">
                    <a:latin typeface="+mn-ea"/>
                    <a:ea typeface="+mn-ea"/>
                  </a:rPr>
                  <a:t>空间中的峰值被提取，就可以从提取的场景和模型点对应及其相应的旋转</a:t>
                </a:r>
                <a14:m>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i="1">
                            <a:latin typeface="Cambria Math" panose="02040503050406030204" pitchFamily="18" charset="0"/>
                            <a:ea typeface="Cambria Math" panose="02040503050406030204" pitchFamily="18" charset="0"/>
                          </a:rPr>
                          <m:t>α</m:t>
                        </m:r>
                      </m:e>
                      <m:sub>
                        <m:r>
                          <a:rPr lang="en-US" altLang="zh-CN" sz="2400" i="1">
                            <a:latin typeface="Cambria Math" panose="02040503050406030204" pitchFamily="18" charset="0"/>
                          </a:rPr>
                          <m:t>𝑖</m:t>
                        </m:r>
                      </m:sub>
                      <m:sup/>
                    </m:sSubSup>
                  </m:oMath>
                </a14:m>
                <a:r>
                  <a:rPr lang="zh-CN" altLang="en-US" sz="2400" dirty="0">
                    <a:latin typeface="+mn-ea"/>
                    <a:ea typeface="+mn-ea"/>
                  </a:rPr>
                  <a:t>中容易地估计对象的</a:t>
                </a:r>
                <a:r>
                  <a:rPr lang="en-US" altLang="zh-CN" sz="2400" dirty="0">
                    <a:latin typeface="+mn-ea"/>
                    <a:ea typeface="+mn-ea"/>
                  </a:rPr>
                  <a:t>3D</a:t>
                </a:r>
                <a:r>
                  <a:rPr lang="zh-CN" altLang="en-US" sz="2400" dirty="0">
                    <a:latin typeface="+mn-ea"/>
                    <a:ea typeface="+mn-ea"/>
                  </a:rPr>
                  <a:t>姿态。</a:t>
                </a:r>
                <a:endParaRPr lang="en-US" altLang="zh-CN" sz="2400" dirty="0">
                  <a:latin typeface="+mn-ea"/>
                  <a:ea typeface="+mn-ea"/>
                </a:endParaRPr>
              </a:p>
              <a:p>
                <a:pPr indent="457200"/>
                <a:r>
                  <a:rPr lang="zh-CN" altLang="en-US" sz="2400" dirty="0">
                    <a:latin typeface="+mn-ea"/>
                    <a:ea typeface="+mn-ea"/>
                  </a:rPr>
                  <a:t>由于对</a:t>
                </a:r>
                <a:r>
                  <a:rPr lang="en-US" altLang="zh-CN" sz="2400" dirty="0">
                    <a:latin typeface="+mn-ea"/>
                    <a:ea typeface="+mn-ea"/>
                  </a:rPr>
                  <a:t>3D</a:t>
                </a:r>
                <a:r>
                  <a:rPr lang="zh-CN" altLang="en-US" sz="2400" dirty="0">
                    <a:latin typeface="+mn-ea"/>
                    <a:ea typeface="+mn-ea"/>
                  </a:rPr>
                  <a:t>背景杂波和传感器噪声的敏感，</a:t>
                </a:r>
                <a:r>
                  <a:rPr lang="en-US" altLang="zh-CN" sz="2400" dirty="0" err="1">
                    <a:latin typeface="+mn-ea"/>
                    <a:ea typeface="+mn-ea"/>
                  </a:rPr>
                  <a:t>Drost</a:t>
                </a:r>
                <a:r>
                  <a:rPr lang="en-US" altLang="zh-CN" sz="2400" dirty="0">
                    <a:latin typeface="+mn-ea"/>
                    <a:ea typeface="+mn-ea"/>
                  </a:rPr>
                  <a:t>-PPF</a:t>
                </a:r>
                <a:r>
                  <a:rPr lang="zh-CN" altLang="en-US" sz="2400" dirty="0">
                    <a:latin typeface="+mn-ea"/>
                    <a:ea typeface="+mn-ea"/>
                  </a:rPr>
                  <a:t>经常因为其低效率而被批评为搜索空间的高维。</a:t>
                </a:r>
                <a:endParaRPr lang="en-US" altLang="zh-CN" sz="2400" dirty="0">
                  <a:latin typeface="+mn-ea"/>
                  <a:ea typeface="+mn-ea"/>
                </a:endParaRPr>
              </a:p>
            </p:txBody>
          </p:sp>
        </mc:Choice>
        <mc:Fallback xmlns="">
          <p:sp>
            <p:nvSpPr>
              <p:cNvPr id="3" name="文本框 2">
                <a:extLst>
                  <a:ext uri="{FF2B5EF4-FFF2-40B4-BE49-F238E27FC236}">
                    <a16:creationId xmlns:a16="http://schemas.microsoft.com/office/drawing/2014/main" id="{BF612F20-E42E-48F1-962E-D50569808B4C}"/>
                  </a:ext>
                </a:extLst>
              </p:cNvPr>
              <p:cNvSpPr txBox="1">
                <a:spLocks noRot="1" noChangeAspect="1" noMove="1" noResize="1" noEditPoints="1" noAdjustHandles="1" noChangeArrowheads="1" noChangeShapeType="1" noTextEdit="1"/>
              </p:cNvSpPr>
              <p:nvPr/>
            </p:nvSpPr>
            <p:spPr>
              <a:xfrm>
                <a:off x="382905" y="2236763"/>
                <a:ext cx="11549058" cy="3920689"/>
              </a:xfrm>
              <a:prstGeom prst="rect">
                <a:avLst/>
              </a:prstGeom>
              <a:blipFill>
                <a:blip r:embed="rId2"/>
                <a:stretch>
                  <a:fillRect l="-845" t="-1711" r="-53" b="-26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869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1155667"/>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51" name="矩形 21"/>
          <p:cNvSpPr>
            <a:spLocks noChangeArrowheads="1"/>
          </p:cNvSpPr>
          <p:nvPr/>
        </p:nvSpPr>
        <p:spPr bwMode="auto">
          <a:xfrm>
            <a:off x="2687740" y="700548"/>
            <a:ext cx="719374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1</a:t>
            </a:r>
            <a:r>
              <a:rPr lang="zh-CN" altLang="en-US" sz="3200" dirty="0">
                <a:solidFill>
                  <a:schemeClr val="bg1"/>
                </a:solidFill>
                <a:latin typeface="微软雅黑" panose="020B0503020204020204" pitchFamily="34" charset="-122"/>
                <a:ea typeface="微软雅黑" panose="020B0503020204020204" pitchFamily="34" charset="-122"/>
              </a:rPr>
              <a:t>、</a:t>
            </a:r>
            <a:r>
              <a:rPr lang="en-US" altLang="zh-CN" sz="3200" dirty="0">
                <a:solidFill>
                  <a:schemeClr val="bg1"/>
                </a:solidFill>
                <a:latin typeface="微软雅黑" panose="020B0503020204020204" pitchFamily="34" charset="-122"/>
                <a:ea typeface="微软雅黑" panose="020B0503020204020204" pitchFamily="34" charset="-122"/>
              </a:rPr>
              <a:t>Pre-processing of the 3D Models and the Input Scene</a:t>
            </a:r>
          </a:p>
        </p:txBody>
      </p:sp>
      <p:sp>
        <p:nvSpPr>
          <p:cNvPr id="29707" name="任意多边形 12"/>
          <p:cNvSpPr>
            <a:spLocks noChangeArrowheads="1"/>
          </p:cNvSpPr>
          <p:nvPr/>
        </p:nvSpPr>
        <p:spPr bwMode="auto">
          <a:xfrm>
            <a:off x="1008698" y="454025"/>
            <a:ext cx="2201222" cy="75723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1076960" y="628015"/>
            <a:ext cx="220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Method</a:t>
            </a:r>
          </a:p>
        </p:txBody>
      </p:sp>
      <p:sp>
        <p:nvSpPr>
          <p:cNvPr id="3" name="文本框 2">
            <a:extLst>
              <a:ext uri="{FF2B5EF4-FFF2-40B4-BE49-F238E27FC236}">
                <a16:creationId xmlns:a16="http://schemas.microsoft.com/office/drawing/2014/main" id="{BF612F20-E42E-48F1-962E-D50569808B4C}"/>
              </a:ext>
            </a:extLst>
          </p:cNvPr>
          <p:cNvSpPr txBox="1"/>
          <p:nvPr/>
        </p:nvSpPr>
        <p:spPr>
          <a:xfrm>
            <a:off x="382905" y="2236763"/>
            <a:ext cx="11549058" cy="3970318"/>
          </a:xfrm>
          <a:prstGeom prst="rect">
            <a:avLst/>
          </a:prstGeom>
          <a:noFill/>
        </p:spPr>
        <p:txBody>
          <a:bodyPr wrap="square" rtlCol="0">
            <a:spAutoFit/>
          </a:bodyPr>
          <a:lstStyle/>
          <a:p>
            <a:pPr indent="457200"/>
            <a:r>
              <a:rPr lang="zh-CN" altLang="en-US" sz="2800" dirty="0">
                <a:latin typeface="+mn-ea"/>
                <a:ea typeface="+mn-ea"/>
              </a:rPr>
              <a:t>在预处理阶段，</a:t>
            </a:r>
            <a:r>
              <a:rPr lang="en-US" altLang="zh-CN" sz="2800" dirty="0" err="1">
                <a:latin typeface="+mn-ea"/>
                <a:ea typeface="+mn-ea"/>
              </a:rPr>
              <a:t>Drost</a:t>
            </a:r>
            <a:r>
              <a:rPr lang="en-US" altLang="zh-CN" sz="2800" dirty="0">
                <a:latin typeface="+mn-ea"/>
                <a:ea typeface="+mn-ea"/>
              </a:rPr>
              <a:t>-PPF</a:t>
            </a:r>
            <a:r>
              <a:rPr lang="zh-CN" altLang="en-US" sz="2800" dirty="0">
                <a:latin typeface="+mn-ea"/>
                <a:ea typeface="+mn-ea"/>
              </a:rPr>
              <a:t>对目标对象的</a:t>
            </a:r>
            <a:r>
              <a:rPr lang="en-US" altLang="zh-CN" sz="2800" dirty="0">
                <a:latin typeface="+mn-ea"/>
                <a:ea typeface="+mn-ea"/>
              </a:rPr>
              <a:t>3D</a:t>
            </a:r>
            <a:r>
              <a:rPr lang="zh-CN" altLang="en-US" sz="2800" dirty="0">
                <a:latin typeface="+mn-ea"/>
                <a:ea typeface="+mn-ea"/>
              </a:rPr>
              <a:t>点和输入场景进行二次抽样。其优点：加快了计算，并且避免了考虑太多的模糊点对：彼此靠近的点倾向于具有相似的法线，并且产生许多无差别的</a:t>
            </a:r>
            <a:r>
              <a:rPr lang="en-US" altLang="zh-CN" sz="2800" dirty="0">
                <a:latin typeface="+mn-ea"/>
                <a:ea typeface="+mn-ea"/>
              </a:rPr>
              <a:t>PPF</a:t>
            </a:r>
            <a:r>
              <a:rPr lang="zh-CN" altLang="en-US" sz="2800" dirty="0">
                <a:latin typeface="+mn-ea"/>
                <a:ea typeface="+mn-ea"/>
              </a:rPr>
              <a:t>。</a:t>
            </a:r>
            <a:r>
              <a:rPr lang="en-US" altLang="zh-CN" sz="2800" dirty="0" err="1">
                <a:latin typeface="+mn-ea"/>
                <a:ea typeface="+mn-ea"/>
              </a:rPr>
              <a:t>Drost</a:t>
            </a:r>
            <a:r>
              <a:rPr lang="en-US" altLang="zh-CN" sz="2800" dirty="0">
                <a:latin typeface="+mn-ea"/>
                <a:ea typeface="+mn-ea"/>
              </a:rPr>
              <a:t>-PPF</a:t>
            </a:r>
            <a:r>
              <a:rPr lang="zh-CN" altLang="en-US" sz="2800" dirty="0">
                <a:latin typeface="+mn-ea"/>
                <a:ea typeface="+mn-ea"/>
              </a:rPr>
              <a:t>因此对这些点进行二次采样，使得两个</a:t>
            </a:r>
            <a:r>
              <a:rPr lang="en-US" altLang="zh-CN" sz="2800" dirty="0">
                <a:latin typeface="+mn-ea"/>
                <a:ea typeface="+mn-ea"/>
              </a:rPr>
              <a:t>3D</a:t>
            </a:r>
            <a:r>
              <a:rPr lang="zh-CN" altLang="en-US" sz="2800" dirty="0">
                <a:latin typeface="+mn-ea"/>
                <a:ea typeface="+mn-ea"/>
              </a:rPr>
              <a:t>点彼此具有至少一个选定的最小距离。</a:t>
            </a:r>
            <a:endParaRPr lang="en-US" altLang="zh-CN" sz="2800" dirty="0">
              <a:latin typeface="+mn-ea"/>
              <a:ea typeface="+mn-ea"/>
            </a:endParaRPr>
          </a:p>
          <a:p>
            <a:pPr indent="457200"/>
            <a:r>
              <a:rPr lang="zh-CN" altLang="en-US" sz="2800" dirty="0">
                <a:latin typeface="+mn-ea"/>
                <a:ea typeface="+mn-ea"/>
              </a:rPr>
              <a:t>然而，当法线实际上不同时，这会导致有用信息的丢失。因此，如果发现之间的角度大于</a:t>
            </a:r>
            <a:r>
              <a:rPr lang="en-US" altLang="zh-CN" sz="2800" dirty="0">
                <a:latin typeface="+mn-ea"/>
                <a:ea typeface="+mn-ea"/>
              </a:rPr>
              <a:t>30</a:t>
            </a:r>
            <a:r>
              <a:rPr lang="zh-CN" altLang="en-US" sz="2800" dirty="0">
                <a:latin typeface="+mn-ea"/>
                <a:ea typeface="+mn-ea"/>
              </a:rPr>
              <a:t>度，我们保持对点的距离小于最小距离，因为这些对可能是有区别的。然后像</a:t>
            </a:r>
            <a:r>
              <a:rPr lang="en-US" altLang="zh-CN" sz="2800" dirty="0" err="1">
                <a:latin typeface="+mn-ea"/>
                <a:ea typeface="+mn-ea"/>
              </a:rPr>
              <a:t>Drost</a:t>
            </a:r>
            <a:r>
              <a:rPr lang="en-US" altLang="zh-CN" sz="2800" dirty="0">
                <a:latin typeface="+mn-ea"/>
                <a:ea typeface="+mn-ea"/>
              </a:rPr>
              <a:t>-PPF</a:t>
            </a:r>
            <a:r>
              <a:rPr lang="zh-CN" altLang="en-US" sz="2800" dirty="0">
                <a:latin typeface="+mn-ea"/>
                <a:ea typeface="+mn-ea"/>
              </a:rPr>
              <a:t>那样完成子采样，但是具有这个额外的约束。</a:t>
            </a:r>
            <a:endParaRPr lang="en-US" altLang="zh-CN" sz="2800" dirty="0">
              <a:latin typeface="+mn-ea"/>
              <a:ea typeface="+mn-ea"/>
            </a:endParaRPr>
          </a:p>
        </p:txBody>
      </p:sp>
    </p:spTree>
    <p:extLst>
      <p:ext uri="{BB962C8B-B14F-4D97-AF65-F5344CB8AC3E}">
        <p14:creationId xmlns:p14="http://schemas.microsoft.com/office/powerpoint/2010/main" val="354005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1155667"/>
            <a:ext cx="12192000" cy="5672455"/>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746" name="组合 22"/>
          <p:cNvGrpSpPr/>
          <p:nvPr/>
        </p:nvGrpSpPr>
        <p:grpSpPr bwMode="auto">
          <a:xfrm>
            <a:off x="189230" y="17621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51" name="矩形 21"/>
          <p:cNvSpPr>
            <a:spLocks noChangeArrowheads="1"/>
          </p:cNvSpPr>
          <p:nvPr/>
        </p:nvSpPr>
        <p:spPr bwMode="auto">
          <a:xfrm>
            <a:off x="2570567" y="1228194"/>
            <a:ext cx="71937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bg1"/>
                </a:solidFill>
                <a:latin typeface="微软雅黑" panose="020B0503020204020204" pitchFamily="34" charset="-122"/>
                <a:ea typeface="微软雅黑" panose="020B0503020204020204" pitchFamily="34" charset="-122"/>
              </a:rPr>
              <a:t>2</a:t>
            </a:r>
            <a:r>
              <a:rPr lang="zh-CN" altLang="en-US" sz="3200" dirty="0">
                <a:solidFill>
                  <a:schemeClr val="bg1"/>
                </a:solidFill>
                <a:latin typeface="微软雅黑" panose="020B0503020204020204" pitchFamily="34" charset="-122"/>
                <a:ea typeface="微软雅黑" panose="020B0503020204020204" pitchFamily="34" charset="-122"/>
              </a:rPr>
              <a:t>、</a:t>
            </a:r>
            <a:r>
              <a:rPr lang="en-US" altLang="zh-CN" sz="3200" dirty="0">
                <a:solidFill>
                  <a:schemeClr val="bg1"/>
                </a:solidFill>
                <a:latin typeface="微软雅黑" panose="020B0503020204020204" pitchFamily="34" charset="-122"/>
                <a:ea typeface="微软雅黑" panose="020B0503020204020204" pitchFamily="34" charset="-122"/>
              </a:rPr>
              <a:t>Smart Sampling of Point Pairs</a:t>
            </a:r>
          </a:p>
        </p:txBody>
      </p:sp>
      <p:sp>
        <p:nvSpPr>
          <p:cNvPr id="29707" name="任意多边形 12"/>
          <p:cNvSpPr>
            <a:spLocks noChangeArrowheads="1"/>
          </p:cNvSpPr>
          <p:nvPr/>
        </p:nvSpPr>
        <p:spPr bwMode="auto">
          <a:xfrm>
            <a:off x="1008698" y="454025"/>
            <a:ext cx="2201222" cy="75723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1840015" y="242201"/>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1076960" y="628015"/>
            <a:ext cx="2201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微软雅黑" panose="020B0503020204020204" pitchFamily="34" charset="-122"/>
                <a:ea typeface="微软雅黑" panose="020B0503020204020204" pitchFamily="34" charset="-122"/>
              </a:rPr>
              <a:t>Method</a:t>
            </a:r>
          </a:p>
        </p:txBody>
      </p:sp>
      <p:sp>
        <p:nvSpPr>
          <p:cNvPr id="3" name="文本框 2">
            <a:extLst>
              <a:ext uri="{FF2B5EF4-FFF2-40B4-BE49-F238E27FC236}">
                <a16:creationId xmlns:a16="http://schemas.microsoft.com/office/drawing/2014/main" id="{BF612F20-E42E-48F1-962E-D50569808B4C}"/>
              </a:ext>
            </a:extLst>
          </p:cNvPr>
          <p:cNvSpPr txBox="1"/>
          <p:nvPr/>
        </p:nvSpPr>
        <p:spPr>
          <a:xfrm>
            <a:off x="353829" y="2857892"/>
            <a:ext cx="11549058" cy="2677656"/>
          </a:xfrm>
          <a:prstGeom prst="rect">
            <a:avLst/>
          </a:prstGeom>
          <a:noFill/>
        </p:spPr>
        <p:txBody>
          <a:bodyPr wrap="square" rtlCol="0">
            <a:spAutoFit/>
          </a:bodyPr>
          <a:lstStyle/>
          <a:p>
            <a:pPr indent="457200"/>
            <a:r>
              <a:rPr lang="zh-CN" altLang="en-US" sz="2800" dirty="0">
                <a:latin typeface="+mn-ea"/>
                <a:ea typeface="+mn-ea"/>
              </a:rPr>
              <a:t>经过二次采样后，在</a:t>
            </a:r>
            <a:r>
              <a:rPr lang="en-US" altLang="zh-CN" sz="2800" dirty="0" err="1">
                <a:latin typeface="+mn-ea"/>
                <a:ea typeface="+mn-ea"/>
              </a:rPr>
              <a:t>Drost</a:t>
            </a:r>
            <a:r>
              <a:rPr lang="en-US" altLang="zh-CN" sz="2800" dirty="0">
                <a:latin typeface="+mn-ea"/>
                <a:ea typeface="+mn-ea"/>
              </a:rPr>
              <a:t>-PPF</a:t>
            </a:r>
            <a:r>
              <a:rPr lang="zh-CN" altLang="en-US" sz="2800" dirty="0">
                <a:latin typeface="+mn-ea"/>
                <a:ea typeface="+mn-ea"/>
              </a:rPr>
              <a:t>中，每个场景点在运行时与每个其他的场景点配对。因此，复杂性是三维场景中的点数的二次方。</a:t>
            </a:r>
            <a:endParaRPr lang="en-US" altLang="zh-CN" sz="2800" dirty="0">
              <a:latin typeface="+mn-ea"/>
              <a:ea typeface="+mn-ea"/>
            </a:endParaRPr>
          </a:p>
          <a:p>
            <a:pPr indent="457200"/>
            <a:r>
              <a:rPr lang="zh-CN" altLang="en-US" sz="2800" dirty="0">
                <a:latin typeface="+mn-ea"/>
                <a:ea typeface="+mn-ea"/>
              </a:rPr>
              <a:t>我们提出一个更好的方法来加速计算而不丢弃场景点：给定场景的第一个点，它应该只与可以属于同一个对象的其他场景点配对。例如，如果两点之间的距离大于对象的大小，则指导这两点不可能属于同一个对象，因此不应该匹配。</a:t>
            </a:r>
            <a:endParaRPr lang="en-US" altLang="zh-CN" sz="2800" dirty="0">
              <a:latin typeface="+mn-ea"/>
              <a:ea typeface="+mn-ea"/>
            </a:endParaRPr>
          </a:p>
        </p:txBody>
      </p:sp>
    </p:spTree>
    <p:extLst>
      <p:ext uri="{BB962C8B-B14F-4D97-AF65-F5344CB8AC3E}">
        <p14:creationId xmlns:p14="http://schemas.microsoft.com/office/powerpoint/2010/main" val="2331883245"/>
      </p:ext>
    </p:extLst>
  </p:cSld>
  <p:clrMapOvr>
    <a:masterClrMapping/>
  </p:clrMapOvr>
</p:sld>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1701</Words>
  <Application>Microsoft Office PowerPoint</Application>
  <PresentationFormat>宽屏</PresentationFormat>
  <Paragraphs>105</Paragraphs>
  <Slides>17</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冬青黑体简体中文 W3</vt:lpstr>
      <vt:lpstr>宋体</vt:lpstr>
      <vt:lpstr>微软雅黑</vt:lpstr>
      <vt:lpstr>Arial</vt:lpstr>
      <vt:lpstr>Calibri</vt:lpstr>
      <vt:lpstr>Calibri Light</vt:lpstr>
      <vt:lpstr>Cambria Math</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孙思东</cp:lastModifiedBy>
  <cp:revision>100</cp:revision>
  <dcterms:created xsi:type="dcterms:W3CDTF">2015-04-21T03:02:00Z</dcterms:created>
  <dcterms:modified xsi:type="dcterms:W3CDTF">2017-12-10T13:16:33Z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