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77" r:id="rId5"/>
    <p:sldId id="262" r:id="rId6"/>
    <p:sldId id="261" r:id="rId7"/>
    <p:sldId id="258" r:id="rId8"/>
    <p:sldId id="259" r:id="rId9"/>
    <p:sldId id="260" r:id="rId10"/>
    <p:sldId id="264" r:id="rId11"/>
    <p:sldId id="263" r:id="rId12"/>
    <p:sldId id="265" r:id="rId13"/>
    <p:sldId id="266" r:id="rId14"/>
    <p:sldId id="267" r:id="rId15"/>
    <p:sldId id="268" r:id="rId16"/>
    <p:sldId id="272" r:id="rId17"/>
    <p:sldId id="270" r:id="rId18"/>
    <p:sldId id="271"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EE925E-3D80-4C90-8215-9AFC1E45549F}" type="datetimeFigureOut">
              <a:rPr lang="zh-CN" altLang="en-US" smtClean="0"/>
              <a:t>2017/12/18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BF5671-0779-4DCA-85B9-0F417ACD7D39}" type="slidenum">
              <a:rPr lang="zh-CN" altLang="en-US" smtClean="0"/>
              <a:t>‹#›</a:t>
            </a:fld>
            <a:endParaRPr lang="zh-CN" altLang="en-US"/>
          </a:p>
        </p:txBody>
      </p:sp>
    </p:spTree>
    <p:extLst>
      <p:ext uri="{BB962C8B-B14F-4D97-AF65-F5344CB8AC3E}">
        <p14:creationId xmlns:p14="http://schemas.microsoft.com/office/powerpoint/2010/main" val="1172330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DEE925E-3D80-4C90-8215-9AFC1E45549F}" type="datetimeFigureOut">
              <a:rPr lang="zh-CN" altLang="en-US" smtClean="0"/>
              <a:t>2017/12/18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BF5671-0779-4DCA-85B9-0F417ACD7D39}" type="slidenum">
              <a:rPr lang="zh-CN" altLang="en-US" smtClean="0"/>
              <a:t>‹#›</a:t>
            </a:fld>
            <a:endParaRPr lang="zh-CN" altLang="en-US"/>
          </a:p>
        </p:txBody>
      </p:sp>
    </p:spTree>
    <p:extLst>
      <p:ext uri="{BB962C8B-B14F-4D97-AF65-F5344CB8AC3E}">
        <p14:creationId xmlns:p14="http://schemas.microsoft.com/office/powerpoint/2010/main" val="398165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DEE925E-3D80-4C90-8215-9AFC1E45549F}" type="datetimeFigureOut">
              <a:rPr lang="zh-CN" altLang="en-US" smtClean="0"/>
              <a:t>2017/12/18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BF5671-0779-4DCA-85B9-0F417ACD7D39}" type="slidenum">
              <a:rPr lang="zh-CN" altLang="en-US" smtClean="0"/>
              <a:t>‹#›</a:t>
            </a:fld>
            <a:endParaRPr lang="zh-CN" altLang="en-US"/>
          </a:p>
        </p:txBody>
      </p:sp>
    </p:spTree>
    <p:extLst>
      <p:ext uri="{BB962C8B-B14F-4D97-AF65-F5344CB8AC3E}">
        <p14:creationId xmlns:p14="http://schemas.microsoft.com/office/powerpoint/2010/main" val="1073338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DEE925E-3D80-4C90-8215-9AFC1E45549F}" type="datetimeFigureOut">
              <a:rPr lang="zh-CN" altLang="en-US" smtClean="0"/>
              <a:t>2017/12/18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BF5671-0779-4DCA-85B9-0F417ACD7D39}"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98818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DEE925E-3D80-4C90-8215-9AFC1E45549F}" type="datetimeFigureOut">
              <a:rPr lang="zh-CN" altLang="en-US" smtClean="0"/>
              <a:t>2017/12/18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BF5671-0779-4DCA-85B9-0F417ACD7D39}" type="slidenum">
              <a:rPr lang="zh-CN" altLang="en-US" smtClean="0"/>
              <a:t>‹#›</a:t>
            </a:fld>
            <a:endParaRPr lang="zh-CN" altLang="en-US"/>
          </a:p>
        </p:txBody>
      </p:sp>
    </p:spTree>
    <p:extLst>
      <p:ext uri="{BB962C8B-B14F-4D97-AF65-F5344CB8AC3E}">
        <p14:creationId xmlns:p14="http://schemas.microsoft.com/office/powerpoint/2010/main" val="3970032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EE925E-3D80-4C90-8215-9AFC1E45549F}" type="datetimeFigureOut">
              <a:rPr lang="zh-CN" altLang="en-US" smtClean="0"/>
              <a:t>2017/12/18</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BF5671-0779-4DCA-85B9-0F417ACD7D39}" type="slidenum">
              <a:rPr lang="zh-CN" altLang="en-US" smtClean="0"/>
              <a:t>‹#›</a:t>
            </a:fld>
            <a:endParaRPr lang="zh-CN" altLang="en-US"/>
          </a:p>
        </p:txBody>
      </p:sp>
    </p:spTree>
    <p:extLst>
      <p:ext uri="{BB962C8B-B14F-4D97-AF65-F5344CB8AC3E}">
        <p14:creationId xmlns:p14="http://schemas.microsoft.com/office/powerpoint/2010/main" val="3135994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EE925E-3D80-4C90-8215-9AFC1E45549F}" type="datetimeFigureOut">
              <a:rPr lang="zh-CN" altLang="en-US" smtClean="0"/>
              <a:t>2017/12/18</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BF5671-0779-4DCA-85B9-0F417ACD7D39}" type="slidenum">
              <a:rPr lang="zh-CN" altLang="en-US" smtClean="0"/>
              <a:t>‹#›</a:t>
            </a:fld>
            <a:endParaRPr lang="zh-CN" altLang="en-US"/>
          </a:p>
        </p:txBody>
      </p:sp>
    </p:spTree>
    <p:extLst>
      <p:ext uri="{BB962C8B-B14F-4D97-AF65-F5344CB8AC3E}">
        <p14:creationId xmlns:p14="http://schemas.microsoft.com/office/powerpoint/2010/main" val="118126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EE925E-3D80-4C90-8215-9AFC1E45549F}" type="datetimeFigureOut">
              <a:rPr lang="zh-CN" altLang="en-US" smtClean="0"/>
              <a:t>2017/12/18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BF5671-0779-4DCA-85B9-0F417ACD7D39}" type="slidenum">
              <a:rPr lang="zh-CN" altLang="en-US" smtClean="0"/>
              <a:t>‹#›</a:t>
            </a:fld>
            <a:endParaRPr lang="zh-CN" altLang="en-US"/>
          </a:p>
        </p:txBody>
      </p:sp>
    </p:spTree>
    <p:extLst>
      <p:ext uri="{BB962C8B-B14F-4D97-AF65-F5344CB8AC3E}">
        <p14:creationId xmlns:p14="http://schemas.microsoft.com/office/powerpoint/2010/main" val="1156602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EE925E-3D80-4C90-8215-9AFC1E45549F}" type="datetimeFigureOut">
              <a:rPr lang="zh-CN" altLang="en-US" smtClean="0"/>
              <a:t>2017/12/18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BF5671-0779-4DCA-85B9-0F417ACD7D39}" type="slidenum">
              <a:rPr lang="zh-CN" altLang="en-US" smtClean="0"/>
              <a:t>‹#›</a:t>
            </a:fld>
            <a:endParaRPr lang="zh-CN" altLang="en-US"/>
          </a:p>
        </p:txBody>
      </p:sp>
    </p:spTree>
    <p:extLst>
      <p:ext uri="{BB962C8B-B14F-4D97-AF65-F5344CB8AC3E}">
        <p14:creationId xmlns:p14="http://schemas.microsoft.com/office/powerpoint/2010/main" val="91577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FDEE925E-3D80-4C90-8215-9AFC1E45549F}" type="datetimeFigureOut">
              <a:rPr lang="zh-CN" altLang="en-US" smtClean="0"/>
              <a:t>2017/12/18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BF5671-0779-4DCA-85B9-0F417ACD7D39}" type="slidenum">
              <a:rPr lang="zh-CN" altLang="en-US" smtClean="0"/>
              <a:t>‹#›</a:t>
            </a:fld>
            <a:endParaRPr lang="zh-CN" altLang="en-US"/>
          </a:p>
        </p:txBody>
      </p:sp>
    </p:spTree>
    <p:extLst>
      <p:ext uri="{BB962C8B-B14F-4D97-AF65-F5344CB8AC3E}">
        <p14:creationId xmlns:p14="http://schemas.microsoft.com/office/powerpoint/2010/main" val="31589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DEE925E-3D80-4C90-8215-9AFC1E45549F}" type="datetimeFigureOut">
              <a:rPr lang="zh-CN" altLang="en-US" smtClean="0"/>
              <a:t>2017/12/18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BF5671-0779-4DCA-85B9-0F417ACD7D39}" type="slidenum">
              <a:rPr lang="zh-CN" altLang="en-US" smtClean="0"/>
              <a:t>‹#›</a:t>
            </a:fld>
            <a:endParaRPr lang="zh-CN" altLang="en-US"/>
          </a:p>
        </p:txBody>
      </p:sp>
    </p:spTree>
    <p:extLst>
      <p:ext uri="{BB962C8B-B14F-4D97-AF65-F5344CB8AC3E}">
        <p14:creationId xmlns:p14="http://schemas.microsoft.com/office/powerpoint/2010/main" val="3191208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DEE925E-3D80-4C90-8215-9AFC1E45549F}" type="datetimeFigureOut">
              <a:rPr lang="zh-CN" altLang="en-US" smtClean="0"/>
              <a:t>2017/12/18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BF5671-0779-4DCA-85B9-0F417ACD7D39}" type="slidenum">
              <a:rPr lang="zh-CN" altLang="en-US" smtClean="0"/>
              <a:t>‹#›</a:t>
            </a:fld>
            <a:endParaRPr lang="zh-CN" altLang="en-US"/>
          </a:p>
        </p:txBody>
      </p:sp>
    </p:spTree>
    <p:extLst>
      <p:ext uri="{BB962C8B-B14F-4D97-AF65-F5344CB8AC3E}">
        <p14:creationId xmlns:p14="http://schemas.microsoft.com/office/powerpoint/2010/main" val="167003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EE925E-3D80-4C90-8215-9AFC1E45549F}" type="datetimeFigureOut">
              <a:rPr lang="zh-CN" altLang="en-US" smtClean="0"/>
              <a:t>2017/12/18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0BF5671-0779-4DCA-85B9-0F417ACD7D39}" type="slidenum">
              <a:rPr lang="zh-CN" altLang="en-US" smtClean="0"/>
              <a:t>‹#›</a:t>
            </a:fld>
            <a:endParaRPr lang="zh-CN" altLang="en-US"/>
          </a:p>
        </p:txBody>
      </p:sp>
    </p:spTree>
    <p:extLst>
      <p:ext uri="{BB962C8B-B14F-4D97-AF65-F5344CB8AC3E}">
        <p14:creationId xmlns:p14="http://schemas.microsoft.com/office/powerpoint/2010/main" val="414720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FDEE925E-3D80-4C90-8215-9AFC1E45549F}" type="datetimeFigureOut">
              <a:rPr lang="zh-CN" altLang="en-US" smtClean="0"/>
              <a:t>2017/12/18</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60BF5671-0779-4DCA-85B9-0F417ACD7D39}" type="slidenum">
              <a:rPr lang="zh-CN" altLang="en-US" smtClean="0"/>
              <a:t>‹#›</a:t>
            </a:fld>
            <a:endParaRPr lang="zh-CN" altLang="en-US"/>
          </a:p>
        </p:txBody>
      </p:sp>
    </p:spTree>
    <p:extLst>
      <p:ext uri="{BB962C8B-B14F-4D97-AF65-F5344CB8AC3E}">
        <p14:creationId xmlns:p14="http://schemas.microsoft.com/office/powerpoint/2010/main" val="3460576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EE925E-3D80-4C90-8215-9AFC1E45549F}" type="datetimeFigureOut">
              <a:rPr lang="zh-CN" altLang="en-US" smtClean="0"/>
              <a:t>2017/12/18</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60BF5671-0779-4DCA-85B9-0F417ACD7D39}" type="slidenum">
              <a:rPr lang="zh-CN" altLang="en-US" smtClean="0"/>
              <a:t>‹#›</a:t>
            </a:fld>
            <a:endParaRPr lang="zh-CN" altLang="en-US"/>
          </a:p>
        </p:txBody>
      </p:sp>
    </p:spTree>
    <p:extLst>
      <p:ext uri="{BB962C8B-B14F-4D97-AF65-F5344CB8AC3E}">
        <p14:creationId xmlns:p14="http://schemas.microsoft.com/office/powerpoint/2010/main" val="192130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FDEE925E-3D80-4C90-8215-9AFC1E45549F}" type="datetimeFigureOut">
              <a:rPr lang="zh-CN" altLang="en-US" smtClean="0"/>
              <a:t>2017/12/18</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60BF5671-0779-4DCA-85B9-0F417ACD7D39}" type="slidenum">
              <a:rPr lang="zh-CN" altLang="en-US" smtClean="0"/>
              <a:t>‹#›</a:t>
            </a:fld>
            <a:endParaRPr lang="zh-CN" altLang="en-US"/>
          </a:p>
        </p:txBody>
      </p:sp>
    </p:spTree>
    <p:extLst>
      <p:ext uri="{BB962C8B-B14F-4D97-AF65-F5344CB8AC3E}">
        <p14:creationId xmlns:p14="http://schemas.microsoft.com/office/powerpoint/2010/main" val="412094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DEE925E-3D80-4C90-8215-9AFC1E45549F}" type="datetimeFigureOut">
              <a:rPr lang="zh-CN" altLang="en-US" smtClean="0"/>
              <a:t>2017/12/18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BF5671-0779-4DCA-85B9-0F417ACD7D39}" type="slidenum">
              <a:rPr lang="zh-CN" altLang="en-US" smtClean="0"/>
              <a:t>‹#›</a:t>
            </a:fld>
            <a:endParaRPr lang="zh-CN" altLang="en-US"/>
          </a:p>
        </p:txBody>
      </p:sp>
    </p:spTree>
    <p:extLst>
      <p:ext uri="{BB962C8B-B14F-4D97-AF65-F5344CB8AC3E}">
        <p14:creationId xmlns:p14="http://schemas.microsoft.com/office/powerpoint/2010/main" val="3701540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EE925E-3D80-4C90-8215-9AFC1E45549F}" type="datetimeFigureOut">
              <a:rPr lang="zh-CN" altLang="en-US" smtClean="0"/>
              <a:t>2017/12/18</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BF5671-0779-4DCA-85B9-0F417ACD7D39}" type="slidenum">
              <a:rPr lang="zh-CN" altLang="en-US" smtClean="0"/>
              <a:t>‹#›</a:t>
            </a:fld>
            <a:endParaRPr lang="zh-CN" altLang="en-US"/>
          </a:p>
        </p:txBody>
      </p:sp>
    </p:spTree>
    <p:extLst>
      <p:ext uri="{BB962C8B-B14F-4D97-AF65-F5344CB8AC3E}">
        <p14:creationId xmlns:p14="http://schemas.microsoft.com/office/powerpoint/2010/main" val="39137710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64390" y="246798"/>
            <a:ext cx="7702440" cy="2346277"/>
          </a:xfrm>
        </p:spPr>
        <p:txBody>
          <a:bodyPr/>
          <a:lstStyle/>
          <a:p>
            <a:pPr algn="ctr"/>
            <a:r>
              <a:rPr lang="en-US" altLang="zh-CN" sz="5400" b="1" dirty="0" smtClean="0"/>
              <a:t>End-to-end People detection in crowded scenes</a:t>
            </a:r>
            <a:endParaRPr lang="zh-CN" altLang="en-US" sz="5400" b="1" dirty="0"/>
          </a:p>
        </p:txBody>
      </p:sp>
      <p:sp>
        <p:nvSpPr>
          <p:cNvPr id="3" name="副标题 2"/>
          <p:cNvSpPr>
            <a:spLocks noGrp="1"/>
          </p:cNvSpPr>
          <p:nvPr>
            <p:ph type="subTitle" idx="1"/>
          </p:nvPr>
        </p:nvSpPr>
        <p:spPr/>
        <p:txBody>
          <a:bodyPr>
            <a:normAutofit/>
          </a:bodyPr>
          <a:lstStyle/>
          <a:p>
            <a:pPr algn="ctr"/>
            <a:r>
              <a:rPr lang="zh-CN" altLang="en-US" sz="3200" dirty="0"/>
              <a:t>庄天</a:t>
            </a:r>
            <a:r>
              <a:rPr lang="zh-CN" altLang="en-US" sz="3200" dirty="0" smtClean="0"/>
              <a:t>益</a:t>
            </a:r>
            <a:r>
              <a:rPr lang="en-US" altLang="zh-CN" sz="3200" dirty="0" smtClean="0"/>
              <a:t>							  </a:t>
            </a:r>
            <a:r>
              <a:rPr lang="zh-CN" altLang="en-US" sz="3200" dirty="0" smtClean="0"/>
              <a:t>河海大学</a:t>
            </a:r>
            <a:endParaRPr lang="zh-CN" altLang="en-US" sz="3200" dirty="0"/>
          </a:p>
        </p:txBody>
      </p:sp>
      <p:sp>
        <p:nvSpPr>
          <p:cNvPr id="5" name="文本框 4"/>
          <p:cNvSpPr txBox="1"/>
          <p:nvPr/>
        </p:nvSpPr>
        <p:spPr>
          <a:xfrm>
            <a:off x="1962726" y="2385415"/>
            <a:ext cx="6905767" cy="584775"/>
          </a:xfrm>
          <a:prstGeom prst="rect">
            <a:avLst/>
          </a:prstGeom>
          <a:noFill/>
        </p:spPr>
        <p:txBody>
          <a:bodyPr wrap="square" rtlCol="0">
            <a:spAutoFit/>
          </a:bodyPr>
          <a:lstStyle/>
          <a:p>
            <a:pPr algn="ctr"/>
            <a:r>
              <a:rPr lang="zh-CN" altLang="en-US" sz="3200" dirty="0" smtClean="0">
                <a:latin typeface="华文楷体" panose="02010600040101010101" pitchFamily="2" charset="-122"/>
                <a:ea typeface="华文楷体" panose="02010600040101010101" pitchFamily="2" charset="-122"/>
              </a:rPr>
              <a:t>（在拥挤场景中端到端的人物检测）</a:t>
            </a:r>
            <a:endParaRPr lang="zh-CN" altLang="en-US" sz="3200" dirty="0">
              <a:latin typeface="华文楷体" panose="02010600040101010101" pitchFamily="2" charset="-122"/>
              <a:ea typeface="华文楷体" panose="02010600040101010101" pitchFamily="2" charset="-122"/>
            </a:endParaRPr>
          </a:p>
        </p:txBody>
      </p:sp>
      <p:sp>
        <p:nvSpPr>
          <p:cNvPr id="4" name="文本框 3"/>
          <p:cNvSpPr txBox="1"/>
          <p:nvPr/>
        </p:nvSpPr>
        <p:spPr>
          <a:xfrm>
            <a:off x="1846971" y="3085063"/>
            <a:ext cx="7137276" cy="1200329"/>
          </a:xfrm>
          <a:prstGeom prst="rect">
            <a:avLst/>
          </a:prstGeom>
          <a:noFill/>
        </p:spPr>
        <p:txBody>
          <a:bodyPr wrap="square" rtlCol="0">
            <a:spAutoFit/>
          </a:bodyPr>
          <a:lstStyle/>
          <a:p>
            <a:pPr algn="ctr"/>
            <a:r>
              <a:rPr lang="en-US" altLang="zh-CN" sz="2400" dirty="0" smtClean="0"/>
              <a:t>Russell Stewart,</a:t>
            </a:r>
          </a:p>
          <a:p>
            <a:pPr algn="ctr"/>
            <a:r>
              <a:rPr lang="en-US" altLang="zh-CN" sz="2400" dirty="0" err="1" smtClean="0"/>
              <a:t>Mykhaylo</a:t>
            </a:r>
            <a:r>
              <a:rPr lang="en-US" altLang="zh-CN" sz="2400" dirty="0" smtClean="0"/>
              <a:t> </a:t>
            </a:r>
            <a:r>
              <a:rPr lang="en-US" altLang="zh-CN" sz="2400" dirty="0" err="1" smtClean="0"/>
              <a:t>Andriluka</a:t>
            </a:r>
            <a:r>
              <a:rPr lang="en-US" altLang="zh-CN" sz="2400" dirty="0" smtClean="0"/>
              <a:t>,</a:t>
            </a:r>
          </a:p>
          <a:p>
            <a:pPr algn="ctr"/>
            <a:r>
              <a:rPr lang="en-US" altLang="zh-CN" sz="2400" dirty="0" smtClean="0"/>
              <a:t>Andrew </a:t>
            </a:r>
            <a:r>
              <a:rPr lang="en-US" altLang="zh-CN" sz="2400" dirty="0" err="1" smtClean="0"/>
              <a:t>Y.Ng</a:t>
            </a:r>
            <a:endParaRPr lang="zh-CN" altLang="en-US" sz="2400" dirty="0"/>
          </a:p>
        </p:txBody>
      </p:sp>
    </p:spTree>
    <p:extLst>
      <p:ext uri="{BB962C8B-B14F-4D97-AF65-F5344CB8AC3E}">
        <p14:creationId xmlns:p14="http://schemas.microsoft.com/office/powerpoint/2010/main" val="38278129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latin typeface="华文楷体" panose="02010600040101010101" pitchFamily="2" charset="-122"/>
                <a:ea typeface="华文楷体" panose="02010600040101010101" pitchFamily="2" charset="-122"/>
              </a:rPr>
              <a:t>损失函数的详解：</a:t>
            </a:r>
            <a:endParaRPr lang="zh-CN" altLang="en-US" sz="4400"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1103312" y="2052918"/>
            <a:ext cx="8946541" cy="2996754"/>
          </a:xfrm>
        </p:spPr>
        <p:txBody>
          <a:bodyPr>
            <a:normAutofit/>
          </a:bodyPr>
          <a:lstStyle/>
          <a:p>
            <a:pPr marL="0" indent="0">
              <a:buNone/>
            </a:pPr>
            <a:r>
              <a:rPr lang="zh-CN" altLang="en-US" sz="3200" dirty="0" smtClean="0">
                <a:latin typeface="华文楷体" panose="02010600040101010101" pitchFamily="2" charset="-122"/>
                <a:ea typeface="华文楷体" panose="02010600040101010101" pitchFamily="2" charset="-122"/>
              </a:rPr>
              <a:t>标准</a:t>
            </a:r>
            <a:r>
              <a:rPr lang="zh-CN" altLang="en-US" sz="3200" dirty="0">
                <a:latin typeface="华文楷体" panose="02010600040101010101" pitchFamily="2" charset="-122"/>
                <a:ea typeface="华文楷体" panose="02010600040101010101" pitchFamily="2" charset="-122"/>
              </a:rPr>
              <a:t>真值边界框集合表示</a:t>
            </a:r>
            <a:r>
              <a:rPr lang="zh-CN" altLang="en-US" sz="3200" dirty="0" smtClean="0">
                <a:latin typeface="华文楷体" panose="02010600040101010101" pitchFamily="2" charset="-122"/>
                <a:ea typeface="华文楷体" panose="02010600040101010101" pitchFamily="2" charset="-122"/>
              </a:rPr>
              <a:t>为</a:t>
            </a:r>
            <a:r>
              <a:rPr lang="nn-NO" altLang="zh-CN" sz="3200" dirty="0"/>
              <a:t>G = {b^i | i = 1</a:t>
            </a:r>
            <a:r>
              <a:rPr lang="zh-CN" altLang="nn-NO" sz="3200" dirty="0"/>
              <a:t>，</a:t>
            </a:r>
            <a:r>
              <a:rPr lang="nn-NO" altLang="zh-CN" sz="3200" dirty="0"/>
              <a:t>...</a:t>
            </a:r>
            <a:r>
              <a:rPr lang="zh-CN" altLang="nn-NO" sz="3200" dirty="0"/>
              <a:t>，</a:t>
            </a:r>
            <a:r>
              <a:rPr lang="nn-NO" altLang="zh-CN" sz="3200" dirty="0"/>
              <a:t>M</a:t>
            </a:r>
            <a:r>
              <a:rPr lang="nn-NO" altLang="zh-CN" sz="3200" dirty="0" smtClean="0"/>
              <a:t>}</a:t>
            </a:r>
            <a:r>
              <a:rPr lang="zh-CN" altLang="en-US" sz="3200" dirty="0"/>
              <a:t>；</a:t>
            </a:r>
            <a:r>
              <a:rPr lang="zh-CN" altLang="en-US" sz="3200" dirty="0" smtClean="0">
                <a:latin typeface="华文楷体" panose="02010600040101010101" pitchFamily="2" charset="-122"/>
                <a:ea typeface="华文楷体" panose="02010600040101010101" pitchFamily="2" charset="-122"/>
              </a:rPr>
              <a:t>模型所生成</a:t>
            </a:r>
            <a:r>
              <a:rPr lang="zh-CN" altLang="en-US" sz="3200" dirty="0">
                <a:latin typeface="华文楷体" panose="02010600040101010101" pitchFamily="2" charset="-122"/>
                <a:ea typeface="华文楷体" panose="02010600040101010101" pitchFamily="2" charset="-122"/>
              </a:rPr>
              <a:t>的候选边界框集合</a:t>
            </a:r>
            <a:r>
              <a:rPr lang="zh-CN" altLang="en-US" sz="3200" dirty="0" smtClean="0">
                <a:latin typeface="华文楷体" panose="02010600040101010101" pitchFamily="2" charset="-122"/>
                <a:ea typeface="华文楷体" panose="02010600040101010101" pitchFamily="2" charset="-122"/>
              </a:rPr>
              <a:t>为</a:t>
            </a:r>
            <a:r>
              <a:rPr lang="en-US" altLang="zh-CN" sz="3200" dirty="0"/>
              <a:t>C = {</a:t>
            </a:r>
            <a:r>
              <a:rPr lang="en-US" altLang="zh-CN" sz="3200" dirty="0" err="1"/>
              <a:t>b^j</a:t>
            </a:r>
            <a:r>
              <a:rPr lang="en-US" altLang="zh-CN" sz="3200" dirty="0"/>
              <a:t> | j = 1</a:t>
            </a:r>
            <a:r>
              <a:rPr lang="zh-CN" altLang="en-US" sz="3200" dirty="0"/>
              <a:t>，</a:t>
            </a:r>
            <a:r>
              <a:rPr lang="en-US" altLang="zh-CN" sz="3200" dirty="0"/>
              <a:t>...</a:t>
            </a:r>
            <a:r>
              <a:rPr lang="zh-CN" altLang="en-US" sz="3200" dirty="0"/>
              <a:t>，</a:t>
            </a:r>
            <a:r>
              <a:rPr lang="en-US" altLang="zh-CN" sz="3200" dirty="0"/>
              <a:t>N</a:t>
            </a:r>
            <a:r>
              <a:rPr lang="en-US" altLang="zh-CN" sz="3200" dirty="0" smtClean="0"/>
              <a:t>}</a:t>
            </a:r>
            <a:r>
              <a:rPr lang="zh-CN" altLang="en-US" sz="3200" dirty="0">
                <a:latin typeface="华文楷体" panose="02010600040101010101" pitchFamily="2" charset="-122"/>
                <a:ea typeface="华文楷体" panose="02010600040101010101" pitchFamily="2" charset="-122"/>
              </a:rPr>
              <a:t>。</a:t>
            </a:r>
            <a:r>
              <a:rPr lang="en-US" altLang="zh-CN" sz="3200" dirty="0" smtClean="0"/>
              <a:t>【</a:t>
            </a:r>
            <a:r>
              <a:rPr lang="en-US" altLang="zh-CN" sz="3200" dirty="0" err="1" smtClean="0"/>
              <a:t>i</a:t>
            </a:r>
            <a:r>
              <a:rPr lang="zh-CN" altLang="en-US" sz="3200" dirty="0" smtClean="0"/>
              <a:t>和</a:t>
            </a:r>
            <a:r>
              <a:rPr lang="en-US" altLang="zh-CN" sz="3200" dirty="0" smtClean="0"/>
              <a:t>j</a:t>
            </a:r>
            <a:r>
              <a:rPr lang="zh-CN" altLang="en-US" sz="3200" dirty="0" smtClean="0"/>
              <a:t>表示下标</a:t>
            </a:r>
            <a:r>
              <a:rPr lang="en-US" altLang="zh-CN" sz="3200" dirty="0" smtClean="0"/>
              <a:t>】</a:t>
            </a:r>
          </a:p>
          <a:p>
            <a:pPr marL="0" indent="0">
              <a:buNone/>
            </a:pPr>
            <a:r>
              <a:rPr lang="en-US" altLang="zh-CN" sz="3200" dirty="0" smtClean="0">
                <a:solidFill>
                  <a:srgbClr val="FFC000"/>
                </a:solidFill>
                <a:latin typeface="华文楷体" panose="02010600040101010101" pitchFamily="2" charset="-122"/>
                <a:ea typeface="华文楷体" panose="02010600040101010101" pitchFamily="2" charset="-122"/>
              </a:rPr>
              <a:t>1</a:t>
            </a:r>
            <a:r>
              <a:rPr lang="zh-CN" altLang="en-US" sz="3200" dirty="0" smtClean="0">
                <a:solidFill>
                  <a:srgbClr val="FFC000"/>
                </a:solidFill>
                <a:latin typeface="华文楷体" panose="02010600040101010101" pitchFamily="2" charset="-122"/>
                <a:ea typeface="华文楷体" panose="02010600040101010101" pitchFamily="2" charset="-122"/>
              </a:rPr>
              <a:t>、为什么会出现如此多的候选假设呢？</a:t>
            </a:r>
            <a:endParaRPr lang="en-US" altLang="zh-CN" sz="3200" dirty="0" smtClean="0">
              <a:solidFill>
                <a:srgbClr val="FFC000"/>
              </a:solidFill>
              <a:latin typeface="华文楷体" panose="02010600040101010101" pitchFamily="2" charset="-122"/>
              <a:ea typeface="华文楷体" panose="02010600040101010101" pitchFamily="2" charset="-122"/>
            </a:endParaRPr>
          </a:p>
          <a:p>
            <a:pPr marL="0" indent="0">
              <a:buNone/>
            </a:pPr>
            <a:r>
              <a:rPr lang="en-US" altLang="zh-CN" sz="3200" dirty="0" smtClean="0">
                <a:solidFill>
                  <a:srgbClr val="FFC000"/>
                </a:solidFill>
                <a:latin typeface="华文楷体" panose="02010600040101010101" pitchFamily="2" charset="-122"/>
                <a:ea typeface="华文楷体" panose="02010600040101010101" pitchFamily="2" charset="-122"/>
              </a:rPr>
              <a:t>2</a:t>
            </a:r>
            <a:r>
              <a:rPr lang="zh-CN" altLang="en-US" sz="3200" dirty="0" smtClean="0">
                <a:solidFill>
                  <a:srgbClr val="FFC000"/>
                </a:solidFill>
                <a:latin typeface="华文楷体" panose="02010600040101010101" pitchFamily="2" charset="-122"/>
                <a:ea typeface="华文楷体" panose="02010600040101010101" pitchFamily="2" charset="-122"/>
              </a:rPr>
              <a:t>、如此</a:t>
            </a:r>
            <a:r>
              <a:rPr lang="zh-CN" altLang="en-US" sz="3200" dirty="0">
                <a:solidFill>
                  <a:srgbClr val="FFC000"/>
                </a:solidFill>
                <a:latin typeface="华文楷体" panose="02010600040101010101" pitchFamily="2" charset="-122"/>
                <a:ea typeface="华文楷体" panose="02010600040101010101" pitchFamily="2" charset="-122"/>
              </a:rPr>
              <a:t>多的候选边界，如何选取呢？</a:t>
            </a:r>
            <a:endParaRPr lang="en-US" altLang="zh-CN" sz="3200" dirty="0" smtClean="0">
              <a:solidFill>
                <a:srgbClr val="FFC000"/>
              </a:solidFill>
              <a:latin typeface="华文楷体" panose="02010600040101010101" pitchFamily="2" charset="-122"/>
              <a:ea typeface="华文楷体" panose="02010600040101010101" pitchFamily="2" charset="-122"/>
            </a:endParaRPr>
          </a:p>
          <a:p>
            <a:pPr marL="0" indent="0">
              <a:buNone/>
            </a:pPr>
            <a:endParaRPr lang="zh-CN" altLang="en-US" sz="3200" dirty="0">
              <a:solidFill>
                <a:srgbClr val="FFC000"/>
              </a:solidFill>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46" y="1317192"/>
            <a:ext cx="8226868" cy="5254021"/>
          </a:xfrm>
          <a:prstGeom prst="rect">
            <a:avLst/>
          </a:prstGeom>
        </p:spPr>
      </p:pic>
      <p:sp>
        <p:nvSpPr>
          <p:cNvPr id="6" name="圆角矩形 5"/>
          <p:cNvSpPr/>
          <p:nvPr/>
        </p:nvSpPr>
        <p:spPr>
          <a:xfrm>
            <a:off x="8748214" y="1201003"/>
            <a:ext cx="3075296" cy="5486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zh-CN" altLang="en-US" sz="2400" dirty="0" smtClean="0">
                <a:latin typeface="华文楷体" panose="02010600040101010101" pitchFamily="2" charset="-122"/>
                <a:ea typeface="华文楷体" panose="02010600040101010101" pitchFamily="2" charset="-122"/>
              </a:rPr>
              <a:t>边界框</a:t>
            </a:r>
            <a:r>
              <a:rPr lang="en-US" altLang="zh-CN" sz="2400" dirty="0" smtClean="0">
                <a:latin typeface="华文楷体" panose="02010600040101010101" pitchFamily="2" charset="-122"/>
                <a:ea typeface="华文楷体" panose="02010600040101010101" pitchFamily="2" charset="-122"/>
              </a:rPr>
              <a:t>4</a:t>
            </a:r>
            <a:r>
              <a:rPr lang="zh-CN" altLang="en-US" sz="2400" dirty="0" smtClean="0">
                <a:latin typeface="华文楷体" panose="02010600040101010101" pitchFamily="2" charset="-122"/>
                <a:ea typeface="华文楷体" panose="02010600040101010101" pitchFamily="2" charset="-122"/>
              </a:rPr>
              <a:t>：为一般情况，没有干扰。</a:t>
            </a:r>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边界框</a:t>
            </a: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和边界框</a:t>
            </a: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，对同一个对象进行了两次产生，需要舍弃一个。</a:t>
            </a:r>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边界框</a:t>
            </a:r>
            <a:r>
              <a:rPr lang="en-US" altLang="zh-CN" sz="2400" dirty="0" smtClean="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：收到图像中物体干扰将非对象检测，产生了一个边框，需要舍弃</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9244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latin typeface="华文楷体" panose="02010600040101010101" pitchFamily="2" charset="-122"/>
                <a:ea typeface="华文楷体" panose="02010600040101010101" pitchFamily="2" charset="-122"/>
              </a:rPr>
              <a:t>损失函数的详解：</a:t>
            </a:r>
            <a:endParaRPr lang="zh-CN" altLang="en-US" sz="4400"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646111" y="1853248"/>
            <a:ext cx="9821722" cy="4195481"/>
          </a:xfrm>
        </p:spPr>
        <p:txBody>
          <a:bodyPr>
            <a:normAutofit fontScale="92500" lnSpcReduction="10000"/>
          </a:bodyPr>
          <a:lstStyle/>
          <a:p>
            <a:pPr marL="0" indent="0">
              <a:buNone/>
            </a:pPr>
            <a:r>
              <a:rPr lang="zh-CN" altLang="en-US" sz="3200" dirty="0" smtClean="0">
                <a:latin typeface="华文楷体" panose="02010600040101010101" pitchFamily="2" charset="-122"/>
                <a:ea typeface="华文楷体" panose="02010600040101010101" pitchFamily="2" charset="-122"/>
              </a:rPr>
              <a:t>首先明确</a:t>
            </a:r>
            <a:r>
              <a:rPr lang="en-US" altLang="zh-CN" sz="3200" dirty="0" smtClean="0">
                <a:latin typeface="华文楷体" panose="02010600040101010101" pitchFamily="2" charset="-122"/>
                <a:ea typeface="华文楷体" panose="02010600040101010101" pitchFamily="2" charset="-122"/>
              </a:rPr>
              <a:t>LSTM</a:t>
            </a:r>
            <a:r>
              <a:rPr lang="zh-CN" altLang="en-US" sz="3200" dirty="0" smtClean="0">
                <a:latin typeface="华文楷体" panose="02010600040101010101" pitchFamily="2" charset="-122"/>
                <a:ea typeface="华文楷体" panose="02010600040101010101" pitchFamily="2" charset="-122"/>
              </a:rPr>
              <a:t>的输出，有损函数是对</a:t>
            </a:r>
            <a:r>
              <a:rPr lang="en-US" altLang="zh-CN" sz="3200" dirty="0" smtClean="0">
                <a:latin typeface="华文楷体" panose="02010600040101010101" pitchFamily="2" charset="-122"/>
                <a:ea typeface="华文楷体" panose="02010600040101010101" pitchFamily="2" charset="-122"/>
              </a:rPr>
              <a:t>LSTM</a:t>
            </a:r>
            <a:r>
              <a:rPr lang="zh-CN" altLang="en-US" sz="3200" dirty="0" smtClean="0">
                <a:latin typeface="华文楷体" panose="02010600040101010101" pitchFamily="2" charset="-122"/>
                <a:ea typeface="华文楷体" panose="02010600040101010101" pitchFamily="2" charset="-122"/>
              </a:rPr>
              <a:t>的输出进行取舍。</a:t>
            </a:r>
            <a:endParaRPr lang="en-US" altLang="zh-CN" sz="3200" dirty="0" smtClean="0">
              <a:latin typeface="华文楷体" panose="02010600040101010101" pitchFamily="2" charset="-122"/>
              <a:ea typeface="华文楷体" panose="02010600040101010101" pitchFamily="2" charset="-122"/>
            </a:endParaRPr>
          </a:p>
          <a:p>
            <a:pPr marL="0" indent="0">
              <a:buNone/>
            </a:pPr>
            <a:r>
              <a:rPr lang="en-US" altLang="zh-CN" sz="3200" dirty="0" smtClean="0">
                <a:latin typeface="华文楷体" panose="02010600040101010101" pitchFamily="2" charset="-122"/>
                <a:ea typeface="华文楷体" panose="02010600040101010101" pitchFamily="2" charset="-122"/>
              </a:rPr>
              <a:t>LSTM</a:t>
            </a:r>
            <a:r>
              <a:rPr lang="zh-CN" altLang="en-US" sz="3200" dirty="0" smtClean="0">
                <a:latin typeface="华文楷体" panose="02010600040101010101" pitchFamily="2" charset="-122"/>
                <a:ea typeface="华文楷体" panose="02010600040101010101" pitchFamily="2" charset="-122"/>
              </a:rPr>
              <a:t>的输出为一个对象边界框：</a:t>
            </a:r>
            <a:r>
              <a:rPr lang="en-US" altLang="zh-CN" sz="3200" dirty="0"/>
              <a:t>b = {</a:t>
            </a:r>
            <a:r>
              <a:rPr lang="en-US" altLang="zh-CN" sz="3200" dirty="0" err="1"/>
              <a:t>b_pos</a:t>
            </a:r>
            <a:r>
              <a:rPr lang="zh-CN" altLang="en-US" sz="3200" dirty="0"/>
              <a:t>，</a:t>
            </a:r>
            <a:r>
              <a:rPr lang="en-US" altLang="zh-CN" sz="3200" dirty="0" err="1"/>
              <a:t>b_c</a:t>
            </a:r>
            <a:r>
              <a:rPr lang="en-US" altLang="zh-CN" sz="3200" dirty="0" smtClean="0"/>
              <a:t>}</a:t>
            </a:r>
            <a:r>
              <a:rPr lang="zh-CN" altLang="en-US" sz="3200" dirty="0" smtClean="0"/>
              <a:t>，其中</a:t>
            </a:r>
            <a:r>
              <a:rPr lang="en-US" altLang="zh-CN" sz="3200" dirty="0" err="1"/>
              <a:t>b_pos</a:t>
            </a:r>
            <a:r>
              <a:rPr lang="en-US" altLang="zh-CN" sz="3200" dirty="0"/>
              <a:t> =</a:t>
            </a:r>
            <a:r>
              <a:rPr lang="zh-CN" altLang="en-US" sz="3200" dirty="0"/>
              <a:t>（</a:t>
            </a:r>
            <a:r>
              <a:rPr lang="en-US" altLang="zh-CN" sz="3200" dirty="0" err="1"/>
              <a:t>b_x</a:t>
            </a:r>
            <a:r>
              <a:rPr lang="zh-CN" altLang="en-US" sz="3200" dirty="0"/>
              <a:t>，</a:t>
            </a:r>
            <a:r>
              <a:rPr lang="en-US" altLang="zh-CN" sz="3200" dirty="0" err="1"/>
              <a:t>b_y</a:t>
            </a:r>
            <a:r>
              <a:rPr lang="zh-CN" altLang="en-US" sz="3200" dirty="0"/>
              <a:t>，</a:t>
            </a:r>
            <a:r>
              <a:rPr lang="en-US" altLang="zh-CN" sz="3200" dirty="0" err="1"/>
              <a:t>b_w</a:t>
            </a:r>
            <a:r>
              <a:rPr lang="zh-CN" altLang="en-US" sz="3200" dirty="0"/>
              <a:t>，</a:t>
            </a:r>
            <a:r>
              <a:rPr lang="en-US" altLang="zh-CN" sz="3200" dirty="0" err="1"/>
              <a:t>b_h</a:t>
            </a:r>
            <a:r>
              <a:rPr lang="zh-CN" altLang="en-US" sz="3200" dirty="0" smtClean="0"/>
              <a:t>）。</a:t>
            </a:r>
            <a:r>
              <a:rPr lang="en-US" altLang="zh-CN" sz="3200" dirty="0" smtClean="0"/>
              <a:t>【</a:t>
            </a:r>
            <a:r>
              <a:rPr lang="en-US" altLang="zh-CN" sz="3200" dirty="0" err="1" smtClean="0"/>
              <a:t>b_x</a:t>
            </a:r>
            <a:r>
              <a:rPr lang="zh-CN" altLang="en-US" sz="3200" dirty="0" smtClean="0"/>
              <a:t>中的</a:t>
            </a:r>
            <a:r>
              <a:rPr lang="en-US" altLang="zh-CN" sz="3200" dirty="0" smtClean="0"/>
              <a:t>x</a:t>
            </a:r>
            <a:r>
              <a:rPr lang="zh-CN" altLang="en-US" sz="3200" dirty="0" smtClean="0"/>
              <a:t>、</a:t>
            </a:r>
            <a:r>
              <a:rPr lang="en-US" altLang="zh-CN" sz="3200" dirty="0" smtClean="0"/>
              <a:t>y</a:t>
            </a:r>
            <a:r>
              <a:rPr lang="zh-CN" altLang="en-US" sz="3200" dirty="0" smtClean="0"/>
              <a:t>、</a:t>
            </a:r>
            <a:r>
              <a:rPr lang="en-US" altLang="zh-CN" sz="3200" dirty="0" smtClean="0"/>
              <a:t>w</a:t>
            </a:r>
            <a:r>
              <a:rPr lang="zh-CN" altLang="en-US" sz="3200" dirty="0" smtClean="0"/>
              <a:t>、</a:t>
            </a:r>
            <a:r>
              <a:rPr lang="en-US" altLang="zh-CN" sz="3200" dirty="0" smtClean="0"/>
              <a:t>h</a:t>
            </a:r>
            <a:r>
              <a:rPr lang="zh-CN" altLang="en-US" sz="3200" dirty="0" smtClean="0"/>
              <a:t>分别表示对象边界框的相对横纵坐标和边界框的宽和高。</a:t>
            </a:r>
            <a:r>
              <a:rPr lang="en-US" altLang="zh-CN" sz="3200" dirty="0" smtClean="0"/>
              <a:t>】</a:t>
            </a:r>
          </a:p>
          <a:p>
            <a:pPr marL="0" indent="0">
              <a:buNone/>
            </a:pPr>
            <a:r>
              <a:rPr lang="zh-CN" altLang="en-US" sz="3200" dirty="0" smtClean="0">
                <a:latin typeface="华文楷体" panose="02010600040101010101" pitchFamily="2" charset="-122"/>
                <a:ea typeface="华文楷体" panose="02010600040101010101" pitchFamily="2" charset="-122"/>
              </a:rPr>
              <a:t>而</a:t>
            </a:r>
            <a:r>
              <a:rPr lang="en-US" altLang="zh-CN" sz="3200" dirty="0" err="1" smtClean="0">
                <a:latin typeface="华文楷体" panose="02010600040101010101" pitchFamily="2" charset="-122"/>
                <a:ea typeface="华文楷体" panose="02010600040101010101" pitchFamily="2" charset="-122"/>
              </a:rPr>
              <a:t>b_c</a:t>
            </a:r>
            <a:r>
              <a:rPr lang="zh-CN" altLang="en-US" sz="3200" dirty="0" smtClean="0">
                <a:latin typeface="华文楷体" panose="02010600040101010101" pitchFamily="2" charset="-122"/>
                <a:ea typeface="华文楷体" panose="02010600040101010101" pitchFamily="2" charset="-122"/>
              </a:rPr>
              <a:t>代表置信度，在模型中置信度有一个阈值，当</a:t>
            </a:r>
            <a:r>
              <a:rPr lang="en-US" altLang="zh-CN" sz="3200" dirty="0" smtClean="0">
                <a:latin typeface="华文楷体" panose="02010600040101010101" pitchFamily="2" charset="-122"/>
                <a:ea typeface="华文楷体" panose="02010600040101010101" pitchFamily="2" charset="-122"/>
              </a:rPr>
              <a:t>LSTM</a:t>
            </a:r>
            <a:r>
              <a:rPr lang="zh-CN" altLang="en-US" sz="3200" dirty="0" smtClean="0">
                <a:latin typeface="华文楷体" panose="02010600040101010101" pitchFamily="2" charset="-122"/>
                <a:ea typeface="华文楷体" panose="02010600040101010101" pitchFamily="2" charset="-122"/>
              </a:rPr>
              <a:t>测试出一个低于这阈值的置信度时，相当于产生一个停止符。</a:t>
            </a:r>
            <a:endParaRPr lang="zh-CN" altLang="en-US" sz="3200" dirty="0">
              <a:latin typeface="华文楷体" panose="02010600040101010101" pitchFamily="2" charset="-122"/>
              <a:ea typeface="华文楷体" panose="02010600040101010101" pitchFamily="2" charset="-122"/>
            </a:endParaRPr>
          </a:p>
        </p:txBody>
      </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339" y="1513189"/>
            <a:ext cx="8336721" cy="4996557"/>
          </a:xfrm>
          <a:prstGeom prst="rect">
            <a:avLst/>
          </a:prstGeom>
        </p:spPr>
      </p:pic>
    </p:spTree>
    <p:extLst>
      <p:ext uri="{BB962C8B-B14F-4D97-AF65-F5344CB8AC3E}">
        <p14:creationId xmlns:p14="http://schemas.microsoft.com/office/powerpoint/2010/main" val="114064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latin typeface="华文楷体" panose="02010600040101010101" pitchFamily="2" charset="-122"/>
                <a:ea typeface="华文楷体" panose="02010600040101010101" pitchFamily="2" charset="-122"/>
              </a:rPr>
              <a:t>损失函数的详解</a:t>
            </a:r>
            <a:r>
              <a:rPr lang="zh-CN" altLang="en-US" sz="4400" dirty="0">
                <a:latin typeface="华文楷体" panose="02010600040101010101" pitchFamily="2" charset="-122"/>
                <a:ea typeface="华文楷体" panose="02010600040101010101" pitchFamily="2" charset="-122"/>
              </a:rPr>
              <a:t>：</a:t>
            </a:r>
          </a:p>
        </p:txBody>
      </p:sp>
      <p:sp>
        <p:nvSpPr>
          <p:cNvPr id="3" name="内容占位符 2"/>
          <p:cNvSpPr>
            <a:spLocks noGrp="1"/>
          </p:cNvSpPr>
          <p:nvPr>
            <p:ph idx="1"/>
          </p:nvPr>
        </p:nvSpPr>
        <p:spPr>
          <a:xfrm>
            <a:off x="646111" y="1468339"/>
            <a:ext cx="8946541" cy="4195481"/>
          </a:xfrm>
        </p:spPr>
        <p:txBody>
          <a:bodyPr>
            <a:normAutofit/>
          </a:bodyPr>
          <a:lstStyle/>
          <a:p>
            <a:pPr marL="0" indent="0">
              <a:buNone/>
            </a:pPr>
            <a:r>
              <a:rPr lang="zh-CN" altLang="en-US" sz="3200" dirty="0" smtClean="0">
                <a:latin typeface="华文楷体" panose="02010600040101010101" pitchFamily="2" charset="-122"/>
                <a:ea typeface="华文楷体" panose="02010600040101010101" pitchFamily="2" charset="-122"/>
              </a:rPr>
              <a:t>为了为每一个标准真值分配唯一的一个候选假设，引入一个单射函数</a:t>
            </a:r>
            <a:r>
              <a:rPr lang="en-US" altLang="zh-CN" sz="3200" dirty="0"/>
              <a:t>f</a:t>
            </a:r>
            <a:r>
              <a:rPr lang="zh-CN" altLang="en-US" sz="3200" dirty="0"/>
              <a:t>：</a:t>
            </a:r>
            <a:r>
              <a:rPr lang="en-US" altLang="zh-CN" sz="3200" dirty="0"/>
              <a:t>G→</a:t>
            </a:r>
            <a:r>
              <a:rPr lang="en-US" altLang="zh-CN" sz="3200" dirty="0" smtClean="0"/>
              <a:t>C</a:t>
            </a:r>
            <a:r>
              <a:rPr lang="zh-CN" altLang="en-US" sz="3200" dirty="0" smtClean="0"/>
              <a:t>。</a:t>
            </a:r>
            <a:endParaRPr lang="en-US" altLang="zh-CN" sz="3200" dirty="0" smtClean="0"/>
          </a:p>
          <a:p>
            <a:pPr marL="0" indent="0">
              <a:buNone/>
            </a:pPr>
            <a:r>
              <a:rPr lang="zh-CN" altLang="en-US" sz="3200" dirty="0" smtClean="0">
                <a:latin typeface="华文楷体" panose="02010600040101010101" pitchFamily="2" charset="-122"/>
                <a:ea typeface="华文楷体" panose="02010600040101010101" pitchFamily="2" charset="-122"/>
              </a:rPr>
              <a:t>给定</a:t>
            </a:r>
            <a:r>
              <a:rPr lang="en-US" altLang="zh-CN" sz="3200" dirty="0" smtClean="0">
                <a:latin typeface="华文楷体" panose="02010600040101010101" pitchFamily="2" charset="-122"/>
                <a:ea typeface="华文楷体" panose="02010600040101010101" pitchFamily="2" charset="-122"/>
              </a:rPr>
              <a:t>f</a:t>
            </a:r>
            <a:r>
              <a:rPr lang="zh-CN" altLang="en-US" sz="3200" dirty="0" smtClean="0">
                <a:latin typeface="华文楷体" panose="02010600040101010101" pitchFamily="2" charset="-122"/>
                <a:ea typeface="华文楷体" panose="02010600040101010101" pitchFamily="2" charset="-122"/>
              </a:rPr>
              <a:t>，定义在</a:t>
            </a:r>
            <a:r>
              <a:rPr lang="en-US" altLang="zh-CN" sz="3200" dirty="0" smtClean="0">
                <a:latin typeface="华文楷体" panose="02010600040101010101" pitchFamily="2" charset="-122"/>
                <a:ea typeface="华文楷体" panose="02010600040101010101" pitchFamily="2" charset="-122"/>
              </a:rPr>
              <a:t>G</a:t>
            </a:r>
            <a:r>
              <a:rPr lang="zh-CN" altLang="en-US" sz="3200" dirty="0" smtClean="0">
                <a:latin typeface="华文楷体" panose="02010600040101010101" pitchFamily="2" charset="-122"/>
                <a:ea typeface="华文楷体" panose="02010600040101010101" pitchFamily="2" charset="-122"/>
              </a:rPr>
              <a:t>和</a:t>
            </a:r>
            <a:r>
              <a:rPr lang="en-US" altLang="zh-CN" sz="3200" dirty="0" smtClean="0">
                <a:latin typeface="华文楷体" panose="02010600040101010101" pitchFamily="2" charset="-122"/>
                <a:ea typeface="华文楷体" panose="02010600040101010101" pitchFamily="2" charset="-122"/>
              </a:rPr>
              <a:t>C</a:t>
            </a:r>
            <a:r>
              <a:rPr lang="zh-CN" altLang="en-US" sz="3200" dirty="0" smtClean="0">
                <a:latin typeface="华文楷体" panose="02010600040101010101" pitchFamily="2" charset="-122"/>
                <a:ea typeface="华文楷体" panose="02010600040101010101" pitchFamily="2" charset="-122"/>
              </a:rPr>
              <a:t>上的有损函数为：</a:t>
            </a:r>
            <a:endParaRPr lang="zh-CN" altLang="en-US" sz="3200"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29" y="3222609"/>
            <a:ext cx="6796056" cy="164964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29" y="4872250"/>
            <a:ext cx="4293710" cy="85874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929" y="5730992"/>
            <a:ext cx="4869440" cy="657225"/>
          </a:xfrm>
          <a:prstGeom prst="rect">
            <a:avLst/>
          </a:prstGeom>
        </p:spPr>
      </p:pic>
    </p:spTree>
    <p:extLst>
      <p:ext uri="{BB962C8B-B14F-4D97-AF65-F5344CB8AC3E}">
        <p14:creationId xmlns:p14="http://schemas.microsoft.com/office/powerpoint/2010/main" val="3318205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latin typeface="华文楷体" panose="02010600040101010101" pitchFamily="2" charset="-122"/>
                <a:ea typeface="华文楷体" panose="02010600040101010101" pitchFamily="2" charset="-122"/>
              </a:rPr>
              <a:t>有损函数的详解：</a:t>
            </a:r>
            <a:endParaRPr lang="zh-CN" altLang="en-US" sz="4400"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646111" y="1479712"/>
            <a:ext cx="9753483" cy="4320587"/>
          </a:xfrm>
        </p:spPr>
        <p:txBody>
          <a:bodyPr>
            <a:normAutofit/>
          </a:bodyPr>
          <a:lstStyle/>
          <a:p>
            <a:pPr marL="0" indent="0">
              <a:buNone/>
            </a:pPr>
            <a:r>
              <a:rPr lang="zh-CN" altLang="en-US" sz="3200" dirty="0" smtClean="0">
                <a:solidFill>
                  <a:srgbClr val="FFC000"/>
                </a:solidFill>
                <a:latin typeface="华文楷体" panose="02010600040101010101" pitchFamily="2" charset="-122"/>
                <a:ea typeface="华文楷体" panose="02010600040101010101" pitchFamily="2" charset="-122"/>
              </a:rPr>
              <a:t>    也许有人会问：如果当有损函数也无法抉择时，该如何选择呢？（即当两个候选假设都有效地和同一个真值重叠的情况。）</a:t>
            </a:r>
            <a:endParaRPr lang="en-US" altLang="zh-CN" sz="3200" dirty="0" smtClean="0">
              <a:solidFill>
                <a:srgbClr val="FFC000"/>
              </a:solidFill>
              <a:latin typeface="华文楷体" panose="02010600040101010101" pitchFamily="2" charset="-122"/>
              <a:ea typeface="华文楷体" panose="02010600040101010101" pitchFamily="2" charset="-122"/>
            </a:endParaRPr>
          </a:p>
          <a:p>
            <a:pPr marL="0" indent="0">
              <a:buNone/>
            </a:pPr>
            <a:r>
              <a:rPr lang="zh-CN" altLang="en-US" sz="3200" dirty="0" smtClean="0">
                <a:latin typeface="华文楷体" panose="02010600040101010101" pitchFamily="2" charset="-122"/>
                <a:ea typeface="华文楷体" panose="02010600040101010101" pitchFamily="2" charset="-122"/>
              </a:rPr>
              <a:t>    答案是：选择在迭代次序靠前产生的边界框候选</a:t>
            </a:r>
            <a:r>
              <a:rPr lang="zh-CN" altLang="en-US" sz="3200" dirty="0">
                <a:latin typeface="华文楷体" panose="02010600040101010101" pitchFamily="2" charset="-122"/>
                <a:ea typeface="华文楷体" panose="02010600040101010101" pitchFamily="2" charset="-122"/>
              </a:rPr>
              <a:t>。</a:t>
            </a:r>
            <a:r>
              <a:rPr lang="zh-CN" altLang="en-US" sz="3200" dirty="0" smtClean="0">
                <a:solidFill>
                  <a:srgbClr val="FF0000"/>
                </a:solidFill>
                <a:latin typeface="华文楷体" panose="02010600040101010101" pitchFamily="2" charset="-122"/>
                <a:ea typeface="华文楷体" panose="02010600040101010101" pitchFamily="2" charset="-122"/>
              </a:rPr>
              <a:t>所以模型会在序列的早期产生正确的假设值。</a:t>
            </a:r>
            <a:endParaRPr lang="en-US" altLang="zh-CN" sz="3200" dirty="0" smtClean="0">
              <a:solidFill>
                <a:srgbClr val="FF0000"/>
              </a:solidFill>
              <a:latin typeface="华文楷体" panose="02010600040101010101" pitchFamily="2" charset="-122"/>
              <a:ea typeface="华文楷体" panose="02010600040101010101" pitchFamily="2" charset="-122"/>
            </a:endParaRPr>
          </a:p>
          <a:p>
            <a:pPr marL="0" indent="0">
              <a:buNone/>
            </a:pPr>
            <a:r>
              <a:rPr lang="zh-CN" altLang="en-US" sz="3200" dirty="0" smtClean="0">
                <a:latin typeface="华文楷体" panose="02010600040101010101" pitchFamily="2" charset="-122"/>
                <a:ea typeface="华文楷体" panose="02010600040101010101" pitchFamily="2" charset="-122"/>
              </a:rPr>
              <a:t>这种选择标准需要引入一个比较函数：</a:t>
            </a:r>
            <a:endParaRPr lang="zh-CN" altLang="en-US" sz="3200"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5131558"/>
            <a:ext cx="7845931" cy="1057701"/>
          </a:xfrm>
          <a:prstGeom prst="rect">
            <a:avLst/>
          </a:prstGeom>
        </p:spPr>
      </p:pic>
    </p:spTree>
    <p:extLst>
      <p:ext uri="{BB962C8B-B14F-4D97-AF65-F5344CB8AC3E}">
        <p14:creationId xmlns:p14="http://schemas.microsoft.com/office/powerpoint/2010/main" val="326279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latin typeface="华文楷体" panose="02010600040101010101" pitchFamily="2" charset="-122"/>
                <a:ea typeface="华文楷体" panose="02010600040101010101" pitchFamily="2" charset="-122"/>
              </a:rPr>
              <a:t>比较函数：</a:t>
            </a:r>
            <a:endParaRPr lang="zh-CN" altLang="en-US" sz="4400" dirty="0">
              <a:latin typeface="华文楷体" panose="02010600040101010101" pitchFamily="2" charset="-122"/>
              <a:ea typeface="华文楷体" panose="02010600040101010101" pitchFamily="2"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486" y="1498407"/>
            <a:ext cx="10752335" cy="1449510"/>
          </a:xfrm>
        </p:spPr>
      </p:pic>
      <p:sp>
        <p:nvSpPr>
          <p:cNvPr id="5" name="文本框 4"/>
          <p:cNvSpPr txBox="1"/>
          <p:nvPr/>
        </p:nvSpPr>
        <p:spPr>
          <a:xfrm>
            <a:off x="7289312" y="3670440"/>
            <a:ext cx="2523428" cy="830997"/>
          </a:xfrm>
          <a:prstGeom prst="rect">
            <a:avLst/>
          </a:prstGeom>
          <a:noFill/>
        </p:spPr>
        <p:txBody>
          <a:bodyPr wrap="square" rtlCol="0">
            <a:spAutoFit/>
          </a:bodyPr>
          <a:lstStyle/>
          <a:p>
            <a:r>
              <a:rPr lang="en-US" altLang="zh-CN" sz="2400" dirty="0" err="1" smtClean="0">
                <a:latin typeface="华文楷体" panose="02010600040101010101" pitchFamily="2" charset="-122"/>
                <a:ea typeface="华文楷体" panose="02010600040101010101" pitchFamily="2" charset="-122"/>
              </a:rPr>
              <a:t>d_ij</a:t>
            </a:r>
            <a:r>
              <a:rPr lang="zh-CN" altLang="en-US" sz="2400" dirty="0">
                <a:latin typeface="华文楷体" panose="02010600040101010101" pitchFamily="2" charset="-122"/>
                <a:ea typeface="华文楷体" panose="02010600040101010101" pitchFamily="2" charset="-122"/>
              </a:rPr>
              <a:t>是边界框位置之间的</a:t>
            </a:r>
            <a:r>
              <a:rPr lang="en-US" altLang="zh-CN" sz="2400" dirty="0">
                <a:latin typeface="华文楷体" panose="02010600040101010101" pitchFamily="2" charset="-122"/>
                <a:ea typeface="华文楷体" panose="02010600040101010101" pitchFamily="2" charset="-122"/>
              </a:rPr>
              <a:t>L1</a:t>
            </a:r>
            <a:r>
              <a:rPr lang="zh-CN" altLang="en-US" sz="2400" dirty="0">
                <a:latin typeface="华文楷体" panose="02010600040101010101" pitchFamily="2" charset="-122"/>
                <a:ea typeface="华文楷体" panose="02010600040101010101" pitchFamily="2" charset="-122"/>
              </a:rPr>
              <a:t>距离</a:t>
            </a:r>
          </a:p>
        </p:txBody>
      </p:sp>
      <p:sp>
        <p:nvSpPr>
          <p:cNvPr id="6" name="文本框 5"/>
          <p:cNvSpPr txBox="1"/>
          <p:nvPr/>
        </p:nvSpPr>
        <p:spPr>
          <a:xfrm>
            <a:off x="3976041" y="3606412"/>
            <a:ext cx="2953886" cy="1200329"/>
          </a:xfrm>
          <a:prstGeom prst="rect">
            <a:avLst/>
          </a:prstGeom>
          <a:noFill/>
        </p:spPr>
        <p:txBody>
          <a:bodyPr wrap="square" rtlCol="0">
            <a:spAutoFit/>
          </a:bodyPr>
          <a:lstStyle/>
          <a:p>
            <a:r>
              <a:rPr lang="en-US" altLang="zh-CN" sz="2400" dirty="0" err="1">
                <a:latin typeface="华文楷体" panose="02010600040101010101" pitchFamily="2" charset="-122"/>
                <a:ea typeface="华文楷体" panose="02010600040101010101" pitchFamily="2" charset="-122"/>
              </a:rPr>
              <a:t>r_j</a:t>
            </a:r>
            <a:r>
              <a:rPr lang="zh-CN" altLang="en-US" sz="2400" dirty="0" smtClean="0">
                <a:latin typeface="华文楷体" panose="02010600040101010101" pitchFamily="2" charset="-122"/>
                <a:ea typeface="华文楷体" panose="02010600040101010101" pitchFamily="2" charset="-122"/>
              </a:rPr>
              <a:t>是</a:t>
            </a:r>
            <a:r>
              <a:rPr lang="en-US" altLang="zh-CN" sz="2400" dirty="0">
                <a:latin typeface="华文楷体" panose="02010600040101010101" pitchFamily="2" charset="-122"/>
                <a:ea typeface="华文楷体" panose="02010600040101010101" pitchFamily="2" charset="-122"/>
              </a:rPr>
              <a:t>LSTM</a:t>
            </a:r>
            <a:r>
              <a:rPr lang="zh-CN" altLang="en-US" sz="2400" dirty="0">
                <a:latin typeface="华文楷体" panose="02010600040101010101" pitchFamily="2" charset="-122"/>
                <a:ea typeface="华文楷体" panose="02010600040101010101" pitchFamily="2" charset="-122"/>
              </a:rPr>
              <a:t>输出的预测序列中</a:t>
            </a:r>
            <a:r>
              <a:rPr lang="zh-CN" altLang="en-US" sz="2400" dirty="0" smtClean="0">
                <a:latin typeface="华文楷体" panose="02010600040101010101" pitchFamily="2" charset="-122"/>
                <a:ea typeface="华文楷体" panose="02010600040101010101" pitchFamily="2" charset="-122"/>
              </a:rPr>
              <a:t>的</a:t>
            </a:r>
            <a:r>
              <a:rPr lang="en-US" altLang="zh-CN" sz="2400" dirty="0" err="1" smtClean="0">
                <a:latin typeface="华文楷体" panose="02010600040101010101" pitchFamily="2" charset="-122"/>
                <a:ea typeface="华文楷体" panose="02010600040101010101" pitchFamily="2" charset="-122"/>
              </a:rPr>
              <a:t>b_j</a:t>
            </a:r>
            <a:r>
              <a:rPr lang="zh-CN" altLang="en-US" sz="2400" dirty="0">
                <a:latin typeface="华文楷体" panose="02010600040101010101" pitchFamily="2" charset="-122"/>
                <a:ea typeface="华文楷体" panose="02010600040101010101" pitchFamily="2" charset="-122"/>
              </a:rPr>
              <a:t>的秩或索引</a:t>
            </a:r>
          </a:p>
        </p:txBody>
      </p:sp>
      <p:sp>
        <p:nvSpPr>
          <p:cNvPr id="8" name="文本框 7"/>
          <p:cNvSpPr txBox="1"/>
          <p:nvPr/>
        </p:nvSpPr>
        <p:spPr>
          <a:xfrm>
            <a:off x="646111" y="3607220"/>
            <a:ext cx="2970546" cy="1200329"/>
          </a:xfrm>
          <a:prstGeom prst="rect">
            <a:avLst/>
          </a:prstGeom>
          <a:noFill/>
        </p:spPr>
        <p:txBody>
          <a:bodyPr wrap="square" rtlCol="0">
            <a:spAutoFit/>
          </a:bodyPr>
          <a:lstStyle/>
          <a:p>
            <a:r>
              <a:rPr lang="en-US" altLang="zh-CN" sz="2400" dirty="0" err="1">
                <a:latin typeface="华文楷体" panose="02010600040101010101" pitchFamily="2" charset="-122"/>
                <a:ea typeface="华文楷体" panose="02010600040101010101" pitchFamily="2" charset="-122"/>
              </a:rPr>
              <a:t>o_ij</a:t>
            </a:r>
            <a:r>
              <a:rPr lang="zh-CN" altLang="en-US" sz="2400" dirty="0" smtClean="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 0</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是假设与标准真值实例不充分重叠的惩罚变量</a:t>
            </a:r>
          </a:p>
        </p:txBody>
      </p:sp>
      <p:cxnSp>
        <p:nvCxnSpPr>
          <p:cNvPr id="10" name="直接箭头连接符 9"/>
          <p:cNvCxnSpPr>
            <a:stCxn id="8" idx="0"/>
          </p:cNvCxnSpPr>
          <p:nvPr/>
        </p:nvCxnSpPr>
        <p:spPr>
          <a:xfrm flipV="1">
            <a:off x="2131384" y="2511188"/>
            <a:ext cx="2713571" cy="109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0"/>
          </p:cNvCxnSpPr>
          <p:nvPr/>
        </p:nvCxnSpPr>
        <p:spPr>
          <a:xfrm flipV="1">
            <a:off x="5452984" y="2511188"/>
            <a:ext cx="374610" cy="1095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0"/>
          </p:cNvCxnSpPr>
          <p:nvPr/>
        </p:nvCxnSpPr>
        <p:spPr>
          <a:xfrm flipH="1" flipV="1">
            <a:off x="6728346" y="2511188"/>
            <a:ext cx="1822680" cy="1159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575239" y="4981433"/>
            <a:ext cx="10504710" cy="1426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zh-CN" altLang="en-US" sz="2400" dirty="0">
                <a:latin typeface="华文楷体" panose="02010600040101010101" pitchFamily="2" charset="-122"/>
                <a:ea typeface="华文楷体" panose="02010600040101010101" pitchFamily="2" charset="-122"/>
              </a:rPr>
              <a:t>我们定义了一个由</a:t>
            </a:r>
            <a:r>
              <a:rPr lang="en-US" altLang="zh-CN" sz="2400" dirty="0">
                <a:latin typeface="华文楷体" panose="02010600040101010101" pitchFamily="2" charset="-122"/>
                <a:ea typeface="华文楷体" panose="02010600040101010101" pitchFamily="2" charset="-122"/>
              </a:rPr>
              <a:t>Δ</a:t>
            </a:r>
            <a:r>
              <a:rPr lang="zh-CN" altLang="en-US" sz="2400" dirty="0">
                <a:latin typeface="华文楷体" panose="02010600040101010101" pitchFamily="2" charset="-122"/>
                <a:ea typeface="华文楷体" panose="02010600040101010101" pitchFamily="2" charset="-122"/>
              </a:rPr>
              <a:t>产生</a:t>
            </a:r>
            <a:r>
              <a:rPr lang="zh-CN" altLang="en-US" sz="2400" dirty="0" smtClean="0">
                <a:latin typeface="华文楷体" panose="02010600040101010101" pitchFamily="2" charset="-122"/>
                <a:ea typeface="华文楷体" panose="02010600040101010101" pitchFamily="2" charset="-122"/>
              </a:rPr>
              <a:t>的</a:t>
            </a:r>
            <a:r>
              <a:rPr lang="zh-CN" altLang="en-US" sz="2400" dirty="0">
                <a:latin typeface="华文楷体" panose="02010600040101010101" pitchFamily="2" charset="-122"/>
                <a:ea typeface="华文楷体" panose="02010600040101010101" pitchFamily="2" charset="-122"/>
              </a:rPr>
              <a:t>选择</a:t>
            </a:r>
            <a:r>
              <a:rPr lang="zh-CN" altLang="en-US" sz="2400" dirty="0" smtClean="0">
                <a:latin typeface="华文楷体" panose="02010600040101010101" pitchFamily="2" charset="-122"/>
                <a:ea typeface="华文楷体" panose="02010600040101010101" pitchFamily="2" charset="-122"/>
              </a:rPr>
              <a:t>顺序。换句话说</a:t>
            </a:r>
            <a:r>
              <a:rPr lang="zh-CN" altLang="en-US" sz="2400" dirty="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当</a:t>
            </a:r>
            <a:r>
              <a:rPr lang="zh-CN" altLang="en-US" sz="2400" dirty="0">
                <a:latin typeface="华文楷体" panose="02010600040101010101" pitchFamily="2" charset="-122"/>
                <a:ea typeface="华文楷体" panose="02010600040101010101" pitchFamily="2" charset="-122"/>
              </a:rPr>
              <a:t>比较</a:t>
            </a:r>
            <a:r>
              <a:rPr lang="zh-CN" altLang="en-US" sz="2400" dirty="0" smtClean="0">
                <a:latin typeface="华文楷体" panose="02010600040101010101" pitchFamily="2" charset="-122"/>
                <a:ea typeface="华文楷体" panose="02010600040101010101" pitchFamily="2" charset="-122"/>
              </a:rPr>
              <a:t>两</a:t>
            </a:r>
            <a:r>
              <a:rPr lang="zh-CN" altLang="en-US" sz="2400" dirty="0">
                <a:latin typeface="华文楷体" panose="02010600040101010101" pitchFamily="2" charset="-122"/>
                <a:ea typeface="华文楷体" panose="02010600040101010101" pitchFamily="2" charset="-122"/>
              </a:rPr>
              <a:t>个假设中的哪一个将被分配给标准真值时</a:t>
            </a:r>
            <a:r>
              <a:rPr lang="zh-CN" altLang="en-US" sz="2400" dirty="0" smtClean="0">
                <a:latin typeface="华文楷体" panose="02010600040101010101" pitchFamily="2" charset="-122"/>
                <a:ea typeface="华文楷体" panose="02010600040101010101" pitchFamily="2" charset="-122"/>
              </a:rPr>
              <a:t>，首先考虑重叠，</a:t>
            </a:r>
            <a:r>
              <a:rPr lang="zh-CN" altLang="en-US" sz="2400" dirty="0">
                <a:latin typeface="华文楷体" panose="02010600040101010101" pitchFamily="2" charset="-122"/>
                <a:ea typeface="华文楷体" panose="02010600040101010101" pitchFamily="2" charset="-122"/>
              </a:rPr>
              <a:t>随后是秩</a:t>
            </a:r>
            <a:r>
              <a:rPr lang="zh-CN" altLang="en-US" sz="2400" dirty="0" smtClean="0">
                <a:latin typeface="华文楷体" panose="02010600040101010101" pitchFamily="2" charset="-122"/>
                <a:ea typeface="华文楷体" panose="02010600040101010101" pitchFamily="2" charset="-122"/>
              </a:rPr>
              <a:t>，最后才是细粒度</a:t>
            </a:r>
            <a:r>
              <a:rPr lang="zh-CN" altLang="en-US" sz="2400" dirty="0">
                <a:latin typeface="华文楷体" panose="02010600040101010101" pitchFamily="2" charset="-122"/>
                <a:ea typeface="华文楷体" panose="02010600040101010101" pitchFamily="2" charset="-122"/>
              </a:rPr>
              <a:t>定位。</a:t>
            </a:r>
          </a:p>
        </p:txBody>
      </p:sp>
    </p:spTree>
    <p:extLst>
      <p:ext uri="{BB962C8B-B14F-4D97-AF65-F5344CB8AC3E}">
        <p14:creationId xmlns:p14="http://schemas.microsoft.com/office/powerpoint/2010/main" val="340383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latin typeface="华文楷体" panose="02010600040101010101" pitchFamily="2" charset="-122"/>
                <a:ea typeface="华文楷体" panose="02010600040101010101" pitchFamily="2" charset="-122"/>
              </a:rPr>
              <a:t>具体实现的细节：</a:t>
            </a:r>
            <a:endParaRPr lang="zh-CN" altLang="en-US" sz="4400"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646111" y="1507007"/>
            <a:ext cx="9753483" cy="4195481"/>
          </a:xfrm>
        </p:spPr>
        <p:txBody>
          <a:bodyPr>
            <a:normAutofit/>
          </a:bodyPr>
          <a:lstStyle/>
          <a:p>
            <a:pPr marL="0" indent="0">
              <a:buNone/>
            </a:pPr>
            <a:r>
              <a:rPr lang="zh-CN" altLang="en-US" sz="3200" dirty="0" smtClean="0">
                <a:latin typeface="华文楷体" panose="02010600040101010101" pitchFamily="2" charset="-122"/>
                <a:ea typeface="华文楷体" panose="02010600040101010101" pitchFamily="2" charset="-122"/>
              </a:rPr>
              <a:t>图像被编码为</a:t>
            </a:r>
            <a:r>
              <a:rPr lang="en-US" altLang="zh-CN" sz="3200" dirty="0" smtClean="0">
                <a:latin typeface="华文楷体" panose="02010600040101010101" pitchFamily="2" charset="-122"/>
                <a:ea typeface="华文楷体" panose="02010600040101010101" pitchFamily="2" charset="-122"/>
              </a:rPr>
              <a:t>1024</a:t>
            </a:r>
            <a:r>
              <a:rPr lang="zh-CN" altLang="en-US" sz="3200" dirty="0" smtClean="0">
                <a:latin typeface="华文楷体" panose="02010600040101010101" pitchFamily="2" charset="-122"/>
                <a:ea typeface="华文楷体" panose="02010600040101010101" pitchFamily="2" charset="-122"/>
              </a:rPr>
              <a:t>维的</a:t>
            </a:r>
            <a:r>
              <a:rPr lang="en-US" altLang="zh-CN" sz="3200" dirty="0" err="1" smtClean="0">
                <a:latin typeface="华文楷体" panose="02010600040101010101" pitchFamily="2" charset="-122"/>
                <a:ea typeface="华文楷体" panose="02010600040101010101" pitchFamily="2" charset="-122"/>
              </a:rPr>
              <a:t>GoogLeNet</a:t>
            </a:r>
            <a:r>
              <a:rPr lang="zh-CN" altLang="en-US" sz="3200" dirty="0" smtClean="0">
                <a:latin typeface="华文楷体" panose="02010600040101010101" pitchFamily="2" charset="-122"/>
                <a:ea typeface="华文楷体" panose="02010600040101010101" pitchFamily="2" charset="-122"/>
              </a:rPr>
              <a:t>高层特征的每个网格单元为</a:t>
            </a:r>
            <a:r>
              <a:rPr lang="en-US" altLang="zh-CN" sz="3200" dirty="0" smtClean="0">
                <a:latin typeface="华文楷体" panose="02010600040101010101" pitchFamily="2" charset="-122"/>
                <a:ea typeface="华文楷体" panose="02010600040101010101" pitchFamily="2" charset="-122"/>
              </a:rPr>
              <a:t>15</a:t>
            </a:r>
            <a:r>
              <a:rPr lang="zh-CN" altLang="en-US" sz="3200" dirty="0" smtClean="0">
                <a:latin typeface="华文楷体" panose="02010600040101010101" pitchFamily="2" charset="-122"/>
                <a:ea typeface="华文楷体" panose="02010600040101010101" pitchFamily="2" charset="-122"/>
              </a:rPr>
              <a:t>*</a:t>
            </a:r>
            <a:r>
              <a:rPr lang="en-US" altLang="zh-CN" sz="3200" dirty="0" smtClean="0">
                <a:latin typeface="华文楷体" panose="02010600040101010101" pitchFamily="2" charset="-122"/>
                <a:ea typeface="华文楷体" panose="02010600040101010101" pitchFamily="2" charset="-122"/>
              </a:rPr>
              <a:t>20</a:t>
            </a:r>
            <a:r>
              <a:rPr lang="zh-CN" altLang="en-US" sz="3200" dirty="0" smtClean="0">
                <a:latin typeface="华文楷体" panose="02010600040101010101" pitchFamily="2" charset="-122"/>
                <a:ea typeface="华文楷体" panose="02010600040101010101" pitchFamily="2" charset="-122"/>
              </a:rPr>
              <a:t>大小的网格。</a:t>
            </a:r>
            <a:endParaRPr lang="en-US" altLang="zh-CN" sz="3200" dirty="0" smtClean="0">
              <a:latin typeface="华文楷体" panose="02010600040101010101" pitchFamily="2" charset="-122"/>
              <a:ea typeface="华文楷体" panose="02010600040101010101" pitchFamily="2" charset="-122"/>
            </a:endParaRPr>
          </a:p>
          <a:p>
            <a:pPr marL="0" indent="0">
              <a:buNone/>
            </a:pPr>
            <a:r>
              <a:rPr lang="zh-CN" altLang="en-US" sz="3200" dirty="0" smtClean="0">
                <a:latin typeface="华文楷体" panose="02010600040101010101" pitchFamily="2" charset="-122"/>
                <a:ea typeface="华文楷体" panose="02010600040101010101" pitchFamily="2" charset="-122"/>
              </a:rPr>
              <a:t>在模型中共有</a:t>
            </a:r>
            <a:r>
              <a:rPr lang="en-US" altLang="zh-CN" sz="3200" dirty="0" smtClean="0">
                <a:latin typeface="华文楷体" panose="02010600040101010101" pitchFamily="2" charset="-122"/>
                <a:ea typeface="华文楷体" panose="02010600040101010101" pitchFamily="2" charset="-122"/>
              </a:rPr>
              <a:t>300</a:t>
            </a:r>
            <a:r>
              <a:rPr lang="zh-CN" altLang="en-US" sz="3200" dirty="0" smtClean="0">
                <a:latin typeface="华文楷体" panose="02010600040101010101" pitchFamily="2" charset="-122"/>
                <a:ea typeface="华文楷体" panose="02010600040101010101" pitchFamily="2" charset="-122"/>
              </a:rPr>
              <a:t>个</a:t>
            </a:r>
            <a:r>
              <a:rPr lang="en-US" altLang="zh-CN" sz="3200" dirty="0" smtClean="0">
                <a:latin typeface="华文楷体" panose="02010600040101010101" pitchFamily="2" charset="-122"/>
                <a:ea typeface="华文楷体" panose="02010600040101010101" pitchFamily="2" charset="-122"/>
              </a:rPr>
              <a:t>LSTM</a:t>
            </a:r>
            <a:r>
              <a:rPr lang="zh-CN" altLang="en-US" sz="3200" dirty="0" smtClean="0">
                <a:latin typeface="华文楷体" panose="02010600040101010101" pitchFamily="2" charset="-122"/>
                <a:ea typeface="华文楷体" panose="02010600040101010101" pitchFamily="2" charset="-122"/>
              </a:rPr>
              <a:t>控制器在并行。而每个</a:t>
            </a:r>
            <a:r>
              <a:rPr lang="en-US" altLang="zh-CN" sz="3200" dirty="0" smtClean="0">
                <a:latin typeface="华文楷体" panose="02010600040101010101" pitchFamily="2" charset="-122"/>
                <a:ea typeface="华文楷体" panose="02010600040101010101" pitchFamily="2" charset="-122"/>
              </a:rPr>
              <a:t>LSTM</a:t>
            </a:r>
            <a:r>
              <a:rPr lang="zh-CN" altLang="en-US" sz="3200" dirty="0" smtClean="0">
                <a:latin typeface="华文楷体" panose="02010600040101010101" pitchFamily="2" charset="-122"/>
                <a:ea typeface="华文楷体" panose="02010600040101010101" pitchFamily="2" charset="-122"/>
              </a:rPr>
              <a:t>单元由</a:t>
            </a:r>
            <a:r>
              <a:rPr lang="en-US" altLang="zh-CN" sz="3200" dirty="0" smtClean="0">
                <a:latin typeface="华文楷体" panose="02010600040101010101" pitchFamily="2" charset="-122"/>
                <a:ea typeface="华文楷体" panose="02010600040101010101" pitchFamily="2" charset="-122"/>
              </a:rPr>
              <a:t>250</a:t>
            </a:r>
            <a:r>
              <a:rPr lang="zh-CN" altLang="en-US" sz="3200" dirty="0" smtClean="0">
                <a:latin typeface="华文楷体" panose="02010600040101010101" pitchFamily="2" charset="-122"/>
                <a:ea typeface="华文楷体" panose="02010600040101010101" pitchFamily="2" charset="-122"/>
              </a:rPr>
              <a:t>个存储器状态。</a:t>
            </a:r>
            <a:endParaRPr lang="zh-CN" altLang="en-US" sz="3200" dirty="0">
              <a:latin typeface="华文楷体" panose="02010600040101010101" pitchFamily="2" charset="-122"/>
              <a:ea typeface="华文楷体" panose="02010600040101010101" pitchFamily="2" charset="-122"/>
            </a:endParaRPr>
          </a:p>
        </p:txBody>
      </p:sp>
      <p:sp>
        <p:nvSpPr>
          <p:cNvPr id="4" name="圆角矩形 3"/>
          <p:cNvSpPr/>
          <p:nvPr/>
        </p:nvSpPr>
        <p:spPr>
          <a:xfrm>
            <a:off x="395785" y="4023813"/>
            <a:ext cx="2483893" cy="199484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zh-CN" altLang="en-US" sz="2800" dirty="0" smtClean="0">
                <a:latin typeface="华文楷体" panose="02010600040101010101" pitchFamily="2" charset="-122"/>
                <a:ea typeface="华文楷体" panose="02010600040101010101" pitchFamily="2" charset="-122"/>
              </a:rPr>
              <a:t>上一个</a:t>
            </a:r>
            <a:r>
              <a:rPr lang="en-US" altLang="zh-CN" sz="2800" dirty="0" smtClean="0">
                <a:latin typeface="华文楷体" panose="02010600040101010101" pitchFamily="2" charset="-122"/>
                <a:ea typeface="华文楷体" panose="02010600040101010101" pitchFamily="2" charset="-122"/>
              </a:rPr>
              <a:t>LSTM</a:t>
            </a:r>
            <a:r>
              <a:rPr lang="zh-CN" altLang="en-US" sz="2800" dirty="0" smtClean="0">
                <a:latin typeface="华文楷体" panose="02010600040101010101" pitchFamily="2" charset="-122"/>
                <a:ea typeface="华文楷体" panose="02010600040101010101" pitchFamily="2" charset="-122"/>
              </a:rPr>
              <a:t>的输出</a:t>
            </a:r>
            <a:endParaRPr lang="zh-CN" altLang="en-US" sz="2800" dirty="0">
              <a:latin typeface="华文楷体" panose="02010600040101010101" pitchFamily="2" charset="-122"/>
              <a:ea typeface="华文楷体" panose="02010600040101010101" pitchFamily="2" charset="-122"/>
            </a:endParaRPr>
          </a:p>
        </p:txBody>
      </p:sp>
      <p:sp>
        <p:nvSpPr>
          <p:cNvPr id="5" name="圆角矩形 4"/>
          <p:cNvSpPr/>
          <p:nvPr/>
        </p:nvSpPr>
        <p:spPr>
          <a:xfrm>
            <a:off x="8944382" y="4176215"/>
            <a:ext cx="2647666" cy="16786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zh-CN" altLang="en-US" sz="2800" dirty="0" smtClean="0">
                <a:latin typeface="华文楷体" panose="02010600040101010101" pitchFamily="2" charset="-122"/>
                <a:ea typeface="华文楷体" panose="02010600040101010101" pitchFamily="2" charset="-122"/>
              </a:rPr>
              <a:t>本次需要处理的</a:t>
            </a:r>
            <a:r>
              <a:rPr lang="en-US" altLang="zh-CN" sz="2800" dirty="0" err="1" smtClean="0">
                <a:latin typeface="华文楷体" panose="02010600040101010101" pitchFamily="2" charset="-122"/>
                <a:ea typeface="华文楷体" panose="02010600040101010101" pitchFamily="2" charset="-122"/>
              </a:rPr>
              <a:t>GoogLeNet</a:t>
            </a:r>
            <a:r>
              <a:rPr lang="zh-CN" altLang="en-US" sz="2800" dirty="0" smtClean="0">
                <a:latin typeface="华文楷体" panose="02010600040101010101" pitchFamily="2" charset="-122"/>
                <a:ea typeface="华文楷体" panose="02010600040101010101" pitchFamily="2" charset="-122"/>
              </a:rPr>
              <a:t>特性</a:t>
            </a:r>
            <a:endParaRPr lang="zh-CN" altLang="en-US" sz="2800" dirty="0">
              <a:latin typeface="华文楷体" panose="02010600040101010101" pitchFamily="2" charset="-122"/>
              <a:ea typeface="华文楷体" panose="02010600040101010101" pitchFamily="2" charset="-122"/>
            </a:endParaRPr>
          </a:p>
        </p:txBody>
      </p:sp>
      <p:sp>
        <p:nvSpPr>
          <p:cNvPr id="6" name="右箭头 5"/>
          <p:cNvSpPr/>
          <p:nvPr/>
        </p:nvSpPr>
        <p:spPr>
          <a:xfrm>
            <a:off x="2879678" y="4891583"/>
            <a:ext cx="1351128" cy="259307"/>
          </a:xfrm>
          <a:prstGeom prst="rightArrow">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10800000">
            <a:off x="7751928" y="4913194"/>
            <a:ext cx="1192454" cy="204716"/>
          </a:xfrm>
          <a:prstGeom prst="rightArrow">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230806" y="4023813"/>
            <a:ext cx="3521122" cy="199484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800" dirty="0" smtClean="0">
                <a:latin typeface="华文楷体" panose="02010600040101010101" pitchFamily="2" charset="-122"/>
                <a:ea typeface="华文楷体" panose="02010600040101010101" pitchFamily="2" charset="-122"/>
              </a:rPr>
              <a:t>LSTM</a:t>
            </a:r>
            <a:r>
              <a:rPr lang="zh-CN" altLang="en-US" sz="2800" dirty="0" smtClean="0">
                <a:latin typeface="华文楷体" panose="02010600040101010101" pitchFamily="2" charset="-122"/>
                <a:ea typeface="华文楷体" panose="02010600040101010101" pitchFamily="2" charset="-122"/>
              </a:rPr>
              <a:t>单元</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27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latin typeface="华文楷体" panose="02010600040101010101" pitchFamily="2" charset="-122"/>
                <a:ea typeface="华文楷体" panose="02010600040101010101" pitchFamily="2" charset="-122"/>
              </a:rPr>
              <a:t>模型的初始化：</a:t>
            </a:r>
            <a:endParaRPr lang="zh-CN" altLang="en-US" sz="4400"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875201" y="1853248"/>
            <a:ext cx="9592632" cy="4195481"/>
          </a:xfrm>
        </p:spPr>
        <p:txBody>
          <a:bodyPr>
            <a:normAutofit lnSpcReduction="10000"/>
          </a:bodyPr>
          <a:lstStyle/>
          <a:p>
            <a:pPr marL="0" indent="0">
              <a:buNone/>
            </a:pPr>
            <a:r>
              <a:rPr lang="zh-CN" altLang="en-US" sz="3200" dirty="0" smtClean="0">
                <a:latin typeface="华文楷体" panose="02010600040101010101" pitchFamily="2" charset="-122"/>
                <a:ea typeface="华文楷体" panose="02010600040101010101" pitchFamily="2" charset="-122"/>
              </a:rPr>
              <a:t>在模型的训练过程中涉及到权重值，它所采用的初始化值</a:t>
            </a:r>
            <a:r>
              <a:rPr lang="zh-CN" altLang="en-US" sz="3200" dirty="0">
                <a:latin typeface="华文楷体" panose="02010600040101010101" pitchFamily="2" charset="-122"/>
                <a:ea typeface="华文楷体" panose="02010600040101010101" pitchFamily="2" charset="-122"/>
              </a:rPr>
              <a:t>是</a:t>
            </a:r>
            <a:r>
              <a:rPr lang="en-US" altLang="zh-CN" sz="3200" dirty="0" err="1" smtClean="0">
                <a:latin typeface="华文楷体" panose="02010600040101010101" pitchFamily="2" charset="-122"/>
                <a:ea typeface="华文楷体" panose="02010600040101010101" pitchFamily="2" charset="-122"/>
              </a:rPr>
              <a:t>ImageNet</a:t>
            </a:r>
            <a:r>
              <a:rPr lang="zh-CN" altLang="en-US" sz="3200" dirty="0" smtClean="0">
                <a:latin typeface="华文楷体" panose="02010600040101010101" pitchFamily="2" charset="-122"/>
                <a:ea typeface="华文楷体" panose="02010600040101010101" pitchFamily="2" charset="-122"/>
              </a:rPr>
              <a:t>的预先训练的权重。</a:t>
            </a:r>
            <a:endParaRPr lang="en-US" altLang="zh-CN" sz="3200" dirty="0" smtClean="0">
              <a:latin typeface="华文楷体" panose="02010600040101010101" pitchFamily="2" charset="-122"/>
              <a:ea typeface="华文楷体" panose="02010600040101010101" pitchFamily="2" charset="-122"/>
            </a:endParaRPr>
          </a:p>
          <a:p>
            <a:pPr marL="0" indent="0">
              <a:buNone/>
            </a:pPr>
            <a:r>
              <a:rPr lang="zh-CN" altLang="en-US" sz="3200" dirty="0">
                <a:latin typeface="华文楷体" panose="02010600040101010101" pitchFamily="2" charset="-122"/>
                <a:ea typeface="华文楷体" panose="02010600040101010101" pitchFamily="2" charset="-122"/>
              </a:rPr>
              <a:t>涉及</a:t>
            </a:r>
            <a:r>
              <a:rPr lang="zh-CN" altLang="en-US" sz="3200" dirty="0" smtClean="0">
                <a:latin typeface="华文楷体" panose="02010600040101010101" pitchFamily="2" charset="-122"/>
                <a:ea typeface="华文楷体" panose="02010600040101010101" pitchFamily="2" charset="-122"/>
              </a:rPr>
              <a:t>到权重，这就需要考虑到</a:t>
            </a:r>
            <a:r>
              <a:rPr lang="en-US" altLang="zh-CN" sz="3200" dirty="0" err="1" smtClean="0">
                <a:latin typeface="华文楷体" panose="02010600040101010101" pitchFamily="2" charset="-122"/>
                <a:ea typeface="华文楷体" panose="02010600040101010101" pitchFamily="2" charset="-122"/>
              </a:rPr>
              <a:t>GoogLeNet</a:t>
            </a:r>
            <a:r>
              <a:rPr lang="zh-CN" altLang="en-US" sz="3200" dirty="0" smtClean="0">
                <a:latin typeface="华文楷体" panose="02010600040101010101" pitchFamily="2" charset="-122"/>
                <a:ea typeface="华文楷体" panose="02010600040101010101" pitchFamily="2" charset="-122"/>
              </a:rPr>
              <a:t>和</a:t>
            </a:r>
            <a:r>
              <a:rPr lang="en-US" altLang="zh-CN" sz="3200" dirty="0" smtClean="0">
                <a:latin typeface="华文楷体" panose="02010600040101010101" pitchFamily="2" charset="-122"/>
                <a:ea typeface="华文楷体" panose="02010600040101010101" pitchFamily="2" charset="-122"/>
              </a:rPr>
              <a:t>LSTM</a:t>
            </a:r>
            <a:r>
              <a:rPr lang="zh-CN" altLang="en-US" sz="3200" dirty="0" smtClean="0">
                <a:latin typeface="华文楷体" panose="02010600040101010101" pitchFamily="2" charset="-122"/>
                <a:ea typeface="华文楷体" panose="02010600040101010101" pitchFamily="2" charset="-122"/>
              </a:rPr>
              <a:t>激活标准的不同。因此为了让</a:t>
            </a:r>
            <a:r>
              <a:rPr lang="en-US" altLang="zh-CN" sz="3200" dirty="0" err="1" smtClean="0">
                <a:latin typeface="华文楷体" panose="02010600040101010101" pitchFamily="2" charset="-122"/>
                <a:ea typeface="华文楷体" panose="02010600040101010101" pitchFamily="2" charset="-122"/>
              </a:rPr>
              <a:t>GoogLeNet</a:t>
            </a:r>
            <a:r>
              <a:rPr lang="zh-CN" altLang="en-US" sz="3200" dirty="0" smtClean="0">
                <a:latin typeface="华文楷体" panose="02010600040101010101" pitchFamily="2" charset="-122"/>
                <a:ea typeface="华文楷体" panose="02010600040101010101" pitchFamily="2" charset="-122"/>
              </a:rPr>
              <a:t>和</a:t>
            </a:r>
            <a:r>
              <a:rPr lang="en-US" altLang="zh-CN" sz="3200" dirty="0" smtClean="0">
                <a:latin typeface="华文楷体" panose="02010600040101010101" pitchFamily="2" charset="-122"/>
                <a:ea typeface="华文楷体" panose="02010600040101010101" pitchFamily="2" charset="-122"/>
              </a:rPr>
              <a:t>LSTM</a:t>
            </a:r>
            <a:r>
              <a:rPr lang="zh-CN" altLang="en-US" sz="3200" dirty="0" smtClean="0">
                <a:latin typeface="华文楷体" panose="02010600040101010101" pitchFamily="2" charset="-122"/>
                <a:ea typeface="华文楷体" panose="02010600040101010101" pitchFamily="2" charset="-122"/>
              </a:rPr>
              <a:t>的数据进行互通，</a:t>
            </a:r>
            <a:r>
              <a:rPr lang="zh-CN" altLang="en-US" sz="3200" dirty="0" smtClean="0">
                <a:solidFill>
                  <a:srgbClr val="FF0000"/>
                </a:solidFill>
                <a:latin typeface="华文楷体" panose="02010600040101010101" pitchFamily="2" charset="-122"/>
                <a:ea typeface="华文楷体" panose="02010600040101010101" pitchFamily="2" charset="-122"/>
              </a:rPr>
              <a:t>模型中构建了一个缩放层</a:t>
            </a:r>
            <a:r>
              <a:rPr lang="zh-CN" altLang="en-US" sz="3200" dirty="0" smtClean="0">
                <a:latin typeface="华文楷体" panose="02010600040101010101" pitchFamily="2" charset="-122"/>
                <a:ea typeface="华文楷体" panose="02010600040101010101" pitchFamily="2" charset="-122"/>
              </a:rPr>
              <a:t>，用来将</a:t>
            </a:r>
            <a:r>
              <a:rPr lang="en-US" altLang="zh-CN" sz="3200" dirty="0" err="1" smtClean="0">
                <a:latin typeface="华文楷体" panose="02010600040101010101" pitchFamily="2" charset="-122"/>
                <a:ea typeface="华文楷体" panose="02010600040101010101" pitchFamily="2" charset="-122"/>
              </a:rPr>
              <a:t>GoogLeNet</a:t>
            </a:r>
            <a:r>
              <a:rPr lang="zh-CN" altLang="en-US" sz="3200" dirty="0" smtClean="0">
                <a:latin typeface="华文楷体" panose="02010600040101010101" pitchFamily="2" charset="-122"/>
                <a:ea typeface="华文楷体" panose="02010600040101010101" pitchFamily="2" charset="-122"/>
              </a:rPr>
              <a:t>的激活减少</a:t>
            </a:r>
            <a:r>
              <a:rPr lang="en-US" altLang="zh-CN" sz="3200" dirty="0" smtClean="0">
                <a:latin typeface="华文楷体" panose="02010600040101010101" pitchFamily="2" charset="-122"/>
                <a:ea typeface="华文楷体" panose="02010600040101010101" pitchFamily="2" charset="-122"/>
              </a:rPr>
              <a:t>100</a:t>
            </a:r>
            <a:r>
              <a:rPr lang="zh-CN" altLang="en-US" sz="3200" dirty="0" smtClean="0">
                <a:latin typeface="华文楷体" panose="02010600040101010101" pitchFamily="2" charset="-122"/>
                <a:ea typeface="华文楷体" panose="02010600040101010101" pitchFamily="2" charset="-122"/>
              </a:rPr>
              <a:t>倍，这之后才能够和</a:t>
            </a:r>
            <a:r>
              <a:rPr lang="en-US" altLang="zh-CN" sz="3200" dirty="0" smtClean="0">
                <a:latin typeface="华文楷体" panose="02010600040101010101" pitchFamily="2" charset="-122"/>
                <a:ea typeface="华文楷体" panose="02010600040101010101" pitchFamily="2" charset="-122"/>
              </a:rPr>
              <a:t>LSTM</a:t>
            </a:r>
            <a:r>
              <a:rPr lang="zh-CN" altLang="en-US" sz="3200" dirty="0" smtClean="0">
                <a:latin typeface="华文楷体" panose="02010600040101010101" pitchFamily="2" charset="-122"/>
                <a:ea typeface="华文楷体" panose="02010600040101010101" pitchFamily="2" charset="-122"/>
              </a:rPr>
              <a:t>进行数据导入。</a:t>
            </a:r>
            <a:endParaRPr lang="en-US" altLang="zh-CN" sz="3200" dirty="0" smtClean="0">
              <a:latin typeface="华文楷体" panose="02010600040101010101" pitchFamily="2" charset="-122"/>
              <a:ea typeface="华文楷体" panose="02010600040101010101" pitchFamily="2" charset="-122"/>
            </a:endParaRPr>
          </a:p>
          <a:p>
            <a:pPr marL="0" indent="0">
              <a:buNone/>
            </a:pPr>
            <a:r>
              <a:rPr lang="zh-CN" altLang="en-US" sz="3200" dirty="0" smtClean="0">
                <a:latin typeface="华文楷体" panose="02010600040101010101" pitchFamily="2" charset="-122"/>
                <a:ea typeface="华文楷体" panose="02010600040101010101" pitchFamily="2" charset="-122"/>
              </a:rPr>
              <a:t>同理，全连接层的输出需要衬衣因子</a:t>
            </a:r>
            <a:r>
              <a:rPr lang="en-US" altLang="zh-CN" sz="3200" dirty="0" smtClean="0">
                <a:latin typeface="华文楷体" panose="02010600040101010101" pitchFamily="2" charset="-122"/>
                <a:ea typeface="华文楷体" panose="02010600040101010101" pitchFamily="2" charset="-122"/>
              </a:rPr>
              <a:t>100</a:t>
            </a:r>
            <a:r>
              <a:rPr lang="zh-CN" altLang="en-US" sz="3200" dirty="0" smtClean="0">
                <a:latin typeface="华文楷体" panose="02010600040101010101" pitchFamily="2" charset="-122"/>
                <a:ea typeface="华文楷体" panose="02010600040101010101" pitchFamily="2" charset="-122"/>
              </a:rPr>
              <a:t>来扩大。</a:t>
            </a:r>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96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latin typeface="华文楷体" panose="02010600040101010101" pitchFamily="2" charset="-122"/>
                <a:ea typeface="华文楷体" panose="02010600040101010101" pitchFamily="2" charset="-122"/>
              </a:rPr>
              <a:t>模型的训练：</a:t>
            </a:r>
            <a:endParaRPr lang="zh-CN" altLang="en-US" sz="4400"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646111" y="1588894"/>
            <a:ext cx="8946541" cy="4195481"/>
          </a:xfrm>
        </p:spPr>
        <p:txBody>
          <a:bodyPr>
            <a:normAutofit/>
          </a:bodyPr>
          <a:lstStyle/>
          <a:p>
            <a:pPr marL="0" indent="0">
              <a:buNone/>
            </a:pPr>
            <a:r>
              <a:rPr lang="zh-CN" altLang="en-US" sz="3200" dirty="0" smtClean="0">
                <a:latin typeface="华文楷体" panose="02010600040101010101" pitchFamily="2" charset="-122"/>
                <a:ea typeface="华文楷体" panose="02010600040101010101" pitchFamily="2" charset="-122"/>
              </a:rPr>
              <a:t>在本文所讲述的模型训练中，采用了一个名为</a:t>
            </a:r>
            <a:r>
              <a:rPr lang="en-US" altLang="zh-CN" sz="3200" dirty="0" smtClean="0">
                <a:latin typeface="华文楷体" panose="02010600040101010101" pitchFamily="2" charset="-122"/>
                <a:ea typeface="华文楷体" panose="02010600040101010101" pitchFamily="2" charset="-122"/>
              </a:rPr>
              <a:t>Convolutional architecture for fast feature </a:t>
            </a:r>
            <a:r>
              <a:rPr lang="en-US" altLang="zh-CN" sz="3200" dirty="0" err="1" smtClean="0">
                <a:latin typeface="华文楷体" panose="02010600040101010101" pitchFamily="2" charset="-122"/>
                <a:ea typeface="华文楷体" panose="02010600040101010101" pitchFamily="2" charset="-122"/>
              </a:rPr>
              <a:t>embedoling</a:t>
            </a:r>
            <a:r>
              <a:rPr lang="zh-CN" altLang="en-US" sz="3200" dirty="0" smtClean="0">
                <a:latin typeface="华文楷体" panose="02010600040101010101" pitchFamily="2" charset="-122"/>
                <a:ea typeface="华文楷体" panose="02010600040101010101" pitchFamily="2" charset="-122"/>
              </a:rPr>
              <a:t>的深度学习框架。</a:t>
            </a:r>
            <a:endParaRPr lang="en-US" altLang="zh-CN" sz="3200" dirty="0" smtClean="0">
              <a:latin typeface="华文楷体" panose="02010600040101010101" pitchFamily="2" charset="-122"/>
              <a:ea typeface="华文楷体" panose="02010600040101010101" pitchFamily="2" charset="-122"/>
            </a:endParaRPr>
          </a:p>
          <a:p>
            <a:pPr marL="0" indent="0">
              <a:buNone/>
            </a:pPr>
            <a:r>
              <a:rPr lang="zh-CN" altLang="en-US" sz="3200" dirty="0" smtClean="0">
                <a:latin typeface="华文楷体" panose="02010600040101010101" pitchFamily="2" charset="-122"/>
                <a:ea typeface="华文楷体" panose="02010600040101010101" pitchFamily="2" charset="-122"/>
              </a:rPr>
              <a:t>前面所提到的将图像的高维描述符解码为一组边界框，</a:t>
            </a:r>
            <a:r>
              <a:rPr lang="en-US" altLang="zh-CN" sz="3200" dirty="0" smtClean="0">
                <a:latin typeface="华文楷体" panose="02010600040101010101" pitchFamily="2" charset="-122"/>
                <a:ea typeface="华文楷体" panose="02010600040101010101" pitchFamily="2" charset="-122"/>
              </a:rPr>
              <a:t>LSTM</a:t>
            </a:r>
            <a:r>
              <a:rPr lang="zh-CN" altLang="en-US" sz="3200" dirty="0" smtClean="0">
                <a:latin typeface="华文楷体" panose="02010600040101010101" pitchFamily="2" charset="-122"/>
                <a:ea typeface="华文楷体" panose="02010600040101010101" pitchFamily="2" charset="-122"/>
              </a:rPr>
              <a:t>在解码过程中充当一个控制器的作用。而</a:t>
            </a:r>
            <a:r>
              <a:rPr lang="en-US" altLang="zh-CN" sz="3200" dirty="0" smtClean="0">
                <a:solidFill>
                  <a:srgbClr val="FF0000"/>
                </a:solidFill>
                <a:latin typeface="华文楷体" panose="02010600040101010101" pitchFamily="2" charset="-122"/>
                <a:ea typeface="华文楷体" panose="02010600040101010101" pitchFamily="2" charset="-122"/>
              </a:rPr>
              <a:t>LSTM</a:t>
            </a:r>
            <a:r>
              <a:rPr lang="zh-CN" altLang="en-US" sz="3200" dirty="0" smtClean="0">
                <a:solidFill>
                  <a:srgbClr val="FF0000"/>
                </a:solidFill>
                <a:latin typeface="华文楷体" panose="02010600040101010101" pitchFamily="2" charset="-122"/>
                <a:ea typeface="华文楷体" panose="02010600040101010101" pitchFamily="2" charset="-122"/>
              </a:rPr>
              <a:t>组成的深度神经网络在训练中会被进行</a:t>
            </a:r>
            <a:r>
              <a:rPr lang="en-US" altLang="zh-CN" sz="3200" dirty="0" smtClean="0">
                <a:solidFill>
                  <a:srgbClr val="FF0000"/>
                </a:solidFill>
                <a:latin typeface="华文楷体" panose="02010600040101010101" pitchFamily="2" charset="-122"/>
                <a:ea typeface="华文楷体" panose="02010600040101010101" pitchFamily="2" charset="-122"/>
              </a:rPr>
              <a:t>10</a:t>
            </a:r>
            <a:r>
              <a:rPr lang="zh-CN" altLang="en-US" sz="3200" dirty="0" smtClean="0">
                <a:solidFill>
                  <a:srgbClr val="FF0000"/>
                </a:solidFill>
                <a:latin typeface="华文楷体" panose="02010600040101010101" pitchFamily="2" charset="-122"/>
                <a:ea typeface="华文楷体" panose="02010600040101010101" pitchFamily="2" charset="-122"/>
              </a:rPr>
              <a:t>万次到</a:t>
            </a:r>
            <a:r>
              <a:rPr lang="en-US" altLang="zh-CN" sz="3200" dirty="0" smtClean="0">
                <a:solidFill>
                  <a:srgbClr val="FF0000"/>
                </a:solidFill>
                <a:latin typeface="华文楷体" panose="02010600040101010101" pitchFamily="2" charset="-122"/>
                <a:ea typeface="华文楷体" panose="02010600040101010101" pitchFamily="2" charset="-122"/>
              </a:rPr>
              <a:t>80</a:t>
            </a:r>
            <a:r>
              <a:rPr lang="zh-CN" altLang="en-US" sz="3200" dirty="0" smtClean="0">
                <a:solidFill>
                  <a:srgbClr val="FF0000"/>
                </a:solidFill>
                <a:latin typeface="华文楷体" panose="02010600040101010101" pitchFamily="2" charset="-122"/>
                <a:ea typeface="华文楷体" panose="02010600040101010101" pitchFamily="2" charset="-122"/>
              </a:rPr>
              <a:t>万次迭代</a:t>
            </a:r>
            <a:r>
              <a:rPr lang="zh-CN" altLang="en-US" sz="3200" dirty="0" smtClean="0">
                <a:latin typeface="华文楷体" panose="02010600040101010101" pitchFamily="2" charset="-122"/>
                <a:ea typeface="华文楷体" panose="02010600040101010101" pitchFamily="2" charset="-122"/>
              </a:rPr>
              <a:t>，在这个过程中学习效率逐渐收敛。</a:t>
            </a:r>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0584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latin typeface="华文楷体" panose="02010600040101010101" pitchFamily="2" charset="-122"/>
                <a:ea typeface="华文楷体" panose="02010600040101010101" pitchFamily="2" charset="-122"/>
              </a:rPr>
              <a:t>模型的训练：</a:t>
            </a:r>
            <a:endParaRPr lang="zh-CN" altLang="en-US" sz="4400"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875201" y="1853248"/>
            <a:ext cx="9538041" cy="4195481"/>
          </a:xfrm>
        </p:spPr>
        <p:txBody>
          <a:bodyPr>
            <a:normAutofit lnSpcReduction="10000"/>
          </a:bodyPr>
          <a:lstStyle/>
          <a:p>
            <a:pPr marL="0" indent="0">
              <a:buNone/>
            </a:pPr>
            <a:r>
              <a:rPr lang="zh-CN" altLang="en-US" sz="3200" dirty="0" smtClean="0">
                <a:latin typeface="华文楷体" panose="02010600040101010101" pitchFamily="2" charset="-122"/>
                <a:ea typeface="华文楷体" panose="02010600040101010101" pitchFamily="2" charset="-122"/>
              </a:rPr>
              <a:t>当然，也许有的同学会问：</a:t>
            </a:r>
            <a:r>
              <a:rPr lang="en-US" altLang="zh-CN" sz="3200" dirty="0" smtClean="0">
                <a:solidFill>
                  <a:srgbClr val="FFC000"/>
                </a:solidFill>
                <a:latin typeface="华文楷体" panose="02010600040101010101" pitchFamily="2" charset="-122"/>
                <a:ea typeface="华文楷体" panose="02010600040101010101" pitchFamily="2" charset="-122"/>
              </a:rPr>
              <a:t>LSTM</a:t>
            </a:r>
            <a:r>
              <a:rPr lang="zh-CN" altLang="en-US" sz="3200" dirty="0" smtClean="0">
                <a:solidFill>
                  <a:srgbClr val="FFC000"/>
                </a:solidFill>
                <a:latin typeface="华文楷体" panose="02010600040101010101" pitchFamily="2" charset="-122"/>
                <a:ea typeface="华文楷体" panose="02010600040101010101" pitchFamily="2" charset="-122"/>
              </a:rPr>
              <a:t>的每一个输出（代表了每一个对象和边框信息）在进行选取最终预测时会同等考虑吗？</a:t>
            </a:r>
            <a:endParaRPr lang="en-US" altLang="zh-CN" sz="3200" dirty="0" smtClean="0">
              <a:solidFill>
                <a:srgbClr val="FFC000"/>
              </a:solidFill>
              <a:latin typeface="华文楷体" panose="02010600040101010101" pitchFamily="2" charset="-122"/>
              <a:ea typeface="华文楷体" panose="02010600040101010101" pitchFamily="2" charset="-122"/>
            </a:endParaRPr>
          </a:p>
          <a:p>
            <a:pPr marL="0" indent="0">
              <a:buNone/>
            </a:pPr>
            <a:r>
              <a:rPr lang="zh-CN" altLang="en-US" sz="3200" dirty="0" smtClean="0">
                <a:latin typeface="华文楷体" panose="02010600040101010101" pitchFamily="2" charset="-122"/>
                <a:ea typeface="华文楷体" panose="02010600040101010101" pitchFamily="2" charset="-122"/>
              </a:rPr>
              <a:t>这就引出了另一个名次“权重”，这些权重被绑定在每个图像区域和</a:t>
            </a:r>
            <a:r>
              <a:rPr lang="en-US" altLang="zh-CN" sz="3200" dirty="0" smtClean="0">
                <a:latin typeface="华文楷体" panose="02010600040101010101" pitchFamily="2" charset="-122"/>
                <a:ea typeface="华文楷体" panose="02010600040101010101" pitchFamily="2" charset="-122"/>
              </a:rPr>
              <a:t>LSTM</a:t>
            </a:r>
            <a:r>
              <a:rPr lang="zh-CN" altLang="en-US" sz="3200" dirty="0" smtClean="0">
                <a:latin typeface="华文楷体" panose="02010600040101010101" pitchFamily="2" charset="-122"/>
                <a:ea typeface="华文楷体" panose="02010600040101010101" pitchFamily="2" charset="-122"/>
              </a:rPr>
              <a:t>之间。</a:t>
            </a:r>
            <a:r>
              <a:rPr lang="zh-CN" altLang="en-US" sz="3200" dirty="0" smtClean="0">
                <a:solidFill>
                  <a:srgbClr val="FF0000"/>
                </a:solidFill>
                <a:latin typeface="华文楷体" panose="02010600040101010101" pitchFamily="2" charset="-122"/>
                <a:ea typeface="华文楷体" panose="02010600040101010101" pitchFamily="2" charset="-122"/>
              </a:rPr>
              <a:t>用来决定每个</a:t>
            </a:r>
            <a:r>
              <a:rPr lang="en-US" altLang="zh-CN" sz="3200" dirty="0" err="1" smtClean="0">
                <a:solidFill>
                  <a:srgbClr val="FF0000"/>
                </a:solidFill>
                <a:latin typeface="华文楷体" panose="02010600040101010101" pitchFamily="2" charset="-122"/>
                <a:ea typeface="华文楷体" panose="02010600040101010101" pitchFamily="2" charset="-122"/>
              </a:rPr>
              <a:t>GoogleNet</a:t>
            </a:r>
            <a:r>
              <a:rPr lang="zh-CN" altLang="en-US" sz="3200" dirty="0" smtClean="0">
                <a:solidFill>
                  <a:srgbClr val="FF0000"/>
                </a:solidFill>
                <a:latin typeface="华文楷体" panose="02010600040101010101" pitchFamily="2" charset="-122"/>
                <a:ea typeface="华文楷体" panose="02010600040101010101" pitchFamily="2" charset="-122"/>
              </a:rPr>
              <a:t>特性在处理时所占比重。</a:t>
            </a:r>
            <a:endParaRPr lang="en-US" altLang="zh-CN" sz="3200" dirty="0" smtClean="0">
              <a:solidFill>
                <a:srgbClr val="FF0000"/>
              </a:solidFill>
              <a:latin typeface="华文楷体" panose="02010600040101010101" pitchFamily="2" charset="-122"/>
              <a:ea typeface="华文楷体" panose="02010600040101010101" pitchFamily="2" charset="-122"/>
            </a:endParaRPr>
          </a:p>
          <a:p>
            <a:pPr marL="0" indent="0">
              <a:buNone/>
            </a:pPr>
            <a:r>
              <a:rPr lang="zh-CN" altLang="en-US" sz="3200" dirty="0" smtClean="0">
                <a:latin typeface="华文楷体" panose="02010600040101010101" pitchFamily="2" charset="-122"/>
                <a:ea typeface="华文楷体" panose="02010600040101010101" pitchFamily="2" charset="-122"/>
              </a:rPr>
              <a:t>虽然这样做使模型的</a:t>
            </a:r>
            <a:r>
              <a:rPr lang="en-US" altLang="zh-CN" sz="3200" dirty="0" smtClean="0">
                <a:latin typeface="华文楷体" panose="02010600040101010101" pitchFamily="2" charset="-122"/>
                <a:ea typeface="华文楷体" panose="02010600040101010101" pitchFamily="2" charset="-122"/>
              </a:rPr>
              <a:t>AP</a:t>
            </a:r>
            <a:r>
              <a:rPr lang="zh-CN" altLang="en-US" sz="3200" dirty="0" smtClean="0">
                <a:latin typeface="华文楷体" panose="02010600040101010101" pitchFamily="2" charset="-122"/>
                <a:ea typeface="华文楷体" panose="02010600040101010101" pitchFamily="2" charset="-122"/>
              </a:rPr>
              <a:t>（平均精确度）降低了，但是它却使模型的整体性能提高了。</a:t>
            </a:r>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9137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3312" y="2936610"/>
            <a:ext cx="9404723" cy="1400530"/>
          </a:xfrm>
        </p:spPr>
        <p:txBody>
          <a:bodyPr/>
          <a:lstStyle/>
          <a:p>
            <a:pPr algn="ctr"/>
            <a:r>
              <a:rPr lang="zh-CN" altLang="en-US" sz="9600" dirty="0" smtClean="0">
                <a:solidFill>
                  <a:srgbClr val="FFC000"/>
                </a:solidFill>
                <a:latin typeface="华文新魏" panose="02010800040101010101" pitchFamily="2" charset="-122"/>
                <a:ea typeface="华文新魏" panose="02010800040101010101" pitchFamily="2" charset="-122"/>
              </a:rPr>
              <a:t>谢谢观赏</a:t>
            </a:r>
            <a:endParaRPr lang="zh-CN" altLang="en-US" sz="9600" dirty="0">
              <a:solidFill>
                <a:srgbClr val="FFC000"/>
              </a:solidFill>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p:txBody>
          <a:bodyPr/>
          <a:lstStyle/>
          <a:p>
            <a:pPr marL="0" indent="0">
              <a:buNone/>
            </a:pPr>
            <a:endParaRPr lang="zh-CN" altLang="en-US" dirty="0"/>
          </a:p>
        </p:txBody>
      </p:sp>
    </p:spTree>
    <p:extLst>
      <p:ext uri="{BB962C8B-B14F-4D97-AF65-F5344CB8AC3E}">
        <p14:creationId xmlns:p14="http://schemas.microsoft.com/office/powerpoint/2010/main" val="937769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latin typeface="华文新魏" panose="02010800040101010101" pitchFamily="2" charset="-122"/>
                <a:ea typeface="华文新魏" panose="02010800040101010101" pitchFamily="2" charset="-122"/>
              </a:rPr>
              <a:t>人物检测</a:t>
            </a:r>
            <a:endParaRPr lang="zh-CN" altLang="en-US" sz="4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p:txBody>
          <a:bodyPr>
            <a:normAutofit/>
          </a:bodyPr>
          <a:lstStyle/>
          <a:p>
            <a:pPr marL="0" indent="0">
              <a:buNone/>
            </a:pPr>
            <a:r>
              <a:rPr lang="zh-CN" altLang="en-US" sz="3200" dirty="0" smtClean="0">
                <a:latin typeface="华文楷体" panose="02010600040101010101" pitchFamily="2" charset="-122"/>
                <a:ea typeface="华文楷体" panose="02010600040101010101" pitchFamily="2" charset="-122"/>
              </a:rPr>
              <a:t>本文中的人物检测是指：</a:t>
            </a:r>
            <a:endParaRPr lang="en-US" altLang="zh-CN" sz="3200" dirty="0" smtClean="0">
              <a:latin typeface="华文楷体" panose="02010600040101010101" pitchFamily="2" charset="-122"/>
              <a:ea typeface="华文楷体" panose="02010600040101010101" pitchFamily="2" charset="-122"/>
            </a:endParaRPr>
          </a:p>
          <a:p>
            <a:pPr marL="0" indent="0">
              <a:buNone/>
            </a:pPr>
            <a:r>
              <a:rPr lang="en-US" altLang="zh-CN" sz="3200" dirty="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利用计算机视觉技术判断图像或者视频序列中是否存在人物并给予准确定位。</a:t>
            </a:r>
            <a:endParaRPr lang="en-US" altLang="zh-CN" sz="3200" dirty="0" smtClean="0">
              <a:latin typeface="华文楷体" panose="02010600040101010101" pitchFamily="2" charset="-122"/>
              <a:ea typeface="华文楷体" panose="02010600040101010101" pitchFamily="2" charset="-122"/>
            </a:endParaRPr>
          </a:p>
          <a:p>
            <a:pPr marL="0" indent="0">
              <a:buNone/>
            </a:pPr>
            <a:r>
              <a:rPr lang="en-US" altLang="zh-CN" sz="3200" dirty="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论文中的人物检测，以人物的特征为目标，将图中是人物的位置检测出来。</a:t>
            </a:r>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19826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7305" y="452718"/>
            <a:ext cx="9404723" cy="1400530"/>
          </a:xfrm>
        </p:spPr>
        <p:txBody>
          <a:bodyPr/>
          <a:lstStyle/>
          <a:p>
            <a:r>
              <a:rPr lang="zh-CN" altLang="en-US" dirty="0" smtClean="0">
                <a:latin typeface="华文楷体" panose="02010600040101010101" pitchFamily="2" charset="-122"/>
                <a:ea typeface="华文楷体" panose="02010600040101010101" pitchFamily="2" charset="-122"/>
              </a:rPr>
              <a:t>能否快速的数出每幅图中人的个数？</a:t>
            </a:r>
            <a:endParaRPr lang="zh-CN" altLang="en-US"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98" y="2203799"/>
            <a:ext cx="2526626" cy="326895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4098" y="2203799"/>
            <a:ext cx="4865001" cy="3332826"/>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369" y="2203799"/>
            <a:ext cx="4230013" cy="3332826"/>
          </a:xfrm>
          <a:prstGeom prst="rect">
            <a:avLst/>
          </a:prstGeom>
        </p:spPr>
      </p:pic>
      <p:sp>
        <p:nvSpPr>
          <p:cNvPr id="8" name="文本框 7"/>
          <p:cNvSpPr txBox="1"/>
          <p:nvPr/>
        </p:nvSpPr>
        <p:spPr>
          <a:xfrm>
            <a:off x="573206" y="5823303"/>
            <a:ext cx="11109277" cy="646331"/>
          </a:xfrm>
          <a:prstGeom prst="rect">
            <a:avLst/>
          </a:prstGeom>
          <a:noFill/>
        </p:spPr>
        <p:txBody>
          <a:bodyPr wrap="square" rtlCol="0">
            <a:spAutoFit/>
          </a:bodyPr>
          <a:lstStyle/>
          <a:p>
            <a:r>
              <a:rPr lang="en-US" altLang="zh-CN" sz="3600" dirty="0" smtClean="0">
                <a:latin typeface="Cambria Math" panose="02040503050406030204" pitchFamily="18" charset="0"/>
                <a:ea typeface="Cambria Math" panose="02040503050406030204" pitchFamily="18" charset="0"/>
              </a:rPr>
              <a:t>     1				      4				                    10</a:t>
            </a:r>
            <a:endParaRPr lang="zh-CN" altLang="en-US" sz="3600" dirty="0">
              <a:latin typeface="Cambria Math" panose="02040503050406030204" pitchFamily="18" charset="0"/>
            </a:endParaRPr>
          </a:p>
        </p:txBody>
      </p:sp>
    </p:spTree>
    <p:extLst>
      <p:ext uri="{BB962C8B-B14F-4D97-AF65-F5344CB8AC3E}">
        <p14:creationId xmlns:p14="http://schemas.microsoft.com/office/powerpoint/2010/main" val="376149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latin typeface="华文新魏" panose="02010800040101010101" pitchFamily="2" charset="-122"/>
                <a:ea typeface="华文新魏" panose="02010800040101010101" pitchFamily="2" charset="-122"/>
              </a:rPr>
              <a:t>拥挤人群中的人物检测的难点</a:t>
            </a:r>
            <a:endParaRPr lang="zh-CN" altLang="en-US" sz="4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p:txBody>
          <a:bodyPr>
            <a:normAutofit/>
          </a:bodyPr>
          <a:lstStyle/>
          <a:p>
            <a:pPr marL="0" indent="0">
              <a:buNone/>
            </a:pPr>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1</a:t>
            </a:r>
            <a:r>
              <a:rPr lang="zh-CN" altLang="en-US" sz="3200" dirty="0" smtClean="0">
                <a:latin typeface="华文楷体" panose="02010600040101010101" pitchFamily="2" charset="-122"/>
                <a:ea typeface="华文楷体" panose="02010600040101010101" pitchFamily="2" charset="-122"/>
              </a:rPr>
              <a:t>、模型需要区分对象与背景，并正确估计不同对象的数量及位置。</a:t>
            </a:r>
            <a:endParaRPr lang="en-US" altLang="zh-CN" sz="3200" dirty="0" smtClean="0">
              <a:latin typeface="华文楷体" panose="02010600040101010101" pitchFamily="2" charset="-122"/>
              <a:ea typeface="华文楷体" panose="02010600040101010101" pitchFamily="2" charset="-122"/>
            </a:endParaRPr>
          </a:p>
          <a:p>
            <a:pPr marL="0" indent="0">
              <a:buNone/>
            </a:pPr>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2</a:t>
            </a:r>
            <a:r>
              <a:rPr lang="zh-CN" altLang="en-US" sz="3200" dirty="0" smtClean="0">
                <a:latin typeface="华文楷体" panose="02010600040101010101" pitchFamily="2" charset="-122"/>
                <a:ea typeface="华文楷体" panose="02010600040101010101" pitchFamily="2" charset="-122"/>
              </a:rPr>
              <a:t>、多个人出现在相近的位置，这使得区分附近的个体变得特别具有挑战性。（需要模型通过训练来找到阻断实例的特征）</a:t>
            </a:r>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64502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latin typeface="华文新魏" panose="02010800040101010101" pitchFamily="2" charset="-122"/>
                <a:ea typeface="华文新魏" panose="02010800040101010101" pitchFamily="2" charset="-122"/>
              </a:rPr>
              <a:t>模型的总体框架</a:t>
            </a:r>
            <a:endParaRPr lang="zh-CN" altLang="en-US" dirty="0">
              <a:latin typeface="华文新魏" panose="02010800040101010101" pitchFamily="2" charset="-122"/>
              <a:ea typeface="华文新魏" panose="02010800040101010101" pitchFamily="2"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251" y="1260909"/>
            <a:ext cx="11436823" cy="5240740"/>
          </a:xfrm>
        </p:spPr>
      </p:pic>
      <p:sp>
        <p:nvSpPr>
          <p:cNvPr id="5" name="圆角矩形 4"/>
          <p:cNvSpPr/>
          <p:nvPr/>
        </p:nvSpPr>
        <p:spPr>
          <a:xfrm>
            <a:off x="300251" y="2711632"/>
            <a:ext cx="2156346" cy="151774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4400" dirty="0" smtClean="0">
                <a:latin typeface="华文楷体" panose="02010600040101010101" pitchFamily="2" charset="-122"/>
                <a:ea typeface="华文楷体" panose="02010600040101010101" pitchFamily="2" charset="-122"/>
              </a:rPr>
              <a:t>图片</a:t>
            </a:r>
            <a:endParaRPr lang="zh-CN" altLang="en-US" sz="4400" dirty="0">
              <a:latin typeface="华文楷体" panose="02010600040101010101" pitchFamily="2" charset="-122"/>
              <a:ea typeface="华文楷体" panose="02010600040101010101" pitchFamily="2" charset="-122"/>
            </a:endParaRPr>
          </a:p>
        </p:txBody>
      </p:sp>
      <p:sp>
        <p:nvSpPr>
          <p:cNvPr id="8" name="右箭头 7"/>
          <p:cNvSpPr/>
          <p:nvPr/>
        </p:nvSpPr>
        <p:spPr>
          <a:xfrm>
            <a:off x="2456598" y="3185031"/>
            <a:ext cx="1951630" cy="719356"/>
          </a:xfrm>
          <a:prstGeom prst="rightArrow">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56597" y="2165141"/>
            <a:ext cx="1951630" cy="1200329"/>
          </a:xfrm>
          <a:prstGeom prst="rect">
            <a:avLst/>
          </a:prstGeom>
          <a:noFill/>
        </p:spPr>
        <p:txBody>
          <a:bodyPr wrap="square" rtlCol="0">
            <a:spAutoFit/>
          </a:bodyPr>
          <a:lstStyle/>
          <a:p>
            <a:pPr algn="ctr"/>
            <a:r>
              <a:rPr lang="zh-CN" altLang="en-US" sz="2400" dirty="0" smtClean="0">
                <a:latin typeface="华文楷体" panose="02010600040101010101" pitchFamily="2" charset="-122"/>
                <a:ea typeface="华文楷体" panose="02010600040101010101" pitchFamily="2" charset="-122"/>
              </a:rPr>
              <a:t>用卷积架构编码（</a:t>
            </a:r>
            <a:r>
              <a:rPr lang="en-US" altLang="zh-CN" sz="2400" dirty="0" err="1" smtClean="0">
                <a:latin typeface="华文楷体" panose="02010600040101010101" pitchFamily="2" charset="-122"/>
                <a:ea typeface="华文楷体" panose="02010600040101010101" pitchFamily="2" charset="-122"/>
              </a:rPr>
              <a:t>GoogLeNet</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13" name="圆角矩形 12"/>
          <p:cNvSpPr/>
          <p:nvPr/>
        </p:nvSpPr>
        <p:spPr>
          <a:xfrm>
            <a:off x="4408227" y="2711632"/>
            <a:ext cx="2524836" cy="151774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4000" dirty="0" smtClean="0">
                <a:latin typeface="华文楷体" panose="02010600040101010101" pitchFamily="2" charset="-122"/>
                <a:ea typeface="华文楷体" panose="02010600040101010101" pitchFamily="2" charset="-122"/>
              </a:rPr>
              <a:t>高维描述符</a:t>
            </a:r>
            <a:endParaRPr lang="zh-CN" altLang="en-US" sz="4000" dirty="0">
              <a:latin typeface="华文楷体" panose="02010600040101010101" pitchFamily="2" charset="-122"/>
              <a:ea typeface="华文楷体" panose="02010600040101010101" pitchFamily="2" charset="-122"/>
            </a:endParaRPr>
          </a:p>
        </p:txBody>
      </p:sp>
      <p:sp>
        <p:nvSpPr>
          <p:cNvPr id="14" name="文本框 13"/>
          <p:cNvSpPr txBox="1"/>
          <p:nvPr/>
        </p:nvSpPr>
        <p:spPr>
          <a:xfrm>
            <a:off x="4087505" y="4385328"/>
            <a:ext cx="3166280" cy="1200329"/>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1024</a:t>
            </a:r>
            <a:r>
              <a:rPr lang="zh-CN" altLang="en-US" sz="2400" dirty="0" smtClean="0">
                <a:latin typeface="华文楷体" panose="02010600040101010101" pitchFamily="2" charset="-122"/>
                <a:ea typeface="华文楷体" panose="02010600040101010101" pitchFamily="2" charset="-122"/>
              </a:rPr>
              <a:t>个维度特征的网格描述符（具有对象位置的详细信息）</a:t>
            </a:r>
            <a:endParaRPr lang="zh-CN" altLang="en-US" sz="2400" dirty="0">
              <a:latin typeface="华文楷体" panose="02010600040101010101" pitchFamily="2" charset="-122"/>
              <a:ea typeface="华文楷体" panose="02010600040101010101" pitchFamily="2" charset="-122"/>
            </a:endParaRPr>
          </a:p>
        </p:txBody>
      </p:sp>
      <p:sp>
        <p:nvSpPr>
          <p:cNvPr id="15" name="右箭头 14"/>
          <p:cNvSpPr/>
          <p:nvPr/>
        </p:nvSpPr>
        <p:spPr>
          <a:xfrm>
            <a:off x="6933063" y="3125167"/>
            <a:ext cx="2238233" cy="756112"/>
          </a:xfrm>
          <a:prstGeom prst="rightArrow">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919415" y="2192370"/>
            <a:ext cx="2265528" cy="1200329"/>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循环解码联合预测</a:t>
            </a:r>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LSTM</a:t>
            </a:r>
            <a:r>
              <a:rPr lang="zh-CN" altLang="en-US" sz="2400" dirty="0" smtClean="0">
                <a:latin typeface="华文楷体" panose="02010600040101010101" pitchFamily="2" charset="-122"/>
                <a:ea typeface="华文楷体" panose="02010600040101010101" pitchFamily="2" charset="-122"/>
              </a:rPr>
              <a:t>控制）</a:t>
            </a:r>
            <a:endParaRPr lang="zh-CN" altLang="en-US" sz="2400" dirty="0">
              <a:latin typeface="华文楷体" panose="02010600040101010101" pitchFamily="2" charset="-122"/>
              <a:ea typeface="华文楷体" panose="02010600040101010101" pitchFamily="2" charset="-122"/>
            </a:endParaRPr>
          </a:p>
        </p:txBody>
      </p:sp>
      <p:sp>
        <p:nvSpPr>
          <p:cNvPr id="17" name="圆角矩形 16"/>
          <p:cNvSpPr/>
          <p:nvPr/>
        </p:nvSpPr>
        <p:spPr>
          <a:xfrm>
            <a:off x="9205415" y="2711632"/>
            <a:ext cx="2101755" cy="15177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4400" dirty="0" smtClean="0">
                <a:latin typeface="华文楷体" panose="02010600040101010101" pitchFamily="2" charset="-122"/>
                <a:ea typeface="华文楷体" panose="02010600040101010101" pitchFamily="2" charset="-122"/>
              </a:rPr>
              <a:t>一组边界框</a:t>
            </a:r>
            <a:endParaRPr lang="zh-CN" altLang="en-US" sz="4400" dirty="0">
              <a:latin typeface="华文楷体" panose="02010600040101010101" pitchFamily="2" charset="-122"/>
              <a:ea typeface="华文楷体" panose="02010600040101010101" pitchFamily="2" charset="-122"/>
            </a:endParaRPr>
          </a:p>
        </p:txBody>
      </p:sp>
      <p:sp>
        <p:nvSpPr>
          <p:cNvPr id="18" name="文本框 17"/>
          <p:cNvSpPr txBox="1"/>
          <p:nvPr/>
        </p:nvSpPr>
        <p:spPr>
          <a:xfrm>
            <a:off x="9471546" y="4385328"/>
            <a:ext cx="2129051" cy="830997"/>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按照置信度降序生成</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6291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1000"/>
                                        <p:tgtEl>
                                          <p:spTgt spid="18"/>
                                        </p:tgtEl>
                                      </p:cBhvr>
                                    </p:animEffect>
                                    <p:anim calcmode="lin" valueType="num">
                                      <p:cBhvr>
                                        <p:cTn id="69" dur="1000" fill="hold"/>
                                        <p:tgtEl>
                                          <p:spTgt spid="18"/>
                                        </p:tgtEl>
                                        <p:attrNameLst>
                                          <p:attrName>ppt_x</p:attrName>
                                        </p:attrNameLst>
                                      </p:cBhvr>
                                      <p:tavLst>
                                        <p:tav tm="0">
                                          <p:val>
                                            <p:strVal val="#ppt_x"/>
                                          </p:val>
                                        </p:tav>
                                        <p:tav tm="100000">
                                          <p:val>
                                            <p:strVal val="#ppt_x"/>
                                          </p:val>
                                        </p:tav>
                                      </p:tavLst>
                                    </p:anim>
                                    <p:anim calcmode="lin" valueType="num">
                                      <p:cBhvr>
                                        <p:cTn id="7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p:bldP spid="13" grpId="0" animBg="1"/>
      <p:bldP spid="14" grpId="0"/>
      <p:bldP spid="15" grpId="0" animBg="1"/>
      <p:bldP spid="16" grpId="0"/>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latin typeface="华文新魏" panose="02010800040101010101" pitchFamily="2" charset="-122"/>
                <a:ea typeface="华文新魏" panose="02010800040101010101" pitchFamily="2" charset="-122"/>
              </a:rPr>
              <a:t>本文中的主要技术</a:t>
            </a:r>
            <a:endParaRPr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p:txBody>
          <a:bodyPr>
            <a:normAutofit/>
          </a:bodyPr>
          <a:lstStyle/>
          <a:p>
            <a:pPr marL="0" indent="0" algn="ctr">
              <a:lnSpc>
                <a:spcPct val="150000"/>
              </a:lnSpc>
              <a:buNone/>
            </a:pPr>
            <a:r>
              <a:rPr lang="en-US" altLang="zh-CN" sz="4000" dirty="0" smtClean="0">
                <a:latin typeface="华文楷体" panose="02010600040101010101" pitchFamily="2" charset="-122"/>
                <a:ea typeface="华文楷体" panose="02010600040101010101" pitchFamily="2" charset="-122"/>
              </a:rPr>
              <a:t>1</a:t>
            </a:r>
            <a:r>
              <a:rPr lang="zh-CN" altLang="en-US" sz="4000" dirty="0" smtClean="0">
                <a:latin typeface="华文楷体" panose="02010600040101010101" pitchFamily="2" charset="-122"/>
                <a:ea typeface="华文楷体" panose="02010600040101010101" pitchFamily="2" charset="-122"/>
              </a:rPr>
              <a:t>、</a:t>
            </a:r>
            <a:r>
              <a:rPr lang="zh-CN" altLang="en-US" sz="4000" dirty="0" smtClean="0">
                <a:latin typeface="华文楷体" panose="02010600040101010101" pitchFamily="2" charset="-122"/>
                <a:ea typeface="华文楷体" panose="02010600040101010101" pitchFamily="2" charset="-122"/>
              </a:rPr>
              <a:t>端到端方</a:t>
            </a:r>
            <a:r>
              <a:rPr lang="zh-CN" altLang="en-US" sz="4000" dirty="0" smtClean="0">
                <a:latin typeface="华文楷体" panose="02010600040101010101" pitchFamily="2" charset="-122"/>
                <a:ea typeface="华文楷体" panose="02010600040101010101" pitchFamily="2" charset="-122"/>
              </a:rPr>
              <a:t>法</a:t>
            </a:r>
            <a:endParaRPr lang="en-US" altLang="zh-CN" sz="4000" dirty="0" smtClean="0">
              <a:latin typeface="华文楷体" panose="02010600040101010101" pitchFamily="2" charset="-122"/>
              <a:ea typeface="华文楷体" panose="02010600040101010101" pitchFamily="2" charset="-122"/>
            </a:endParaRPr>
          </a:p>
          <a:p>
            <a:pPr marL="0" indent="0" algn="ctr">
              <a:lnSpc>
                <a:spcPct val="150000"/>
              </a:lnSpc>
              <a:buNone/>
            </a:pPr>
            <a:r>
              <a:rPr lang="en-US" altLang="zh-CN" sz="4000" dirty="0" smtClean="0">
                <a:latin typeface="华文楷体" panose="02010600040101010101" pitchFamily="2" charset="-122"/>
                <a:ea typeface="华文楷体" panose="02010600040101010101" pitchFamily="2" charset="-122"/>
              </a:rPr>
              <a:t>2</a:t>
            </a:r>
            <a:r>
              <a:rPr lang="zh-CN" altLang="en-US" sz="4000" dirty="0" smtClean="0">
                <a:latin typeface="华文楷体" panose="02010600040101010101" pitchFamily="2" charset="-122"/>
                <a:ea typeface="华文楷体" panose="02010600040101010101" pitchFamily="2" charset="-122"/>
              </a:rPr>
              <a:t>、创新</a:t>
            </a:r>
            <a:r>
              <a:rPr lang="zh-CN" altLang="en-US" sz="4000" dirty="0" smtClean="0">
                <a:latin typeface="华文楷体" panose="02010600040101010101" pitchFamily="2" charset="-122"/>
                <a:ea typeface="华文楷体" panose="02010600040101010101" pitchFamily="2" charset="-122"/>
              </a:rPr>
              <a:t>的</a:t>
            </a:r>
            <a:r>
              <a:rPr lang="zh-CN" altLang="en-US" sz="4000" dirty="0">
                <a:latin typeface="华文楷体" panose="02010600040101010101" pitchFamily="2" charset="-122"/>
                <a:ea typeface="华文楷体" panose="02010600040101010101" pitchFamily="2" charset="-122"/>
              </a:rPr>
              <a:t>有损</a:t>
            </a:r>
            <a:r>
              <a:rPr lang="zh-CN" altLang="en-US" sz="4000" dirty="0" smtClean="0">
                <a:latin typeface="华文楷体" panose="02010600040101010101" pitchFamily="2" charset="-122"/>
                <a:ea typeface="华文楷体" panose="02010600040101010101" pitchFamily="2" charset="-122"/>
              </a:rPr>
              <a:t>函数</a:t>
            </a:r>
            <a:endParaRPr lang="en-US" altLang="zh-CN" sz="4000" dirty="0" smtClean="0">
              <a:latin typeface="华文楷体" panose="02010600040101010101" pitchFamily="2" charset="-122"/>
              <a:ea typeface="华文楷体" panose="02010600040101010101" pitchFamily="2" charset="-122"/>
            </a:endParaRPr>
          </a:p>
          <a:p>
            <a:pPr marL="0" indent="0" algn="ctr">
              <a:lnSpc>
                <a:spcPct val="150000"/>
              </a:lnSpc>
              <a:buNone/>
            </a:pPr>
            <a:r>
              <a:rPr lang="en-US" altLang="zh-CN" sz="4000" dirty="0" smtClean="0">
                <a:latin typeface="华文楷体" panose="02010600040101010101" pitchFamily="2" charset="-122"/>
                <a:ea typeface="华文楷体" panose="02010600040101010101" pitchFamily="2" charset="-122"/>
              </a:rPr>
              <a:t>3</a:t>
            </a:r>
            <a:r>
              <a:rPr lang="zh-CN" altLang="en-US" sz="4000" dirty="0" smtClean="0">
                <a:latin typeface="华文楷体" panose="02010600040101010101" pitchFamily="2" charset="-122"/>
                <a:ea typeface="华文楷体" panose="02010600040101010101" pitchFamily="2" charset="-122"/>
              </a:rPr>
              <a:t>、</a:t>
            </a:r>
            <a:r>
              <a:rPr lang="en-US" altLang="zh-CN" sz="4000" dirty="0" smtClean="0">
                <a:latin typeface="华文楷体" panose="02010600040101010101" pitchFamily="2" charset="-122"/>
                <a:ea typeface="华文楷体" panose="02010600040101010101" pitchFamily="2" charset="-122"/>
              </a:rPr>
              <a:t>LSTM</a:t>
            </a:r>
            <a:r>
              <a:rPr lang="zh-CN" altLang="en-US" sz="4000" dirty="0" smtClean="0">
                <a:latin typeface="华文楷体" panose="02010600040101010101" pitchFamily="2" charset="-122"/>
                <a:ea typeface="华文楷体" panose="02010600040101010101" pitchFamily="2" charset="-122"/>
              </a:rPr>
              <a:t>单元的递归神经网络</a:t>
            </a:r>
            <a:endParaRPr lang="zh-CN" altLang="en-US" sz="4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81369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1487809"/>
            <a:ext cx="8020217" cy="1007592"/>
          </a:xfrm>
        </p:spPr>
        <p:txBody>
          <a:bodyPr/>
          <a:lstStyle/>
          <a:p>
            <a:r>
              <a:rPr lang="zh-CN" altLang="en-US" dirty="0">
                <a:latin typeface="华文楷体" panose="02010600040101010101" pitchFamily="2" charset="-122"/>
                <a:ea typeface="华文楷体" panose="02010600040101010101" pitchFamily="2" charset="-122"/>
              </a:rPr>
              <a:t>可</a:t>
            </a:r>
            <a:r>
              <a:rPr lang="zh-CN" altLang="en-US" dirty="0" smtClean="0">
                <a:latin typeface="华文楷体" panose="02010600040101010101" pitchFamily="2" charset="-122"/>
                <a:ea typeface="华文楷体" panose="02010600040101010101" pitchFamily="2" charset="-122"/>
              </a:rPr>
              <a:t>训练的端到端方法：</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646110" y="2216691"/>
            <a:ext cx="9685244" cy="4195481"/>
          </a:xfrm>
        </p:spPr>
        <p:txBody>
          <a:bodyPr>
            <a:normAutofit/>
          </a:bodyPr>
          <a:lstStyle/>
          <a:p>
            <a:pPr marL="457200" lvl="1" indent="0">
              <a:buNone/>
            </a:pPr>
            <a:r>
              <a:rPr lang="zh-CN" altLang="en-US" sz="3000" dirty="0" smtClean="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在本篇论文的模型中端到端的方法是指在系统中不再</a:t>
            </a:r>
            <a:r>
              <a:rPr lang="zh-CN" altLang="en-US" sz="3200" dirty="0">
                <a:latin typeface="华文楷体" panose="02010600040101010101" pitchFamily="2" charset="-122"/>
                <a:ea typeface="华文楷体" panose="02010600040101010101" pitchFamily="2" charset="-122"/>
              </a:rPr>
              <a:t>有</a:t>
            </a:r>
            <a:r>
              <a:rPr lang="zh-CN" altLang="en-US" sz="3200" dirty="0" smtClean="0">
                <a:latin typeface="华文楷体" panose="02010600040101010101" pitchFamily="2" charset="-122"/>
                <a:ea typeface="华文楷体" panose="02010600040101010101" pitchFamily="2" charset="-122"/>
              </a:rPr>
              <a:t>独立的边框的预测或分类处理模块</a:t>
            </a:r>
            <a:r>
              <a:rPr lang="zh-CN" altLang="en-US" sz="3200" dirty="0">
                <a:latin typeface="华文楷体" panose="02010600040101010101" pitchFamily="2" charset="-122"/>
                <a:ea typeface="华文楷体" panose="02010600040101010101" pitchFamily="2" charset="-122"/>
              </a:rPr>
              <a:t>，而是从输入</a:t>
            </a:r>
            <a:r>
              <a:rPr lang="zh-CN" altLang="en-US" sz="3200" dirty="0" smtClean="0">
                <a:latin typeface="华文楷体" panose="02010600040101010101" pitchFamily="2" charset="-122"/>
                <a:ea typeface="华文楷体" panose="02010600040101010101" pitchFamily="2" charset="-122"/>
              </a:rPr>
              <a:t>端到</a:t>
            </a:r>
            <a:r>
              <a:rPr lang="zh-CN" altLang="en-US" sz="3200" dirty="0">
                <a:latin typeface="华文楷体" panose="02010600040101010101" pitchFamily="2" charset="-122"/>
                <a:ea typeface="华文楷体" panose="02010600040101010101" pitchFamily="2" charset="-122"/>
              </a:rPr>
              <a:t>输出</a:t>
            </a:r>
            <a:r>
              <a:rPr lang="zh-CN" altLang="en-US" sz="3200" dirty="0" smtClean="0">
                <a:latin typeface="华文楷体" panose="02010600040101010101" pitchFamily="2" charset="-122"/>
                <a:ea typeface="华文楷体" panose="02010600040101010101" pitchFamily="2" charset="-122"/>
              </a:rPr>
              <a:t>端直</a:t>
            </a:r>
            <a:r>
              <a:rPr lang="zh-CN" altLang="en-US" sz="3200" dirty="0">
                <a:latin typeface="华文楷体" panose="02010600040101010101" pitchFamily="2" charset="-122"/>
                <a:ea typeface="华文楷体" panose="02010600040101010101" pitchFamily="2" charset="-122"/>
              </a:rPr>
              <a:t>接用一个神经网络</a:t>
            </a:r>
            <a:r>
              <a:rPr lang="zh-CN" altLang="en-US" sz="3200" dirty="0" smtClean="0">
                <a:latin typeface="华文楷体" panose="02010600040101010101" pitchFamily="2" charset="-122"/>
                <a:ea typeface="华文楷体" panose="02010600040101010101" pitchFamily="2" charset="-122"/>
              </a:rPr>
              <a:t>相连。实现</a:t>
            </a:r>
            <a:r>
              <a:rPr lang="zh-CN" altLang="en-US" sz="3200" dirty="0">
                <a:latin typeface="华文楷体" panose="02010600040101010101" pitchFamily="2" charset="-122"/>
                <a:ea typeface="华文楷体" panose="02010600040101010101" pitchFamily="2" charset="-122"/>
              </a:rPr>
              <a:t>一种端到端的方法，</a:t>
            </a:r>
            <a:r>
              <a:rPr lang="zh-CN" altLang="en-US" sz="3200" dirty="0">
                <a:solidFill>
                  <a:srgbClr val="FF0000"/>
                </a:solidFill>
                <a:latin typeface="华文楷体" panose="02010600040101010101" pitchFamily="2" charset="-122"/>
                <a:ea typeface="华文楷体" panose="02010600040101010101" pitchFamily="2" charset="-122"/>
              </a:rPr>
              <a:t>它接受一幅图像作为输入，并直接生成一组对象边界框作为输出</a:t>
            </a:r>
            <a:r>
              <a:rPr lang="zh-CN" altLang="en-US" sz="3200" dirty="0" smtClean="0">
                <a:solidFill>
                  <a:srgbClr val="FF0000"/>
                </a:solidFill>
                <a:latin typeface="华文楷体" panose="02010600040101010101" pitchFamily="2" charset="-122"/>
                <a:ea typeface="华文楷体" panose="02010600040101010101" pitchFamily="2" charset="-122"/>
              </a:rPr>
              <a:t>。</a:t>
            </a:r>
            <a:endParaRPr lang="en-US" altLang="zh-CN" sz="3200" dirty="0" smtClean="0">
              <a:solidFill>
                <a:srgbClr val="FF0000"/>
              </a:solidFill>
              <a:latin typeface="华文楷体" panose="02010600040101010101" pitchFamily="2" charset="-122"/>
              <a:ea typeface="华文楷体" panose="02010600040101010101" pitchFamily="2" charset="-122"/>
            </a:endParaRPr>
          </a:p>
          <a:p>
            <a:pPr marL="457200" lvl="1" indent="0">
              <a:buNone/>
            </a:pPr>
            <a:r>
              <a:rPr lang="en-US" altLang="zh-CN" sz="3200" dirty="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用一个模型解决了以往复杂麻烦的多道操作。</a:t>
            </a:r>
            <a:endParaRPr lang="en-US" altLang="zh-CN" sz="3200" dirty="0" smtClean="0">
              <a:latin typeface="华文楷体" panose="02010600040101010101" pitchFamily="2" charset="-122"/>
              <a:ea typeface="华文楷体" panose="02010600040101010101" pitchFamily="2" charset="-122"/>
            </a:endParaRPr>
          </a:p>
          <a:p>
            <a:pPr marL="457200" lvl="1" indent="0">
              <a:buNone/>
            </a:pPr>
            <a:r>
              <a:rPr lang="en-US" altLang="zh-CN" sz="3000" dirty="0">
                <a:latin typeface="华文楷体" panose="02010600040101010101" pitchFamily="2" charset="-122"/>
                <a:ea typeface="华文楷体" panose="02010600040101010101" pitchFamily="2" charset="-122"/>
              </a:rPr>
              <a:t> </a:t>
            </a:r>
            <a:r>
              <a:rPr lang="en-US" altLang="zh-CN" sz="3000" dirty="0" smtClean="0">
                <a:latin typeface="华文楷体" panose="02010600040101010101" pitchFamily="2" charset="-122"/>
                <a:ea typeface="华文楷体" panose="02010600040101010101" pitchFamily="2" charset="-122"/>
              </a:rPr>
              <a:t>     </a:t>
            </a:r>
            <a:r>
              <a:rPr lang="zh-CN" altLang="en-US" sz="3000" dirty="0" smtClean="0">
                <a:latin typeface="华文楷体" panose="02010600040101010101" pitchFamily="2" charset="-122"/>
                <a:ea typeface="华文楷体" panose="02010600040101010101" pitchFamily="2" charset="-122"/>
              </a:rPr>
              <a:t>一句话说：模型具备需要的所有功能。</a:t>
            </a:r>
            <a:endParaRPr lang="en-US" altLang="zh-CN" sz="3000" dirty="0" smtClean="0">
              <a:latin typeface="华文楷体" panose="02010600040101010101" pitchFamily="2" charset="-122"/>
              <a:ea typeface="华文楷体" panose="02010600040101010101" pitchFamily="2" charset="-122"/>
            </a:endParaRPr>
          </a:p>
        </p:txBody>
      </p:sp>
      <p:sp>
        <p:nvSpPr>
          <p:cNvPr id="4" name="文本框 3"/>
          <p:cNvSpPr txBox="1"/>
          <p:nvPr/>
        </p:nvSpPr>
        <p:spPr>
          <a:xfrm>
            <a:off x="3483678" y="274227"/>
            <a:ext cx="4010109" cy="707886"/>
          </a:xfrm>
          <a:prstGeom prst="rect">
            <a:avLst/>
          </a:prstGeom>
          <a:noFill/>
        </p:spPr>
        <p:txBody>
          <a:bodyPr wrap="square" rtlCol="0">
            <a:spAutoFit/>
          </a:bodyPr>
          <a:lstStyle/>
          <a:p>
            <a:pPr algn="ctr"/>
            <a:r>
              <a:rPr lang="zh-CN" altLang="en-US" sz="4000" dirty="0" smtClean="0">
                <a:latin typeface="华文新魏" panose="02010800040101010101" pitchFamily="2" charset="-122"/>
                <a:ea typeface="华文新魏" panose="02010800040101010101" pitchFamily="2" charset="-122"/>
              </a:rPr>
              <a:t>本文的关键贡献</a:t>
            </a:r>
            <a:endParaRPr lang="zh-CN" altLang="en-US" sz="4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071450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9680" y="1462652"/>
            <a:ext cx="5728374" cy="863221"/>
          </a:xfrm>
        </p:spPr>
        <p:txBody>
          <a:bodyPr/>
          <a:lstStyle/>
          <a:p>
            <a:r>
              <a:rPr lang="zh-CN" altLang="en-US" dirty="0" smtClean="0">
                <a:latin typeface="华文楷体" panose="02010600040101010101" pitchFamily="2" charset="-122"/>
                <a:ea typeface="华文楷体" panose="02010600040101010101" pitchFamily="2" charset="-122"/>
              </a:rPr>
              <a:t>针对对象集的损失函数：</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679680" y="2325873"/>
            <a:ext cx="9160355" cy="3092288"/>
          </a:xfrm>
        </p:spPr>
        <p:txBody>
          <a:bodyPr>
            <a:normAutofit lnSpcReduction="10000"/>
          </a:bodyPr>
          <a:lstStyle/>
          <a:p>
            <a:pPr marL="0" indent="0">
              <a:buNone/>
            </a:pPr>
            <a:r>
              <a:rPr lang="en-US" altLang="zh-CN" sz="3200" dirty="0" smtClean="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文中的损失函数在模型的训练中十分重要，</a:t>
            </a:r>
            <a:r>
              <a:rPr lang="zh-CN" altLang="en-US" sz="3200" dirty="0" smtClean="0">
                <a:solidFill>
                  <a:srgbClr val="FF0000"/>
                </a:solidFill>
                <a:latin typeface="华文楷体" panose="02010600040101010101" pitchFamily="2" charset="-122"/>
                <a:ea typeface="华文楷体" panose="02010600040101010101" pitchFamily="2" charset="-122"/>
              </a:rPr>
              <a:t>它使模型的预测按照准确度由高到低地排列。</a:t>
            </a:r>
            <a:endParaRPr lang="en-US" altLang="zh-CN" sz="3200" dirty="0" smtClean="0">
              <a:solidFill>
                <a:srgbClr val="FF0000"/>
              </a:solidFill>
              <a:latin typeface="华文楷体" panose="02010600040101010101" pitchFamily="2" charset="-122"/>
              <a:ea typeface="华文楷体" panose="02010600040101010101" pitchFamily="2" charset="-122"/>
            </a:endParaRPr>
          </a:p>
          <a:p>
            <a:pPr marL="0" indent="0">
              <a:buNone/>
            </a:pPr>
            <a:r>
              <a:rPr lang="zh-CN" altLang="en-US" sz="3200" dirty="0" smtClean="0">
                <a:latin typeface="华文楷体" panose="02010600040101010101" pitchFamily="2" charset="-122"/>
                <a:ea typeface="华文楷体" panose="02010600040101010101" pitchFamily="2" charset="-122"/>
              </a:rPr>
              <a:t>     由于模型在生成预测边框的迭代中会产生较多的预测候选。而预测的数量不宜过多，这对模型的对象检测没有帮助。</a:t>
            </a:r>
            <a:r>
              <a:rPr lang="zh-CN" altLang="en-US" sz="3200" dirty="0" smtClean="0">
                <a:solidFill>
                  <a:srgbClr val="FF0000"/>
                </a:solidFill>
                <a:latin typeface="华文楷体" panose="02010600040101010101" pitchFamily="2" charset="-122"/>
                <a:ea typeface="华文楷体" panose="02010600040101010101" pitchFamily="2" charset="-122"/>
              </a:rPr>
              <a:t>模型需要有一个标准来对每次产生的预测进行取舍。</a:t>
            </a:r>
            <a:r>
              <a:rPr lang="zh-CN" altLang="en-US" sz="3200" dirty="0" smtClean="0">
                <a:latin typeface="华文楷体" panose="02010600040101010101" pitchFamily="2" charset="-122"/>
                <a:ea typeface="华文楷体" panose="02010600040101010101" pitchFamily="2" charset="-122"/>
              </a:rPr>
              <a:t>这时就需要用到有损函数了。</a:t>
            </a:r>
            <a:endParaRPr lang="zh-CN" altLang="en-US" sz="3200" dirty="0">
              <a:latin typeface="华文楷体" panose="02010600040101010101" pitchFamily="2" charset="-122"/>
              <a:ea typeface="华文楷体" panose="02010600040101010101" pitchFamily="2" charset="-122"/>
            </a:endParaRPr>
          </a:p>
        </p:txBody>
      </p:sp>
      <p:sp>
        <p:nvSpPr>
          <p:cNvPr id="5" name="矩形 4"/>
          <p:cNvSpPr/>
          <p:nvPr/>
        </p:nvSpPr>
        <p:spPr>
          <a:xfrm>
            <a:off x="3277013" y="283918"/>
            <a:ext cx="4258195" cy="707886"/>
          </a:xfrm>
          <a:prstGeom prst="rect">
            <a:avLst/>
          </a:prstGeom>
        </p:spPr>
        <p:txBody>
          <a:bodyPr wrap="square">
            <a:spAutoFit/>
          </a:bodyPr>
          <a:lstStyle/>
          <a:p>
            <a:pPr algn="ctr"/>
            <a:r>
              <a:rPr lang="zh-CN" altLang="en-US" sz="4000" dirty="0" smtClean="0">
                <a:latin typeface="华文新魏" panose="02010800040101010101" pitchFamily="2" charset="-122"/>
                <a:ea typeface="华文新魏" panose="02010800040101010101" pitchFamily="2" charset="-122"/>
              </a:rPr>
              <a:t>本文的技术贡献</a:t>
            </a:r>
            <a:endParaRPr lang="zh-CN" altLang="en-US" sz="4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796005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1408061"/>
            <a:ext cx="9404723" cy="1400530"/>
          </a:xfrm>
        </p:spPr>
        <p:txBody>
          <a:bodyPr/>
          <a:lstStyle/>
          <a:p>
            <a:r>
              <a:rPr lang="zh-CN" altLang="en-US" sz="4400" dirty="0" smtClean="0">
                <a:latin typeface="华文楷体" panose="02010600040101010101" pitchFamily="2" charset="-122"/>
                <a:ea typeface="华文楷体" panose="02010600040101010101" pitchFamily="2" charset="-122"/>
              </a:rPr>
              <a:t>利用</a:t>
            </a:r>
            <a:r>
              <a:rPr lang="en-US" altLang="zh-CN" sz="4400" dirty="0" smtClean="0">
                <a:latin typeface="华文楷体" panose="02010600040101010101" pitchFamily="2" charset="-122"/>
                <a:ea typeface="华文楷体" panose="02010600040101010101" pitchFamily="2" charset="-122"/>
              </a:rPr>
              <a:t>LSTM</a:t>
            </a:r>
            <a:r>
              <a:rPr lang="zh-CN" altLang="en-US" sz="4400" dirty="0" smtClean="0">
                <a:latin typeface="华文楷体" panose="02010600040101010101" pitchFamily="2" charset="-122"/>
                <a:ea typeface="华文楷体" panose="02010600040101010101" pitchFamily="2" charset="-122"/>
              </a:rPr>
              <a:t>单元对图片解码</a:t>
            </a:r>
            <a:endParaRPr lang="zh-CN" altLang="en-US" sz="4400"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646111" y="2448703"/>
            <a:ext cx="9671596" cy="4195481"/>
          </a:xfrm>
        </p:spPr>
        <p:txBody>
          <a:bodyPr>
            <a:normAutofit lnSpcReduction="10000"/>
          </a:bodyPr>
          <a:lstStyle/>
          <a:p>
            <a:pPr marL="0" indent="0">
              <a:buNone/>
            </a:pPr>
            <a:r>
              <a:rPr lang="zh-CN" altLang="en-US" sz="3200" dirty="0" smtClean="0">
                <a:latin typeface="华文楷体" panose="02010600040101010101" pitchFamily="2" charset="-122"/>
                <a:ea typeface="华文楷体" panose="02010600040101010101" pitchFamily="2" charset="-122"/>
              </a:rPr>
              <a:t>     作为模型的预测核心，</a:t>
            </a:r>
            <a:r>
              <a:rPr lang="en-US" altLang="zh-CN" sz="3200" dirty="0" smtClean="0">
                <a:latin typeface="华文楷体" panose="02010600040101010101" pitchFamily="2" charset="-122"/>
                <a:ea typeface="华文楷体" panose="02010600040101010101" pitchFamily="2" charset="-122"/>
              </a:rPr>
              <a:t>LSTM</a:t>
            </a:r>
            <a:r>
              <a:rPr lang="zh-CN" altLang="en-US" sz="3200" dirty="0" smtClean="0">
                <a:latin typeface="华文楷体" panose="02010600040101010101" pitchFamily="2" charset="-122"/>
                <a:ea typeface="华文楷体" panose="02010600040101010101" pitchFamily="2" charset="-122"/>
              </a:rPr>
              <a:t>在模型中有着不可替代的作用，模型的输出由</a:t>
            </a:r>
            <a:r>
              <a:rPr lang="en-US" altLang="zh-CN" sz="3200" dirty="0" smtClean="0">
                <a:latin typeface="华文楷体" panose="02010600040101010101" pitchFamily="2" charset="-122"/>
                <a:ea typeface="华文楷体" panose="02010600040101010101" pitchFamily="2" charset="-122"/>
              </a:rPr>
              <a:t>LSTM</a:t>
            </a:r>
            <a:r>
              <a:rPr lang="zh-CN" altLang="en-US" sz="3200" dirty="0" smtClean="0">
                <a:latin typeface="华文楷体" panose="02010600040101010101" pitchFamily="2" charset="-122"/>
                <a:ea typeface="华文楷体" panose="02010600040101010101" pitchFamily="2" charset="-122"/>
              </a:rPr>
              <a:t>单元构成的循环网络控制。</a:t>
            </a:r>
            <a:r>
              <a:rPr lang="en-US" altLang="zh-CN" sz="3200" dirty="0">
                <a:solidFill>
                  <a:srgbClr val="FF0000"/>
                </a:solidFill>
                <a:latin typeface="华文楷体" panose="02010600040101010101" pitchFamily="2" charset="-122"/>
                <a:ea typeface="华文楷体" panose="02010600040101010101" pitchFamily="2" charset="-122"/>
              </a:rPr>
              <a:t>LSTM</a:t>
            </a:r>
            <a:r>
              <a:rPr lang="zh-CN" altLang="en-US" sz="3200" dirty="0">
                <a:solidFill>
                  <a:srgbClr val="FF0000"/>
                </a:solidFill>
                <a:latin typeface="华文楷体" panose="02010600040101010101" pitchFamily="2" charset="-122"/>
                <a:ea typeface="华文楷体" panose="02010600040101010101" pitchFamily="2" charset="-122"/>
              </a:rPr>
              <a:t>在处理图像表示符的过程中相当于一个控制器</a:t>
            </a:r>
            <a:r>
              <a:rPr lang="zh-CN" altLang="en-US" sz="3200" dirty="0">
                <a:latin typeface="华文楷体" panose="02010600040101010101" pitchFamily="2" charset="-122"/>
                <a:ea typeface="华文楷体" panose="02010600040101010101" pitchFamily="2" charset="-122"/>
              </a:rPr>
              <a:t>，当其处理到一个边框对应置信值满足某个条件时，</a:t>
            </a:r>
            <a:r>
              <a:rPr lang="en-US" altLang="zh-CN" sz="3200" dirty="0">
                <a:latin typeface="华文楷体" panose="02010600040101010101" pitchFamily="2" charset="-122"/>
                <a:ea typeface="华文楷体" panose="02010600040101010101" pitchFamily="2" charset="-122"/>
              </a:rPr>
              <a:t>LSTM</a:t>
            </a:r>
            <a:r>
              <a:rPr lang="zh-CN" altLang="en-US" sz="3200" dirty="0">
                <a:latin typeface="华文楷体" panose="02010600040101010101" pitchFamily="2" charset="-122"/>
                <a:ea typeface="华文楷体" panose="02010600040101010101" pitchFamily="2" charset="-122"/>
              </a:rPr>
              <a:t>使迭代停止。</a:t>
            </a:r>
          </a:p>
          <a:p>
            <a:pPr marL="0" indent="0">
              <a:buNone/>
            </a:pPr>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由于图像中各个对象的大小不一，所以模型输出的对象边框也是不同的。</a:t>
            </a:r>
            <a:endParaRPr lang="en-US" altLang="zh-CN" sz="3200" dirty="0" smtClean="0">
              <a:latin typeface="华文楷体" panose="02010600040101010101" pitchFamily="2" charset="-122"/>
              <a:ea typeface="华文楷体" panose="02010600040101010101" pitchFamily="2" charset="-122"/>
            </a:endParaRPr>
          </a:p>
          <a:p>
            <a:pPr marL="0" indent="0">
              <a:buNone/>
            </a:pPr>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zh-CN" altLang="en-US" sz="3200" dirty="0">
              <a:latin typeface="华文楷体" panose="02010600040101010101" pitchFamily="2" charset="-122"/>
              <a:ea typeface="华文楷体" panose="02010600040101010101" pitchFamily="2" charset="-122"/>
            </a:endParaRPr>
          </a:p>
        </p:txBody>
      </p:sp>
      <p:sp>
        <p:nvSpPr>
          <p:cNvPr id="4" name="文本框 3"/>
          <p:cNvSpPr txBox="1"/>
          <p:nvPr/>
        </p:nvSpPr>
        <p:spPr>
          <a:xfrm>
            <a:off x="3639580" y="272955"/>
            <a:ext cx="3875965" cy="707886"/>
          </a:xfrm>
          <a:prstGeom prst="rect">
            <a:avLst/>
          </a:prstGeom>
          <a:noFill/>
        </p:spPr>
        <p:txBody>
          <a:bodyPr wrap="square" rtlCol="0">
            <a:spAutoFit/>
          </a:bodyPr>
          <a:lstStyle/>
          <a:p>
            <a:pPr algn="ctr"/>
            <a:r>
              <a:rPr lang="zh-CN" altLang="en-US" sz="4000" dirty="0" smtClean="0">
                <a:latin typeface="华文新魏" panose="02010800040101010101" pitchFamily="2" charset="-122"/>
                <a:ea typeface="华文新魏" panose="02010800040101010101" pitchFamily="2" charset="-122"/>
              </a:rPr>
              <a:t>本文的技术贡献</a:t>
            </a:r>
            <a:endParaRPr lang="en-US" altLang="zh-CN" sz="4000" dirty="0" smtClean="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3263204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1159</TotalTime>
  <Words>1141</Words>
  <Application>Microsoft Office PowerPoint</Application>
  <PresentationFormat>宽屏</PresentationFormat>
  <Paragraphs>83</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华文楷体</vt:lpstr>
      <vt:lpstr>华文新魏</vt:lpstr>
      <vt:lpstr>宋体</vt:lpstr>
      <vt:lpstr>Arial</vt:lpstr>
      <vt:lpstr>Cambria Math</vt:lpstr>
      <vt:lpstr>Century Gothic</vt:lpstr>
      <vt:lpstr>Wingdings 3</vt:lpstr>
      <vt:lpstr>离子</vt:lpstr>
      <vt:lpstr>End-to-end People detection in crowded scenes</vt:lpstr>
      <vt:lpstr>人物检测</vt:lpstr>
      <vt:lpstr>能否快速的数出每幅图中人的个数？</vt:lpstr>
      <vt:lpstr>拥挤人群中的人物检测的难点</vt:lpstr>
      <vt:lpstr>模型的总体框架</vt:lpstr>
      <vt:lpstr>本文中的主要技术</vt:lpstr>
      <vt:lpstr>可训练的端到端方法：</vt:lpstr>
      <vt:lpstr>针对对象集的损失函数：</vt:lpstr>
      <vt:lpstr>利用LSTM单元对图片解码</vt:lpstr>
      <vt:lpstr>损失函数的详解：</vt:lpstr>
      <vt:lpstr>损失函数的详解：</vt:lpstr>
      <vt:lpstr>损失函数的详解：</vt:lpstr>
      <vt:lpstr>有损函数的详解：</vt:lpstr>
      <vt:lpstr>比较函数：</vt:lpstr>
      <vt:lpstr>具体实现的细节：</vt:lpstr>
      <vt:lpstr>模型的初始化：</vt:lpstr>
      <vt:lpstr>模型的训练：</vt:lpstr>
      <vt:lpstr>模型的训练：</vt:lpstr>
      <vt:lpstr>谢谢观赏</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End-to-end People detection in crowded scenes</dc:title>
  <dc:creator>起风而益</dc:creator>
  <cp:lastModifiedBy>起风而益</cp:lastModifiedBy>
  <cp:revision>54</cp:revision>
  <dcterms:created xsi:type="dcterms:W3CDTF">2017-12-03T06:59:44Z</dcterms:created>
  <dcterms:modified xsi:type="dcterms:W3CDTF">2017-12-18T07:36:19Z</dcterms:modified>
</cp:coreProperties>
</file>