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67" r:id="rId3"/>
    <p:sldId id="286" r:id="rId4"/>
    <p:sldId id="268" r:id="rId5"/>
    <p:sldId id="287" r:id="rId6"/>
    <p:sldId id="290" r:id="rId7"/>
    <p:sldId id="288" r:id="rId8"/>
    <p:sldId id="280" r:id="rId9"/>
    <p:sldId id="281" r:id="rId10"/>
    <p:sldId id="282" r:id="rId11"/>
    <p:sldId id="274" r:id="rId12"/>
    <p:sldId id="285" r:id="rId13"/>
    <p:sldId id="2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3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9A591099-7EBE-4D12-B880-CCA6B38B92A6}" type="datetimeFigureOut">
              <a:rPr lang="en-US" altLang="zh-CN" smtClean="0">
                <a:ea typeface="Microsoft YaHei UI" panose="020B0503020204020204" pitchFamily="34" charset="-122"/>
              </a:rPr>
              <a:t>12/18/2017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3A36C10-A9D4-4995-9BAF-95FBD77A724B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70CF4299-1721-48C6-878D-74296BE00D21}" type="datetimeFigureOut">
              <a:rPr lang="en-US" altLang="zh-CN" smtClean="0"/>
              <a:pPr/>
              <a:t>12/18/2017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23AEF9EC-8318-4FF6-847E-A85BBD2B7E49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 latinLnBrk="0">
              <a:lnSpc>
                <a:spcPct val="80000"/>
              </a:lnSpc>
              <a:defRPr lang="zh-CN" sz="7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9600" y="3345021"/>
            <a:ext cx="8229600" cy="1371600"/>
          </a:xfrm>
        </p:spPr>
        <p:txBody>
          <a:bodyPr/>
          <a:lstStyle>
            <a:lvl1pPr marL="0" indent="0" algn="l" latinLnBrk="0">
              <a:spcBef>
                <a:spcPts val="1200"/>
              </a:spcBef>
              <a:buNone/>
              <a:defRPr lang="zh-CN" sz="240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0562-E361-4901-81A9-DC99371C70DE}" type="datetime1">
              <a:t>2017/12/18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088F-5C71-4C3B-A46F-E5E332BBC3D1}" type="datetime1">
              <a:t>2017/12/18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9E80-105D-4CD8-AF07-4CEB9B9063CC}" type="datetime1">
              <a:t>2017/12/18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 latinLnBrk="0">
              <a:defRPr lang="zh-CN" sz="540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2648" y="3346704"/>
            <a:ext cx="8229600" cy="13716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CN" sz="2400"/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C64-0D63-44AF-997A-1B1FE1A96E19}" type="datetime1">
              <a:t>2017/12/18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A110-C81D-4C5F-84B3-B5F5E7416EB9}" type="datetime1">
              <a:t>2017/12/18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8448" y="2331720"/>
            <a:ext cx="4572000" cy="384048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7648" y="2331720"/>
            <a:ext cx="4572000" cy="384048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ED-4C80-4726-926C-338D85485045}" type="datetime1">
              <a:t>2017/12/18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7976-C764-44D0-930D-1AC5846C8450}" type="datetime1">
              <a:t>2017/12/18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5702-ECF8-4274-B6BF-9D5EEBC26FE5}" type="datetime1">
              <a:t>2017/12/18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6C6A-A83C-4E27-990F-89F11F779CE0}" type="datetime1">
              <a:t>2017/12/18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accent1"/>
                </a:solidFill>
                <a:ea typeface="Microsoft YaHei UI" panose="020B0503020204020204" pitchFamily="34" charset="-122"/>
              </a:defRPr>
            </a:lvl1pPr>
          </a:lstStyle>
          <a:p>
            <a:fld id="{D14E86EA-95E3-4DA0-97E2-7D1BBAC51A0F}" type="datetime1">
              <a:rPr lang="en-US" altLang="zh-CN" smtClean="0"/>
              <a:pPr/>
              <a:t>12/18/2017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>
                <a:solidFill>
                  <a:schemeClr val="accent1"/>
                </a:solidFill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accent1"/>
                </a:solidFill>
                <a:ea typeface="Microsoft YaHei UI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kern="1200">
          <a:solidFill>
            <a:schemeClr val="accent1"/>
          </a:solidFill>
          <a:latin typeface="+mj-lt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lang="zh-CN" sz="18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11118574" cy="3083767"/>
          </a:xfrm>
        </p:spPr>
        <p:txBody>
          <a:bodyPr>
            <a:noAutofit/>
          </a:bodyPr>
          <a:lstStyle/>
          <a:p>
            <a:r>
              <a:rPr lang="en-US" altLang="zh-CN" sz="4400" b="1" dirty="0">
                <a:latin typeface="宋体" panose="02010600030101010101" pitchFamily="2" charset="-122"/>
                <a:ea typeface="宋体" panose="02010600030101010101" pitchFamily="2" charset="-122"/>
              </a:rPr>
              <a:t>Fine-tuning Convolutional Neural Networks for </a:t>
            </a:r>
            <a:r>
              <a:rPr lang="en-US" altLang="zh-CN" sz="4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Biome﻿dical</a:t>
            </a:r>
            <a:r>
              <a:rPr lang="en-US" altLang="zh-CN" sz="4400" b="1" dirty="0">
                <a:latin typeface="宋体" panose="02010600030101010101" pitchFamily="2" charset="-122"/>
                <a:ea typeface="宋体" panose="02010600030101010101" pitchFamily="2" charset="-122"/>
              </a:rPr>
              <a:t> Image Analysis: Actively and Incrementally</a:t>
            </a:r>
            <a:endParaRPr 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用于生物医学图像分析的精细调节卷积神经网络：主动性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增量性</a:t>
            </a:r>
            <a:endParaRPr 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1EE223-DDDC-4B03-AA2A-5398C52A814E}"/>
              </a:ext>
            </a:extLst>
          </p:cNvPr>
          <p:cNvSpPr txBox="1"/>
          <p:nvPr/>
        </p:nvSpPr>
        <p:spPr>
          <a:xfrm>
            <a:off x="8836091" y="5486400"/>
            <a:ext cx="2892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报告人：徐书艳</a:t>
            </a: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AIFT</a:t>
            </a:r>
            <a:r>
              <a:rPr lang="zh-CN" altLang="en-US" dirty="0"/>
              <a:t>方法的主要优势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486604-AD62-49D5-902A-0817CDD64CF5}"/>
              </a:ext>
            </a:extLst>
          </p:cNvPr>
          <p:cNvSpPr txBox="1"/>
          <p:nvPr/>
        </p:nvSpPr>
        <p:spPr>
          <a:xfrm>
            <a:off x="1295401" y="2345635"/>
            <a:ext cx="844494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ea"/>
              <a:buAutoNum type="circleNumDbPlain"/>
            </a:pPr>
            <a:r>
              <a:rPr lang="zh-CN" altLang="en-US" dirty="0"/>
              <a:t>从一个完全未标注的数据集开始，不需要初始的种子标注数据。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ea"/>
              <a:buAutoNum type="circleNumDbPlain"/>
            </a:pPr>
            <a:r>
              <a:rPr lang="zh-CN" altLang="en-US" dirty="0"/>
              <a:t>通过持续的</a:t>
            </a:r>
            <a:r>
              <a:rPr lang="en-US" altLang="zh-CN" dirty="0"/>
              <a:t>fine-tuning</a:t>
            </a:r>
            <a:r>
              <a:rPr lang="zh-CN" altLang="en-US" dirty="0"/>
              <a:t>而不是重复的重新训练来一步一步改善学习器。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ea"/>
              <a:buAutoNum type="circleNumDbPlain"/>
            </a:pPr>
            <a:r>
              <a:rPr lang="zh-CN" altLang="en-US" dirty="0"/>
              <a:t>根据每一个候选样本的补丁的一致性来选择值得标注的候选集。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ea"/>
              <a:buAutoNum type="circleNumDbPlain"/>
            </a:pPr>
            <a:r>
              <a:rPr lang="zh-CN" altLang="en-US" dirty="0"/>
              <a:t>通过少数服从多数的方法自动处理噪音。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ea"/>
              <a:buAutoNum type="circleNumDbPlain"/>
            </a:pPr>
            <a:r>
              <a:rPr lang="zh-CN" altLang="en-US" dirty="0"/>
              <a:t>只对每个候选集中小数量的补丁计算熵和</a:t>
            </a:r>
            <a:r>
              <a:rPr lang="en-US" altLang="zh-CN" dirty="0"/>
              <a:t>diversity</a:t>
            </a:r>
            <a:r>
              <a:rPr lang="zh-CN" altLang="en-US" dirty="0"/>
              <a:t>，节约了计算。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937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486604-AD62-49D5-902A-0817CDD64CF5}"/>
              </a:ext>
            </a:extLst>
          </p:cNvPr>
          <p:cNvSpPr txBox="1"/>
          <p:nvPr/>
        </p:nvSpPr>
        <p:spPr>
          <a:xfrm>
            <a:off x="1295400" y="2186609"/>
            <a:ext cx="103267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        </a:t>
            </a:r>
            <a:r>
              <a:rPr lang="zh-CN" altLang="en-US" sz="2000" dirty="0"/>
              <a:t>将</a:t>
            </a:r>
            <a:r>
              <a:rPr lang="en-US" altLang="zh-CN" sz="2000" dirty="0"/>
              <a:t>AIFT</a:t>
            </a:r>
            <a:r>
              <a:rPr lang="zh-CN" altLang="en-US" sz="2000" dirty="0"/>
              <a:t>方法应用在结肠镜视频帧分类和肺栓塞检测上，得到了较好的效果。前者只用了</a:t>
            </a:r>
            <a:r>
              <a:rPr lang="en-US" altLang="zh-CN" sz="2000" dirty="0">
                <a:solidFill>
                  <a:schemeClr val="accent1"/>
                </a:solidFill>
              </a:rPr>
              <a:t>5%</a:t>
            </a:r>
            <a:r>
              <a:rPr lang="zh-CN" altLang="en-US" sz="2000" dirty="0"/>
              <a:t>的候选样本就达到了最好的性能，因为连续的视频帧通常都差不多。后者使用了</a:t>
            </a:r>
            <a:r>
              <a:rPr lang="en-US" altLang="zh-CN" sz="2000" dirty="0">
                <a:solidFill>
                  <a:schemeClr val="accent1"/>
                </a:solidFill>
              </a:rPr>
              <a:t>1000</a:t>
            </a:r>
            <a:r>
              <a:rPr lang="zh-CN" altLang="en-US" sz="2000" dirty="0"/>
              <a:t>个样本就达到了</a:t>
            </a:r>
            <a:r>
              <a:rPr lang="en-US" altLang="zh-CN" sz="2000" dirty="0" err="1"/>
              <a:t>AlexNet</a:t>
            </a:r>
            <a:r>
              <a:rPr lang="zh-CN" altLang="en-US" sz="2000" dirty="0"/>
              <a:t>做</a:t>
            </a:r>
            <a:r>
              <a:rPr lang="en-US" altLang="zh-CN" sz="2000" dirty="0"/>
              <a:t>Fine-tune</a:t>
            </a:r>
            <a:r>
              <a:rPr lang="zh-CN" altLang="en-US" sz="2000" dirty="0"/>
              <a:t>使用</a:t>
            </a:r>
            <a:r>
              <a:rPr lang="en-US" altLang="zh-CN" sz="2000" dirty="0">
                <a:solidFill>
                  <a:schemeClr val="accent1"/>
                </a:solidFill>
              </a:rPr>
              <a:t>2200</a:t>
            </a:r>
            <a:r>
              <a:rPr lang="zh-CN" altLang="en-US" sz="2000" dirty="0"/>
              <a:t>个随机样本的效果。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        该方法显著地减少了标注的工作量，并且有指导性地选择哪些数据需要标注，同时降低了数据扩充带来的噪声影响。这个方向在医学图像处理领域有非常大的价值，相信会得到越来越多的关注。</a:t>
            </a:r>
          </a:p>
        </p:txBody>
      </p:sp>
    </p:spTree>
    <p:extLst>
      <p:ext uri="{BB962C8B-B14F-4D97-AF65-F5344CB8AC3E}">
        <p14:creationId xmlns:p14="http://schemas.microsoft.com/office/powerpoint/2010/main" val="49761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2924" y="2726635"/>
            <a:ext cx="10206152" cy="818157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谢谢观看</a:t>
            </a:r>
            <a:endParaRPr lang="zh-CN" sz="48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16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文献来源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332629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选自</a:t>
            </a:r>
            <a:r>
              <a:rPr lang="en-US" altLang="zh-CN" dirty="0"/>
              <a:t>CVPR 2017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作者：周纵苇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论文主题：如何使用尽可能少的标注数据来训练一个效果显著的分类器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原文链接：</a:t>
            </a:r>
            <a:r>
              <a:rPr lang="en-US" altLang="zh-CN" dirty="0"/>
              <a:t>http://openaccess.thecvf.com/content_cvpr_2017/papers/Zhou_Fine-Tuning_Convolutional_Neural_CVPR_2017_paper.pdf</a:t>
            </a:r>
          </a:p>
        </p:txBody>
      </p:sp>
    </p:spTree>
    <p:extLst>
      <p:ext uri="{BB962C8B-B14F-4D97-AF65-F5344CB8AC3E}">
        <p14:creationId xmlns:p14="http://schemas.microsoft.com/office/powerpoint/2010/main" val="28219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问题来源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961320"/>
            <a:ext cx="9601200" cy="257860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使用</a:t>
            </a:r>
            <a:r>
              <a:rPr lang="en-US" altLang="zh-CN" dirty="0"/>
              <a:t>CNN</a:t>
            </a:r>
            <a:r>
              <a:rPr lang="zh-CN" altLang="en-US" dirty="0"/>
              <a:t>进行生物医学图像分析在最近几年得到了比较多的关注，但面临的一个问题是缺乏大量的标注数据。为医学图像进行人工标注不仅单调乏味、耗费时间，而且需要大量的专业背景知识，这就导致大规模有标注数据集往往是无法得到的。</a:t>
            </a:r>
            <a:endParaRPr 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34411F-0871-4303-B9AE-13AF71CEA750}"/>
              </a:ext>
            </a:extLst>
          </p:cNvPr>
          <p:cNvSpPr txBox="1"/>
          <p:nvPr/>
        </p:nvSpPr>
        <p:spPr>
          <a:xfrm>
            <a:off x="1295400" y="4731026"/>
            <a:ext cx="9187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ea typeface="Microsoft YaHei UI" panose="020B0503020204020204" pitchFamily="34" charset="-122"/>
              </a:rPr>
              <a:t>如何使用尽可能少的标注数据来训练一个效果显著的分类器？？？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3C79071A-F6B6-4458-BC12-792DBEF7B817}"/>
              </a:ext>
            </a:extLst>
          </p:cNvPr>
          <p:cNvSpPr/>
          <p:nvPr/>
        </p:nvSpPr>
        <p:spPr>
          <a:xfrm>
            <a:off x="5853684" y="356152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AIFT </a:t>
            </a:r>
            <a:r>
              <a:rPr lang="zh-CN" altLang="en-US" dirty="0"/>
              <a:t>方法的提出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2080591"/>
            <a:ext cx="9601200" cy="304243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为了节约标注的成本和时间，这篇论文提供了一个新型的方法</a:t>
            </a:r>
            <a:r>
              <a:rPr lang="en-US" altLang="zh-CN" dirty="0"/>
              <a:t>AIFT ( active, incremental fine-tuning ) </a:t>
            </a:r>
            <a:r>
              <a:rPr lang="zh-CN" altLang="en-US" dirty="0"/>
              <a:t>，把主动学习和迁移学习集成到一个框架中。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AIFT</a:t>
            </a:r>
            <a:r>
              <a:rPr lang="zh-CN" altLang="en-US" dirty="0"/>
              <a:t>方法开始是直接使用一个预训练</a:t>
            </a:r>
            <a:r>
              <a:rPr lang="en-US" altLang="zh-CN" dirty="0"/>
              <a:t>CNN</a:t>
            </a:r>
            <a:r>
              <a:rPr lang="zh-CN" altLang="en-US" dirty="0"/>
              <a:t>从未标注数据里找一些比较值得标注的样本，通过在每次迭代中加入新标注的样本，不断地对</a:t>
            </a:r>
            <a:r>
              <a:rPr lang="en-US" altLang="zh-CN" dirty="0"/>
              <a:t>CNN</a:t>
            </a:r>
            <a:r>
              <a:rPr lang="zh-CN" altLang="en-US" dirty="0"/>
              <a:t>进行微调，逐步提升</a:t>
            </a:r>
            <a:r>
              <a:rPr lang="en-US" altLang="zh-CN" dirty="0"/>
              <a:t>CNN</a:t>
            </a:r>
            <a:r>
              <a:rPr lang="zh-CN" altLang="en-US" dirty="0"/>
              <a:t>的性能。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06444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25976F9-BBF6-4920-9B71-448AFB3EC9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" b="1728"/>
          <a:stretch/>
        </p:blipFill>
        <p:spPr>
          <a:xfrm>
            <a:off x="4737292" y="16739"/>
            <a:ext cx="7444105" cy="68412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1E72473-D7DF-4885-93BB-DCFDDED1C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" y="16739"/>
            <a:ext cx="4726689" cy="684126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F064E7C-CAF8-46E7-B107-0D03967FF5B7}"/>
              </a:ext>
            </a:extLst>
          </p:cNvPr>
          <p:cNvSpPr txBox="1"/>
          <p:nvPr/>
        </p:nvSpPr>
        <p:spPr>
          <a:xfrm>
            <a:off x="5346890" y="129031"/>
            <a:ext cx="5128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patch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的熵：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F99444-3A6E-4B26-977A-D941D4E56FFF}"/>
              </a:ext>
            </a:extLst>
          </p:cNvPr>
          <p:cNvSpPr txBox="1"/>
          <p:nvPr/>
        </p:nvSpPr>
        <p:spPr>
          <a:xfrm>
            <a:off x="5499290" y="1645005"/>
            <a:ext cx="5128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patch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间的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diversity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03A306E-9D06-4C30-A1BC-CCB3A1E27FA8}"/>
              </a:ext>
            </a:extLst>
          </p:cNvPr>
          <p:cNvSpPr txBox="1"/>
          <p:nvPr/>
        </p:nvSpPr>
        <p:spPr>
          <a:xfrm>
            <a:off x="5651690" y="3433700"/>
            <a:ext cx="5128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候选样本的矩阵：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9C7E3EF-8083-4B1E-9DBF-738CC10F1413}"/>
                  </a:ext>
                </a:extLst>
              </p:cNvPr>
              <p:cNvSpPr txBox="1"/>
              <p:nvPr/>
            </p:nvSpPr>
            <p:spPr>
              <a:xfrm>
                <a:off x="5775158" y="5376640"/>
                <a:ext cx="524848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可以通过调控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zh-CN" altLang="en-US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zh-CN" altLang="en-US" sz="28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的值来实现熵和多样性的不同组合</a:t>
                </a: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9C7E3EF-8083-4B1E-9DBF-738CC10F1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158" y="5376640"/>
                <a:ext cx="5248489" cy="954107"/>
              </a:xfrm>
              <a:prstGeom prst="rect">
                <a:avLst/>
              </a:prstGeom>
              <a:blipFill>
                <a:blip r:embed="rId4"/>
                <a:stretch>
                  <a:fillRect l="-2323" t="-8280" r="-2091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26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70E58B69-4846-499D-AF93-7D6534034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0131"/>
            <a:ext cx="7301948" cy="548787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3379F16-880B-497E-AA22-98F51A355873}"/>
              </a:ext>
            </a:extLst>
          </p:cNvPr>
          <p:cNvSpPr txBox="1"/>
          <p:nvPr/>
        </p:nvSpPr>
        <p:spPr>
          <a:xfrm>
            <a:off x="503576" y="-347870"/>
            <a:ext cx="4114285" cy="14345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zh-CN" sz="3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持续性的</a:t>
            </a:r>
            <a:r>
              <a:rPr lang="en-US" altLang="zh-CN" dirty="0"/>
              <a:t>fine-tuning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E5FA9D-B3C8-4F62-9E43-BF9EF632EA43}"/>
              </a:ext>
            </a:extLst>
          </p:cNvPr>
          <p:cNvSpPr/>
          <p:nvPr/>
        </p:nvSpPr>
        <p:spPr>
          <a:xfrm>
            <a:off x="7500729" y="1370132"/>
            <a:ext cx="4240697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ea typeface="Microsoft YaHei UI" panose="020B0503020204020204" pitchFamily="34" charset="-122"/>
              </a:rPr>
              <a:t>一开始标注数据集</a:t>
            </a:r>
            <a:r>
              <a:rPr lang="en-US" altLang="zh-CN" sz="2000" dirty="0">
                <a:ea typeface="Microsoft YaHei UI" panose="020B0503020204020204" pitchFamily="34" charset="-122"/>
              </a:rPr>
              <a:t>L</a:t>
            </a:r>
            <a:r>
              <a:rPr lang="zh-CN" altLang="en-US" sz="2000" dirty="0">
                <a:ea typeface="Microsoft YaHei UI" panose="020B0503020204020204" pitchFamily="34" charset="-122"/>
              </a:rPr>
              <a:t>是空的，我们拿一个已经训练好了的</a:t>
            </a:r>
            <a:r>
              <a:rPr lang="en-US" altLang="zh-CN" sz="2000" dirty="0">
                <a:ea typeface="Microsoft YaHei UI" panose="020B0503020204020204" pitchFamily="34" charset="-122"/>
              </a:rPr>
              <a:t>CNN</a:t>
            </a:r>
            <a:r>
              <a:rPr lang="zh-CN" altLang="en-US" sz="2000" dirty="0">
                <a:ea typeface="Microsoft YaHei UI" panose="020B0503020204020204" pitchFamily="34" charset="-122"/>
              </a:rPr>
              <a:t>（比如</a:t>
            </a:r>
            <a:r>
              <a:rPr lang="en-US" altLang="zh-CN" sz="2000" dirty="0" err="1">
                <a:ea typeface="Microsoft YaHei UI" panose="020B0503020204020204" pitchFamily="34" charset="-122"/>
              </a:rPr>
              <a:t>AlexNet</a:t>
            </a:r>
            <a:r>
              <a:rPr lang="zh-CN" altLang="en-US" sz="2000" dirty="0">
                <a:ea typeface="Microsoft YaHei UI" panose="020B0503020204020204" pitchFamily="34" charset="-122"/>
              </a:rPr>
              <a:t>），</a:t>
            </a:r>
            <a:r>
              <a:rPr lang="zh-CN" altLang="en-US" sz="2000" dirty="0">
                <a:solidFill>
                  <a:schemeClr val="accent3"/>
                </a:solidFill>
                <a:ea typeface="Microsoft YaHei UI" panose="020B0503020204020204" pitchFamily="34" charset="-122"/>
                <a:hlinkClick r:id="rId3" action="ppaction://hlinksldjump"/>
              </a:rPr>
              <a:t>让它在未标注数据集</a:t>
            </a:r>
            <a:r>
              <a:rPr lang="en-US" altLang="zh-CN" sz="2000" dirty="0">
                <a:solidFill>
                  <a:schemeClr val="accent3"/>
                </a:solidFill>
                <a:ea typeface="Microsoft YaHei UI" panose="020B0503020204020204" pitchFamily="34" charset="-122"/>
                <a:hlinkClick r:id="rId3" action="ppaction://hlinksldjump"/>
              </a:rPr>
              <a:t>U</a:t>
            </a:r>
            <a:r>
              <a:rPr lang="zh-CN" altLang="en-US" sz="2000" dirty="0">
                <a:solidFill>
                  <a:schemeClr val="accent3"/>
                </a:solidFill>
                <a:ea typeface="Microsoft YaHei UI" panose="020B0503020204020204" pitchFamily="34" charset="-122"/>
                <a:hlinkClick r:id="rId3" action="ppaction://hlinksldjump"/>
              </a:rPr>
              <a:t>中选</a:t>
            </a:r>
            <a:r>
              <a:rPr lang="en-US" altLang="zh-CN" sz="2000" dirty="0">
                <a:solidFill>
                  <a:schemeClr val="accent3"/>
                </a:solidFill>
                <a:ea typeface="Microsoft YaHei UI" panose="020B0503020204020204" pitchFamily="34" charset="-122"/>
                <a:hlinkClick r:id="rId3" action="ppaction://hlinksldjump"/>
              </a:rPr>
              <a:t>b</a:t>
            </a:r>
            <a:r>
              <a:rPr lang="zh-CN" altLang="en-US" sz="2000" dirty="0">
                <a:solidFill>
                  <a:schemeClr val="accent3"/>
                </a:solidFill>
                <a:ea typeface="Microsoft YaHei UI" panose="020B0503020204020204" pitchFamily="34" charset="-122"/>
                <a:hlinkClick r:id="rId3" action="ppaction://hlinksldjump"/>
              </a:rPr>
              <a:t>个候选集来找医生标注</a:t>
            </a:r>
            <a:r>
              <a:rPr lang="zh-CN" altLang="en-US" sz="2000" dirty="0">
                <a:ea typeface="Microsoft YaHei UI" panose="020B0503020204020204" pitchFamily="34" charset="-122"/>
              </a:rPr>
              <a:t>，新标注的候选集将会放到标注数据集</a:t>
            </a:r>
            <a:r>
              <a:rPr lang="en-US" altLang="zh-CN" sz="2000" dirty="0">
                <a:ea typeface="Microsoft YaHei UI" panose="020B0503020204020204" pitchFamily="34" charset="-122"/>
              </a:rPr>
              <a:t>L</a:t>
            </a:r>
            <a:r>
              <a:rPr lang="zh-CN" altLang="en-US" sz="2000" dirty="0">
                <a:ea typeface="Microsoft YaHei UI" panose="020B0503020204020204" pitchFamily="34" charset="-122"/>
              </a:rPr>
              <a:t>中，来持续地增量式</a:t>
            </a:r>
            <a:r>
              <a:rPr lang="en-US" altLang="zh-CN" sz="2000" dirty="0">
                <a:ea typeface="Microsoft YaHei UI" panose="020B0503020204020204" pitchFamily="34" charset="-122"/>
              </a:rPr>
              <a:t>fine-tune</a:t>
            </a:r>
            <a:r>
              <a:rPr lang="zh-CN" altLang="en-US" sz="2000" dirty="0">
                <a:ea typeface="Microsoft YaHei UI" panose="020B0503020204020204" pitchFamily="34" charset="-122"/>
              </a:rPr>
              <a:t>这个</a:t>
            </a:r>
            <a:r>
              <a:rPr lang="en-US" altLang="zh-CN" sz="2000" dirty="0">
                <a:ea typeface="Microsoft YaHei UI" panose="020B0503020204020204" pitchFamily="34" charset="-122"/>
              </a:rPr>
              <a:t>CNN</a:t>
            </a:r>
            <a:r>
              <a:rPr lang="zh-CN" altLang="en-US" sz="2000" dirty="0">
                <a:ea typeface="Microsoft YaHei UI" panose="020B0503020204020204" pitchFamily="34" charset="-122"/>
              </a:rPr>
              <a:t>直到合格，通过实验发现，持续地</a:t>
            </a:r>
            <a:r>
              <a:rPr lang="en-US" altLang="zh-CN" sz="2000" dirty="0">
                <a:ea typeface="Microsoft YaHei UI" panose="020B0503020204020204" pitchFamily="34" charset="-122"/>
              </a:rPr>
              <a:t>fine-tune</a:t>
            </a:r>
            <a:r>
              <a:rPr lang="zh-CN" altLang="en-US" sz="2000" dirty="0">
                <a:ea typeface="Microsoft YaHei UI" panose="020B0503020204020204" pitchFamily="34" charset="-122"/>
              </a:rPr>
              <a:t>当前的</a:t>
            </a:r>
            <a:r>
              <a:rPr lang="en-US" altLang="zh-CN" sz="2000" dirty="0">
                <a:ea typeface="Microsoft YaHei UI" panose="020B0503020204020204" pitchFamily="34" charset="-122"/>
              </a:rPr>
              <a:t>CNN</a:t>
            </a:r>
            <a:r>
              <a:rPr lang="zh-CN" altLang="en-US" sz="2000" dirty="0">
                <a:ea typeface="Microsoft YaHei UI" panose="020B0503020204020204" pitchFamily="34" charset="-122"/>
              </a:rPr>
              <a:t>相比反复地</a:t>
            </a:r>
            <a:r>
              <a:rPr lang="en-US" altLang="zh-CN" sz="2000" dirty="0">
                <a:ea typeface="Microsoft YaHei UI" panose="020B0503020204020204" pitchFamily="34" charset="-122"/>
              </a:rPr>
              <a:t>fine-tune</a:t>
            </a:r>
            <a:r>
              <a:rPr lang="zh-CN" altLang="en-US" sz="2000" dirty="0">
                <a:ea typeface="Microsoft YaHei UI" panose="020B0503020204020204" pitchFamily="34" charset="-122"/>
              </a:rPr>
              <a:t>原始的预训练</a:t>
            </a:r>
            <a:r>
              <a:rPr lang="en-US" altLang="zh-CN" sz="2000" dirty="0">
                <a:ea typeface="Microsoft YaHei UI" panose="020B0503020204020204" pitchFamily="34" charset="-122"/>
              </a:rPr>
              <a:t>CNN</a:t>
            </a:r>
            <a:r>
              <a:rPr lang="zh-CN" altLang="en-US" sz="2000" dirty="0">
                <a:ea typeface="Microsoft YaHei UI" panose="020B0503020204020204" pitchFamily="34" charset="-122"/>
              </a:rPr>
              <a:t>，可以让数据集收敛更快。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92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Active learning</a:t>
            </a:r>
            <a:r>
              <a:rPr lang="zh-CN" altLang="en-US" dirty="0"/>
              <a:t>选择候选样本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828799"/>
            <a:ext cx="9601200" cy="370036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主动学习的关键：找到一个标准来评判候选样本是否值得标注。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通过计算</a:t>
            </a:r>
            <a:r>
              <a:rPr lang="en-US" altLang="zh-CN" dirty="0"/>
              <a:t>patch</a:t>
            </a:r>
            <a:r>
              <a:rPr lang="zh-CN" altLang="en-US" dirty="0"/>
              <a:t>的熵和</a:t>
            </a:r>
            <a:r>
              <a:rPr lang="en-US" altLang="zh-CN" dirty="0"/>
              <a:t>patch</a:t>
            </a:r>
            <a:r>
              <a:rPr lang="zh-CN" altLang="en-US" dirty="0"/>
              <a:t>之间的</a:t>
            </a:r>
            <a:r>
              <a:rPr lang="en-US" altLang="zh-CN" dirty="0"/>
              <a:t>diversity</a:t>
            </a:r>
            <a:r>
              <a:rPr lang="zh-CN" altLang="en-US" dirty="0"/>
              <a:t>来衡量每个候选样本：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如果熵越高，说明包含的信息越多；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如果</a:t>
            </a:r>
            <a:r>
              <a:rPr lang="en-US" altLang="zh-CN" dirty="0"/>
              <a:t>diversity</a:t>
            </a:r>
            <a:r>
              <a:rPr lang="zh-CN" altLang="en-US" dirty="0"/>
              <a:t>越大，说明</a:t>
            </a:r>
            <a:r>
              <a:rPr lang="en-US" altLang="zh-CN" dirty="0"/>
              <a:t>patch</a:t>
            </a:r>
            <a:r>
              <a:rPr lang="zh-CN" altLang="en-US" dirty="0"/>
              <a:t>间的不一致性大，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因此，这两个指标较高的候选样本有望为提升目前</a:t>
            </a:r>
            <a:r>
              <a:rPr lang="en-US" altLang="zh-CN" dirty="0"/>
              <a:t>CNN</a:t>
            </a:r>
            <a:r>
              <a:rPr lang="zh-CN" altLang="en-US" dirty="0"/>
              <a:t>的性能作出更大的贡献。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63539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通过少数服从多数来处理噪音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69702" y="2769708"/>
            <a:ext cx="4191000" cy="257854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使用目前</a:t>
            </a:r>
            <a:r>
              <a:rPr lang="en-US" altLang="zh-CN" dirty="0"/>
              <a:t>CNN</a:t>
            </a:r>
            <a:r>
              <a:rPr lang="zh-CN" altLang="en-US" dirty="0"/>
              <a:t>对候选样本的所有</a:t>
            </a:r>
            <a:r>
              <a:rPr lang="en-US" altLang="zh-CN" dirty="0"/>
              <a:t>patch</a:t>
            </a:r>
            <a:r>
              <a:rPr lang="zh-CN" altLang="en-US" dirty="0"/>
              <a:t>进行预测，计算平均的预测概率，如果平均概率大于</a:t>
            </a:r>
            <a:r>
              <a:rPr lang="en-US" altLang="zh-CN" dirty="0"/>
              <a:t>0.5</a:t>
            </a:r>
            <a:r>
              <a:rPr lang="zh-CN" altLang="en-US" dirty="0"/>
              <a:t>，我们只选择概率最高的部分</a:t>
            </a:r>
            <a:r>
              <a:rPr lang="en-US" altLang="zh-CN" dirty="0"/>
              <a:t>patch</a:t>
            </a:r>
            <a:r>
              <a:rPr lang="zh-CN" altLang="en-US" dirty="0"/>
              <a:t>，如果概率小于</a:t>
            </a:r>
            <a:r>
              <a:rPr lang="en-US" altLang="zh-CN" dirty="0"/>
              <a:t>0.5</a:t>
            </a:r>
            <a:r>
              <a:rPr lang="zh-CN" altLang="en-US" dirty="0"/>
              <a:t>，选最低的部分</a:t>
            </a:r>
            <a:r>
              <a:rPr lang="en-US" altLang="zh-CN" dirty="0"/>
              <a:t>patch</a:t>
            </a:r>
            <a:r>
              <a:rPr lang="zh-CN" altLang="en-US" dirty="0"/>
              <a:t>。</a:t>
            </a:r>
            <a:endParaRPr 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B4FFBB-7D36-4089-93A9-4E7C6159C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80" y="2797305"/>
            <a:ext cx="6418215" cy="257854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7D58AE7-6436-4761-BE46-51F59744659C}"/>
              </a:ext>
            </a:extLst>
          </p:cNvPr>
          <p:cNvSpPr/>
          <p:nvPr/>
        </p:nvSpPr>
        <p:spPr>
          <a:xfrm>
            <a:off x="2799512" y="3180522"/>
            <a:ext cx="2143546" cy="67254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8C95C10-02BA-414C-ACE4-D58BC5F72082}"/>
              </a:ext>
            </a:extLst>
          </p:cNvPr>
          <p:cNvCxnSpPr>
            <a:cxnSpLocks/>
          </p:cNvCxnSpPr>
          <p:nvPr/>
        </p:nvCxnSpPr>
        <p:spPr>
          <a:xfrm flipV="1">
            <a:off x="3909394" y="2241523"/>
            <a:ext cx="914400" cy="927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3DF1A8B-93A0-4EBA-9FE1-032EBC387D9D}"/>
              </a:ext>
            </a:extLst>
          </p:cNvPr>
          <p:cNvSpPr txBox="1"/>
          <p:nvPr/>
        </p:nvSpPr>
        <p:spPr>
          <a:xfrm>
            <a:off x="4850294" y="1933745"/>
            <a:ext cx="1099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干扰样本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即噪音</a:t>
            </a:r>
          </a:p>
        </p:txBody>
      </p:sp>
    </p:spTree>
    <p:extLst>
      <p:ext uri="{BB962C8B-B14F-4D97-AF65-F5344CB8AC3E}">
        <p14:creationId xmlns:p14="http://schemas.microsoft.com/office/powerpoint/2010/main" val="401723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应用实例分析</a:t>
            </a:r>
            <a:endParaRPr lang="zh-CN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AD3083E-FE18-407D-A5D8-1592D6E35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7700" y="1840825"/>
            <a:ext cx="6816599" cy="40544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DBE9442-3FE2-48AA-A978-1DC25843CD8B}"/>
              </a:ext>
            </a:extLst>
          </p:cNvPr>
          <p:cNvSpPr/>
          <p:nvPr/>
        </p:nvSpPr>
        <p:spPr>
          <a:xfrm>
            <a:off x="3048000" y="60875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dirty="0"/>
              <a:t>结肠镜视频帧分类的</a:t>
            </a:r>
            <a:r>
              <a:rPr lang="en-US" altLang="zh-CN" dirty="0"/>
              <a:t>8</a:t>
            </a:r>
            <a:r>
              <a:rPr lang="zh-CN" altLang="en-US" dirty="0"/>
              <a:t>种方法</a:t>
            </a:r>
          </a:p>
          <a:p>
            <a:pPr algn="ctr"/>
            <a:endParaRPr lang="zh-CN" altLang="en-US" dirty="0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AC05A928-EB40-469C-AE1B-93350C0C3C46}"/>
              </a:ext>
            </a:extLst>
          </p:cNvPr>
          <p:cNvSpPr/>
          <p:nvPr/>
        </p:nvSpPr>
        <p:spPr>
          <a:xfrm>
            <a:off x="6500192" y="3637726"/>
            <a:ext cx="132521" cy="1457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77B94219-2F11-43D9-A67D-ED35BFB9D42C}"/>
              </a:ext>
            </a:extLst>
          </p:cNvPr>
          <p:cNvSpPr/>
          <p:nvPr/>
        </p:nvSpPr>
        <p:spPr>
          <a:xfrm>
            <a:off x="6500194" y="5002696"/>
            <a:ext cx="132521" cy="1457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2173DDB1-815A-487C-85E2-20A1A8EC1FB7}"/>
              </a:ext>
            </a:extLst>
          </p:cNvPr>
          <p:cNvSpPr/>
          <p:nvPr/>
        </p:nvSpPr>
        <p:spPr>
          <a:xfrm>
            <a:off x="6500192" y="4777401"/>
            <a:ext cx="132521" cy="1457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C89CA21B-ADF0-46CE-8A44-B79723A2945F}"/>
              </a:ext>
            </a:extLst>
          </p:cNvPr>
          <p:cNvSpPr/>
          <p:nvPr/>
        </p:nvSpPr>
        <p:spPr>
          <a:xfrm>
            <a:off x="6500193" y="4538872"/>
            <a:ext cx="132521" cy="1457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6F5595A-D55C-4912-8455-D2B80B2007F3}"/>
              </a:ext>
            </a:extLst>
          </p:cNvPr>
          <p:cNvCxnSpPr>
            <a:cxnSpLocks/>
          </p:cNvCxnSpPr>
          <p:nvPr/>
        </p:nvCxnSpPr>
        <p:spPr>
          <a:xfrm>
            <a:off x="4015408" y="2305878"/>
            <a:ext cx="0" cy="32436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3148B21-8817-446D-8DA7-2D82D18E196F}"/>
              </a:ext>
            </a:extLst>
          </p:cNvPr>
          <p:cNvCxnSpPr>
            <a:cxnSpLocks/>
          </p:cNvCxnSpPr>
          <p:nvPr/>
        </p:nvCxnSpPr>
        <p:spPr>
          <a:xfrm>
            <a:off x="6904383" y="2292626"/>
            <a:ext cx="0" cy="32436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F4DC667-E5D8-4D59-9ACC-DF1F2D6B01CF}"/>
              </a:ext>
            </a:extLst>
          </p:cNvPr>
          <p:cNvCxnSpPr>
            <a:cxnSpLocks/>
          </p:cNvCxnSpPr>
          <p:nvPr/>
        </p:nvCxnSpPr>
        <p:spPr>
          <a:xfrm>
            <a:off x="7733889" y="2292626"/>
            <a:ext cx="1" cy="32467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BA8A17AD-A91C-437C-99E5-0E9C5F3D456F}"/>
              </a:ext>
            </a:extLst>
          </p:cNvPr>
          <p:cNvSpPr/>
          <p:nvPr/>
        </p:nvSpPr>
        <p:spPr>
          <a:xfrm>
            <a:off x="3458817" y="2908302"/>
            <a:ext cx="238534" cy="29872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371A66C-B6C9-4747-86AF-26063C6ACF9F}"/>
              </a:ext>
            </a:extLst>
          </p:cNvPr>
          <p:cNvCxnSpPr>
            <a:cxnSpLocks/>
          </p:cNvCxnSpPr>
          <p:nvPr/>
        </p:nvCxnSpPr>
        <p:spPr>
          <a:xfrm flipV="1">
            <a:off x="3988904" y="2426145"/>
            <a:ext cx="3744985" cy="255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94387B56-0B7E-4A5B-A1F4-C4B57DEA924D}"/>
              </a:ext>
            </a:extLst>
          </p:cNvPr>
          <p:cNvSpPr/>
          <p:nvPr/>
        </p:nvSpPr>
        <p:spPr>
          <a:xfrm>
            <a:off x="3710602" y="2770971"/>
            <a:ext cx="331298" cy="37184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92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9" grpId="0" animBg="1"/>
      <p:bldP spid="9" grpId="1" animBg="1"/>
    </p:bldLst>
  </p:timing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67B64C2-E5B0-424C-A90A-CEF65ED404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刷成绿色的金属演示文稿（宽屏）</Template>
  <TotalTime>0</TotalTime>
  <Words>752</Words>
  <Application>Microsoft Office PowerPoint</Application>
  <PresentationFormat>宽屏</PresentationFormat>
  <Paragraphs>42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Microsoft YaHei UI</vt:lpstr>
      <vt:lpstr>楷体</vt:lpstr>
      <vt:lpstr>宋体</vt:lpstr>
      <vt:lpstr>幼圆</vt:lpstr>
      <vt:lpstr>Arial</vt:lpstr>
      <vt:lpstr>Cambria Math</vt:lpstr>
      <vt:lpstr>Georgia</vt:lpstr>
      <vt:lpstr>Brushed Metal 16x9</vt:lpstr>
      <vt:lpstr>Fine-tuning Convolutional Neural Networks for Biome﻿dical Image Analysis: Actively and Incrementally</vt:lpstr>
      <vt:lpstr>文献来源</vt:lpstr>
      <vt:lpstr>问题来源</vt:lpstr>
      <vt:lpstr>AIFT 方法的提出</vt:lpstr>
      <vt:lpstr>PowerPoint 演示文稿</vt:lpstr>
      <vt:lpstr>PowerPoint 演示文稿</vt:lpstr>
      <vt:lpstr>通过Active learning选择候选样本</vt:lpstr>
      <vt:lpstr>通过少数服从多数来处理噪音</vt:lpstr>
      <vt:lpstr>应用实例分析</vt:lpstr>
      <vt:lpstr>AIFT方法的主要优势</vt:lpstr>
      <vt:lpstr>总结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2017-12-03T08:22:22Z</dcterms:created>
  <dcterms:modified xsi:type="dcterms:W3CDTF">2017-12-18T12:56:48Z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TC030309819991</vt:lpwstr>
  </property>
</Properties>
</file>