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8" r:id="rId2"/>
    <p:sldId id="331" r:id="rId3"/>
    <p:sldId id="272" r:id="rId4"/>
    <p:sldId id="297" r:id="rId5"/>
    <p:sldId id="318" r:id="rId6"/>
    <p:sldId id="320" r:id="rId7"/>
    <p:sldId id="319" r:id="rId8"/>
    <p:sldId id="314" r:id="rId9"/>
    <p:sldId id="317" r:id="rId10"/>
    <p:sldId id="316" r:id="rId11"/>
    <p:sldId id="321" r:id="rId12"/>
    <p:sldId id="322" r:id="rId13"/>
    <p:sldId id="323" r:id="rId14"/>
    <p:sldId id="326" r:id="rId15"/>
    <p:sldId id="329" r:id="rId16"/>
    <p:sldId id="330" r:id="rId17"/>
    <p:sldId id="324" r:id="rId18"/>
    <p:sldId id="325" r:id="rId19"/>
    <p:sldId id="327" r:id="rId20"/>
    <p:sldId id="32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B8"/>
    <a:srgbClr val="0079BF"/>
    <a:srgbClr val="FFC91D"/>
    <a:srgbClr val="F3F3F3"/>
    <a:srgbClr val="378745"/>
    <a:srgbClr val="1E6F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3" autoAdjust="0"/>
    <p:restoredTop sz="93951" autoAdjust="0"/>
  </p:normalViewPr>
  <p:slideViewPr>
    <p:cSldViewPr snapToGrid="0" showGuides="1">
      <p:cViewPr varScale="1">
        <p:scale>
          <a:sx n="67" d="100"/>
          <a:sy n="67" d="100"/>
        </p:scale>
        <p:origin x="954" y="72"/>
      </p:cViewPr>
      <p:guideLst>
        <p:guide orient="horz" pos="2092"/>
        <p:guide pos="189"/>
      </p:guideLst>
    </p:cSldViewPr>
  </p:slideViewPr>
  <p:outlineViewPr>
    <p:cViewPr>
      <p:scale>
        <a:sx n="33" d="100"/>
        <a:sy n="33" d="100"/>
      </p:scale>
      <p:origin x="0" y="-3822"/>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4C32A-1463-4C7F-895C-2D10616D6042}"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24666-325C-44BD-8B51-5ECFF9C64E9B}" type="slidenum">
              <a:rPr lang="zh-CN" altLang="en-US" smtClean="0"/>
              <a:t>‹#›</a:t>
            </a:fld>
            <a:endParaRPr lang="zh-CN" altLang="en-US"/>
          </a:p>
        </p:txBody>
      </p:sp>
    </p:spTree>
    <p:extLst>
      <p:ext uri="{BB962C8B-B14F-4D97-AF65-F5344CB8AC3E}">
        <p14:creationId xmlns:p14="http://schemas.microsoft.com/office/powerpoint/2010/main" val="189553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141588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22135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243409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490318-F645-4B32-BA4B-88F2007EA216}" type="slidenum">
              <a:rPr lang="zh-CN" altLang="en-US" smtClean="0"/>
              <a:t>‹#›</a:t>
            </a:fld>
            <a:endParaRPr lang="zh-CN" altLang="en-US"/>
          </a:p>
        </p:txBody>
      </p:sp>
      <p:sp>
        <p:nvSpPr>
          <p:cNvPr id="11" name="文本占位符 10"/>
          <p:cNvSpPr>
            <a:spLocks noGrp="1"/>
          </p:cNvSpPr>
          <p:nvPr>
            <p:ph type="body" sz="quarter" idx="13" hasCustomPrompt="1"/>
          </p:nvPr>
        </p:nvSpPr>
        <p:spPr>
          <a:xfrm>
            <a:off x="2731509" y="364843"/>
            <a:ext cx="6642780" cy="546661"/>
          </a:xfrm>
        </p:spPr>
        <p:txBody>
          <a:bodyPr anchor="ctr" anchorCtr="0"/>
          <a:lstStyle>
            <a:lvl1pPr marL="0" indent="0">
              <a:buFontTx/>
              <a:buNone/>
              <a:defRPr b="1">
                <a:solidFill>
                  <a:srgbClr val="0076B8"/>
                </a:solidFill>
                <a:latin typeface="微软雅黑" panose="020B0503020204020204" pitchFamily="34" charset="-122"/>
                <a:ea typeface="微软雅黑" panose="020B0503020204020204" pitchFamily="34" charset="-122"/>
              </a:defRPr>
            </a:lvl1pPr>
          </a:lstStyle>
          <a:p>
            <a:pPr lvl="0"/>
            <a:r>
              <a:rPr lang="zh-CN" altLang="en-US" dirty="0"/>
              <a:t>在此处输入你需要的标题名称</a:t>
            </a:r>
          </a:p>
        </p:txBody>
      </p:sp>
      <p:cxnSp>
        <p:nvCxnSpPr>
          <p:cNvPr id="8" name="直接连接符 7"/>
          <p:cNvCxnSpPr/>
          <p:nvPr userDrawn="1"/>
        </p:nvCxnSpPr>
        <p:spPr>
          <a:xfrm>
            <a:off x="0" y="1125538"/>
            <a:ext cx="12192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流程图: 离页连接符 8"/>
          <p:cNvSpPr/>
          <p:nvPr userDrawn="1"/>
        </p:nvSpPr>
        <p:spPr>
          <a:xfrm>
            <a:off x="838200" y="0"/>
            <a:ext cx="1647998" cy="1543050"/>
          </a:xfrm>
          <a:prstGeom prst="flowChartOffpageConnector">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biLevel thresh="25000"/>
            <a:extLst>
              <a:ext uri="{28A0092B-C50C-407E-A947-70E740481C1C}">
                <a14:useLocalDpi xmlns:a14="http://schemas.microsoft.com/office/drawing/2010/main"/>
              </a:ext>
            </a:extLst>
          </a:blip>
          <a:stretch>
            <a:fillRect/>
          </a:stretch>
        </p:blipFill>
        <p:spPr>
          <a:xfrm>
            <a:off x="1083511" y="75030"/>
            <a:ext cx="1126289" cy="1126289"/>
          </a:xfrm>
          <a:prstGeom prst="rect">
            <a:avLst/>
          </a:prstGeom>
        </p:spPr>
      </p:pic>
    </p:spTree>
    <p:extLst>
      <p:ext uri="{BB962C8B-B14F-4D97-AF65-F5344CB8AC3E}">
        <p14:creationId xmlns:p14="http://schemas.microsoft.com/office/powerpoint/2010/main" val="2163977495"/>
      </p:ext>
    </p:extLst>
  </p:cSld>
  <p:clrMapOvr>
    <a:masterClrMapping/>
  </p:clrMapOvr>
  <p:extLst mod="1">
    <p:ext uri="{DCECCB84-F9BA-43D5-87BE-67443E8EF086}">
      <p15:sldGuideLst xmlns:p15="http://schemas.microsoft.com/office/powerpoint/2012/main">
        <p15:guide id="1" orient="horz" pos="142">
          <p15:clr>
            <a:srgbClr val="FBAE40"/>
          </p15:clr>
        </p15:guide>
        <p15:guide id="2" orient="horz" pos="70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233704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299441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407017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199333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335833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379374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406824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11AFAC5-B90C-4B96-85E4-A88208FBFD8F}" type="datetimeFigureOut">
              <a:rPr lang="zh-CN" altLang="en-US" smtClean="0"/>
              <a:t>2017/12/11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46176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AFAC5-B90C-4B96-85E4-A88208FBFD8F}" type="datetimeFigureOut">
              <a:rPr lang="zh-CN" altLang="en-US" smtClean="0"/>
              <a:t>2017/12/11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90318-F645-4B32-BA4B-88F2007EA216}" type="slidenum">
              <a:rPr lang="zh-CN" altLang="en-US" smtClean="0"/>
              <a:t>‹#›</a:t>
            </a:fld>
            <a:endParaRPr lang="zh-CN" altLang="en-US"/>
          </a:p>
        </p:txBody>
      </p:sp>
    </p:spTree>
    <p:extLst>
      <p:ext uri="{BB962C8B-B14F-4D97-AF65-F5344CB8AC3E}">
        <p14:creationId xmlns:p14="http://schemas.microsoft.com/office/powerpoint/2010/main" val="26802471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2.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Re3_Real-Time%20Recurrent%20Regression%20Networks%20for%20Object%20Tracking.mp4" TargetMode="Externa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a:ext>
            </a:extLst>
          </a:blip>
          <a:srcRect t="-116"/>
          <a:stretch/>
        </p:blipFill>
        <p:spPr>
          <a:xfrm>
            <a:off x="0" y="-76199"/>
            <a:ext cx="12192000" cy="4619176"/>
          </a:xfrm>
          <a:prstGeom prst="rect">
            <a:avLst/>
          </a:prstGeom>
        </p:spPr>
      </p:pic>
      <p:sp>
        <p:nvSpPr>
          <p:cNvPr id="6" name="矩形 5"/>
          <p:cNvSpPr/>
          <p:nvPr/>
        </p:nvSpPr>
        <p:spPr>
          <a:xfrm>
            <a:off x="0" y="3943350"/>
            <a:ext cx="12192000" cy="2914651"/>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24537" y="4837866"/>
            <a:ext cx="7420275" cy="1354217"/>
          </a:xfrm>
          <a:prstGeom prst="rect">
            <a:avLst/>
          </a:prstGeom>
          <a:noFill/>
        </p:spPr>
        <p:txBody>
          <a:bodyPr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河 海 大 学 </a:t>
            </a:r>
            <a:endParaRPr lang="en-US" altLang="zh-CN" sz="5400" dirty="0">
              <a:solidFill>
                <a:schemeClr val="bg1"/>
              </a:solidFill>
              <a:latin typeface="微软雅黑" panose="020B0503020204020204" pitchFamily="34" charset="-122"/>
              <a:ea typeface="微软雅黑" panose="020B0503020204020204" pitchFamily="34" charset="-122"/>
            </a:endParaRPr>
          </a:p>
          <a:p>
            <a:pPr algn="ct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Hohai University</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 name="组合 13"/>
          <p:cNvGrpSpPr/>
          <p:nvPr/>
        </p:nvGrpSpPr>
        <p:grpSpPr>
          <a:xfrm>
            <a:off x="455451" y="307097"/>
            <a:ext cx="3250630" cy="1026403"/>
            <a:chOff x="1416158" y="1776709"/>
            <a:chExt cx="2425399" cy="765832"/>
          </a:xfrm>
        </p:grpSpPr>
        <p:pic>
          <p:nvPicPr>
            <p:cNvPr id="15" name="图片 14"/>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2073496" y="1840839"/>
              <a:ext cx="1768061" cy="637573"/>
            </a:xfrm>
            <a:prstGeom prst="rect">
              <a:avLst/>
            </a:prstGeom>
          </p:spPr>
        </p:pic>
        <p:pic>
          <p:nvPicPr>
            <p:cNvPr id="16" name="图片 15"/>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1416158" y="1776709"/>
              <a:ext cx="765832" cy="765832"/>
            </a:xfrm>
            <a:prstGeom prst="rect">
              <a:avLst/>
            </a:prstGeom>
          </p:spPr>
        </p:pic>
      </p:grpSp>
    </p:spTree>
    <p:extLst>
      <p:ext uri="{BB962C8B-B14F-4D97-AF65-F5344CB8AC3E}">
        <p14:creationId xmlns:p14="http://schemas.microsoft.com/office/powerpoint/2010/main" val="2960762131"/>
      </p:ext>
    </p:extLst>
  </p:cSld>
  <p:clrMapOvr>
    <a:masterClrMapping/>
  </p:clrMapOvr>
  <mc:AlternateContent xmlns:mc="http://schemas.openxmlformats.org/markup-compatibility/2006" xmlns:p14="http://schemas.microsoft.com/office/powerpoint/2010/main">
    <mc:Choice Requires="p14">
      <p:transition spd="slow" p14:dur="2000" advTm="741"/>
    </mc:Choice>
    <mc:Fallback xmlns="">
      <p:transition spd="slow" advTm="7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4.2 </a:t>
            </a:r>
            <a:r>
              <a:rPr lang="zh-CN" altLang="zh-CN" dirty="0"/>
              <a:t>递归参数</a:t>
            </a:r>
          </a:p>
        </p:txBody>
      </p:sp>
      <p:sp>
        <p:nvSpPr>
          <p:cNvPr id="2" name="文本框 1">
            <a:extLst>
              <a:ext uri="{FF2B5EF4-FFF2-40B4-BE49-F238E27FC236}">
                <a16:creationId xmlns:a16="http://schemas.microsoft.com/office/drawing/2014/main" id="{BB67E504-B2DD-464B-B462-E518371A4A25}"/>
              </a:ext>
            </a:extLst>
          </p:cNvPr>
          <p:cNvSpPr txBox="1"/>
          <p:nvPr/>
        </p:nvSpPr>
        <p:spPr>
          <a:xfrm>
            <a:off x="842963" y="1943100"/>
            <a:ext cx="11044237"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选择了一个两层的，带有</a:t>
            </a:r>
            <a:r>
              <a:rPr lang="en-US" altLang="zh-CN" sz="2400" b="1" dirty="0">
                <a:solidFill>
                  <a:srgbClr val="0076B8"/>
                </a:solidFill>
                <a:latin typeface="微软雅黑" panose="020B0503020204020204" pitchFamily="34" charset="-122"/>
                <a:ea typeface="微软雅黑" panose="020B0503020204020204" pitchFamily="34" charset="-122"/>
              </a:rPr>
              <a:t>peephole</a:t>
            </a:r>
            <a:r>
              <a:rPr lang="zh-CN" altLang="en-US" sz="2400" b="1" dirty="0">
                <a:solidFill>
                  <a:srgbClr val="0076B8"/>
                </a:solidFill>
                <a:latin typeface="微软雅黑" panose="020B0503020204020204" pitchFamily="34" charset="-122"/>
                <a:ea typeface="微软雅黑" panose="020B0503020204020204" pitchFamily="34" charset="-122"/>
              </a:rPr>
              <a:t>连接的重构的</a:t>
            </a:r>
            <a:r>
              <a:rPr lang="en-US" altLang="zh-CN" sz="2400" b="1" dirty="0">
                <a:solidFill>
                  <a:srgbClr val="0076B8"/>
                </a:solidFill>
                <a:latin typeface="微软雅黑" panose="020B0503020204020204" pitchFamily="34" charset="-122"/>
                <a:ea typeface="微软雅黑" panose="020B0503020204020204" pitchFamily="34" charset="-122"/>
              </a:rPr>
              <a:t>LSTM(</a:t>
            </a:r>
            <a:r>
              <a:rPr lang="zh-CN" altLang="en-US" sz="2400" b="1" dirty="0">
                <a:solidFill>
                  <a:srgbClr val="0076B8"/>
                </a:solidFill>
                <a:latin typeface="微软雅黑" panose="020B0503020204020204" pitchFamily="34" charset="-122"/>
                <a:ea typeface="微软雅黑" panose="020B0503020204020204" pitchFamily="34" charset="-122"/>
              </a:rPr>
              <a:t>提供两个图层视觉特征</a:t>
            </a:r>
            <a:r>
              <a:rPr lang="en-US" altLang="zh-CN" sz="2400" b="1" dirty="0">
                <a:solidFill>
                  <a:srgbClr val="0076B8"/>
                </a:solidFill>
                <a:latin typeface="微软雅黑" panose="020B0503020204020204" pitchFamily="34" charset="-122"/>
                <a:ea typeface="微软雅黑" panose="020B0503020204020204" pitchFamily="34" charset="-122"/>
              </a:rPr>
              <a:t>)</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3CF95F4-7C46-47BE-A85C-38A4870A05B9}"/>
              </a:ext>
            </a:extLst>
          </p:cNvPr>
          <p:cNvSpPr txBox="1"/>
          <p:nvPr/>
        </p:nvSpPr>
        <p:spPr>
          <a:xfrm>
            <a:off x="842963" y="2871788"/>
            <a:ext cx="6829425"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两个</a:t>
            </a:r>
            <a:r>
              <a:rPr lang="en-US" altLang="zh-CN" sz="2400" b="1" dirty="0">
                <a:solidFill>
                  <a:srgbClr val="0076B8"/>
                </a:solidFill>
                <a:latin typeface="微软雅黑" panose="020B0503020204020204" pitchFamily="34" charset="-122"/>
                <a:ea typeface="微软雅黑" panose="020B0503020204020204" pitchFamily="34" charset="-122"/>
              </a:rPr>
              <a:t>LSTM</a:t>
            </a:r>
            <a:r>
              <a:rPr lang="zh-CN" altLang="en-US" sz="2400" b="1" dirty="0">
                <a:solidFill>
                  <a:srgbClr val="0076B8"/>
                </a:solidFill>
                <a:latin typeface="微软雅黑" panose="020B0503020204020204" pitchFamily="34" charset="-122"/>
                <a:ea typeface="微软雅黑" panose="020B0503020204020204" pitchFamily="34" charset="-122"/>
              </a:rPr>
              <a:t>层各有</a:t>
            </a:r>
            <a:r>
              <a:rPr lang="en-US" altLang="zh-CN" sz="2400" b="1" dirty="0">
                <a:solidFill>
                  <a:srgbClr val="0076B8"/>
                </a:solidFill>
                <a:latin typeface="微软雅黑" panose="020B0503020204020204" pitchFamily="34" charset="-122"/>
                <a:ea typeface="微软雅黑" panose="020B0503020204020204" pitchFamily="34" charset="-122"/>
              </a:rPr>
              <a:t>1024</a:t>
            </a:r>
            <a:r>
              <a:rPr lang="zh-CN" altLang="en-US" sz="2400" b="1" dirty="0">
                <a:solidFill>
                  <a:srgbClr val="0076B8"/>
                </a:solidFill>
                <a:latin typeface="微软雅黑" panose="020B0503020204020204" pitchFamily="34" charset="-122"/>
                <a:ea typeface="微软雅黑" panose="020B0503020204020204" pitchFamily="34" charset="-122"/>
              </a:rPr>
              <a:t>个单元</a:t>
            </a:r>
          </a:p>
        </p:txBody>
      </p:sp>
      <p:pic>
        <p:nvPicPr>
          <p:cNvPr id="5" name="图片 4">
            <a:extLst>
              <a:ext uri="{FF2B5EF4-FFF2-40B4-BE49-F238E27FC236}">
                <a16:creationId xmlns:a16="http://schemas.microsoft.com/office/drawing/2014/main" id="{5C3B441F-376C-4BD9-BC5C-6BF141366995}"/>
              </a:ext>
            </a:extLst>
          </p:cNvPr>
          <p:cNvPicPr>
            <a:picLocks noChangeAspect="1"/>
          </p:cNvPicPr>
          <p:nvPr/>
        </p:nvPicPr>
        <p:blipFill>
          <a:blip r:embed="rId3"/>
          <a:stretch>
            <a:fillRect/>
          </a:stretch>
        </p:blipFill>
        <p:spPr>
          <a:xfrm>
            <a:off x="838200" y="3800476"/>
            <a:ext cx="7905750" cy="3050029"/>
          </a:xfrm>
          <a:prstGeom prst="rect">
            <a:avLst/>
          </a:prstGeom>
        </p:spPr>
      </p:pic>
      <p:sp>
        <p:nvSpPr>
          <p:cNvPr id="6" name="文本框 5">
            <a:extLst>
              <a:ext uri="{FF2B5EF4-FFF2-40B4-BE49-F238E27FC236}">
                <a16:creationId xmlns:a16="http://schemas.microsoft.com/office/drawing/2014/main" id="{3B08D32B-46E2-452D-8163-5F9534B18EDC}"/>
              </a:ext>
            </a:extLst>
          </p:cNvPr>
          <p:cNvSpPr txBox="1"/>
          <p:nvPr/>
        </p:nvSpPr>
        <p:spPr>
          <a:xfrm>
            <a:off x="8743950" y="3800476"/>
            <a:ext cx="2609850" cy="3108543"/>
          </a:xfrm>
          <a:prstGeom prst="rect">
            <a:avLst/>
          </a:prstGeom>
          <a:noFill/>
        </p:spPr>
        <p:txBody>
          <a:bodyPr wrap="square" rtlCol="0">
            <a:spAutoFit/>
          </a:bodyPr>
          <a:lstStyle/>
          <a:p>
            <a:r>
              <a:rPr lang="en-US" altLang="zh-CN" sz="1400" dirty="0">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代表帧索引</a:t>
            </a:r>
            <a:r>
              <a:rPr lang="en-US" altLang="zh-CN" sz="1400" dirty="0">
                <a:solidFill>
                  <a:srgbClr val="0076B8"/>
                </a:solidFill>
                <a:latin typeface="微软雅黑" panose="020B0503020204020204" pitchFamily="34" charset="-122"/>
                <a:ea typeface="微软雅黑" panose="020B0503020204020204" pitchFamily="34" charset="-122"/>
              </a:rPr>
              <a:t>,</a:t>
            </a:r>
            <a:r>
              <a:rPr lang="en-US" altLang="zh-CN" sz="1400" dirty="0" err="1">
                <a:solidFill>
                  <a:srgbClr val="0076B8"/>
                </a:solidFill>
                <a:latin typeface="微软雅黑" panose="020B0503020204020204" pitchFamily="34" charset="-122"/>
                <a:ea typeface="微软雅黑" panose="020B0503020204020204" pitchFamily="34" charset="-122"/>
              </a:rPr>
              <a:t>x</a:t>
            </a:r>
            <a:r>
              <a:rPr lang="en-US" altLang="zh-CN" sz="1400" baseline="30000" dirty="0" err="1">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和</a:t>
            </a:r>
            <a:r>
              <a:rPr lang="en-US" altLang="zh-CN" sz="1400" dirty="0">
                <a:solidFill>
                  <a:srgbClr val="0076B8"/>
                </a:solidFill>
                <a:latin typeface="微软雅黑" panose="020B0503020204020204" pitchFamily="34" charset="-122"/>
                <a:ea typeface="微软雅黑" panose="020B0503020204020204" pitchFamily="34" charset="-122"/>
              </a:rPr>
              <a:t>y</a:t>
            </a:r>
            <a:r>
              <a:rPr lang="en-US" altLang="zh-CN" sz="1400" baseline="30000" dirty="0">
                <a:solidFill>
                  <a:srgbClr val="0076B8"/>
                </a:solidFill>
                <a:latin typeface="微软雅黑" panose="020B0503020204020204" pitchFamily="34" charset="-122"/>
                <a:ea typeface="微软雅黑" panose="020B0503020204020204" pitchFamily="34" charset="-122"/>
              </a:rPr>
              <a:t>t-1</a:t>
            </a:r>
            <a:r>
              <a:rPr lang="zh-CN" altLang="zh-CN" sz="1400" dirty="0">
                <a:solidFill>
                  <a:srgbClr val="0076B8"/>
                </a:solidFill>
                <a:latin typeface="微软雅黑" panose="020B0503020204020204" pitchFamily="34" charset="-122"/>
                <a:ea typeface="微软雅黑" panose="020B0503020204020204" pitchFamily="34" charset="-122"/>
              </a:rPr>
              <a:t>分别是输入和前一层</a:t>
            </a:r>
            <a:r>
              <a:rPr lang="en-US" altLang="zh-CN" sz="1400" dirty="0">
                <a:solidFill>
                  <a:srgbClr val="0076B8"/>
                </a:solidFill>
                <a:latin typeface="微软雅黑" panose="020B0503020204020204" pitchFamily="34" charset="-122"/>
                <a:ea typeface="微软雅黑" panose="020B0503020204020204" pitchFamily="34" charset="-122"/>
              </a:rPr>
              <a:t>(</a:t>
            </a:r>
            <a:r>
              <a:rPr lang="zh-CN" altLang="zh-CN" sz="1400" dirty="0">
                <a:solidFill>
                  <a:srgbClr val="0076B8"/>
                </a:solidFill>
                <a:latin typeface="微软雅黑" panose="020B0503020204020204" pitchFamily="34" charset="-122"/>
                <a:ea typeface="微软雅黑" panose="020B0503020204020204" pitchFamily="34" charset="-122"/>
              </a:rPr>
              <a:t>或递归</a:t>
            </a:r>
            <a:r>
              <a:rPr lang="zh-CN" altLang="en-US" sz="1400" dirty="0">
                <a:solidFill>
                  <a:srgbClr val="0076B8"/>
                </a:solidFill>
                <a:latin typeface="微软雅黑" panose="020B0503020204020204" pitchFamily="34" charset="-122"/>
                <a:ea typeface="微软雅黑" panose="020B0503020204020204" pitchFamily="34" charset="-122"/>
              </a:rPr>
              <a:t>层</a:t>
            </a:r>
            <a:r>
              <a:rPr lang="en-US" altLang="zh-CN" sz="1400" dirty="0">
                <a:solidFill>
                  <a:srgbClr val="0076B8"/>
                </a:solidFill>
                <a:latin typeface="微软雅黑" panose="020B0503020204020204" pitchFamily="34" charset="-122"/>
                <a:ea typeface="微软雅黑" panose="020B0503020204020204" pitchFamily="34" charset="-122"/>
              </a:rPr>
              <a:t>)</a:t>
            </a:r>
            <a:r>
              <a:rPr lang="zh-CN" altLang="zh-CN" sz="1400" dirty="0">
                <a:solidFill>
                  <a:srgbClr val="0076B8"/>
                </a:solidFill>
                <a:latin typeface="微软雅黑" panose="020B0503020204020204" pitchFamily="34" charset="-122"/>
                <a:ea typeface="微软雅黑" panose="020B0503020204020204" pitchFamily="34" charset="-122"/>
              </a:rPr>
              <a:t>输出向量</a:t>
            </a:r>
            <a:r>
              <a:rPr lang="en-US" altLang="zh-CN" sz="1400" dirty="0">
                <a:solidFill>
                  <a:srgbClr val="0076B8"/>
                </a:solidFill>
                <a:latin typeface="微软雅黑" panose="020B0503020204020204" pitchFamily="34" charset="-122"/>
                <a:ea typeface="微软雅黑" panose="020B0503020204020204" pitchFamily="34" charset="-122"/>
              </a:rPr>
              <a:t>,b</a:t>
            </a:r>
            <a:r>
              <a:rPr lang="zh-CN" altLang="zh-CN" sz="1400" dirty="0">
                <a:solidFill>
                  <a:srgbClr val="0076B8"/>
                </a:solidFill>
                <a:latin typeface="微软雅黑" panose="020B0503020204020204" pitchFamily="34" charset="-122"/>
                <a:ea typeface="微软雅黑" panose="020B0503020204020204" pitchFamily="34" charset="-122"/>
              </a:rPr>
              <a:t>是偏差向量</a:t>
            </a:r>
            <a:r>
              <a:rPr lang="en-US" altLang="zh-CN" sz="1400" dirty="0">
                <a:solidFill>
                  <a:srgbClr val="0076B8"/>
                </a:solidFill>
                <a:latin typeface="微软雅黑" panose="020B0503020204020204" pitchFamily="34" charset="-122"/>
                <a:ea typeface="微软雅黑" panose="020B0503020204020204" pitchFamily="34" charset="-122"/>
              </a:rPr>
              <a:t>,W,R</a:t>
            </a:r>
            <a:r>
              <a:rPr lang="zh-CN" altLang="zh-CN" sz="1400" dirty="0">
                <a:solidFill>
                  <a:srgbClr val="0076B8"/>
                </a:solidFill>
                <a:latin typeface="微软雅黑" panose="020B0503020204020204" pitchFamily="34" charset="-122"/>
                <a:ea typeface="微软雅黑" panose="020B0503020204020204" pitchFamily="34" charset="-122"/>
              </a:rPr>
              <a:t>和</a:t>
            </a:r>
            <a:r>
              <a:rPr lang="en-US" altLang="zh-CN" sz="1400" dirty="0">
                <a:solidFill>
                  <a:srgbClr val="0076B8"/>
                </a:solidFill>
                <a:latin typeface="微软雅黑" panose="020B0503020204020204" pitchFamily="34" charset="-122"/>
                <a:ea typeface="微软雅黑" panose="020B0503020204020204" pitchFamily="34" charset="-122"/>
              </a:rPr>
              <a:t>P</a:t>
            </a:r>
            <a:r>
              <a:rPr lang="zh-CN" altLang="zh-CN" sz="1400" dirty="0">
                <a:solidFill>
                  <a:srgbClr val="0076B8"/>
                </a:solidFill>
                <a:latin typeface="微软雅黑" panose="020B0503020204020204" pitchFamily="34" charset="-122"/>
                <a:ea typeface="微软雅黑" panose="020B0503020204020204" pitchFamily="34" charset="-122"/>
              </a:rPr>
              <a:t>分别是输入</a:t>
            </a:r>
            <a:r>
              <a:rPr lang="en-US" altLang="zh-CN" sz="1400" dirty="0">
                <a:solidFill>
                  <a:srgbClr val="0076B8"/>
                </a:solidFill>
                <a:latin typeface="微软雅黑" panose="020B0503020204020204" pitchFamily="34" charset="-122"/>
                <a:ea typeface="微软雅黑" panose="020B0503020204020204" pitchFamily="34" charset="-122"/>
              </a:rPr>
              <a:t>(Input),</a:t>
            </a:r>
            <a:r>
              <a:rPr lang="zh-CN" altLang="zh-CN" sz="1400" dirty="0">
                <a:solidFill>
                  <a:srgbClr val="0076B8"/>
                </a:solidFill>
                <a:latin typeface="微软雅黑" panose="020B0503020204020204" pitchFamily="34" charset="-122"/>
                <a:ea typeface="微软雅黑" panose="020B0503020204020204" pitchFamily="34" charset="-122"/>
              </a:rPr>
              <a:t>递归</a:t>
            </a:r>
            <a:r>
              <a:rPr lang="en-US" altLang="zh-CN" sz="1400" dirty="0">
                <a:solidFill>
                  <a:srgbClr val="0076B8"/>
                </a:solidFill>
                <a:latin typeface="微软雅黑" panose="020B0503020204020204" pitchFamily="34" charset="-122"/>
                <a:ea typeface="微软雅黑" panose="020B0503020204020204" pitchFamily="34" charset="-122"/>
              </a:rPr>
              <a:t>(Recurrent),</a:t>
            </a:r>
            <a:r>
              <a:rPr lang="zh-CN" altLang="zh-CN" sz="1400" dirty="0">
                <a:solidFill>
                  <a:srgbClr val="0076B8"/>
                </a:solidFill>
                <a:latin typeface="微软雅黑" panose="020B0503020204020204" pitchFamily="34" charset="-122"/>
                <a:ea typeface="微软雅黑" panose="020B0503020204020204" pitchFamily="34" charset="-122"/>
              </a:rPr>
              <a:t>和窥视孔连接</a:t>
            </a:r>
            <a:r>
              <a:rPr lang="en-US" altLang="zh-CN" sz="1400" dirty="0">
                <a:solidFill>
                  <a:srgbClr val="0076B8"/>
                </a:solidFill>
                <a:latin typeface="微软雅黑" panose="020B0503020204020204" pitchFamily="34" charset="-122"/>
                <a:ea typeface="微软雅黑" panose="020B0503020204020204" pitchFamily="34" charset="-122"/>
              </a:rPr>
              <a:t>(peephole connections) </a:t>
            </a:r>
            <a:r>
              <a:rPr lang="zh-CN" altLang="zh-CN" sz="1400" dirty="0">
                <a:solidFill>
                  <a:srgbClr val="0076B8"/>
                </a:solidFill>
                <a:latin typeface="微软雅黑" panose="020B0503020204020204" pitchFamily="34" charset="-122"/>
                <a:ea typeface="微软雅黑" panose="020B0503020204020204" pitchFamily="34" charset="-122"/>
              </a:rPr>
              <a:t>权值矩阵</a:t>
            </a:r>
            <a:r>
              <a:rPr lang="en-US" altLang="zh-CN" sz="1400" dirty="0">
                <a:solidFill>
                  <a:srgbClr val="0076B8"/>
                </a:solidFill>
                <a:latin typeface="微软雅黑" panose="020B0503020204020204" pitchFamily="34" charset="-122"/>
                <a:ea typeface="微软雅黑" panose="020B0503020204020204" pitchFamily="34" charset="-122"/>
              </a:rPr>
              <a:t>,h</a:t>
            </a:r>
            <a:r>
              <a:rPr lang="zh-CN" altLang="zh-CN" sz="1400" dirty="0">
                <a:solidFill>
                  <a:srgbClr val="0076B8"/>
                </a:solidFill>
                <a:latin typeface="微软雅黑" panose="020B0503020204020204" pitchFamily="34" charset="-122"/>
                <a:ea typeface="微软雅黑" panose="020B0503020204020204" pitchFamily="34" charset="-122"/>
              </a:rPr>
              <a:t>是双曲正切函数</a:t>
            </a:r>
            <a:r>
              <a:rPr lang="en-US" altLang="zh-CN" sz="1400" dirty="0">
                <a:solidFill>
                  <a:srgbClr val="0076B8"/>
                </a:solidFill>
                <a:latin typeface="微软雅黑" panose="020B0503020204020204" pitchFamily="34" charset="-122"/>
                <a:ea typeface="微软雅黑" panose="020B0503020204020204" pitchFamily="34" charset="-122"/>
              </a:rPr>
              <a:t>,σ</a:t>
            </a:r>
            <a:r>
              <a:rPr lang="zh-CN" altLang="zh-CN" sz="1400" dirty="0">
                <a:solidFill>
                  <a:srgbClr val="0076B8"/>
                </a:solidFill>
                <a:latin typeface="微软雅黑" panose="020B0503020204020204" pitchFamily="34" charset="-122"/>
                <a:ea typeface="微软雅黑" panose="020B0503020204020204" pitchFamily="34" charset="-122"/>
              </a:rPr>
              <a:t>是</a:t>
            </a:r>
            <a:r>
              <a:rPr lang="en-US" altLang="zh-CN" sz="1400" dirty="0">
                <a:solidFill>
                  <a:srgbClr val="0076B8"/>
                </a:solidFill>
                <a:latin typeface="微软雅黑" panose="020B0503020204020204" pitchFamily="34" charset="-122"/>
                <a:ea typeface="微软雅黑" panose="020B0503020204020204" pitchFamily="34" charset="-122"/>
              </a:rPr>
              <a:t>sigmoid</a:t>
            </a:r>
            <a:r>
              <a:rPr lang="zh-CN" altLang="zh-CN" sz="1400" dirty="0">
                <a:solidFill>
                  <a:srgbClr val="0076B8"/>
                </a:solidFill>
                <a:latin typeface="微软雅黑" panose="020B0503020204020204" pitchFamily="34" charset="-122"/>
                <a:ea typeface="微软雅黑" panose="020B0503020204020204" pitchFamily="34" charset="-122"/>
              </a:rPr>
              <a:t>函数，</a:t>
            </a:r>
            <a:r>
              <a:rPr lang="en-US" altLang="zh-CN" sz="1400" dirty="0">
                <a:solidFill>
                  <a:srgbClr val="0076B8"/>
                </a:solidFill>
                <a:latin typeface="微软雅黑" panose="020B0503020204020204" pitchFamily="34" charset="-122"/>
                <a:ea typeface="微软雅黑" panose="020B0503020204020204" pitchFamily="34" charset="-122"/>
                <a:sym typeface="Wingdings" panose="05000000000000000000" pitchFamily="2" charset="2"/>
              </a:rPr>
              <a:t></a:t>
            </a:r>
            <a:r>
              <a:rPr lang="zh-CN" altLang="zh-CN" sz="1400" dirty="0">
                <a:solidFill>
                  <a:srgbClr val="0076B8"/>
                </a:solidFill>
                <a:latin typeface="微软雅黑" panose="020B0503020204020204" pitchFamily="34" charset="-122"/>
                <a:ea typeface="微软雅黑" panose="020B0503020204020204" pitchFamily="34" charset="-122"/>
              </a:rPr>
              <a:t>是逐点乘法。向前传递产生一个用于返回当前坐标输出向量</a:t>
            </a:r>
            <a:r>
              <a:rPr lang="en-US" altLang="zh-CN" sz="1400" dirty="0" err="1">
                <a:solidFill>
                  <a:srgbClr val="0076B8"/>
                </a:solidFill>
                <a:latin typeface="微软雅黑" panose="020B0503020204020204" pitchFamily="34" charset="-122"/>
                <a:ea typeface="微软雅黑" panose="020B0503020204020204" pitchFamily="34" charset="-122"/>
              </a:rPr>
              <a:t>y</a:t>
            </a:r>
            <a:r>
              <a:rPr lang="en-US" altLang="zh-CN" sz="1400" baseline="30000" dirty="0" err="1">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，以及存储重要内存信息的</a:t>
            </a:r>
            <a:r>
              <a:rPr lang="en-US" altLang="zh-CN" sz="1400" dirty="0">
                <a:solidFill>
                  <a:srgbClr val="0076B8"/>
                </a:solidFill>
                <a:latin typeface="微软雅黑" panose="020B0503020204020204" pitchFamily="34" charset="-122"/>
                <a:ea typeface="微软雅黑" panose="020B0503020204020204" pitchFamily="34" charset="-122"/>
              </a:rPr>
              <a:t>cell</a:t>
            </a:r>
            <a:r>
              <a:rPr lang="zh-CN" altLang="zh-CN" sz="1400" dirty="0">
                <a:solidFill>
                  <a:srgbClr val="0076B8"/>
                </a:solidFill>
                <a:latin typeface="微软雅黑" panose="020B0503020204020204" pitchFamily="34" charset="-122"/>
                <a:ea typeface="微软雅黑" panose="020B0503020204020204" pitchFamily="34" charset="-122"/>
              </a:rPr>
              <a:t>状态</a:t>
            </a:r>
            <a:r>
              <a:rPr lang="en-US" altLang="zh-CN" sz="1400" dirty="0" err="1">
                <a:solidFill>
                  <a:srgbClr val="0076B8"/>
                </a:solidFill>
                <a:latin typeface="微软雅黑" panose="020B0503020204020204" pitchFamily="34" charset="-122"/>
                <a:ea typeface="微软雅黑" panose="020B0503020204020204" pitchFamily="34" charset="-122"/>
              </a:rPr>
              <a:t>c</a:t>
            </a:r>
            <a:r>
              <a:rPr lang="en-US" altLang="zh-CN" sz="1400" baseline="-25000" dirty="0" err="1">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a:t>
            </a:r>
            <a:r>
              <a:rPr lang="en-US" altLang="zh-CN" sz="1400" dirty="0" err="1">
                <a:solidFill>
                  <a:srgbClr val="0076B8"/>
                </a:solidFill>
                <a:latin typeface="微软雅黑" panose="020B0503020204020204" pitchFamily="34" charset="-122"/>
                <a:ea typeface="微软雅黑" panose="020B0503020204020204" pitchFamily="34" charset="-122"/>
              </a:rPr>
              <a:t>y</a:t>
            </a:r>
            <a:r>
              <a:rPr lang="en-US" altLang="zh-CN" sz="1400" baseline="30000" dirty="0" err="1">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和</a:t>
            </a:r>
            <a:r>
              <a:rPr lang="en-US" altLang="zh-CN" sz="1400" dirty="0" err="1">
                <a:solidFill>
                  <a:srgbClr val="0076B8"/>
                </a:solidFill>
                <a:latin typeface="微软雅黑" panose="020B0503020204020204" pitchFamily="34" charset="-122"/>
                <a:ea typeface="微软雅黑" panose="020B0503020204020204" pitchFamily="34" charset="-122"/>
              </a:rPr>
              <a:t>c</a:t>
            </a:r>
            <a:r>
              <a:rPr lang="en-US" altLang="zh-CN" sz="1400" baseline="-25000" dirty="0" err="1">
                <a:solidFill>
                  <a:srgbClr val="0076B8"/>
                </a:solidFill>
                <a:latin typeface="微软雅黑" panose="020B0503020204020204" pitchFamily="34" charset="-122"/>
                <a:ea typeface="微软雅黑" panose="020B0503020204020204" pitchFamily="34" charset="-122"/>
              </a:rPr>
              <a:t>t</a:t>
            </a:r>
            <a:r>
              <a:rPr lang="zh-CN" altLang="zh-CN" sz="1400" dirty="0">
                <a:solidFill>
                  <a:srgbClr val="0076B8"/>
                </a:solidFill>
                <a:latin typeface="微软雅黑" panose="020B0503020204020204" pitchFamily="34" charset="-122"/>
                <a:ea typeface="微软雅黑" panose="020B0503020204020204" pitchFamily="34" charset="-122"/>
              </a:rPr>
              <a:t>都被送入以下的前向通道，使信息能够及时传播。</a:t>
            </a:r>
          </a:p>
          <a:p>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14236907"/>
      </p:ext>
    </p:extLst>
  </p:cSld>
  <p:clrMapOvr>
    <a:masterClrMapping/>
  </p:clrMapOvr>
  <mc:AlternateContent xmlns:mc="http://schemas.openxmlformats.org/markup-compatibility/2006" xmlns:p14="http://schemas.microsoft.com/office/powerpoint/2010/main">
    <mc:Choice Requires="p14">
      <p:transition spd="slow" p14:dur="2000" advTm="10578"/>
    </mc:Choice>
    <mc:Fallback xmlns="">
      <p:transition spd="slow" advTm="105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D59D921-42B4-4F6D-91F9-F1AC07F8E270}"/>
              </a:ext>
            </a:extLst>
          </p:cNvPr>
          <p:cNvSpPr>
            <a:spLocks noGrp="1"/>
          </p:cNvSpPr>
          <p:nvPr>
            <p:ph type="body" sz="quarter" idx="13"/>
          </p:nvPr>
        </p:nvSpPr>
        <p:spPr/>
        <p:txBody>
          <a:bodyPr/>
          <a:lstStyle/>
          <a:p>
            <a:r>
              <a:rPr lang="en-US" altLang="zh-CN" dirty="0"/>
              <a:t>4.2 </a:t>
            </a:r>
            <a:r>
              <a:rPr lang="zh-CN" altLang="en-US" dirty="0"/>
              <a:t>递归参数</a:t>
            </a:r>
          </a:p>
        </p:txBody>
      </p:sp>
      <p:sp>
        <p:nvSpPr>
          <p:cNvPr id="3" name="文本框 2">
            <a:extLst>
              <a:ext uri="{FF2B5EF4-FFF2-40B4-BE49-F238E27FC236}">
                <a16:creationId xmlns:a16="http://schemas.microsoft.com/office/drawing/2014/main" id="{8FB7D7BF-1896-4E0C-B8F9-AA36D7BB1E21}"/>
              </a:ext>
            </a:extLst>
          </p:cNvPr>
          <p:cNvSpPr txBox="1"/>
          <p:nvPr/>
        </p:nvSpPr>
        <p:spPr>
          <a:xfrm>
            <a:off x="1157286" y="2085976"/>
            <a:ext cx="9272588"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网络输出：第二个</a:t>
            </a:r>
            <a:r>
              <a:rPr lang="en-US" altLang="zh-CN" sz="2400" b="1" dirty="0">
                <a:solidFill>
                  <a:srgbClr val="0076B8"/>
                </a:solidFill>
                <a:latin typeface="微软雅黑" panose="020B0503020204020204" pitchFamily="34" charset="-122"/>
                <a:ea typeface="微软雅黑" panose="020B0503020204020204" pitchFamily="34" charset="-122"/>
              </a:rPr>
              <a:t>LSTM</a:t>
            </a:r>
            <a:r>
              <a:rPr lang="zh-CN" altLang="en-US" sz="2400" b="1" dirty="0">
                <a:solidFill>
                  <a:srgbClr val="0076B8"/>
                </a:solidFill>
                <a:latin typeface="微软雅黑" panose="020B0503020204020204" pitchFamily="34" charset="-122"/>
                <a:ea typeface="微软雅黑" panose="020B0503020204020204" pitchFamily="34" charset="-122"/>
              </a:rPr>
              <a:t>的输出被输入到一个最终的全连接层</a:t>
            </a:r>
          </a:p>
        </p:txBody>
      </p:sp>
      <p:sp>
        <p:nvSpPr>
          <p:cNvPr id="4" name="文本框 3">
            <a:extLst>
              <a:ext uri="{FF2B5EF4-FFF2-40B4-BE49-F238E27FC236}">
                <a16:creationId xmlns:a16="http://schemas.microsoft.com/office/drawing/2014/main" id="{B8D36F8E-99F3-43C1-8ABA-C4D928E68863}"/>
              </a:ext>
            </a:extLst>
          </p:cNvPr>
          <p:cNvSpPr txBox="1"/>
          <p:nvPr/>
        </p:nvSpPr>
        <p:spPr>
          <a:xfrm>
            <a:off x="1157286" y="2812404"/>
            <a:ext cx="10258427"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在输出值上使</a:t>
            </a:r>
            <a:r>
              <a:rPr lang="en-US" altLang="zh-CN" sz="2400" b="1" dirty="0">
                <a:solidFill>
                  <a:srgbClr val="0076B8"/>
                </a:solidFill>
                <a:latin typeface="微软雅黑" panose="020B0503020204020204" pitchFamily="34" charset="-122"/>
                <a:ea typeface="微软雅黑" panose="020B0503020204020204" pitchFamily="34" charset="-122"/>
              </a:rPr>
              <a:t>L1</a:t>
            </a:r>
            <a:r>
              <a:rPr lang="zh-CN" altLang="en-US" sz="2400" b="1" dirty="0">
                <a:solidFill>
                  <a:srgbClr val="0076B8"/>
                </a:solidFill>
                <a:latin typeface="微软雅黑" panose="020B0503020204020204" pitchFamily="34" charset="-122"/>
                <a:ea typeface="微软雅黑" panose="020B0503020204020204" pitchFamily="34" charset="-122"/>
              </a:rPr>
              <a:t>损失函数来促进精确匹配</a:t>
            </a:r>
            <a:r>
              <a:rPr lang="en-US" altLang="zh-CN" sz="2400" b="1" dirty="0">
                <a:solidFill>
                  <a:srgbClr val="0076B8"/>
                </a:solidFill>
                <a:latin typeface="微软雅黑" panose="020B0503020204020204" pitchFamily="34" charset="-122"/>
                <a:ea typeface="微软雅黑" panose="020B0503020204020204" pitchFamily="34" charset="-122"/>
              </a:rPr>
              <a:t>ground truth</a:t>
            </a:r>
            <a:r>
              <a:rPr lang="zh-CN" altLang="en-US" sz="2400" b="1" dirty="0">
                <a:solidFill>
                  <a:srgbClr val="0076B8"/>
                </a:solidFill>
                <a:latin typeface="微软雅黑" panose="020B0503020204020204" pitchFamily="34" charset="-122"/>
                <a:ea typeface="微软雅黑" panose="020B0503020204020204" pitchFamily="34" charset="-122"/>
              </a:rPr>
              <a:t>和限制可能的移动</a:t>
            </a:r>
          </a:p>
        </p:txBody>
      </p:sp>
      <p:sp>
        <p:nvSpPr>
          <p:cNvPr id="5" name="文本框 4">
            <a:extLst>
              <a:ext uri="{FF2B5EF4-FFF2-40B4-BE49-F238E27FC236}">
                <a16:creationId xmlns:a16="http://schemas.microsoft.com/office/drawing/2014/main" id="{89B3A49F-6A78-4F91-A5D0-EEF69E54E352}"/>
              </a:ext>
            </a:extLst>
          </p:cNvPr>
          <p:cNvSpPr txBox="1"/>
          <p:nvPr/>
        </p:nvSpPr>
        <p:spPr>
          <a:xfrm>
            <a:off x="1157286" y="3538832"/>
            <a:ext cx="10258427" cy="830997"/>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训练过程中展开：使用以很少的展开开始的训练，并缓慢地增加网络所看到的用于教它长期关系的时间范围</a:t>
            </a:r>
          </a:p>
        </p:txBody>
      </p:sp>
      <p:sp>
        <p:nvSpPr>
          <p:cNvPr id="6" name="文本框 5">
            <a:extLst>
              <a:ext uri="{FF2B5EF4-FFF2-40B4-BE49-F238E27FC236}">
                <a16:creationId xmlns:a16="http://schemas.microsoft.com/office/drawing/2014/main" id="{440D83FD-FB5D-4501-8B38-920BC46A3BB1}"/>
              </a:ext>
            </a:extLst>
          </p:cNvPr>
          <p:cNvSpPr txBox="1"/>
          <p:nvPr/>
        </p:nvSpPr>
        <p:spPr>
          <a:xfrm>
            <a:off x="1157286" y="4634592"/>
            <a:ext cx="10258427" cy="830997"/>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学习调整错误</a:t>
            </a:r>
            <a:r>
              <a:rPr lang="zh-CN" altLang="en-US" sz="2400" b="1" dirty="0">
                <a:solidFill>
                  <a:srgbClr val="0076B8"/>
                </a:solidFill>
                <a:latin typeface="微软雅黑" panose="020B0503020204020204" pitchFamily="34" charset="-122"/>
                <a:ea typeface="微软雅黑" panose="020B0503020204020204" pitchFamily="34" charset="-122"/>
              </a:rPr>
              <a:t>：采用了一种最初依赖于</a:t>
            </a:r>
            <a:r>
              <a:rPr lang="en-US" altLang="zh-CN" sz="2400" b="1" dirty="0">
                <a:solidFill>
                  <a:srgbClr val="0076B8"/>
                </a:solidFill>
                <a:latin typeface="微软雅黑" panose="020B0503020204020204" pitchFamily="34" charset="-122"/>
                <a:ea typeface="微软雅黑" panose="020B0503020204020204" pitchFamily="34" charset="-122"/>
              </a:rPr>
              <a:t>ground truth crop</a:t>
            </a:r>
            <a:r>
              <a:rPr lang="zh-CN" altLang="en-US" sz="2400" b="1" dirty="0">
                <a:solidFill>
                  <a:srgbClr val="0076B8"/>
                </a:solidFill>
                <a:latin typeface="微软雅黑" panose="020B0503020204020204" pitchFamily="34" charset="-122"/>
                <a:ea typeface="微软雅黑" panose="020B0503020204020204" pitchFamily="34" charset="-122"/>
              </a:rPr>
              <a:t>的制度，但随着时间的推移，网络利用自己的预测来产生下一个</a:t>
            </a:r>
            <a:r>
              <a:rPr lang="en-US" altLang="zh-CN" sz="2400" b="1" dirty="0">
                <a:solidFill>
                  <a:srgbClr val="0076B8"/>
                </a:solidFill>
                <a:latin typeface="微软雅黑" panose="020B0503020204020204" pitchFamily="34" charset="-122"/>
                <a:ea typeface="微软雅黑" panose="020B0503020204020204" pitchFamily="34" charset="-122"/>
              </a:rPr>
              <a:t>crop</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71467434"/>
      </p:ext>
    </p:extLst>
  </p:cSld>
  <p:clrMapOvr>
    <a:masterClrMapping/>
  </p:clrMapOvr>
  <mc:AlternateContent xmlns:mc="http://schemas.openxmlformats.org/markup-compatibility/2006" xmlns:p14="http://schemas.microsoft.com/office/powerpoint/2010/main">
    <mc:Choice Requires="p14">
      <p:transition spd="slow" p14:dur="2000" advTm="6989"/>
    </mc:Choice>
    <mc:Fallback xmlns="">
      <p:transition spd="slow" advTm="69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DCAD155-45A3-4ADE-94A5-2094CD246804}"/>
              </a:ext>
            </a:extLst>
          </p:cNvPr>
          <p:cNvSpPr>
            <a:spLocks noGrp="1"/>
          </p:cNvSpPr>
          <p:nvPr>
            <p:ph type="body" sz="quarter" idx="13"/>
          </p:nvPr>
        </p:nvSpPr>
        <p:spPr/>
        <p:txBody>
          <a:bodyPr/>
          <a:lstStyle/>
          <a:p>
            <a:r>
              <a:rPr lang="en-US" altLang="zh-CN" dirty="0"/>
              <a:t>4.3 </a:t>
            </a:r>
            <a:r>
              <a:rPr lang="zh-CN" altLang="en-US" dirty="0"/>
              <a:t>训练过程</a:t>
            </a:r>
          </a:p>
        </p:txBody>
      </p:sp>
      <p:sp>
        <p:nvSpPr>
          <p:cNvPr id="3" name="文本框 2">
            <a:extLst>
              <a:ext uri="{FF2B5EF4-FFF2-40B4-BE49-F238E27FC236}">
                <a16:creationId xmlns:a16="http://schemas.microsoft.com/office/drawing/2014/main" id="{EEACC79D-BDBA-4E1B-A8A3-655650954861}"/>
              </a:ext>
            </a:extLst>
          </p:cNvPr>
          <p:cNvSpPr txBox="1"/>
          <p:nvPr/>
        </p:nvSpPr>
        <p:spPr>
          <a:xfrm>
            <a:off x="1200150" y="1928813"/>
            <a:ext cx="8915400" cy="461665"/>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使用真实的和合成的数据来训练</a:t>
            </a:r>
            <a:r>
              <a:rPr lang="en-US" altLang="zh-CN" sz="2400" b="1" dirty="0">
                <a:solidFill>
                  <a:srgbClr val="0076B8"/>
                </a:solidFill>
                <a:latin typeface="微软雅黑" panose="020B0503020204020204" pitchFamily="34" charset="-122"/>
                <a:ea typeface="微软雅黑" panose="020B0503020204020204" pitchFamily="34" charset="-122"/>
              </a:rPr>
              <a:t>R</a:t>
            </a:r>
            <a:r>
              <a:rPr lang="en-US" altLang="zh-CN" sz="2400" b="1" baseline="30000" dirty="0">
                <a:solidFill>
                  <a:srgbClr val="0076B8"/>
                </a:solidFill>
                <a:latin typeface="微软雅黑" panose="020B0503020204020204" pitchFamily="34" charset="-122"/>
                <a:ea typeface="微软雅黑" panose="020B0503020204020204" pitchFamily="34" charset="-122"/>
              </a:rPr>
              <a:t>3</a:t>
            </a:r>
            <a:r>
              <a:rPr lang="zh-CN" altLang="zh-CN" sz="2400" b="1" dirty="0">
                <a:solidFill>
                  <a:srgbClr val="0076B8"/>
                </a:solidFill>
                <a:latin typeface="微软雅黑" panose="020B0503020204020204" pitchFamily="34" charset="-122"/>
                <a:ea typeface="微软雅黑" panose="020B0503020204020204" pitchFamily="34" charset="-122"/>
              </a:rPr>
              <a:t>网络</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0EEC246-8B8C-4CEB-B7E2-2D7AB1DF4AC5}"/>
              </a:ext>
            </a:extLst>
          </p:cNvPr>
          <p:cNvSpPr txBox="1"/>
          <p:nvPr/>
        </p:nvSpPr>
        <p:spPr>
          <a:xfrm>
            <a:off x="1200150" y="2671763"/>
            <a:ext cx="10415588" cy="830997"/>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视频序列训练</a:t>
            </a:r>
            <a:r>
              <a:rPr lang="zh-CN" altLang="en-US" sz="2400" b="1" dirty="0">
                <a:solidFill>
                  <a:srgbClr val="0076B8"/>
                </a:solidFill>
                <a:latin typeface="微软雅黑" panose="020B0503020204020204" pitchFamily="34" charset="-122"/>
                <a:ea typeface="微软雅黑" panose="020B0503020204020204" pitchFamily="34" charset="-122"/>
              </a:rPr>
              <a:t>：从</a:t>
            </a:r>
            <a:r>
              <a:rPr lang="en-US" altLang="zh-CN" sz="2400" b="1" dirty="0">
                <a:solidFill>
                  <a:srgbClr val="0076B8"/>
                </a:solidFill>
                <a:latin typeface="微软雅黑" panose="020B0503020204020204" pitchFamily="34" charset="-122"/>
                <a:ea typeface="微软雅黑" panose="020B0503020204020204" pitchFamily="34" charset="-122"/>
              </a:rPr>
              <a:t>ILSVRC 2016</a:t>
            </a:r>
            <a:r>
              <a:rPr lang="zh-CN" altLang="en-US" sz="2400" b="1" dirty="0">
                <a:solidFill>
                  <a:srgbClr val="0076B8"/>
                </a:solidFill>
                <a:latin typeface="微软雅黑" panose="020B0503020204020204" pitchFamily="34" charset="-122"/>
                <a:ea typeface="微软雅黑" panose="020B0503020204020204" pitchFamily="34" charset="-122"/>
              </a:rPr>
              <a:t>对象检测的视频数据集</a:t>
            </a:r>
            <a:r>
              <a:rPr lang="en-US" altLang="zh-CN" sz="2400" b="1" dirty="0">
                <a:solidFill>
                  <a:srgbClr val="0076B8"/>
                </a:solidFill>
                <a:latin typeface="微软雅黑" panose="020B0503020204020204" pitchFamily="34" charset="-122"/>
                <a:ea typeface="微软雅黑" panose="020B0503020204020204" pitchFamily="34" charset="-122"/>
              </a:rPr>
              <a:t>(Imagenet Video)</a:t>
            </a:r>
            <a:r>
              <a:rPr lang="zh-CN" altLang="en-US" sz="2400" b="1" dirty="0">
                <a:solidFill>
                  <a:srgbClr val="0076B8"/>
                </a:solidFill>
                <a:latin typeface="微软雅黑" panose="020B0503020204020204" pitchFamily="34" charset="-122"/>
                <a:ea typeface="微软雅黑" panose="020B0503020204020204" pitchFamily="34" charset="-122"/>
              </a:rPr>
              <a:t>和</a:t>
            </a:r>
            <a:r>
              <a:rPr lang="en-US" altLang="zh-CN" sz="2400" b="1" dirty="0">
                <a:solidFill>
                  <a:srgbClr val="0076B8"/>
                </a:solidFill>
                <a:latin typeface="微软雅黑" panose="020B0503020204020204" pitchFamily="34" charset="-122"/>
                <a:ea typeface="微软雅黑" panose="020B0503020204020204" pitchFamily="34" charset="-122"/>
              </a:rPr>
              <a:t>Amsterdam Library </a:t>
            </a:r>
            <a:r>
              <a:rPr lang="zh-CN" altLang="en-US" sz="2400" b="1" dirty="0">
                <a:solidFill>
                  <a:srgbClr val="0076B8"/>
                </a:solidFill>
                <a:latin typeface="微软雅黑" panose="020B0503020204020204" pitchFamily="34" charset="-122"/>
                <a:ea typeface="微软雅黑" panose="020B0503020204020204" pitchFamily="34" charset="-122"/>
              </a:rPr>
              <a:t>的普通视频</a:t>
            </a:r>
            <a:r>
              <a:rPr lang="en-US" altLang="zh-CN" sz="2400" b="1" dirty="0">
                <a:solidFill>
                  <a:srgbClr val="0076B8"/>
                </a:solidFill>
                <a:latin typeface="微软雅黑" panose="020B0503020204020204" pitchFamily="34" charset="-122"/>
                <a:ea typeface="微软雅黑" panose="020B0503020204020204" pitchFamily="34" charset="-122"/>
              </a:rPr>
              <a:t>300 + +(ALOV)</a:t>
            </a:r>
            <a:r>
              <a:rPr lang="zh-CN" altLang="en-US" sz="2400" b="1" dirty="0">
                <a:solidFill>
                  <a:srgbClr val="0076B8"/>
                </a:solidFill>
                <a:latin typeface="微软雅黑" panose="020B0503020204020204" pitchFamily="34" charset="-122"/>
                <a:ea typeface="微软雅黑" panose="020B0503020204020204" pitchFamily="34" charset="-122"/>
              </a:rPr>
              <a:t>中的训练集</a:t>
            </a:r>
          </a:p>
        </p:txBody>
      </p:sp>
      <p:sp>
        <p:nvSpPr>
          <p:cNvPr id="5" name="文本框 4">
            <a:extLst>
              <a:ext uri="{FF2B5EF4-FFF2-40B4-BE49-F238E27FC236}">
                <a16:creationId xmlns:a16="http://schemas.microsoft.com/office/drawing/2014/main" id="{1F7DB636-4AEC-4C4F-A14E-17CD0D1F372A}"/>
              </a:ext>
            </a:extLst>
          </p:cNvPr>
          <p:cNvSpPr txBox="1"/>
          <p:nvPr/>
        </p:nvSpPr>
        <p:spPr>
          <a:xfrm>
            <a:off x="1200150" y="3784045"/>
            <a:ext cx="10672763" cy="830997"/>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合成序列训练：由于大量对象在“图像对象检测”数据集中被标记，从静态图像中构建合成视频，以显示新的对象类型</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9BFCC66-FBFA-4FEE-9F5A-1BC567EFE5FF}"/>
              </a:ext>
            </a:extLst>
          </p:cNvPr>
          <p:cNvSpPr txBox="1"/>
          <p:nvPr/>
        </p:nvSpPr>
        <p:spPr>
          <a:xfrm>
            <a:off x="1200150" y="4896327"/>
            <a:ext cx="10415588" cy="830997"/>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测试时的追踪：为了生成测试时间的预测，从每个序列</a:t>
            </a:r>
            <a:r>
              <a:rPr lang="zh-CN" altLang="en-US" sz="2400" b="1" dirty="0">
                <a:solidFill>
                  <a:srgbClr val="0076B8"/>
                </a:solidFill>
                <a:latin typeface="微软雅黑" panose="020B0503020204020204" pitchFamily="34" charset="-122"/>
                <a:ea typeface="微软雅黑" panose="020B0503020204020204" pitchFamily="34" charset="-122"/>
              </a:rPr>
              <a:t>帧</a:t>
            </a:r>
            <a:r>
              <a:rPr lang="zh-CN" altLang="zh-CN" sz="2400" b="1" dirty="0">
                <a:solidFill>
                  <a:srgbClr val="0076B8"/>
                </a:solidFill>
                <a:latin typeface="微软雅黑" panose="020B0503020204020204" pitchFamily="34" charset="-122"/>
                <a:ea typeface="微软雅黑" panose="020B0503020204020204" pitchFamily="34" charset="-122"/>
              </a:rPr>
              <a:t>向网络提供</a:t>
            </a:r>
            <a:r>
              <a:rPr lang="en-US" altLang="zh-CN" sz="2400" b="1" dirty="0">
                <a:solidFill>
                  <a:srgbClr val="0076B8"/>
                </a:solidFill>
                <a:latin typeface="微软雅黑" panose="020B0503020204020204" pitchFamily="34" charset="-122"/>
                <a:ea typeface="微软雅黑" panose="020B0503020204020204" pitchFamily="34" charset="-122"/>
              </a:rPr>
              <a:t>crop</a:t>
            </a:r>
            <a:r>
              <a:rPr lang="zh-CN" altLang="zh-CN" sz="2400" b="1" dirty="0">
                <a:solidFill>
                  <a:srgbClr val="0076B8"/>
                </a:solidFill>
                <a:latin typeface="微软雅黑" panose="020B0503020204020204" pitchFamily="34" charset="-122"/>
                <a:ea typeface="微软雅黑" panose="020B0503020204020204" pitchFamily="34" charset="-122"/>
              </a:rPr>
              <a:t>。每</a:t>
            </a:r>
            <a:r>
              <a:rPr lang="en-US" altLang="zh-CN" sz="2400" b="1" dirty="0">
                <a:solidFill>
                  <a:srgbClr val="0076B8"/>
                </a:solidFill>
                <a:latin typeface="微软雅黑" panose="020B0503020204020204" pitchFamily="34" charset="-122"/>
                <a:ea typeface="微软雅黑" panose="020B0503020204020204" pitchFamily="34" charset="-122"/>
              </a:rPr>
              <a:t>32</a:t>
            </a:r>
            <a:r>
              <a:rPr lang="zh-CN" altLang="zh-CN" sz="2400" b="1" dirty="0">
                <a:solidFill>
                  <a:srgbClr val="0076B8"/>
                </a:solidFill>
                <a:latin typeface="微软雅黑" panose="020B0503020204020204" pitchFamily="34" charset="-122"/>
                <a:ea typeface="微软雅黑" panose="020B0503020204020204" pitchFamily="34" charset="-122"/>
              </a:rPr>
              <a:t>次迭代之后，</a:t>
            </a:r>
            <a:r>
              <a:rPr lang="zh-CN" altLang="en-US" sz="2400" b="1" dirty="0">
                <a:solidFill>
                  <a:srgbClr val="0076B8"/>
                </a:solidFill>
                <a:latin typeface="微软雅黑" panose="020B0503020204020204" pitchFamily="34" charset="-122"/>
                <a:ea typeface="微软雅黑" panose="020B0503020204020204" pitchFamily="34" charset="-122"/>
              </a:rPr>
              <a:t>使用第一个转发传递的输出</a:t>
            </a:r>
            <a:r>
              <a:rPr lang="zh-CN" altLang="zh-CN" sz="2400" b="1" dirty="0">
                <a:solidFill>
                  <a:srgbClr val="0076B8"/>
                </a:solidFill>
                <a:latin typeface="微软雅黑" panose="020B0503020204020204" pitchFamily="34" charset="-122"/>
                <a:ea typeface="微软雅黑" panose="020B0503020204020204" pitchFamily="34" charset="-122"/>
              </a:rPr>
              <a:t>重置</a:t>
            </a:r>
            <a:r>
              <a:rPr lang="en-US" altLang="zh-CN" sz="2400" b="1" dirty="0">
                <a:solidFill>
                  <a:srgbClr val="0076B8"/>
                </a:solidFill>
                <a:latin typeface="微软雅黑" panose="020B0503020204020204" pitchFamily="34" charset="-122"/>
                <a:ea typeface="微软雅黑" panose="020B0503020204020204" pitchFamily="34" charset="-122"/>
              </a:rPr>
              <a:t>LSTM</a:t>
            </a:r>
            <a:r>
              <a:rPr lang="zh-CN" altLang="zh-CN" sz="2400" b="1" dirty="0">
                <a:solidFill>
                  <a:srgbClr val="0076B8"/>
                </a:solidFill>
                <a:latin typeface="微软雅黑" panose="020B0503020204020204" pitchFamily="34" charset="-122"/>
                <a:ea typeface="微软雅黑" panose="020B0503020204020204" pitchFamily="34" charset="-122"/>
              </a:rPr>
              <a:t>状态。</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253423926"/>
      </p:ext>
    </p:extLst>
  </p:cSld>
  <p:clrMapOvr>
    <a:masterClrMapping/>
  </p:clrMapOvr>
  <mc:AlternateContent xmlns:mc="http://schemas.openxmlformats.org/markup-compatibility/2006" xmlns:p14="http://schemas.microsoft.com/office/powerpoint/2010/main">
    <mc:Choice Requires="p14">
      <p:transition spd="slow" p14:dur="2000" advTm="6536"/>
    </mc:Choice>
    <mc:Fallback xmlns="">
      <p:transition spd="slow" advTm="6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E8139F-4666-4A72-819E-4F4D721F2FC5}"/>
              </a:ext>
            </a:extLst>
          </p:cNvPr>
          <p:cNvSpPr>
            <a:spLocks noGrp="1"/>
          </p:cNvSpPr>
          <p:nvPr>
            <p:ph type="body" sz="quarter" idx="13"/>
          </p:nvPr>
        </p:nvSpPr>
        <p:spPr/>
        <p:txBody>
          <a:bodyPr/>
          <a:lstStyle/>
          <a:p>
            <a:r>
              <a:rPr lang="en-US" altLang="zh-CN" dirty="0"/>
              <a:t>5 </a:t>
            </a:r>
            <a:r>
              <a:rPr lang="zh-CN" altLang="en-US" dirty="0"/>
              <a:t>实验</a:t>
            </a:r>
          </a:p>
        </p:txBody>
      </p:sp>
      <p:sp>
        <p:nvSpPr>
          <p:cNvPr id="3" name="文本框 2">
            <a:extLst>
              <a:ext uri="{FF2B5EF4-FFF2-40B4-BE49-F238E27FC236}">
                <a16:creationId xmlns:a16="http://schemas.microsoft.com/office/drawing/2014/main" id="{DEE9621D-6757-4803-92BF-BD7094543143}"/>
              </a:ext>
            </a:extLst>
          </p:cNvPr>
          <p:cNvSpPr txBox="1"/>
          <p:nvPr/>
        </p:nvSpPr>
        <p:spPr>
          <a:xfrm>
            <a:off x="1443038" y="1943100"/>
            <a:ext cx="9686925" cy="1015663"/>
          </a:xfrm>
          <a:prstGeom prst="rect">
            <a:avLst/>
          </a:prstGeom>
          <a:noFill/>
        </p:spPr>
        <p:txBody>
          <a:bodyPr wrap="square" rtlCol="0">
            <a:spAutoFit/>
          </a:bodyPr>
          <a:lstStyle/>
          <a:p>
            <a:r>
              <a:rPr lang="en-US"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 VOT 2014 and 2016</a:t>
            </a:r>
            <a:r>
              <a:rPr lang="zh-CN" altLang="en-US" sz="2000" b="1" dirty="0">
                <a:solidFill>
                  <a:srgbClr val="0076B8"/>
                </a:solidFill>
                <a:latin typeface="微软雅黑" panose="020B0503020204020204" pitchFamily="34" charset="-122"/>
                <a:ea typeface="微软雅黑" panose="020B0503020204020204" pitchFamily="34" charset="-122"/>
                <a:hlinkClick r:id="rId2" action="ppaction://hlinksldjump"/>
              </a:rPr>
              <a:t>：</a:t>
            </a:r>
            <a:r>
              <a:rPr lang="en-US"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VOT 2014</a:t>
            </a:r>
            <a:r>
              <a:rPr lang="zh-CN"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和</a:t>
            </a:r>
            <a:r>
              <a:rPr lang="en-US"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2016</a:t>
            </a:r>
            <a:r>
              <a:rPr lang="zh-CN"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的对象跟踪测试套件分别由</a:t>
            </a:r>
            <a:r>
              <a:rPr lang="en-US"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25</a:t>
            </a:r>
            <a:r>
              <a:rPr lang="zh-CN"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个和</a:t>
            </a:r>
            <a:r>
              <a:rPr lang="en-US"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60</a:t>
            </a:r>
            <a:r>
              <a:rPr lang="zh-CN" altLang="zh-CN" sz="2000" b="1" dirty="0">
                <a:solidFill>
                  <a:srgbClr val="0076B8"/>
                </a:solidFill>
                <a:latin typeface="微软雅黑" panose="020B0503020204020204" pitchFamily="34" charset="-122"/>
                <a:ea typeface="微软雅黑" panose="020B0503020204020204" pitchFamily="34" charset="-122"/>
                <a:hlinkClick r:id="rId2" action="ppaction://hlinksldjump"/>
              </a:rPr>
              <a:t>个视频组成，这些视频的明确目的是测试跟踪器。许多视频都包含了一些困难，比如大的外观变化，严重的遮挡，以及相机的运动</a:t>
            </a:r>
            <a:endParaRPr lang="zh-CN" altLang="en-US" sz="2000" b="1" dirty="0">
              <a:solidFill>
                <a:srgbClr val="0076B8"/>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1FE2A19-6A49-4450-894A-A671F37223D5}"/>
              </a:ext>
            </a:extLst>
          </p:cNvPr>
          <p:cNvSpPr txBox="1"/>
          <p:nvPr/>
        </p:nvSpPr>
        <p:spPr>
          <a:xfrm>
            <a:off x="1431347" y="2988983"/>
            <a:ext cx="9686924" cy="1015663"/>
          </a:xfrm>
          <a:prstGeom prst="rect">
            <a:avLst/>
          </a:prstGeom>
          <a:noFill/>
        </p:spPr>
        <p:txBody>
          <a:bodyPr wrap="square" rtlCol="0">
            <a:spAutoFit/>
          </a:bodyPr>
          <a:lstStyle/>
          <a:p>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Imagenet </a:t>
            </a:r>
            <a:r>
              <a:rPr lang="zh-CN" altLang="en-US" sz="2000" b="1" dirty="0">
                <a:solidFill>
                  <a:srgbClr val="0076B8"/>
                </a:solidFill>
                <a:latin typeface="微软雅黑" panose="020B0503020204020204" pitchFamily="34" charset="-122"/>
                <a:ea typeface="微软雅黑" panose="020B0503020204020204" pitchFamily="34" charset="-122"/>
                <a:hlinkClick r:id="rId3" action="ppaction://hlinksldjump"/>
              </a:rPr>
              <a:t>视频：</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使用</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Imagenet</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视频来评估其他开源实时跟踪器的性能。每个跟踪器都初始化了每个测试序列的第一帧，并没有在丢失的轨迹上重置。每一个单独的</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bounding box(</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边界框</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都是根据不同的</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IOU</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阈值对该轨迹的</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ground truth</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进行评估</a:t>
            </a:r>
            <a:endParaRPr lang="zh-CN" altLang="en-US" sz="2000" dirty="0"/>
          </a:p>
        </p:txBody>
      </p:sp>
      <p:sp>
        <p:nvSpPr>
          <p:cNvPr id="5" name="文本框 4">
            <a:extLst>
              <a:ext uri="{FF2B5EF4-FFF2-40B4-BE49-F238E27FC236}">
                <a16:creationId xmlns:a16="http://schemas.microsoft.com/office/drawing/2014/main" id="{A2396FF1-D185-43EB-A650-1286175CB215}"/>
              </a:ext>
            </a:extLst>
          </p:cNvPr>
          <p:cNvSpPr txBox="1"/>
          <p:nvPr/>
        </p:nvSpPr>
        <p:spPr>
          <a:xfrm>
            <a:off x="1443038" y="4034866"/>
            <a:ext cx="9815512" cy="1015663"/>
          </a:xfrm>
          <a:prstGeom prst="rect">
            <a:avLst/>
          </a:prstGeom>
          <a:noFill/>
        </p:spPr>
        <p:txBody>
          <a:bodyPr wrap="square" rtlCol="0">
            <a:spAutoFit/>
          </a:bodyPr>
          <a:lstStyle/>
          <a:p>
            <a:r>
              <a:rPr lang="zh-CN" altLang="en-US" sz="2000" b="1" dirty="0">
                <a:solidFill>
                  <a:srgbClr val="0076B8"/>
                </a:solidFill>
                <a:latin typeface="微软雅黑" panose="020B0503020204020204" pitchFamily="34" charset="-122"/>
                <a:ea typeface="微软雅黑" panose="020B0503020204020204" pitchFamily="34" charset="-122"/>
                <a:hlinkClick r:id="rId3" action="ppaction://hlinksldjump"/>
              </a:rPr>
              <a:t>在线对象轨迹检测：</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在线对象跟踪基准</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(OTB)</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是一种广泛使用的跟踪文献的基准，由</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50</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个具有挑战性的不同对象的跟踪视频组成。在</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OTB</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上的一个通过评估</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(OPE)</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标准等同于我们在</a:t>
            </a:r>
            <a:r>
              <a:rPr lang="en-US"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Imagenet</a:t>
            </a:r>
            <a:r>
              <a:rPr lang="zh-CN" altLang="zh-CN" sz="2000" b="1" dirty="0">
                <a:solidFill>
                  <a:srgbClr val="0076B8"/>
                </a:solidFill>
                <a:latin typeface="微软雅黑" panose="020B0503020204020204" pitchFamily="34" charset="-122"/>
                <a:ea typeface="微软雅黑" panose="020B0503020204020204" pitchFamily="34" charset="-122"/>
                <a:hlinkClick r:id="rId3" action="ppaction://hlinksldjump"/>
              </a:rPr>
              <a:t>视频中执行的评估</a:t>
            </a:r>
            <a:endParaRPr lang="zh-CN" altLang="en-US" sz="2000" b="1" dirty="0">
              <a:solidFill>
                <a:srgbClr val="0076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660B4DA-8875-41B3-A6AC-A17A4DEFEAF9}"/>
              </a:ext>
            </a:extLst>
          </p:cNvPr>
          <p:cNvSpPr txBox="1"/>
          <p:nvPr/>
        </p:nvSpPr>
        <p:spPr>
          <a:xfrm>
            <a:off x="1431347" y="5080749"/>
            <a:ext cx="10258425" cy="707886"/>
          </a:xfrm>
          <a:prstGeom prst="rect">
            <a:avLst/>
          </a:prstGeom>
          <a:noFill/>
        </p:spPr>
        <p:txBody>
          <a:bodyPr wrap="square" rtlCol="0">
            <a:spAutoFit/>
          </a:bodyPr>
          <a:lstStyle/>
          <a:p>
            <a:r>
              <a:rPr lang="zh-CN" altLang="en-US" sz="2000" b="1" dirty="0">
                <a:solidFill>
                  <a:srgbClr val="0076B8"/>
                </a:solidFill>
                <a:latin typeface="微软雅黑" panose="020B0503020204020204" pitchFamily="34" charset="-122"/>
                <a:ea typeface="微软雅黑" panose="020B0503020204020204" pitchFamily="34" charset="-122"/>
                <a:hlinkClick r:id="rId4" action="ppaction://hlinksldjump"/>
              </a:rPr>
              <a:t>对于遮挡的健壮性：</a:t>
            </a:r>
            <a:r>
              <a:rPr lang="en-US"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Re3</a:t>
            </a:r>
            <a:r>
              <a:rPr lang="zh-CN"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在遮挡期间表现相对较好。</a:t>
            </a:r>
            <a:r>
              <a:rPr lang="en-US"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LSTMs</a:t>
            </a:r>
            <a:r>
              <a:rPr lang="zh-CN"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可以隐式学习处理遮挡，因为</a:t>
            </a:r>
            <a:r>
              <a:rPr lang="en-US"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LSTM</a:t>
            </a:r>
            <a:r>
              <a:rPr lang="zh-CN"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的结构可以通过</a:t>
            </a:r>
            <a:r>
              <a:rPr lang="en-US"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input gate</a:t>
            </a:r>
            <a:r>
              <a:rPr lang="zh-CN"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和</a:t>
            </a:r>
            <a:r>
              <a:rPr lang="en-US"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forget gate</a:t>
            </a:r>
            <a:r>
              <a:rPr lang="zh-CN" altLang="zh-CN" sz="2000" b="1" dirty="0">
                <a:solidFill>
                  <a:srgbClr val="0076B8"/>
                </a:solidFill>
                <a:latin typeface="微软雅黑" panose="020B0503020204020204" pitchFamily="34" charset="-122"/>
                <a:ea typeface="微软雅黑" panose="020B0503020204020204" pitchFamily="34" charset="-122"/>
                <a:hlinkClick r:id="rId4" action="ppaction://hlinksldjump"/>
              </a:rPr>
              <a:t>忽略信息</a:t>
            </a:r>
            <a:endParaRPr lang="zh-CN" altLang="en-US" sz="2000" b="1" dirty="0">
              <a:solidFill>
                <a:srgbClr val="0076B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8245977"/>
      </p:ext>
    </p:extLst>
  </p:cSld>
  <p:clrMapOvr>
    <a:masterClrMapping/>
  </p:clrMapOvr>
  <mc:AlternateContent xmlns:mc="http://schemas.openxmlformats.org/markup-compatibility/2006" xmlns:p14="http://schemas.microsoft.com/office/powerpoint/2010/main">
    <mc:Choice Requires="p14">
      <p:transition spd="slow" p14:dur="2000" advTm="1154"/>
    </mc:Choice>
    <mc:Fallback xmlns="">
      <p:transition spd="slow" advTm="115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E29240-969F-436B-AE05-4A39F16A837F}"/>
              </a:ext>
            </a:extLst>
          </p:cNvPr>
          <p:cNvSpPr>
            <a:spLocks noGrp="1"/>
          </p:cNvSpPr>
          <p:nvPr>
            <p:ph type="body" sz="quarter" idx="13"/>
          </p:nvPr>
        </p:nvSpPr>
        <p:spPr/>
        <p:txBody>
          <a:bodyPr/>
          <a:lstStyle/>
          <a:p>
            <a:r>
              <a:rPr lang="en-US" altLang="zh-CN" dirty="0"/>
              <a:t>5 </a:t>
            </a:r>
            <a:r>
              <a:rPr lang="zh-CN" altLang="en-US" dirty="0"/>
              <a:t>实验</a:t>
            </a:r>
          </a:p>
        </p:txBody>
      </p:sp>
      <p:sp>
        <p:nvSpPr>
          <p:cNvPr id="4" name="文本框 3">
            <a:extLst>
              <a:ext uri="{FF2B5EF4-FFF2-40B4-BE49-F238E27FC236}">
                <a16:creationId xmlns:a16="http://schemas.microsoft.com/office/drawing/2014/main" id="{1A323D25-081E-4774-9908-3D8E004E2455}"/>
              </a:ext>
            </a:extLst>
          </p:cNvPr>
          <p:cNvSpPr txBox="1"/>
          <p:nvPr/>
        </p:nvSpPr>
        <p:spPr>
          <a:xfrm>
            <a:off x="1100137" y="1657350"/>
            <a:ext cx="10258425"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hlinkClick r:id="rId3" action="ppaction://hlinksldjump"/>
              </a:rPr>
              <a:t>剥离实验</a:t>
            </a:r>
            <a:r>
              <a:rPr lang="zh-CN" altLang="en-US" sz="2400" b="1" dirty="0">
                <a:solidFill>
                  <a:srgbClr val="0076B8"/>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DDA3B2E9-9D99-407B-BFD5-A20AB2C2F5CA}"/>
              </a:ext>
            </a:extLst>
          </p:cNvPr>
          <p:cNvSpPr txBox="1"/>
          <p:nvPr/>
        </p:nvSpPr>
        <p:spPr>
          <a:xfrm>
            <a:off x="1100137" y="2271713"/>
            <a:ext cx="10429876" cy="3990836"/>
          </a:xfrm>
          <a:prstGeom prst="rect">
            <a:avLst/>
          </a:prstGeom>
          <a:noFill/>
        </p:spPr>
        <p:txBody>
          <a:bodyPr wrap="square" rtlCol="0">
            <a:spAutoFit/>
          </a:bodyPr>
          <a:lstStyle/>
          <a:p>
            <a:pPr>
              <a:lnSpc>
                <a:spcPts val="3500"/>
              </a:lnSpc>
            </a:pPr>
            <a:r>
              <a:rPr lang="zh-CN" altLang="zh-CN" sz="2000" dirty="0">
                <a:solidFill>
                  <a:srgbClr val="0076B8"/>
                </a:solidFill>
                <a:latin typeface="微软雅黑" panose="020B0503020204020204" pitchFamily="34" charset="-122"/>
                <a:ea typeface="微软雅黑" panose="020B0503020204020204" pitchFamily="34" charset="-122"/>
              </a:rPr>
              <a:t>研究了网络上各种变化对</a:t>
            </a:r>
            <a:r>
              <a:rPr lang="en-US" altLang="zh-CN" sz="2000" dirty="0">
                <a:solidFill>
                  <a:srgbClr val="0076B8"/>
                </a:solidFill>
                <a:latin typeface="微软雅黑" panose="020B0503020204020204" pitchFamily="34" charset="-122"/>
                <a:ea typeface="微软雅黑" panose="020B0503020204020204" pitchFamily="34" charset="-122"/>
              </a:rPr>
              <a:t>Re3</a:t>
            </a:r>
            <a:r>
              <a:rPr lang="zh-CN" altLang="zh-CN" sz="2000" dirty="0">
                <a:solidFill>
                  <a:srgbClr val="0076B8"/>
                </a:solidFill>
                <a:latin typeface="微软雅黑" panose="020B0503020204020204" pitchFamily="34" charset="-122"/>
                <a:ea typeface="微软雅黑" panose="020B0503020204020204" pitchFamily="34" charset="-122"/>
              </a:rPr>
              <a:t>在</a:t>
            </a:r>
            <a:r>
              <a:rPr lang="en-US" altLang="zh-CN" sz="2000" dirty="0">
                <a:solidFill>
                  <a:srgbClr val="0076B8"/>
                </a:solidFill>
                <a:latin typeface="微软雅黑" panose="020B0503020204020204" pitchFamily="34" charset="-122"/>
                <a:ea typeface="微软雅黑" panose="020B0503020204020204" pitchFamily="34" charset="-122"/>
              </a:rPr>
              <a:t>VOT 2014</a:t>
            </a:r>
            <a:r>
              <a:rPr lang="zh-CN" altLang="zh-CN" sz="2000" dirty="0">
                <a:solidFill>
                  <a:srgbClr val="0076B8"/>
                </a:solidFill>
                <a:latin typeface="微软雅黑" panose="020B0503020204020204" pitchFamily="34" charset="-122"/>
                <a:ea typeface="微软雅黑" panose="020B0503020204020204" pitchFamily="34" charset="-122"/>
              </a:rPr>
              <a:t>和</a:t>
            </a:r>
            <a:r>
              <a:rPr lang="en-US" altLang="zh-CN" sz="2000" dirty="0">
                <a:solidFill>
                  <a:srgbClr val="0076B8"/>
                </a:solidFill>
                <a:latin typeface="微软雅黑" panose="020B0503020204020204" pitchFamily="34" charset="-122"/>
                <a:ea typeface="微软雅黑" panose="020B0503020204020204" pitchFamily="34" charset="-122"/>
              </a:rPr>
              <a:t>Imagenet</a:t>
            </a:r>
            <a:r>
              <a:rPr lang="zh-CN" altLang="zh-CN" sz="2000" dirty="0">
                <a:solidFill>
                  <a:srgbClr val="0076B8"/>
                </a:solidFill>
                <a:latin typeface="微软雅黑" panose="020B0503020204020204" pitchFamily="34" charset="-122"/>
                <a:ea typeface="微软雅黑" panose="020B0503020204020204" pitchFamily="34" charset="-122"/>
              </a:rPr>
              <a:t>视频测试集的速度和性能的影响。</a:t>
            </a:r>
            <a:r>
              <a:rPr lang="en-US" altLang="zh-CN" sz="2000" dirty="0">
                <a:solidFill>
                  <a:srgbClr val="0076B8"/>
                </a:solidFill>
                <a:latin typeface="微软雅黑" panose="020B0503020204020204" pitchFamily="34" charset="-122"/>
                <a:ea typeface="微软雅黑" panose="020B0503020204020204" pitchFamily="34" charset="-122"/>
              </a:rPr>
              <a:t>A</a:t>
            </a:r>
            <a:r>
              <a:rPr lang="zh-CN" altLang="zh-CN" sz="2000" dirty="0">
                <a:solidFill>
                  <a:srgbClr val="0076B8"/>
                </a:solidFill>
                <a:latin typeface="微软雅黑" panose="020B0503020204020204" pitchFamily="34" charset="-122"/>
                <a:ea typeface="微软雅黑" panose="020B0503020204020204" pitchFamily="34" charset="-122"/>
              </a:rPr>
              <a:t>型和</a:t>
            </a:r>
            <a:r>
              <a:rPr lang="en-US" altLang="zh-CN" sz="2000" dirty="0">
                <a:solidFill>
                  <a:srgbClr val="0076B8"/>
                </a:solidFill>
                <a:latin typeface="微软雅黑" panose="020B0503020204020204" pitchFamily="34" charset="-122"/>
                <a:ea typeface="微软雅黑" panose="020B0503020204020204" pitchFamily="34" charset="-122"/>
              </a:rPr>
              <a:t>C</a:t>
            </a:r>
            <a:r>
              <a:rPr lang="zh-CN" altLang="zh-CN" sz="2000" dirty="0">
                <a:solidFill>
                  <a:srgbClr val="0076B8"/>
                </a:solidFill>
                <a:latin typeface="微软雅黑" panose="020B0503020204020204" pitchFamily="34" charset="-122"/>
                <a:ea typeface="微软雅黑" panose="020B0503020204020204" pitchFamily="34" charset="-122"/>
              </a:rPr>
              <a:t>型之间的区别在于</a:t>
            </a:r>
            <a:r>
              <a:rPr lang="en-US" altLang="zh-CN" sz="2000" dirty="0">
                <a:solidFill>
                  <a:srgbClr val="0076B8"/>
                </a:solidFill>
                <a:latin typeface="微软雅黑" panose="020B0503020204020204" pitchFamily="34" charset="-122"/>
                <a:ea typeface="微软雅黑" panose="020B0503020204020204" pitchFamily="34" charset="-122"/>
              </a:rPr>
              <a:t>A</a:t>
            </a:r>
            <a:r>
              <a:rPr lang="zh-CN" altLang="zh-CN" sz="2000" dirty="0">
                <a:solidFill>
                  <a:srgbClr val="0076B8"/>
                </a:solidFill>
                <a:latin typeface="微软雅黑" panose="020B0503020204020204" pitchFamily="34" charset="-122"/>
                <a:ea typeface="微软雅黑" panose="020B0503020204020204" pitchFamily="34" charset="-122"/>
              </a:rPr>
              <a:t>型有</a:t>
            </a:r>
            <a:r>
              <a:rPr lang="en-US" altLang="zh-CN" sz="2000" dirty="0">
                <a:solidFill>
                  <a:srgbClr val="0076B8"/>
                </a:solidFill>
                <a:latin typeface="微软雅黑" panose="020B0503020204020204" pitchFamily="34" charset="-122"/>
                <a:ea typeface="微软雅黑" panose="020B0503020204020204" pitchFamily="34" charset="-122"/>
              </a:rPr>
              <a:t>3</a:t>
            </a:r>
            <a:r>
              <a:rPr lang="zh-CN" altLang="zh-CN" sz="2000" dirty="0">
                <a:solidFill>
                  <a:srgbClr val="0076B8"/>
                </a:solidFill>
                <a:latin typeface="微软雅黑" panose="020B0503020204020204" pitchFamily="34" charset="-122"/>
                <a:ea typeface="微软雅黑" panose="020B0503020204020204" pitchFamily="34" charset="-122"/>
              </a:rPr>
              <a:t>层全连通层，每层有</a:t>
            </a:r>
            <a:r>
              <a:rPr lang="en-US" altLang="zh-CN" sz="2000" dirty="0">
                <a:solidFill>
                  <a:srgbClr val="0076B8"/>
                </a:solidFill>
                <a:latin typeface="微软雅黑" panose="020B0503020204020204" pitchFamily="34" charset="-122"/>
                <a:ea typeface="微软雅黑" panose="020B0503020204020204" pitchFamily="34" charset="-122"/>
              </a:rPr>
              <a:t>4096</a:t>
            </a:r>
            <a:r>
              <a:rPr lang="zh-CN" altLang="zh-CN" sz="2000" dirty="0">
                <a:solidFill>
                  <a:srgbClr val="0076B8"/>
                </a:solidFill>
                <a:latin typeface="微软雅黑" panose="020B0503020204020204" pitchFamily="34" charset="-122"/>
                <a:ea typeface="微软雅黑" panose="020B0503020204020204" pitchFamily="34" charset="-122"/>
              </a:rPr>
              <a:t>个输出，而</a:t>
            </a:r>
            <a:r>
              <a:rPr lang="en-US" altLang="zh-CN" sz="2000" dirty="0">
                <a:solidFill>
                  <a:srgbClr val="0076B8"/>
                </a:solidFill>
                <a:latin typeface="微软雅黑" panose="020B0503020204020204" pitchFamily="34" charset="-122"/>
                <a:ea typeface="微软雅黑" panose="020B0503020204020204" pitchFamily="34" charset="-122"/>
              </a:rPr>
              <a:t>C</a:t>
            </a:r>
            <a:r>
              <a:rPr lang="zh-CN" altLang="zh-CN" sz="2000" dirty="0">
                <a:solidFill>
                  <a:srgbClr val="0076B8"/>
                </a:solidFill>
                <a:latin typeface="微软雅黑" panose="020B0503020204020204" pitchFamily="34" charset="-122"/>
                <a:ea typeface="微软雅黑" panose="020B0503020204020204" pitchFamily="34" charset="-122"/>
              </a:rPr>
              <a:t>有一个全连通层，有</a:t>
            </a:r>
            <a:r>
              <a:rPr lang="en-US" altLang="zh-CN" sz="2000" dirty="0">
                <a:solidFill>
                  <a:srgbClr val="0076B8"/>
                </a:solidFill>
                <a:latin typeface="微软雅黑" panose="020B0503020204020204" pitchFamily="34" charset="-122"/>
                <a:ea typeface="微软雅黑" panose="020B0503020204020204" pitchFamily="34" charset="-122"/>
              </a:rPr>
              <a:t>2048</a:t>
            </a:r>
            <a:r>
              <a:rPr lang="zh-CN" altLang="zh-CN" sz="2000" dirty="0">
                <a:solidFill>
                  <a:srgbClr val="0076B8"/>
                </a:solidFill>
                <a:latin typeface="微软雅黑" panose="020B0503020204020204" pitchFamily="34" charset="-122"/>
                <a:ea typeface="微软雅黑" panose="020B0503020204020204" pitchFamily="34" charset="-122"/>
              </a:rPr>
              <a:t>个输出，一个</a:t>
            </a:r>
            <a:r>
              <a:rPr lang="en-US" altLang="zh-CN" sz="2000" dirty="0">
                <a:solidFill>
                  <a:srgbClr val="0076B8"/>
                </a:solidFill>
                <a:latin typeface="微软雅黑" panose="020B0503020204020204" pitchFamily="34" charset="-122"/>
                <a:ea typeface="微软雅黑" panose="020B0503020204020204" pitchFamily="34" charset="-122"/>
              </a:rPr>
              <a:t>LSTM</a:t>
            </a:r>
            <a:r>
              <a:rPr lang="zh-CN" altLang="zh-CN" sz="2000" dirty="0">
                <a:solidFill>
                  <a:srgbClr val="0076B8"/>
                </a:solidFill>
                <a:latin typeface="微软雅黑" panose="020B0503020204020204" pitchFamily="34" charset="-122"/>
                <a:ea typeface="微软雅黑" panose="020B0503020204020204" pitchFamily="34" charset="-122"/>
              </a:rPr>
              <a:t>层有</a:t>
            </a:r>
            <a:r>
              <a:rPr lang="en-US" altLang="zh-CN" sz="2000" dirty="0">
                <a:solidFill>
                  <a:srgbClr val="0076B8"/>
                </a:solidFill>
                <a:latin typeface="微软雅黑" panose="020B0503020204020204" pitchFamily="34" charset="-122"/>
                <a:ea typeface="微软雅黑" panose="020B0503020204020204" pitchFamily="34" charset="-122"/>
              </a:rPr>
              <a:t>1024</a:t>
            </a:r>
            <a:r>
              <a:rPr lang="zh-CN" altLang="zh-CN" sz="2000" dirty="0">
                <a:solidFill>
                  <a:srgbClr val="0076B8"/>
                </a:solidFill>
                <a:latin typeface="微软雅黑" panose="020B0503020204020204" pitchFamily="34" charset="-122"/>
                <a:ea typeface="微软雅黑" panose="020B0503020204020204" pitchFamily="34" charset="-122"/>
              </a:rPr>
              <a:t>个输出。尽管发生了小的变化，简单的在现有的跟踪器上添加一个</a:t>
            </a:r>
            <a:r>
              <a:rPr lang="en-US" altLang="zh-CN" sz="2000" dirty="0">
                <a:solidFill>
                  <a:srgbClr val="0076B8"/>
                </a:solidFill>
                <a:latin typeface="微软雅黑" panose="020B0503020204020204" pitchFamily="34" charset="-122"/>
                <a:ea typeface="微软雅黑" panose="020B0503020204020204" pitchFamily="34" charset="-122"/>
              </a:rPr>
              <a:t>LSTM</a:t>
            </a:r>
            <a:r>
              <a:rPr lang="zh-CN" altLang="zh-CN" sz="2000" dirty="0">
                <a:solidFill>
                  <a:srgbClr val="0076B8"/>
                </a:solidFill>
                <a:latin typeface="微软雅黑" panose="020B0503020204020204" pitchFamily="34" charset="-122"/>
                <a:ea typeface="微软雅黑" panose="020B0503020204020204" pitchFamily="34" charset="-122"/>
              </a:rPr>
              <a:t>，而不对训练过程进行任何修改，就会阻碍性能。学习纠正以前的错误和防止漂移</a:t>
            </a:r>
            <a:r>
              <a:rPr lang="en-US" altLang="zh-CN" sz="2000" dirty="0">
                <a:solidFill>
                  <a:srgbClr val="0076B8"/>
                </a:solidFill>
                <a:latin typeface="微软雅黑" panose="020B0503020204020204" pitchFamily="34" charset="-122"/>
                <a:ea typeface="微软雅黑" panose="020B0503020204020204" pitchFamily="34" charset="-122"/>
              </a:rPr>
              <a:t>(</a:t>
            </a:r>
            <a:r>
              <a:rPr lang="zh-CN" altLang="zh-CN" sz="2000" dirty="0">
                <a:solidFill>
                  <a:srgbClr val="0076B8"/>
                </a:solidFill>
                <a:latin typeface="微软雅黑" panose="020B0503020204020204" pitchFamily="34" charset="-122"/>
                <a:ea typeface="微软雅黑" panose="020B0503020204020204" pitchFamily="34" charset="-122"/>
              </a:rPr>
              <a:t>模型</a:t>
            </a:r>
            <a:r>
              <a:rPr lang="en-US" altLang="zh-CN" sz="2000" dirty="0">
                <a:solidFill>
                  <a:srgbClr val="0076B8"/>
                </a:solidFill>
                <a:latin typeface="微软雅黑" panose="020B0503020204020204" pitchFamily="34" charset="-122"/>
                <a:ea typeface="微软雅黑" panose="020B0503020204020204" pitchFamily="34" charset="-122"/>
              </a:rPr>
              <a:t>D)</a:t>
            </a:r>
            <a:r>
              <a:rPr lang="zh-CN" altLang="zh-CN" sz="2000" dirty="0">
                <a:solidFill>
                  <a:srgbClr val="0076B8"/>
                </a:solidFill>
                <a:latin typeface="微软雅黑" panose="020B0503020204020204" pitchFamily="34" charset="-122"/>
                <a:ea typeface="微软雅黑" panose="020B0503020204020204" pitchFamily="34" charset="-122"/>
              </a:rPr>
              <a:t>，或自我训练，在训练递归跟踪器时显然是必要的。其他的修改在准确性和健壮性方面都有轻微的改进。以速度为代价，可以获得更高的数字。模型</a:t>
            </a:r>
            <a:r>
              <a:rPr lang="en-US" altLang="zh-CN" sz="2000" dirty="0">
                <a:solidFill>
                  <a:srgbClr val="0076B8"/>
                </a:solidFill>
                <a:latin typeface="微软雅黑" panose="020B0503020204020204" pitchFamily="34" charset="-122"/>
                <a:ea typeface="微软雅黑" panose="020B0503020204020204" pitchFamily="34" charset="-122"/>
              </a:rPr>
              <a:t>J</a:t>
            </a:r>
            <a:r>
              <a:rPr lang="zh-CN" altLang="zh-CN" sz="2000" dirty="0">
                <a:solidFill>
                  <a:srgbClr val="0076B8"/>
                </a:solidFill>
                <a:latin typeface="微软雅黑" panose="020B0503020204020204" pitchFamily="34" charset="-122"/>
                <a:ea typeface="微软雅黑" panose="020B0503020204020204" pitchFamily="34" charset="-122"/>
              </a:rPr>
              <a:t>使用</a:t>
            </a:r>
            <a:r>
              <a:rPr lang="en-US" altLang="zh-CN" sz="2000" dirty="0">
                <a:solidFill>
                  <a:srgbClr val="0076B8"/>
                </a:solidFill>
                <a:latin typeface="微软雅黑" panose="020B0503020204020204" pitchFamily="34" charset="-122"/>
                <a:ea typeface="微软雅黑" panose="020B0503020204020204" pitchFamily="34" charset="-122"/>
              </a:rPr>
              <a:t>GoogleNet</a:t>
            </a:r>
            <a:r>
              <a:rPr lang="zh-CN" altLang="zh-CN" sz="2000" dirty="0">
                <a:solidFill>
                  <a:srgbClr val="0076B8"/>
                </a:solidFill>
                <a:latin typeface="微软雅黑" panose="020B0503020204020204" pitchFamily="34" charset="-122"/>
                <a:ea typeface="微软雅黑" panose="020B0503020204020204" pitchFamily="34" charset="-122"/>
              </a:rPr>
              <a:t>架构来嵌入图像，但速度是它的两倍。模型</a:t>
            </a:r>
            <a:r>
              <a:rPr lang="en-US" altLang="zh-CN" sz="2000" dirty="0">
                <a:solidFill>
                  <a:srgbClr val="0076B8"/>
                </a:solidFill>
                <a:latin typeface="微软雅黑" panose="020B0503020204020204" pitchFamily="34" charset="-122"/>
                <a:ea typeface="微软雅黑" panose="020B0503020204020204" pitchFamily="34" charset="-122"/>
              </a:rPr>
              <a:t>H</a:t>
            </a:r>
            <a:r>
              <a:rPr lang="zh-CN" altLang="zh-CN" sz="2000" dirty="0">
                <a:solidFill>
                  <a:srgbClr val="0076B8"/>
                </a:solidFill>
                <a:latin typeface="微软雅黑" panose="020B0503020204020204" pitchFamily="34" charset="-122"/>
                <a:ea typeface="微软雅黑" panose="020B0503020204020204" pitchFamily="34" charset="-122"/>
              </a:rPr>
              <a:t>只在</a:t>
            </a:r>
            <a:r>
              <a:rPr lang="en-US" altLang="zh-CN" sz="2000" dirty="0">
                <a:solidFill>
                  <a:srgbClr val="0076B8"/>
                </a:solidFill>
                <a:latin typeface="微软雅黑" panose="020B0503020204020204" pitchFamily="34" charset="-122"/>
                <a:ea typeface="微软雅黑" panose="020B0503020204020204" pitchFamily="34" charset="-122"/>
              </a:rPr>
              <a:t>Imagenet</a:t>
            </a:r>
            <a:r>
              <a:rPr lang="zh-CN" altLang="zh-CN" sz="2000" dirty="0">
                <a:solidFill>
                  <a:srgbClr val="0076B8"/>
                </a:solidFill>
                <a:latin typeface="微软雅黑" panose="020B0503020204020204" pitchFamily="34" charset="-122"/>
                <a:ea typeface="微软雅黑" panose="020B0503020204020204" pitchFamily="34" charset="-122"/>
              </a:rPr>
              <a:t>视频</a:t>
            </a:r>
            <a:r>
              <a:rPr lang="en-US" altLang="zh-CN" sz="2000" dirty="0">
                <a:solidFill>
                  <a:srgbClr val="0076B8"/>
                </a:solidFill>
                <a:latin typeface="微软雅黑" panose="020B0503020204020204" pitchFamily="34" charset="-122"/>
                <a:ea typeface="微软雅黑" panose="020B0503020204020204" pitchFamily="34" charset="-122"/>
              </a:rPr>
              <a:t>[57]</a:t>
            </a:r>
            <a:r>
              <a:rPr lang="zh-CN" altLang="zh-CN" sz="2000" dirty="0">
                <a:solidFill>
                  <a:srgbClr val="0076B8"/>
                </a:solidFill>
                <a:latin typeface="微软雅黑" panose="020B0503020204020204" pitchFamily="34" charset="-122"/>
                <a:ea typeface="微软雅黑" panose="020B0503020204020204" pitchFamily="34" charset="-122"/>
              </a:rPr>
              <a:t>和模拟数据上训练，表明通过对固定集合的训练，在这些类上性能提高，但在新对象上显著下降。</a:t>
            </a:r>
          </a:p>
          <a:p>
            <a:endParaRPr lang="zh-CN" altLang="en-US" sz="2000" dirty="0">
              <a:solidFill>
                <a:srgbClr val="0076B8"/>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00795403"/>
      </p:ext>
    </p:extLst>
  </p:cSld>
  <p:clrMapOvr>
    <a:masterClrMapping/>
  </p:clrMapOvr>
  <mc:AlternateContent xmlns:mc="http://schemas.openxmlformats.org/markup-compatibility/2006" xmlns:p14="http://schemas.microsoft.com/office/powerpoint/2010/main">
    <mc:Choice Requires="p14">
      <p:transition spd="slow" p14:dur="2000" advTm="5695"/>
    </mc:Choice>
    <mc:Fallback xmlns="">
      <p:transition spd="slow" advTm="5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2AC7DE-3EED-4D34-9F61-6A1BD1A82050}"/>
              </a:ext>
            </a:extLst>
          </p:cNvPr>
          <p:cNvSpPr>
            <a:spLocks noGrp="1"/>
          </p:cNvSpPr>
          <p:nvPr>
            <p:ph type="body" sz="quarter" idx="13"/>
          </p:nvPr>
        </p:nvSpPr>
        <p:spPr/>
        <p:txBody>
          <a:bodyPr/>
          <a:lstStyle/>
          <a:p>
            <a:r>
              <a:rPr lang="en-US" altLang="zh-CN" dirty="0"/>
              <a:t>6 </a:t>
            </a:r>
            <a:r>
              <a:rPr lang="zh-CN" altLang="en-US" dirty="0"/>
              <a:t>结论</a:t>
            </a:r>
          </a:p>
        </p:txBody>
      </p:sp>
      <p:sp>
        <p:nvSpPr>
          <p:cNvPr id="3" name="文本框 2">
            <a:extLst>
              <a:ext uri="{FF2B5EF4-FFF2-40B4-BE49-F238E27FC236}">
                <a16:creationId xmlns:a16="http://schemas.microsoft.com/office/drawing/2014/main" id="{D397F7F7-90ED-4867-9832-9936BFD55341}"/>
              </a:ext>
            </a:extLst>
          </p:cNvPr>
          <p:cNvSpPr txBox="1"/>
          <p:nvPr/>
        </p:nvSpPr>
        <p:spPr>
          <a:xfrm>
            <a:off x="1030843" y="1628776"/>
            <a:ext cx="10044112" cy="4541756"/>
          </a:xfrm>
          <a:prstGeom prst="rect">
            <a:avLst/>
          </a:prstGeom>
          <a:noFill/>
        </p:spPr>
        <p:txBody>
          <a:bodyPr wrap="square" rtlCol="0">
            <a:spAutoFit/>
          </a:bodyPr>
          <a:lstStyle/>
          <a:p>
            <a:pPr>
              <a:lnSpc>
                <a:spcPts val="3500"/>
              </a:lnSpc>
            </a:pPr>
            <a:r>
              <a:rPr lang="en-US" altLang="zh-CN" sz="2400" b="1" dirty="0">
                <a:solidFill>
                  <a:srgbClr val="0076B8"/>
                </a:solidFill>
                <a:latin typeface="微软雅黑" panose="020B0503020204020204" pitchFamily="34" charset="-122"/>
                <a:ea typeface="微软雅黑" panose="020B0503020204020204" pitchFamily="34" charset="-122"/>
              </a:rPr>
              <a:t>1</a:t>
            </a:r>
            <a:r>
              <a:rPr lang="zh-CN" altLang="en-US" sz="2400" b="1" dirty="0">
                <a:solidFill>
                  <a:srgbClr val="0076B8"/>
                </a:solidFill>
                <a:latin typeface="微软雅黑" panose="020B0503020204020204" pitchFamily="34" charset="-122"/>
                <a:ea typeface="微软雅黑" panose="020B0503020204020204" pitchFamily="34" charset="-122"/>
              </a:rPr>
              <a:t>、</a:t>
            </a:r>
            <a:r>
              <a:rPr lang="zh-CN" altLang="zh-CN" sz="2400" b="1" dirty="0">
                <a:solidFill>
                  <a:srgbClr val="0076B8"/>
                </a:solidFill>
                <a:latin typeface="微软雅黑" panose="020B0503020204020204" pitchFamily="34" charset="-122"/>
                <a:ea typeface="微软雅黑" panose="020B0503020204020204" pitchFamily="34" charset="-122"/>
              </a:rPr>
              <a:t>提出了第一个使用递归神经网络来跟踪各种自然场景和场景中的一般对象的算法。</a:t>
            </a:r>
            <a:endParaRPr lang="en-US" altLang="zh-CN" sz="2400" b="1" dirty="0">
              <a:solidFill>
                <a:srgbClr val="0076B8"/>
              </a:solidFill>
              <a:latin typeface="微软雅黑" panose="020B0503020204020204" pitchFamily="34" charset="-122"/>
              <a:ea typeface="微软雅黑" panose="020B0503020204020204" pitchFamily="34" charset="-122"/>
            </a:endParaRPr>
          </a:p>
          <a:p>
            <a:pPr>
              <a:lnSpc>
                <a:spcPts val="3500"/>
              </a:lnSpc>
            </a:pPr>
            <a:r>
              <a:rPr lang="en-US" altLang="zh-CN" sz="2400" b="1" dirty="0">
                <a:solidFill>
                  <a:srgbClr val="0076B8"/>
                </a:solidFill>
                <a:latin typeface="微软雅黑" panose="020B0503020204020204" pitchFamily="34" charset="-122"/>
                <a:ea typeface="微软雅黑" panose="020B0503020204020204" pitchFamily="34" charset="-122"/>
              </a:rPr>
              <a:t>2</a:t>
            </a:r>
            <a:r>
              <a:rPr lang="zh-CN" altLang="en-US" sz="2400" b="1" dirty="0">
                <a:solidFill>
                  <a:srgbClr val="0076B8"/>
                </a:solidFill>
                <a:latin typeface="微软雅黑" panose="020B0503020204020204" pitchFamily="34" charset="-122"/>
                <a:ea typeface="微软雅黑" panose="020B0503020204020204" pitchFamily="34" charset="-122"/>
              </a:rPr>
              <a:t>、递归</a:t>
            </a:r>
            <a:r>
              <a:rPr lang="zh-CN" altLang="zh-CN" sz="2400" b="1" dirty="0">
                <a:solidFill>
                  <a:srgbClr val="0076B8"/>
                </a:solidFill>
                <a:latin typeface="微软雅黑" panose="020B0503020204020204" pitchFamily="34" charset="-122"/>
                <a:ea typeface="微软雅黑" panose="020B0503020204020204" pitchFamily="34" charset="-122"/>
              </a:rPr>
              <a:t>性的模型提供了一种新的、令人信服的跟踪方法，因为它们能够从许多离线示例中学习，并在跟踪特定对象时快速在线更新。因为它们是端到端可训练的</a:t>
            </a:r>
            <a:r>
              <a:rPr lang="en-US" altLang="zh-CN" sz="2400" b="1" dirty="0">
                <a:solidFill>
                  <a:srgbClr val="0076B8"/>
                </a:solidFill>
                <a:latin typeface="微软雅黑" panose="020B0503020204020204" pitchFamily="34" charset="-122"/>
                <a:ea typeface="微软雅黑" panose="020B0503020204020204" pitchFamily="34" charset="-122"/>
              </a:rPr>
              <a:t>(end-to-end trainable)</a:t>
            </a:r>
            <a:r>
              <a:rPr lang="zh-CN" altLang="en-US" sz="2400" b="1" dirty="0">
                <a:solidFill>
                  <a:srgbClr val="0076B8"/>
                </a:solidFill>
                <a:latin typeface="微软雅黑" panose="020B0503020204020204" pitchFamily="34" charset="-122"/>
                <a:ea typeface="微软雅黑" panose="020B0503020204020204" pitchFamily="34" charset="-122"/>
              </a:rPr>
              <a:t>。</a:t>
            </a:r>
            <a:endParaRPr lang="en-US" altLang="zh-CN" sz="2400" b="1" dirty="0">
              <a:solidFill>
                <a:srgbClr val="0076B8"/>
              </a:solidFill>
              <a:latin typeface="微软雅黑" panose="020B0503020204020204" pitchFamily="34" charset="-122"/>
              <a:ea typeface="微软雅黑" panose="020B0503020204020204" pitchFamily="34" charset="-122"/>
            </a:endParaRPr>
          </a:p>
          <a:p>
            <a:pPr>
              <a:lnSpc>
                <a:spcPts val="3500"/>
              </a:lnSpc>
            </a:pPr>
            <a:r>
              <a:rPr lang="en-US" altLang="zh-CN" sz="2400" b="1" dirty="0">
                <a:solidFill>
                  <a:srgbClr val="0076B8"/>
                </a:solidFill>
                <a:latin typeface="微软雅黑" panose="020B0503020204020204" pitchFamily="34" charset="-122"/>
                <a:ea typeface="微软雅黑" panose="020B0503020204020204" pitchFamily="34" charset="-122"/>
              </a:rPr>
              <a:t>3</a:t>
            </a:r>
            <a:r>
              <a:rPr lang="zh-CN" altLang="en-US" sz="2400" b="1" dirty="0">
                <a:solidFill>
                  <a:srgbClr val="0076B8"/>
                </a:solidFill>
                <a:latin typeface="微软雅黑" panose="020B0503020204020204" pitchFamily="34" charset="-122"/>
                <a:ea typeface="微软雅黑" panose="020B0503020204020204" pitchFamily="34" charset="-122"/>
              </a:rPr>
              <a:t>、</a:t>
            </a:r>
            <a:r>
              <a:rPr lang="zh-CN" altLang="zh-CN" sz="2400" b="1" dirty="0">
                <a:solidFill>
                  <a:srgbClr val="0076B8"/>
                </a:solidFill>
                <a:latin typeface="微软雅黑" panose="020B0503020204020204" pitchFamily="34" charset="-122"/>
                <a:ea typeface="微软雅黑" panose="020B0503020204020204" pitchFamily="34" charset="-122"/>
              </a:rPr>
              <a:t>递归网络可以直接对复杂的视觉现象学习的健壮性，例如遮挡和外观变化。</a:t>
            </a:r>
            <a:r>
              <a:rPr lang="zh-CN" altLang="en-US" sz="2400" b="1" dirty="0">
                <a:solidFill>
                  <a:srgbClr val="0076B8"/>
                </a:solidFill>
                <a:latin typeface="微软雅黑" panose="020B0503020204020204" pitchFamily="34" charset="-122"/>
                <a:ea typeface="微软雅黑" panose="020B0503020204020204" pitchFamily="34" charset="-122"/>
              </a:rPr>
              <a:t>该</a:t>
            </a:r>
            <a:r>
              <a:rPr lang="zh-CN" altLang="zh-CN" sz="2400" b="1" dirty="0">
                <a:solidFill>
                  <a:srgbClr val="0076B8"/>
                </a:solidFill>
                <a:latin typeface="微软雅黑" panose="020B0503020204020204" pitchFamily="34" charset="-122"/>
                <a:ea typeface="微软雅黑" panose="020B0503020204020204" pitchFamily="34" charset="-122"/>
              </a:rPr>
              <a:t>方法以精度、稳健性和速度超过了类似的跟踪器，特别是在遮挡期间。</a:t>
            </a:r>
            <a:endParaRPr lang="en-US" altLang="zh-CN" sz="2400" b="1" dirty="0">
              <a:solidFill>
                <a:srgbClr val="0076B8"/>
              </a:solidFill>
              <a:latin typeface="微软雅黑" panose="020B0503020204020204" pitchFamily="34" charset="-122"/>
              <a:ea typeface="微软雅黑" panose="020B0503020204020204" pitchFamily="34" charset="-122"/>
            </a:endParaRPr>
          </a:p>
          <a:p>
            <a:pPr>
              <a:lnSpc>
                <a:spcPts val="3500"/>
              </a:lnSpc>
            </a:pPr>
            <a:r>
              <a:rPr lang="en-US" altLang="zh-CN" sz="2400" b="1" dirty="0">
                <a:solidFill>
                  <a:srgbClr val="0076B8"/>
                </a:solidFill>
                <a:latin typeface="微软雅黑" panose="020B0503020204020204" pitchFamily="34" charset="-122"/>
                <a:ea typeface="微软雅黑" panose="020B0503020204020204" pitchFamily="34" charset="-122"/>
              </a:rPr>
              <a:t>4</a:t>
            </a:r>
            <a:r>
              <a:rPr lang="zh-CN" altLang="en-US" sz="2400" b="1" dirty="0">
                <a:solidFill>
                  <a:srgbClr val="0076B8"/>
                </a:solidFill>
                <a:latin typeface="微软雅黑" panose="020B0503020204020204" pitchFamily="34" charset="-122"/>
                <a:ea typeface="微软雅黑" panose="020B0503020204020204" pitchFamily="34" charset="-122"/>
              </a:rPr>
              <a:t>、</a:t>
            </a:r>
            <a:r>
              <a:rPr lang="zh-CN" altLang="zh-CN" sz="2400" b="1" dirty="0">
                <a:solidFill>
                  <a:srgbClr val="0076B8"/>
                </a:solidFill>
                <a:latin typeface="微软雅黑" panose="020B0503020204020204" pitchFamily="34" charset="-122"/>
                <a:ea typeface="微软雅黑" panose="020B0503020204020204" pitchFamily="34" charset="-122"/>
              </a:rPr>
              <a:t>展示了如何有效地训练一个递归网络来学习标签视频和合成数据。</a:t>
            </a:r>
            <a:endParaRPr lang="en-US" altLang="zh-CN" sz="2400" b="1" dirty="0">
              <a:solidFill>
                <a:srgbClr val="0076B8"/>
              </a:solidFill>
              <a:latin typeface="微软雅黑" panose="020B0503020204020204" pitchFamily="34" charset="-122"/>
              <a:ea typeface="微软雅黑" panose="020B0503020204020204" pitchFamily="34" charset="-122"/>
            </a:endParaRPr>
          </a:p>
          <a:p>
            <a:pPr>
              <a:lnSpc>
                <a:spcPts val="3500"/>
              </a:lnSpc>
            </a:pPr>
            <a:r>
              <a:rPr lang="en-US" altLang="zh-CN" sz="2400" b="1" dirty="0">
                <a:solidFill>
                  <a:srgbClr val="0076B8"/>
                </a:solidFill>
                <a:latin typeface="微软雅黑" panose="020B0503020204020204" pitchFamily="34" charset="-122"/>
                <a:ea typeface="微软雅黑" panose="020B0503020204020204" pitchFamily="34" charset="-122"/>
              </a:rPr>
              <a:t>5</a:t>
            </a:r>
            <a:r>
              <a:rPr lang="zh-CN" altLang="en-US" sz="2400" b="1" dirty="0">
                <a:solidFill>
                  <a:srgbClr val="0076B8"/>
                </a:solidFill>
                <a:latin typeface="微软雅黑" panose="020B0503020204020204" pitchFamily="34" charset="-122"/>
                <a:ea typeface="微软雅黑" panose="020B0503020204020204" pitchFamily="34" charset="-122"/>
              </a:rPr>
              <a:t>、</a:t>
            </a:r>
            <a:r>
              <a:rPr lang="zh-CN" altLang="zh-CN" sz="2400" b="1" dirty="0">
                <a:solidFill>
                  <a:srgbClr val="0076B8"/>
                </a:solidFill>
                <a:latin typeface="微软雅黑" panose="020B0503020204020204" pitchFamily="34" charset="-122"/>
                <a:ea typeface="微软雅黑" panose="020B0503020204020204" pitchFamily="34" charset="-122"/>
              </a:rPr>
              <a:t>证明了递归神经网络在快速对象跟踪领域具有很大的潜力。</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964887"/>
      </p:ext>
    </p:extLst>
  </p:cSld>
  <p:clrMapOvr>
    <a:masterClrMapping/>
  </p:clrMapOvr>
  <mc:AlternateContent xmlns:mc="http://schemas.openxmlformats.org/markup-compatibility/2006" xmlns:p14="http://schemas.microsoft.com/office/powerpoint/2010/main">
    <mc:Choice Requires="p14">
      <p:transition spd="slow" p14:dur="2000" advTm="6735"/>
    </mc:Choice>
    <mc:Fallback xmlns="">
      <p:transition spd="slow" advTm="67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2" cstate="email">
            <a:extLst>
              <a:ext uri="{28A0092B-C50C-407E-A947-70E740481C1C}">
                <a14:useLocalDpi xmlns:a14="http://schemas.microsoft.com/office/drawing/2010/main"/>
              </a:ext>
            </a:extLst>
          </a:blip>
          <a:srcRect l="-2830" t="-2596"/>
          <a:stretch/>
        </p:blipFill>
        <p:spPr>
          <a:xfrm>
            <a:off x="5961335" y="3846315"/>
            <a:ext cx="6230665" cy="3011685"/>
          </a:xfrm>
          <a:prstGeom prst="rect">
            <a:avLst/>
          </a:prstGeom>
        </p:spPr>
      </p:pic>
      <p:sp>
        <p:nvSpPr>
          <p:cNvPr id="2" name="矩形 1"/>
          <p:cNvSpPr/>
          <p:nvPr/>
        </p:nvSpPr>
        <p:spPr>
          <a:xfrm>
            <a:off x="0" y="2349000"/>
            <a:ext cx="8763000"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1234440" y="2797314"/>
            <a:ext cx="7239000" cy="707886"/>
          </a:xfrm>
          <a:prstGeom prst="rect">
            <a:avLst/>
          </a:prstGeom>
          <a:noFill/>
        </p:spPr>
        <p:txBody>
          <a:bodyPr wrap="square" rtlCol="0">
            <a:spAutoFit/>
          </a:bodyPr>
          <a:lstStyle/>
          <a:p>
            <a:pPr algn="r"/>
            <a:r>
              <a:rPr lang="zh-CN" altLang="en-US"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谢谢聆听！</a:t>
            </a:r>
          </a:p>
        </p:txBody>
      </p:sp>
      <p:sp>
        <p:nvSpPr>
          <p:cNvPr id="4" name="文本框 3"/>
          <p:cNvSpPr txBox="1"/>
          <p:nvPr/>
        </p:nvSpPr>
        <p:spPr>
          <a:xfrm>
            <a:off x="1234440" y="3642360"/>
            <a:ext cx="7239000" cy="369332"/>
          </a:xfrm>
          <a:prstGeom prst="rect">
            <a:avLst/>
          </a:prstGeom>
          <a:noFill/>
        </p:spPr>
        <p:txBody>
          <a:bodyPr wrap="square" rtlCol="0">
            <a:spAutoFit/>
          </a:bodyPr>
          <a:lstStyle/>
          <a:p>
            <a:pPr algn="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Thanks for listening</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cxnSp>
        <p:nvCxnSpPr>
          <p:cNvPr id="5" name="直接连接符 4"/>
          <p:cNvCxnSpPr/>
          <p:nvPr/>
        </p:nvCxnSpPr>
        <p:spPr>
          <a:xfrm>
            <a:off x="3307080" y="3566160"/>
            <a:ext cx="516636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184713" y="3061485"/>
            <a:ext cx="1868405" cy="784830"/>
          </a:xfrm>
          <a:prstGeom prst="rect">
            <a:avLst/>
          </a:prstGeom>
          <a:noFill/>
        </p:spPr>
        <p:txBody>
          <a:bodyPr wrap="square" rtlCol="0">
            <a:spAutoFit/>
          </a:bodyPr>
          <a:lstStyle/>
          <a:p>
            <a:pPr>
              <a:spcAft>
                <a:spcPts val="600"/>
              </a:spcAft>
            </a:pPr>
            <a:r>
              <a:rPr lang="zh-CN" altLang="en-US" sz="2000" b="1" dirty="0">
                <a:solidFill>
                  <a:srgbClr val="0076B8"/>
                </a:solidFill>
                <a:latin typeface="Arial" panose="020B0604020202020204" pitchFamily="34" charset="0"/>
                <a:ea typeface="微软雅黑" panose="020B0503020204020204" pitchFamily="34" charset="-122"/>
                <a:sym typeface="Arial" panose="020B0604020202020204" pitchFamily="34" charset="0"/>
                <a:hlinkClick r:id="rId3" action="ppaction://hlinkfile"/>
              </a:rPr>
              <a:t>计信院</a:t>
            </a:r>
            <a:endParaRPr lang="en-US" altLang="zh-CN" sz="2000" b="1" dirty="0">
              <a:solidFill>
                <a:srgbClr val="0076B8"/>
              </a:solidFill>
              <a:latin typeface="Arial" panose="020B0604020202020204" pitchFamily="34" charset="0"/>
              <a:ea typeface="微软雅黑" panose="020B0503020204020204" pitchFamily="34" charset="-122"/>
              <a:sym typeface="Arial" panose="020B0604020202020204" pitchFamily="34" charset="0"/>
            </a:endParaRPr>
          </a:p>
          <a:p>
            <a:pPr>
              <a:spcAft>
                <a:spcPts val="600"/>
              </a:spcAft>
            </a:pPr>
            <a:r>
              <a:rPr lang="zh-CN" altLang="en-US" sz="2000" b="1" dirty="0">
                <a:solidFill>
                  <a:srgbClr val="0076B8"/>
                </a:solidFill>
                <a:latin typeface="Arial" panose="020B0604020202020204" pitchFamily="34" charset="0"/>
                <a:ea typeface="微软雅黑" panose="020B0503020204020204" pitchFamily="34" charset="-122"/>
                <a:sym typeface="Arial" panose="020B0604020202020204" pitchFamily="34" charset="0"/>
              </a:rPr>
              <a:t>马锐</a:t>
            </a:r>
            <a:endParaRPr lang="en-US" altLang="zh-CN" sz="2000" b="1" dirty="0">
              <a:solidFill>
                <a:srgbClr val="0076B8"/>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869813" y="2566003"/>
            <a:ext cx="1725994" cy="1725994"/>
          </a:xfrm>
          <a:prstGeom prst="rect">
            <a:avLst/>
          </a:prstGeom>
        </p:spPr>
      </p:pic>
      <p:sp>
        <p:nvSpPr>
          <p:cNvPr id="13" name="矩形 12"/>
          <p:cNvSpPr/>
          <p:nvPr/>
        </p:nvSpPr>
        <p:spPr>
          <a:xfrm>
            <a:off x="10767432" y="2349000"/>
            <a:ext cx="1424568" cy="2160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9447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269FB9A-1404-4B32-BAA0-DAD348A2B93A}"/>
              </a:ext>
            </a:extLst>
          </p:cNvPr>
          <p:cNvSpPr>
            <a:spLocks noGrp="1"/>
          </p:cNvSpPr>
          <p:nvPr>
            <p:ph type="body" sz="quarter" idx="13"/>
          </p:nvPr>
        </p:nvSpPr>
        <p:spPr/>
        <p:txBody>
          <a:bodyPr/>
          <a:lstStyle/>
          <a:p>
            <a:endParaRPr lang="zh-CN" altLang="en-US"/>
          </a:p>
        </p:txBody>
      </p:sp>
      <p:pic>
        <p:nvPicPr>
          <p:cNvPr id="4" name="图片 3">
            <a:hlinkClick r:id="rId2" action="ppaction://hlinksldjump"/>
            <a:extLst>
              <a:ext uri="{FF2B5EF4-FFF2-40B4-BE49-F238E27FC236}">
                <a16:creationId xmlns:a16="http://schemas.microsoft.com/office/drawing/2014/main" id="{B8F3395A-B073-4619-B0AD-83F1E58468CB}"/>
              </a:ext>
            </a:extLst>
          </p:cNvPr>
          <p:cNvPicPr>
            <a:picLocks noChangeAspect="1"/>
          </p:cNvPicPr>
          <p:nvPr/>
        </p:nvPicPr>
        <p:blipFill>
          <a:blip r:embed="rId3"/>
          <a:stretch>
            <a:fillRect/>
          </a:stretch>
        </p:blipFill>
        <p:spPr>
          <a:xfrm>
            <a:off x="0" y="0"/>
            <a:ext cx="11387138" cy="6856772"/>
          </a:xfrm>
          <a:prstGeom prst="rect">
            <a:avLst/>
          </a:prstGeom>
        </p:spPr>
      </p:pic>
    </p:spTree>
    <p:extLst>
      <p:ext uri="{BB962C8B-B14F-4D97-AF65-F5344CB8AC3E}">
        <p14:creationId xmlns:p14="http://schemas.microsoft.com/office/powerpoint/2010/main" val="1163051804"/>
      </p:ext>
    </p:extLst>
  </p:cSld>
  <p:clrMapOvr>
    <a:masterClrMapping/>
  </p:clrMapOvr>
  <mc:AlternateContent xmlns:mc="http://schemas.openxmlformats.org/markup-compatibility/2006" xmlns:p14="http://schemas.microsoft.com/office/powerpoint/2010/main">
    <mc:Choice Requires="p14">
      <p:transition spd="slow" p14:dur="2000" advTm="1202"/>
    </mc:Choice>
    <mc:Fallback xmlns="">
      <p:transition spd="slow" advTm="12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EB8994-802D-4C1C-8440-DEF0393BCA9D}"/>
              </a:ext>
            </a:extLst>
          </p:cNvPr>
          <p:cNvSpPr>
            <a:spLocks noGrp="1"/>
          </p:cNvSpPr>
          <p:nvPr>
            <p:ph type="body" sz="quarter" idx="13"/>
          </p:nvPr>
        </p:nvSpPr>
        <p:spPr/>
        <p:txBody>
          <a:bodyPr/>
          <a:lstStyle/>
          <a:p>
            <a:endParaRPr lang="zh-CN" altLang="en-US"/>
          </a:p>
        </p:txBody>
      </p:sp>
      <p:pic>
        <p:nvPicPr>
          <p:cNvPr id="3" name="图片 2">
            <a:hlinkClick r:id="rId2" action="ppaction://hlinksldjump"/>
            <a:extLst>
              <a:ext uri="{FF2B5EF4-FFF2-40B4-BE49-F238E27FC236}">
                <a16:creationId xmlns:a16="http://schemas.microsoft.com/office/drawing/2014/main" id="{CB01660D-65D8-45C9-BA91-731388957F87}"/>
              </a:ext>
            </a:extLst>
          </p:cNvPr>
          <p:cNvPicPr>
            <a:picLocks noChangeAspect="1"/>
          </p:cNvPicPr>
          <p:nvPr/>
        </p:nvPicPr>
        <p:blipFill>
          <a:blip r:embed="rId3"/>
          <a:stretch>
            <a:fillRect/>
          </a:stretch>
        </p:blipFill>
        <p:spPr>
          <a:xfrm>
            <a:off x="126747" y="1667524"/>
            <a:ext cx="5209524" cy="5190476"/>
          </a:xfrm>
          <a:prstGeom prst="rect">
            <a:avLst/>
          </a:prstGeom>
        </p:spPr>
      </p:pic>
      <p:pic>
        <p:nvPicPr>
          <p:cNvPr id="4" name="图片 3">
            <a:hlinkClick r:id="rId2" action="ppaction://hlinksldjump"/>
            <a:extLst>
              <a:ext uri="{FF2B5EF4-FFF2-40B4-BE49-F238E27FC236}">
                <a16:creationId xmlns:a16="http://schemas.microsoft.com/office/drawing/2014/main" id="{B1B719F6-F63F-420D-82F3-CD26BD91E158}"/>
              </a:ext>
            </a:extLst>
          </p:cNvPr>
          <p:cNvPicPr>
            <a:picLocks noChangeAspect="1"/>
          </p:cNvPicPr>
          <p:nvPr/>
        </p:nvPicPr>
        <p:blipFill>
          <a:blip r:embed="rId4"/>
          <a:stretch>
            <a:fillRect/>
          </a:stretch>
        </p:blipFill>
        <p:spPr>
          <a:xfrm>
            <a:off x="5550844" y="1824686"/>
            <a:ext cx="6514409" cy="5033314"/>
          </a:xfrm>
          <a:prstGeom prst="rect">
            <a:avLst/>
          </a:prstGeom>
        </p:spPr>
      </p:pic>
    </p:spTree>
    <p:extLst>
      <p:ext uri="{BB962C8B-B14F-4D97-AF65-F5344CB8AC3E}">
        <p14:creationId xmlns:p14="http://schemas.microsoft.com/office/powerpoint/2010/main" val="1224601178"/>
      </p:ext>
    </p:extLst>
  </p:cSld>
  <p:clrMapOvr>
    <a:masterClrMapping/>
  </p:clrMapOvr>
  <mc:AlternateContent xmlns:mc="http://schemas.openxmlformats.org/markup-compatibility/2006" xmlns:p14="http://schemas.microsoft.com/office/powerpoint/2010/main">
    <mc:Choice Requires="p14">
      <p:transition spd="slow" p14:dur="2000" advTm="707"/>
    </mc:Choice>
    <mc:Fallback xmlns="">
      <p:transition spd="slow" advTm="70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367833-7CB3-44EF-9FB9-F3E06E81131C}"/>
              </a:ext>
            </a:extLst>
          </p:cNvPr>
          <p:cNvSpPr>
            <a:spLocks noGrp="1"/>
          </p:cNvSpPr>
          <p:nvPr>
            <p:ph type="body" sz="quarter" idx="13"/>
          </p:nvPr>
        </p:nvSpPr>
        <p:spPr/>
        <p:txBody>
          <a:bodyPr/>
          <a:lstStyle/>
          <a:p>
            <a:endParaRPr lang="zh-CN" altLang="en-US"/>
          </a:p>
        </p:txBody>
      </p:sp>
      <p:pic>
        <p:nvPicPr>
          <p:cNvPr id="3" name="图片 2">
            <a:hlinkClick r:id="rId2" action="ppaction://hlinksldjump"/>
            <a:extLst>
              <a:ext uri="{FF2B5EF4-FFF2-40B4-BE49-F238E27FC236}">
                <a16:creationId xmlns:a16="http://schemas.microsoft.com/office/drawing/2014/main" id="{D47CF071-0D27-4723-A25F-E4D6D2FE4D87}"/>
              </a:ext>
            </a:extLst>
          </p:cNvPr>
          <p:cNvPicPr>
            <a:picLocks noChangeAspect="1"/>
          </p:cNvPicPr>
          <p:nvPr/>
        </p:nvPicPr>
        <p:blipFill>
          <a:blip r:embed="rId3"/>
          <a:stretch>
            <a:fillRect/>
          </a:stretch>
        </p:blipFill>
        <p:spPr>
          <a:xfrm>
            <a:off x="0" y="-1"/>
            <a:ext cx="7886700" cy="6739009"/>
          </a:xfrm>
          <a:prstGeom prst="rect">
            <a:avLst/>
          </a:prstGeom>
        </p:spPr>
      </p:pic>
    </p:spTree>
    <p:extLst>
      <p:ext uri="{BB962C8B-B14F-4D97-AF65-F5344CB8AC3E}">
        <p14:creationId xmlns:p14="http://schemas.microsoft.com/office/powerpoint/2010/main" val="3446277656"/>
      </p:ext>
    </p:extLst>
  </p:cSld>
  <p:clrMapOvr>
    <a:masterClrMapping/>
  </p:clrMapOvr>
  <mc:AlternateContent xmlns:mc="http://schemas.openxmlformats.org/markup-compatibility/2006" xmlns:p14="http://schemas.microsoft.com/office/powerpoint/2010/main">
    <mc:Choice Requires="p14">
      <p:transition spd="slow" p14:dur="2000" advTm="600"/>
    </mc:Choice>
    <mc:Fallback xmlns="">
      <p:transition spd="slow" advTm="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dirty="0"/>
              <a:t>论文介绍</a:t>
            </a:r>
          </a:p>
        </p:txBody>
      </p:sp>
      <p:sp>
        <p:nvSpPr>
          <p:cNvPr id="5" name="文本框 4">
            <a:extLst>
              <a:ext uri="{FF2B5EF4-FFF2-40B4-BE49-F238E27FC236}">
                <a16:creationId xmlns:a16="http://schemas.microsoft.com/office/drawing/2014/main" id="{CE27D2F9-66B2-4702-B3BE-21636D1C5BA5}"/>
              </a:ext>
            </a:extLst>
          </p:cNvPr>
          <p:cNvSpPr txBox="1"/>
          <p:nvPr/>
        </p:nvSpPr>
        <p:spPr>
          <a:xfrm>
            <a:off x="1288257" y="1743075"/>
            <a:ext cx="9615486" cy="1200329"/>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论文题目：</a:t>
            </a:r>
            <a:r>
              <a:rPr lang="en-US" altLang="zh-CN" sz="2400" b="1" dirty="0">
                <a:solidFill>
                  <a:srgbClr val="0076B8"/>
                </a:solidFill>
                <a:latin typeface="微软雅黑" panose="020B0503020204020204" pitchFamily="34" charset="-122"/>
                <a:ea typeface="微软雅黑" panose="020B0503020204020204" pitchFamily="34" charset="-122"/>
              </a:rPr>
              <a:t>Real-Time Recurrent Regression Networks for Object Tracking</a:t>
            </a:r>
          </a:p>
          <a:p>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16D8219-8517-4680-94E9-4C2388200A11}"/>
              </a:ext>
            </a:extLst>
          </p:cNvPr>
          <p:cNvSpPr txBox="1"/>
          <p:nvPr/>
        </p:nvSpPr>
        <p:spPr>
          <a:xfrm>
            <a:off x="1288256" y="2879497"/>
            <a:ext cx="9615487"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作者：</a:t>
            </a:r>
            <a:r>
              <a:rPr lang="it-IT" altLang="zh-CN" sz="2400" b="1" dirty="0">
                <a:solidFill>
                  <a:srgbClr val="0076B8"/>
                </a:solidFill>
                <a:latin typeface="微软雅黑" panose="020B0503020204020204" pitchFamily="34" charset="-122"/>
                <a:ea typeface="微软雅黑" panose="020B0503020204020204" pitchFamily="34" charset="-122"/>
              </a:rPr>
              <a:t>Daniel Gordon, Ali Farhadi, Dieter Fox</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4678991-7BFF-4F74-9535-1591C9CAF0F8}"/>
              </a:ext>
            </a:extLst>
          </p:cNvPr>
          <p:cNvSpPr txBox="1"/>
          <p:nvPr/>
        </p:nvSpPr>
        <p:spPr>
          <a:xfrm>
            <a:off x="1288256" y="3932917"/>
            <a:ext cx="9215438" cy="830997"/>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来自：</a:t>
            </a:r>
            <a:r>
              <a:rPr lang="en-US" altLang="zh-CN" sz="2400" b="1" dirty="0">
                <a:solidFill>
                  <a:srgbClr val="0076B8"/>
                </a:solidFill>
                <a:latin typeface="微软雅黑" panose="020B0503020204020204" pitchFamily="34" charset="-122"/>
                <a:ea typeface="微软雅黑" panose="020B0503020204020204" pitchFamily="34" charset="-122"/>
              </a:rPr>
              <a:t>University of Washington Allen Institute for Artificial Intelligence</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38276E6-D837-4FCE-9C8A-F6B52295597D}"/>
              </a:ext>
            </a:extLst>
          </p:cNvPr>
          <p:cNvSpPr txBox="1"/>
          <p:nvPr/>
        </p:nvSpPr>
        <p:spPr>
          <a:xfrm>
            <a:off x="1288256" y="4986338"/>
            <a:ext cx="8429625" cy="738664"/>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邮箱：</a:t>
            </a:r>
            <a:r>
              <a:rPr lang="en-US" altLang="zh-CN" sz="2400" b="1" dirty="0">
                <a:solidFill>
                  <a:srgbClr val="0076B8"/>
                </a:solidFill>
                <a:latin typeface="微软雅黑" panose="020B0503020204020204" pitchFamily="34" charset="-122"/>
                <a:ea typeface="微软雅黑" panose="020B0503020204020204" pitchFamily="34" charset="-122"/>
              </a:rPr>
              <a:t>{</a:t>
            </a:r>
            <a:r>
              <a:rPr lang="pt-BR" altLang="zh-CN" sz="2400" b="1" dirty="0">
                <a:solidFill>
                  <a:srgbClr val="0076B8"/>
                </a:solidFill>
                <a:latin typeface="微软雅黑" panose="020B0503020204020204" pitchFamily="34" charset="-122"/>
                <a:ea typeface="微软雅黑" panose="020B0503020204020204" pitchFamily="34" charset="-122"/>
              </a:rPr>
              <a:t>danielgordon, ali, fox</a:t>
            </a:r>
            <a:r>
              <a:rPr lang="en-US" altLang="zh-CN" sz="2400" b="1" dirty="0">
                <a:solidFill>
                  <a:srgbClr val="0076B8"/>
                </a:solidFill>
                <a:latin typeface="微软雅黑" panose="020B0503020204020204" pitchFamily="34" charset="-122"/>
                <a:ea typeface="微软雅黑" panose="020B0503020204020204" pitchFamily="34" charset="-122"/>
              </a:rPr>
              <a:t>}</a:t>
            </a:r>
            <a:r>
              <a:rPr lang="pt-BR" altLang="zh-CN" sz="2400" b="1" dirty="0">
                <a:solidFill>
                  <a:srgbClr val="0076B8"/>
                </a:solidFill>
                <a:latin typeface="微软雅黑" panose="020B0503020204020204" pitchFamily="34" charset="-122"/>
                <a:ea typeface="微软雅黑" panose="020B0503020204020204" pitchFamily="34" charset="-122"/>
              </a:rPr>
              <a:t>@cs.washington.edu </a:t>
            </a:r>
            <a:br>
              <a:rPr lang="pt-BR"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995120609"/>
      </p:ext>
    </p:extLst>
  </p:cSld>
  <p:clrMapOvr>
    <a:masterClrMapping/>
  </p:clrMapOvr>
  <mc:AlternateContent xmlns:mc="http://schemas.openxmlformats.org/markup-compatibility/2006" xmlns:p14="http://schemas.microsoft.com/office/powerpoint/2010/main">
    <mc:Choice Requires="p14">
      <p:transition spd="slow" p14:dur="2000" advTm="5947"/>
    </mc:Choice>
    <mc:Fallback xmlns="">
      <p:transition spd="slow" advTm="594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4A4C96A-87A7-43B4-85BE-2829B217BDC2}"/>
              </a:ext>
            </a:extLst>
          </p:cNvPr>
          <p:cNvSpPr>
            <a:spLocks noGrp="1"/>
          </p:cNvSpPr>
          <p:nvPr>
            <p:ph type="body" sz="quarter" idx="13"/>
          </p:nvPr>
        </p:nvSpPr>
        <p:spPr/>
        <p:txBody>
          <a:bodyPr/>
          <a:lstStyle/>
          <a:p>
            <a:endParaRPr lang="zh-CN" altLang="en-US"/>
          </a:p>
        </p:txBody>
      </p:sp>
      <p:pic>
        <p:nvPicPr>
          <p:cNvPr id="3" name="图片 2">
            <a:hlinkClick r:id="rId2" action="ppaction://hlinksldjump"/>
            <a:extLst>
              <a:ext uri="{FF2B5EF4-FFF2-40B4-BE49-F238E27FC236}">
                <a16:creationId xmlns:a16="http://schemas.microsoft.com/office/drawing/2014/main" id="{4E45C729-0C13-4A83-8AFA-819E70345241}"/>
              </a:ext>
            </a:extLst>
          </p:cNvPr>
          <p:cNvPicPr>
            <a:picLocks noChangeAspect="1"/>
          </p:cNvPicPr>
          <p:nvPr/>
        </p:nvPicPr>
        <p:blipFill>
          <a:blip r:embed="rId3"/>
          <a:stretch>
            <a:fillRect/>
          </a:stretch>
        </p:blipFill>
        <p:spPr>
          <a:xfrm>
            <a:off x="0" y="2119490"/>
            <a:ext cx="12192000" cy="3395485"/>
          </a:xfrm>
          <a:prstGeom prst="rect">
            <a:avLst/>
          </a:prstGeom>
        </p:spPr>
      </p:pic>
    </p:spTree>
    <p:extLst>
      <p:ext uri="{BB962C8B-B14F-4D97-AF65-F5344CB8AC3E}">
        <p14:creationId xmlns:p14="http://schemas.microsoft.com/office/powerpoint/2010/main" val="3646219467"/>
      </p:ext>
    </p:extLst>
  </p:cSld>
  <p:clrMapOvr>
    <a:masterClrMapping/>
  </p:clrMapOvr>
  <mc:AlternateContent xmlns:mc="http://schemas.openxmlformats.org/markup-compatibility/2006" xmlns:p14="http://schemas.microsoft.com/office/powerpoint/2010/main">
    <mc:Choice Requires="p14">
      <p:transition spd="slow" p14:dur="2000" advTm="1652"/>
    </mc:Choice>
    <mc:Fallback xmlns="">
      <p:transition spd="slow" advTm="16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 y="0"/>
            <a:ext cx="2743199" cy="6858000"/>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15269" y="3756965"/>
            <a:ext cx="2394674" cy="2330175"/>
            <a:chOff x="124736" y="3756965"/>
            <a:chExt cx="2394674" cy="2330175"/>
          </a:xfrm>
        </p:grpSpPr>
        <p:sp>
          <p:nvSpPr>
            <p:cNvPr id="9" name="矩形 8"/>
            <p:cNvSpPr/>
            <p:nvPr/>
          </p:nvSpPr>
          <p:spPr>
            <a:xfrm>
              <a:off x="124736" y="4780799"/>
              <a:ext cx="2394674" cy="1306341"/>
            </a:xfrm>
            <a:prstGeom prst="rect">
              <a:avLst/>
            </a:prstGeom>
            <a:solidFill>
              <a:srgbClr val="0079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a:solidFill>
                    <a:schemeClr val="bg1"/>
                  </a:solidFill>
                  <a:latin typeface="微软雅黑" panose="020B0503020204020204" pitchFamily="34" charset="-122"/>
                  <a:ea typeface="微软雅黑" panose="020B0503020204020204" pitchFamily="34" charset="-122"/>
                </a:rPr>
                <a:t>目 录</a:t>
              </a:r>
              <a:endParaRPr lang="en-US" altLang="zh-CN" sz="6600" b="1"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CONTESTS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77287" y="3756965"/>
              <a:ext cx="2207560" cy="697048"/>
              <a:chOff x="1416158" y="1776709"/>
              <a:chExt cx="2425399" cy="765832"/>
            </a:xfrm>
          </p:grpSpPr>
          <p:pic>
            <p:nvPicPr>
              <p:cNvPr id="25" name="图片 24"/>
              <p:cNvPicPr>
                <a:picLocks noChangeAspect="1"/>
              </p:cNvPicPr>
              <p:nvPr/>
            </p:nvPicPr>
            <p:blipFill>
              <a:blip r:embed="rId2" cstate="print">
                <a:biLevel thresh="25000"/>
                <a:extLst>
                  <a:ext uri="{28A0092B-C50C-407E-A947-70E740481C1C}">
                    <a14:useLocalDpi xmlns:a14="http://schemas.microsoft.com/office/drawing/2010/main"/>
                  </a:ext>
                </a:extLst>
              </a:blip>
              <a:stretch>
                <a:fillRect/>
              </a:stretch>
            </p:blipFill>
            <p:spPr>
              <a:xfrm>
                <a:off x="2073496" y="1840839"/>
                <a:ext cx="1768061" cy="637573"/>
              </a:xfrm>
              <a:prstGeom prst="rect">
                <a:avLst/>
              </a:prstGeom>
            </p:spPr>
          </p:pic>
          <p:pic>
            <p:nvPicPr>
              <p:cNvPr id="26" name="图片 25"/>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1416158" y="1776709"/>
                <a:ext cx="765832" cy="765832"/>
              </a:xfrm>
              <a:prstGeom prst="rect">
                <a:avLst/>
              </a:prstGeom>
            </p:spPr>
          </p:pic>
        </p:grpSp>
      </p:grpSp>
      <p:sp>
        <p:nvSpPr>
          <p:cNvPr id="33" name="文本框 32"/>
          <p:cNvSpPr txBox="1"/>
          <p:nvPr/>
        </p:nvSpPr>
        <p:spPr>
          <a:xfrm>
            <a:off x="3976329" y="3617315"/>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1</a:t>
            </a:r>
            <a:r>
              <a:rPr lang="zh-CN" altLang="en-US" sz="3200" dirty="0">
                <a:solidFill>
                  <a:srgbClr val="0079BF"/>
                </a:solidFill>
                <a:latin typeface="微软雅黑" panose="020B0503020204020204" pitchFamily="34" charset="-122"/>
                <a:ea typeface="微软雅黑" panose="020B0503020204020204" pitchFamily="34" charset="-122"/>
              </a:rPr>
              <a:t>、摘要</a:t>
            </a:r>
          </a:p>
        </p:txBody>
      </p:sp>
      <p:sp>
        <p:nvSpPr>
          <p:cNvPr id="63" name="文本框 62"/>
          <p:cNvSpPr txBox="1"/>
          <p:nvPr/>
        </p:nvSpPr>
        <p:spPr>
          <a:xfrm>
            <a:off x="3241608" y="878462"/>
            <a:ext cx="7921188" cy="1323439"/>
          </a:xfrm>
          <a:prstGeom prst="rect">
            <a:avLst/>
          </a:prstGeom>
          <a:noFill/>
        </p:spPr>
        <p:txBody>
          <a:bodyPr wrap="square" rtlCol="0">
            <a:spAutoFit/>
          </a:bodyPr>
          <a:lstStyle/>
          <a:p>
            <a:pPr algn="ctr"/>
            <a:r>
              <a:rPr lang="en-US" altLang="zh-CN" sz="4000" dirty="0">
                <a:solidFill>
                  <a:srgbClr val="0079BF"/>
                </a:solidFill>
                <a:latin typeface="Times New Roman" panose="02020603050405020304" pitchFamily="18" charset="0"/>
                <a:ea typeface="方正粗宋简体" panose="03000509000000000000" pitchFamily="65" charset="-122"/>
                <a:cs typeface="Times New Roman" panose="02020603050405020304" pitchFamily="18" charset="0"/>
              </a:rPr>
              <a:t>Real-Time Recurrent Regression Networks for Object Tracking</a:t>
            </a:r>
          </a:p>
        </p:txBody>
      </p:sp>
      <p:sp>
        <p:nvSpPr>
          <p:cNvPr id="94" name="文本框 93">
            <a:extLst>
              <a:ext uri="{FF2B5EF4-FFF2-40B4-BE49-F238E27FC236}">
                <a16:creationId xmlns:a16="http://schemas.microsoft.com/office/drawing/2014/main" id="{D81A378C-8D29-40AE-B222-9D83BEF23847}"/>
              </a:ext>
            </a:extLst>
          </p:cNvPr>
          <p:cNvSpPr txBox="1"/>
          <p:nvPr/>
        </p:nvSpPr>
        <p:spPr>
          <a:xfrm>
            <a:off x="3976326" y="4375821"/>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2</a:t>
            </a:r>
            <a:r>
              <a:rPr lang="zh-CN" altLang="en-US" sz="3200" dirty="0">
                <a:solidFill>
                  <a:srgbClr val="0079BF"/>
                </a:solidFill>
                <a:latin typeface="微软雅黑" panose="020B0503020204020204" pitchFamily="34" charset="-122"/>
                <a:ea typeface="微软雅黑" panose="020B0503020204020204" pitchFamily="34" charset="-122"/>
              </a:rPr>
              <a:t>、介绍</a:t>
            </a:r>
          </a:p>
        </p:txBody>
      </p:sp>
      <p:sp>
        <p:nvSpPr>
          <p:cNvPr id="95" name="文本框 94">
            <a:extLst>
              <a:ext uri="{FF2B5EF4-FFF2-40B4-BE49-F238E27FC236}">
                <a16:creationId xmlns:a16="http://schemas.microsoft.com/office/drawing/2014/main" id="{D37F36C3-50E2-43FB-9896-000332B24A6F}"/>
              </a:ext>
            </a:extLst>
          </p:cNvPr>
          <p:cNvSpPr txBox="1"/>
          <p:nvPr/>
        </p:nvSpPr>
        <p:spPr>
          <a:xfrm>
            <a:off x="7202204" y="3617315"/>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4</a:t>
            </a:r>
            <a:r>
              <a:rPr lang="zh-CN" altLang="en-US" sz="3200" dirty="0">
                <a:solidFill>
                  <a:srgbClr val="0079BF"/>
                </a:solidFill>
                <a:latin typeface="微软雅黑" panose="020B0503020204020204" pitchFamily="34" charset="-122"/>
                <a:ea typeface="微软雅黑" panose="020B0503020204020204" pitchFamily="34" charset="-122"/>
              </a:rPr>
              <a:t>、方法</a:t>
            </a:r>
          </a:p>
        </p:txBody>
      </p:sp>
      <p:sp>
        <p:nvSpPr>
          <p:cNvPr id="96" name="文本框 95">
            <a:extLst>
              <a:ext uri="{FF2B5EF4-FFF2-40B4-BE49-F238E27FC236}">
                <a16:creationId xmlns:a16="http://schemas.microsoft.com/office/drawing/2014/main" id="{982C4A64-1AB5-483B-AE92-D30A054D1C09}"/>
              </a:ext>
            </a:extLst>
          </p:cNvPr>
          <p:cNvSpPr txBox="1"/>
          <p:nvPr/>
        </p:nvSpPr>
        <p:spPr>
          <a:xfrm>
            <a:off x="7202203" y="4375821"/>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5</a:t>
            </a:r>
            <a:r>
              <a:rPr lang="zh-CN" altLang="en-US" sz="3200" dirty="0">
                <a:solidFill>
                  <a:srgbClr val="0079BF"/>
                </a:solidFill>
                <a:latin typeface="微软雅黑" panose="020B0503020204020204" pitchFamily="34" charset="-122"/>
                <a:ea typeface="微软雅黑" panose="020B0503020204020204" pitchFamily="34" charset="-122"/>
              </a:rPr>
              <a:t>、实验</a:t>
            </a:r>
          </a:p>
        </p:txBody>
      </p:sp>
      <p:sp>
        <p:nvSpPr>
          <p:cNvPr id="97" name="文本框 96">
            <a:extLst>
              <a:ext uri="{FF2B5EF4-FFF2-40B4-BE49-F238E27FC236}">
                <a16:creationId xmlns:a16="http://schemas.microsoft.com/office/drawing/2014/main" id="{ED0C3C94-3939-443C-B987-80B76052C3E6}"/>
              </a:ext>
            </a:extLst>
          </p:cNvPr>
          <p:cNvSpPr txBox="1"/>
          <p:nvPr/>
        </p:nvSpPr>
        <p:spPr>
          <a:xfrm>
            <a:off x="7202202" y="5134327"/>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6</a:t>
            </a:r>
            <a:r>
              <a:rPr lang="zh-CN" altLang="en-US" sz="3200" dirty="0">
                <a:solidFill>
                  <a:srgbClr val="0079BF"/>
                </a:solidFill>
                <a:latin typeface="微软雅黑" panose="020B0503020204020204" pitchFamily="34" charset="-122"/>
                <a:ea typeface="微软雅黑" panose="020B0503020204020204" pitchFamily="34" charset="-122"/>
              </a:rPr>
              <a:t>、结论</a:t>
            </a:r>
          </a:p>
        </p:txBody>
      </p:sp>
      <p:sp>
        <p:nvSpPr>
          <p:cNvPr id="98" name="文本框 97">
            <a:extLst>
              <a:ext uri="{FF2B5EF4-FFF2-40B4-BE49-F238E27FC236}">
                <a16:creationId xmlns:a16="http://schemas.microsoft.com/office/drawing/2014/main" id="{D7A0DDE6-DC75-43C6-AB8E-6816D95455F2}"/>
              </a:ext>
            </a:extLst>
          </p:cNvPr>
          <p:cNvSpPr txBox="1"/>
          <p:nvPr/>
        </p:nvSpPr>
        <p:spPr>
          <a:xfrm>
            <a:off x="3976325" y="5141581"/>
            <a:ext cx="4239341" cy="584775"/>
          </a:xfrm>
          <a:prstGeom prst="rect">
            <a:avLst/>
          </a:prstGeom>
          <a:noFill/>
        </p:spPr>
        <p:txBody>
          <a:bodyPr wrap="square" rtlCol="0">
            <a:spAutoFit/>
          </a:bodyPr>
          <a:lstStyle/>
          <a:p>
            <a:r>
              <a:rPr lang="en-US" altLang="zh-CN" sz="3200" dirty="0">
                <a:solidFill>
                  <a:srgbClr val="0079BF"/>
                </a:solidFill>
                <a:latin typeface="微软雅黑" panose="020B0503020204020204" pitchFamily="34" charset="-122"/>
                <a:ea typeface="微软雅黑" panose="020B0503020204020204" pitchFamily="34" charset="-122"/>
              </a:rPr>
              <a:t>3</a:t>
            </a:r>
            <a:r>
              <a:rPr lang="zh-CN" altLang="en-US" sz="3200" dirty="0">
                <a:solidFill>
                  <a:srgbClr val="0079BF"/>
                </a:solidFill>
                <a:latin typeface="微软雅黑" panose="020B0503020204020204" pitchFamily="34" charset="-122"/>
                <a:ea typeface="微软雅黑" panose="020B0503020204020204" pitchFamily="34" charset="-122"/>
              </a:rPr>
              <a:t>、相关工作</a:t>
            </a:r>
          </a:p>
        </p:txBody>
      </p:sp>
      <p:sp>
        <p:nvSpPr>
          <p:cNvPr id="2" name="文本框 1">
            <a:extLst>
              <a:ext uri="{FF2B5EF4-FFF2-40B4-BE49-F238E27FC236}">
                <a16:creationId xmlns:a16="http://schemas.microsoft.com/office/drawing/2014/main" id="{16AE7073-CAD9-466E-B833-3CA8454A588E}"/>
              </a:ext>
            </a:extLst>
          </p:cNvPr>
          <p:cNvSpPr txBox="1"/>
          <p:nvPr/>
        </p:nvSpPr>
        <p:spPr>
          <a:xfrm>
            <a:off x="4641783" y="2270407"/>
            <a:ext cx="7921188" cy="584775"/>
          </a:xfrm>
          <a:prstGeom prst="rect">
            <a:avLst/>
          </a:prstGeom>
          <a:noFill/>
        </p:spPr>
        <p:txBody>
          <a:bodyPr wrap="square" rtlCol="0">
            <a:spAutoFit/>
          </a:bodyPr>
          <a:lstStyle/>
          <a:p>
            <a:r>
              <a:rPr lang="en-US" altLang="zh-CN" sz="3200" dirty="0">
                <a:solidFill>
                  <a:srgbClr val="0079BF"/>
                </a:solidFill>
                <a:latin typeface="Times New Roman" panose="02020603050405020304" pitchFamily="18" charset="0"/>
                <a:ea typeface="方正粗宋简体" panose="03000509000000000000" pitchFamily="65" charset="-122"/>
                <a:cs typeface="Times New Roman" panose="02020603050405020304" pitchFamily="18" charset="0"/>
              </a:rPr>
              <a:t>——</a:t>
            </a:r>
            <a:r>
              <a:rPr lang="zh-CN" altLang="en-US" sz="3200" dirty="0">
                <a:solidFill>
                  <a:srgbClr val="0079BF"/>
                </a:solidFill>
                <a:latin typeface="Times New Roman" panose="02020603050405020304" pitchFamily="18" charset="0"/>
                <a:ea typeface="方正粗宋简体" panose="03000509000000000000" pitchFamily="65" charset="-122"/>
                <a:cs typeface="Times New Roman" panose="02020603050405020304" pitchFamily="18" charset="0"/>
              </a:rPr>
              <a:t>用于目标跟踪的实时递归回归网络 </a:t>
            </a:r>
          </a:p>
        </p:txBody>
      </p:sp>
    </p:spTree>
    <p:extLst>
      <p:ext uri="{BB962C8B-B14F-4D97-AF65-F5344CB8AC3E}">
        <p14:creationId xmlns:p14="http://schemas.microsoft.com/office/powerpoint/2010/main" val="2045531073"/>
      </p:ext>
    </p:extLst>
  </p:cSld>
  <p:clrMapOvr>
    <a:masterClrMapping/>
  </p:clrMapOvr>
  <mc:AlternateContent xmlns:mc="http://schemas.openxmlformats.org/markup-compatibility/2006" xmlns:p14="http://schemas.microsoft.com/office/powerpoint/2010/main">
    <mc:Choice Requires="p14">
      <p:transition spd="slow" p14:dur="2000" advTm="684"/>
    </mc:Choice>
    <mc:Fallback xmlns="">
      <p:transition spd="slow" advTm="6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1 </a:t>
            </a:r>
            <a:r>
              <a:rPr lang="zh-CN" altLang="en-US" dirty="0"/>
              <a:t>摘要</a:t>
            </a:r>
          </a:p>
        </p:txBody>
      </p:sp>
      <p:sp>
        <p:nvSpPr>
          <p:cNvPr id="5" name="文本框 4">
            <a:extLst>
              <a:ext uri="{FF2B5EF4-FFF2-40B4-BE49-F238E27FC236}">
                <a16:creationId xmlns:a16="http://schemas.microsoft.com/office/drawing/2014/main" id="{CE27D2F9-66B2-4702-B3BE-21636D1C5BA5}"/>
              </a:ext>
            </a:extLst>
          </p:cNvPr>
          <p:cNvSpPr txBox="1"/>
          <p:nvPr/>
        </p:nvSpPr>
        <p:spPr>
          <a:xfrm>
            <a:off x="1288257" y="1743075"/>
            <a:ext cx="7043737"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研究内容：对视频内指定对象的实时追踪</a:t>
            </a:r>
          </a:p>
        </p:txBody>
      </p:sp>
      <p:sp>
        <p:nvSpPr>
          <p:cNvPr id="6" name="文本框 5">
            <a:extLst>
              <a:ext uri="{FF2B5EF4-FFF2-40B4-BE49-F238E27FC236}">
                <a16:creationId xmlns:a16="http://schemas.microsoft.com/office/drawing/2014/main" id="{316D8219-8517-4680-94E9-4C2388200A11}"/>
              </a:ext>
            </a:extLst>
          </p:cNvPr>
          <p:cNvSpPr txBox="1"/>
          <p:nvPr/>
        </p:nvSpPr>
        <p:spPr>
          <a:xfrm>
            <a:off x="1288257" y="2510165"/>
            <a:ext cx="9615487" cy="830997"/>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难点：视频内指定对象剧烈形变、被遮挡或出现相似物体干扰等等各种复杂的情况保持追踪</a:t>
            </a:r>
          </a:p>
        </p:txBody>
      </p:sp>
      <p:sp>
        <p:nvSpPr>
          <p:cNvPr id="8" name="文本框 7">
            <a:extLst>
              <a:ext uri="{FF2B5EF4-FFF2-40B4-BE49-F238E27FC236}">
                <a16:creationId xmlns:a16="http://schemas.microsoft.com/office/drawing/2014/main" id="{54678991-7BFF-4F74-9535-1591C9CAF0F8}"/>
              </a:ext>
            </a:extLst>
          </p:cNvPr>
          <p:cNvSpPr txBox="1"/>
          <p:nvPr/>
        </p:nvSpPr>
        <p:spPr>
          <a:xfrm>
            <a:off x="1288256" y="3646587"/>
            <a:ext cx="9215438"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本文解决方案：将长期的时间信息纳入模型的实时深度目标跟踪器</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A73202E-3018-4F0C-9F35-2B4290A3C24E}"/>
                  </a:ext>
                </a:extLst>
              </p:cNvPr>
              <p:cNvSpPr txBox="1"/>
              <p:nvPr/>
            </p:nvSpPr>
            <p:spPr>
              <a:xfrm>
                <a:off x="1288256" y="4413677"/>
                <a:ext cx="9215438" cy="1459887"/>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效果</a:t>
                </a:r>
                <a14:m>
                  <m:oMath xmlns:m="http://schemas.openxmlformats.org/officeDocument/2006/math">
                    <m:d>
                      <m:dPr>
                        <m:begChr m:val="{"/>
                        <m:endChr m:val=""/>
                        <m:ctrlPr>
                          <a:rPr lang="zh-CN" altLang="en-US" sz="2400" b="1" i="1" dirty="0">
                            <a:solidFill>
                              <a:srgbClr val="0076B8"/>
                            </a:solidFill>
                            <a:latin typeface="Cambria Math" panose="02040503050406030204" pitchFamily="18" charset="0"/>
                            <a:ea typeface="微软雅黑" panose="020B0503020204020204" pitchFamily="34" charset="-122"/>
                          </a:rPr>
                        </m:ctrlPr>
                      </m:dPr>
                      <m:e>
                        <m:eqArr>
                          <m:eqArrPr>
                            <m:ctrlPr>
                              <a:rPr lang="zh-CN" altLang="en-US" sz="2400" b="1" i="1" dirty="0">
                                <a:solidFill>
                                  <a:srgbClr val="0076B8"/>
                                </a:solidFill>
                                <a:latin typeface="Cambria Math" panose="02040503050406030204" pitchFamily="18" charset="0"/>
                                <a:ea typeface="微软雅黑" panose="020B0503020204020204" pitchFamily="34" charset="-122"/>
                              </a:rPr>
                            </m:ctrlPr>
                          </m:eqArrPr>
                          <m:e>
                            <m:r>
                              <m:rPr>
                                <m:nor/>
                              </m:rPr>
                              <a:rPr lang="zh-CN" altLang="en-US" sz="2400" b="1" dirty="0">
                                <a:solidFill>
                                  <a:srgbClr val="0076B8"/>
                                </a:solidFill>
                                <a:latin typeface="微软雅黑" panose="020B0503020204020204" pitchFamily="34" charset="-122"/>
                                <a:ea typeface="微软雅黑" panose="020B0503020204020204" pitchFamily="34" charset="-122"/>
                              </a:rPr>
                              <m:t>轻量级模型能够跟踪</m:t>
                            </m:r>
                            <m:r>
                              <m:rPr>
                                <m:nor/>
                              </m:rPr>
                              <a:rPr lang="en-US" altLang="zh-CN" sz="2400" b="1" dirty="0">
                                <a:solidFill>
                                  <a:srgbClr val="0076B8"/>
                                </a:solidFill>
                                <a:latin typeface="微软雅黑" panose="020B0503020204020204" pitchFamily="34" charset="-122"/>
                                <a:ea typeface="微软雅黑" panose="020B0503020204020204" pitchFamily="34" charset="-122"/>
                              </a:rPr>
                              <m:t>150 </m:t>
                            </m:r>
                            <m:r>
                              <m:rPr>
                                <m:nor/>
                              </m:rPr>
                              <a:rPr lang="en-US" altLang="zh-CN" sz="2400" b="1" dirty="0">
                                <a:solidFill>
                                  <a:srgbClr val="0076B8"/>
                                </a:solidFill>
                                <a:latin typeface="微软雅黑" panose="020B0503020204020204" pitchFamily="34" charset="-122"/>
                                <a:ea typeface="微软雅黑" panose="020B0503020204020204" pitchFamily="34" charset="-122"/>
                              </a:rPr>
                              <m:t>FPS</m:t>
                            </m:r>
                            <m:r>
                              <m:rPr>
                                <m:nor/>
                              </m:rPr>
                              <a:rPr lang="zh-CN" altLang="en-US" sz="2400" b="1" dirty="0">
                                <a:solidFill>
                                  <a:srgbClr val="0076B8"/>
                                </a:solidFill>
                                <a:latin typeface="微软雅黑" panose="020B0503020204020204" pitchFamily="34" charset="-122"/>
                                <a:ea typeface="微软雅黑" panose="020B0503020204020204" pitchFamily="34" charset="-122"/>
                              </a:rPr>
                              <m:t>的对象</m:t>
                            </m:r>
                          </m:e>
                          <m:e/>
                          <m:e>
                            <m:r>
                              <m:rPr>
                                <m:nor/>
                              </m:rPr>
                              <a:rPr lang="zh-CN" altLang="en-US" sz="2400" b="1">
                                <a:solidFill>
                                  <a:srgbClr val="0076B8"/>
                                </a:solidFill>
                                <a:latin typeface="微软雅黑" panose="020B0503020204020204" pitchFamily="34" charset="-122"/>
                                <a:ea typeface="微软雅黑" panose="020B0503020204020204" pitchFamily="34" charset="-122"/>
                              </a:rPr>
                              <m:t>比其他类似的跟踪器更好地处理暂时的遮挡</m:t>
                            </m:r>
                          </m:e>
                        </m:eqArr>
                      </m:e>
                    </m:d>
                  </m:oMath>
                </a14:m>
                <a:endParaRPr lang="zh-CN" altLang="en-US" sz="2400" b="1" dirty="0">
                  <a:solidFill>
                    <a:srgbClr val="0076B8"/>
                  </a:solidFill>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6A73202E-3018-4F0C-9F35-2B4290A3C24E}"/>
                  </a:ext>
                </a:extLst>
              </p:cNvPr>
              <p:cNvSpPr txBox="1">
                <a:spLocks noRot="1" noChangeAspect="1" noMove="1" noResize="1" noEditPoints="1" noAdjustHandles="1" noChangeArrowheads="1" noChangeShapeType="1" noTextEdit="1"/>
              </p:cNvSpPr>
              <p:nvPr/>
            </p:nvSpPr>
            <p:spPr>
              <a:xfrm>
                <a:off x="1288256" y="4413677"/>
                <a:ext cx="9215438" cy="1459887"/>
              </a:xfrm>
              <a:prstGeom prst="rect">
                <a:avLst/>
              </a:prstGeom>
              <a:blipFill>
                <a:blip r:embed="rId3"/>
                <a:stretch>
                  <a:fillRect l="-992"/>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20725438"/>
      </p:ext>
    </p:extLst>
  </p:cSld>
  <p:clrMapOvr>
    <a:masterClrMapping/>
  </p:clrMapOvr>
  <mc:AlternateContent xmlns:mc="http://schemas.openxmlformats.org/markup-compatibility/2006" xmlns:p14="http://schemas.microsoft.com/office/powerpoint/2010/main">
    <mc:Choice Requires="p14">
      <p:transition spd="slow" p14:dur="2000" advTm="5408"/>
    </mc:Choice>
    <mc:Fallback xmlns="">
      <p:transition spd="slow" advTm="54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2 </a:t>
            </a:r>
            <a:r>
              <a:rPr lang="zh-CN" altLang="en-US" dirty="0"/>
              <a:t>背景介绍</a:t>
            </a:r>
          </a:p>
        </p:txBody>
      </p:sp>
      <p:sp>
        <p:nvSpPr>
          <p:cNvPr id="5" name="文本框 4">
            <a:extLst>
              <a:ext uri="{FF2B5EF4-FFF2-40B4-BE49-F238E27FC236}">
                <a16:creationId xmlns:a16="http://schemas.microsoft.com/office/drawing/2014/main" id="{CE27D2F9-66B2-4702-B3BE-21636D1C5BA5}"/>
              </a:ext>
            </a:extLst>
          </p:cNvPr>
          <p:cNvSpPr txBox="1"/>
          <p:nvPr/>
        </p:nvSpPr>
        <p:spPr>
          <a:xfrm>
            <a:off x="1288257" y="1743075"/>
            <a:ext cx="9615486" cy="830997"/>
          </a:xfrm>
          <a:prstGeom prst="rect">
            <a:avLst/>
          </a:prstGeom>
          <a:noFill/>
        </p:spPr>
        <p:txBody>
          <a:bodyPr wrap="square" rtlCol="0">
            <a:spAutoFit/>
          </a:bodyPr>
          <a:lstStyle/>
          <a:p>
            <a:r>
              <a:rPr lang="zh-CN" altLang="en-US" sz="2400" b="1">
                <a:solidFill>
                  <a:srgbClr val="0076B8"/>
                </a:solidFill>
                <a:latin typeface="微软雅黑" panose="020B0503020204020204" pitchFamily="34" charset="-122"/>
                <a:ea typeface="微软雅黑" panose="020B0503020204020204" pitchFamily="34" charset="-122"/>
              </a:rPr>
              <a:t>跟踪算法在诸如</a:t>
            </a:r>
            <a:r>
              <a:rPr lang="zh-CN" altLang="en-US" sz="2400" b="1" dirty="0">
                <a:solidFill>
                  <a:srgbClr val="0076B8"/>
                </a:solidFill>
                <a:latin typeface="微软雅黑" panose="020B0503020204020204" pitchFamily="34" charset="-122"/>
                <a:ea typeface="微软雅黑" panose="020B0503020204020204" pitchFamily="34" charset="-122"/>
              </a:rPr>
              <a:t>遮挡、照明变化、变形、尺度和长宽比的</a:t>
            </a:r>
            <a:r>
              <a:rPr lang="zh-CN" altLang="en-US" sz="2400" b="1">
                <a:solidFill>
                  <a:srgbClr val="0076B8"/>
                </a:solidFill>
                <a:latin typeface="微软雅黑" panose="020B0503020204020204" pitchFamily="34" charset="-122"/>
                <a:ea typeface="微软雅黑" panose="020B0503020204020204" pitchFamily="34" charset="-122"/>
              </a:rPr>
              <a:t>变化等依然能够</a:t>
            </a:r>
            <a:r>
              <a:rPr lang="zh-CN" altLang="en-US" sz="2400" b="1" dirty="0">
                <a:solidFill>
                  <a:srgbClr val="0076B8"/>
                </a:solidFill>
                <a:latin typeface="微软雅黑" panose="020B0503020204020204" pitchFamily="34" charset="-122"/>
                <a:ea typeface="微软雅黑" panose="020B0503020204020204" pitchFamily="34" charset="-122"/>
              </a:rPr>
              <a:t>找到</a:t>
            </a:r>
            <a:r>
              <a:rPr lang="zh-CN" altLang="en-US" sz="2400" b="1">
                <a:solidFill>
                  <a:srgbClr val="0076B8"/>
                </a:solidFill>
                <a:latin typeface="微软雅黑" panose="020B0503020204020204" pitchFamily="34" charset="-122"/>
                <a:ea typeface="微软雅黑" panose="020B0503020204020204" pitchFamily="34" charset="-122"/>
              </a:rPr>
              <a:t>各种物体</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16D8219-8517-4680-94E9-4C2388200A11}"/>
              </a:ext>
            </a:extLst>
          </p:cNvPr>
          <p:cNvSpPr txBox="1"/>
          <p:nvPr/>
        </p:nvSpPr>
        <p:spPr>
          <a:xfrm>
            <a:off x="1288256" y="2879497"/>
            <a:ext cx="9615487"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流行的跟踪算法：基于跟踪检测训练特定对象的检测器或分类器</a:t>
            </a:r>
          </a:p>
        </p:txBody>
      </p:sp>
      <p:sp>
        <p:nvSpPr>
          <p:cNvPr id="8" name="文本框 7">
            <a:extLst>
              <a:ext uri="{FF2B5EF4-FFF2-40B4-BE49-F238E27FC236}">
                <a16:creationId xmlns:a16="http://schemas.microsoft.com/office/drawing/2014/main" id="{54678991-7BFF-4F74-9535-1591C9CAF0F8}"/>
              </a:ext>
            </a:extLst>
          </p:cNvPr>
          <p:cNvSpPr txBox="1"/>
          <p:nvPr/>
        </p:nvSpPr>
        <p:spPr>
          <a:xfrm>
            <a:off x="1288256" y="3646587"/>
            <a:ext cx="9215438"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本文提供的算法：深层递归神经网络表示物体的外观和运动</a:t>
            </a:r>
          </a:p>
        </p:txBody>
      </p:sp>
      <p:sp>
        <p:nvSpPr>
          <p:cNvPr id="9" name="文本框 8">
            <a:extLst>
              <a:ext uri="{FF2B5EF4-FFF2-40B4-BE49-F238E27FC236}">
                <a16:creationId xmlns:a16="http://schemas.microsoft.com/office/drawing/2014/main" id="{6A73202E-3018-4F0C-9F35-2B4290A3C24E}"/>
              </a:ext>
            </a:extLst>
          </p:cNvPr>
          <p:cNvSpPr txBox="1"/>
          <p:nvPr/>
        </p:nvSpPr>
        <p:spPr>
          <a:xfrm>
            <a:off x="1288256" y="5033606"/>
            <a:ext cx="969169" cy="461665"/>
          </a:xfrm>
          <a:prstGeom prst="rect">
            <a:avLst/>
          </a:prstGeom>
          <a:noFill/>
        </p:spPr>
        <p:txBody>
          <a:bodyPr wrap="square" rtlCol="0">
            <a:spAutoFit/>
          </a:bodyPr>
          <a:lstStyle/>
          <a:p>
            <a:r>
              <a:rPr lang="zh-CN" altLang="en-US" sz="2400" b="1" dirty="0">
                <a:solidFill>
                  <a:srgbClr val="0076B8"/>
                </a:solidFill>
                <a:ea typeface="微软雅黑" panose="020B0503020204020204" pitchFamily="34" charset="-122"/>
              </a:rPr>
              <a:t>贡献：</a:t>
            </a:r>
            <a:endParaRPr lang="en-US" altLang="zh-CN" sz="2400" b="1" dirty="0">
              <a:solidFill>
                <a:srgbClr val="0076B8"/>
              </a:solidFill>
              <a:ea typeface="微软雅黑" panose="020B0503020204020204" pitchFamily="34" charset="-122"/>
            </a:endParaRPr>
          </a:p>
        </p:txBody>
      </p:sp>
      <p:sp>
        <p:nvSpPr>
          <p:cNvPr id="2" name="文本框 1">
            <a:extLst>
              <a:ext uri="{FF2B5EF4-FFF2-40B4-BE49-F238E27FC236}">
                <a16:creationId xmlns:a16="http://schemas.microsoft.com/office/drawing/2014/main" id="{0C78D78B-D711-4890-A180-801C4EA02AE4}"/>
              </a:ext>
            </a:extLst>
          </p:cNvPr>
          <p:cNvSpPr txBox="1"/>
          <p:nvPr/>
        </p:nvSpPr>
        <p:spPr>
          <a:xfrm>
            <a:off x="2443162" y="4802773"/>
            <a:ext cx="8586787" cy="461665"/>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1</a:t>
            </a:r>
            <a:r>
              <a:rPr lang="zh-CN" altLang="en-US" sz="2400" b="1" dirty="0">
                <a:solidFill>
                  <a:srgbClr val="0076B8"/>
                </a:solidFill>
                <a:latin typeface="微软雅黑" panose="020B0503020204020204" pitchFamily="34" charset="-122"/>
                <a:ea typeface="微软雅黑" panose="020B0503020204020204" pitchFamily="34" charset="-122"/>
              </a:rPr>
              <a:t>、教会网络直接跟踪，无需学习额外的分类器</a:t>
            </a:r>
          </a:p>
        </p:txBody>
      </p:sp>
      <p:sp>
        <p:nvSpPr>
          <p:cNvPr id="4" name="文本框 3">
            <a:extLst>
              <a:ext uri="{FF2B5EF4-FFF2-40B4-BE49-F238E27FC236}">
                <a16:creationId xmlns:a16="http://schemas.microsoft.com/office/drawing/2014/main" id="{F4AB38D9-A7C5-4FB3-8163-CE2B610F7C2D}"/>
              </a:ext>
            </a:extLst>
          </p:cNvPr>
          <p:cNvSpPr txBox="1"/>
          <p:nvPr/>
        </p:nvSpPr>
        <p:spPr>
          <a:xfrm>
            <a:off x="2443163" y="5450116"/>
            <a:ext cx="8272462" cy="461665"/>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2</a:t>
            </a:r>
            <a:r>
              <a:rPr lang="zh-CN" altLang="en-US" sz="2400" b="1" dirty="0">
                <a:solidFill>
                  <a:srgbClr val="0076B8"/>
                </a:solidFill>
                <a:latin typeface="微软雅黑" panose="020B0503020204020204" pitchFamily="34" charset="-122"/>
                <a:ea typeface="微软雅黑" panose="020B0503020204020204" pitchFamily="34" charset="-122"/>
              </a:rPr>
              <a:t>、</a:t>
            </a:r>
            <a:r>
              <a:rPr lang="zh-CN" altLang="zh-CN" sz="2400" b="1" dirty="0">
                <a:solidFill>
                  <a:srgbClr val="0076B8"/>
                </a:solidFill>
                <a:latin typeface="微软雅黑" panose="020B0503020204020204" pitchFamily="34" charset="-122"/>
                <a:ea typeface="微软雅黑" panose="020B0503020204020204" pitchFamily="34" charset="-122"/>
              </a:rPr>
              <a:t>在序列图像和遮挡的原因之间建模时间依赖关系</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73514302"/>
      </p:ext>
    </p:extLst>
  </p:cSld>
  <p:clrMapOvr>
    <a:masterClrMapping/>
  </p:clrMapOvr>
  <mc:AlternateContent xmlns:mc="http://schemas.openxmlformats.org/markup-compatibility/2006" xmlns:p14="http://schemas.microsoft.com/office/powerpoint/2010/main">
    <mc:Choice Requires="p14">
      <p:transition spd="slow" p14:dur="2000" advTm="5947"/>
    </mc:Choice>
    <mc:Fallback xmlns="">
      <p:transition spd="slow" advTm="5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3B0E617-F4B0-4ED9-B828-AF291348582F}"/>
              </a:ext>
            </a:extLst>
          </p:cNvPr>
          <p:cNvSpPr>
            <a:spLocks noGrp="1"/>
          </p:cNvSpPr>
          <p:nvPr>
            <p:ph type="body" sz="quarter" idx="13"/>
          </p:nvPr>
        </p:nvSpPr>
        <p:spPr/>
        <p:txBody>
          <a:bodyPr/>
          <a:lstStyle/>
          <a:p>
            <a:r>
              <a:rPr lang="zh-CN" altLang="en-US" dirty="0"/>
              <a:t>对比图</a:t>
            </a:r>
          </a:p>
        </p:txBody>
      </p:sp>
      <p:pic>
        <p:nvPicPr>
          <p:cNvPr id="4" name="图片 3">
            <a:extLst>
              <a:ext uri="{FF2B5EF4-FFF2-40B4-BE49-F238E27FC236}">
                <a16:creationId xmlns:a16="http://schemas.microsoft.com/office/drawing/2014/main" id="{B9944AB7-F1C7-4565-B172-B2EAC8E774EA}"/>
              </a:ext>
            </a:extLst>
          </p:cNvPr>
          <p:cNvPicPr/>
          <p:nvPr/>
        </p:nvPicPr>
        <p:blipFill>
          <a:blip r:embed="rId2">
            <a:extLst>
              <a:ext uri="{28A0092B-C50C-407E-A947-70E740481C1C}">
                <a14:useLocalDpi xmlns:a14="http://schemas.microsoft.com/office/drawing/2010/main" val="0"/>
              </a:ext>
            </a:extLst>
          </a:blip>
          <a:stretch>
            <a:fillRect/>
          </a:stretch>
        </p:blipFill>
        <p:spPr>
          <a:xfrm>
            <a:off x="638175" y="1643698"/>
            <a:ext cx="10915650" cy="4699952"/>
          </a:xfrm>
          <a:prstGeom prst="rect">
            <a:avLst/>
          </a:prstGeom>
        </p:spPr>
      </p:pic>
    </p:spTree>
    <p:extLst>
      <p:ext uri="{BB962C8B-B14F-4D97-AF65-F5344CB8AC3E}">
        <p14:creationId xmlns:p14="http://schemas.microsoft.com/office/powerpoint/2010/main" val="3237930743"/>
      </p:ext>
    </p:extLst>
  </p:cSld>
  <p:clrMapOvr>
    <a:masterClrMapping/>
  </p:clrMapOvr>
  <mc:AlternateContent xmlns:mc="http://schemas.openxmlformats.org/markup-compatibility/2006" xmlns:p14="http://schemas.microsoft.com/office/powerpoint/2010/main">
    <mc:Choice Requires="p14">
      <p:transition spd="slow" p14:dur="2000" advTm="5278"/>
    </mc:Choice>
    <mc:Fallback xmlns="">
      <p:transition spd="slow" advTm="52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2731509" y="364843"/>
            <a:ext cx="6642780" cy="546661"/>
          </a:xfrm>
        </p:spPr>
        <p:txBody>
          <a:bodyPr/>
          <a:lstStyle/>
          <a:p>
            <a:r>
              <a:rPr lang="en-US" altLang="zh-CN" dirty="0"/>
              <a:t>3 </a:t>
            </a:r>
            <a:r>
              <a:rPr lang="zh-CN" altLang="en-US" dirty="0"/>
              <a:t>相关工作</a:t>
            </a:r>
          </a:p>
        </p:txBody>
      </p:sp>
      <p:sp>
        <p:nvSpPr>
          <p:cNvPr id="8" name="文本框 7">
            <a:extLst>
              <a:ext uri="{FF2B5EF4-FFF2-40B4-BE49-F238E27FC236}">
                <a16:creationId xmlns:a16="http://schemas.microsoft.com/office/drawing/2014/main" id="{54678991-7BFF-4F74-9535-1591C9CAF0F8}"/>
              </a:ext>
            </a:extLst>
          </p:cNvPr>
          <p:cNvSpPr txBox="1"/>
          <p:nvPr/>
        </p:nvSpPr>
        <p:spPr>
          <a:xfrm>
            <a:off x="773906" y="4878296"/>
            <a:ext cx="11227594" cy="461665"/>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本文采用的方法：混合跟踪器，优先考虑离线学习和限制在线适应递归状态更新</a:t>
            </a:r>
          </a:p>
        </p:txBody>
      </p:sp>
      <p:sp>
        <p:nvSpPr>
          <p:cNvPr id="9" name="文本框 8">
            <a:extLst>
              <a:ext uri="{FF2B5EF4-FFF2-40B4-BE49-F238E27FC236}">
                <a16:creationId xmlns:a16="http://schemas.microsoft.com/office/drawing/2014/main" id="{6A73202E-3018-4F0C-9F35-2B4290A3C24E}"/>
              </a:ext>
            </a:extLst>
          </p:cNvPr>
          <p:cNvSpPr txBox="1"/>
          <p:nvPr/>
        </p:nvSpPr>
        <p:spPr>
          <a:xfrm>
            <a:off x="773906" y="2465008"/>
            <a:ext cx="1526382" cy="830997"/>
          </a:xfrm>
          <a:prstGeom prst="rect">
            <a:avLst/>
          </a:prstGeom>
          <a:noFill/>
        </p:spPr>
        <p:txBody>
          <a:bodyPr wrap="square" rtlCol="0">
            <a:spAutoFit/>
          </a:bodyPr>
          <a:lstStyle/>
          <a:p>
            <a:r>
              <a:rPr lang="zh-CN" altLang="en-US" sz="2400" b="1" dirty="0">
                <a:solidFill>
                  <a:srgbClr val="0076B8"/>
                </a:solidFill>
                <a:ea typeface="微软雅黑" panose="020B0503020204020204" pitchFamily="34" charset="-122"/>
              </a:rPr>
              <a:t>其他先进</a:t>
            </a:r>
            <a:endParaRPr lang="en-US" altLang="zh-CN" sz="2400" b="1" dirty="0">
              <a:solidFill>
                <a:srgbClr val="0076B8"/>
              </a:solidFill>
              <a:ea typeface="微软雅黑" panose="020B0503020204020204" pitchFamily="34" charset="-122"/>
            </a:endParaRPr>
          </a:p>
          <a:p>
            <a:r>
              <a:rPr lang="zh-CN" altLang="en-US" sz="2400" b="1" dirty="0">
                <a:solidFill>
                  <a:srgbClr val="0076B8"/>
                </a:solidFill>
                <a:ea typeface="微软雅黑" panose="020B0503020204020204" pitchFamily="34" charset="-122"/>
              </a:rPr>
              <a:t>跟踪器：</a:t>
            </a:r>
            <a:endParaRPr lang="en-US" altLang="zh-CN" sz="2400" b="1" dirty="0">
              <a:solidFill>
                <a:srgbClr val="0076B8"/>
              </a:solidFill>
              <a:ea typeface="微软雅黑" panose="020B0503020204020204" pitchFamily="34" charset="-122"/>
            </a:endParaRPr>
          </a:p>
        </p:txBody>
      </p:sp>
      <p:sp>
        <p:nvSpPr>
          <p:cNvPr id="2" name="文本框 1">
            <a:extLst>
              <a:ext uri="{FF2B5EF4-FFF2-40B4-BE49-F238E27FC236}">
                <a16:creationId xmlns:a16="http://schemas.microsoft.com/office/drawing/2014/main" id="{0C78D78B-D711-4890-A180-801C4EA02AE4}"/>
              </a:ext>
            </a:extLst>
          </p:cNvPr>
          <p:cNvSpPr txBox="1"/>
          <p:nvPr/>
        </p:nvSpPr>
        <p:spPr>
          <a:xfrm>
            <a:off x="2300288" y="2116736"/>
            <a:ext cx="8586787" cy="461665"/>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1</a:t>
            </a:r>
            <a:r>
              <a:rPr lang="zh-CN" altLang="en-US" sz="2400" b="1" dirty="0">
                <a:solidFill>
                  <a:srgbClr val="0076B8"/>
                </a:solidFill>
                <a:latin typeface="微软雅黑" panose="020B0503020204020204" pitchFamily="34" charset="-122"/>
                <a:ea typeface="微软雅黑" panose="020B0503020204020204" pitchFamily="34" charset="-122"/>
              </a:rPr>
              <a:t>、在线跟踪器（</a:t>
            </a:r>
            <a:r>
              <a:rPr lang="en-US" altLang="zh-CN" sz="2400" b="1" dirty="0">
                <a:solidFill>
                  <a:srgbClr val="0076B8"/>
                </a:solidFill>
                <a:latin typeface="微软雅黑" panose="020B0503020204020204" pitchFamily="34" charset="-122"/>
                <a:ea typeface="微软雅黑" panose="020B0503020204020204" pitchFamily="34" charset="-122"/>
              </a:rPr>
              <a:t>Discriminative Scale Space Tracker</a:t>
            </a:r>
            <a:r>
              <a:rPr lang="zh-CN" altLang="en-US" sz="2400" b="1" dirty="0">
                <a:solidFill>
                  <a:srgbClr val="0076B8"/>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F4AB38D9-A7C5-4FB3-8163-CE2B610F7C2D}"/>
              </a:ext>
            </a:extLst>
          </p:cNvPr>
          <p:cNvSpPr txBox="1"/>
          <p:nvPr/>
        </p:nvSpPr>
        <p:spPr>
          <a:xfrm>
            <a:off x="2300288" y="2764079"/>
            <a:ext cx="9891711" cy="461665"/>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2</a:t>
            </a:r>
            <a:r>
              <a:rPr lang="zh-CN" altLang="en-US" sz="2400" b="1" dirty="0">
                <a:solidFill>
                  <a:srgbClr val="0076B8"/>
                </a:solidFill>
                <a:latin typeface="微软雅黑" panose="020B0503020204020204" pitchFamily="34" charset="-122"/>
                <a:ea typeface="微软雅黑" panose="020B0503020204020204" pitchFamily="34" charset="-122"/>
              </a:rPr>
              <a:t>、离线跟踪器</a:t>
            </a:r>
            <a:r>
              <a:rPr lang="en-US" altLang="zh-CN" sz="2400" b="1" dirty="0">
                <a:solidFill>
                  <a:srgbClr val="0076B8"/>
                </a:solidFill>
                <a:latin typeface="微软雅黑" panose="020B0503020204020204" pitchFamily="34" charset="-122"/>
                <a:ea typeface="微软雅黑" panose="020B0503020204020204" pitchFamily="34" charset="-122"/>
              </a:rPr>
              <a:t>(</a:t>
            </a:r>
            <a:r>
              <a:rPr lang="en-US" altLang="zh-CN" sz="2000" b="1" dirty="0">
                <a:solidFill>
                  <a:srgbClr val="0076B8"/>
                </a:solidFill>
                <a:latin typeface="微软雅黑" panose="020B0503020204020204" pitchFamily="34" charset="-122"/>
                <a:ea typeface="微软雅黑" panose="020B0503020204020204" pitchFamily="34" charset="-122"/>
              </a:rPr>
              <a:t>Fully-convolutional Siamese networks for object tracking</a:t>
            </a:r>
            <a:r>
              <a:rPr lang="en-US" altLang="zh-CN" sz="2400" b="1" dirty="0">
                <a:solidFill>
                  <a:srgbClr val="0076B8"/>
                </a:solidFill>
                <a:latin typeface="微软雅黑" panose="020B0503020204020204" pitchFamily="34" charset="-122"/>
                <a:ea typeface="微软雅黑" panose="020B0503020204020204" pitchFamily="34" charset="-122"/>
              </a:rPr>
              <a:t>)</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7521F9A-F268-4BD2-BF55-1EBF6540489E}"/>
              </a:ext>
            </a:extLst>
          </p:cNvPr>
          <p:cNvSpPr txBox="1"/>
          <p:nvPr/>
        </p:nvSpPr>
        <p:spPr>
          <a:xfrm>
            <a:off x="2300289" y="3411422"/>
            <a:ext cx="7172325" cy="461665"/>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3</a:t>
            </a:r>
            <a:r>
              <a:rPr lang="zh-CN" altLang="en-US" sz="2400" b="1" dirty="0">
                <a:solidFill>
                  <a:srgbClr val="0076B8"/>
                </a:solidFill>
                <a:latin typeface="微软雅黑" panose="020B0503020204020204" pitchFamily="34" charset="-122"/>
                <a:ea typeface="微软雅黑" panose="020B0503020204020204" pitchFamily="34" charset="-122"/>
              </a:rPr>
              <a:t>、混合跟踪器</a:t>
            </a:r>
            <a:r>
              <a:rPr lang="en-US" altLang="zh-CN" sz="2400" b="1" dirty="0">
                <a:solidFill>
                  <a:srgbClr val="0076B8"/>
                </a:solidFill>
                <a:latin typeface="微软雅黑" panose="020B0503020204020204" pitchFamily="34" charset="-122"/>
                <a:ea typeface="微软雅黑" panose="020B0503020204020204" pitchFamily="34" charset="-122"/>
              </a:rPr>
              <a:t>(</a:t>
            </a:r>
            <a:r>
              <a:rPr lang="en-US" altLang="zh-CN" sz="2400" b="1" dirty="0" err="1">
                <a:solidFill>
                  <a:srgbClr val="0076B8"/>
                </a:solidFill>
                <a:latin typeface="微软雅黑" panose="020B0503020204020204" pitchFamily="34" charset="-122"/>
                <a:ea typeface="微软雅黑" panose="020B0503020204020204" pitchFamily="34" charset="-122"/>
              </a:rPr>
              <a:t>MDNet</a:t>
            </a:r>
            <a:r>
              <a:rPr lang="en-US" altLang="zh-CN" sz="2400" b="1" dirty="0">
                <a:solidFill>
                  <a:srgbClr val="0076B8"/>
                </a:solidFill>
                <a:latin typeface="微软雅黑" panose="020B0503020204020204" pitchFamily="34" charset="-122"/>
                <a:ea typeface="微软雅黑" panose="020B0503020204020204" pitchFamily="34" charset="-122"/>
              </a:rPr>
              <a:t>)</a:t>
            </a:r>
            <a:endParaRPr lang="zh-CN" altLang="en-US" sz="2400" b="1" dirty="0">
              <a:solidFill>
                <a:srgbClr val="0076B8"/>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16756155"/>
      </p:ext>
    </p:extLst>
  </p:cSld>
  <p:clrMapOvr>
    <a:masterClrMapping/>
  </p:clrMapOvr>
  <mc:AlternateContent xmlns:mc="http://schemas.openxmlformats.org/markup-compatibility/2006" xmlns:p14="http://schemas.microsoft.com/office/powerpoint/2010/main">
    <mc:Choice Requires="p14">
      <p:transition spd="slow" p14:dur="2000" advTm="4218"/>
    </mc:Choice>
    <mc:Fallback xmlns="">
      <p:transition spd="slow" advTm="42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4 </a:t>
            </a:r>
            <a:r>
              <a:rPr lang="zh-CN" altLang="en-US" dirty="0"/>
              <a:t>方法</a:t>
            </a:r>
          </a:p>
        </p:txBody>
      </p:sp>
      <p:pic>
        <p:nvPicPr>
          <p:cNvPr id="2" name="图片 1">
            <a:extLst>
              <a:ext uri="{FF2B5EF4-FFF2-40B4-BE49-F238E27FC236}">
                <a16:creationId xmlns:a16="http://schemas.microsoft.com/office/drawing/2014/main" id="{5871A63F-127C-406E-9B1D-D31176586764}"/>
              </a:ext>
            </a:extLst>
          </p:cNvPr>
          <p:cNvPicPr>
            <a:picLocks noChangeAspect="1"/>
          </p:cNvPicPr>
          <p:nvPr/>
        </p:nvPicPr>
        <p:blipFill>
          <a:blip r:embed="rId2"/>
          <a:stretch>
            <a:fillRect/>
          </a:stretch>
        </p:blipFill>
        <p:spPr>
          <a:xfrm>
            <a:off x="2066716" y="1220354"/>
            <a:ext cx="8466258" cy="5637646"/>
          </a:xfrm>
          <a:prstGeom prst="rect">
            <a:avLst/>
          </a:prstGeom>
        </p:spPr>
      </p:pic>
    </p:spTree>
    <p:extLst>
      <p:ext uri="{BB962C8B-B14F-4D97-AF65-F5344CB8AC3E}">
        <p14:creationId xmlns:p14="http://schemas.microsoft.com/office/powerpoint/2010/main" val="1501998460"/>
      </p:ext>
    </p:extLst>
  </p:cSld>
  <p:clrMapOvr>
    <a:masterClrMapping/>
  </p:clrMapOvr>
  <mc:AlternateContent xmlns:mc="http://schemas.openxmlformats.org/markup-compatibility/2006" xmlns:p14="http://schemas.microsoft.com/office/powerpoint/2010/main">
    <mc:Choice Requires="p14">
      <p:transition spd="slow" p14:dur="2000" advTm="950"/>
    </mc:Choice>
    <mc:Fallback xmlns="">
      <p:transition spd="slow" advTm="95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en-US" altLang="zh-CN" dirty="0"/>
              <a:t>4.1</a:t>
            </a:r>
            <a:r>
              <a:rPr lang="zh-CN" altLang="zh-CN" dirty="0"/>
              <a:t>对象外观嵌入</a:t>
            </a:r>
          </a:p>
        </p:txBody>
      </p:sp>
      <p:sp>
        <p:nvSpPr>
          <p:cNvPr id="2" name="文本框 1">
            <a:extLst>
              <a:ext uri="{FF2B5EF4-FFF2-40B4-BE49-F238E27FC236}">
                <a16:creationId xmlns:a16="http://schemas.microsoft.com/office/drawing/2014/main" id="{0F7AF467-0549-46B2-AAC1-96DDB710A48F}"/>
              </a:ext>
            </a:extLst>
          </p:cNvPr>
          <p:cNvSpPr txBox="1"/>
          <p:nvPr/>
        </p:nvSpPr>
        <p:spPr>
          <a:xfrm>
            <a:off x="1059657" y="1985963"/>
            <a:ext cx="10141744" cy="830997"/>
          </a:xfrm>
          <a:prstGeom prst="rect">
            <a:avLst/>
          </a:prstGeom>
          <a:noFill/>
        </p:spPr>
        <p:txBody>
          <a:bodyPr wrap="square" rtlCol="0">
            <a:spAutoFit/>
          </a:bodyPr>
          <a:lstStyle/>
          <a:p>
            <a:r>
              <a:rPr lang="zh-CN" altLang="zh-CN" sz="2400" b="1" dirty="0">
                <a:solidFill>
                  <a:srgbClr val="0076B8"/>
                </a:solidFill>
                <a:latin typeface="微软雅黑" panose="020B0503020204020204" pitchFamily="34" charset="-122"/>
                <a:ea typeface="微软雅黑" panose="020B0503020204020204" pitchFamily="34" charset="-122"/>
              </a:rPr>
              <a:t>泛型对象跟踪的任务从一个对象的初始边界框开始，目标是在视频的其余部分跟踪该对象</a:t>
            </a:r>
            <a:r>
              <a:rPr lang="en-US" altLang="zh-CN" sz="2400" b="1" dirty="0">
                <a:solidFill>
                  <a:srgbClr val="0076B8"/>
                </a:solidFill>
                <a:latin typeface="微软雅黑" panose="020B0503020204020204" pitchFamily="34" charset="-122"/>
                <a:ea typeface="微软雅黑" panose="020B0503020204020204" pitchFamily="34" charset="-122"/>
              </a:rPr>
              <a:t>,</a:t>
            </a:r>
            <a:r>
              <a:rPr lang="zh-CN" altLang="en-US" sz="2400" b="1" dirty="0">
                <a:solidFill>
                  <a:srgbClr val="0076B8"/>
                </a:solidFill>
                <a:latin typeface="微软雅黑" panose="020B0503020204020204" pitchFamily="34" charset="-122"/>
                <a:ea typeface="微软雅黑" panose="020B0503020204020204" pitchFamily="34" charset="-122"/>
              </a:rPr>
              <a:t>通过使用一个复杂的管道从原始图像中直接学习特征提取</a:t>
            </a:r>
          </a:p>
        </p:txBody>
      </p:sp>
      <p:sp>
        <p:nvSpPr>
          <p:cNvPr id="4" name="文本框 3">
            <a:extLst>
              <a:ext uri="{FF2B5EF4-FFF2-40B4-BE49-F238E27FC236}">
                <a16:creationId xmlns:a16="http://schemas.microsoft.com/office/drawing/2014/main" id="{282B54C0-AC63-4FD1-B257-9AD6CC6FF4F7}"/>
              </a:ext>
            </a:extLst>
          </p:cNvPr>
          <p:cNvSpPr txBox="1"/>
          <p:nvPr/>
        </p:nvSpPr>
        <p:spPr>
          <a:xfrm>
            <a:off x="1059657" y="3198167"/>
            <a:ext cx="10141744" cy="830997"/>
          </a:xfrm>
          <a:prstGeom prst="rect">
            <a:avLst/>
          </a:prstGeom>
          <a:noFill/>
        </p:spPr>
        <p:txBody>
          <a:bodyPr wrap="square" rtlCol="0">
            <a:spAutoFit/>
          </a:bodyPr>
          <a:lstStyle/>
          <a:p>
            <a:r>
              <a:rPr lang="zh-CN" altLang="en-US" sz="2400" b="1" dirty="0">
                <a:solidFill>
                  <a:srgbClr val="0076B8"/>
                </a:solidFill>
                <a:latin typeface="微软雅黑" panose="020B0503020204020204" pitchFamily="34" charset="-122"/>
                <a:ea typeface="微软雅黑" panose="020B0503020204020204" pitchFamily="34" charset="-122"/>
              </a:rPr>
              <a:t>网络的输入：从图像序列中为网络提供一对</a:t>
            </a:r>
            <a:r>
              <a:rPr lang="en-US" altLang="zh-CN" sz="2400" b="1" dirty="0">
                <a:solidFill>
                  <a:srgbClr val="0076B8"/>
                </a:solidFill>
                <a:latin typeface="微软雅黑" panose="020B0503020204020204" pitchFamily="34" charset="-122"/>
                <a:ea typeface="微软雅黑" panose="020B0503020204020204" pitchFamily="34" charset="-122"/>
              </a:rPr>
              <a:t>crop</a:t>
            </a:r>
            <a:r>
              <a:rPr lang="zh-CN" altLang="en-US" sz="2400" b="1" dirty="0">
                <a:solidFill>
                  <a:srgbClr val="0076B8"/>
                </a:solidFill>
                <a:latin typeface="微软雅黑" panose="020B0503020204020204" pitchFamily="34" charset="-122"/>
                <a:ea typeface="微软雅黑" panose="020B0503020204020204" pitchFamily="34" charset="-122"/>
              </a:rPr>
              <a:t>。第一个</a:t>
            </a:r>
            <a:r>
              <a:rPr lang="en-US" altLang="zh-CN" sz="2400" b="1" dirty="0">
                <a:solidFill>
                  <a:srgbClr val="0076B8"/>
                </a:solidFill>
                <a:latin typeface="微软雅黑" panose="020B0503020204020204" pitchFamily="34" charset="-122"/>
                <a:ea typeface="微软雅黑" panose="020B0503020204020204" pitchFamily="34" charset="-122"/>
              </a:rPr>
              <a:t>crop</a:t>
            </a:r>
            <a:r>
              <a:rPr lang="zh-CN" altLang="en-US" sz="2400" b="1" dirty="0">
                <a:solidFill>
                  <a:srgbClr val="0076B8"/>
                </a:solidFill>
                <a:latin typeface="微软雅黑" panose="020B0503020204020204" pitchFamily="34" charset="-122"/>
                <a:ea typeface="微软雅黑" panose="020B0503020204020204" pitchFamily="34" charset="-122"/>
              </a:rPr>
              <a:t>以之前图像中的物体位置为中心，而第二个</a:t>
            </a:r>
            <a:r>
              <a:rPr lang="en-US" altLang="zh-CN" sz="2400" b="1" dirty="0">
                <a:solidFill>
                  <a:srgbClr val="0076B8"/>
                </a:solidFill>
                <a:latin typeface="微软雅黑" panose="020B0503020204020204" pitchFamily="34" charset="-122"/>
                <a:ea typeface="微软雅黑" panose="020B0503020204020204" pitchFamily="34" charset="-122"/>
              </a:rPr>
              <a:t>crop</a:t>
            </a:r>
            <a:r>
              <a:rPr lang="zh-CN" altLang="en-US" sz="2400" b="1" dirty="0">
                <a:solidFill>
                  <a:srgbClr val="0076B8"/>
                </a:solidFill>
                <a:latin typeface="微软雅黑" panose="020B0503020204020204" pitchFamily="34" charset="-122"/>
                <a:ea typeface="微软雅黑" panose="020B0503020204020204" pitchFamily="34" charset="-122"/>
              </a:rPr>
              <a:t>则在当前图像中位于同一位置</a:t>
            </a:r>
          </a:p>
        </p:txBody>
      </p:sp>
      <p:sp>
        <p:nvSpPr>
          <p:cNvPr id="5" name="文本框 4">
            <a:extLst>
              <a:ext uri="{FF2B5EF4-FFF2-40B4-BE49-F238E27FC236}">
                <a16:creationId xmlns:a16="http://schemas.microsoft.com/office/drawing/2014/main" id="{11C63491-4E0C-4DE8-9F75-982A3140B009}"/>
              </a:ext>
            </a:extLst>
          </p:cNvPr>
          <p:cNvSpPr txBox="1"/>
          <p:nvPr/>
        </p:nvSpPr>
        <p:spPr>
          <a:xfrm>
            <a:off x="1045369" y="4410371"/>
            <a:ext cx="9998869" cy="830997"/>
          </a:xfrm>
          <a:prstGeom prst="rect">
            <a:avLst/>
          </a:prstGeom>
          <a:noFill/>
        </p:spPr>
        <p:txBody>
          <a:bodyPr wrap="square" rtlCol="0">
            <a:spAutoFit/>
          </a:bodyPr>
          <a:lstStyle/>
          <a:p>
            <a:r>
              <a:rPr lang="en-US" altLang="zh-CN" sz="2400" b="1" dirty="0">
                <a:solidFill>
                  <a:srgbClr val="0076B8"/>
                </a:solidFill>
                <a:latin typeface="微软雅黑" panose="020B0503020204020204" pitchFamily="34" charset="-122"/>
                <a:ea typeface="微软雅黑" panose="020B0503020204020204" pitchFamily="34" charset="-122"/>
              </a:rPr>
              <a:t>Skip </a:t>
            </a:r>
            <a:r>
              <a:rPr lang="zh-CN" altLang="en-US" sz="2400" b="1" dirty="0">
                <a:solidFill>
                  <a:srgbClr val="0076B8"/>
                </a:solidFill>
                <a:latin typeface="微软雅黑" panose="020B0503020204020204" pitchFamily="34" charset="-122"/>
                <a:ea typeface="微软雅黑" panose="020B0503020204020204" pitchFamily="34" charset="-122"/>
              </a:rPr>
              <a:t>连接层</a:t>
            </a:r>
            <a:r>
              <a:rPr lang="en-US" altLang="zh-CN" sz="2400" b="1" dirty="0">
                <a:solidFill>
                  <a:srgbClr val="0076B8"/>
                </a:solidFill>
                <a:latin typeface="微软雅黑" panose="020B0503020204020204" pitchFamily="34" charset="-122"/>
                <a:ea typeface="微软雅黑" panose="020B0503020204020204" pitchFamily="34" charset="-122"/>
              </a:rPr>
              <a:t>:</a:t>
            </a:r>
            <a:r>
              <a:rPr lang="zh-CN" altLang="en-US" sz="2400" b="1" dirty="0">
                <a:solidFill>
                  <a:srgbClr val="0076B8"/>
                </a:solidFill>
                <a:latin typeface="微软雅黑" panose="020B0503020204020204" pitchFamily="34" charset="-122"/>
                <a:ea typeface="微软雅黑" panose="020B0503020204020204" pitchFamily="34" charset="-122"/>
              </a:rPr>
              <a:t>卷积网络的层次结构从不同层次提取不同层次的信息</a:t>
            </a:r>
            <a:r>
              <a:rPr lang="en-US" altLang="zh-CN" sz="2400" b="1" dirty="0">
                <a:solidFill>
                  <a:srgbClr val="0076B8"/>
                </a:solidFill>
                <a:latin typeface="微软雅黑" panose="020B0503020204020204" pitchFamily="34" charset="-122"/>
                <a:ea typeface="微软雅黑" panose="020B0503020204020204" pitchFamily="34" charset="-122"/>
              </a:rPr>
              <a:t>,skip</a:t>
            </a:r>
            <a:r>
              <a:rPr lang="zh-CN" altLang="en-US" sz="2400" b="1" dirty="0">
                <a:solidFill>
                  <a:srgbClr val="0076B8"/>
                </a:solidFill>
                <a:latin typeface="微软雅黑" panose="020B0503020204020204" pitchFamily="34" charset="-122"/>
                <a:ea typeface="微软雅黑" panose="020B0503020204020204" pitchFamily="34" charset="-122"/>
              </a:rPr>
              <a:t>连接的输出和最终的输出被连接在一起，通过一个最终的全连通层</a:t>
            </a:r>
          </a:p>
        </p:txBody>
      </p:sp>
    </p:spTree>
    <p:custDataLst>
      <p:tags r:id="rId1"/>
    </p:custDataLst>
    <p:extLst>
      <p:ext uri="{BB962C8B-B14F-4D97-AF65-F5344CB8AC3E}">
        <p14:creationId xmlns:p14="http://schemas.microsoft.com/office/powerpoint/2010/main" val="1819689859"/>
      </p:ext>
    </p:extLst>
  </p:cSld>
  <p:clrMapOvr>
    <a:masterClrMapping/>
  </p:clrMapOvr>
  <mc:AlternateContent xmlns:mc="http://schemas.openxmlformats.org/markup-compatibility/2006" xmlns:p14="http://schemas.microsoft.com/office/powerpoint/2010/main">
    <mc:Choice Requires="p14">
      <p:transition spd="slow" p14:dur="2000" advTm="2973"/>
    </mc:Choice>
    <mc:Fallback xmlns="">
      <p:transition spd="slow" advTm="29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1.1|0.9|0.9|1.1"/>
</p:tagLst>
</file>

<file path=ppt/tags/tag2.xml><?xml version="1.0" encoding="utf-8"?>
<p:tagLst xmlns:a="http://schemas.openxmlformats.org/drawingml/2006/main" xmlns:r="http://schemas.openxmlformats.org/officeDocument/2006/relationships" xmlns:p="http://schemas.openxmlformats.org/presentationml/2006/main">
  <p:tag name="TIMING" val="|0.7|0.9|0.8"/>
</p:tagLst>
</file>

<file path=ppt/tags/tag3.xml><?xml version="1.0" encoding="utf-8"?>
<p:tagLst xmlns:a="http://schemas.openxmlformats.org/drawingml/2006/main" xmlns:r="http://schemas.openxmlformats.org/officeDocument/2006/relationships" xmlns:p="http://schemas.openxmlformats.org/presentationml/2006/main">
  <p:tag name="TIMING" val="|0.7|1.1|0.9|0.9|1.1"/>
</p:tagLst>
</file>

<file path=ppt/tags/tag4.xml><?xml version="1.0" encoding="utf-8"?>
<p:tagLst xmlns:a="http://schemas.openxmlformats.org/drawingml/2006/main" xmlns:r="http://schemas.openxmlformats.org/officeDocument/2006/relationships" xmlns:p="http://schemas.openxmlformats.org/presentationml/2006/main">
  <p:tag name="TIMING" val="|0.8|0.8|0.8|0.7"/>
</p:tagLst>
</file>

<file path=ppt/tags/tag5.xml><?xml version="1.0" encoding="utf-8"?>
<p:tagLst xmlns:a="http://schemas.openxmlformats.org/drawingml/2006/main" xmlns:r="http://schemas.openxmlformats.org/officeDocument/2006/relationships" xmlns:p="http://schemas.openxmlformats.org/presentationml/2006/main">
  <p:tag name="TIMING" val="|1|0.8"/>
</p:tagLst>
</file>

<file path=ppt/tags/tag6.xml><?xml version="1.0" encoding="utf-8"?>
<p:tagLst xmlns:a="http://schemas.openxmlformats.org/drawingml/2006/main" xmlns:r="http://schemas.openxmlformats.org/officeDocument/2006/relationships" xmlns:p="http://schemas.openxmlformats.org/presentationml/2006/main">
  <p:tag name="TIMING" val="|1|4.8|1.2"/>
</p:tagLst>
</file>

<file path=ppt/tags/tag7.xml><?xml version="1.0" encoding="utf-8"?>
<p:tagLst xmlns:a="http://schemas.openxmlformats.org/drawingml/2006/main" xmlns:r="http://schemas.openxmlformats.org/officeDocument/2006/relationships" xmlns:p="http://schemas.openxmlformats.org/presentationml/2006/main">
  <p:tag name="TIMING" val="|1|1.5|0.9"/>
</p:tagLst>
</file>

<file path=ppt/tags/tag8.xml><?xml version="1.0" encoding="utf-8"?>
<p:tagLst xmlns:a="http://schemas.openxmlformats.org/drawingml/2006/main" xmlns:r="http://schemas.openxmlformats.org/officeDocument/2006/relationships" xmlns:p="http://schemas.openxmlformats.org/presentationml/2006/main">
  <p:tag name="TIMING" val="|2.8|1.2|0.8|0.7"/>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978</TotalTime>
  <Words>1372</Words>
  <Application>Microsoft Office PowerPoint</Application>
  <PresentationFormat>宽屏</PresentationFormat>
  <Paragraphs>74</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等线</vt:lpstr>
      <vt:lpstr>方正粗宋简体</vt:lpstr>
      <vt:lpstr>宋体</vt:lpstr>
      <vt:lpstr>微软雅黑</vt:lpstr>
      <vt:lpstr>Arial</vt:lpstr>
      <vt:lpstr>Calibri</vt:lpstr>
      <vt:lpstr>Calibri Light</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顾建</dc:creator>
  <cp:lastModifiedBy>rui ma</cp:lastModifiedBy>
  <cp:revision>270</cp:revision>
  <dcterms:created xsi:type="dcterms:W3CDTF">2015-11-22T14:34:47Z</dcterms:created>
  <dcterms:modified xsi:type="dcterms:W3CDTF">2017-12-11T01:27:22Z</dcterms:modified>
</cp:coreProperties>
</file>