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417" r:id="rId3"/>
    <p:sldId id="418" r:id="rId4"/>
    <p:sldId id="282" r:id="rId5"/>
    <p:sldId id="360" r:id="rId6"/>
    <p:sldId id="364" r:id="rId7"/>
    <p:sldId id="365" r:id="rId8"/>
    <p:sldId id="366" r:id="rId9"/>
    <p:sldId id="361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7" r:id="rId20"/>
    <p:sldId id="378" r:id="rId21"/>
    <p:sldId id="376" r:id="rId22"/>
    <p:sldId id="379" r:id="rId23"/>
    <p:sldId id="380" r:id="rId24"/>
    <p:sldId id="381" r:id="rId25"/>
    <p:sldId id="383" r:id="rId26"/>
    <p:sldId id="382" r:id="rId27"/>
    <p:sldId id="384" r:id="rId28"/>
    <p:sldId id="385" r:id="rId29"/>
    <p:sldId id="392" r:id="rId30"/>
    <p:sldId id="393" r:id="rId31"/>
    <p:sldId id="394" r:id="rId32"/>
    <p:sldId id="386" r:id="rId33"/>
    <p:sldId id="395" r:id="rId34"/>
    <p:sldId id="396" r:id="rId35"/>
    <p:sldId id="387" r:id="rId36"/>
    <p:sldId id="397" r:id="rId37"/>
    <p:sldId id="398" r:id="rId38"/>
    <p:sldId id="388" r:id="rId39"/>
    <p:sldId id="362" r:id="rId40"/>
    <p:sldId id="389" r:id="rId41"/>
    <p:sldId id="390" r:id="rId42"/>
    <p:sldId id="391" r:id="rId43"/>
    <p:sldId id="399" r:id="rId44"/>
    <p:sldId id="400" r:id="rId45"/>
    <p:sldId id="401" r:id="rId46"/>
    <p:sldId id="402" r:id="rId47"/>
    <p:sldId id="403" r:id="rId48"/>
    <p:sldId id="404" r:id="rId49"/>
    <p:sldId id="411" r:id="rId50"/>
    <p:sldId id="405" r:id="rId51"/>
    <p:sldId id="412" r:id="rId52"/>
    <p:sldId id="413" r:id="rId53"/>
    <p:sldId id="406" r:id="rId54"/>
    <p:sldId id="407" r:id="rId55"/>
    <p:sldId id="408" r:id="rId56"/>
    <p:sldId id="414" r:id="rId57"/>
    <p:sldId id="415" r:id="rId58"/>
    <p:sldId id="409" r:id="rId59"/>
    <p:sldId id="363" r:id="rId60"/>
    <p:sldId id="410" r:id="rId61"/>
    <p:sldId id="416" r:id="rId62"/>
    <p:sldId id="313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3" autoAdjust="0"/>
    <p:restoredTop sz="98689" autoAdjust="0"/>
  </p:normalViewPr>
  <p:slideViewPr>
    <p:cSldViewPr snapToGrid="0">
      <p:cViewPr varScale="1">
        <p:scale>
          <a:sx n="86" d="100"/>
          <a:sy n="86" d="100"/>
        </p:scale>
        <p:origin x="-13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54.wmf"/><Relationship Id="rId1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F4038-31A5-42DC-8792-15F8B1F5E472}" type="datetimeFigureOut">
              <a:rPr lang="zh-CN" altLang="en-US" smtClean="0"/>
              <a:pPr/>
              <a:t>2018-05-06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3079B-FC72-41AC-9FC3-2D9132B62C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535AA-0D2B-41EF-B0E4-0E2195B6CFD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9139FB-9CF2-4DE6-902C-FA08DB8AB335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DF9F2D-93D8-4E7D-B845-6719BAC7C170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5310F-C69A-46B7-88D3-D05AA90C036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638042-09BA-4754-A0C9-643628E8D7B2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03DFFD-6A96-4267-9F6E-B0FD57DFF581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E0703F-1ED7-402E-925D-61A43D24B0A0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13909-5AFB-41D5-A0A7-4986D4177E5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D74A1-4B9F-4CAB-B13F-9DDE3210B010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477C1-EB2D-4454-9C73-362A91DEC276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FFD596-234B-474E-89B6-2E06AD185125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86AF88-AD17-4E66-BFC0-15DED55D2F3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93440-8CD1-4C15-8C85-D5A5B81E401B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E96F6A-9FBF-4E62-A6FE-46367ACFC686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8F56A-39D3-4DB6-8CB0-586437EE779B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B2EDC3-C194-4852-8F96-BD0C4B060829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E1EAAB-A8DF-4327-ACE3-F9D3BD3C16A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450721-3DA6-4092-996D-B55036CD851E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5FA841-452E-4637-BE29-90AD89BE1FF2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9C3F52-AD87-4C90-AF4D-93D1BA1CFF4B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41FEF-94AC-48A0-BD64-2C21FC1FBE39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66F88-B14A-4466-991E-2163DDAB5F4E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2BF920-C8F3-4DF4-9CBF-3BA2AF53DC4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68AAA2-8D1C-43F4-BE52-B1294AB397AB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D8817-B2F0-4D97-A542-B6A889DC202B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979C0-B1AD-4674-9CA4-EC2CC8C45F73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DC7312-18B9-417F-AD77-4D8C5B0CB687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0E3442-F49D-4EB1-B3C8-1700AE9D906B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6409A1-D5F1-4B48-8DDA-EBA9E922484C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B9F65-D526-4386-AC7F-44065342C7DF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71681-4A51-41F5-9287-CA905DD5D196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21F846-C271-4D7F-8115-3CCEFD35955B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C560A-FC1C-447E-AECE-9CA20A9B236B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854DB2-112E-427C-8996-A14C57ADDE0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7A7A3B-DFCE-4AB0-9FA4-1532A6F0BDB8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3CE5D-C056-4512-B185-82A37FA86908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024D00-6571-48B1-9B5E-6C91A8A698A3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0E3782-FD70-427A-A9A5-41308202D117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106E5-D491-4CEA-A6A3-E960FF98414E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7EB3C-0F39-4198-8394-A92B0F7937C4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A16E63-4CDE-49ED-AB2A-36319306B14F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012331-DB1F-40DB-B24A-D6319A609D5A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80930-8C61-421A-B84A-F74D8C609B83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5C7EC9-9415-4349-8AAE-A4308BCD7B12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EAC151-DBE9-4277-BD41-2F431436382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3C589-271F-4A6B-BFD1-0FB9BA35D271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C177DD-A600-41A2-B81E-8DA506876971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4F08D7-9FD1-4788-A7C6-D5C1BFFAA9DC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17529B-0DC5-495C-9AF7-E083DFA83D11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277190-5C64-45D9-A41F-1D16543E86D4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8F56A-39D3-4DB6-8CB0-586437EE779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53CAD8-8976-4ABC-B7C8-351EBF7B698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C4E48A-8715-487F-A60C-18C1D9D470F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A8C901-897C-485B-936B-8CC311D02854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0851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7031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8332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5E6E5DB-E740-4940-A4D0-E6C355F3C1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9414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3123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9320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201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8861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7371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5368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9000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D084-5FED-4D4D-B922-9CE7DAB19958}" type="datetimeFigureOut">
              <a:rPr lang="zh-CN" altLang="en-US" smtClean="0"/>
              <a:pPr/>
              <a:t>2018-05-06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3017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0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slide" Target="slide28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slide" Target="slide61.xml"/><Relationship Id="rId7" Type="http://schemas.openxmlformats.org/officeDocument/2006/relationships/slide" Target="slide47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slide" Target="slide46.xml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slide" Target="slide48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slide" Target="slide40.xml"/><Relationship Id="rId7" Type="http://schemas.openxmlformats.org/officeDocument/2006/relationships/slide" Target="slide42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slide" Target="slide41.xml"/><Relationship Id="rId10" Type="http://schemas.openxmlformats.org/officeDocument/2006/relationships/image" Target="../media/image65.png"/><Relationship Id="rId4" Type="http://schemas.openxmlformats.org/officeDocument/2006/relationships/image" Target="../media/image62.png"/><Relationship Id="rId9" Type="http://schemas.openxmlformats.org/officeDocument/2006/relationships/slide" Target="slide4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6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0670" y="1438182"/>
            <a:ext cx="6702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成果展示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69422" y="3657601"/>
            <a:ext cx="417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46593"/>
            <a:ext cx="9144000" cy="71414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317725"/>
            <a:ext cx="9144000" cy="2285992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060" y="1829209"/>
            <a:ext cx="7262523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第六章  图像锐化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副标题 4"/>
          <p:cNvSpPr>
            <a:spLocks noGrp="1"/>
          </p:cNvSpPr>
          <p:nvPr/>
        </p:nvSpPr>
        <p:spPr bwMode="auto">
          <a:xfrm>
            <a:off x="4153988" y="5060560"/>
            <a:ext cx="4800600" cy="134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巫义锐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河海大学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计算机与信息学院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1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58953" y="448240"/>
            <a:ext cx="6249987" cy="113506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一阶微分锐化：基本原理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3255" y="1700213"/>
            <a:ext cx="6078820" cy="57467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一阶微分的计算公式非常简单：</a:t>
            </a: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n"/>
            </a:pP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n"/>
            </a:pP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离散化之后的差分方程：</a:t>
            </a: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n"/>
            </a:pP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n"/>
            </a:pP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r>
              <a:rPr lang="zh-CN" altLang="en-US" sz="3200" b="1" dirty="0" smtClean="0">
                <a:latin typeface="华文细黑" pitchFamily="2" charset="-122"/>
                <a:ea typeface="华文细黑" pitchFamily="2" charset="-122"/>
              </a:rPr>
              <a:t> </a:t>
            </a:r>
            <a:endParaRPr lang="zh-CN" altLang="en-US" sz="3200" dirty="0" smtClean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Char char="n"/>
            </a:pPr>
            <a:endParaRPr lang="zh-CN" altLang="en-US" sz="3200" b="1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200" b="1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96651" name="Object 43"/>
          <p:cNvGraphicFramePr>
            <a:graphicFrameLocks noChangeAspect="1"/>
          </p:cNvGraphicFramePr>
          <p:nvPr>
            <p:ph sz="half" idx="2"/>
          </p:nvPr>
        </p:nvGraphicFramePr>
        <p:xfrm>
          <a:off x="2771775" y="2420938"/>
          <a:ext cx="2178050" cy="831850"/>
        </p:xfrm>
        <a:graphic>
          <a:graphicData uri="http://schemas.openxmlformats.org/presentationml/2006/ole">
            <p:oleObj spid="_x0000_s75778" name="Equation" r:id="rId4" imgW="1155600" imgH="419040" progId="">
              <p:embed/>
            </p:oleObj>
          </a:graphicData>
        </a:graphic>
      </p:graphicFrame>
      <p:sp>
        <p:nvSpPr>
          <p:cNvPr id="196653" name="Rectangle 45"/>
          <p:cNvSpPr>
            <a:spLocks noChangeArrowheads="1"/>
          </p:cNvSpPr>
          <p:nvPr/>
        </p:nvSpPr>
        <p:spPr bwMode="auto">
          <a:xfrm>
            <a:off x="382067" y="3357563"/>
            <a:ext cx="569912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</a:pPr>
            <a:endParaRPr lang="zh-CN" altLang="en-US" sz="3200" b="1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96656" name="Object 48"/>
          <p:cNvGraphicFramePr>
            <a:graphicFrameLocks noChangeAspect="1"/>
          </p:cNvGraphicFramePr>
          <p:nvPr/>
        </p:nvGraphicFramePr>
        <p:xfrm>
          <a:off x="1187450" y="4149725"/>
          <a:ext cx="6624638" cy="427038"/>
        </p:xfrm>
        <a:graphic>
          <a:graphicData uri="http://schemas.openxmlformats.org/presentationml/2006/ole">
            <p:oleObj spid="_x0000_s75779" name="Equation" r:id="rId5" imgW="3162240" imgH="203040" progId="">
              <p:embed/>
            </p:oleObj>
          </a:graphicData>
        </a:graphic>
      </p:graphicFrame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0036" y="5147576"/>
            <a:ext cx="77849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考虑到图像的拓扑结构性，大量连续公式都需经</a:t>
            </a:r>
            <a:r>
              <a:rPr lang="zh-CN" altLang="en-US" sz="3200" dirty="0" smtClean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离散化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使用。</a:t>
            </a:r>
          </a:p>
        </p:txBody>
      </p:sp>
      <p:sp>
        <p:nvSpPr>
          <p:cNvPr id="10" name="矩形 9"/>
          <p:cNvSpPr/>
          <p:nvPr/>
        </p:nvSpPr>
        <p:spPr>
          <a:xfrm>
            <a:off x="713984" y="5158466"/>
            <a:ext cx="7628350" cy="10669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4109" y="626562"/>
            <a:ext cx="597535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一阶微分锐化算子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97068" y="2366594"/>
            <a:ext cx="7546932" cy="294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5"/>
              </a:buClr>
              <a:buSzPct val="90000"/>
              <a:buFont typeface="Wingdings" pitchFamily="2" charset="2"/>
              <a:buChar char="n"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单方向一阶微分锐化</a:t>
            </a:r>
          </a:p>
          <a:p>
            <a:pPr marL="342900" indent="-342900">
              <a:spcBef>
                <a:spcPct val="20000"/>
              </a:spcBef>
              <a:buClr>
                <a:schemeClr val="accent5"/>
              </a:buClr>
              <a:buSzPct val="90000"/>
              <a:buFont typeface="Wingdings" pitchFamily="2" charset="2"/>
              <a:buChar char="n"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无方向一阶微分锐化</a:t>
            </a:r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90000"/>
              <a:buFont typeface="Wingdings" pitchFamily="2" charset="2"/>
              <a:buNone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      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•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交叉微分锐化</a:t>
            </a:r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90000"/>
              <a:buFont typeface="Wingdings" pitchFamily="2" charset="2"/>
              <a:buNone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      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• </a:t>
            </a:r>
            <a:r>
              <a:rPr lang="en-US" altLang="zh-CN" sz="3200" b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Sobel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锐化</a:t>
            </a:r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90000"/>
              <a:buFont typeface="Wingdings" pitchFamily="2" charset="2"/>
              <a:buNone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      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• </a:t>
            </a:r>
            <a:r>
              <a:rPr lang="en-US" altLang="zh-CN" sz="32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Prewitt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锐化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48558" y="504195"/>
            <a:ext cx="6911975" cy="13684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单方向的一阶锐化：基本原理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619" y="2022997"/>
            <a:ext cx="8054235" cy="36496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Clr>
                <a:schemeClr val="accent5"/>
              </a:buClr>
              <a:buFont typeface="Wingdings" pitchFamily="2" charset="2"/>
              <a:buChar char="n"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定义：对某个特定方向上的边缘信息进行增强。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CN" altLang="en-US" sz="32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Clr>
                <a:schemeClr val="accent5"/>
              </a:buClr>
              <a:buFont typeface="Wingdings" pitchFamily="2" charset="2"/>
              <a:buChar char="n"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单方向锐化实际上是包括</a:t>
            </a: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水平方向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垂直方向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上的锐化。 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55442" y="416513"/>
            <a:ext cx="6911975" cy="13684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水平方向的一阶锐化：基本方法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5456" y="1916113"/>
            <a:ext cx="8172450" cy="17462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水平方向的锐化，通过可以检测出水平方向上像素值变化的</a:t>
            </a: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模板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来实现。  </a:t>
            </a:r>
          </a:p>
        </p:txBody>
      </p:sp>
      <p:graphicFrame>
        <p:nvGraphicFramePr>
          <p:cNvPr id="258139" name="Group 91"/>
          <p:cNvGraphicFramePr>
            <a:graphicFrameLocks noGrp="1"/>
          </p:cNvGraphicFramePr>
          <p:nvPr/>
        </p:nvGraphicFramePr>
        <p:xfrm>
          <a:off x="1692275" y="4508500"/>
          <a:ext cx="1200150" cy="1065213"/>
        </p:xfrm>
        <a:graphic>
          <a:graphicData uri="http://schemas.openxmlformats.org/drawingml/2006/table">
            <a:tbl>
              <a:tblPr/>
              <a:tblGrid>
                <a:gridCol w="387350"/>
                <a:gridCol w="404813"/>
                <a:gridCol w="407987"/>
              </a:tblGrid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</a:tbl>
          </a:graphicData>
        </a:graphic>
      </p:graphicFrame>
      <p:sp>
        <p:nvSpPr>
          <p:cNvPr id="258070" name="AutoShape 22"/>
          <p:cNvSpPr>
            <a:spLocks noChangeArrowheads="1"/>
          </p:cNvSpPr>
          <p:nvPr/>
        </p:nvSpPr>
        <p:spPr bwMode="auto">
          <a:xfrm>
            <a:off x="3348038" y="5300663"/>
            <a:ext cx="2362200" cy="304800"/>
          </a:xfrm>
          <a:prstGeom prst="rightArrow">
            <a:avLst>
              <a:gd name="adj1" fmla="val 50000"/>
              <a:gd name="adj2" fmla="val 19375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8071" name="Object 23"/>
          <p:cNvGraphicFramePr>
            <a:graphicFrameLocks noChangeAspect="1"/>
          </p:cNvGraphicFramePr>
          <p:nvPr/>
        </p:nvGraphicFramePr>
        <p:xfrm>
          <a:off x="3492500" y="4292600"/>
          <a:ext cx="1600200" cy="904875"/>
        </p:xfrm>
        <a:graphic>
          <a:graphicData uri="http://schemas.openxmlformats.org/presentationml/2006/ole">
            <p:oleObj spid="_x0000_s102402" name="公式" r:id="rId4" imgW="1257120" imgH="711000" progId="Equation.3">
              <p:embed/>
            </p:oleObj>
          </a:graphicData>
        </a:graphic>
      </p:graphicFrame>
      <p:graphicFrame>
        <p:nvGraphicFramePr>
          <p:cNvPr id="258142" name="Group 94"/>
          <p:cNvGraphicFramePr>
            <a:graphicFrameLocks noGrp="1"/>
          </p:cNvGraphicFramePr>
          <p:nvPr/>
        </p:nvGraphicFramePr>
        <p:xfrm>
          <a:off x="6075320" y="4483448"/>
          <a:ext cx="1071562" cy="1079500"/>
        </p:xfrm>
        <a:graphic>
          <a:graphicData uri="http://schemas.openxmlformats.org/drawingml/2006/table">
            <a:tbl>
              <a:tblPr/>
              <a:tblGrid>
                <a:gridCol w="360362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8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8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8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8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8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build="p" autoUpdateAnimBg="0"/>
      <p:bldP spid="2580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427" y="602272"/>
            <a:ext cx="7200900" cy="1060450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水平方向的一阶锐化：例题</a:t>
            </a:r>
          </a:p>
        </p:txBody>
      </p:sp>
      <p:sp>
        <p:nvSpPr>
          <p:cNvPr id="259075" name="AutoShape 3"/>
          <p:cNvSpPr>
            <a:spLocks noChangeArrowheads="1"/>
          </p:cNvSpPr>
          <p:nvPr/>
        </p:nvSpPr>
        <p:spPr bwMode="auto">
          <a:xfrm>
            <a:off x="3779838" y="3933825"/>
            <a:ext cx="914400" cy="792163"/>
          </a:xfrm>
          <a:prstGeom prst="rightArrow">
            <a:avLst>
              <a:gd name="adj1" fmla="val 50000"/>
              <a:gd name="adj2" fmla="val 28858"/>
            </a:avLst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9168" name="Group 96"/>
          <p:cNvGraphicFramePr>
            <a:graphicFrameLocks noGrp="1"/>
          </p:cNvGraphicFramePr>
          <p:nvPr>
            <p:ph sz="half" idx="2"/>
          </p:nvPr>
        </p:nvGraphicFramePr>
        <p:xfrm>
          <a:off x="1187450" y="3284538"/>
          <a:ext cx="2305050" cy="2160588"/>
        </p:xfrm>
        <a:graphic>
          <a:graphicData uri="http://schemas.openxmlformats.org/drawingml/2006/table">
            <a:tbl>
              <a:tblPr/>
              <a:tblGrid>
                <a:gridCol w="434975"/>
                <a:gridCol w="434975"/>
                <a:gridCol w="431800"/>
                <a:gridCol w="433388"/>
                <a:gridCol w="569912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9167" name="Group 95"/>
          <p:cNvGraphicFramePr>
            <a:graphicFrameLocks noGrp="1"/>
          </p:cNvGraphicFramePr>
          <p:nvPr/>
        </p:nvGraphicFramePr>
        <p:xfrm>
          <a:off x="5181600" y="3257550"/>
          <a:ext cx="2376488" cy="2160588"/>
        </p:xfrm>
        <a:graphic>
          <a:graphicData uri="http://schemas.openxmlformats.org/drawingml/2006/table">
            <a:tbl>
              <a:tblPr/>
              <a:tblGrid>
                <a:gridCol w="374650"/>
                <a:gridCol w="488950"/>
                <a:gridCol w="576263"/>
                <a:gridCol w="576262"/>
                <a:gridCol w="36036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9152" name="Rectangle 80"/>
          <p:cNvSpPr>
            <a:spLocks noChangeArrowheads="1"/>
          </p:cNvSpPr>
          <p:nvPr/>
        </p:nvSpPr>
        <p:spPr bwMode="auto">
          <a:xfrm>
            <a:off x="1187450" y="3284538"/>
            <a:ext cx="1296988" cy="1295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53" name="Text Box 81"/>
          <p:cNvSpPr txBox="1">
            <a:spLocks noChangeArrowheads="1"/>
          </p:cNvSpPr>
          <p:nvPr/>
        </p:nvSpPr>
        <p:spPr bwMode="auto">
          <a:xfrm>
            <a:off x="2438400" y="1981200"/>
            <a:ext cx="403225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ahoma" pitchFamily="34" charset="0"/>
              </a:rPr>
              <a:t>1*1+2*2+1*3-1*3-2*0-1*8=-3</a:t>
            </a:r>
          </a:p>
        </p:txBody>
      </p:sp>
      <p:sp>
        <p:nvSpPr>
          <p:cNvPr id="259154" name="Line 82"/>
          <p:cNvSpPr>
            <a:spLocks noChangeShapeType="1"/>
          </p:cNvSpPr>
          <p:nvPr/>
        </p:nvSpPr>
        <p:spPr bwMode="auto">
          <a:xfrm flipV="1">
            <a:off x="1979613" y="2420938"/>
            <a:ext cx="1225550" cy="1296987"/>
          </a:xfrm>
          <a:prstGeom prst="line">
            <a:avLst/>
          </a:prstGeom>
          <a:noFill/>
          <a:ln w="38100">
            <a:solidFill>
              <a:srgbClr val="FF66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9155" name="Line 83"/>
          <p:cNvSpPr>
            <a:spLocks noChangeShapeType="1"/>
          </p:cNvSpPr>
          <p:nvPr/>
        </p:nvSpPr>
        <p:spPr bwMode="auto">
          <a:xfrm>
            <a:off x="5105400" y="2438400"/>
            <a:ext cx="647700" cy="1368425"/>
          </a:xfrm>
          <a:prstGeom prst="line">
            <a:avLst/>
          </a:prstGeom>
          <a:noFill/>
          <a:ln w="38100">
            <a:solidFill>
              <a:srgbClr val="FF66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59157" name="Object 85"/>
          <p:cNvGraphicFramePr>
            <a:graphicFrameLocks noChangeAspect="1"/>
          </p:cNvGraphicFramePr>
          <p:nvPr/>
        </p:nvGraphicFramePr>
        <p:xfrm>
          <a:off x="684213" y="2205038"/>
          <a:ext cx="1600200" cy="904875"/>
        </p:xfrm>
        <a:graphic>
          <a:graphicData uri="http://schemas.openxmlformats.org/presentationml/2006/ole">
            <p:oleObj spid="_x0000_s103426" name="Equation" r:id="rId4" imgW="1257120" imgH="711000" progId="">
              <p:embed/>
            </p:oleObj>
          </a:graphicData>
        </a:graphic>
      </p:graphicFrame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animBg="1"/>
      <p:bldP spid="259152" grpId="0" animBg="1"/>
      <p:bldP spid="259153" grpId="0" animBg="1" autoUpdateAnimBg="0"/>
      <p:bldP spid="259154" grpId="0" animBg="1"/>
      <p:bldP spid="2591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057" y="723813"/>
            <a:ext cx="7356475" cy="908050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垂直方向的一阶锐化：基本方法</a:t>
            </a:r>
          </a:p>
        </p:txBody>
      </p:sp>
      <p:graphicFrame>
        <p:nvGraphicFramePr>
          <p:cNvPr id="146570" name="Group 138"/>
          <p:cNvGraphicFramePr>
            <a:graphicFrameLocks noGrp="1"/>
          </p:cNvGraphicFramePr>
          <p:nvPr/>
        </p:nvGraphicFramePr>
        <p:xfrm>
          <a:off x="1476375" y="4149725"/>
          <a:ext cx="1131888" cy="1150938"/>
        </p:xfrm>
        <a:graphic>
          <a:graphicData uri="http://schemas.openxmlformats.org/drawingml/2006/table">
            <a:tbl>
              <a:tblPr/>
              <a:tblGrid>
                <a:gridCol w="377825"/>
                <a:gridCol w="376238"/>
                <a:gridCol w="377825"/>
              </a:tblGrid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523" name="Group 91"/>
          <p:cNvGraphicFramePr>
            <a:graphicFrameLocks noGrp="1"/>
          </p:cNvGraphicFramePr>
          <p:nvPr/>
        </p:nvGraphicFramePr>
        <p:xfrm>
          <a:off x="5759059" y="4117931"/>
          <a:ext cx="1152525" cy="1152525"/>
        </p:xfrm>
        <a:graphic>
          <a:graphicData uri="http://schemas.openxmlformats.org/drawingml/2006/table">
            <a:tbl>
              <a:tblPr/>
              <a:tblGrid>
                <a:gridCol w="384175"/>
                <a:gridCol w="384175"/>
                <a:gridCol w="384175"/>
              </a:tblGrid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BF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6510" name="AutoShape 78"/>
          <p:cNvSpPr>
            <a:spLocks noChangeArrowheads="1"/>
          </p:cNvSpPr>
          <p:nvPr/>
        </p:nvSpPr>
        <p:spPr bwMode="auto">
          <a:xfrm>
            <a:off x="2987675" y="5013325"/>
            <a:ext cx="2514600" cy="228600"/>
          </a:xfrm>
          <a:prstGeom prst="rightArrow">
            <a:avLst>
              <a:gd name="adj1" fmla="val 50000"/>
              <a:gd name="adj2" fmla="val 275000"/>
            </a:avLst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6511" name="Object 79"/>
          <p:cNvGraphicFramePr>
            <a:graphicFrameLocks noChangeAspect="1"/>
          </p:cNvGraphicFramePr>
          <p:nvPr/>
        </p:nvGraphicFramePr>
        <p:xfrm>
          <a:off x="3222625" y="3984625"/>
          <a:ext cx="1463675" cy="954088"/>
        </p:xfrm>
        <a:graphic>
          <a:graphicData uri="http://schemas.openxmlformats.org/presentationml/2006/ole">
            <p:oleObj spid="_x0000_s104450" name="公式" r:id="rId4" imgW="1091880" imgH="711000" progId="Equation.3">
              <p:embed/>
            </p:oleObj>
          </a:graphicData>
        </a:graphic>
      </p:graphicFrame>
      <p:sp>
        <p:nvSpPr>
          <p:cNvPr id="146525" name="Rectangle 93"/>
          <p:cNvSpPr>
            <a:spLocks noGrp="1" noChangeArrowheads="1"/>
          </p:cNvSpPr>
          <p:nvPr>
            <p:ph type="body" idx="1"/>
          </p:nvPr>
        </p:nvSpPr>
        <p:spPr>
          <a:xfrm>
            <a:off x="705545" y="1744467"/>
            <a:ext cx="7556500" cy="1765300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垂直锐化算法的设计思想与水平锐化算法相同。  </a:t>
            </a:r>
          </a:p>
        </p:txBody>
      </p:sp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510" grpId="0" animBg="1"/>
      <p:bldP spid="14652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0493" y="560974"/>
            <a:ext cx="7015163" cy="985838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垂直方向的一阶锐化：例题</a:t>
            </a:r>
          </a:p>
        </p:txBody>
      </p:sp>
      <p:sp>
        <p:nvSpPr>
          <p:cNvPr id="147478" name="AutoShape 22"/>
          <p:cNvSpPr>
            <a:spLocks noChangeArrowheads="1"/>
          </p:cNvSpPr>
          <p:nvPr/>
        </p:nvSpPr>
        <p:spPr bwMode="auto">
          <a:xfrm>
            <a:off x="3851275" y="3933825"/>
            <a:ext cx="698500" cy="7921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9999"/>
          </a:solidFill>
          <a:ln w="9525">
            <a:solidFill>
              <a:srgbClr val="99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7840" name="Group 384"/>
          <p:cNvGraphicFramePr>
            <a:graphicFrameLocks noGrp="1"/>
          </p:cNvGraphicFramePr>
          <p:nvPr>
            <p:ph sz="half" idx="2"/>
          </p:nvPr>
        </p:nvGraphicFramePr>
        <p:xfrm>
          <a:off x="900113" y="3357563"/>
          <a:ext cx="2447925" cy="2160588"/>
        </p:xfrm>
        <a:graphic>
          <a:graphicData uri="http://schemas.openxmlformats.org/drawingml/2006/table">
            <a:tbl>
              <a:tblPr/>
              <a:tblGrid>
                <a:gridCol w="490537"/>
                <a:gridCol w="490538"/>
                <a:gridCol w="485775"/>
                <a:gridCol w="490537"/>
                <a:gridCol w="490538"/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7839" name="Group 383"/>
          <p:cNvGraphicFramePr>
            <a:graphicFrameLocks noGrp="1"/>
          </p:cNvGraphicFramePr>
          <p:nvPr/>
        </p:nvGraphicFramePr>
        <p:xfrm>
          <a:off x="4953000" y="3257550"/>
          <a:ext cx="2438400" cy="2160588"/>
        </p:xfrm>
        <a:graphic>
          <a:graphicData uri="http://schemas.openxmlformats.org/drawingml/2006/table">
            <a:tbl>
              <a:tblPr/>
              <a:tblGrid>
                <a:gridCol w="314325"/>
                <a:gridCol w="631825"/>
                <a:gridCol w="631825"/>
                <a:gridCol w="479425"/>
                <a:gridCol w="381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-17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-22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7630" name="Rectangle 174"/>
          <p:cNvSpPr>
            <a:spLocks noChangeArrowheads="1"/>
          </p:cNvSpPr>
          <p:nvPr/>
        </p:nvSpPr>
        <p:spPr bwMode="auto">
          <a:xfrm>
            <a:off x="900113" y="3357563"/>
            <a:ext cx="1439862" cy="1295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45" name="Text Box 189"/>
          <p:cNvSpPr txBox="1">
            <a:spLocks noChangeArrowheads="1"/>
          </p:cNvSpPr>
          <p:nvPr/>
        </p:nvSpPr>
        <p:spPr bwMode="auto">
          <a:xfrm>
            <a:off x="2411413" y="1916113"/>
            <a:ext cx="403225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ahoma" pitchFamily="34" charset="0"/>
              </a:rPr>
              <a:t>1*1+2*2+1*3-1*3-2*2-1*8=-7</a:t>
            </a:r>
          </a:p>
        </p:txBody>
      </p:sp>
      <p:sp>
        <p:nvSpPr>
          <p:cNvPr id="147646" name="Line 190"/>
          <p:cNvSpPr>
            <a:spLocks noChangeShapeType="1"/>
          </p:cNvSpPr>
          <p:nvPr/>
        </p:nvSpPr>
        <p:spPr bwMode="auto">
          <a:xfrm flipV="1">
            <a:off x="1763713" y="2349500"/>
            <a:ext cx="1368425" cy="1511300"/>
          </a:xfrm>
          <a:prstGeom prst="line">
            <a:avLst/>
          </a:prstGeom>
          <a:noFill/>
          <a:ln w="38100">
            <a:solidFill>
              <a:srgbClr val="FF66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7647" name="Line 191"/>
          <p:cNvSpPr>
            <a:spLocks noChangeShapeType="1"/>
          </p:cNvSpPr>
          <p:nvPr/>
        </p:nvSpPr>
        <p:spPr bwMode="auto">
          <a:xfrm>
            <a:off x="5105400" y="2438400"/>
            <a:ext cx="647700" cy="1368425"/>
          </a:xfrm>
          <a:prstGeom prst="line">
            <a:avLst/>
          </a:prstGeom>
          <a:noFill/>
          <a:ln w="38100">
            <a:solidFill>
              <a:srgbClr val="FF66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7817" name="Object 361"/>
          <p:cNvGraphicFramePr>
            <a:graphicFrameLocks noChangeAspect="1"/>
          </p:cNvGraphicFramePr>
          <p:nvPr/>
        </p:nvGraphicFramePr>
        <p:xfrm>
          <a:off x="684213" y="2205038"/>
          <a:ext cx="1463675" cy="954087"/>
        </p:xfrm>
        <a:graphic>
          <a:graphicData uri="http://schemas.openxmlformats.org/presentationml/2006/ole">
            <p:oleObj spid="_x0000_s105474" name="Equation" r:id="rId4" imgW="1091880" imgH="711000" progId="">
              <p:embed/>
            </p:oleObj>
          </a:graphicData>
        </a:graphic>
      </p:graphicFrame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7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8" grpId="0" animBg="1"/>
      <p:bldP spid="147630" grpId="0" animBg="1"/>
      <p:bldP spid="147645" grpId="0" animBg="1" autoUpdateAnimBg="0"/>
      <p:bldP spid="147646" grpId="0" animBg="1"/>
      <p:bldP spid="1476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718072" y="485818"/>
            <a:ext cx="77724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单方向锐化的后处理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139" y="1947841"/>
            <a:ext cx="8022138" cy="352901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此类锐化算法需进行后处理，以解决像素值为负的问题。</a:t>
            </a:r>
          </a:p>
          <a:p>
            <a:pPr>
              <a:lnSpc>
                <a:spcPct val="14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后处理的方法不同，则所得到的效果也就不同。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单方向锐化的后处理：方法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endParaRPr lang="zh-CN" altLang="en-US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88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60798" y="1873815"/>
            <a:ext cx="8219530" cy="1757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accent5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方法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整体加一个正整数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，以保证所有的像素值均为正。可以获得类似</a:t>
            </a: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浮雕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的效果。</a:t>
            </a:r>
          </a:p>
        </p:txBody>
      </p:sp>
      <p:sp>
        <p:nvSpPr>
          <p:cNvPr id="248836" name="AutoShape 1028"/>
          <p:cNvSpPr>
            <a:spLocks noChangeArrowheads="1"/>
          </p:cNvSpPr>
          <p:nvPr/>
        </p:nvSpPr>
        <p:spPr bwMode="auto">
          <a:xfrm>
            <a:off x="3924300" y="4182823"/>
            <a:ext cx="287338" cy="7921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0099"/>
          </a:solidFill>
          <a:ln w="9525">
            <a:solidFill>
              <a:srgbClr val="FF99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8971" name="Group 1163"/>
          <p:cNvGraphicFramePr>
            <a:graphicFrameLocks noGrp="1"/>
          </p:cNvGraphicFramePr>
          <p:nvPr/>
        </p:nvGraphicFramePr>
        <p:xfrm>
          <a:off x="4643438" y="3535123"/>
          <a:ext cx="2736850" cy="2114552"/>
        </p:xfrm>
        <a:graphic>
          <a:graphicData uri="http://schemas.openxmlformats.org/drawingml/2006/table">
            <a:tbl>
              <a:tblPr/>
              <a:tblGrid>
                <a:gridCol w="488950"/>
                <a:gridCol w="512762"/>
                <a:gridCol w="534988"/>
                <a:gridCol w="623887"/>
                <a:gridCol w="576263"/>
              </a:tblGrid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8972" name="Group 1164"/>
          <p:cNvGraphicFramePr>
            <a:graphicFrameLocks noGrp="1"/>
          </p:cNvGraphicFramePr>
          <p:nvPr/>
        </p:nvGraphicFramePr>
        <p:xfrm>
          <a:off x="1258888" y="3535123"/>
          <a:ext cx="2376487" cy="2181226"/>
        </p:xfrm>
        <a:graphic>
          <a:graphicData uri="http://schemas.openxmlformats.org/drawingml/2006/table">
            <a:tbl>
              <a:tblPr/>
              <a:tblGrid>
                <a:gridCol w="374650"/>
                <a:gridCol w="488950"/>
                <a:gridCol w="576262"/>
                <a:gridCol w="576263"/>
                <a:gridCol w="360362"/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6527800" cy="539750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水平浮雕效果</a:t>
            </a:r>
          </a:p>
        </p:txBody>
      </p:sp>
      <p:pic>
        <p:nvPicPr>
          <p:cNvPr id="132100" name="Picture 4" descr="第5章图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060575"/>
            <a:ext cx="43180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2101" name="Picture 5" descr="第5章图2"/>
          <p:cNvPicPr>
            <a:picLocks noChangeAspect="1" noChangeArrowheads="1"/>
          </p:cNvPicPr>
          <p:nvPr/>
        </p:nvPicPr>
        <p:blipFill>
          <a:blip r:embed="rId4" cstate="print">
            <a:lum bright="20000" contrast="20000"/>
          </a:blip>
          <a:srcRect/>
          <a:stretch>
            <a:fillRect/>
          </a:stretch>
        </p:blipFill>
        <p:spPr bwMode="auto">
          <a:xfrm>
            <a:off x="4643438" y="2060575"/>
            <a:ext cx="43180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538" y="4574146"/>
            <a:ext cx="82828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增对于图像的</a:t>
            </a: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椒盐噪声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下列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哪一个滤波器能得到较好的去噪结果？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中值滤波器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均值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滤波器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C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高通滤波器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加权均值滤波器</a:t>
            </a:r>
            <a:endParaRPr lang="zh-CN" altLang="en-US" sz="2000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7" name="Picture 26" descr="4noise098me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7588" y="1505638"/>
            <a:ext cx="3761250" cy="2820592"/>
          </a:xfrm>
          <a:prstGeom prst="rect">
            <a:avLst/>
          </a:prstGeom>
          <a:solidFill>
            <a:srgbClr val="003399"/>
          </a:solidFill>
          <a:ln w="9525">
            <a:solidFill>
              <a:srgbClr val="008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3571875" cy="547687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垂直浮雕效果</a:t>
            </a:r>
          </a:p>
        </p:txBody>
      </p:sp>
      <p:pic>
        <p:nvPicPr>
          <p:cNvPr id="150532" name="Picture 4" descr="第5章图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205038"/>
            <a:ext cx="43180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0534" name="Picture 6" descr="第5章图1"/>
          <p:cNvPicPr>
            <a:picLocks noChangeAspect="1" noChangeArrowheads="1"/>
          </p:cNvPicPr>
          <p:nvPr/>
        </p:nvPicPr>
        <p:blipFill>
          <a:blip r:embed="rId4" cstate="print">
            <a:lum bright="20000" contrast="20000"/>
          </a:blip>
          <a:srcRect/>
          <a:stretch>
            <a:fillRect/>
          </a:stretch>
        </p:blipFill>
        <p:spPr bwMode="auto">
          <a:xfrm>
            <a:off x="4643438" y="2205038"/>
            <a:ext cx="43180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单方向锐化的后处理：方法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endParaRPr lang="zh-CN" altLang="en-US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98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38411" y="1700213"/>
            <a:ext cx="8294427" cy="18256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方法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：将所有的像素值取</a:t>
            </a: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绝对值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。可以获得对边缘的</a:t>
            </a: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有方向提取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。</a:t>
            </a:r>
          </a:p>
        </p:txBody>
      </p:sp>
      <p:sp>
        <p:nvSpPr>
          <p:cNvPr id="249860" name="AutoShape 1028"/>
          <p:cNvSpPr>
            <a:spLocks noChangeArrowheads="1"/>
          </p:cNvSpPr>
          <p:nvPr/>
        </p:nvSpPr>
        <p:spPr bwMode="auto">
          <a:xfrm>
            <a:off x="4114800" y="4495800"/>
            <a:ext cx="287338" cy="7921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0099"/>
          </a:solidFill>
          <a:ln w="9525">
            <a:solidFill>
              <a:srgbClr val="FF99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9992" name="Group 1160"/>
          <p:cNvGraphicFramePr>
            <a:graphicFrameLocks noGrp="1"/>
          </p:cNvGraphicFramePr>
          <p:nvPr/>
        </p:nvGraphicFramePr>
        <p:xfrm>
          <a:off x="4953000" y="3962400"/>
          <a:ext cx="2376488" cy="2160588"/>
        </p:xfrm>
        <a:graphic>
          <a:graphicData uri="http://schemas.openxmlformats.org/drawingml/2006/table">
            <a:tbl>
              <a:tblPr/>
              <a:tblGrid>
                <a:gridCol w="374650"/>
                <a:gridCol w="488950"/>
                <a:gridCol w="576263"/>
                <a:gridCol w="576262"/>
                <a:gridCol w="36036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9991" name="Group 1159"/>
          <p:cNvGraphicFramePr>
            <a:graphicFrameLocks noGrp="1"/>
          </p:cNvGraphicFramePr>
          <p:nvPr/>
        </p:nvGraphicFramePr>
        <p:xfrm>
          <a:off x="1219200" y="3962400"/>
          <a:ext cx="2376488" cy="2160588"/>
        </p:xfrm>
        <a:graphic>
          <a:graphicData uri="http://schemas.openxmlformats.org/drawingml/2006/table">
            <a:tbl>
              <a:tblPr/>
              <a:tblGrid>
                <a:gridCol w="374650"/>
                <a:gridCol w="457200"/>
                <a:gridCol w="608013"/>
                <a:gridCol w="576262"/>
                <a:gridCol w="36036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9993" name="AutoShape 116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172450" y="6237288"/>
            <a:ext cx="360363" cy="287337"/>
          </a:xfrm>
          <a:prstGeom prst="flowChartPunchedTape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水平边缘的提取效果</a:t>
            </a:r>
          </a:p>
        </p:txBody>
      </p:sp>
      <p:pic>
        <p:nvPicPr>
          <p:cNvPr id="250884" name="Picture 1028" descr="第5章图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" y="1828800"/>
            <a:ext cx="4318000" cy="3238500"/>
          </a:xfrm>
          <a:noFill/>
          <a:ln>
            <a:solidFill>
              <a:schemeClr val="tx1"/>
            </a:solidFill>
          </a:ln>
        </p:spPr>
      </p:pic>
      <p:pic>
        <p:nvPicPr>
          <p:cNvPr id="250886" name="Picture 1030" descr="图片1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3" y="1825625"/>
            <a:ext cx="4318000" cy="3240088"/>
          </a:xfrm>
          <a:prstGeom prst="rect">
            <a:avLst/>
          </a:prstGeom>
          <a:noFill/>
        </p:spPr>
      </p:pic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垂直边缘的提取效果</a:t>
            </a:r>
          </a:p>
        </p:txBody>
      </p:sp>
      <p:pic>
        <p:nvPicPr>
          <p:cNvPr id="251907" name="Picture 3" descr="第5章图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0825" y="1844675"/>
            <a:ext cx="4318000" cy="3238500"/>
          </a:xfrm>
          <a:noFill/>
          <a:ln>
            <a:solidFill>
              <a:schemeClr val="tx1"/>
            </a:solidFill>
          </a:ln>
        </p:spPr>
      </p:pic>
      <p:pic>
        <p:nvPicPr>
          <p:cNvPr id="251911" name="Picture 7" descr="图片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1844675"/>
            <a:ext cx="4311650" cy="3240088"/>
          </a:xfrm>
          <a:prstGeom prst="rect">
            <a:avLst/>
          </a:prstGeom>
          <a:noFill/>
        </p:spPr>
      </p:pic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88723" y="653593"/>
            <a:ext cx="77724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无方向一阶锐化：问题的提出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6359" y="2314053"/>
            <a:ext cx="8404594" cy="269240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有方向一阶锐化对于人工设计制造的具有</a:t>
            </a: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矩形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特征物体（例如：楼房、汉字等）的边缘的提取很有效。</a:t>
            </a: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对于</a:t>
            </a: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不规则形状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（如：人物）的边缘提取，则存在信息的缺损。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48141" y="535923"/>
            <a:ext cx="77724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非矩形目标物的单方向锐化</a:t>
            </a:r>
          </a:p>
        </p:txBody>
      </p:sp>
      <p:pic>
        <p:nvPicPr>
          <p:cNvPr id="254982" name="Picture 6" descr="第5章图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916113"/>
            <a:ext cx="4322762" cy="3240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54986" name="Picture 10" descr="图片1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572000" y="1916113"/>
            <a:ext cx="4311650" cy="3240087"/>
          </a:xfrm>
          <a:noFill/>
          <a:ln/>
        </p:spPr>
      </p:pic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63672" y="628541"/>
            <a:ext cx="77724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无方向一阶锐化：设计思想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8745" y="2396646"/>
            <a:ext cx="8121584" cy="28368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为了解决上述问题，希望提出对任何方向边缘信息均</a:t>
            </a: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敏感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的锐化算法，即无方向的锐化算法。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4109" y="626562"/>
            <a:ext cx="597535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一阶微分锐化算子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97068" y="2366594"/>
            <a:ext cx="7546932" cy="294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5"/>
              </a:buClr>
              <a:buSzPct val="90000"/>
              <a:buFont typeface="Wingdings" pitchFamily="2" charset="2"/>
              <a:buChar char="n"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单方向一阶微分锐化</a:t>
            </a:r>
          </a:p>
          <a:p>
            <a:pPr marL="342900" indent="-342900">
              <a:spcBef>
                <a:spcPct val="20000"/>
              </a:spcBef>
              <a:buClr>
                <a:schemeClr val="accent5"/>
              </a:buClr>
              <a:buSzPct val="90000"/>
              <a:buFont typeface="Wingdings" pitchFamily="2" charset="2"/>
              <a:buChar char="n"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无方向一阶微分锐化</a:t>
            </a:r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90000"/>
              <a:buFont typeface="Wingdings" pitchFamily="2" charset="2"/>
              <a:buNone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      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•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交叉微分锐化</a:t>
            </a:r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90000"/>
              <a:buFont typeface="Wingdings" pitchFamily="2" charset="2"/>
              <a:buNone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      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• </a:t>
            </a:r>
            <a:r>
              <a:rPr lang="en-US" altLang="zh-CN" sz="3200" b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Sobel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锐化</a:t>
            </a:r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90000"/>
              <a:buFont typeface="Wingdings" pitchFamily="2" charset="2"/>
              <a:buNone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      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• </a:t>
            </a:r>
            <a:r>
              <a:rPr lang="en-US" altLang="zh-CN" sz="32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Prewitt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锐化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无方向一阶锐化：交叉微分</a:t>
            </a:r>
          </a:p>
        </p:txBody>
      </p:sp>
      <p:sp>
        <p:nvSpPr>
          <p:cNvPr id="25395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200416" y="1698082"/>
            <a:ext cx="8768219" cy="89217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交叉微分算法（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Roberts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算法）计算公式如下：</a:t>
            </a:r>
          </a:p>
        </p:txBody>
      </p:sp>
      <p:graphicFrame>
        <p:nvGraphicFramePr>
          <p:cNvPr id="253956" name="Object 1028"/>
          <p:cNvGraphicFramePr>
            <a:graphicFrameLocks noChangeAspect="1"/>
          </p:cNvGraphicFramePr>
          <p:nvPr/>
        </p:nvGraphicFramePr>
        <p:xfrm>
          <a:off x="755650" y="2781300"/>
          <a:ext cx="7981950" cy="444500"/>
        </p:xfrm>
        <a:graphic>
          <a:graphicData uri="http://schemas.openxmlformats.org/presentationml/2006/ole">
            <p:oleObj spid="_x0000_s106498" name="Equation" r:id="rId4" imgW="3466800" imgH="203040" progId="">
              <p:embed/>
            </p:oleObj>
          </a:graphicData>
        </a:graphic>
      </p:graphicFrame>
      <p:graphicFrame>
        <p:nvGraphicFramePr>
          <p:cNvPr id="254023" name="Group 1095"/>
          <p:cNvGraphicFramePr>
            <a:graphicFrameLocks noGrp="1"/>
          </p:cNvGraphicFramePr>
          <p:nvPr>
            <p:ph sz="half" idx="2"/>
          </p:nvPr>
        </p:nvGraphicFramePr>
        <p:xfrm>
          <a:off x="1692275" y="3716338"/>
          <a:ext cx="2370138" cy="2341563"/>
        </p:xfrm>
        <a:graphic>
          <a:graphicData uri="http://schemas.openxmlformats.org/drawingml/2006/table">
            <a:tbl>
              <a:tblPr/>
              <a:tblGrid>
                <a:gridCol w="473075"/>
                <a:gridCol w="477838"/>
                <a:gridCol w="468312"/>
                <a:gridCol w="477838"/>
                <a:gridCol w="4730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3995" name="Rectangle 1067"/>
          <p:cNvSpPr>
            <a:spLocks noChangeArrowheads="1"/>
          </p:cNvSpPr>
          <p:nvPr/>
        </p:nvSpPr>
        <p:spPr bwMode="auto">
          <a:xfrm>
            <a:off x="2166938" y="4149725"/>
            <a:ext cx="936625" cy="935038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96" name="Line 1068"/>
          <p:cNvSpPr>
            <a:spLocks noChangeShapeType="1"/>
          </p:cNvSpPr>
          <p:nvPr/>
        </p:nvSpPr>
        <p:spPr bwMode="auto">
          <a:xfrm flipH="1" flipV="1">
            <a:off x="2484438" y="4508500"/>
            <a:ext cx="358775" cy="433388"/>
          </a:xfrm>
          <a:prstGeom prst="line">
            <a:avLst/>
          </a:prstGeom>
          <a:noFill/>
          <a:ln w="38100">
            <a:solidFill>
              <a:srgbClr val="592AA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3997" name="Oval 1069"/>
          <p:cNvSpPr>
            <a:spLocks noChangeArrowheads="1"/>
          </p:cNvSpPr>
          <p:nvPr/>
        </p:nvSpPr>
        <p:spPr bwMode="auto">
          <a:xfrm>
            <a:off x="2268538" y="4292600"/>
            <a:ext cx="217487" cy="215900"/>
          </a:xfrm>
          <a:prstGeom prst="ellipse">
            <a:avLst/>
          </a:prstGeom>
          <a:solidFill>
            <a:srgbClr val="FF00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98" name="Line 1070"/>
          <p:cNvSpPr>
            <a:spLocks noChangeShapeType="1"/>
          </p:cNvSpPr>
          <p:nvPr/>
        </p:nvSpPr>
        <p:spPr bwMode="auto">
          <a:xfrm flipV="1">
            <a:off x="2411413" y="4437063"/>
            <a:ext cx="431800" cy="433387"/>
          </a:xfrm>
          <a:prstGeom prst="line">
            <a:avLst/>
          </a:prstGeom>
          <a:noFill/>
          <a:ln w="38100">
            <a:solidFill>
              <a:srgbClr val="592AA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5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5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5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5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5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 autoUpdateAnimBg="0"/>
      <p:bldP spid="253995" grpId="0" animBg="1"/>
      <p:bldP spid="253996" grpId="0" animBg="1"/>
      <p:bldP spid="253997" grpId="0" animBg="1"/>
      <p:bldP spid="25399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交叉锐化效果图例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pic>
        <p:nvPicPr>
          <p:cNvPr id="136196" name="Picture 4" descr="第5章图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916113"/>
            <a:ext cx="43180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6201" name="Picture 9" descr="图片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572000" y="1916113"/>
            <a:ext cx="4311650" cy="3240087"/>
          </a:xfrm>
          <a:noFill/>
          <a:ln/>
        </p:spPr>
      </p:pic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538" y="4574146"/>
            <a:ext cx="82828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增对于图像的</a:t>
            </a: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椒盐噪声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下列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哪一个滤波器能得到较好的去噪结果？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中值滤波器</a:t>
            </a:r>
            <a:r>
              <a:rPr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均值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滤波器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C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高通滤波器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加权均值滤波器</a:t>
            </a:r>
            <a:endParaRPr lang="zh-CN" altLang="en-US" sz="2000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7" name="Picture 26" descr="4noise098me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048" y="1425738"/>
            <a:ext cx="3840380" cy="2879932"/>
          </a:xfrm>
          <a:prstGeom prst="rect">
            <a:avLst/>
          </a:prstGeom>
          <a:solidFill>
            <a:srgbClr val="003399"/>
          </a:solidFill>
          <a:ln w="9525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8" name="Picture 29" descr="4noise098medi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0794" y="1456479"/>
            <a:ext cx="3811226" cy="2858070"/>
          </a:xfrm>
          <a:prstGeom prst="rect">
            <a:avLst/>
          </a:prstGeom>
          <a:solidFill>
            <a:srgbClr val="CC99FF"/>
          </a:solidFill>
          <a:ln w="9525">
            <a:solidFill>
              <a:srgbClr val="008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交叉锐化效果图例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pic>
        <p:nvPicPr>
          <p:cNvPr id="256006" name="Picture 6" descr="第5章图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057400"/>
            <a:ext cx="4322763" cy="3240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56009" name="Picture 9" descr="jg03roberts1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2060575"/>
            <a:ext cx="4318000" cy="3243263"/>
          </a:xfrm>
          <a:prstGeom prst="rect">
            <a:avLst/>
          </a:prstGeom>
          <a:noFill/>
        </p:spPr>
      </p:pic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交叉锐化与水平锐化的比较</a:t>
            </a:r>
          </a:p>
        </p:txBody>
      </p:sp>
      <p:pic>
        <p:nvPicPr>
          <p:cNvPr id="257028" name="Picture 4" descr="第5章图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057400"/>
            <a:ext cx="4322763" cy="3240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57031" name="Picture 7" descr="jg03roberts1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463" y="2060575"/>
            <a:ext cx="4318000" cy="3243263"/>
          </a:xfrm>
          <a:prstGeom prst="rect">
            <a:avLst/>
          </a:prstGeom>
          <a:noFill/>
        </p:spPr>
      </p:pic>
      <p:pic>
        <p:nvPicPr>
          <p:cNvPr id="257032" name="Picture 8" descr="jg03sp1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2051050"/>
            <a:ext cx="4318000" cy="3243263"/>
          </a:xfrm>
          <a:prstGeom prst="rect">
            <a:avLst/>
          </a:prstGeom>
          <a:noFill/>
        </p:spPr>
      </p:pic>
      <p:sp>
        <p:nvSpPr>
          <p:cNvPr id="257033" name="Text Box 9"/>
          <p:cNvSpPr txBox="1">
            <a:spLocks noChangeArrowheads="1"/>
          </p:cNvSpPr>
          <p:nvPr/>
        </p:nvSpPr>
        <p:spPr bwMode="auto">
          <a:xfrm>
            <a:off x="5795963" y="5300663"/>
            <a:ext cx="1439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华文细黑" pitchFamily="2" charset="-122"/>
              </a:rPr>
              <a:t>交叉锐化</a:t>
            </a: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1835150" y="5300663"/>
            <a:ext cx="143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华文细黑" pitchFamily="2" charset="-122"/>
              </a:rPr>
              <a:t>水平锐化</a:t>
            </a:r>
          </a:p>
        </p:txBody>
      </p:sp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321550" cy="109061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无方向一阶锐化：</a:t>
            </a:r>
            <a:r>
              <a:rPr lang="en-US" altLang="zh-CN" sz="36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Sobel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锐化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844675"/>
            <a:ext cx="6902450" cy="746125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CN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200" b="1" dirty="0" err="1" smtClean="0">
                <a:latin typeface="楷体" pitchFamily="49" charset="-122"/>
                <a:ea typeface="楷体" pitchFamily="49" charset="-122"/>
              </a:rPr>
              <a:t>Sobel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锐化的计算公式如下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：</a:t>
            </a:r>
          </a:p>
        </p:txBody>
      </p:sp>
      <p:graphicFrame>
        <p:nvGraphicFramePr>
          <p:cNvPr id="152590" name="Object 14"/>
          <p:cNvGraphicFramePr>
            <a:graphicFrameLocks noChangeAspect="1"/>
          </p:cNvGraphicFramePr>
          <p:nvPr/>
        </p:nvGraphicFramePr>
        <p:xfrm>
          <a:off x="1619250" y="3716338"/>
          <a:ext cx="2200275" cy="1416050"/>
        </p:xfrm>
        <a:graphic>
          <a:graphicData uri="http://schemas.openxmlformats.org/presentationml/2006/ole">
            <p:oleObj spid="_x0000_s107522" name="Equation" r:id="rId4" imgW="1104840" imgH="711000" progId="">
              <p:embed/>
            </p:oleObj>
          </a:graphicData>
        </a:graphic>
      </p:graphicFrame>
      <p:graphicFrame>
        <p:nvGraphicFramePr>
          <p:cNvPr id="152591" name="Object 15"/>
          <p:cNvGraphicFramePr>
            <a:graphicFrameLocks noChangeAspect="1"/>
          </p:cNvGraphicFramePr>
          <p:nvPr/>
        </p:nvGraphicFramePr>
        <p:xfrm>
          <a:off x="4716463" y="3716338"/>
          <a:ext cx="2449512" cy="1373187"/>
        </p:xfrm>
        <a:graphic>
          <a:graphicData uri="http://schemas.openxmlformats.org/presentationml/2006/ole">
            <p:oleObj spid="_x0000_s107523" name="Equation" r:id="rId5" imgW="1269720" imgH="711000" progId="Equation.3">
              <p:embed/>
            </p:oleObj>
          </a:graphicData>
        </a:graphic>
      </p:graphicFrame>
      <p:graphicFrame>
        <p:nvGraphicFramePr>
          <p:cNvPr id="152592" name="Object 16"/>
          <p:cNvGraphicFramePr>
            <a:graphicFrameLocks noChangeAspect="1"/>
          </p:cNvGraphicFramePr>
          <p:nvPr>
            <p:ph sz="half" idx="2"/>
          </p:nvPr>
        </p:nvGraphicFramePr>
        <p:xfrm>
          <a:off x="2051050" y="2565400"/>
          <a:ext cx="4103688" cy="898525"/>
        </p:xfrm>
        <a:graphic>
          <a:graphicData uri="http://schemas.openxmlformats.org/presentationml/2006/ole">
            <p:oleObj spid="_x0000_s107524" name="Equation" r:id="rId6" imgW="1790640" imgH="355320" progId="Equation.3">
              <p:embed/>
            </p:oleObj>
          </a:graphicData>
        </a:graphic>
      </p:graphicFrame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0751" y="5436389"/>
            <a:ext cx="882324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Garamond" pitchFamily="18" charset="0"/>
                <a:ea typeface="黑体" pitchFamily="2" charset="-122"/>
              </a:rPr>
              <a:t>特点：</a:t>
            </a:r>
            <a:r>
              <a:rPr lang="en-US" altLang="zh-CN" sz="2800" dirty="0" err="1" smtClean="0">
                <a:latin typeface="Garamond" pitchFamily="18" charset="0"/>
                <a:ea typeface="黑体" pitchFamily="2" charset="-122"/>
              </a:rPr>
              <a:t>sobel</a:t>
            </a:r>
            <a:r>
              <a:rPr lang="zh-CN" altLang="en-US" sz="2800" dirty="0" smtClean="0">
                <a:latin typeface="Garamond" pitchFamily="18" charset="0"/>
                <a:ea typeface="黑体" pitchFamily="2" charset="-122"/>
              </a:rPr>
              <a:t>锐化得到的边缘信息较强，可用于</a:t>
            </a:r>
            <a:r>
              <a:rPr lang="zh-CN" altLang="en-US" sz="2800" dirty="0" smtClean="0">
                <a:solidFill>
                  <a:schemeClr val="accent5"/>
                </a:solidFill>
                <a:latin typeface="Garamond" pitchFamily="18" charset="0"/>
                <a:ea typeface="黑体" pitchFamily="2" charset="-122"/>
              </a:rPr>
              <a:t>边缘提取</a:t>
            </a:r>
          </a:p>
          <a:p>
            <a:pPr>
              <a:spcBef>
                <a:spcPct val="50000"/>
              </a:spcBef>
            </a:pPr>
            <a:endParaRPr lang="zh-CN" altLang="en-US" sz="2800" dirty="0">
              <a:latin typeface="Garamond" pitchFamily="18" charset="0"/>
              <a:ea typeface="黑体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549275"/>
            <a:ext cx="5238750" cy="760413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Sobel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锐化效果示例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pic>
        <p:nvPicPr>
          <p:cNvPr id="139268" name="Picture 4" descr="第5章图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773238"/>
            <a:ext cx="4322762" cy="3240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9272" name="Picture 8" descr="图片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773238"/>
            <a:ext cx="4308475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9273" name="Picture 9" descr="jg03roberts1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388" y="1773238"/>
            <a:ext cx="4318000" cy="3243262"/>
          </a:xfrm>
          <a:prstGeom prst="rect">
            <a:avLst/>
          </a:prstGeom>
          <a:noFill/>
        </p:spPr>
      </p:pic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1258888" y="5013325"/>
            <a:ext cx="1439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华文细黑" pitchFamily="2" charset="-122"/>
              </a:rPr>
              <a:t>交叉锐化</a:t>
            </a:r>
          </a:p>
        </p:txBody>
      </p:sp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5651500" y="5013325"/>
            <a:ext cx="172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a typeface="华文细黑" pitchFamily="2" charset="-122"/>
              </a:rPr>
              <a:t>Sobel</a:t>
            </a:r>
            <a:r>
              <a:rPr lang="zh-CN" altLang="en-US" sz="2400" b="1">
                <a:ea typeface="华文细黑" pitchFamily="2" charset="-122"/>
              </a:rPr>
              <a:t>锐化</a:t>
            </a:r>
          </a:p>
        </p:txBody>
      </p:sp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Sobel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锐化效果示例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pic>
        <p:nvPicPr>
          <p:cNvPr id="201734" name="Picture 6" descr="00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9388" y="1844675"/>
            <a:ext cx="4318000" cy="3238500"/>
          </a:xfrm>
          <a:noFill/>
          <a:ln>
            <a:solidFill>
              <a:schemeClr val="tx1"/>
            </a:solidFill>
          </a:ln>
        </p:spPr>
      </p:pic>
      <p:pic>
        <p:nvPicPr>
          <p:cNvPr id="201740" name="Picture 12" descr="jg04roberts1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1857375"/>
            <a:ext cx="4318000" cy="32385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201741" name="Text Box 13"/>
          <p:cNvSpPr txBox="1">
            <a:spLocks noChangeArrowheads="1"/>
          </p:cNvSpPr>
          <p:nvPr/>
        </p:nvSpPr>
        <p:spPr bwMode="auto">
          <a:xfrm>
            <a:off x="6095999" y="5105400"/>
            <a:ext cx="25845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err="1" smtClean="0">
                <a:latin typeface="楷体" pitchFamily="49" charset="-122"/>
                <a:ea typeface="楷体" pitchFamily="49" charset="-122"/>
              </a:rPr>
              <a:t>Sobel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锐化</a:t>
            </a:r>
          </a:p>
        </p:txBody>
      </p:sp>
      <p:sp>
        <p:nvSpPr>
          <p:cNvPr id="201742" name="Text Box 14"/>
          <p:cNvSpPr txBox="1">
            <a:spLocks noChangeArrowheads="1"/>
          </p:cNvSpPr>
          <p:nvPr/>
        </p:nvSpPr>
        <p:spPr bwMode="auto">
          <a:xfrm>
            <a:off x="1600200" y="5105400"/>
            <a:ext cx="21200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交叉锐化</a:t>
            </a:r>
          </a:p>
        </p:txBody>
      </p:sp>
      <p:pic>
        <p:nvPicPr>
          <p:cNvPr id="201744" name="Picture 16" descr="jg04sobel1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1844675"/>
            <a:ext cx="4318000" cy="3243263"/>
          </a:xfrm>
          <a:prstGeom prst="rect">
            <a:avLst/>
          </a:prstGeom>
          <a:noFill/>
        </p:spPr>
      </p:pic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71687" y="451960"/>
            <a:ext cx="8135937" cy="1150937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无方向一阶锐化：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Prewitt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锐化算法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21077" y="1714326"/>
            <a:ext cx="6400800" cy="674688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b="1" dirty="0">
                <a:solidFill>
                  <a:schemeClr val="accent5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b="1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Prewitt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锐化算法的计算公式如下：</a:t>
            </a:r>
          </a:p>
        </p:txBody>
      </p:sp>
      <p:graphicFrame>
        <p:nvGraphicFramePr>
          <p:cNvPr id="15565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908175" y="2492375"/>
          <a:ext cx="4248150" cy="930275"/>
        </p:xfrm>
        <a:graphic>
          <a:graphicData uri="http://schemas.openxmlformats.org/presentationml/2006/ole">
            <p:oleObj spid="_x0000_s108546" name="Equation" r:id="rId4" imgW="1790640" imgH="355320" progId="Equation.3">
              <p:embed/>
            </p:oleObj>
          </a:graphicData>
        </a:graphic>
      </p:graphicFrame>
      <p:graphicFrame>
        <p:nvGraphicFramePr>
          <p:cNvPr id="155656" name="Object 8"/>
          <p:cNvGraphicFramePr>
            <a:graphicFrameLocks noChangeAspect="1"/>
          </p:cNvGraphicFramePr>
          <p:nvPr/>
        </p:nvGraphicFramePr>
        <p:xfrm>
          <a:off x="1476375" y="3644900"/>
          <a:ext cx="2089150" cy="1427163"/>
        </p:xfrm>
        <a:graphic>
          <a:graphicData uri="http://schemas.openxmlformats.org/presentationml/2006/ole">
            <p:oleObj spid="_x0000_s108547" name="Equation" r:id="rId5" imgW="1041120" imgH="711000" progId="Equation.3">
              <p:embed/>
            </p:oleObj>
          </a:graphicData>
        </a:graphic>
      </p:graphicFrame>
      <p:graphicFrame>
        <p:nvGraphicFramePr>
          <p:cNvPr id="155657" name="Object 9"/>
          <p:cNvGraphicFramePr>
            <a:graphicFrameLocks noChangeAspect="1"/>
          </p:cNvGraphicFramePr>
          <p:nvPr/>
        </p:nvGraphicFramePr>
        <p:xfrm>
          <a:off x="4787900" y="3644900"/>
          <a:ext cx="1943100" cy="1287463"/>
        </p:xfrm>
        <a:graphic>
          <a:graphicData uri="http://schemas.openxmlformats.org/presentationml/2006/ole">
            <p:oleObj spid="_x0000_s108548" name="Equation" r:id="rId6" imgW="1244520" imgH="711000" progId="Equation.3">
              <p:embed/>
            </p:oleObj>
          </a:graphicData>
        </a:graphic>
      </p:graphicFrame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549275"/>
            <a:ext cx="5699125" cy="636588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Prewitt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锐化效果图例</a:t>
            </a:r>
          </a:p>
        </p:txBody>
      </p:sp>
      <p:pic>
        <p:nvPicPr>
          <p:cNvPr id="205832" name="Picture 8" descr="00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0825" y="1916113"/>
            <a:ext cx="4318000" cy="3238500"/>
          </a:xfrm>
          <a:noFill/>
          <a:ln>
            <a:solidFill>
              <a:schemeClr val="tx1"/>
            </a:solidFill>
          </a:ln>
        </p:spPr>
      </p:pic>
      <p:sp>
        <p:nvSpPr>
          <p:cNvPr id="205839" name="Text Box 15"/>
          <p:cNvSpPr txBox="1">
            <a:spLocks noChangeArrowheads="1"/>
          </p:cNvSpPr>
          <p:nvPr/>
        </p:nvSpPr>
        <p:spPr bwMode="auto">
          <a:xfrm>
            <a:off x="6019800" y="5181600"/>
            <a:ext cx="2209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Garamond" pitchFamily="18" charset="0"/>
              </a:rPr>
              <a:t> 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Prewitt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锐化</a:t>
            </a:r>
          </a:p>
        </p:txBody>
      </p:sp>
      <p:sp>
        <p:nvSpPr>
          <p:cNvPr id="205840" name="Text Box 16"/>
          <p:cNvSpPr txBox="1">
            <a:spLocks noChangeArrowheads="1"/>
          </p:cNvSpPr>
          <p:nvPr/>
        </p:nvSpPr>
        <p:spPr bwMode="auto">
          <a:xfrm>
            <a:off x="1371600" y="51816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Garamond" pitchFamily="18" charset="0"/>
              </a:rPr>
              <a:t> 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Sobel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锐化</a:t>
            </a:r>
          </a:p>
        </p:txBody>
      </p:sp>
      <p:pic>
        <p:nvPicPr>
          <p:cNvPr id="205843" name="Picture 19" descr="jg04priwitt1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1916113"/>
            <a:ext cx="4318000" cy="3243262"/>
          </a:xfrm>
          <a:prstGeom prst="rect">
            <a:avLst/>
          </a:prstGeom>
          <a:noFill/>
        </p:spPr>
      </p:pic>
      <p:pic>
        <p:nvPicPr>
          <p:cNvPr id="205844" name="Picture 20" descr="jg04sobel1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175" y="1933575"/>
            <a:ext cx="4318000" cy="3243263"/>
          </a:xfrm>
          <a:prstGeom prst="rect">
            <a:avLst/>
          </a:prstGeom>
          <a:noFill/>
        </p:spPr>
      </p:pic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一阶锐化方法的效果比较</a:t>
            </a:r>
          </a:p>
        </p:txBody>
      </p:sp>
      <p:pic>
        <p:nvPicPr>
          <p:cNvPr id="208900" name="Picture 4" descr="00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1450" y="1184275"/>
            <a:ext cx="2879725" cy="2160588"/>
          </a:xfrm>
          <a:noFill/>
          <a:ln>
            <a:solidFill>
              <a:schemeClr val="tx1"/>
            </a:solidFill>
          </a:ln>
        </p:spPr>
      </p:pic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611188" y="3429000"/>
            <a:ext cx="8353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黑体" pitchFamily="2" charset="-122"/>
                <a:ea typeface="黑体" pitchFamily="2" charset="-122"/>
              </a:rPr>
              <a:t>(a)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原图                  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(b) </a:t>
            </a:r>
            <a:r>
              <a:rPr lang="en-US" altLang="zh-CN" b="1" dirty="0" err="1">
                <a:latin typeface="黑体" pitchFamily="2" charset="-122"/>
                <a:ea typeface="黑体" pitchFamily="2" charset="-122"/>
              </a:rPr>
              <a:t>Sobel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算法             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(c) 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Prewitt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算法</a:t>
            </a:r>
          </a:p>
        </p:txBody>
      </p:sp>
      <p:sp>
        <p:nvSpPr>
          <p:cNvPr id="208911" name="Text Box 15"/>
          <p:cNvSpPr txBox="1">
            <a:spLocks noChangeArrowheads="1"/>
          </p:cNvSpPr>
          <p:nvPr/>
        </p:nvSpPr>
        <p:spPr bwMode="auto">
          <a:xfrm>
            <a:off x="250825" y="6165850"/>
            <a:ext cx="8588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Garamond" pitchFamily="18" charset="0"/>
              </a:rPr>
              <a:t>    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(d) Roberts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算法              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(e) 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水平锐化            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(f) 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垂直锐化</a:t>
            </a:r>
          </a:p>
        </p:txBody>
      </p:sp>
      <p:pic>
        <p:nvPicPr>
          <p:cNvPr id="208917" name="Picture 21" descr="jg04sobel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2138" y="1196975"/>
            <a:ext cx="2874962" cy="2159000"/>
          </a:xfrm>
          <a:prstGeom prst="rect">
            <a:avLst/>
          </a:prstGeom>
          <a:noFill/>
        </p:spPr>
      </p:pic>
      <p:pic>
        <p:nvPicPr>
          <p:cNvPr id="208918" name="Picture 22" descr="jg04priwitt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888" y="1196975"/>
            <a:ext cx="2874962" cy="2159000"/>
          </a:xfrm>
          <a:prstGeom prst="rect">
            <a:avLst/>
          </a:prstGeom>
          <a:noFill/>
        </p:spPr>
      </p:pic>
      <p:pic>
        <p:nvPicPr>
          <p:cNvPr id="208919" name="Picture 23" descr="jg04roberts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388" y="3860800"/>
            <a:ext cx="2879725" cy="21605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208920" name="Picture 24" descr="图片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32138" y="3860800"/>
            <a:ext cx="2871787" cy="2160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8921" name="Picture 25" descr="图片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84888" y="3860800"/>
            <a:ext cx="2874962" cy="2157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4458" y="401856"/>
            <a:ext cx="7534275" cy="1173162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一阶锐化：几种方法的效果比较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8714" y="2274605"/>
            <a:ext cx="7488238" cy="4033838"/>
          </a:xfr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n"/>
            </a:pPr>
            <a:r>
              <a:rPr lang="en-US" altLang="zh-CN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000" b="1" dirty="0" err="1" smtClean="0">
                <a:latin typeface="楷体" pitchFamily="49" charset="-122"/>
                <a:ea typeface="楷体" pitchFamily="49" charset="-122"/>
              </a:rPr>
              <a:t>Sobel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算法与</a:t>
            </a:r>
            <a:r>
              <a:rPr lang="en-US" altLang="zh-CN" sz="3000" b="1" dirty="0" smtClean="0">
                <a:latin typeface="楷体" pitchFamily="49" charset="-122"/>
                <a:ea typeface="楷体" pitchFamily="49" charset="-122"/>
              </a:rPr>
              <a:t>Prewitt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算法的思路相同，属于同一类型，因此处理效果基本相同。</a:t>
            </a:r>
          </a:p>
          <a:p>
            <a:pPr>
              <a:lnSpc>
                <a:spcPct val="130000"/>
              </a:lnSpc>
              <a:buFont typeface="Wingdings" pitchFamily="2" charset="2"/>
              <a:buChar char="n"/>
            </a:pPr>
            <a:r>
              <a:rPr lang="en-US" altLang="zh-CN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000" b="1" dirty="0" smtClean="0">
                <a:latin typeface="楷体" pitchFamily="49" charset="-122"/>
                <a:ea typeface="楷体" pitchFamily="49" charset="-122"/>
              </a:rPr>
              <a:t>Roberts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算法的模板为</a:t>
            </a:r>
            <a:r>
              <a:rPr lang="en-US" altLang="zh-CN" sz="3000" b="1" dirty="0" smtClean="0">
                <a:latin typeface="楷体" pitchFamily="49" charset="-122"/>
                <a:ea typeface="楷体" pitchFamily="49" charset="-122"/>
              </a:rPr>
              <a:t>2*2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，提取出的信息较弱。</a:t>
            </a:r>
          </a:p>
          <a:p>
            <a:pPr>
              <a:lnSpc>
                <a:spcPct val="130000"/>
              </a:lnSpc>
              <a:buNone/>
            </a:pPr>
            <a:endParaRPr lang="zh-CN" altLang="en-US" sz="3000" b="1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图像的景物细节特征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一阶微分锐化方法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二阶微分锐化方法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一阶、二阶微分锐化方法效果比较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9505" y="3667870"/>
            <a:ext cx="4419630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图像的景物细节特征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一阶微分锐化方法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二阶微分锐化方法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一阶、二阶微分锐化方法效果比较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2030" y="2452845"/>
            <a:ext cx="4682675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5575" cy="1081088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二阶微分锐化：问题的提出</a:t>
            </a:r>
          </a:p>
        </p:txBody>
      </p:sp>
      <p:sp>
        <p:nvSpPr>
          <p:cNvPr id="267291" name="Text Box 27"/>
          <p:cNvSpPr txBox="1">
            <a:spLocks noChangeArrowheads="1"/>
          </p:cNvSpPr>
          <p:nvPr/>
        </p:nvSpPr>
        <p:spPr bwMode="auto">
          <a:xfrm>
            <a:off x="526094" y="1822580"/>
            <a:ext cx="7815872" cy="393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 从图像景物细节的灰度分布特性可知，有些图像灰度变化特性的一阶微分描述不是很明确。</a:t>
            </a:r>
            <a:endParaRPr lang="en-US" altLang="zh-CN" sz="30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 采用二阶微分能够获得更</a:t>
            </a:r>
            <a:r>
              <a:rPr lang="zh-CN" altLang="en-US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丰富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的景物细节。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n"/>
            </a:pPr>
            <a:endParaRPr lang="en-US" altLang="zh-CN" sz="3200" b="1" dirty="0">
              <a:ea typeface="华文细黑" pitchFamily="2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8066087" cy="1081088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二阶微分锐化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: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景物细节特征对应关系</a:t>
            </a:r>
          </a:p>
        </p:txBody>
      </p:sp>
      <p:pic>
        <p:nvPicPr>
          <p:cNvPr id="484356" name="Picture 4" descr="图6-3a"/>
          <p:cNvPicPr>
            <a:picLocks noChangeAspect="1" noChangeArrowheads="1"/>
          </p:cNvPicPr>
          <p:nvPr/>
        </p:nvPicPr>
        <p:blipFill>
          <a:blip r:embed="rId3" cstate="print">
            <a:lum contrast="82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847681" y="1368686"/>
            <a:ext cx="8070495" cy="143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4357" name="Picture 5" descr="图6-3c"/>
          <p:cNvPicPr preferRelativeResize="0">
            <a:picLocks noChangeArrowheads="1"/>
          </p:cNvPicPr>
          <p:nvPr/>
        </p:nvPicPr>
        <p:blipFill>
          <a:blip r:embed="rId4" cstate="print">
            <a:lum contrast="68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1019675" y="4609533"/>
            <a:ext cx="7848752" cy="144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4358" name="Picture 6" descr="图6-3b"/>
          <p:cNvPicPr>
            <a:picLocks noChangeAspect="1" noChangeArrowheads="1"/>
          </p:cNvPicPr>
          <p:nvPr/>
        </p:nvPicPr>
        <p:blipFill>
          <a:blip r:embed="rId5" cstate="print">
            <a:lum contrast="70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930427" y="2908757"/>
            <a:ext cx="7937999" cy="141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4359" name="Line 7"/>
          <p:cNvSpPr>
            <a:spLocks noChangeAspect="1" noChangeShapeType="1"/>
          </p:cNvSpPr>
          <p:nvPr/>
        </p:nvSpPr>
        <p:spPr bwMode="auto">
          <a:xfrm>
            <a:off x="4702175" y="1628775"/>
            <a:ext cx="0" cy="460851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4370" name="Text Box 18"/>
          <p:cNvSpPr txBox="1">
            <a:spLocks noChangeArrowheads="1"/>
          </p:cNvSpPr>
          <p:nvPr/>
        </p:nvSpPr>
        <p:spPr bwMode="auto">
          <a:xfrm>
            <a:off x="0" y="1977024"/>
            <a:ext cx="2013559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/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灰度截面</a:t>
            </a:r>
          </a:p>
        </p:txBody>
      </p:sp>
      <p:sp>
        <p:nvSpPr>
          <p:cNvPr id="484371" name="Text Box 19"/>
          <p:cNvSpPr txBox="1">
            <a:spLocks noChangeArrowheads="1"/>
          </p:cNvSpPr>
          <p:nvPr/>
        </p:nvSpPr>
        <p:spPr bwMode="auto">
          <a:xfrm>
            <a:off x="0" y="3494762"/>
            <a:ext cx="2002077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/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一阶微分</a:t>
            </a:r>
          </a:p>
        </p:txBody>
      </p:sp>
      <p:sp>
        <p:nvSpPr>
          <p:cNvPr id="484372" name="Text Box 20"/>
          <p:cNvSpPr txBox="1">
            <a:spLocks noChangeArrowheads="1"/>
          </p:cNvSpPr>
          <p:nvPr/>
        </p:nvSpPr>
        <p:spPr bwMode="auto">
          <a:xfrm>
            <a:off x="0" y="5030244"/>
            <a:ext cx="168892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/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二阶微分</a:t>
            </a:r>
          </a:p>
        </p:txBody>
      </p:sp>
      <p:sp>
        <p:nvSpPr>
          <p:cNvPr id="484373" name="Text Box 21"/>
          <p:cNvSpPr txBox="1">
            <a:spLocks noChangeArrowheads="1"/>
          </p:cNvSpPr>
          <p:nvPr/>
        </p:nvSpPr>
        <p:spPr bwMode="auto">
          <a:xfrm>
            <a:off x="1116013" y="6165850"/>
            <a:ext cx="74676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/>
            <a:r>
              <a:rPr lang="en-US" altLang="zh-CN" sz="2400" dirty="0">
                <a:latin typeface="Times New Roman" pitchFamily="18" charset="0"/>
                <a:ea typeface="黑体" pitchFamily="2" charset="-122"/>
              </a:rPr>
              <a:t>(a)  </a:t>
            </a:r>
            <a:r>
              <a:rPr lang="zh-CN" altLang="en-US" sz="2400" dirty="0">
                <a:solidFill>
                  <a:schemeClr val="accent5"/>
                </a:solidFill>
                <a:latin typeface="Times New Roman" pitchFamily="18" charset="0"/>
                <a:ea typeface="黑体" pitchFamily="2" charset="-122"/>
              </a:rPr>
              <a:t>阶跃形</a:t>
            </a:r>
          </a:p>
        </p:txBody>
      </p:sp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8066087" cy="1081088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二阶微分锐化：景物细节特征对应关系</a:t>
            </a:r>
          </a:p>
        </p:txBody>
      </p:sp>
      <p:pic>
        <p:nvPicPr>
          <p:cNvPr id="557065" name="Picture 9" descr="图6-3b"/>
          <p:cNvPicPr>
            <a:picLocks noChangeArrowheads="1"/>
          </p:cNvPicPr>
          <p:nvPr/>
        </p:nvPicPr>
        <p:blipFill>
          <a:blip r:embed="rId3" cstate="print">
            <a:lum contrast="70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854923" y="1327390"/>
            <a:ext cx="7913295" cy="1465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7066" name="Picture 10" descr="图6-3c"/>
          <p:cNvPicPr>
            <a:picLocks noChangeArrowheads="1"/>
          </p:cNvPicPr>
          <p:nvPr/>
        </p:nvPicPr>
        <p:blipFill>
          <a:blip r:embed="rId4" cstate="print">
            <a:lum contrast="68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926708" y="3010900"/>
            <a:ext cx="7753829" cy="138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7067" name="Picture 11" descr="图6-3d"/>
          <p:cNvPicPr>
            <a:picLocks noChangeArrowheads="1"/>
          </p:cNvPicPr>
          <p:nvPr/>
        </p:nvPicPr>
        <p:blipFill>
          <a:blip r:embed="rId5" cstate="print">
            <a:grayscl/>
            <a:biLevel thresh="50000"/>
          </a:blip>
          <a:srcRect/>
          <a:stretch>
            <a:fillRect/>
          </a:stretch>
        </p:blipFill>
        <p:spPr bwMode="auto">
          <a:xfrm>
            <a:off x="983315" y="4486405"/>
            <a:ext cx="7734800" cy="1563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7068" name="Line 12"/>
          <p:cNvSpPr>
            <a:spLocks noChangeShapeType="1"/>
          </p:cNvSpPr>
          <p:nvPr/>
        </p:nvSpPr>
        <p:spPr bwMode="auto">
          <a:xfrm>
            <a:off x="4557713" y="1773238"/>
            <a:ext cx="0" cy="43148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7074" name="Text Box 18"/>
          <p:cNvSpPr txBox="1">
            <a:spLocks noChangeArrowheads="1"/>
          </p:cNvSpPr>
          <p:nvPr/>
        </p:nvSpPr>
        <p:spPr bwMode="auto">
          <a:xfrm>
            <a:off x="0" y="1801660"/>
            <a:ext cx="148746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/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灰度截面</a:t>
            </a:r>
          </a:p>
        </p:txBody>
      </p:sp>
      <p:sp>
        <p:nvSpPr>
          <p:cNvPr id="557075" name="Text Box 19"/>
          <p:cNvSpPr txBox="1">
            <a:spLocks noChangeArrowheads="1"/>
          </p:cNvSpPr>
          <p:nvPr/>
        </p:nvSpPr>
        <p:spPr bwMode="auto">
          <a:xfrm>
            <a:off x="0" y="3469710"/>
            <a:ext cx="150312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/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一阶微分</a:t>
            </a:r>
          </a:p>
        </p:txBody>
      </p:sp>
      <p:sp>
        <p:nvSpPr>
          <p:cNvPr id="557076" name="Text Box 20"/>
          <p:cNvSpPr txBox="1">
            <a:spLocks noChangeArrowheads="1"/>
          </p:cNvSpPr>
          <p:nvPr/>
        </p:nvSpPr>
        <p:spPr bwMode="auto">
          <a:xfrm>
            <a:off x="0" y="5092874"/>
            <a:ext cx="155114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/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二阶微分</a:t>
            </a:r>
          </a:p>
        </p:txBody>
      </p:sp>
      <p:sp>
        <p:nvSpPr>
          <p:cNvPr id="557077" name="Text Box 21"/>
          <p:cNvSpPr txBox="1">
            <a:spLocks noChangeArrowheads="1"/>
          </p:cNvSpPr>
          <p:nvPr/>
        </p:nvSpPr>
        <p:spPr bwMode="auto">
          <a:xfrm>
            <a:off x="389503" y="6153323"/>
            <a:ext cx="74676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/>
            <a:r>
              <a:rPr lang="en-US" altLang="zh-CN" sz="1600" dirty="0">
                <a:latin typeface="黑体" pitchFamily="2" charset="-122"/>
                <a:ea typeface="黑体" pitchFamily="2" charset="-122"/>
              </a:rPr>
              <a:t>            </a:t>
            </a:r>
            <a:r>
              <a:rPr lang="en-US" altLang="zh-CN" sz="2400" dirty="0">
                <a:latin typeface="Times New Roman" pitchFamily="18" charset="0"/>
                <a:ea typeface="黑体" pitchFamily="2" charset="-122"/>
              </a:rPr>
              <a:t>(b)  </a:t>
            </a:r>
            <a:r>
              <a:rPr lang="zh-CN" altLang="en-US" sz="2400" dirty="0">
                <a:solidFill>
                  <a:schemeClr val="accent5"/>
                </a:solidFill>
                <a:latin typeface="Times New Roman" pitchFamily="18" charset="0"/>
                <a:ea typeface="黑体" pitchFamily="2" charset="-122"/>
              </a:rPr>
              <a:t>细线形               </a:t>
            </a:r>
          </a:p>
        </p:txBody>
      </p:sp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8066087" cy="1081088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二阶微分锐化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: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景物细节特征对应关系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121863" y="1130692"/>
            <a:ext cx="8022137" cy="4581176"/>
            <a:chOff x="8011" y="1265"/>
            <a:chExt cx="2845" cy="5102"/>
          </a:xfrm>
        </p:grpSpPr>
        <p:pic>
          <p:nvPicPr>
            <p:cNvPr id="559118" name="Picture 14" descr="图6-3f"/>
            <p:cNvPicPr>
              <a:picLocks noChangeArrowheads="1"/>
            </p:cNvPicPr>
            <p:nvPr/>
          </p:nvPicPr>
          <p:blipFill>
            <a:blip r:embed="rId3" cstate="print"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8021" y="3059"/>
              <a:ext cx="2835" cy="1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9119" name="Picture 15" descr="图6-3g"/>
            <p:cNvPicPr>
              <a:picLocks noChangeArrowheads="1"/>
            </p:cNvPicPr>
            <p:nvPr/>
          </p:nvPicPr>
          <p:blipFill>
            <a:blip r:embed="rId4" cstate="print"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8021" y="4748"/>
              <a:ext cx="2835" cy="1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9120" name="Picture 16" descr="图6-3e"/>
            <p:cNvPicPr>
              <a:picLocks noChangeArrowheads="1"/>
            </p:cNvPicPr>
            <p:nvPr/>
          </p:nvPicPr>
          <p:blipFill>
            <a:blip r:embed="rId5" cstate="print"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8011" y="1418"/>
              <a:ext cx="2843" cy="1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9121" name="Line 17"/>
            <p:cNvSpPr>
              <a:spLocks noChangeShapeType="1"/>
            </p:cNvSpPr>
            <p:nvPr/>
          </p:nvSpPr>
          <p:spPr bwMode="auto">
            <a:xfrm>
              <a:off x="9415" y="1265"/>
              <a:ext cx="0" cy="51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9122" name="Text Box 18"/>
          <p:cNvSpPr txBox="1">
            <a:spLocks noChangeArrowheads="1"/>
          </p:cNvSpPr>
          <p:nvPr/>
        </p:nvSpPr>
        <p:spPr bwMode="auto">
          <a:xfrm>
            <a:off x="228600" y="1776608"/>
            <a:ext cx="16002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/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灰度截面</a:t>
            </a:r>
          </a:p>
        </p:txBody>
      </p:sp>
      <p:sp>
        <p:nvSpPr>
          <p:cNvPr id="559123" name="Text Box 19"/>
          <p:cNvSpPr txBox="1">
            <a:spLocks noChangeArrowheads="1"/>
          </p:cNvSpPr>
          <p:nvPr/>
        </p:nvSpPr>
        <p:spPr bwMode="auto">
          <a:xfrm>
            <a:off x="227556" y="3294345"/>
            <a:ext cx="1538614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/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一阶微分</a:t>
            </a:r>
          </a:p>
        </p:txBody>
      </p:sp>
      <p:sp>
        <p:nvSpPr>
          <p:cNvPr id="559124" name="Text Box 20"/>
          <p:cNvSpPr txBox="1">
            <a:spLocks noChangeArrowheads="1"/>
          </p:cNvSpPr>
          <p:nvPr/>
        </p:nvSpPr>
        <p:spPr bwMode="auto">
          <a:xfrm>
            <a:off x="189978" y="4754671"/>
            <a:ext cx="16764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/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二阶微分</a:t>
            </a:r>
          </a:p>
        </p:txBody>
      </p:sp>
      <p:sp>
        <p:nvSpPr>
          <p:cNvPr id="559125" name="Text Box 21"/>
          <p:cNvSpPr txBox="1">
            <a:spLocks noChangeArrowheads="1"/>
          </p:cNvSpPr>
          <p:nvPr/>
        </p:nvSpPr>
        <p:spPr bwMode="auto">
          <a:xfrm>
            <a:off x="241126" y="6046940"/>
            <a:ext cx="74676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/>
            <a:r>
              <a:rPr lang="en-US" altLang="zh-CN" sz="1600" dirty="0">
                <a:latin typeface="黑体" pitchFamily="2" charset="-122"/>
                <a:ea typeface="黑体" pitchFamily="2" charset="-122"/>
              </a:rPr>
              <a:t>                </a:t>
            </a:r>
            <a:r>
              <a:rPr lang="en-US" altLang="zh-CN" sz="2400" dirty="0">
                <a:latin typeface="Times New Roman" pitchFamily="18" charset="0"/>
                <a:ea typeface="黑体" pitchFamily="2" charset="-122"/>
              </a:rPr>
              <a:t>(c)  </a:t>
            </a:r>
            <a:r>
              <a:rPr lang="zh-CN" altLang="en-US" sz="2400" dirty="0">
                <a:solidFill>
                  <a:schemeClr val="accent5"/>
                </a:solidFill>
                <a:latin typeface="Times New Roman" pitchFamily="18" charset="0"/>
                <a:ea typeface="黑体" pitchFamily="2" charset="-122"/>
              </a:rPr>
              <a:t>斜坡渐变形</a:t>
            </a:r>
          </a:p>
        </p:txBody>
      </p:sp>
      <p:sp>
        <p:nvSpPr>
          <p:cNvPr id="1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416800" cy="11525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二阶微分锐化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: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景物细节对应关系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3937" y="1418790"/>
            <a:ext cx="8028813" cy="1482725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0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）突变形的细节，通过一阶微分的</a:t>
            </a:r>
            <a:r>
              <a:rPr lang="zh-CN" altLang="en-US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极大值点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，二阶微分的</a:t>
            </a:r>
            <a:r>
              <a:rPr lang="zh-CN" altLang="en-US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过零点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均可以检测出来。 </a:t>
            </a:r>
          </a:p>
        </p:txBody>
      </p:sp>
      <p:pic>
        <p:nvPicPr>
          <p:cNvPr id="483333" name="Picture 5" descr="f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0357" y="3008965"/>
            <a:ext cx="4844114" cy="344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3334" name="Line 6"/>
          <p:cNvSpPr>
            <a:spLocks noChangeShapeType="1"/>
          </p:cNvSpPr>
          <p:nvPr/>
        </p:nvSpPr>
        <p:spPr bwMode="auto">
          <a:xfrm>
            <a:off x="2436813" y="4187825"/>
            <a:ext cx="568325" cy="0"/>
          </a:xfrm>
          <a:prstGeom prst="line">
            <a:avLst/>
          </a:prstGeom>
          <a:noFill/>
          <a:ln w="57150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1" grpId="0" build="p" autoUpdateAnimBg="0"/>
      <p:bldP spid="4833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89510" y="351752"/>
            <a:ext cx="7561262" cy="11525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二阶微分锐化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: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景物细节对应关系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901" y="1485140"/>
            <a:ext cx="7999412" cy="1193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0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）细线形的细节，通过一阶微分的</a:t>
            </a:r>
            <a:r>
              <a:rPr lang="zh-CN" altLang="en-US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过零点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，二阶微分的</a:t>
            </a:r>
            <a:r>
              <a:rPr lang="zh-CN" altLang="en-US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极小值点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均可以检测出来。 </a:t>
            </a:r>
          </a:p>
        </p:txBody>
      </p:sp>
      <p:pic>
        <p:nvPicPr>
          <p:cNvPr id="268293" name="Picture 5" descr="f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975" y="3141663"/>
            <a:ext cx="4419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8294" name="Line 6"/>
          <p:cNvSpPr>
            <a:spLocks noChangeShapeType="1"/>
          </p:cNvSpPr>
          <p:nvPr/>
        </p:nvSpPr>
        <p:spPr bwMode="auto">
          <a:xfrm>
            <a:off x="3090863" y="3479800"/>
            <a:ext cx="557212" cy="0"/>
          </a:xfrm>
          <a:prstGeom prst="line">
            <a:avLst/>
          </a:prstGeom>
          <a:noFill/>
          <a:ln w="57150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 autoUpdateAnimBg="0"/>
      <p:bldP spid="26829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88913"/>
            <a:ext cx="7256462" cy="1033462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二阶微分锐化：景物细节对应关系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610" y="1443842"/>
            <a:ext cx="8208962" cy="129698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0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）对于渐变的细节，一般情况下很难检测，但二阶微分的信息比一阶微分的信息略多。 </a:t>
            </a:r>
          </a:p>
        </p:txBody>
      </p:sp>
      <p:pic>
        <p:nvPicPr>
          <p:cNvPr id="269325" name="Picture 13" descr="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3200400"/>
            <a:ext cx="3429000" cy="3429000"/>
          </a:xfrm>
          <a:prstGeom prst="rect">
            <a:avLst/>
          </a:prstGeom>
          <a:noFill/>
        </p:spPr>
      </p:pic>
      <p:sp>
        <p:nvSpPr>
          <p:cNvPr id="269326" name="Oval 14"/>
          <p:cNvSpPr>
            <a:spLocks noChangeArrowheads="1"/>
          </p:cNvSpPr>
          <p:nvPr/>
        </p:nvSpPr>
        <p:spPr bwMode="auto">
          <a:xfrm>
            <a:off x="3505200" y="4343400"/>
            <a:ext cx="1143000" cy="10668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28" name="Line 16"/>
          <p:cNvSpPr>
            <a:spLocks noChangeShapeType="1"/>
          </p:cNvSpPr>
          <p:nvPr/>
        </p:nvSpPr>
        <p:spPr bwMode="auto">
          <a:xfrm>
            <a:off x="3181350" y="4876800"/>
            <a:ext cx="457200" cy="0"/>
          </a:xfrm>
          <a:prstGeom prst="line">
            <a:avLst/>
          </a:prstGeom>
          <a:noFill/>
          <a:ln w="57150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9329" name="Line 17"/>
          <p:cNvSpPr>
            <a:spLocks noChangeShapeType="1"/>
          </p:cNvSpPr>
          <p:nvPr/>
        </p:nvSpPr>
        <p:spPr bwMode="auto">
          <a:xfrm>
            <a:off x="4486275" y="4876800"/>
            <a:ext cx="381000" cy="0"/>
          </a:xfrm>
          <a:prstGeom prst="line">
            <a:avLst/>
          </a:prstGeom>
          <a:noFill/>
          <a:ln w="57150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269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26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000"/>
                                        <p:tgtEl>
                                          <p:spTgt spid="26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 autoUpdateAnimBg="0"/>
      <p:bldP spid="269326" grpId="0" animBg="1"/>
      <p:bldP spid="269328" grpId="0" animBg="1"/>
      <p:bldP spid="2693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88913"/>
            <a:ext cx="7312025" cy="1128712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二阶微分锐化：算法推导</a:t>
            </a:r>
          </a:p>
        </p:txBody>
      </p:sp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1187450" y="1628775"/>
          <a:ext cx="2936875" cy="712788"/>
        </p:xfrm>
        <a:graphic>
          <a:graphicData uri="http://schemas.openxmlformats.org/presentationml/2006/ole">
            <p:oleObj spid="_x0000_s109570" name="Equation" r:id="rId4" imgW="1269720" imgH="444240" progId="Equation.3">
              <p:embed/>
            </p:oleObj>
          </a:graphicData>
        </a:graphic>
      </p:graphicFrame>
      <p:graphicFrame>
        <p:nvGraphicFramePr>
          <p:cNvPr id="171013" name="Object 5"/>
          <p:cNvGraphicFramePr>
            <a:graphicFrameLocks noChangeAspect="1"/>
          </p:cNvGraphicFramePr>
          <p:nvPr/>
        </p:nvGraphicFramePr>
        <p:xfrm>
          <a:off x="755650" y="2492375"/>
          <a:ext cx="4248150" cy="712788"/>
        </p:xfrm>
        <a:graphic>
          <a:graphicData uri="http://schemas.openxmlformats.org/presentationml/2006/ole">
            <p:oleObj spid="_x0000_s109571" name="Equation" r:id="rId5" imgW="1726920" imgH="419040" progId="Equation.3">
              <p:embed/>
            </p:oleObj>
          </a:graphicData>
        </a:graphic>
      </p:graphicFrame>
      <p:graphicFrame>
        <p:nvGraphicFramePr>
          <p:cNvPr id="171014" name="Object 6"/>
          <p:cNvGraphicFramePr>
            <a:graphicFrameLocks noChangeAspect="1"/>
          </p:cNvGraphicFramePr>
          <p:nvPr/>
        </p:nvGraphicFramePr>
        <p:xfrm>
          <a:off x="1476375" y="3357563"/>
          <a:ext cx="6559550" cy="346075"/>
        </p:xfrm>
        <a:graphic>
          <a:graphicData uri="http://schemas.openxmlformats.org/presentationml/2006/ole">
            <p:oleObj spid="_x0000_s109572" name="Equation" r:id="rId6" imgW="2666880" imgH="203040" progId="Equation.3">
              <p:embed/>
            </p:oleObj>
          </a:graphicData>
        </a:graphic>
      </p:graphicFrame>
      <p:graphicFrame>
        <p:nvGraphicFramePr>
          <p:cNvPr id="171015" name="Object 7"/>
          <p:cNvGraphicFramePr>
            <a:graphicFrameLocks noChangeAspect="1"/>
          </p:cNvGraphicFramePr>
          <p:nvPr/>
        </p:nvGraphicFramePr>
        <p:xfrm>
          <a:off x="684213" y="3716338"/>
          <a:ext cx="4278312" cy="757237"/>
        </p:xfrm>
        <a:graphic>
          <a:graphicData uri="http://schemas.openxmlformats.org/presentationml/2006/ole">
            <p:oleObj spid="_x0000_s109573" name="Equation" r:id="rId7" imgW="1739880" imgH="444240" progId="Equation.3">
              <p:embed/>
            </p:oleObj>
          </a:graphicData>
        </a:graphic>
      </p:graphicFrame>
      <p:graphicFrame>
        <p:nvGraphicFramePr>
          <p:cNvPr id="171016" name="Object 8"/>
          <p:cNvGraphicFramePr>
            <a:graphicFrameLocks noChangeAspect="1"/>
          </p:cNvGraphicFramePr>
          <p:nvPr/>
        </p:nvGraphicFramePr>
        <p:xfrm>
          <a:off x="1403350" y="4581525"/>
          <a:ext cx="6559550" cy="346075"/>
        </p:xfrm>
        <a:graphic>
          <a:graphicData uri="http://schemas.openxmlformats.org/presentationml/2006/ole">
            <p:oleObj spid="_x0000_s109574" name="Equation" r:id="rId8" imgW="2666880" imgH="203040" progId="Equation.3">
              <p:embed/>
            </p:oleObj>
          </a:graphicData>
        </a:graphic>
      </p:graphicFrame>
      <p:graphicFrame>
        <p:nvGraphicFramePr>
          <p:cNvPr id="171017" name="Object 9"/>
          <p:cNvGraphicFramePr>
            <a:graphicFrameLocks noChangeAspect="1"/>
          </p:cNvGraphicFramePr>
          <p:nvPr/>
        </p:nvGraphicFramePr>
        <p:xfrm>
          <a:off x="468313" y="5229225"/>
          <a:ext cx="8208962" cy="563563"/>
        </p:xfrm>
        <a:graphic>
          <a:graphicData uri="http://schemas.openxmlformats.org/presentationml/2006/ole">
            <p:oleObj spid="_x0000_s109575" name="公式" r:id="rId9" imgW="3886200" imgH="228600" progId="Equation.3">
              <p:embed/>
            </p:oleObj>
          </a:graphicData>
        </a:graphic>
      </p:graphicFrame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7238" y="6050071"/>
            <a:ext cx="724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将该连续化式子</a:t>
            </a:r>
            <a:r>
              <a:rPr lang="zh-CN" altLang="en-US" sz="2800" dirty="0" smtClean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离散化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后的结果形式应该为？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46635" y="602272"/>
            <a:ext cx="7920037" cy="1133475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二阶微分锐化：</a:t>
            </a:r>
            <a:r>
              <a:rPr lang="en-US" altLang="zh-CN" sz="36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Laplacian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算法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561263" cy="15113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n"/>
            </a:pPr>
            <a:r>
              <a:rPr lang="zh-CN" altLang="en-US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000" b="1" dirty="0" err="1" smtClean="0">
                <a:latin typeface="楷体" pitchFamily="49" charset="-122"/>
                <a:ea typeface="楷体" pitchFamily="49" charset="-122"/>
              </a:rPr>
              <a:t>Laplacian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算子模板系数形式为：</a:t>
            </a:r>
          </a:p>
        </p:txBody>
      </p:sp>
      <p:graphicFrame>
        <p:nvGraphicFramePr>
          <p:cNvPr id="159750" name="Object 6"/>
          <p:cNvGraphicFramePr>
            <a:graphicFrameLocks noChangeAspect="1"/>
          </p:cNvGraphicFramePr>
          <p:nvPr/>
        </p:nvGraphicFramePr>
        <p:xfrm>
          <a:off x="2987675" y="3933825"/>
          <a:ext cx="2286000" cy="1292225"/>
        </p:xfrm>
        <a:graphic>
          <a:graphicData uri="http://schemas.openxmlformats.org/presentationml/2006/ole">
            <p:oleObj spid="_x0000_s110594" name="Equation" r:id="rId4" imgW="1257120" imgH="711000" progId="Equation.3">
              <p:embed/>
            </p:oleObj>
          </a:graphicData>
        </a:graphic>
      </p:graphicFrame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743124" y="651614"/>
            <a:ext cx="5699125" cy="636588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Laplacian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锐化效果图例</a:t>
            </a:r>
          </a:p>
        </p:txBody>
      </p:sp>
      <p:pic>
        <p:nvPicPr>
          <p:cNvPr id="220171" name="Picture 11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43180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20175" name="Picture 15" descr="jg04laplacian0"/>
          <p:cNvPicPr>
            <a:picLocks noChangeArrowheads="1"/>
          </p:cNvPicPr>
          <p:nvPr/>
        </p:nvPicPr>
        <p:blipFill>
          <a:blip r:embed="rId4" cstate="print">
            <a:lum contrast="60000"/>
          </a:blip>
          <a:srcRect/>
          <a:stretch>
            <a:fillRect/>
          </a:stretch>
        </p:blipFill>
        <p:spPr bwMode="auto">
          <a:xfrm>
            <a:off x="4643438" y="1773238"/>
            <a:ext cx="43180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099" y="1873446"/>
            <a:ext cx="8392439" cy="3671887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buClr>
                <a:srgbClr val="592AA6"/>
              </a:buClr>
              <a:buFont typeface="Wingdings" pitchFamily="2" charset="2"/>
              <a:buChar char="n"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目的：使灰度反差</a:t>
            </a: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增强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，加强图像中景物的细节边缘和轮廓。</a:t>
            </a:r>
          </a:p>
          <a:p>
            <a:pPr>
              <a:lnSpc>
                <a:spcPct val="140000"/>
              </a:lnSpc>
              <a:buClr>
                <a:srgbClr val="592AA6"/>
              </a:buClr>
              <a:buFont typeface="Wingdings" pitchFamily="2" charset="2"/>
              <a:buChar char="n"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因为边缘和轮廓都位于</a:t>
            </a: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灰度突变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的地方，所以锐化算法的实现基于</a:t>
            </a: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微分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作用。</a:t>
            </a:r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title"/>
          </p:nvPr>
        </p:nvSpPr>
        <p:spPr>
          <a:xfrm>
            <a:off x="561084" y="373084"/>
            <a:ext cx="4233862" cy="1135063"/>
          </a:xfrm>
          <a:noFill/>
          <a:ln/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图像锐化的概念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7777163" cy="11525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二阶微分锐化：</a:t>
            </a:r>
            <a:r>
              <a:rPr lang="en-US" altLang="zh-CN" sz="36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Laplacian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变形算法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87" y="1502754"/>
            <a:ext cx="7809195" cy="201771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为了改善锐化效果，可以脱离二阶微分的计算原理。</a:t>
            </a:r>
            <a:endParaRPr lang="en-US" altLang="zh-CN" sz="30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在原有的算子基础上，对模板系数进行改变，获得</a:t>
            </a:r>
            <a:r>
              <a:rPr lang="en-US" altLang="zh-CN" sz="3000" b="1" dirty="0" err="1" smtClean="0">
                <a:latin typeface="楷体" pitchFamily="49" charset="-122"/>
                <a:ea typeface="楷体" pitchFamily="49" charset="-122"/>
              </a:rPr>
              <a:t>Laplacian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变形算子如下所示：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  <a:hlinkClick r:id="rId4" action="ppaction://hlinksldjump"/>
              </a:rPr>
              <a:t>  </a:t>
            </a:r>
            <a:endParaRPr lang="zh-CN" altLang="en-US" sz="3000" b="1" dirty="0" smtClean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64869" name="Object 5"/>
          <p:cNvGraphicFramePr>
            <a:graphicFrameLocks noChangeAspect="1"/>
          </p:cNvGraphicFramePr>
          <p:nvPr/>
        </p:nvGraphicFramePr>
        <p:xfrm>
          <a:off x="858816" y="4477533"/>
          <a:ext cx="2438400" cy="1352550"/>
        </p:xfrm>
        <a:graphic>
          <a:graphicData uri="http://schemas.openxmlformats.org/presentationml/2006/ole">
            <p:oleObj spid="_x0000_s111618" name="Equation" r:id="rId5" imgW="1282680" imgH="711000" progId="Equation.3">
              <p:embed/>
            </p:oleObj>
          </a:graphicData>
        </a:graphic>
      </p:graphicFrame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3342188" y="4493778"/>
          <a:ext cx="2438400" cy="1355725"/>
        </p:xfrm>
        <a:graphic>
          <a:graphicData uri="http://schemas.openxmlformats.org/presentationml/2006/ole">
            <p:oleObj spid="_x0000_s111619" name="Equation" r:id="rId6" imgW="1358640" imgH="711000" progId="Equation.3">
              <p:embed/>
            </p:oleObj>
          </a:graphicData>
        </a:graphic>
      </p:graphicFrame>
      <p:graphicFrame>
        <p:nvGraphicFramePr>
          <p:cNvPr id="164871" name="Object 7"/>
          <p:cNvGraphicFramePr>
            <a:graphicFrameLocks noChangeAspect="1"/>
          </p:cNvGraphicFramePr>
          <p:nvPr/>
        </p:nvGraphicFramePr>
        <p:xfrm>
          <a:off x="5896998" y="4497496"/>
          <a:ext cx="2438400" cy="1350963"/>
        </p:xfrm>
        <a:graphic>
          <a:graphicData uri="http://schemas.openxmlformats.org/presentationml/2006/ole">
            <p:oleObj spid="_x0000_s111620" name="Equation" r:id="rId7" imgW="1282680" imgH="711000" progId="Equation.3">
              <p:embed/>
            </p:oleObj>
          </a:graphicData>
        </a:graphic>
      </p:graphicFrame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4458" y="320849"/>
            <a:ext cx="6811962" cy="633413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Laplacian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变形算子锐化效果</a:t>
            </a:r>
          </a:p>
        </p:txBody>
      </p:sp>
      <p:pic>
        <p:nvPicPr>
          <p:cNvPr id="222222" name="Picture 14" descr="jg04laplacian0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lum contrast="60000"/>
          </a:blip>
          <a:srcRect/>
          <a:stretch>
            <a:fillRect/>
          </a:stretch>
        </p:blipFill>
        <p:spPr bwMode="auto">
          <a:xfrm>
            <a:off x="685800" y="1143000"/>
            <a:ext cx="3598863" cy="269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2223" name="Text Box 15"/>
          <p:cNvSpPr txBox="1">
            <a:spLocks noChangeArrowheads="1"/>
          </p:cNvSpPr>
          <p:nvPr/>
        </p:nvSpPr>
        <p:spPr bwMode="auto">
          <a:xfrm>
            <a:off x="304800" y="2286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Garamond" pitchFamily="18" charset="0"/>
              </a:rPr>
              <a:t>h</a:t>
            </a:r>
            <a:r>
              <a:rPr lang="en-US" altLang="zh-CN" sz="1400" b="1">
                <a:latin typeface="Garamond" pitchFamily="18" charset="0"/>
              </a:rPr>
              <a:t>1</a:t>
            </a:r>
          </a:p>
        </p:txBody>
      </p:sp>
      <p:pic>
        <p:nvPicPr>
          <p:cNvPr id="222226" name="Picture 18" descr="jg04laplacian0h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lum contrast="60000"/>
          </a:blip>
          <a:srcRect/>
          <a:stretch>
            <a:fillRect/>
          </a:stretch>
        </p:blipFill>
        <p:spPr bwMode="auto">
          <a:xfrm>
            <a:off x="4800600" y="1152525"/>
            <a:ext cx="3598863" cy="269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2227" name="Text Box 19"/>
          <p:cNvSpPr txBox="1">
            <a:spLocks noChangeArrowheads="1"/>
          </p:cNvSpPr>
          <p:nvPr/>
        </p:nvSpPr>
        <p:spPr bwMode="auto">
          <a:xfrm>
            <a:off x="4419600" y="2362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Garamond" pitchFamily="18" charset="0"/>
              </a:rPr>
              <a:t>h</a:t>
            </a:r>
            <a:r>
              <a:rPr lang="en-US" altLang="zh-CN" sz="1400" b="1">
                <a:latin typeface="Garamond" pitchFamily="18" charset="0"/>
              </a:rPr>
              <a:t>2</a:t>
            </a:r>
          </a:p>
        </p:txBody>
      </p:sp>
      <p:pic>
        <p:nvPicPr>
          <p:cNvPr id="222229" name="Picture 21" descr="jg04laplacian0h3">
            <a:hlinkClick r:id="rId7" action="ppaction://hlinksldjump"/>
          </p:cNvPr>
          <p:cNvPicPr>
            <a:picLocks noChangeArrowheads="1"/>
          </p:cNvPicPr>
          <p:nvPr/>
        </p:nvPicPr>
        <p:blipFill>
          <a:blip r:embed="rId8" cstate="print">
            <a:lum contrast="60000"/>
          </a:blip>
          <a:srcRect/>
          <a:stretch>
            <a:fillRect/>
          </a:stretch>
        </p:blipFill>
        <p:spPr bwMode="auto">
          <a:xfrm>
            <a:off x="685800" y="3962400"/>
            <a:ext cx="3598863" cy="269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2230" name="Text Box 22"/>
          <p:cNvSpPr txBox="1">
            <a:spLocks noChangeArrowheads="1"/>
          </p:cNvSpPr>
          <p:nvPr/>
        </p:nvSpPr>
        <p:spPr bwMode="auto">
          <a:xfrm>
            <a:off x="276225" y="4953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Garamond" pitchFamily="18" charset="0"/>
              </a:rPr>
              <a:t>h</a:t>
            </a:r>
            <a:r>
              <a:rPr lang="en-US" altLang="zh-CN" sz="1400" b="1">
                <a:latin typeface="Garamond" pitchFamily="18" charset="0"/>
              </a:rPr>
              <a:t>3</a:t>
            </a:r>
          </a:p>
        </p:txBody>
      </p:sp>
      <p:pic>
        <p:nvPicPr>
          <p:cNvPr id="222231" name="Picture 23" descr="jg04laplacian0h4">
            <a:hlinkClick r:id="rId9" action="ppaction://hlinksldjump"/>
          </p:cNvPr>
          <p:cNvPicPr>
            <a:picLocks noChangeArrowheads="1"/>
          </p:cNvPicPr>
          <p:nvPr/>
        </p:nvPicPr>
        <p:blipFill>
          <a:blip r:embed="rId10" cstate="print">
            <a:lum contrast="80000"/>
          </a:blip>
          <a:srcRect/>
          <a:stretch>
            <a:fillRect/>
          </a:stretch>
        </p:blipFill>
        <p:spPr bwMode="auto">
          <a:xfrm>
            <a:off x="4800600" y="3971925"/>
            <a:ext cx="3598863" cy="269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2232" name="Text Box 24"/>
          <p:cNvSpPr txBox="1">
            <a:spLocks noChangeArrowheads="1"/>
          </p:cNvSpPr>
          <p:nvPr/>
        </p:nvSpPr>
        <p:spPr bwMode="auto">
          <a:xfrm>
            <a:off x="4419600" y="5105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Garamond" pitchFamily="18" charset="0"/>
              </a:rPr>
              <a:t>h</a:t>
            </a:r>
            <a:r>
              <a:rPr lang="en-US" altLang="zh-CN" sz="1400" b="1">
                <a:latin typeface="Garamond" pitchFamily="18" charset="0"/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Laplacian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算子边缘提取效果</a:t>
            </a:r>
          </a:p>
        </p:txBody>
      </p:sp>
      <p:pic>
        <p:nvPicPr>
          <p:cNvPr id="234500" name="Picture 4" descr="001_laplacian_h1_2">
            <a:hlinkClick r:id="rId3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971550" y="1700213"/>
            <a:ext cx="2879725" cy="2159000"/>
          </a:xfrm>
          <a:ln>
            <a:solidFill>
              <a:schemeClr val="tx1"/>
            </a:solidFill>
          </a:ln>
        </p:spPr>
      </p:pic>
      <p:pic>
        <p:nvPicPr>
          <p:cNvPr id="234502" name="Picture 6" descr="001_laplacian_h2_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463" y="1773238"/>
            <a:ext cx="2879725" cy="215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34504" name="Picture 8" descr="001_laplacian_h3_2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1550" y="4292600"/>
            <a:ext cx="2879725" cy="215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34506" name="Picture 10" descr="001_laplacian_h4_2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16463" y="4292600"/>
            <a:ext cx="2879725" cy="215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23850" y="225468"/>
            <a:ext cx="8820150" cy="1341438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二阶微分锐化：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en-US" altLang="zh-CN" sz="36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Laplacian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锐化边缘提取</a:t>
            </a:r>
          </a:p>
        </p:txBody>
      </p:sp>
      <p:sp>
        <p:nvSpPr>
          <p:cNvPr id="2334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25885" y="1456368"/>
            <a:ext cx="8128261" cy="295275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None/>
            </a:pPr>
            <a:endParaRPr lang="zh-CN" altLang="en-US" sz="30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n"/>
            </a:pPr>
            <a:r>
              <a:rPr lang="en-US" altLang="zh-CN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000" b="1" dirty="0" smtClean="0">
                <a:latin typeface="楷体" pitchFamily="49" charset="-122"/>
                <a:ea typeface="楷体" pitchFamily="49" charset="-122"/>
              </a:rPr>
              <a:t>H1,H2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的效果基本相同，</a:t>
            </a:r>
            <a:r>
              <a:rPr lang="en-US" altLang="zh-CN" sz="3000" b="1" dirty="0" smtClean="0">
                <a:latin typeface="楷体" pitchFamily="49" charset="-122"/>
                <a:ea typeface="楷体" pitchFamily="49" charset="-122"/>
              </a:rPr>
              <a:t>H3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的效果最不好，</a:t>
            </a:r>
            <a:r>
              <a:rPr lang="en-US" altLang="zh-CN" sz="3000" b="1" dirty="0" smtClean="0">
                <a:latin typeface="楷体" pitchFamily="49" charset="-122"/>
                <a:ea typeface="楷体" pitchFamily="49" charset="-122"/>
              </a:rPr>
              <a:t>H4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最接近原图。</a:t>
            </a:r>
          </a:p>
        </p:txBody>
      </p:sp>
      <p:graphicFrame>
        <p:nvGraphicFramePr>
          <p:cNvPr id="233476" name="Object 1028"/>
          <p:cNvGraphicFramePr>
            <a:graphicFrameLocks noChangeAspect="1"/>
          </p:cNvGraphicFramePr>
          <p:nvPr/>
        </p:nvGraphicFramePr>
        <p:xfrm>
          <a:off x="2268538" y="4581525"/>
          <a:ext cx="1944687" cy="1077913"/>
        </p:xfrm>
        <a:graphic>
          <a:graphicData uri="http://schemas.openxmlformats.org/presentationml/2006/ole">
            <p:oleObj spid="_x0000_s112642" name="Equation" r:id="rId4" imgW="1282680" imgH="711000" progId="Equation.3">
              <p:embed/>
            </p:oleObj>
          </a:graphicData>
        </a:graphic>
      </p:graphicFrame>
      <p:graphicFrame>
        <p:nvGraphicFramePr>
          <p:cNvPr id="233477" name="Object 1029"/>
          <p:cNvGraphicFramePr>
            <a:graphicFrameLocks noChangeAspect="1"/>
          </p:cNvGraphicFramePr>
          <p:nvPr/>
        </p:nvGraphicFramePr>
        <p:xfrm>
          <a:off x="4500563" y="4581525"/>
          <a:ext cx="1943100" cy="1081088"/>
        </p:xfrm>
        <a:graphic>
          <a:graphicData uri="http://schemas.openxmlformats.org/presentationml/2006/ole">
            <p:oleObj spid="_x0000_s112643" name="Equation" r:id="rId5" imgW="1358640" imgH="711000" progId="Equation.3">
              <p:embed/>
            </p:oleObj>
          </a:graphicData>
        </a:graphic>
      </p:graphicFrame>
      <p:graphicFrame>
        <p:nvGraphicFramePr>
          <p:cNvPr id="233478" name="Object 1030"/>
          <p:cNvGraphicFramePr>
            <a:graphicFrameLocks noChangeAspect="1"/>
          </p:cNvGraphicFramePr>
          <p:nvPr/>
        </p:nvGraphicFramePr>
        <p:xfrm>
          <a:off x="6659563" y="4581525"/>
          <a:ext cx="1951037" cy="1081088"/>
        </p:xfrm>
        <a:graphic>
          <a:graphicData uri="http://schemas.openxmlformats.org/presentationml/2006/ole">
            <p:oleObj spid="_x0000_s112644" name="Equation" r:id="rId6" imgW="1282680" imgH="711000" progId="Equation.3">
              <p:embed/>
            </p:oleObj>
          </a:graphicData>
        </a:graphic>
      </p:graphicFrame>
      <p:graphicFrame>
        <p:nvGraphicFramePr>
          <p:cNvPr id="233481" name="Object 1033"/>
          <p:cNvGraphicFramePr>
            <a:graphicFrameLocks noChangeAspect="1"/>
          </p:cNvGraphicFramePr>
          <p:nvPr/>
        </p:nvGraphicFramePr>
        <p:xfrm>
          <a:off x="250825" y="4581525"/>
          <a:ext cx="1911350" cy="1081088"/>
        </p:xfrm>
        <a:graphic>
          <a:graphicData uri="http://schemas.openxmlformats.org/presentationml/2006/ole">
            <p:oleObj spid="_x0000_s112645" name="Equation" r:id="rId7" imgW="1257120" imgH="711000" progId="Equation.3">
              <p:embed/>
            </p:oleObj>
          </a:graphicData>
        </a:graphic>
      </p:graphicFrame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272338" cy="1223963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二阶微分锐化：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Wallis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算法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57338"/>
            <a:ext cx="8291512" cy="13970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考虑到人的视觉特性中包含一个对数环节，因此在锐化时，加入</a:t>
            </a:r>
            <a:r>
              <a:rPr lang="zh-CN" altLang="en-US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对数处理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的方法来改进。</a:t>
            </a:r>
          </a:p>
        </p:txBody>
      </p:sp>
      <p:graphicFrame>
        <p:nvGraphicFramePr>
          <p:cNvPr id="165895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1042988" y="3141663"/>
          <a:ext cx="7496175" cy="1047750"/>
        </p:xfrm>
        <a:graphic>
          <a:graphicData uri="http://schemas.openxmlformats.org/presentationml/2006/ole">
            <p:oleObj spid="_x0000_s113666" name="Equation" r:id="rId4" imgW="3860640" imgH="457200" progId="Equation.3">
              <p:embed/>
            </p:oleObj>
          </a:graphicData>
        </a:graphic>
      </p:graphicFrame>
      <p:sp>
        <p:nvSpPr>
          <p:cNvPr id="165897" name="Text Box 9"/>
          <p:cNvSpPr txBox="1">
            <a:spLocks noChangeArrowheads="1"/>
          </p:cNvSpPr>
          <p:nvPr/>
        </p:nvSpPr>
        <p:spPr bwMode="auto">
          <a:xfrm>
            <a:off x="1403350" y="3789363"/>
            <a:ext cx="5761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>
              <a:latin typeface="Tahoma" pitchFamily="34" charset="0"/>
            </a:endParaRPr>
          </a:p>
        </p:txBody>
      </p:sp>
      <p:graphicFrame>
        <p:nvGraphicFramePr>
          <p:cNvPr id="165900" name="Object 12"/>
          <p:cNvGraphicFramePr>
            <a:graphicFrameLocks noChangeAspect="1"/>
          </p:cNvGraphicFramePr>
          <p:nvPr/>
        </p:nvGraphicFramePr>
        <p:xfrm>
          <a:off x="1331913" y="4581525"/>
          <a:ext cx="2286000" cy="1292225"/>
        </p:xfrm>
        <a:graphic>
          <a:graphicData uri="http://schemas.openxmlformats.org/presentationml/2006/ole">
            <p:oleObj spid="_x0000_s113667" name="Equation" r:id="rId5" imgW="1257120" imgH="711000" progId="Equation.3">
              <p:embed/>
            </p:oleObj>
          </a:graphicData>
        </a:graphic>
      </p:graphicFrame>
      <p:graphicFrame>
        <p:nvGraphicFramePr>
          <p:cNvPr id="165901" name="Object 13"/>
          <p:cNvGraphicFramePr>
            <a:graphicFrameLocks noChangeAspect="1"/>
          </p:cNvGraphicFramePr>
          <p:nvPr/>
        </p:nvGraphicFramePr>
        <p:xfrm>
          <a:off x="4643438" y="4581525"/>
          <a:ext cx="2379662" cy="1292225"/>
        </p:xfrm>
        <a:graphic>
          <a:graphicData uri="http://schemas.openxmlformats.org/presentationml/2006/ole">
            <p:oleObj spid="_x0000_s113668" name="公式" r:id="rId6" imgW="1307880" imgH="711000" progId="Equation.3">
              <p:embed/>
            </p:oleObj>
          </a:graphicData>
        </a:graphic>
      </p:graphicFrame>
      <p:sp>
        <p:nvSpPr>
          <p:cNvPr id="165902" name="AutoShape 14"/>
          <p:cNvSpPr>
            <a:spLocks noChangeArrowheads="1"/>
          </p:cNvSpPr>
          <p:nvPr/>
        </p:nvSpPr>
        <p:spPr bwMode="auto">
          <a:xfrm>
            <a:off x="3995738" y="4941888"/>
            <a:ext cx="398462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43124" y="661182"/>
            <a:ext cx="6697663" cy="944563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二阶微分锐化：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Wallis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算法</a:t>
            </a:r>
          </a:p>
        </p:txBody>
      </p:sp>
      <p:sp>
        <p:nvSpPr>
          <p:cNvPr id="231427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50312" y="2013363"/>
            <a:ext cx="8612470" cy="4176712"/>
          </a:xfrm>
        </p:spPr>
        <p:txBody>
          <a:bodyPr/>
          <a:lstStyle/>
          <a:p>
            <a:pPr>
              <a:lnSpc>
                <a:spcPct val="130000"/>
              </a:lnSpc>
              <a:buNone/>
            </a:pP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在前面的算法公式中注意以下几点：</a:t>
            </a:r>
          </a:p>
          <a:p>
            <a:pPr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为了防止对</a:t>
            </a:r>
            <a:r>
              <a:rPr lang="en-US" altLang="zh-CN" sz="3000" b="1" dirty="0" smtClean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取对数，计算时实际上是用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log(f(</a:t>
            </a:r>
            <a:r>
              <a:rPr lang="en-US" altLang="zh-CN" sz="3000" b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i,j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)+1);</a:t>
            </a:r>
          </a:p>
          <a:p>
            <a:pPr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因为对数值很小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log(256)=5.45</a:t>
            </a:r>
            <a:r>
              <a:rPr lang="en-US" altLang="zh-CN" sz="3000" b="1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所以计算时用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46*log(f(</a:t>
            </a:r>
            <a:r>
              <a:rPr lang="en-US" altLang="zh-CN" sz="3000" b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i,j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)+1)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。（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46=255/log(256)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）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Wallis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算法效果示例</a:t>
            </a:r>
          </a:p>
        </p:txBody>
      </p:sp>
      <p:pic>
        <p:nvPicPr>
          <p:cNvPr id="143369" name="Picture 9" descr="00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23850" y="1989138"/>
            <a:ext cx="4318000" cy="3238500"/>
          </a:xfrm>
          <a:noFill/>
          <a:ln>
            <a:solidFill>
              <a:schemeClr val="tx1"/>
            </a:solidFill>
          </a:ln>
        </p:spPr>
      </p:pic>
      <p:pic>
        <p:nvPicPr>
          <p:cNvPr id="143371" name="Picture 11" descr="001_willis"/>
          <p:cNvPicPr>
            <a:picLocks noChangeAspect="1" noChangeArrowheads="1"/>
          </p:cNvPicPr>
          <p:nvPr/>
        </p:nvPicPr>
        <p:blipFill>
          <a:blip r:embed="rId4" cstate="print">
            <a:lum bright="12000" contrast="84000"/>
          </a:blip>
          <a:srcRect/>
          <a:stretch>
            <a:fillRect/>
          </a:stretch>
        </p:blipFill>
        <p:spPr bwMode="auto">
          <a:xfrm>
            <a:off x="4716463" y="1989138"/>
            <a:ext cx="43180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17655" y="285402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Wallis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算法与</a:t>
            </a:r>
            <a:r>
              <a:rPr lang="en-US" altLang="zh-CN" sz="36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Laplacian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算法的比较</a:t>
            </a:r>
          </a:p>
        </p:txBody>
      </p:sp>
      <p:pic>
        <p:nvPicPr>
          <p:cNvPr id="261123" name="Picture 3" descr="00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4000" y="1916113"/>
            <a:ext cx="4318000" cy="3238500"/>
          </a:xfrm>
          <a:noFill/>
          <a:ln>
            <a:solidFill>
              <a:schemeClr val="tx1"/>
            </a:solidFill>
          </a:ln>
        </p:spPr>
      </p:pic>
      <p:pic>
        <p:nvPicPr>
          <p:cNvPr id="261124" name="Picture 4" descr="001_willis"/>
          <p:cNvPicPr>
            <a:picLocks noChangeAspect="1" noChangeArrowheads="1"/>
          </p:cNvPicPr>
          <p:nvPr/>
        </p:nvPicPr>
        <p:blipFill>
          <a:blip r:embed="rId4" cstate="print">
            <a:lum bright="12000" contrast="84000"/>
          </a:blip>
          <a:srcRect/>
          <a:stretch>
            <a:fillRect/>
          </a:stretch>
        </p:blipFill>
        <p:spPr bwMode="auto">
          <a:xfrm>
            <a:off x="4630738" y="1916113"/>
            <a:ext cx="43180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1127" name="Picture 7" descr="jg01laplacian0"/>
          <p:cNvPicPr>
            <a:picLocks noChangeArrowheads="1"/>
          </p:cNvPicPr>
          <p:nvPr/>
        </p:nvPicPr>
        <p:blipFill>
          <a:blip r:embed="rId5" cstate="print">
            <a:lum bright="20000" contrast="78000"/>
          </a:blip>
          <a:srcRect/>
          <a:stretch>
            <a:fillRect/>
          </a:stretch>
        </p:blipFill>
        <p:spPr bwMode="auto">
          <a:xfrm>
            <a:off x="260350" y="1916113"/>
            <a:ext cx="4318000" cy="3238500"/>
          </a:xfrm>
          <a:prstGeom prst="rect">
            <a:avLst/>
          </a:prstGeom>
          <a:noFill/>
        </p:spPr>
      </p:pic>
      <p:sp>
        <p:nvSpPr>
          <p:cNvPr id="261128" name="Text Box 8"/>
          <p:cNvSpPr txBox="1">
            <a:spLocks noChangeArrowheads="1"/>
          </p:cNvSpPr>
          <p:nvPr/>
        </p:nvSpPr>
        <p:spPr bwMode="auto">
          <a:xfrm>
            <a:off x="5862638" y="5164138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黑体" pitchFamily="2" charset="-122"/>
                <a:ea typeface="黑体" pitchFamily="2" charset="-122"/>
              </a:rPr>
              <a:t>Wallis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算法</a:t>
            </a: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1603375" y="5164138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黑体" pitchFamily="2" charset="-122"/>
                <a:ea typeface="黑体" pitchFamily="2" charset="-122"/>
              </a:rPr>
              <a:t>Laplacian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算法</a:t>
            </a:r>
          </a:p>
        </p:txBody>
      </p:sp>
      <p:pic>
        <p:nvPicPr>
          <p:cNvPr id="261130" name="Picture 10" descr="00wallis_ss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3438" y="1916113"/>
            <a:ext cx="4318000" cy="3243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61131" name="Picture 11" descr="jg01laplacian0_ss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825" y="1916113"/>
            <a:ext cx="4318000" cy="3238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6769100" cy="94456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二阶微分锐化：</a:t>
            </a:r>
            <a:r>
              <a:rPr lang="en-US" altLang="zh-CN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Wallis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算法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9934" y="2103039"/>
            <a:ext cx="7659666" cy="2061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特点：</a:t>
            </a:r>
            <a:r>
              <a:rPr lang="en-US" altLang="zh-CN" sz="3000" b="1" dirty="0" smtClean="0">
                <a:latin typeface="楷体" pitchFamily="49" charset="-122"/>
                <a:ea typeface="楷体" pitchFamily="49" charset="-122"/>
              </a:rPr>
              <a:t>Wallis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算法考虑了人眼视觉特性，因此，与</a:t>
            </a:r>
            <a:r>
              <a:rPr lang="en-US" altLang="zh-CN" sz="3000" b="1" dirty="0" err="1" smtClean="0">
                <a:latin typeface="楷体" pitchFamily="49" charset="-122"/>
                <a:ea typeface="楷体" pitchFamily="49" charset="-122"/>
              </a:rPr>
              <a:t>Laplacian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等其他算法相比，可以对</a:t>
            </a:r>
            <a:r>
              <a:rPr lang="zh-CN" altLang="en-US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暗区细节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进行比较好的锐化。 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图像的景物细节特征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一阶微分锐化方法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二阶微分锐化方法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一阶、二阶微分锐化方法效果比较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9504" y="4334005"/>
            <a:ext cx="7488507" cy="6889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44" y="473293"/>
            <a:ext cx="5602287" cy="10636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图像细节的灰度变化特性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692275" y="1700213"/>
            <a:ext cx="5688013" cy="792162"/>
            <a:chOff x="1292" y="1071"/>
            <a:chExt cx="2904" cy="453"/>
          </a:xfrm>
        </p:grpSpPr>
        <p:pic>
          <p:nvPicPr>
            <p:cNvPr id="264204" name="Picture 12" descr="图6-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53" y="1071"/>
              <a:ext cx="2353" cy="45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264205" name="Line 13"/>
            <p:cNvSpPr>
              <a:spLocks noChangeAspect="1" noChangeShapeType="1"/>
            </p:cNvSpPr>
            <p:nvPr/>
          </p:nvSpPr>
          <p:spPr bwMode="auto">
            <a:xfrm>
              <a:off x="1292" y="1286"/>
              <a:ext cx="2904" cy="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4206" name="Text Box 14"/>
          <p:cNvSpPr txBox="1">
            <a:spLocks noChangeArrowheads="1"/>
          </p:cNvSpPr>
          <p:nvPr/>
        </p:nvSpPr>
        <p:spPr bwMode="auto">
          <a:xfrm>
            <a:off x="6877050" y="2046288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/>
            <a:r>
              <a:rPr lang="zh-CN" altLang="en-US" sz="1600" b="1" dirty="0">
                <a:latin typeface="Times New Roman" pitchFamily="18" charset="0"/>
                <a:ea typeface="华文细黑" pitchFamily="2" charset="-122"/>
              </a:rPr>
              <a:t>扫描线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258888" y="2492375"/>
            <a:ext cx="6842125" cy="4095750"/>
            <a:chOff x="793" y="1570"/>
            <a:chExt cx="4310" cy="2580"/>
          </a:xfrm>
        </p:grpSpPr>
        <p:pic>
          <p:nvPicPr>
            <p:cNvPr id="264208" name="Picture 16" descr="图6-1b"/>
            <p:cNvPicPr>
              <a:picLocks noChangeArrowheads="1"/>
            </p:cNvPicPr>
            <p:nvPr/>
          </p:nvPicPr>
          <p:blipFill>
            <a:blip r:embed="rId4" cstate="print">
              <a:lum contrast="34000"/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793" y="1570"/>
              <a:ext cx="4310" cy="2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4209" name="Line 17"/>
            <p:cNvSpPr>
              <a:spLocks noChangeShapeType="1"/>
            </p:cNvSpPr>
            <p:nvPr/>
          </p:nvSpPr>
          <p:spPr bwMode="auto">
            <a:xfrm flipH="1">
              <a:off x="1577" y="2623"/>
              <a:ext cx="90" cy="13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210" name="Text Box 18"/>
            <p:cNvSpPr txBox="1">
              <a:spLocks noChangeArrowheads="1"/>
            </p:cNvSpPr>
            <p:nvPr/>
          </p:nvSpPr>
          <p:spPr bwMode="auto">
            <a:xfrm>
              <a:off x="1525" y="2421"/>
              <a:ext cx="59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en-US" sz="1400" dirty="0">
                  <a:solidFill>
                    <a:srgbClr val="0070C0"/>
                  </a:solidFill>
                  <a:latin typeface="Times New Roman" pitchFamily="18" charset="0"/>
                  <a:ea typeface="黑体" pitchFamily="2" charset="-122"/>
                </a:rPr>
                <a:t>灰度渐变</a:t>
              </a:r>
            </a:p>
          </p:txBody>
        </p:sp>
        <p:sp>
          <p:nvSpPr>
            <p:cNvPr id="264211" name="Line 19"/>
            <p:cNvSpPr>
              <a:spLocks noChangeShapeType="1"/>
            </p:cNvSpPr>
            <p:nvPr/>
          </p:nvSpPr>
          <p:spPr bwMode="auto">
            <a:xfrm flipH="1">
              <a:off x="2191" y="3423"/>
              <a:ext cx="89" cy="13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212" name="Text Box 20"/>
            <p:cNvSpPr txBox="1">
              <a:spLocks noChangeArrowheads="1"/>
            </p:cNvSpPr>
            <p:nvPr/>
          </p:nvSpPr>
          <p:spPr bwMode="auto">
            <a:xfrm>
              <a:off x="2042" y="3218"/>
              <a:ext cx="528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en-US" sz="1400" dirty="0">
                  <a:solidFill>
                    <a:srgbClr val="0070C0"/>
                  </a:solidFill>
                  <a:latin typeface="Times New Roman" pitchFamily="18" charset="0"/>
                  <a:ea typeface="黑体" pitchFamily="2" charset="-122"/>
                </a:rPr>
                <a:t>孤立点</a:t>
              </a:r>
            </a:p>
          </p:txBody>
        </p:sp>
        <p:sp>
          <p:nvSpPr>
            <p:cNvPr id="264213" name="Line 21"/>
            <p:cNvSpPr>
              <a:spLocks noChangeShapeType="1"/>
            </p:cNvSpPr>
            <p:nvPr/>
          </p:nvSpPr>
          <p:spPr bwMode="auto">
            <a:xfrm flipH="1">
              <a:off x="2653" y="2976"/>
              <a:ext cx="48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2562" y="2795"/>
              <a:ext cx="426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en-US" sz="1400" dirty="0">
                  <a:solidFill>
                    <a:srgbClr val="0070C0"/>
                  </a:solidFill>
                  <a:latin typeface="Times New Roman" pitchFamily="18" charset="0"/>
                  <a:ea typeface="黑体" pitchFamily="2" charset="-122"/>
                </a:rPr>
                <a:t>细线</a:t>
              </a:r>
            </a:p>
          </p:txBody>
        </p:sp>
        <p:sp>
          <p:nvSpPr>
            <p:cNvPr id="264215" name="Line 23"/>
            <p:cNvSpPr>
              <a:spLocks noChangeShapeType="1"/>
            </p:cNvSpPr>
            <p:nvPr/>
          </p:nvSpPr>
          <p:spPr bwMode="auto">
            <a:xfrm flipH="1">
              <a:off x="3243" y="2205"/>
              <a:ext cx="17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3424" y="2069"/>
              <a:ext cx="69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en-US" sz="1400" dirty="0">
                  <a:solidFill>
                    <a:srgbClr val="0070C0"/>
                  </a:solidFill>
                  <a:latin typeface="Times New Roman" pitchFamily="18" charset="0"/>
                  <a:ea typeface="黑体" pitchFamily="2" charset="-122"/>
                </a:rPr>
                <a:t>灰度跃变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1675" y="3884"/>
              <a:ext cx="3115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en-US" sz="2800" dirty="0">
                  <a:latin typeface="楷体" pitchFamily="49" charset="-122"/>
                  <a:ea typeface="楷体" pitchFamily="49" charset="-122"/>
                </a:rPr>
                <a:t>图像细节的灰度分布特性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2699" y="3158"/>
              <a:ext cx="53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en-US" sz="1400" dirty="0">
                  <a:solidFill>
                    <a:srgbClr val="0070C0"/>
                  </a:solidFill>
                  <a:latin typeface="Times New Roman" pitchFamily="18" charset="0"/>
                  <a:ea typeface="黑体" pitchFamily="2" charset="-122"/>
                </a:rPr>
                <a:t>平坦段</a:t>
              </a:r>
            </a:p>
          </p:txBody>
        </p:sp>
        <p:sp>
          <p:nvSpPr>
            <p:cNvPr id="264219" name="Line 27"/>
            <p:cNvSpPr>
              <a:spLocks noChangeShapeType="1"/>
            </p:cNvSpPr>
            <p:nvPr/>
          </p:nvSpPr>
          <p:spPr bwMode="auto">
            <a:xfrm flipH="1">
              <a:off x="2880" y="3385"/>
              <a:ext cx="48" cy="22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88099" y="425646"/>
            <a:ext cx="8531225" cy="1079500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一阶与二阶微分的边缘提取效果比较</a:t>
            </a:r>
          </a:p>
        </p:txBody>
      </p:sp>
      <p:sp>
        <p:nvSpPr>
          <p:cNvPr id="23245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295905" y="1577909"/>
            <a:ext cx="8522418" cy="43343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以</a:t>
            </a:r>
            <a:r>
              <a:rPr lang="en-US" altLang="zh-CN" sz="3000" b="1" dirty="0" err="1" smtClean="0">
                <a:latin typeface="楷体" pitchFamily="49" charset="-122"/>
                <a:ea typeface="楷体" pitchFamily="49" charset="-122"/>
              </a:rPr>
              <a:t>Sobel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及</a:t>
            </a:r>
            <a:r>
              <a:rPr lang="en-US" altLang="zh-CN" sz="3000" b="1" dirty="0" err="1" smtClean="0">
                <a:latin typeface="楷体" pitchFamily="49" charset="-122"/>
                <a:ea typeface="楷体" pitchFamily="49" charset="-122"/>
              </a:rPr>
              <a:t>Laplacian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算法为例</a:t>
            </a:r>
            <a:r>
              <a:rPr lang="en-US" altLang="zh-CN" sz="3000" b="1" dirty="0" smtClean="0">
                <a:latin typeface="楷体" pitchFamily="49" charset="-122"/>
                <a:ea typeface="楷体" pitchFamily="49" charset="-122"/>
              </a:rPr>
              <a:t>:</a:t>
            </a:r>
            <a:endParaRPr lang="zh-CN" altLang="en-US" sz="30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000" b="1" dirty="0" err="1" smtClean="0">
                <a:latin typeface="楷体" pitchFamily="49" charset="-122"/>
                <a:ea typeface="楷体" pitchFamily="49" charset="-122"/>
              </a:rPr>
              <a:t>Sobel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算子获得比较</a:t>
            </a:r>
            <a:r>
              <a:rPr lang="zh-CN" altLang="en-US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粗略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的边界，反映的边界信息较少，但是所反映的边界比较</a:t>
            </a:r>
            <a:r>
              <a:rPr lang="zh-CN" altLang="en-US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清晰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；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000" b="1" dirty="0" err="1" smtClean="0">
                <a:latin typeface="楷体" pitchFamily="49" charset="-122"/>
                <a:ea typeface="楷体" pitchFamily="49" charset="-122"/>
              </a:rPr>
              <a:t>Laplacian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算子获得比较</a:t>
            </a:r>
            <a:r>
              <a:rPr lang="zh-CN" altLang="en-US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细致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的边界。反映的边界信息包括了许多的</a:t>
            </a:r>
            <a:r>
              <a:rPr lang="zh-CN" altLang="en-US" sz="30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细节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信息，但是所反映的边界不是太清晰。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Sobel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与</a:t>
            </a:r>
            <a:r>
              <a:rPr lang="en-US" altLang="zh-CN" sz="40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Laplacian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边缘提取效果</a:t>
            </a:r>
          </a:p>
        </p:txBody>
      </p:sp>
      <p:pic>
        <p:nvPicPr>
          <p:cNvPr id="243715" name="Picture 3" descr="001_laplacian_h1_2">
            <a:hlinkClick r:id="rId3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643438" y="1700213"/>
            <a:ext cx="4318000" cy="3238500"/>
          </a:xfrm>
          <a:ln>
            <a:solidFill>
              <a:schemeClr val="tx1"/>
            </a:solidFill>
          </a:ln>
        </p:spPr>
      </p:pic>
      <p:pic>
        <p:nvPicPr>
          <p:cNvPr id="243724" name="Picture 12" descr="001_sobel_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1700213"/>
            <a:ext cx="43180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43726" name="Text Box 14"/>
          <p:cNvSpPr txBox="1">
            <a:spLocks noChangeArrowheads="1"/>
          </p:cNvSpPr>
          <p:nvPr/>
        </p:nvSpPr>
        <p:spPr bwMode="auto">
          <a:xfrm>
            <a:off x="1258888" y="4941888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黑体" pitchFamily="2" charset="-122"/>
                <a:ea typeface="黑体" pitchFamily="2" charset="-122"/>
              </a:rPr>
              <a:t>Sobel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锐化</a:t>
            </a:r>
          </a:p>
        </p:txBody>
      </p:sp>
      <p:sp>
        <p:nvSpPr>
          <p:cNvPr id="243727" name="Text Box 15"/>
          <p:cNvSpPr txBox="1">
            <a:spLocks noChangeArrowheads="1"/>
          </p:cNvSpPr>
          <p:nvPr/>
        </p:nvSpPr>
        <p:spPr bwMode="auto">
          <a:xfrm>
            <a:off x="5867400" y="4941888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黑体" pitchFamily="2" charset="-122"/>
                <a:ea typeface="黑体" pitchFamily="2" charset="-122"/>
              </a:rPr>
              <a:t>Laplacian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锐化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7793" y="3467224"/>
            <a:ext cx="4517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Any Questions</a:t>
            </a:r>
            <a:r>
              <a:rPr lang="zh-CN" altLang="en-US" sz="3600" b="1" dirty="0" smtClean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？</a:t>
            </a:r>
            <a:endParaRPr lang="en-US" altLang="zh-CN" sz="3600" b="1" dirty="0" smtClean="0">
              <a:solidFill>
                <a:srgbClr val="00B0F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rgbClr val="00B0F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83796" y="508739"/>
            <a:ext cx="7513637" cy="98901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图像细节的灰度变化微分特性</a:t>
            </a:r>
          </a:p>
        </p:txBody>
      </p:sp>
      <p:pic>
        <p:nvPicPr>
          <p:cNvPr id="265239" name="Picture 1047" descr="图6-2a"/>
          <p:cNvPicPr>
            <a:picLocks noChangeArrowheads="1"/>
          </p:cNvPicPr>
          <p:nvPr/>
        </p:nvPicPr>
        <p:blipFill>
          <a:blip r:embed="rId3" cstate="print">
            <a:lum contrast="20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4446739" y="2016690"/>
            <a:ext cx="4697261" cy="318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5241" name="Text Box 1049"/>
          <p:cNvSpPr txBox="1">
            <a:spLocks noChangeArrowheads="1"/>
          </p:cNvSpPr>
          <p:nvPr/>
        </p:nvSpPr>
        <p:spPr bwMode="auto">
          <a:xfrm>
            <a:off x="5758319" y="5226398"/>
            <a:ext cx="2646645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/>
            <a:r>
              <a:rPr lang="zh-CN" altLang="en-US" sz="24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一阶微分曲线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162838" y="2066794"/>
            <a:ext cx="4396636" cy="3432131"/>
            <a:chOff x="793" y="1570"/>
            <a:chExt cx="4310" cy="2580"/>
          </a:xfrm>
        </p:grpSpPr>
        <p:pic>
          <p:nvPicPr>
            <p:cNvPr id="7" name="Picture 16" descr="图6-1b"/>
            <p:cNvPicPr>
              <a:picLocks noChangeArrowheads="1"/>
            </p:cNvPicPr>
            <p:nvPr/>
          </p:nvPicPr>
          <p:blipFill>
            <a:blip r:embed="rId4" cstate="print">
              <a:lum contrast="34000"/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793" y="1570"/>
              <a:ext cx="4310" cy="2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Line 17"/>
            <p:cNvSpPr>
              <a:spLocks noChangeShapeType="1"/>
            </p:cNvSpPr>
            <p:nvPr/>
          </p:nvSpPr>
          <p:spPr bwMode="auto">
            <a:xfrm flipH="1">
              <a:off x="1577" y="2623"/>
              <a:ext cx="90" cy="13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525" y="2421"/>
              <a:ext cx="59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en-US" sz="1400" dirty="0">
                  <a:solidFill>
                    <a:srgbClr val="0070C0"/>
                  </a:solidFill>
                  <a:latin typeface="Times New Roman" pitchFamily="18" charset="0"/>
                  <a:ea typeface="黑体" pitchFamily="2" charset="-122"/>
                </a:rPr>
                <a:t>灰度渐变</a:t>
              </a: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 flipH="1">
              <a:off x="2191" y="3423"/>
              <a:ext cx="89" cy="13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2042" y="3218"/>
              <a:ext cx="528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en-US" sz="1400" dirty="0">
                  <a:solidFill>
                    <a:srgbClr val="0070C0"/>
                  </a:solidFill>
                  <a:latin typeface="Times New Roman" pitchFamily="18" charset="0"/>
                  <a:ea typeface="黑体" pitchFamily="2" charset="-122"/>
                </a:rPr>
                <a:t>孤立点</a:t>
              </a:r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 flipH="1">
              <a:off x="2653" y="2976"/>
              <a:ext cx="48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2562" y="2795"/>
              <a:ext cx="426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en-US" sz="1400" dirty="0">
                  <a:solidFill>
                    <a:srgbClr val="0070C0"/>
                  </a:solidFill>
                  <a:latin typeface="Times New Roman" pitchFamily="18" charset="0"/>
                  <a:ea typeface="黑体" pitchFamily="2" charset="-122"/>
                </a:rPr>
                <a:t>细线</a:t>
              </a:r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 flipH="1">
              <a:off x="3243" y="2205"/>
              <a:ext cx="17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3424" y="2069"/>
              <a:ext cx="69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en-US" sz="1400" dirty="0">
                  <a:solidFill>
                    <a:srgbClr val="0070C0"/>
                  </a:solidFill>
                  <a:latin typeface="Times New Roman" pitchFamily="18" charset="0"/>
                  <a:ea typeface="黑体" pitchFamily="2" charset="-122"/>
                </a:rPr>
                <a:t>灰度跃变</a:t>
              </a:r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1193" y="3884"/>
              <a:ext cx="3597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en-US" sz="2400" dirty="0">
                  <a:latin typeface="楷体" pitchFamily="49" charset="-122"/>
                  <a:ea typeface="楷体" pitchFamily="49" charset="-122"/>
                </a:rPr>
                <a:t>图像细节的灰度分布特性</a:t>
              </a:r>
            </a:p>
          </p:txBody>
        </p:sp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2699" y="3158"/>
              <a:ext cx="53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en-US" sz="1400" dirty="0">
                  <a:solidFill>
                    <a:srgbClr val="0070C0"/>
                  </a:solidFill>
                  <a:latin typeface="Times New Roman" pitchFamily="18" charset="0"/>
                  <a:ea typeface="黑体" pitchFamily="2" charset="-122"/>
                </a:rPr>
                <a:t>平坦段</a:t>
              </a:r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 flipH="1">
              <a:off x="2880" y="3385"/>
              <a:ext cx="48" cy="22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右箭头 18"/>
          <p:cNvSpPr/>
          <p:nvPr/>
        </p:nvSpPr>
        <p:spPr>
          <a:xfrm>
            <a:off x="4321480" y="3432132"/>
            <a:ext cx="413359" cy="375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900" y="396005"/>
            <a:ext cx="7513637" cy="98901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图像细节的灰度变化微分特性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409444" y="1991639"/>
            <a:ext cx="4321195" cy="4046072"/>
            <a:chOff x="2940" y="2220"/>
            <a:chExt cx="2580" cy="1323"/>
          </a:xfrm>
        </p:grpSpPr>
        <p:pic>
          <p:nvPicPr>
            <p:cNvPr id="555032" name="Picture 24" descr="图6-2b"/>
            <p:cNvPicPr>
              <a:picLocks noChangeArrowheads="1"/>
            </p:cNvPicPr>
            <p:nvPr/>
          </p:nvPicPr>
          <p:blipFill>
            <a:blip r:embed="rId3" cstate="print">
              <a:lum contrast="20000"/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2940" y="2220"/>
              <a:ext cx="2580" cy="1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5033" name="Text Box 25"/>
            <p:cNvSpPr txBox="1">
              <a:spLocks noChangeArrowheads="1"/>
            </p:cNvSpPr>
            <p:nvPr/>
          </p:nvSpPr>
          <p:spPr bwMode="auto">
            <a:xfrm>
              <a:off x="3641" y="3267"/>
              <a:ext cx="1603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en-US" sz="2400" dirty="0">
                  <a:solidFill>
                    <a:srgbClr val="0070C0"/>
                  </a:solidFill>
                  <a:latin typeface="楷体" pitchFamily="49" charset="-122"/>
                  <a:ea typeface="楷体" pitchFamily="49" charset="-122"/>
                </a:rPr>
                <a:t>二阶微分曲线</a:t>
              </a:r>
            </a:p>
          </p:txBody>
        </p:sp>
      </p:grpSp>
      <p:sp>
        <p:nvSpPr>
          <p:cNvPr id="20" name="右箭头 19"/>
          <p:cNvSpPr/>
          <p:nvPr/>
        </p:nvSpPr>
        <p:spPr>
          <a:xfrm>
            <a:off x="4158642" y="3394554"/>
            <a:ext cx="413359" cy="375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2" name="Picture 1047" descr="图6-2a"/>
          <p:cNvPicPr>
            <a:picLocks noChangeArrowheads="1"/>
          </p:cNvPicPr>
          <p:nvPr/>
        </p:nvPicPr>
        <p:blipFill>
          <a:blip r:embed="rId4" cstate="print">
            <a:lum contrast="20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0" y="2004164"/>
            <a:ext cx="4171167" cy="3031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Box 1049"/>
          <p:cNvSpPr txBox="1">
            <a:spLocks noChangeArrowheads="1"/>
          </p:cNvSpPr>
          <p:nvPr/>
        </p:nvSpPr>
        <p:spPr bwMode="auto">
          <a:xfrm>
            <a:off x="1311580" y="5151242"/>
            <a:ext cx="2646645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0" hangingPunct="0"/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一阶微分曲线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图像的景物细节特征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一阶微分锐化方法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二阶微分锐化方法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一阶、二阶微分锐化方法效果比较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9503" y="3066621"/>
            <a:ext cx="4419631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1910</Words>
  <Application>Microsoft Office PowerPoint</Application>
  <PresentationFormat>全屏显示(4:3)</PresentationFormat>
  <Paragraphs>508</Paragraphs>
  <Slides>62</Slides>
  <Notes>54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65" baseType="lpstr">
      <vt:lpstr>Office 主题​​</vt:lpstr>
      <vt:lpstr>Equation</vt:lpstr>
      <vt:lpstr>公式</vt:lpstr>
      <vt:lpstr>幻灯片 1</vt:lpstr>
      <vt:lpstr>幻灯片 2</vt:lpstr>
      <vt:lpstr>幻灯片 3</vt:lpstr>
      <vt:lpstr>幻灯片 4</vt:lpstr>
      <vt:lpstr>图像锐化的概念</vt:lpstr>
      <vt:lpstr>图像细节的灰度变化特性</vt:lpstr>
      <vt:lpstr>图像细节的灰度变化微分特性</vt:lpstr>
      <vt:lpstr>图像细节的灰度变化微分特性</vt:lpstr>
      <vt:lpstr>幻灯片 9</vt:lpstr>
      <vt:lpstr>一阶微分锐化：基本原理</vt:lpstr>
      <vt:lpstr>一阶微分锐化算子</vt:lpstr>
      <vt:lpstr>单方向的一阶锐化：基本原理</vt:lpstr>
      <vt:lpstr>水平方向的一阶锐化：基本方法</vt:lpstr>
      <vt:lpstr>水平方向的一阶锐化：例题</vt:lpstr>
      <vt:lpstr>垂直方向的一阶锐化：基本方法</vt:lpstr>
      <vt:lpstr>垂直方向的一阶锐化：例题</vt:lpstr>
      <vt:lpstr>单方向锐化的后处理</vt:lpstr>
      <vt:lpstr>单方向锐化的后处理：方法1</vt:lpstr>
      <vt:lpstr>水平浮雕效果</vt:lpstr>
      <vt:lpstr>垂直浮雕效果</vt:lpstr>
      <vt:lpstr>单方向锐化的后处理：方法2</vt:lpstr>
      <vt:lpstr>水平边缘的提取效果</vt:lpstr>
      <vt:lpstr>垂直边缘的提取效果</vt:lpstr>
      <vt:lpstr>无方向一阶锐化：问题的提出</vt:lpstr>
      <vt:lpstr>非矩形目标物的单方向锐化</vt:lpstr>
      <vt:lpstr>无方向一阶锐化：设计思想</vt:lpstr>
      <vt:lpstr>一阶微分锐化算子</vt:lpstr>
      <vt:lpstr>无方向一阶锐化：交叉微分</vt:lpstr>
      <vt:lpstr>交叉锐化效果图例1</vt:lpstr>
      <vt:lpstr>交叉锐化效果图例2</vt:lpstr>
      <vt:lpstr>交叉锐化与水平锐化的比较</vt:lpstr>
      <vt:lpstr>无方向一阶锐化：Sobel锐化</vt:lpstr>
      <vt:lpstr>Sobel锐化效果示例1</vt:lpstr>
      <vt:lpstr>Sobel锐化效果示例2</vt:lpstr>
      <vt:lpstr>无方向一阶锐化：Prewitt锐化算法</vt:lpstr>
      <vt:lpstr>Prewitt锐化效果图例</vt:lpstr>
      <vt:lpstr>一阶锐化方法的效果比较</vt:lpstr>
      <vt:lpstr>一阶锐化：几种方法的效果比较</vt:lpstr>
      <vt:lpstr>幻灯片 39</vt:lpstr>
      <vt:lpstr>二阶微分锐化：问题的提出</vt:lpstr>
      <vt:lpstr>二阶微分锐化:景物细节特征对应关系</vt:lpstr>
      <vt:lpstr>二阶微分锐化：景物细节特征对应关系</vt:lpstr>
      <vt:lpstr>二阶微分锐化:景物细节特征对应关系</vt:lpstr>
      <vt:lpstr>二阶微分锐化:景物细节对应关系</vt:lpstr>
      <vt:lpstr>二阶微分锐化:景物细节对应关系</vt:lpstr>
      <vt:lpstr>二阶微分锐化：景物细节对应关系</vt:lpstr>
      <vt:lpstr>二阶微分锐化：算法推导</vt:lpstr>
      <vt:lpstr>二阶微分锐化：Laplacian 算法</vt:lpstr>
      <vt:lpstr>Laplacian锐化效果图例</vt:lpstr>
      <vt:lpstr>二阶微分锐化：Laplacian变形算法</vt:lpstr>
      <vt:lpstr>Laplacian变形算子锐化效果</vt:lpstr>
      <vt:lpstr>Laplacian算子边缘提取效果</vt:lpstr>
      <vt:lpstr>二阶微分锐化： Laplacian锐化边缘提取</vt:lpstr>
      <vt:lpstr>二阶微分锐化：Wallis算法</vt:lpstr>
      <vt:lpstr>二阶微分锐化：Wallis算法</vt:lpstr>
      <vt:lpstr>Wallis算法效果示例</vt:lpstr>
      <vt:lpstr>Wallis算法与Laplacian算法的比较</vt:lpstr>
      <vt:lpstr>二阶微分锐化：Wallis算法</vt:lpstr>
      <vt:lpstr>幻灯片 59</vt:lpstr>
      <vt:lpstr>一阶与二阶微分的边缘提取效果比较</vt:lpstr>
      <vt:lpstr>Sobel与Laplacian边缘提取效果</vt:lpstr>
      <vt:lpstr>幻灯片 62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Yirui Wu</dc:creator>
  <cp:lastModifiedBy>thinkpad</cp:lastModifiedBy>
  <cp:revision>153</cp:revision>
  <dcterms:created xsi:type="dcterms:W3CDTF">2017-03-05T02:04:51Z</dcterms:created>
  <dcterms:modified xsi:type="dcterms:W3CDTF">2018-05-06T07:18:12Z</dcterms:modified>
</cp:coreProperties>
</file>