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732" r:id="rId3"/>
    <p:sldId id="734" r:id="rId4"/>
    <p:sldId id="735" r:id="rId5"/>
    <p:sldId id="690" r:id="rId6"/>
    <p:sldId id="736" r:id="rId7"/>
    <p:sldId id="693" r:id="rId8"/>
    <p:sldId id="694" r:id="rId9"/>
    <p:sldId id="737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38" r:id="rId21"/>
    <p:sldId id="739" r:id="rId22"/>
    <p:sldId id="740" r:id="rId23"/>
    <p:sldId id="706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5" r:id="rId33"/>
    <p:sldId id="716" r:id="rId34"/>
    <p:sldId id="717" r:id="rId35"/>
    <p:sldId id="718" r:id="rId36"/>
    <p:sldId id="741" r:id="rId37"/>
    <p:sldId id="719" r:id="rId38"/>
    <p:sldId id="720" r:id="rId39"/>
    <p:sldId id="721" r:id="rId40"/>
    <p:sldId id="722" r:id="rId41"/>
    <p:sldId id="742" r:id="rId42"/>
    <p:sldId id="743" r:id="rId43"/>
    <p:sldId id="724" r:id="rId44"/>
    <p:sldId id="725" r:id="rId45"/>
    <p:sldId id="726" r:id="rId46"/>
    <p:sldId id="727" r:id="rId47"/>
    <p:sldId id="550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6929" autoAdjust="0"/>
  </p:normalViewPr>
  <p:slideViewPr>
    <p:cSldViewPr snapToGrid="0">
      <p:cViewPr varScale="1">
        <p:scale>
          <a:sx n="81" d="100"/>
          <a:sy n="81" d="100"/>
        </p:scale>
        <p:origin x="-85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8E59A-2123-41CE-854A-C7CF28E41D6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E1A59-E136-4D89-B3E7-5F269C3B015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25FB1-5F18-4F9F-88CA-1508B01530E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210F5-306B-4DBA-92D8-E0CF35DBA8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DC2D2-DA02-4D16-A5E8-FF8C87F1DE4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EE5AF-86EA-4EF7-9BE2-B4F5F5BA94C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9A963-9950-4947-82F6-31A6DB3A3DC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C1324-7CB0-455C-8B40-7F8C576BF01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2A3C8-03C8-402E-811C-82E38064E95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C4CB6-A4F3-46EA-BDF7-44F63A754EF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0D031-BBFD-4D6D-BD43-24D209E03A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525B9-D459-4D9A-BB3E-D113F816FDE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3B4F2-4EC9-4A54-A3CA-B51BD811A87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52AA8-6125-4D18-A5BF-A666AE7BDC5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FC7D-B8F3-4C72-93D1-489AA45491DC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E8E84-950C-41C3-A8DE-2986743C6B7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039F0-CE63-4C3C-A86F-4F532A4D147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1A78D-BC37-4FCE-AACA-FEE2D9153D5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9A963-9950-4947-82F6-31A6DB3A3DC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126B6-8F56-4BF2-A974-2725E02A04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6A0E7-00A8-486D-8983-29DF34B435B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83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670D5A-9AA8-47FD-90E8-9D8F0B25862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3C2D-E765-4620-A677-6288B1250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E:\mp3&#22791;&#20221;\&#24102;&#26377;&#38452;&#24433;&#30340;&#24773;&#20917;\a1.avi" TargetMode="Externa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slide" Target="slide5.xml"/><Relationship Id="rId2" Type="http://schemas.openxmlformats.org/officeDocument/2006/relationships/slideLayout" Target="../slideLayouts/slideLayout4.xml"/><Relationship Id="rId1" Type="http://schemas.openxmlformats.org/officeDocument/2006/relationships/video" Target="file:///E:\mp3&#22791;&#20221;\&#24102;&#26377;&#38452;&#24433;&#30340;&#24773;&#20917;\a1.avi" TargetMode="Externa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slide" Target="slide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slide" Target="slide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第十章  二值图像处理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6157" y="322868"/>
            <a:ext cx="85407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基本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</a:p>
        </p:txBody>
      </p:sp>
      <p:sp>
        <p:nvSpPr>
          <p:cNvPr id="265260" name="Text Box 1068"/>
          <p:cNvSpPr txBox="1">
            <a:spLocks noChangeArrowheads="1"/>
          </p:cNvSpPr>
          <p:nvPr/>
        </p:nvSpPr>
        <p:spPr bwMode="auto">
          <a:xfrm>
            <a:off x="1160086" y="3315878"/>
            <a:ext cx="68904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例：下图，八接连意义下为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个连通域</a:t>
            </a:r>
          </a:p>
        </p:txBody>
      </p:sp>
      <p:sp>
        <p:nvSpPr>
          <p:cNvPr id="265302" name="AutoShape 1110"/>
          <p:cNvSpPr>
            <a:spLocks noChangeArrowheads="1"/>
          </p:cNvSpPr>
          <p:nvPr/>
        </p:nvSpPr>
        <p:spPr bwMode="auto">
          <a:xfrm>
            <a:off x="3908196" y="4706332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13"/>
          <p:cNvGrpSpPr>
            <a:grpSpLocks/>
          </p:cNvGrpSpPr>
          <p:nvPr/>
        </p:nvGrpSpPr>
        <p:grpSpPr bwMode="auto">
          <a:xfrm>
            <a:off x="3878034" y="4172932"/>
            <a:ext cx="1828800" cy="336550"/>
            <a:chOff x="2208" y="2574"/>
            <a:chExt cx="1152" cy="212"/>
          </a:xfrm>
        </p:grpSpPr>
        <p:sp>
          <p:nvSpPr>
            <p:cNvPr id="1110" name="Rectangle 1071"/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153" cy="15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1" name="Text Box 1111"/>
            <p:cNvSpPr txBox="1">
              <a:spLocks noChangeArrowheads="1"/>
            </p:cNvSpPr>
            <p:nvPr/>
          </p:nvSpPr>
          <p:spPr bwMode="auto">
            <a:xfrm>
              <a:off x="2352" y="257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latin typeface="黑体" pitchFamily="2" charset="-122"/>
                  <a:ea typeface="黑体" pitchFamily="2" charset="-122"/>
                </a:rPr>
                <a:t>= </a:t>
              </a: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“</a:t>
              </a:r>
              <a:r>
                <a:rPr kumimoji="1" lang="en-US" altLang="zh-CN" sz="1600">
                  <a:latin typeface="黑体" pitchFamily="2" charset="-122"/>
                  <a:ea typeface="黑体" pitchFamily="2" charset="-122"/>
                </a:rPr>
                <a:t>1</a:t>
              </a: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”</a:t>
              </a:r>
              <a:r>
                <a:rPr kumimoji="1" lang="zh-CN" altLang="en-US" sz="1600">
                  <a:latin typeface="黑体" pitchFamily="2" charset="-122"/>
                  <a:ea typeface="黑体" pitchFamily="2" charset="-122"/>
                </a:rPr>
                <a:t>号标签</a:t>
              </a:r>
            </a:p>
          </p:txBody>
        </p:sp>
      </p:grpSp>
      <p:grpSp>
        <p:nvGrpSpPr>
          <p:cNvPr id="3" name="Group 1114"/>
          <p:cNvGrpSpPr>
            <a:grpSpLocks/>
          </p:cNvGrpSpPr>
          <p:nvPr/>
        </p:nvGrpSpPr>
        <p:grpSpPr bwMode="auto">
          <a:xfrm>
            <a:off x="3908196" y="5239732"/>
            <a:ext cx="1833563" cy="336550"/>
            <a:chOff x="669" y="3696"/>
            <a:chExt cx="1155" cy="212"/>
          </a:xfrm>
        </p:grpSpPr>
        <p:sp>
          <p:nvSpPr>
            <p:cNvPr id="1108" name="Rectangle 1070"/>
            <p:cNvSpPr>
              <a:spLocks noChangeAspect="1" noChangeArrowheads="1"/>
            </p:cNvSpPr>
            <p:nvPr/>
          </p:nvSpPr>
          <p:spPr bwMode="auto">
            <a:xfrm>
              <a:off x="669" y="3734"/>
              <a:ext cx="153" cy="153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9" name="Text Box 1112"/>
            <p:cNvSpPr txBox="1">
              <a:spLocks noChangeArrowheads="1"/>
            </p:cNvSpPr>
            <p:nvPr/>
          </p:nvSpPr>
          <p:spPr bwMode="auto">
            <a:xfrm>
              <a:off x="816" y="3696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latin typeface="黑体" pitchFamily="2" charset="-122"/>
                  <a:ea typeface="黑体" pitchFamily="2" charset="-122"/>
                </a:rPr>
                <a:t>= </a:t>
              </a: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“</a:t>
              </a:r>
              <a:r>
                <a:rPr kumimoji="1" lang="en-US" altLang="zh-CN" sz="1600">
                  <a:latin typeface="黑体" pitchFamily="2" charset="-122"/>
                  <a:ea typeface="黑体" pitchFamily="2" charset="-122"/>
                </a:rPr>
                <a:t>2</a:t>
              </a:r>
              <a:r>
                <a:rPr kumimoji="1" lang="en-US" altLang="zh-CN" sz="1600">
                  <a:latin typeface="Times New Roman" pitchFamily="18" charset="0"/>
                  <a:ea typeface="黑体" pitchFamily="2" charset="-122"/>
                </a:rPr>
                <a:t>”</a:t>
              </a:r>
              <a:r>
                <a:rPr kumimoji="1" lang="zh-CN" altLang="en-US" sz="1600">
                  <a:latin typeface="黑体" pitchFamily="2" charset="-122"/>
                  <a:ea typeface="黑体" pitchFamily="2" charset="-122"/>
                </a:rPr>
                <a:t>号标签</a:t>
              </a:r>
            </a:p>
          </p:txBody>
        </p:sp>
      </p:grpSp>
      <p:grpSp>
        <p:nvGrpSpPr>
          <p:cNvPr id="4" name="Group 1115"/>
          <p:cNvGrpSpPr>
            <a:grpSpLocks noChangeAspect="1"/>
          </p:cNvGrpSpPr>
          <p:nvPr/>
        </p:nvGrpSpPr>
        <p:grpSpPr bwMode="auto">
          <a:xfrm>
            <a:off x="1890484" y="4126895"/>
            <a:ext cx="1439862" cy="1439862"/>
            <a:chOff x="1056" y="2448"/>
            <a:chExt cx="676" cy="676"/>
          </a:xfrm>
        </p:grpSpPr>
        <p:sp>
          <p:nvSpPr>
            <p:cNvPr id="1072" name="Rectangle 1116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3" name="Rectangle 1117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4" name="Rectangle 1118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" name="Rectangle 1119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" name="Rectangle 1120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" name="Rectangle 1121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8" name="Rectangle 1122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9" name="Rectangle 1123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0" name="Rectangle 1124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1" name="Rectangle 1125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2" name="Rectangle 1126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3" name="Rectangle 1127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" name="Rectangle 1128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" name="Rectangle 1129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" name="Rectangle 1130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7" name="Rectangle 1131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8" name="Rectangle 1132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9" name="Rectangle 1133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0" name="Rectangle 1134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1" name="Rectangle 1135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2" name="Rectangle 1136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3" name="Rectangle 1137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4" name="Rectangle 1138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" name="Rectangle 1139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" name="Rectangle 1140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" name="Rectangle 1141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8" name="Rectangle 1142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9" name="Rectangle 1143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0" name="Rectangle 1144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1" name="Rectangle 1145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2" name="Rectangle 1146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3" name="Rectangle 1147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4" name="Rectangle 1148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" name="Rectangle 1149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" name="Rectangle 1150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" name="Rectangle 1151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52"/>
          <p:cNvGrpSpPr>
            <a:grpSpLocks noChangeAspect="1"/>
          </p:cNvGrpSpPr>
          <p:nvPr/>
        </p:nvGrpSpPr>
        <p:grpSpPr bwMode="auto">
          <a:xfrm>
            <a:off x="5812667" y="4132343"/>
            <a:ext cx="1439863" cy="1439863"/>
            <a:chOff x="1056" y="2448"/>
            <a:chExt cx="676" cy="676"/>
          </a:xfrm>
        </p:grpSpPr>
        <p:sp>
          <p:nvSpPr>
            <p:cNvPr id="1036" name="Rectangle 1153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154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Rectangle 1155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Rectangle 1156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Rectangle 1157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Rectangle 1158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Rectangle 1159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Rectangle 1160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Rectangle 1161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Rectangle 1162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Rectangle 1163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Rectangle 1164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1165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Rectangle 1166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Rectangle 1167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Rectangle 1168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Rectangle 1169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Rectangle 1170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Rectangle 1171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Rectangle 1172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Rectangle 1173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Rectangle 1174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Rectangle 1175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Rectangle 1176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Rectangle 1177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Rectangle 1178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Rectangle 1179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Rectangle 1180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Rectangle 1181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Rectangle 1182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Rectangle 1183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7" name="Rectangle 1184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Rectangle 1185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9" name="Rectangle 1186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0" name="Rectangle 1187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1" name="Rectangle 1188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5383" name="Object 1191"/>
          <p:cNvGraphicFramePr>
            <a:graphicFrameLocks noGrp="1" noChangeAspect="1"/>
          </p:cNvGraphicFramePr>
          <p:nvPr>
            <p:ph sz="half" idx="2"/>
          </p:nvPr>
        </p:nvGraphicFramePr>
        <p:xfrm>
          <a:off x="1242784" y="4126895"/>
          <a:ext cx="2447925" cy="1493837"/>
        </p:xfrm>
        <a:graphic>
          <a:graphicData uri="http://schemas.openxmlformats.org/presentationml/2006/ole">
            <p:oleObj spid="_x0000_s697346" name="公式" r:id="rId4" imgW="2514600" imgH="1371600" progId="Equation.3">
              <p:embed/>
            </p:oleObj>
          </a:graphicData>
        </a:graphic>
      </p:graphicFrame>
      <p:graphicFrame>
        <p:nvGraphicFramePr>
          <p:cNvPr id="265387" name="Object 1195"/>
          <p:cNvGraphicFramePr>
            <a:graphicFrameLocks noChangeAspect="1"/>
          </p:cNvGraphicFramePr>
          <p:nvPr/>
        </p:nvGraphicFramePr>
        <p:xfrm>
          <a:off x="5481252" y="4019219"/>
          <a:ext cx="1800225" cy="1543050"/>
        </p:xfrm>
        <a:graphic>
          <a:graphicData uri="http://schemas.openxmlformats.org/presentationml/2006/ole">
            <p:oleObj spid="_x0000_s697347" name="公式" r:id="rId5" imgW="1600200" imgH="1371600" progId="Equation.3">
              <p:embed/>
            </p:oleObj>
          </a:graphicData>
        </a:graphic>
      </p:graphicFrame>
      <p:sp>
        <p:nvSpPr>
          <p:cNvPr id="8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36687" y="1598706"/>
            <a:ext cx="8781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基本思想：不同的连通域代表了不同的目标，为了加以区别，需要对不同的连通域进行标识。</a:t>
            </a:r>
            <a:endParaRPr lang="zh-CN" altLang="en-US" sz="3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60" grpId="0" autoUpdateAnimBg="0"/>
      <p:bldP spid="2653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6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07" y="1593213"/>
            <a:ext cx="7862888" cy="129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设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一个二值矩阵表示一个黑白图像，为讨论方便起见，令“黑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=1”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，“白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=0”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509994" name="AutoShape 42"/>
          <p:cNvSpPr>
            <a:spLocks noChangeArrowheads="1"/>
          </p:cNvSpPr>
          <p:nvPr/>
        </p:nvSpPr>
        <p:spPr bwMode="auto">
          <a:xfrm>
            <a:off x="3539635" y="435980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4840240" y="3412281"/>
          <a:ext cx="2355850" cy="2019300"/>
        </p:xfrm>
        <a:graphic>
          <a:graphicData uri="http://schemas.openxmlformats.org/presentationml/2006/ole">
            <p:oleObj spid="_x0000_s698370" name="Equation" r:id="rId4" imgW="30716185" imgH="26327084" progId="">
              <p:embed/>
            </p:oleObj>
          </a:graphicData>
        </a:graphic>
      </p:graphicFrame>
      <p:grpSp>
        <p:nvGrpSpPr>
          <p:cNvPr id="2" name="Group 44"/>
          <p:cNvGrpSpPr>
            <a:grpSpLocks noChangeAspect="1"/>
          </p:cNvGrpSpPr>
          <p:nvPr/>
        </p:nvGrpSpPr>
        <p:grpSpPr bwMode="auto">
          <a:xfrm>
            <a:off x="1594948" y="3640667"/>
            <a:ext cx="1439862" cy="1439863"/>
            <a:chOff x="1056" y="2448"/>
            <a:chExt cx="676" cy="676"/>
          </a:xfrm>
        </p:grpSpPr>
        <p:sp>
          <p:nvSpPr>
            <p:cNvPr id="2056" name="Rectangle 45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Rectangle 46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Rectangle 47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Rectangle 48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Rectangle 49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Rectangle 50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Rectangle 51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Rectangle 52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Rectangle 53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Rectangle 54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Rectangle 55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Rectangle 56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Rectangle 57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Rectangle 58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Rectangle 59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Rectangle 60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Rectangle 61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Rectangle 62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Rectangle 63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Rectangle 64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Rectangle 65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Rectangle 66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Rectangle 67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Rectangle 68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Rectangle 69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Rectangle 70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Rectangle 71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Rectangle 72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Rectangle 73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Rectangle 74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Rectangle 75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Rectangle 76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Rectangle 77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" name="Rectangle 78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Rectangle 79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1" name="Rectangle 80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748368" y="755748"/>
            <a:ext cx="4760912" cy="7207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146" y="1650477"/>
            <a:ext cx="8294688" cy="18843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初始化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：设标签号为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L=0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已贴标签数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N=0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，标签矩阵</a:t>
            </a:r>
            <a:r>
              <a:rPr lang="en-US" altLang="zh-CN" sz="3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为全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阵，按照从上到下，从左到右的顺序寻找未贴标签的目标点；</a:t>
            </a: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5292725" y="4005263"/>
          <a:ext cx="2203450" cy="1903412"/>
        </p:xfrm>
        <a:graphic>
          <a:graphicData uri="http://schemas.openxmlformats.org/presentationml/2006/ole">
            <p:oleObj spid="_x0000_s699394" name="Equation" r:id="rId4" imgW="30472486" imgH="26327084" progId="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8175" y="4005263"/>
            <a:ext cx="2447925" cy="1873250"/>
            <a:chOff x="912" y="2304"/>
            <a:chExt cx="1776" cy="1522"/>
          </a:xfrm>
        </p:grpSpPr>
        <p:graphicFrame>
          <p:nvGraphicFramePr>
            <p:cNvPr id="3075" name="Object 7"/>
            <p:cNvGraphicFramePr>
              <a:graphicFrameLocks noChangeAspect="1"/>
            </p:cNvGraphicFramePr>
            <p:nvPr/>
          </p:nvGraphicFramePr>
          <p:xfrm>
            <a:off x="912" y="2304"/>
            <a:ext cx="1776" cy="1522"/>
          </p:xfrm>
          <a:graphic>
            <a:graphicData uri="http://schemas.openxmlformats.org/presentationml/2006/ole">
              <p:oleObj spid="_x0000_s699395" name="Equation" r:id="rId5" imgW="1592757" imgH="1363823" progId="">
                <p:embed/>
              </p:oleObj>
            </a:graphicData>
          </a:graphic>
        </p:graphicFrame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9662" y="1603555"/>
            <a:ext cx="8030132" cy="122396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检查相邻像素的状态：根据模板中的相邻像素的状态进行相应的处理；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116013" y="3039436"/>
            <a:ext cx="2420937" cy="1731962"/>
            <a:chOff x="912" y="2304"/>
            <a:chExt cx="1776" cy="1522"/>
          </a:xfrm>
        </p:grpSpPr>
        <p:graphicFrame>
          <p:nvGraphicFramePr>
            <p:cNvPr id="4104" name="Object 43"/>
            <p:cNvGraphicFramePr>
              <a:graphicFrameLocks noChangeAspect="1"/>
            </p:cNvGraphicFramePr>
            <p:nvPr/>
          </p:nvGraphicFramePr>
          <p:xfrm>
            <a:off x="912" y="2304"/>
            <a:ext cx="1776" cy="1522"/>
          </p:xfrm>
          <a:graphic>
            <a:graphicData uri="http://schemas.openxmlformats.org/presentationml/2006/ole">
              <p:oleObj spid="_x0000_s700418" name="Equation" r:id="rId4" imgW="30716185" imgH="26327084" progId="">
                <p:embed/>
              </p:oleObj>
            </a:graphicData>
          </a:graphic>
        </p:graphicFrame>
        <p:sp>
          <p:nvSpPr>
            <p:cNvPr id="4127" name="Oval 45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5785105" y="3013976"/>
            <a:ext cx="1565275" cy="1482725"/>
            <a:chOff x="4327" y="1655"/>
            <a:chExt cx="986" cy="934"/>
          </a:xfrm>
        </p:grpSpPr>
        <p:sp>
          <p:nvSpPr>
            <p:cNvPr id="4121" name="Rectangle 76"/>
            <p:cNvSpPr>
              <a:spLocks noChangeArrowheads="1"/>
            </p:cNvSpPr>
            <p:nvPr/>
          </p:nvSpPr>
          <p:spPr bwMode="auto">
            <a:xfrm>
              <a:off x="4332" y="1752"/>
              <a:ext cx="81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9" name="Object 62"/>
            <p:cNvGraphicFramePr>
              <a:graphicFrameLocks noChangeAspect="1"/>
            </p:cNvGraphicFramePr>
            <p:nvPr/>
          </p:nvGraphicFramePr>
          <p:xfrm>
            <a:off x="4878" y="1988"/>
            <a:ext cx="318" cy="338"/>
          </p:xfrm>
          <a:graphic>
            <a:graphicData uri="http://schemas.openxmlformats.org/presentationml/2006/ole">
              <p:oleObj spid="_x0000_s700419" name="公式" r:id="rId5" imgW="164814" imgH="177492" progId="Equation.3">
                <p:embed/>
              </p:oleObj>
            </a:graphicData>
          </a:graphic>
        </p:graphicFrame>
        <p:graphicFrame>
          <p:nvGraphicFramePr>
            <p:cNvPr id="4100" name="Object 64"/>
            <p:cNvGraphicFramePr>
              <a:graphicFrameLocks noChangeAspect="1"/>
            </p:cNvGraphicFramePr>
            <p:nvPr/>
          </p:nvGraphicFramePr>
          <p:xfrm>
            <a:off x="4564" y="1961"/>
            <a:ext cx="372" cy="408"/>
          </p:xfrm>
          <a:graphic>
            <a:graphicData uri="http://schemas.openxmlformats.org/presentationml/2006/ole">
              <p:oleObj spid="_x0000_s700420" name="公式" r:id="rId6" imgW="114102" imgH="126780" progId="Equation.3">
                <p:embed/>
              </p:oleObj>
            </a:graphicData>
          </a:graphic>
        </p:graphicFrame>
        <p:sp>
          <p:nvSpPr>
            <p:cNvPr id="4122" name="Rectangle 68"/>
            <p:cNvSpPr>
              <a:spLocks noChangeArrowheads="1"/>
            </p:cNvSpPr>
            <p:nvPr/>
          </p:nvSpPr>
          <p:spPr bwMode="auto">
            <a:xfrm>
              <a:off x="4333" y="1941"/>
              <a:ext cx="4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4000" dirty="0"/>
                <a:t>☻</a:t>
              </a:r>
            </a:p>
          </p:txBody>
        </p:sp>
        <p:grpSp>
          <p:nvGrpSpPr>
            <p:cNvPr id="4" name="Group 90"/>
            <p:cNvGrpSpPr>
              <a:grpSpLocks/>
            </p:cNvGrpSpPr>
            <p:nvPr/>
          </p:nvGrpSpPr>
          <p:grpSpPr bwMode="auto">
            <a:xfrm>
              <a:off x="4327" y="1655"/>
              <a:ext cx="986" cy="451"/>
              <a:chOff x="2848" y="1994"/>
              <a:chExt cx="986" cy="451"/>
            </a:xfrm>
          </p:grpSpPr>
          <p:sp>
            <p:nvSpPr>
              <p:cNvPr id="4124" name="Rectangle 66"/>
              <p:cNvSpPr>
                <a:spLocks noChangeArrowheads="1"/>
              </p:cNvSpPr>
              <p:nvPr/>
            </p:nvSpPr>
            <p:spPr bwMode="auto">
              <a:xfrm>
                <a:off x="3126" y="1997"/>
                <a:ext cx="4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000" dirty="0"/>
                  <a:t>☻</a:t>
                </a:r>
              </a:p>
            </p:txBody>
          </p:sp>
          <p:sp>
            <p:nvSpPr>
              <p:cNvPr id="4125" name="Rectangle 67"/>
              <p:cNvSpPr>
                <a:spLocks noChangeArrowheads="1"/>
              </p:cNvSpPr>
              <p:nvPr/>
            </p:nvSpPr>
            <p:spPr bwMode="auto">
              <a:xfrm>
                <a:off x="2848" y="2003"/>
                <a:ext cx="49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000" dirty="0"/>
                  <a:t>☻</a:t>
                </a:r>
              </a:p>
            </p:txBody>
          </p:sp>
          <p:sp>
            <p:nvSpPr>
              <p:cNvPr id="4126" name="Rectangle 69"/>
              <p:cNvSpPr>
                <a:spLocks noChangeArrowheads="1"/>
              </p:cNvSpPr>
              <p:nvPr/>
            </p:nvSpPr>
            <p:spPr bwMode="auto">
              <a:xfrm>
                <a:off x="3389" y="1994"/>
                <a:ext cx="44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4000" dirty="0"/>
                  <a:t>☻</a:t>
                </a:r>
              </a:p>
            </p:txBody>
          </p:sp>
        </p:grpSp>
        <p:graphicFrame>
          <p:nvGraphicFramePr>
            <p:cNvPr id="4101" name="Object 70"/>
            <p:cNvGraphicFramePr>
              <a:graphicFrameLocks noChangeAspect="1"/>
            </p:cNvGraphicFramePr>
            <p:nvPr/>
          </p:nvGraphicFramePr>
          <p:xfrm>
            <a:off x="4876" y="2251"/>
            <a:ext cx="318" cy="338"/>
          </p:xfrm>
          <a:graphic>
            <a:graphicData uri="http://schemas.openxmlformats.org/presentationml/2006/ole">
              <p:oleObj spid="_x0000_s700421" name="公式" r:id="rId7" imgW="164814" imgH="177492" progId="Equation.3">
                <p:embed/>
              </p:oleObj>
            </a:graphicData>
          </a:graphic>
        </p:graphicFrame>
        <p:graphicFrame>
          <p:nvGraphicFramePr>
            <p:cNvPr id="4102" name="Object 71"/>
            <p:cNvGraphicFramePr>
              <a:graphicFrameLocks noChangeAspect="1"/>
            </p:cNvGraphicFramePr>
            <p:nvPr/>
          </p:nvGraphicFramePr>
          <p:xfrm>
            <a:off x="4604" y="2251"/>
            <a:ext cx="318" cy="338"/>
          </p:xfrm>
          <a:graphic>
            <a:graphicData uri="http://schemas.openxmlformats.org/presentationml/2006/ole">
              <p:oleObj spid="_x0000_s700422" name="公式" r:id="rId8" imgW="164814" imgH="177492" progId="Equation.3">
                <p:embed/>
              </p:oleObj>
            </a:graphicData>
          </a:graphic>
        </p:graphicFrame>
        <p:graphicFrame>
          <p:nvGraphicFramePr>
            <p:cNvPr id="4103" name="Object 72"/>
            <p:cNvGraphicFramePr>
              <a:graphicFrameLocks noChangeAspect="1"/>
            </p:cNvGraphicFramePr>
            <p:nvPr/>
          </p:nvGraphicFramePr>
          <p:xfrm>
            <a:off x="4332" y="2251"/>
            <a:ext cx="317" cy="338"/>
          </p:xfrm>
          <a:graphic>
            <a:graphicData uri="http://schemas.openxmlformats.org/presentationml/2006/ole">
              <p:oleObj spid="_x0000_s700423" name="公式" r:id="rId9" imgW="164814" imgH="177492" progId="Equation.3">
                <p:embed/>
              </p:oleObj>
            </a:graphicData>
          </a:graphic>
        </p:graphicFrame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4140200" y="3328361"/>
            <a:ext cx="841375" cy="668337"/>
            <a:chOff x="2713" y="2420"/>
            <a:chExt cx="530" cy="421"/>
          </a:xfrm>
        </p:grpSpPr>
        <p:sp>
          <p:nvSpPr>
            <p:cNvPr id="4119" name="AutoShape 78"/>
            <p:cNvSpPr>
              <a:spLocks noChangeArrowheads="1"/>
            </p:cNvSpPr>
            <p:nvPr/>
          </p:nvSpPr>
          <p:spPr bwMode="auto">
            <a:xfrm>
              <a:off x="2744" y="2614"/>
              <a:ext cx="499" cy="227"/>
            </a:xfrm>
            <a:prstGeom prst="rightArrow">
              <a:avLst>
                <a:gd name="adj1" fmla="val 50000"/>
                <a:gd name="adj2" fmla="val 54956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79"/>
            <p:cNvSpPr txBox="1">
              <a:spLocks noChangeArrowheads="1"/>
            </p:cNvSpPr>
            <p:nvPr/>
          </p:nvSpPr>
          <p:spPr bwMode="auto">
            <a:xfrm>
              <a:off x="2713" y="2420"/>
              <a:ext cx="5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itchFamily="2" charset="-122"/>
                </a:rPr>
                <a:t>模板</a:t>
              </a:r>
            </a:p>
          </p:txBody>
        </p:sp>
      </p:grp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3105706" y="5017548"/>
            <a:ext cx="3384550" cy="1655763"/>
            <a:chOff x="2971" y="2886"/>
            <a:chExt cx="2132" cy="1043"/>
          </a:xfrm>
        </p:grpSpPr>
        <p:sp>
          <p:nvSpPr>
            <p:cNvPr id="4112" name="Rectangle 88"/>
            <p:cNvSpPr>
              <a:spLocks noChangeArrowheads="1"/>
            </p:cNvSpPr>
            <p:nvPr/>
          </p:nvSpPr>
          <p:spPr bwMode="auto">
            <a:xfrm>
              <a:off x="2971" y="2886"/>
              <a:ext cx="2041" cy="1043"/>
            </a:xfrm>
            <a:prstGeom prst="rect">
              <a:avLst/>
            </a:prstGeom>
            <a:solidFill>
              <a:srgbClr val="FFE1FF"/>
            </a:solidFill>
            <a:ln w="38100" cmpd="dbl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87"/>
            <p:cNvGrpSpPr>
              <a:grpSpLocks/>
            </p:cNvGrpSpPr>
            <p:nvPr/>
          </p:nvGrpSpPr>
          <p:grpSpPr bwMode="auto">
            <a:xfrm>
              <a:off x="3016" y="2931"/>
              <a:ext cx="2087" cy="955"/>
              <a:chOff x="2381" y="2976"/>
              <a:chExt cx="2087" cy="955"/>
            </a:xfrm>
          </p:grpSpPr>
          <p:grpSp>
            <p:nvGrpSpPr>
              <p:cNvPr id="8" name="Group 86"/>
              <p:cNvGrpSpPr>
                <a:grpSpLocks/>
              </p:cNvGrpSpPr>
              <p:nvPr/>
            </p:nvGrpSpPr>
            <p:grpSpPr bwMode="auto">
              <a:xfrm>
                <a:off x="2381" y="2976"/>
                <a:ext cx="1950" cy="644"/>
                <a:chOff x="2336" y="3158"/>
                <a:chExt cx="1950" cy="644"/>
              </a:xfrm>
            </p:grpSpPr>
            <p:sp>
              <p:nvSpPr>
                <p:cNvPr id="411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336" y="3158"/>
                  <a:ext cx="195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cs typeface="Arial" charset="0"/>
                    </a:rPr>
                    <a:t> ☻</a:t>
                  </a:r>
                  <a:r>
                    <a:rPr lang="en-US" altLang="zh-CN" sz="2000">
                      <a:cs typeface="Arial" charset="0"/>
                    </a:rPr>
                    <a:t>=“</a:t>
                  </a:r>
                  <a:r>
                    <a:rPr lang="zh-CN" altLang="en-US" sz="2000" b="1">
                      <a:ea typeface="华文细黑" pitchFamily="2" charset="-122"/>
                      <a:cs typeface="Arial" charset="0"/>
                    </a:rPr>
                    <a:t>已经扫描过的像素</a:t>
                  </a:r>
                  <a:r>
                    <a:rPr lang="zh-CN" altLang="en-US" sz="2000">
                      <a:cs typeface="Arial" charset="0"/>
                    </a:rPr>
                    <a:t>”</a:t>
                  </a:r>
                </a:p>
              </p:txBody>
            </p:sp>
            <p:sp>
              <p:nvSpPr>
                <p:cNvPr id="411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336" y="3475"/>
                  <a:ext cx="195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宋体" pitchFamily="2" charset="-122"/>
                      <a:cs typeface="Arial" charset="0"/>
                    </a:rPr>
                    <a:t> *</a:t>
                  </a:r>
                  <a:r>
                    <a:rPr lang="en-US" altLang="zh-CN" sz="2000">
                      <a:cs typeface="Arial" charset="0"/>
                    </a:rPr>
                    <a:t>=“</a:t>
                  </a:r>
                  <a:r>
                    <a:rPr lang="zh-CN" altLang="en-US" sz="2000" b="1">
                      <a:ea typeface="华文细黑" pitchFamily="2" charset="-122"/>
                      <a:cs typeface="Arial" charset="0"/>
                    </a:rPr>
                    <a:t>当前像素</a:t>
                  </a:r>
                  <a:r>
                    <a:rPr lang="zh-CN" altLang="en-US" sz="2000">
                      <a:cs typeface="Arial" charset="0"/>
                    </a:rPr>
                    <a:t>”</a:t>
                  </a:r>
                </a:p>
              </p:txBody>
            </p:sp>
          </p:grpSp>
          <p:grpSp>
            <p:nvGrpSpPr>
              <p:cNvPr id="9" name="Group 85"/>
              <p:cNvGrpSpPr>
                <a:grpSpLocks/>
              </p:cNvGrpSpPr>
              <p:nvPr/>
            </p:nvGrpSpPr>
            <p:grpSpPr bwMode="auto">
              <a:xfrm>
                <a:off x="2517" y="3566"/>
                <a:ext cx="1951" cy="365"/>
                <a:chOff x="3016" y="3612"/>
                <a:chExt cx="1633" cy="365"/>
              </a:xfrm>
            </p:grpSpPr>
            <p:sp>
              <p:nvSpPr>
                <p:cNvPr id="411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016" y="3612"/>
                  <a:ext cx="1633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>
                      <a:cs typeface="Arial" charset="0"/>
                    </a:rPr>
                    <a:t>  </a:t>
                  </a:r>
                  <a:r>
                    <a:rPr lang="en-US" altLang="zh-CN" sz="2000">
                      <a:cs typeface="Arial" charset="0"/>
                    </a:rPr>
                    <a:t>=“</a:t>
                  </a:r>
                  <a:r>
                    <a:rPr lang="zh-CN" altLang="en-US" sz="2000" b="1">
                      <a:ea typeface="华文细黑" pitchFamily="2" charset="-122"/>
                      <a:cs typeface="Arial" charset="0"/>
                    </a:rPr>
                    <a:t>未处理的像素</a:t>
                  </a:r>
                  <a:r>
                    <a:rPr lang="zh-CN" altLang="en-US" sz="2000">
                      <a:cs typeface="Arial" charset="0"/>
                    </a:rPr>
                    <a:t>”</a:t>
                  </a:r>
                </a:p>
              </p:txBody>
            </p:sp>
            <p:graphicFrame>
              <p:nvGraphicFramePr>
                <p:cNvPr id="4098" name="Object 84"/>
                <p:cNvGraphicFramePr>
                  <a:graphicFrameLocks noChangeAspect="1"/>
                </p:cNvGraphicFramePr>
                <p:nvPr/>
              </p:nvGraphicFramePr>
              <p:xfrm>
                <a:off x="3016" y="3702"/>
                <a:ext cx="209" cy="225"/>
              </p:xfrm>
              <a:graphic>
                <a:graphicData uri="http://schemas.openxmlformats.org/presentationml/2006/ole">
                  <p:oleObj spid="_x0000_s700424" name="公式" r:id="rId10" imgW="164814" imgH="177492" progId="Equation.3">
                    <p:embed/>
                  </p:oleObj>
                </a:graphicData>
              </a:graphic>
            </p:graphicFrame>
          </p:grpSp>
        </p:grpSp>
      </p:grpSp>
      <p:sp>
        <p:nvSpPr>
          <p:cNvPr id="3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42808" y="404813"/>
            <a:ext cx="70119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14" y="1612770"/>
            <a:ext cx="7791450" cy="1295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buClr>
                <a:srgbClr val="FF3399"/>
              </a:buClr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2.1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扫描过的像素均为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L=L+1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3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3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L, N=N+1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3500438"/>
            <a:ext cx="2376488" cy="1944687"/>
            <a:chOff x="912" y="2304"/>
            <a:chExt cx="1776" cy="1522"/>
          </a:xfrm>
        </p:grpSpPr>
        <p:graphicFrame>
          <p:nvGraphicFramePr>
            <p:cNvPr id="5123" name="Object 6"/>
            <p:cNvGraphicFramePr>
              <a:graphicFrameLocks noChangeAspect="1"/>
            </p:cNvGraphicFramePr>
            <p:nvPr/>
          </p:nvGraphicFramePr>
          <p:xfrm>
            <a:off x="912" y="2304"/>
            <a:ext cx="1776" cy="1522"/>
          </p:xfrm>
          <a:graphic>
            <a:graphicData uri="http://schemas.openxmlformats.org/presentationml/2006/ole">
              <p:oleObj spid="_x0000_s701442" name="Equation" r:id="rId4" imgW="1592757" imgH="1363823" progId="">
                <p:embed/>
              </p:oleObj>
            </a:graphicData>
          </a:graphic>
        </p:graphicFrame>
        <p:sp>
          <p:nvSpPr>
            <p:cNvPr id="5131" name="Oval 7"/>
            <p:cNvSpPr>
              <a:spLocks noChangeArrowheads="1"/>
            </p:cNvSpPr>
            <p:nvPr/>
          </p:nvSpPr>
          <p:spPr bwMode="auto">
            <a:xfrm>
              <a:off x="1488" y="230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9327" name="Object 15"/>
          <p:cNvGraphicFramePr>
            <a:graphicFrameLocks noChangeAspect="1"/>
          </p:cNvGraphicFramePr>
          <p:nvPr/>
        </p:nvGraphicFramePr>
        <p:xfrm>
          <a:off x="4427538" y="3357563"/>
          <a:ext cx="2303462" cy="1989137"/>
        </p:xfrm>
        <a:graphic>
          <a:graphicData uri="http://schemas.openxmlformats.org/presentationml/2006/ole">
            <p:oleObj spid="_x0000_s701443" name="Equation" r:id="rId5" imgW="30472486" imgH="26327084" progId="">
              <p:embed/>
            </p:oleObj>
          </a:graphicData>
        </a:graphic>
      </p:graphicFrame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1619250" y="3260725"/>
            <a:ext cx="936625" cy="8382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29" name="AutoShape 17"/>
          <p:cNvSpPr>
            <a:spLocks noChangeArrowheads="1"/>
          </p:cNvSpPr>
          <p:nvPr/>
        </p:nvSpPr>
        <p:spPr bwMode="auto">
          <a:xfrm>
            <a:off x="3708400" y="4149725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4641965" y="5435698"/>
            <a:ext cx="2592387" cy="369332"/>
          </a:xfrm>
          <a:prstGeom prst="rect">
            <a:avLst/>
          </a:prstGeom>
          <a:solidFill>
            <a:srgbClr val="CCCCFF"/>
          </a:solidFill>
          <a:ln w="38100" cmpd="dbl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L=0+1=1</a:t>
            </a:r>
            <a:r>
              <a:rPr lang="en-US" altLang="zh-CN" dirty="0"/>
              <a:t>; N=0+1=1</a:t>
            </a:r>
          </a:p>
        </p:txBody>
      </p:sp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  <p:bldP spid="269328" grpId="0" animBg="1"/>
      <p:bldP spid="269329" grpId="0" animBg="1"/>
      <p:bldP spid="2693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63138" y="733835"/>
            <a:ext cx="4895850" cy="9366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654" y="1951431"/>
            <a:ext cx="8223250" cy="731837"/>
          </a:xfrm>
        </p:spPr>
        <p:txBody>
          <a:bodyPr>
            <a:normAutofit/>
          </a:bodyPr>
          <a:lstStyle/>
          <a:p>
            <a:pPr eaLnBrk="1" hangingPunct="1">
              <a:buClr>
                <a:srgbClr val="FF3399"/>
              </a:buClr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2.2.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扫描过的像素标签号相同，则</a:t>
            </a:r>
            <a:r>
              <a:rPr lang="en-US" altLang="zh-CN" sz="3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3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;</a:t>
            </a:r>
            <a:endParaRPr lang="en-US" altLang="zh-CN" sz="3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84393" y="3348136"/>
            <a:ext cx="2819400" cy="2416175"/>
            <a:chOff x="768" y="2448"/>
            <a:chExt cx="1776" cy="1522"/>
          </a:xfrm>
        </p:grpSpPr>
        <p:graphicFrame>
          <p:nvGraphicFramePr>
            <p:cNvPr id="6148" name="Object 6"/>
            <p:cNvGraphicFramePr>
              <a:graphicFrameLocks noChangeAspect="1"/>
            </p:cNvGraphicFramePr>
            <p:nvPr/>
          </p:nvGraphicFramePr>
          <p:xfrm>
            <a:off x="768" y="2448"/>
            <a:ext cx="1776" cy="1522"/>
          </p:xfrm>
          <a:graphic>
            <a:graphicData uri="http://schemas.openxmlformats.org/presentationml/2006/ole">
              <p:oleObj spid="_x0000_s702466" name="Equation" r:id="rId4" imgW="1592757" imgH="1363823" progId="">
                <p:embed/>
              </p:oleObj>
            </a:graphicData>
          </a:graphic>
        </p:graphicFrame>
        <p:sp>
          <p:nvSpPr>
            <p:cNvPr id="6156" name="Oval 7"/>
            <p:cNvSpPr>
              <a:spLocks noChangeArrowheads="1"/>
            </p:cNvSpPr>
            <p:nvPr/>
          </p:nvSpPr>
          <p:spPr bwMode="auto">
            <a:xfrm>
              <a:off x="1344" y="2708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1732080" y="3376711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46" name="AutoShape 10"/>
          <p:cNvSpPr>
            <a:spLocks noChangeArrowheads="1"/>
          </p:cNvSpPr>
          <p:nvPr/>
        </p:nvSpPr>
        <p:spPr bwMode="auto">
          <a:xfrm>
            <a:off x="4426068" y="4356198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0349" name="Object 13"/>
          <p:cNvGraphicFramePr>
            <a:graphicFrameLocks noChangeAspect="1"/>
          </p:cNvGraphicFramePr>
          <p:nvPr/>
        </p:nvGraphicFramePr>
        <p:xfrm>
          <a:off x="4929305" y="3348136"/>
          <a:ext cx="2797175" cy="2416175"/>
        </p:xfrm>
        <a:graphic>
          <a:graphicData uri="http://schemas.openxmlformats.org/presentationml/2006/ole">
            <p:oleObj spid="_x0000_s702467" name="Equation" r:id="rId5" imgW="30472486" imgH="26327084" progId="">
              <p:embed/>
            </p:oleObj>
          </a:graphicData>
        </a:graphic>
      </p:graphicFrame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5434130" y="3348136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0344" name="Object 8"/>
          <p:cNvGraphicFramePr>
            <a:graphicFrameLocks noChangeAspect="1"/>
          </p:cNvGraphicFramePr>
          <p:nvPr/>
        </p:nvGraphicFramePr>
        <p:xfrm>
          <a:off x="4943593" y="3329086"/>
          <a:ext cx="2797175" cy="2416175"/>
        </p:xfrm>
        <a:graphic>
          <a:graphicData uri="http://schemas.openxmlformats.org/presentationml/2006/ole">
            <p:oleObj spid="_x0000_s702468" name="Equation" r:id="rId6" imgW="30472486" imgH="26327084" progId="">
              <p:embed/>
            </p:oleObj>
          </a:graphicData>
        </a:graphic>
      </p:graphicFrame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  <p:bldP spid="270345" grpId="0" animBg="1"/>
      <p:bldP spid="270346" grpId="0" animBg="1"/>
      <p:bldP spid="2703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396" name="Object 12"/>
          <p:cNvGraphicFramePr>
            <a:graphicFrameLocks noChangeAspect="1"/>
          </p:cNvGraphicFramePr>
          <p:nvPr/>
        </p:nvGraphicFramePr>
        <p:xfrm>
          <a:off x="4807675" y="2718839"/>
          <a:ext cx="2797175" cy="2416175"/>
        </p:xfrm>
        <a:graphic>
          <a:graphicData uri="http://schemas.openxmlformats.org/presentationml/2006/ole">
            <p:oleObj spid="_x0000_s703490" name="Equation" r:id="rId4" imgW="30472486" imgH="26327084" progId="">
              <p:embed/>
            </p:oleObj>
          </a:graphicData>
        </a:graphic>
      </p:graphicFrame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533400"/>
            <a:ext cx="70278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 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：算法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73875" y="2718839"/>
            <a:ext cx="2819400" cy="2416175"/>
            <a:chOff x="432" y="1680"/>
            <a:chExt cx="1776" cy="1522"/>
          </a:xfrm>
        </p:grpSpPr>
        <p:graphicFrame>
          <p:nvGraphicFramePr>
            <p:cNvPr id="7173" name="Object 6"/>
            <p:cNvGraphicFramePr>
              <a:graphicFrameLocks noChangeAspect="1"/>
            </p:cNvGraphicFramePr>
            <p:nvPr/>
          </p:nvGraphicFramePr>
          <p:xfrm>
            <a:off x="432" y="1680"/>
            <a:ext cx="1776" cy="1522"/>
          </p:xfrm>
          <a:graphic>
            <a:graphicData uri="http://schemas.openxmlformats.org/presentationml/2006/ole">
              <p:oleObj spid="_x0000_s703491" name="Equation" r:id="rId5" imgW="30716185" imgH="26327084" progId="">
                <p:embed/>
              </p:oleObj>
            </a:graphicData>
          </a:graphic>
        </p:graphicFrame>
        <p:sp>
          <p:nvSpPr>
            <p:cNvPr id="7183" name="Oval 7"/>
            <p:cNvSpPr>
              <a:spLocks noChangeArrowheads="1"/>
            </p:cNvSpPr>
            <p:nvPr/>
          </p:nvSpPr>
          <p:spPr bwMode="auto">
            <a:xfrm>
              <a:off x="1488" y="1920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369275" y="2771227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6372950" y="2771227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073875" y="2718839"/>
            <a:ext cx="2819400" cy="2416175"/>
            <a:chOff x="1392" y="2798"/>
            <a:chExt cx="1776" cy="1522"/>
          </a:xfrm>
        </p:grpSpPr>
        <p:graphicFrame>
          <p:nvGraphicFramePr>
            <p:cNvPr id="7172" name="Object 16"/>
            <p:cNvGraphicFramePr>
              <a:graphicFrameLocks noChangeAspect="1"/>
            </p:cNvGraphicFramePr>
            <p:nvPr/>
          </p:nvGraphicFramePr>
          <p:xfrm>
            <a:off x="1392" y="2798"/>
            <a:ext cx="1776" cy="1522"/>
          </p:xfrm>
          <a:graphic>
            <a:graphicData uri="http://schemas.openxmlformats.org/presentationml/2006/ole">
              <p:oleObj spid="_x0000_s703492" name="Equation" r:id="rId6" imgW="1592757" imgH="1363823" progId="">
                <p:embed/>
              </p:oleObj>
            </a:graphicData>
          </a:graphic>
        </p:graphicFrame>
        <p:sp>
          <p:nvSpPr>
            <p:cNvPr id="7182" name="Oval 17"/>
            <p:cNvSpPr>
              <a:spLocks noChangeArrowheads="1"/>
            </p:cNvSpPr>
            <p:nvPr/>
          </p:nvSpPr>
          <p:spPr bwMode="auto">
            <a:xfrm>
              <a:off x="2688" y="302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2674075" y="2795039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2405" name="Object 21"/>
          <p:cNvGraphicFramePr>
            <a:graphicFrameLocks noChangeAspect="1"/>
          </p:cNvGraphicFramePr>
          <p:nvPr/>
        </p:nvGraphicFramePr>
        <p:xfrm>
          <a:off x="4807675" y="2736302"/>
          <a:ext cx="2797175" cy="2416175"/>
        </p:xfrm>
        <a:graphic>
          <a:graphicData uri="http://schemas.openxmlformats.org/presentationml/2006/ole">
            <p:oleObj spid="_x0000_s703493" name="Equation" r:id="rId7" imgW="30472486" imgH="26327084" progId="">
              <p:embed/>
            </p:oleObj>
          </a:graphicData>
        </a:graphic>
      </p:graphicFrame>
      <p:sp>
        <p:nvSpPr>
          <p:cNvPr id="272393" name="AutoShape 9"/>
          <p:cNvSpPr>
            <a:spLocks noChangeArrowheads="1"/>
          </p:cNvSpPr>
          <p:nvPr/>
        </p:nvSpPr>
        <p:spPr bwMode="auto">
          <a:xfrm>
            <a:off x="4198075" y="3785639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2" grpId="0" animBg="1"/>
      <p:bldP spid="272395" grpId="0" animBg="1"/>
      <p:bldP spid="272404" grpId="0" animBg="1"/>
      <p:bldP spid="2723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48" name="Object 16"/>
          <p:cNvGraphicFramePr>
            <a:graphicFrameLocks noChangeAspect="1"/>
          </p:cNvGraphicFramePr>
          <p:nvPr/>
        </p:nvGraphicFramePr>
        <p:xfrm>
          <a:off x="4850832" y="3560978"/>
          <a:ext cx="2797175" cy="2416175"/>
        </p:xfrm>
        <a:graphic>
          <a:graphicData uri="http://schemas.openxmlformats.org/presentationml/2006/ole">
            <p:oleObj spid="_x0000_s704514" name="Equation" r:id="rId4" imgW="30472486" imgH="26327084" progId="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50382" y="3560978"/>
            <a:ext cx="2819400" cy="2416175"/>
            <a:chOff x="3888" y="864"/>
            <a:chExt cx="1776" cy="1522"/>
          </a:xfrm>
        </p:grpSpPr>
        <p:graphicFrame>
          <p:nvGraphicFramePr>
            <p:cNvPr id="8197" name="Object 14"/>
            <p:cNvGraphicFramePr>
              <a:graphicFrameLocks noChangeAspect="1"/>
            </p:cNvGraphicFramePr>
            <p:nvPr/>
          </p:nvGraphicFramePr>
          <p:xfrm>
            <a:off x="3888" y="864"/>
            <a:ext cx="1776" cy="1522"/>
          </p:xfrm>
          <a:graphic>
            <a:graphicData uri="http://schemas.openxmlformats.org/presentationml/2006/ole">
              <p:oleObj spid="_x0000_s704515" name="Equation" r:id="rId5" imgW="1592757" imgH="1363823" progId="">
                <p:embed/>
              </p:oleObj>
            </a:graphicData>
          </a:graphic>
        </p:graphicFrame>
        <p:sp>
          <p:nvSpPr>
            <p:cNvPr id="8205" name="Oval 15"/>
            <p:cNvSpPr>
              <a:spLocks noChangeArrowheads="1"/>
            </p:cNvSpPr>
            <p:nvPr/>
          </p:nvSpPr>
          <p:spPr bwMode="auto">
            <a:xfrm>
              <a:off x="4704" y="134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77952" y="467412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695" y="1461940"/>
            <a:ext cx="8512175" cy="16684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Clr>
                <a:srgbClr val="FF66FF"/>
              </a:buClr>
              <a:buNone/>
            </a:pP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2.3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扫描过的像素标签号不相同，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例如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 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3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3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30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N=N-1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，修改所有为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的像素值，使之为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30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;</a:t>
            </a:r>
          </a:p>
        </p:txBody>
      </p:sp>
      <p:sp>
        <p:nvSpPr>
          <p:cNvPr id="274441" name="AutoShape 9"/>
          <p:cNvSpPr>
            <a:spLocks noChangeArrowheads="1"/>
          </p:cNvSpPr>
          <p:nvPr/>
        </p:nvSpPr>
        <p:spPr bwMode="auto">
          <a:xfrm>
            <a:off x="4203132" y="4353141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5787457" y="3921341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2115569" y="3992778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4449" name="Object 17"/>
          <p:cNvGraphicFramePr>
            <a:graphicFrameLocks noChangeAspect="1"/>
          </p:cNvGraphicFramePr>
          <p:nvPr/>
        </p:nvGraphicFramePr>
        <p:xfrm>
          <a:off x="4850832" y="3560978"/>
          <a:ext cx="2797175" cy="2416175"/>
        </p:xfrm>
        <a:graphic>
          <a:graphicData uri="http://schemas.openxmlformats.org/presentationml/2006/ole">
            <p:oleObj spid="_x0000_s704516" name="Equation" r:id="rId6" imgW="30472486" imgH="26327084" progId="">
              <p:embed/>
            </p:oleObj>
          </a:graphicData>
        </a:graphic>
      </p:graphicFrame>
      <p:graphicFrame>
        <p:nvGraphicFramePr>
          <p:cNvPr id="274450" name="Object 18"/>
          <p:cNvGraphicFramePr>
            <a:graphicFrameLocks noChangeAspect="1"/>
          </p:cNvGraphicFramePr>
          <p:nvPr/>
        </p:nvGraphicFramePr>
        <p:xfrm>
          <a:off x="4850832" y="3560978"/>
          <a:ext cx="2797175" cy="2416175"/>
        </p:xfrm>
        <a:graphic>
          <a:graphicData uri="http://schemas.openxmlformats.org/presentationml/2006/ole">
            <p:oleObj spid="_x0000_s704517" name="Equation" r:id="rId7" imgW="30472486" imgH="26327084" progId="">
              <p:embed/>
            </p:oleObj>
          </a:graphicData>
        </a:graphic>
      </p:graphicFrame>
      <p:sp>
        <p:nvSpPr>
          <p:cNvPr id="1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  <p:bldP spid="274441" grpId="0" animBg="1"/>
      <p:bldP spid="274443" grpId="0" animBg="1"/>
      <p:bldP spid="2744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6"/>
          <p:cNvSpPr>
            <a:spLocks noGrp="1" noChangeArrowheads="1"/>
          </p:cNvSpPr>
          <p:nvPr>
            <p:ph type="title"/>
          </p:nvPr>
        </p:nvSpPr>
        <p:spPr>
          <a:xfrm>
            <a:off x="468870" y="489655"/>
            <a:ext cx="70119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09280" y="1565634"/>
            <a:ext cx="8534400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将全部的像素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进行步骤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处理，直到所有的像素全部处理完成</a:t>
            </a: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;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09663" y="3190875"/>
            <a:ext cx="2819400" cy="2416175"/>
            <a:chOff x="480" y="2352"/>
            <a:chExt cx="1776" cy="1522"/>
          </a:xfrm>
        </p:grpSpPr>
        <p:graphicFrame>
          <p:nvGraphicFramePr>
            <p:cNvPr id="9230" name="Object 16"/>
            <p:cNvGraphicFramePr>
              <a:graphicFrameLocks noChangeAspect="1"/>
            </p:cNvGraphicFramePr>
            <p:nvPr/>
          </p:nvGraphicFramePr>
          <p:xfrm>
            <a:off x="480" y="2352"/>
            <a:ext cx="1776" cy="1522"/>
          </p:xfrm>
          <a:graphic>
            <a:graphicData uri="http://schemas.openxmlformats.org/presentationml/2006/ole">
              <p:oleObj spid="_x0000_s705538" name="Equation" r:id="rId4" imgW="30716185" imgH="26327084" progId="">
                <p:embed/>
              </p:oleObj>
            </a:graphicData>
          </a:graphic>
        </p:graphicFrame>
        <p:sp>
          <p:nvSpPr>
            <p:cNvPr id="9253" name="Oval 17"/>
            <p:cNvSpPr>
              <a:spLocks noChangeArrowheads="1"/>
            </p:cNvSpPr>
            <p:nvPr/>
          </p:nvSpPr>
          <p:spPr bwMode="auto">
            <a:xfrm>
              <a:off x="1056" y="3360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1643063" y="437197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125538" y="3189288"/>
            <a:ext cx="2819400" cy="2416175"/>
            <a:chOff x="1008" y="912"/>
            <a:chExt cx="1776" cy="1522"/>
          </a:xfrm>
        </p:grpSpPr>
        <p:graphicFrame>
          <p:nvGraphicFramePr>
            <p:cNvPr id="9229" name="Object 20"/>
            <p:cNvGraphicFramePr>
              <a:graphicFrameLocks noChangeAspect="1"/>
            </p:cNvGraphicFramePr>
            <p:nvPr/>
          </p:nvGraphicFramePr>
          <p:xfrm>
            <a:off x="1008" y="912"/>
            <a:ext cx="1776" cy="1522"/>
          </p:xfrm>
          <a:graphic>
            <a:graphicData uri="http://schemas.openxmlformats.org/presentationml/2006/ole">
              <p:oleObj spid="_x0000_s705539" name="Equation" r:id="rId5" imgW="1592757" imgH="1363823" progId="">
                <p:embed/>
              </p:oleObj>
            </a:graphicData>
          </a:graphic>
        </p:graphicFrame>
        <p:sp>
          <p:nvSpPr>
            <p:cNvPr id="9252" name="Oval 21"/>
            <p:cNvSpPr>
              <a:spLocks noChangeArrowheads="1"/>
            </p:cNvSpPr>
            <p:nvPr/>
          </p:nvSpPr>
          <p:spPr bwMode="auto">
            <a:xfrm>
              <a:off x="1824" y="1920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2024063" y="4400550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3" name="AutoShape 23"/>
          <p:cNvSpPr>
            <a:spLocks noChangeArrowheads="1"/>
          </p:cNvSpPr>
          <p:nvPr/>
        </p:nvSpPr>
        <p:spPr bwMode="auto">
          <a:xfrm>
            <a:off x="4614863" y="4295775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04" name="Object 24"/>
          <p:cNvGraphicFramePr>
            <a:graphicFrameLocks noChangeAspect="1"/>
          </p:cNvGraphicFramePr>
          <p:nvPr/>
        </p:nvGraphicFramePr>
        <p:xfrm>
          <a:off x="5076825" y="3213100"/>
          <a:ext cx="2797175" cy="2416175"/>
        </p:xfrm>
        <a:graphic>
          <a:graphicData uri="http://schemas.openxmlformats.org/presentationml/2006/ole">
            <p:oleObj spid="_x0000_s705540" name="Equation" r:id="rId6" imgW="30472486" imgH="26327084" progId="">
              <p:embed/>
            </p:oleObj>
          </a:graphicData>
        </a:graphic>
      </p:graphicFrame>
      <p:graphicFrame>
        <p:nvGraphicFramePr>
          <p:cNvPr id="276505" name="Object 25"/>
          <p:cNvGraphicFramePr>
            <a:graphicFrameLocks noChangeAspect="1"/>
          </p:cNvGraphicFramePr>
          <p:nvPr/>
        </p:nvGraphicFramePr>
        <p:xfrm>
          <a:off x="5076825" y="3189288"/>
          <a:ext cx="2797175" cy="2416175"/>
        </p:xfrm>
        <a:graphic>
          <a:graphicData uri="http://schemas.openxmlformats.org/presentationml/2006/ole">
            <p:oleObj spid="_x0000_s705541" name="Equation" r:id="rId7" imgW="30472486" imgH="26327084" progId="">
              <p:embed/>
            </p:oleObj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155700" y="3181350"/>
            <a:ext cx="2819400" cy="2416175"/>
            <a:chOff x="624" y="240"/>
            <a:chExt cx="1776" cy="1522"/>
          </a:xfrm>
        </p:grpSpPr>
        <p:graphicFrame>
          <p:nvGraphicFramePr>
            <p:cNvPr id="9228" name="Object 27"/>
            <p:cNvGraphicFramePr>
              <a:graphicFrameLocks noChangeAspect="1"/>
            </p:cNvGraphicFramePr>
            <p:nvPr/>
          </p:nvGraphicFramePr>
          <p:xfrm>
            <a:off x="624" y="240"/>
            <a:ext cx="1776" cy="1522"/>
          </p:xfrm>
          <a:graphic>
            <a:graphicData uri="http://schemas.openxmlformats.org/presentationml/2006/ole">
              <p:oleObj spid="_x0000_s705542" name="Equation" r:id="rId8" imgW="1592757" imgH="1363823" progId="">
                <p:embed/>
              </p:oleObj>
            </a:graphicData>
          </a:graphic>
        </p:graphicFrame>
        <p:sp>
          <p:nvSpPr>
            <p:cNvPr id="9251" name="Oval 28"/>
            <p:cNvSpPr>
              <a:spLocks noChangeArrowheads="1"/>
            </p:cNvSpPr>
            <p:nvPr/>
          </p:nvSpPr>
          <p:spPr bwMode="auto">
            <a:xfrm>
              <a:off x="1920" y="1248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2686050" y="4392613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92213" y="3162300"/>
            <a:ext cx="2819400" cy="2416175"/>
            <a:chOff x="576" y="336"/>
            <a:chExt cx="1776" cy="1522"/>
          </a:xfrm>
        </p:grpSpPr>
        <p:graphicFrame>
          <p:nvGraphicFramePr>
            <p:cNvPr id="9227" name="Object 31"/>
            <p:cNvGraphicFramePr>
              <a:graphicFrameLocks noChangeAspect="1"/>
            </p:cNvGraphicFramePr>
            <p:nvPr/>
          </p:nvGraphicFramePr>
          <p:xfrm>
            <a:off x="576" y="336"/>
            <a:ext cx="1776" cy="1522"/>
          </p:xfrm>
          <a:graphic>
            <a:graphicData uri="http://schemas.openxmlformats.org/presentationml/2006/ole">
              <p:oleObj spid="_x0000_s705543" name="Equation" r:id="rId9" imgW="1592757" imgH="1363823" progId="">
                <p:embed/>
              </p:oleObj>
            </a:graphicData>
          </a:graphic>
        </p:graphicFrame>
        <p:sp>
          <p:nvSpPr>
            <p:cNvPr id="9250" name="Oval 32"/>
            <p:cNvSpPr>
              <a:spLocks noChangeArrowheads="1"/>
            </p:cNvSpPr>
            <p:nvPr/>
          </p:nvSpPr>
          <p:spPr bwMode="auto">
            <a:xfrm>
              <a:off x="2112" y="1344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13" name="Rectangle 33"/>
          <p:cNvSpPr>
            <a:spLocks noChangeArrowheads="1"/>
          </p:cNvSpPr>
          <p:nvPr/>
        </p:nvSpPr>
        <p:spPr bwMode="auto">
          <a:xfrm>
            <a:off x="3187700" y="441642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219200" y="3182938"/>
            <a:ext cx="2819400" cy="2416175"/>
            <a:chOff x="624" y="1200"/>
            <a:chExt cx="1776" cy="1522"/>
          </a:xfrm>
        </p:grpSpPr>
        <p:graphicFrame>
          <p:nvGraphicFramePr>
            <p:cNvPr id="9226" name="Object 35"/>
            <p:cNvGraphicFramePr>
              <a:graphicFrameLocks noChangeAspect="1"/>
            </p:cNvGraphicFramePr>
            <p:nvPr/>
          </p:nvGraphicFramePr>
          <p:xfrm>
            <a:off x="624" y="1200"/>
            <a:ext cx="1776" cy="1522"/>
          </p:xfrm>
          <a:graphic>
            <a:graphicData uri="http://schemas.openxmlformats.org/presentationml/2006/ole">
              <p:oleObj spid="_x0000_s705544" name="Equation" r:id="rId10" imgW="1592757" imgH="1363823" progId="">
                <p:embed/>
              </p:oleObj>
            </a:graphicData>
          </a:graphic>
        </p:graphicFrame>
        <p:sp>
          <p:nvSpPr>
            <p:cNvPr id="9249" name="Oval 36"/>
            <p:cNvSpPr>
              <a:spLocks noChangeArrowheads="1"/>
            </p:cNvSpPr>
            <p:nvPr/>
          </p:nvSpPr>
          <p:spPr bwMode="auto">
            <a:xfrm>
              <a:off x="1200" y="2448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17" name="Rectangle 37"/>
          <p:cNvSpPr>
            <a:spLocks noChangeArrowheads="1"/>
          </p:cNvSpPr>
          <p:nvPr/>
        </p:nvSpPr>
        <p:spPr bwMode="auto">
          <a:xfrm>
            <a:off x="1647825" y="475297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250950" y="3213100"/>
            <a:ext cx="2819400" cy="2416175"/>
            <a:chOff x="720" y="624"/>
            <a:chExt cx="1776" cy="1522"/>
          </a:xfrm>
        </p:grpSpPr>
        <p:graphicFrame>
          <p:nvGraphicFramePr>
            <p:cNvPr id="9225" name="Object 39"/>
            <p:cNvGraphicFramePr>
              <a:graphicFrameLocks noChangeAspect="1"/>
            </p:cNvGraphicFramePr>
            <p:nvPr/>
          </p:nvGraphicFramePr>
          <p:xfrm>
            <a:off x="720" y="624"/>
            <a:ext cx="1776" cy="1522"/>
          </p:xfrm>
          <a:graphic>
            <a:graphicData uri="http://schemas.openxmlformats.org/presentationml/2006/ole">
              <p:oleObj spid="_x0000_s705545" name="Equation" r:id="rId11" imgW="1592757" imgH="1363823" progId="">
                <p:embed/>
              </p:oleObj>
            </a:graphicData>
          </a:graphic>
        </p:graphicFrame>
        <p:sp>
          <p:nvSpPr>
            <p:cNvPr id="9248" name="Oval 40"/>
            <p:cNvSpPr>
              <a:spLocks noChangeArrowheads="1"/>
            </p:cNvSpPr>
            <p:nvPr/>
          </p:nvSpPr>
          <p:spPr bwMode="auto">
            <a:xfrm>
              <a:off x="1776" y="1872"/>
              <a:ext cx="192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2411413" y="4724400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2" name="Object 42"/>
          <p:cNvGraphicFramePr>
            <a:graphicFrameLocks noChangeAspect="1"/>
          </p:cNvGraphicFramePr>
          <p:nvPr/>
        </p:nvGraphicFramePr>
        <p:xfrm>
          <a:off x="5100638" y="3179763"/>
          <a:ext cx="2797175" cy="2416175"/>
        </p:xfrm>
        <a:graphic>
          <a:graphicData uri="http://schemas.openxmlformats.org/presentationml/2006/ole">
            <p:oleObj spid="_x0000_s705546" name="Equation" r:id="rId12" imgW="30472486" imgH="26327084" progId="">
              <p:embed/>
            </p:oleObj>
          </a:graphicData>
        </a:graphic>
      </p:graphicFrame>
      <p:graphicFrame>
        <p:nvGraphicFramePr>
          <p:cNvPr id="276523" name="Object 43"/>
          <p:cNvGraphicFramePr>
            <a:graphicFrameLocks noChangeAspect="1"/>
          </p:cNvGraphicFramePr>
          <p:nvPr/>
        </p:nvGraphicFramePr>
        <p:xfrm>
          <a:off x="5095875" y="3217863"/>
          <a:ext cx="2797175" cy="2416175"/>
        </p:xfrm>
        <a:graphic>
          <a:graphicData uri="http://schemas.openxmlformats.org/presentationml/2006/ole">
            <p:oleObj spid="_x0000_s705547" name="Equation" r:id="rId13" imgW="30472486" imgH="26327084" progId="">
              <p:embed/>
            </p:oleObj>
          </a:graphicData>
        </a:graphic>
      </p:graphicFrame>
      <p:graphicFrame>
        <p:nvGraphicFramePr>
          <p:cNvPr id="276524" name="Object 44"/>
          <p:cNvGraphicFramePr>
            <a:graphicFrameLocks noChangeAspect="1"/>
          </p:cNvGraphicFramePr>
          <p:nvPr/>
        </p:nvGraphicFramePr>
        <p:xfrm>
          <a:off x="5129213" y="3222625"/>
          <a:ext cx="2797175" cy="2416175"/>
        </p:xfrm>
        <a:graphic>
          <a:graphicData uri="http://schemas.openxmlformats.org/presentationml/2006/ole">
            <p:oleObj spid="_x0000_s705548" name="Equation" r:id="rId14" imgW="30472486" imgH="26327084" progId="">
              <p:embed/>
            </p:oleObj>
          </a:graphicData>
        </a:graphic>
      </p:graphicFrame>
      <p:sp>
        <p:nvSpPr>
          <p:cNvPr id="276525" name="Rectangle 45"/>
          <p:cNvSpPr>
            <a:spLocks noChangeArrowheads="1"/>
          </p:cNvSpPr>
          <p:nvPr/>
        </p:nvSpPr>
        <p:spPr bwMode="auto">
          <a:xfrm>
            <a:off x="6367463" y="4829175"/>
            <a:ext cx="1143000" cy="11430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6" name="Object 46"/>
          <p:cNvGraphicFramePr>
            <a:graphicFrameLocks noChangeAspect="1"/>
          </p:cNvGraphicFramePr>
          <p:nvPr/>
        </p:nvGraphicFramePr>
        <p:xfrm>
          <a:off x="5148263" y="3265488"/>
          <a:ext cx="2797175" cy="2416175"/>
        </p:xfrm>
        <a:graphic>
          <a:graphicData uri="http://schemas.openxmlformats.org/presentationml/2006/ole">
            <p:oleObj spid="_x0000_s705549" name="Equation" r:id="rId15" imgW="30472486" imgH="26327084" progId="">
              <p:embed/>
            </p:oleObj>
          </a:graphicData>
        </a:graphic>
      </p:graphicFrame>
      <p:graphicFrame>
        <p:nvGraphicFramePr>
          <p:cNvPr id="276527" name="Object 47"/>
          <p:cNvGraphicFramePr>
            <a:graphicFrameLocks noChangeAspect="1"/>
          </p:cNvGraphicFramePr>
          <p:nvPr/>
        </p:nvGraphicFramePr>
        <p:xfrm>
          <a:off x="5172075" y="3284538"/>
          <a:ext cx="2820988" cy="2416175"/>
        </p:xfrm>
        <a:graphic>
          <a:graphicData uri="http://schemas.openxmlformats.org/presentationml/2006/ole">
            <p:oleObj spid="_x0000_s705550" name="Equation" r:id="rId16" imgW="30716185" imgH="26327084" progId="">
              <p:embed/>
            </p:oleObj>
          </a:graphicData>
        </a:graphic>
      </p:graphicFrame>
      <p:sp>
        <p:nvSpPr>
          <p:cNvPr id="3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7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7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7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7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7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build="p" autoUpdateAnimBg="0"/>
      <p:bldP spid="276498" grpId="0" animBg="1"/>
      <p:bldP spid="276502" grpId="0" animBg="1"/>
      <p:bldP spid="276503" grpId="0" animBg="1"/>
      <p:bldP spid="276509" grpId="0" animBg="1"/>
      <p:bldP spid="276513" grpId="0" animBg="1"/>
      <p:bldP spid="276517" grpId="0" animBg="1"/>
      <p:bldP spid="276521" grpId="0" animBg="1"/>
      <p:bldP spid="2765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820018" y="542827"/>
            <a:ext cx="70278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7620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4. 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判断最终的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是否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满足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L=N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  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是，则贴标签处理完成； 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如果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不是，则表明已贴标签存在不连号情况。这时，将进行一次编码整理，消除不连续编号的情况。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5698" y="3512835"/>
            <a:ext cx="8392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简述直线</a:t>
            </a:r>
            <a:r>
              <a:rPr lang="en-US" altLang="zh-CN" sz="3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Hough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检测的步骤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6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贴标签：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06" y="1555506"/>
            <a:ext cx="8434567" cy="48924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初始化：设标签号为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L=0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已贴标签数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，标签矩阵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为全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阵。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检查相邻像素的状态：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如果扫描过的像素均为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L=L+1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)=L, N=N+1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如果扫描过的像素标签号相同，则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;</a:t>
            </a:r>
          </a:p>
          <a:p>
            <a:pPr marL="358775" indent="-358775">
              <a:lnSpc>
                <a:spcPct val="120000"/>
              </a:lnSpc>
              <a:buClr>
                <a:schemeClr val="tx2"/>
              </a:buClr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如果扫描过的像素标签号不相同，例如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 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N=N-1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，修改所有为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的像素值，使之为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358775" indent="-358775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将全部的像素进行步骤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的处理，直到所有的像素全部处理完成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判断最终的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是否满足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L=N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，    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如果是，则贴标签处理完成；    </a:t>
            </a:r>
          </a:p>
          <a:p>
            <a:pPr marL="358775" indent="-358775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如果不是，则表明已贴标签存在不连号情况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将进行一次编码整理，消除不连续编号的情况。</a:t>
            </a:r>
          </a:p>
          <a:p>
            <a:pPr marL="442913" indent="-442913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marL="631825" indent="-631825">
              <a:lnSpc>
                <a:spcPct val="120000"/>
              </a:lnSpc>
              <a:buClr>
                <a:schemeClr val="tx2"/>
              </a:buClr>
              <a:buNone/>
            </a:pP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endParaRPr lang="zh-CN" altLang="en-US" sz="3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二值图像处理定义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贴标签算法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664" y="3912123"/>
            <a:ext cx="3155667" cy="573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302" y="76939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形态学操作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344" y="2354593"/>
            <a:ext cx="8187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基本思想：用具有一定形态的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结构元素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找到图像中的对应形状以达到图像分割识别的目的，基本的操作有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膨胀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腐蚀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开和闭运算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2220" y="552253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 基本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7935913" cy="1295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腐蚀：消除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连通域的边界点，使边界向内</a:t>
            </a:r>
            <a:r>
              <a:rPr lang="zh-CN" altLang="en-US" sz="30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收缩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的处理。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788936" y="3932904"/>
            <a:ext cx="1439863" cy="1439863"/>
            <a:chOff x="864" y="2640"/>
            <a:chExt cx="907" cy="907"/>
          </a:xfrm>
        </p:grpSpPr>
        <p:sp>
          <p:nvSpPr>
            <p:cNvPr id="23596" name="Rectangle 4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Rectangle 4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Rectangle 4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Rectangle 4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Rectangle 4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Rectangle 4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Rectangle 4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Rectangle 5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Rectangle 5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Rectangle 5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Rectangle 5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Rectangle 5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Rectangle 5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Rectangle 5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Rectangle 5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1" name="Rectangle 5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Rectangle 5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Rectangle 6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Rectangle 6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Rectangle 6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Rectangle 6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Rectangle 6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Rectangle 6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Rectangle 6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Rectangle 6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Rectangle 6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Rectangle 6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Rectangle 7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Rectangle 7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Rectangle 7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Rectangle 7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Rectangle 7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Rectangle 7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9" name="Rectangle 7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Rectangle 7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Rectangle 7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8607" name="AutoShape 79"/>
          <p:cNvSpPr>
            <a:spLocks noChangeArrowheads="1"/>
          </p:cNvSpPr>
          <p:nvPr/>
        </p:nvSpPr>
        <p:spPr bwMode="auto">
          <a:xfrm>
            <a:off x="3733624" y="4436142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5280241" y="3897587"/>
            <a:ext cx="1439862" cy="1439863"/>
            <a:chOff x="3360" y="2688"/>
            <a:chExt cx="907" cy="907"/>
          </a:xfrm>
        </p:grpSpPr>
        <p:sp>
          <p:nvSpPr>
            <p:cNvPr id="23560" name="Rectangle 88"/>
            <p:cNvSpPr>
              <a:spLocks noChangeAspect="1" noChangeArrowheads="1"/>
            </p:cNvSpPr>
            <p:nvPr/>
          </p:nvSpPr>
          <p:spPr bwMode="auto">
            <a:xfrm>
              <a:off x="3360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Rectangle 89"/>
            <p:cNvSpPr>
              <a:spLocks noChangeAspect="1" noChangeArrowheads="1"/>
            </p:cNvSpPr>
            <p:nvPr/>
          </p:nvSpPr>
          <p:spPr bwMode="auto">
            <a:xfrm>
              <a:off x="3512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Rectangle 90"/>
            <p:cNvSpPr>
              <a:spLocks noChangeAspect="1" noChangeArrowheads="1"/>
            </p:cNvSpPr>
            <p:nvPr/>
          </p:nvSpPr>
          <p:spPr bwMode="auto">
            <a:xfrm>
              <a:off x="3663" y="2688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Rectangle 91"/>
            <p:cNvSpPr>
              <a:spLocks noChangeAspect="1" noChangeArrowheads="1"/>
            </p:cNvSpPr>
            <p:nvPr/>
          </p:nvSpPr>
          <p:spPr bwMode="auto">
            <a:xfrm>
              <a:off x="3360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Rectangle 92"/>
            <p:cNvSpPr>
              <a:spLocks noChangeAspect="1" noChangeArrowheads="1"/>
            </p:cNvSpPr>
            <p:nvPr/>
          </p:nvSpPr>
          <p:spPr bwMode="auto">
            <a:xfrm>
              <a:off x="3512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Rectangle 93"/>
            <p:cNvSpPr>
              <a:spLocks noChangeAspect="1" noChangeArrowheads="1"/>
            </p:cNvSpPr>
            <p:nvPr/>
          </p:nvSpPr>
          <p:spPr bwMode="auto">
            <a:xfrm>
              <a:off x="3663" y="28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Rectangle 94"/>
            <p:cNvSpPr>
              <a:spLocks noChangeAspect="1" noChangeArrowheads="1"/>
            </p:cNvSpPr>
            <p:nvPr/>
          </p:nvSpPr>
          <p:spPr bwMode="auto">
            <a:xfrm>
              <a:off x="3360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Rectangle 95"/>
            <p:cNvSpPr>
              <a:spLocks noChangeAspect="1" noChangeArrowheads="1"/>
            </p:cNvSpPr>
            <p:nvPr/>
          </p:nvSpPr>
          <p:spPr bwMode="auto">
            <a:xfrm>
              <a:off x="3512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Rectangle 96"/>
            <p:cNvSpPr>
              <a:spLocks noChangeAspect="1" noChangeArrowheads="1"/>
            </p:cNvSpPr>
            <p:nvPr/>
          </p:nvSpPr>
          <p:spPr bwMode="auto">
            <a:xfrm>
              <a:off x="3663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Rectangle 97"/>
            <p:cNvSpPr>
              <a:spLocks noChangeAspect="1" noChangeArrowheads="1"/>
            </p:cNvSpPr>
            <p:nvPr/>
          </p:nvSpPr>
          <p:spPr bwMode="auto">
            <a:xfrm>
              <a:off x="3811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Rectangle 98"/>
            <p:cNvSpPr>
              <a:spLocks noChangeAspect="1" noChangeArrowheads="1"/>
            </p:cNvSpPr>
            <p:nvPr/>
          </p:nvSpPr>
          <p:spPr bwMode="auto">
            <a:xfrm>
              <a:off x="3962" y="2688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Rectangle 99"/>
            <p:cNvSpPr>
              <a:spLocks noChangeAspect="1" noChangeArrowheads="1"/>
            </p:cNvSpPr>
            <p:nvPr/>
          </p:nvSpPr>
          <p:spPr bwMode="auto">
            <a:xfrm>
              <a:off x="4114" y="2688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Rectangle 100"/>
            <p:cNvSpPr>
              <a:spLocks noChangeAspect="1" noChangeArrowheads="1"/>
            </p:cNvSpPr>
            <p:nvPr/>
          </p:nvSpPr>
          <p:spPr bwMode="auto">
            <a:xfrm>
              <a:off x="3811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Rectangle 101"/>
            <p:cNvSpPr>
              <a:spLocks noChangeAspect="1" noChangeArrowheads="1"/>
            </p:cNvSpPr>
            <p:nvPr/>
          </p:nvSpPr>
          <p:spPr bwMode="auto">
            <a:xfrm>
              <a:off x="3962" y="28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Rectangle 102"/>
            <p:cNvSpPr>
              <a:spLocks noChangeAspect="1" noChangeArrowheads="1"/>
            </p:cNvSpPr>
            <p:nvPr/>
          </p:nvSpPr>
          <p:spPr bwMode="auto">
            <a:xfrm>
              <a:off x="4114" y="28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Rectangle 103"/>
            <p:cNvSpPr>
              <a:spLocks noChangeAspect="1" noChangeArrowheads="1"/>
            </p:cNvSpPr>
            <p:nvPr/>
          </p:nvSpPr>
          <p:spPr bwMode="auto">
            <a:xfrm>
              <a:off x="3811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Rectangle 104"/>
            <p:cNvSpPr>
              <a:spLocks noChangeAspect="1" noChangeArrowheads="1"/>
            </p:cNvSpPr>
            <p:nvPr/>
          </p:nvSpPr>
          <p:spPr bwMode="auto">
            <a:xfrm>
              <a:off x="3962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Rectangle 105"/>
            <p:cNvSpPr>
              <a:spLocks noChangeAspect="1" noChangeArrowheads="1"/>
            </p:cNvSpPr>
            <p:nvPr/>
          </p:nvSpPr>
          <p:spPr bwMode="auto">
            <a:xfrm>
              <a:off x="4114" y="29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Rectangle 106"/>
            <p:cNvSpPr>
              <a:spLocks noChangeAspect="1" noChangeArrowheads="1"/>
            </p:cNvSpPr>
            <p:nvPr/>
          </p:nvSpPr>
          <p:spPr bwMode="auto">
            <a:xfrm>
              <a:off x="3360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Rectangle 107"/>
            <p:cNvSpPr>
              <a:spLocks noChangeAspect="1" noChangeArrowheads="1"/>
            </p:cNvSpPr>
            <p:nvPr/>
          </p:nvSpPr>
          <p:spPr bwMode="auto">
            <a:xfrm>
              <a:off x="3512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Rectangle 108"/>
            <p:cNvSpPr>
              <a:spLocks noChangeAspect="1" noChangeArrowheads="1"/>
            </p:cNvSpPr>
            <p:nvPr/>
          </p:nvSpPr>
          <p:spPr bwMode="auto">
            <a:xfrm>
              <a:off x="3663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Rectangle 109"/>
            <p:cNvSpPr>
              <a:spLocks noChangeAspect="1" noChangeArrowheads="1"/>
            </p:cNvSpPr>
            <p:nvPr/>
          </p:nvSpPr>
          <p:spPr bwMode="auto">
            <a:xfrm>
              <a:off x="3360" y="329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Rectangle 110"/>
            <p:cNvSpPr>
              <a:spLocks noChangeAspect="1" noChangeArrowheads="1"/>
            </p:cNvSpPr>
            <p:nvPr/>
          </p:nvSpPr>
          <p:spPr bwMode="auto">
            <a:xfrm>
              <a:off x="3512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Rectangle 111"/>
            <p:cNvSpPr>
              <a:spLocks noChangeAspect="1" noChangeArrowheads="1"/>
            </p:cNvSpPr>
            <p:nvPr/>
          </p:nvSpPr>
          <p:spPr bwMode="auto">
            <a:xfrm>
              <a:off x="3663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Rectangle 112"/>
            <p:cNvSpPr>
              <a:spLocks noChangeAspect="1" noChangeArrowheads="1"/>
            </p:cNvSpPr>
            <p:nvPr/>
          </p:nvSpPr>
          <p:spPr bwMode="auto">
            <a:xfrm>
              <a:off x="3360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Rectangle 113"/>
            <p:cNvSpPr>
              <a:spLocks noChangeAspect="1" noChangeArrowheads="1"/>
            </p:cNvSpPr>
            <p:nvPr/>
          </p:nvSpPr>
          <p:spPr bwMode="auto">
            <a:xfrm>
              <a:off x="3512" y="34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Rectangle 114"/>
            <p:cNvSpPr>
              <a:spLocks noChangeAspect="1" noChangeArrowheads="1"/>
            </p:cNvSpPr>
            <p:nvPr/>
          </p:nvSpPr>
          <p:spPr bwMode="auto">
            <a:xfrm>
              <a:off x="3663" y="34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Rectangle 115"/>
            <p:cNvSpPr>
              <a:spLocks noChangeAspect="1" noChangeArrowheads="1"/>
            </p:cNvSpPr>
            <p:nvPr/>
          </p:nvSpPr>
          <p:spPr bwMode="auto">
            <a:xfrm>
              <a:off x="3811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Rectangle 116"/>
            <p:cNvSpPr>
              <a:spLocks noChangeAspect="1" noChangeArrowheads="1"/>
            </p:cNvSpPr>
            <p:nvPr/>
          </p:nvSpPr>
          <p:spPr bwMode="auto">
            <a:xfrm>
              <a:off x="3962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Rectangle 117"/>
            <p:cNvSpPr>
              <a:spLocks noChangeAspect="1" noChangeArrowheads="1"/>
            </p:cNvSpPr>
            <p:nvPr/>
          </p:nvSpPr>
          <p:spPr bwMode="auto">
            <a:xfrm>
              <a:off x="4114" y="3139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Rectangle 118"/>
            <p:cNvSpPr>
              <a:spLocks noChangeAspect="1" noChangeArrowheads="1"/>
            </p:cNvSpPr>
            <p:nvPr/>
          </p:nvSpPr>
          <p:spPr bwMode="auto">
            <a:xfrm>
              <a:off x="3811" y="329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Rectangle 119"/>
            <p:cNvSpPr>
              <a:spLocks noChangeAspect="1" noChangeArrowheads="1"/>
            </p:cNvSpPr>
            <p:nvPr/>
          </p:nvSpPr>
          <p:spPr bwMode="auto">
            <a:xfrm>
              <a:off x="3962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Rectangle 120"/>
            <p:cNvSpPr>
              <a:spLocks noChangeAspect="1" noChangeArrowheads="1"/>
            </p:cNvSpPr>
            <p:nvPr/>
          </p:nvSpPr>
          <p:spPr bwMode="auto">
            <a:xfrm>
              <a:off x="4114" y="329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Rectangle 121"/>
            <p:cNvSpPr>
              <a:spLocks noChangeAspect="1" noChangeArrowheads="1"/>
            </p:cNvSpPr>
            <p:nvPr/>
          </p:nvSpPr>
          <p:spPr bwMode="auto">
            <a:xfrm>
              <a:off x="3811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Rectangle 122"/>
            <p:cNvSpPr>
              <a:spLocks noChangeAspect="1" noChangeArrowheads="1"/>
            </p:cNvSpPr>
            <p:nvPr/>
          </p:nvSpPr>
          <p:spPr bwMode="auto">
            <a:xfrm>
              <a:off x="3962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Rectangle 123"/>
            <p:cNvSpPr>
              <a:spLocks noChangeAspect="1" noChangeArrowheads="1"/>
            </p:cNvSpPr>
            <p:nvPr/>
          </p:nvSpPr>
          <p:spPr bwMode="auto">
            <a:xfrm>
              <a:off x="4114" y="34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9098" y="53340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腐蚀：设计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6334"/>
            <a:ext cx="8147050" cy="16637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zh-CN" altLang="en-US" sz="30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结构元素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，结构元素的原点定位在待处理的目标像素上，通过判断是否覆盖，来确定是否该点被腐蚀掉。</a:t>
            </a:r>
          </a:p>
        </p:txBody>
      </p:sp>
      <p:grpSp>
        <p:nvGrpSpPr>
          <p:cNvPr id="2" name="Group 182"/>
          <p:cNvGrpSpPr>
            <a:grpSpLocks noChangeAspect="1"/>
          </p:cNvGrpSpPr>
          <p:nvPr/>
        </p:nvGrpSpPr>
        <p:grpSpPr bwMode="auto">
          <a:xfrm>
            <a:off x="902504" y="4010711"/>
            <a:ext cx="2159000" cy="2159000"/>
            <a:chOff x="1056" y="2448"/>
            <a:chExt cx="676" cy="676"/>
          </a:xfrm>
        </p:grpSpPr>
        <p:sp>
          <p:nvSpPr>
            <p:cNvPr id="24649" name="Rectangle 183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Rectangle 184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1" name="Rectangle 185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2" name="Rectangle 186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3" name="Rectangle 187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4" name="Rectangle 188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5" name="Rectangle 189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6" name="Rectangle 190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7" name="Rectangle 191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8" name="Rectangle 192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9" name="Rectangle 193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0" name="Rectangle 194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1" name="Rectangle 195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2" name="Rectangle 196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3" name="Rectangle 197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4" name="Rectangle 198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5" name="Rectangle 199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6" name="Rectangle 200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7" name="Rectangle 201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" name="Rectangle 202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" name="Rectangle 203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0" name="Rectangle 204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1" name="Rectangle 205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2" name="Rectangle 206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3" name="Rectangle 207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4" name="Rectangle 208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5" name="Rectangle 209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6" name="Rectangle 210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7" name="Rectangle 211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" name="Rectangle 212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" name="Rectangle 213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0" name="Rectangle 214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1" name="Rectangle 215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2" name="Rectangle 216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" name="Rectangle 217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4" name="Rectangle 218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29"/>
          <p:cNvGrpSpPr>
            <a:grpSpLocks/>
          </p:cNvGrpSpPr>
          <p:nvPr/>
        </p:nvGrpSpPr>
        <p:grpSpPr bwMode="auto">
          <a:xfrm>
            <a:off x="4010829" y="4947336"/>
            <a:ext cx="1295400" cy="823913"/>
            <a:chOff x="3221" y="2880"/>
            <a:chExt cx="816" cy="519"/>
          </a:xfrm>
        </p:grpSpPr>
        <p:grpSp>
          <p:nvGrpSpPr>
            <p:cNvPr id="4" name="Group 227"/>
            <p:cNvGrpSpPr>
              <a:grpSpLocks/>
            </p:cNvGrpSpPr>
            <p:nvPr/>
          </p:nvGrpSpPr>
          <p:grpSpPr bwMode="auto">
            <a:xfrm>
              <a:off x="3221" y="2880"/>
              <a:ext cx="816" cy="519"/>
              <a:chOff x="3173" y="3072"/>
              <a:chExt cx="816" cy="519"/>
            </a:xfrm>
          </p:grpSpPr>
          <p:grpSp>
            <p:nvGrpSpPr>
              <p:cNvPr id="5" name="Group 222"/>
              <p:cNvGrpSpPr>
                <a:grpSpLocks noChangeAspect="1"/>
              </p:cNvGrpSpPr>
              <p:nvPr/>
            </p:nvGrpSpPr>
            <p:grpSpPr bwMode="auto">
              <a:xfrm>
                <a:off x="3264" y="3072"/>
                <a:ext cx="480" cy="239"/>
                <a:chOff x="960" y="2448"/>
                <a:chExt cx="227" cy="113"/>
              </a:xfrm>
            </p:grpSpPr>
            <p:sp>
              <p:nvSpPr>
                <p:cNvPr id="24647" name="Rectangle 223"/>
                <p:cNvSpPr>
                  <a:spLocks noChangeAspect="1" noChangeArrowheads="1"/>
                </p:cNvSpPr>
                <p:nvPr/>
              </p:nvSpPr>
              <p:spPr bwMode="auto">
                <a:xfrm>
                  <a:off x="960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48" name="Rectangle 224"/>
                <p:cNvSpPr>
                  <a:spLocks noChangeAspect="1" noChangeArrowheads="1"/>
                </p:cNvSpPr>
                <p:nvPr/>
              </p:nvSpPr>
              <p:spPr bwMode="auto">
                <a:xfrm>
                  <a:off x="1074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46" name="Text Box 225"/>
              <p:cNvSpPr txBox="1">
                <a:spLocks noChangeArrowheads="1"/>
              </p:cNvSpPr>
              <p:nvPr/>
            </p:nvSpPr>
            <p:spPr bwMode="auto">
              <a:xfrm>
                <a:off x="3173" y="3360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dirty="0">
                    <a:latin typeface="Times New Roman" pitchFamily="18" charset="0"/>
                    <a:ea typeface="黑体" pitchFamily="2" charset="-122"/>
                  </a:rPr>
                  <a:t>结构元素</a:t>
                </a:r>
              </a:p>
            </p:txBody>
          </p:sp>
        </p:grpSp>
        <p:sp>
          <p:nvSpPr>
            <p:cNvPr id="24644" name="Oval 228"/>
            <p:cNvSpPr>
              <a:spLocks noChangeArrowheads="1"/>
            </p:cNvSpPr>
            <p:nvPr/>
          </p:nvSpPr>
          <p:spPr bwMode="auto">
            <a:xfrm>
              <a:off x="3393" y="2966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31"/>
          <p:cNvGrpSpPr>
            <a:grpSpLocks/>
          </p:cNvGrpSpPr>
          <p:nvPr/>
        </p:nvGrpSpPr>
        <p:grpSpPr bwMode="auto">
          <a:xfrm>
            <a:off x="1262866" y="4010711"/>
            <a:ext cx="720725" cy="360363"/>
            <a:chOff x="2784" y="2448"/>
            <a:chExt cx="480" cy="239"/>
          </a:xfrm>
        </p:grpSpPr>
        <p:grpSp>
          <p:nvGrpSpPr>
            <p:cNvPr id="7" name="Group 220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4641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2" name="Rectangle 219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0" name="Oval 230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2"/>
          <p:cNvGrpSpPr>
            <a:grpSpLocks noChangeAspect="1"/>
          </p:cNvGrpSpPr>
          <p:nvPr/>
        </p:nvGrpSpPr>
        <p:grpSpPr bwMode="auto">
          <a:xfrm>
            <a:off x="5845234" y="4037522"/>
            <a:ext cx="2159000" cy="2159000"/>
            <a:chOff x="1056" y="2448"/>
            <a:chExt cx="676" cy="676"/>
          </a:xfrm>
        </p:grpSpPr>
        <p:sp>
          <p:nvSpPr>
            <p:cNvPr id="24603" name="Rectangle 283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Rectangle 284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Rectangle 285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Rectangle 286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Rectangle 287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Rectangle 288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Rectangle 289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Rectangle 290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Rectangle 291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Rectangle 292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Rectangle 293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Rectangle 294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Rectangle 295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Rectangle 296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Rectangle 297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Rectangle 298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Rectangle 299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Rectangle 300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Rectangle 301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302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Rectangle 303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Rectangle 304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Rectangle 305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Rectangle 306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Rectangle 307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Rectangle 308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Rectangle 309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Rectangle 310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Rectangle 311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2" name="Rectangle 312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Rectangle 313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Rectangle 314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Rectangle 315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6" name="Rectangle 316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7" name="Rectangle 317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Rectangle 318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3927" name="Rectangle 279"/>
          <p:cNvSpPr>
            <a:spLocks noChangeAspect="1" noChangeArrowheads="1"/>
          </p:cNvSpPr>
          <p:nvPr/>
        </p:nvSpPr>
        <p:spPr bwMode="auto">
          <a:xfrm>
            <a:off x="6205597" y="4035935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1"/>
          <p:cNvGrpSpPr>
            <a:grpSpLocks/>
          </p:cNvGrpSpPr>
          <p:nvPr/>
        </p:nvGrpSpPr>
        <p:grpSpPr bwMode="auto">
          <a:xfrm>
            <a:off x="1983591" y="4371074"/>
            <a:ext cx="719138" cy="360362"/>
            <a:chOff x="2784" y="2448"/>
            <a:chExt cx="480" cy="239"/>
          </a:xfrm>
        </p:grpSpPr>
        <p:grpSp>
          <p:nvGrpSpPr>
            <p:cNvPr id="10" name="Group 272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4601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0" name="Oval 275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19"/>
          <p:cNvGrpSpPr>
            <a:grpSpLocks/>
          </p:cNvGrpSpPr>
          <p:nvPr/>
        </p:nvGrpSpPr>
        <p:grpSpPr bwMode="auto">
          <a:xfrm>
            <a:off x="2343954" y="4371074"/>
            <a:ext cx="719137" cy="360362"/>
            <a:chOff x="2784" y="2448"/>
            <a:chExt cx="480" cy="239"/>
          </a:xfrm>
        </p:grpSpPr>
        <p:grpSp>
          <p:nvGrpSpPr>
            <p:cNvPr id="12" name="Group 320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4597" name="Rectangle 321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8" name="Rectangle 322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6" name="Oval 323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3894" name="Rectangle 246"/>
          <p:cNvSpPr>
            <a:spLocks noChangeAspect="1" noChangeArrowheads="1"/>
          </p:cNvSpPr>
          <p:nvPr/>
        </p:nvSpPr>
        <p:spPr bwMode="auto">
          <a:xfrm>
            <a:off x="6924734" y="4396297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26" name="Rectangle 278"/>
          <p:cNvSpPr>
            <a:spLocks noChangeAspect="1" noChangeArrowheads="1"/>
          </p:cNvSpPr>
          <p:nvPr/>
        </p:nvSpPr>
        <p:spPr bwMode="auto">
          <a:xfrm>
            <a:off x="7285097" y="4396297"/>
            <a:ext cx="365125" cy="363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883" name="Rectangle 235"/>
          <p:cNvSpPr>
            <a:spLocks noChangeAspect="1" noChangeArrowheads="1"/>
          </p:cNvSpPr>
          <p:nvPr/>
        </p:nvSpPr>
        <p:spPr bwMode="auto">
          <a:xfrm>
            <a:off x="6556434" y="4756660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2" name="Rectangle 324"/>
          <p:cNvSpPr>
            <a:spLocks noChangeAspect="1" noChangeArrowheads="1"/>
          </p:cNvSpPr>
          <p:nvPr/>
        </p:nvSpPr>
        <p:spPr bwMode="auto">
          <a:xfrm>
            <a:off x="6205597" y="5477385"/>
            <a:ext cx="363537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3" name="Rectangle 325"/>
          <p:cNvSpPr>
            <a:spLocks noChangeAspect="1" noChangeArrowheads="1"/>
          </p:cNvSpPr>
          <p:nvPr/>
        </p:nvSpPr>
        <p:spPr bwMode="auto">
          <a:xfrm>
            <a:off x="6556434" y="5467860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4" name="Rectangle 326"/>
          <p:cNvSpPr>
            <a:spLocks noChangeAspect="1" noChangeArrowheads="1"/>
          </p:cNvSpPr>
          <p:nvPr/>
        </p:nvSpPr>
        <p:spPr bwMode="auto">
          <a:xfrm>
            <a:off x="7645459" y="5467860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5" name="Rectangle 327"/>
          <p:cNvSpPr>
            <a:spLocks noChangeAspect="1" noChangeArrowheads="1"/>
          </p:cNvSpPr>
          <p:nvPr/>
        </p:nvSpPr>
        <p:spPr bwMode="auto">
          <a:xfrm>
            <a:off x="6205597" y="5826635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976" name="Rectangle 328"/>
          <p:cNvSpPr>
            <a:spLocks noChangeAspect="1" noChangeArrowheads="1"/>
          </p:cNvSpPr>
          <p:nvPr/>
        </p:nvSpPr>
        <p:spPr bwMode="auto">
          <a:xfrm>
            <a:off x="6924734" y="5826635"/>
            <a:ext cx="365125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  <p:bldP spid="283927" grpId="0" animBg="1"/>
      <p:bldP spid="283894" grpId="0" animBg="1"/>
      <p:bldP spid="283926" grpId="0" animBg="1"/>
      <p:bldP spid="283883" grpId="0" animBg="1"/>
      <p:bldP spid="283972" grpId="0" animBg="1"/>
      <p:bldP spid="283973" grpId="0" animBg="1"/>
      <p:bldP spid="283974" grpId="0" animBg="1"/>
      <p:bldP spid="283975" grpId="0" animBg="1"/>
      <p:bldP spid="2839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134" y="533399"/>
            <a:ext cx="6627813" cy="954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240" y="2011297"/>
            <a:ext cx="8640763" cy="424815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）扫描原图，找到第一个像素值为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的目标点；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）将预先设定好</a:t>
            </a:r>
            <a:r>
              <a:rPr lang="zh-CN" altLang="en-US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形状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en-US" sz="24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原点位置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的结构元素的原点移到该点；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）判断该结构元素所覆盖的像素值是否全部为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是，则腐蚀后图像中的相同位置上的像素值为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不是，则腐蚀后图像中的相同位置上的像素值为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）重复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），直到所有原图中像素处理完成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9100" y="56168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 例题</a:t>
            </a:r>
            <a:endParaRPr lang="zh-CN" altLang="en-US" sz="4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1642" name="AutoShape 42"/>
          <p:cNvSpPr>
            <a:spLocks noChangeArrowheads="1"/>
          </p:cNvSpPr>
          <p:nvPr/>
        </p:nvSpPr>
        <p:spPr bwMode="auto">
          <a:xfrm>
            <a:off x="4427538" y="3500438"/>
            <a:ext cx="457200" cy="5762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95"/>
          <p:cNvGrpSpPr>
            <a:grpSpLocks noChangeAspect="1"/>
          </p:cNvGrpSpPr>
          <p:nvPr/>
        </p:nvGrpSpPr>
        <p:grpSpPr bwMode="auto">
          <a:xfrm>
            <a:off x="1331913" y="2636838"/>
            <a:ext cx="2159000" cy="2159000"/>
            <a:chOff x="864" y="2640"/>
            <a:chExt cx="907" cy="907"/>
          </a:xfrm>
        </p:grpSpPr>
        <p:sp>
          <p:nvSpPr>
            <p:cNvPr id="26722" name="Rectangle 196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3" name="Rectangle 197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4" name="Rectangle 198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5" name="Rectangle 199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6" name="Rectangle 200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" name="Rectangle 201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" name="Rectangle 202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" name="Rectangle 203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0" name="Rectangle 204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" name="Rectangle 205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2" name="Rectangle 206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3" name="Rectangle 207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4" name="Rectangle 208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5" name="Rectangle 209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6" name="Rectangle 210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7" name="Rectangle 211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8" name="Rectangle 212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9" name="Rectangle 213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0" name="Rectangle 214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1" name="Rectangle 215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2" name="Rectangle 216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3" name="Rectangle 217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4" name="Rectangle 218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5" name="Rectangle 219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6" name="Rectangle 220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7" name="Rectangle 221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8" name="Rectangle 222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9" name="Rectangle 223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0" name="Rectangle 224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1" name="Rectangle 225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2" name="Rectangle 226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3" name="Rectangle 227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4" name="Rectangle 228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5" name="Rectangle 229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6" name="Rectangle 230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7" name="Rectangle 231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2"/>
          <p:cNvGrpSpPr>
            <a:grpSpLocks noChangeAspect="1"/>
          </p:cNvGrpSpPr>
          <p:nvPr/>
        </p:nvGrpSpPr>
        <p:grpSpPr bwMode="auto">
          <a:xfrm>
            <a:off x="5795963" y="2708275"/>
            <a:ext cx="2159000" cy="2159000"/>
            <a:chOff x="864" y="2640"/>
            <a:chExt cx="907" cy="907"/>
          </a:xfrm>
        </p:grpSpPr>
        <p:sp>
          <p:nvSpPr>
            <p:cNvPr id="26686" name="Rectangle 23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7" name="Rectangle 23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8" name="Rectangle 23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9" name="Rectangle 23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Rectangle 23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1" name="Rectangle 23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2" name="Rectangle 23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3" name="Rectangle 24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4" name="Rectangle 24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5" name="Rectangle 24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6" name="Rectangle 24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7" name="Rectangle 24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8" name="Rectangle 24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9" name="Rectangle 24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0" name="Rectangle 24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1" name="Rectangle 24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2" name="Rectangle 24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3" name="Rectangle 25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4" name="Rectangle 25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5" name="Rectangle 25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6" name="Rectangle 25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7" name="Rectangle 25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8" name="Rectangle 25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9" name="Rectangle 25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0" name="Rectangle 25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1" name="Rectangle 25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2" name="Rectangle 25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3" name="Rectangle 26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4" name="Rectangle 26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5" name="Rectangle 26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6" name="Rectangle 26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7" name="Rectangle 26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8" name="Rectangle 26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Rectangle 26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0" name="Rectangle 26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1" name="Rectangle 26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9"/>
          <p:cNvGrpSpPr>
            <a:grpSpLocks noChangeAspect="1"/>
          </p:cNvGrpSpPr>
          <p:nvPr/>
        </p:nvGrpSpPr>
        <p:grpSpPr bwMode="auto">
          <a:xfrm>
            <a:off x="1331913" y="2636838"/>
            <a:ext cx="719137" cy="719137"/>
            <a:chOff x="1248" y="1584"/>
            <a:chExt cx="305" cy="305"/>
          </a:xfrm>
        </p:grpSpPr>
        <p:grpSp>
          <p:nvGrpSpPr>
            <p:cNvPr id="5" name="Group 183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82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3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4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5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81" name="Oval 188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69"/>
          <p:cNvGrpSpPr>
            <a:grpSpLocks noChangeAspect="1"/>
          </p:cNvGrpSpPr>
          <p:nvPr/>
        </p:nvGrpSpPr>
        <p:grpSpPr bwMode="auto">
          <a:xfrm>
            <a:off x="1692275" y="2636838"/>
            <a:ext cx="719138" cy="719137"/>
            <a:chOff x="1248" y="1584"/>
            <a:chExt cx="305" cy="305"/>
          </a:xfrm>
        </p:grpSpPr>
        <p:grpSp>
          <p:nvGrpSpPr>
            <p:cNvPr id="7" name="Group 270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76" name="Rectangle 271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7" name="Rectangle 272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8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9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75" name="Oval 275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781" name="Rectangle 181"/>
          <p:cNvSpPr>
            <a:spLocks noChangeAspect="1" noChangeArrowheads="1"/>
          </p:cNvSpPr>
          <p:nvPr/>
        </p:nvSpPr>
        <p:spPr bwMode="auto">
          <a:xfrm>
            <a:off x="5795963" y="2708275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876" name="Rectangle 276"/>
          <p:cNvSpPr>
            <a:spLocks noChangeAspect="1" noChangeArrowheads="1"/>
          </p:cNvSpPr>
          <p:nvPr/>
        </p:nvSpPr>
        <p:spPr bwMode="auto">
          <a:xfrm>
            <a:off x="6877050" y="2708275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77"/>
          <p:cNvGrpSpPr>
            <a:grpSpLocks noChangeAspect="1"/>
          </p:cNvGrpSpPr>
          <p:nvPr/>
        </p:nvGrpSpPr>
        <p:grpSpPr bwMode="auto">
          <a:xfrm>
            <a:off x="2411413" y="2636838"/>
            <a:ext cx="719137" cy="719137"/>
            <a:chOff x="1248" y="1584"/>
            <a:chExt cx="305" cy="305"/>
          </a:xfrm>
        </p:grpSpPr>
        <p:grpSp>
          <p:nvGrpSpPr>
            <p:cNvPr id="9" name="Group 278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70" name="Rectangle 279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1" name="Rectangle 280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2" name="Rectangle 281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3" name="Rectangle 282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69" name="Oval 283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884" name="Rectangle 284"/>
          <p:cNvSpPr>
            <a:spLocks noChangeAspect="1" noChangeArrowheads="1"/>
          </p:cNvSpPr>
          <p:nvPr/>
        </p:nvSpPr>
        <p:spPr bwMode="auto">
          <a:xfrm>
            <a:off x="6156325" y="4149725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885" name="Rectangle 285"/>
          <p:cNvSpPr>
            <a:spLocks noChangeAspect="1" noChangeArrowheads="1"/>
          </p:cNvSpPr>
          <p:nvPr/>
        </p:nvSpPr>
        <p:spPr bwMode="auto">
          <a:xfrm>
            <a:off x="6156325" y="270827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286"/>
          <p:cNvGrpSpPr>
            <a:grpSpLocks noChangeAspect="1"/>
          </p:cNvGrpSpPr>
          <p:nvPr/>
        </p:nvGrpSpPr>
        <p:grpSpPr bwMode="auto">
          <a:xfrm>
            <a:off x="1331913" y="2997200"/>
            <a:ext cx="719137" cy="719138"/>
            <a:chOff x="1248" y="1584"/>
            <a:chExt cx="305" cy="305"/>
          </a:xfrm>
        </p:grpSpPr>
        <p:grpSp>
          <p:nvGrpSpPr>
            <p:cNvPr id="11" name="Group 287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64" name="Rectangle 288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Rectangle 290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Rectangle 291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63" name="Oval 292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293"/>
          <p:cNvGrpSpPr>
            <a:grpSpLocks noChangeAspect="1"/>
          </p:cNvGrpSpPr>
          <p:nvPr/>
        </p:nvGrpSpPr>
        <p:grpSpPr bwMode="auto">
          <a:xfrm>
            <a:off x="2771775" y="2636838"/>
            <a:ext cx="719138" cy="719137"/>
            <a:chOff x="1248" y="1584"/>
            <a:chExt cx="305" cy="305"/>
          </a:xfrm>
        </p:grpSpPr>
        <p:grpSp>
          <p:nvGrpSpPr>
            <p:cNvPr id="13" name="Group 294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58" name="Rectangle 295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Rectangle 296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Rectangle 297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Rectangle 298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7" name="Oval 299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1900" name="Rectangle 300"/>
          <p:cNvSpPr>
            <a:spLocks noChangeAspect="1" noChangeArrowheads="1"/>
          </p:cNvSpPr>
          <p:nvPr/>
        </p:nvSpPr>
        <p:spPr bwMode="auto">
          <a:xfrm>
            <a:off x="7235825" y="2708275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1" name="Rectangle 301"/>
          <p:cNvSpPr>
            <a:spLocks noChangeAspect="1" noChangeArrowheads="1"/>
          </p:cNvSpPr>
          <p:nvPr/>
        </p:nvSpPr>
        <p:spPr bwMode="auto">
          <a:xfrm>
            <a:off x="5795963" y="30686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2" name="Rectangle 302"/>
          <p:cNvSpPr>
            <a:spLocks noChangeAspect="1" noChangeArrowheads="1"/>
          </p:cNvSpPr>
          <p:nvPr/>
        </p:nvSpPr>
        <p:spPr bwMode="auto">
          <a:xfrm>
            <a:off x="6156325" y="30686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3" name="Rectangle 303"/>
          <p:cNvSpPr>
            <a:spLocks noChangeAspect="1" noChangeArrowheads="1"/>
          </p:cNvSpPr>
          <p:nvPr/>
        </p:nvSpPr>
        <p:spPr bwMode="auto">
          <a:xfrm>
            <a:off x="6877050" y="30686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4" name="Rectangle 304"/>
          <p:cNvSpPr>
            <a:spLocks noChangeAspect="1" noChangeArrowheads="1"/>
          </p:cNvSpPr>
          <p:nvPr/>
        </p:nvSpPr>
        <p:spPr bwMode="auto">
          <a:xfrm>
            <a:off x="7235825" y="3068638"/>
            <a:ext cx="360363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5" name="Rectangle 305"/>
          <p:cNvSpPr>
            <a:spLocks noChangeAspect="1" noChangeArrowheads="1"/>
          </p:cNvSpPr>
          <p:nvPr/>
        </p:nvSpPr>
        <p:spPr bwMode="auto">
          <a:xfrm>
            <a:off x="6516688" y="34290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6" name="Rectangle 306"/>
          <p:cNvSpPr>
            <a:spLocks noChangeAspect="1" noChangeArrowheads="1"/>
          </p:cNvSpPr>
          <p:nvPr/>
        </p:nvSpPr>
        <p:spPr bwMode="auto">
          <a:xfrm>
            <a:off x="7235825" y="4140200"/>
            <a:ext cx="3603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8" name="Rectangle 308"/>
          <p:cNvSpPr>
            <a:spLocks noChangeAspect="1" noChangeArrowheads="1"/>
          </p:cNvSpPr>
          <p:nvPr/>
        </p:nvSpPr>
        <p:spPr bwMode="auto">
          <a:xfrm>
            <a:off x="6516688" y="4149725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1909" name="Rectangle 309"/>
          <p:cNvSpPr>
            <a:spLocks noChangeAspect="1" noChangeArrowheads="1"/>
          </p:cNvSpPr>
          <p:nvPr/>
        </p:nvSpPr>
        <p:spPr bwMode="auto">
          <a:xfrm>
            <a:off x="7596188" y="4140200"/>
            <a:ext cx="36036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310"/>
          <p:cNvGrpSpPr>
            <a:grpSpLocks noChangeAspect="1"/>
          </p:cNvGrpSpPr>
          <p:nvPr/>
        </p:nvGrpSpPr>
        <p:grpSpPr bwMode="auto">
          <a:xfrm>
            <a:off x="4277627" y="2708275"/>
            <a:ext cx="719137" cy="719138"/>
            <a:chOff x="1248" y="1584"/>
            <a:chExt cx="305" cy="305"/>
          </a:xfrm>
        </p:grpSpPr>
        <p:grpSp>
          <p:nvGrpSpPr>
            <p:cNvPr id="15" name="Group 311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26652" name="Rectangle 312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Rectangle 313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Rectangle 314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Rectangle 315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51" name="Oval 316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8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8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8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8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2" grpId="0" animBg="1"/>
      <p:bldP spid="281781" grpId="0" animBg="1"/>
      <p:bldP spid="281876" grpId="0" animBg="1"/>
      <p:bldP spid="281884" grpId="0" animBg="1"/>
      <p:bldP spid="281885" grpId="0" animBg="1"/>
      <p:bldP spid="281900" grpId="0" animBg="1"/>
      <p:bldP spid="281901" grpId="0" animBg="1"/>
      <p:bldP spid="281902" grpId="0" animBg="1"/>
      <p:bldP spid="281903" grpId="0" animBg="1"/>
      <p:bldP spid="281904" grpId="0" animBg="1"/>
      <p:bldP spid="281905" grpId="0" animBg="1"/>
      <p:bldP spid="281906" grpId="0" animBg="1"/>
      <p:bldP spid="281908" grpId="0" animBg="1"/>
      <p:bldP spid="2819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245" y="335436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腐蚀：应用</a:t>
            </a:r>
            <a:endParaRPr lang="zh-CN" altLang="en-US" sz="4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02043" y="1209414"/>
            <a:ext cx="79867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kumimoji="1" lang="en-US" altLang="zh-CN" sz="3200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腐蚀处理可以将粘连在一起的不同目标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物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分离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，并可以将小的颗粒噪声</a:t>
            </a:r>
            <a:r>
              <a:rPr lang="zh-CN" altLang="en-US" sz="28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去除</a:t>
            </a:r>
            <a:r>
              <a:rPr kumimoji="1" lang="zh-CN" altLang="en-US" sz="3200" b="1" dirty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22260" y="6251729"/>
            <a:ext cx="5569859" cy="36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endParaRPr lang="zh-CN" altLang="en-US" sz="16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206626" y="3063709"/>
            <a:ext cx="2711957" cy="3066593"/>
            <a:chOff x="528" y="1248"/>
            <a:chExt cx="2267" cy="2267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528" y="1248"/>
              <a:ext cx="2267" cy="2267"/>
              <a:chOff x="528" y="1248"/>
              <a:chExt cx="2267" cy="2267"/>
            </a:xfrm>
          </p:grpSpPr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528" y="1248"/>
                <a:ext cx="2267" cy="2267"/>
                <a:chOff x="528" y="1248"/>
                <a:chExt cx="2267" cy="2267"/>
              </a:xfrm>
            </p:grpSpPr>
            <p:pic>
              <p:nvPicPr>
                <p:cNvPr id="13" name="Picture 9" descr="33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28" y="1248"/>
                  <a:ext cx="2267" cy="226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14" name="Oval 12"/>
                <p:cNvSpPr>
                  <a:spLocks noChangeArrowheads="1"/>
                </p:cNvSpPr>
                <p:nvPr/>
              </p:nvSpPr>
              <p:spPr bwMode="auto">
                <a:xfrm>
                  <a:off x="700" y="2352"/>
                  <a:ext cx="240" cy="336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Oval 16"/>
              <p:cNvSpPr>
                <a:spLocks noChangeArrowheads="1"/>
              </p:cNvSpPr>
              <p:nvPr/>
            </p:nvSpPr>
            <p:spPr bwMode="auto">
              <a:xfrm>
                <a:off x="864" y="3199"/>
                <a:ext cx="384" cy="240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 rot="1250399">
              <a:off x="2529" y="1276"/>
              <a:ext cx="192" cy="336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2256" y="1258"/>
              <a:ext cx="336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5142313" y="3068472"/>
            <a:ext cx="2711957" cy="3066594"/>
            <a:chOff x="3120" y="1296"/>
            <a:chExt cx="2267" cy="2267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3120" y="1296"/>
              <a:ext cx="2267" cy="2267"/>
              <a:chOff x="2880" y="1248"/>
              <a:chExt cx="2267" cy="2267"/>
            </a:xfrm>
          </p:grpSpPr>
          <p:grpSp>
            <p:nvGrpSpPr>
              <p:cNvPr id="19" name="Group 15"/>
              <p:cNvGrpSpPr>
                <a:grpSpLocks/>
              </p:cNvGrpSpPr>
              <p:nvPr/>
            </p:nvGrpSpPr>
            <p:grpSpPr bwMode="auto">
              <a:xfrm>
                <a:off x="2880" y="1248"/>
                <a:ext cx="2267" cy="2267"/>
                <a:chOff x="2880" y="1248"/>
                <a:chExt cx="2267" cy="2267"/>
              </a:xfrm>
            </p:grpSpPr>
            <p:pic>
              <p:nvPicPr>
                <p:cNvPr id="21" name="Picture 8" descr="33fs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80" y="1248"/>
                  <a:ext cx="2267" cy="226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22" name="Oval 13"/>
                <p:cNvSpPr>
                  <a:spLocks noChangeArrowheads="1"/>
                </p:cNvSpPr>
                <p:nvPr/>
              </p:nvSpPr>
              <p:spPr bwMode="auto">
                <a:xfrm>
                  <a:off x="3024" y="2352"/>
                  <a:ext cx="240" cy="336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Oval 17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384" cy="240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 rot="1250399">
              <a:off x="5103" y="1329"/>
              <a:ext cx="192" cy="336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4833" y="1314"/>
              <a:ext cx="336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066704" y="6259029"/>
            <a:ext cx="180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(a)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原图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34745" y="6238777"/>
            <a:ext cx="2187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腐蚀两次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672" y="486266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 基本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129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膨胀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是将与目标区域的背景点合并到该目标物中，使目标物边界向</a:t>
            </a:r>
            <a:r>
              <a:rPr lang="zh-CN" altLang="en-US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外部扩张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的处理。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1722751" y="3963184"/>
            <a:ext cx="1439863" cy="1439863"/>
            <a:chOff x="1008" y="2640"/>
            <a:chExt cx="907" cy="907"/>
          </a:xfrm>
        </p:grpSpPr>
        <p:sp>
          <p:nvSpPr>
            <p:cNvPr id="28716" name="Rectangle 88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Rectangle 89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Rectangle 90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Rectangle 91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0" name="Rectangle 92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1" name="Rectangle 93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2" name="Rectangle 94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3" name="Rectangle 95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Rectangle 96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Rectangle 97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6" name="Rectangle 98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7" name="Rectangle 99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8" name="Rectangle 100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9" name="Rectangle 101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0" name="Rectangle 102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1" name="Rectangle 103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2" name="Rectangle 104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3" name="Rectangle 105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4" name="Rectangle 106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5" name="Rectangle 107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6" name="Rectangle 108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7" name="Rectangle 109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8" name="Rectangle 110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9" name="Rectangle 111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0" name="Rectangle 112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1" name="Rectangle 113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2" name="Rectangle 114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3" name="Rectangle 115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4" name="Rectangle 116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5" name="Rectangle 117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6" name="Rectangle 118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7" name="Rectangle 119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8" name="Rectangle 120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9" name="Rectangle 121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0" name="Rectangle 122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1" name="Rectangle 123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9676" name="AutoShape 124"/>
          <p:cNvSpPr>
            <a:spLocks noChangeArrowheads="1"/>
          </p:cNvSpPr>
          <p:nvPr/>
        </p:nvSpPr>
        <p:spPr bwMode="auto">
          <a:xfrm>
            <a:off x="3615051" y="4506109"/>
            <a:ext cx="1150938" cy="228600"/>
          </a:xfrm>
          <a:prstGeom prst="rightArrow">
            <a:avLst>
              <a:gd name="adj1" fmla="val 50000"/>
              <a:gd name="adj2" fmla="val 125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5342251" y="4001284"/>
            <a:ext cx="1439863" cy="1439863"/>
            <a:chOff x="1008" y="2640"/>
            <a:chExt cx="907" cy="907"/>
          </a:xfrm>
        </p:grpSpPr>
        <p:sp>
          <p:nvSpPr>
            <p:cNvPr id="28680" name="Rectangle 165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Rectangle 166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Rectangle 167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Rectangle 168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Rectangle 169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Rectangle 170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Rectangle 171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Rectangle 172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Rectangle 173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Rectangle 174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Rectangle 175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Rectangle 176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Rectangle 177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Rectangle 178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Rectangle 179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Rectangle 180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Rectangle 181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Rectangle 182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Rectangle 183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Rectangle 184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Rectangle 185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Rectangle 186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Rectangle 187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Rectangle 188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Rectangle 189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Rectangle 190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Rectangle 191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Rectangle 192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Rectangle 193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Rectangle 194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Rectangle 195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Rectangle 196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Rectangle 197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Rectangle 198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Rectangle 199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Rectangle 200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6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05" y="505120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 设计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574" y="1631623"/>
            <a:ext cx="8439150" cy="181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设计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一个结构元素，结构元素的原点定位在背景像素上，判断是否覆盖有目标点，来确定是否该点被膨胀为目标点。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056063" y="4572000"/>
            <a:ext cx="1295400" cy="823913"/>
            <a:chOff x="3227" y="2880"/>
            <a:chExt cx="816" cy="519"/>
          </a:xfrm>
        </p:grpSpPr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3227" y="2880"/>
              <a:ext cx="816" cy="519"/>
              <a:chOff x="3179" y="3072"/>
              <a:chExt cx="816" cy="519"/>
            </a:xfrm>
          </p:grpSpPr>
          <p:grpSp>
            <p:nvGrpSpPr>
              <p:cNvPr id="4" name="Group 45"/>
              <p:cNvGrpSpPr>
                <a:grpSpLocks noChangeAspect="1"/>
              </p:cNvGrpSpPr>
              <p:nvPr/>
            </p:nvGrpSpPr>
            <p:grpSpPr bwMode="auto">
              <a:xfrm>
                <a:off x="3264" y="3072"/>
                <a:ext cx="480" cy="239"/>
                <a:chOff x="960" y="2448"/>
                <a:chExt cx="227" cy="113"/>
              </a:xfrm>
            </p:grpSpPr>
            <p:sp>
              <p:nvSpPr>
                <p:cNvPr id="29803" name="Rectangle 46"/>
                <p:cNvSpPr>
                  <a:spLocks noChangeAspect="1" noChangeArrowheads="1"/>
                </p:cNvSpPr>
                <p:nvPr/>
              </p:nvSpPr>
              <p:spPr bwMode="auto">
                <a:xfrm>
                  <a:off x="960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04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074" y="2448"/>
                  <a:ext cx="113" cy="113"/>
                </a:xfrm>
                <a:prstGeom prst="rect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802" name="Text Box 48"/>
              <p:cNvSpPr txBox="1">
                <a:spLocks noChangeArrowheads="1"/>
              </p:cNvSpPr>
              <p:nvPr/>
            </p:nvSpPr>
            <p:spPr bwMode="auto">
              <a:xfrm>
                <a:off x="3179" y="3360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dirty="0">
                    <a:latin typeface="Times New Roman" pitchFamily="18" charset="0"/>
                    <a:ea typeface="黑体" pitchFamily="2" charset="-122"/>
                  </a:rPr>
                  <a:t>结构元素</a:t>
                </a:r>
              </a:p>
            </p:txBody>
          </p:sp>
        </p:grpSp>
        <p:sp>
          <p:nvSpPr>
            <p:cNvPr id="29800" name="Oval 49"/>
            <p:cNvSpPr>
              <a:spLocks noChangeArrowheads="1"/>
            </p:cNvSpPr>
            <p:nvPr/>
          </p:nvSpPr>
          <p:spPr bwMode="auto">
            <a:xfrm>
              <a:off x="3393" y="2966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770" name="Rectangle 98"/>
          <p:cNvSpPr>
            <a:spLocks noChangeAspect="1" noChangeArrowheads="1"/>
          </p:cNvSpPr>
          <p:nvPr/>
        </p:nvSpPr>
        <p:spPr bwMode="auto">
          <a:xfrm>
            <a:off x="6839342" y="3892139"/>
            <a:ext cx="363538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46"/>
          <p:cNvGrpSpPr>
            <a:grpSpLocks noChangeAspect="1"/>
          </p:cNvGrpSpPr>
          <p:nvPr/>
        </p:nvGrpSpPr>
        <p:grpSpPr bwMode="auto">
          <a:xfrm>
            <a:off x="900113" y="3860800"/>
            <a:ext cx="2159000" cy="2159000"/>
            <a:chOff x="1008" y="2640"/>
            <a:chExt cx="907" cy="907"/>
          </a:xfrm>
        </p:grpSpPr>
        <p:sp>
          <p:nvSpPr>
            <p:cNvPr id="29763" name="Rectangle 147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4" name="Rectangle 148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5" name="Rectangle 149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6" name="Rectangle 150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7" name="Rectangle 151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8" name="Rectangle 152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9" name="Rectangle 153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0" name="Rectangle 154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1" name="Rectangle 155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2" name="Rectangle 156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3" name="Rectangle 157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4" name="Rectangle 158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5" name="Rectangle 159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6" name="Rectangle 160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7" name="Rectangle 161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8" name="Rectangle 162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9" name="Rectangle 163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0" name="Rectangle 164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1" name="Rectangle 165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2" name="Rectangle 166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3" name="Rectangle 167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4" name="Rectangle 168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5" name="Rectangle 169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6" name="Rectangle 170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7" name="Rectangle 171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8" name="Rectangle 172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9" name="Rectangle 173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0" name="Rectangle 174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1" name="Rectangle 175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2" name="Rectangle 176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3" name="Rectangle 177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4" name="Rectangle 178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5" name="Rectangle 179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6" name="Rectangle 180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7" name="Rectangle 181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8" name="Rectangle 182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83"/>
          <p:cNvGrpSpPr>
            <a:grpSpLocks noChangeAspect="1"/>
          </p:cNvGrpSpPr>
          <p:nvPr/>
        </p:nvGrpSpPr>
        <p:grpSpPr bwMode="auto">
          <a:xfrm>
            <a:off x="6118617" y="3892139"/>
            <a:ext cx="2159000" cy="2159000"/>
            <a:chOff x="1008" y="2640"/>
            <a:chExt cx="907" cy="907"/>
          </a:xfrm>
        </p:grpSpPr>
        <p:sp>
          <p:nvSpPr>
            <p:cNvPr id="29727" name="Rectangle 184"/>
            <p:cNvSpPr>
              <a:spLocks noChangeAspect="1" noChangeArrowheads="1"/>
            </p:cNvSpPr>
            <p:nvPr/>
          </p:nvSpPr>
          <p:spPr bwMode="auto">
            <a:xfrm>
              <a:off x="100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Rectangle 185"/>
            <p:cNvSpPr>
              <a:spLocks noChangeAspect="1" noChangeArrowheads="1"/>
            </p:cNvSpPr>
            <p:nvPr/>
          </p:nvSpPr>
          <p:spPr bwMode="auto">
            <a:xfrm>
              <a:off x="1160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Rectangle 186"/>
            <p:cNvSpPr>
              <a:spLocks noChangeAspect="1" noChangeArrowheads="1"/>
            </p:cNvSpPr>
            <p:nvPr/>
          </p:nvSpPr>
          <p:spPr bwMode="auto">
            <a:xfrm>
              <a:off x="1311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Rectangle 187"/>
            <p:cNvSpPr>
              <a:spLocks noChangeAspect="1" noChangeArrowheads="1"/>
            </p:cNvSpPr>
            <p:nvPr/>
          </p:nvSpPr>
          <p:spPr bwMode="auto">
            <a:xfrm>
              <a:off x="100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Rectangle 188"/>
            <p:cNvSpPr>
              <a:spLocks noChangeAspect="1" noChangeArrowheads="1"/>
            </p:cNvSpPr>
            <p:nvPr/>
          </p:nvSpPr>
          <p:spPr bwMode="auto">
            <a:xfrm>
              <a:off x="116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Rectangle 189"/>
            <p:cNvSpPr>
              <a:spLocks noChangeAspect="1" noChangeArrowheads="1"/>
            </p:cNvSpPr>
            <p:nvPr/>
          </p:nvSpPr>
          <p:spPr bwMode="auto">
            <a:xfrm>
              <a:off x="1311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Rectangle 190"/>
            <p:cNvSpPr>
              <a:spLocks noChangeAspect="1" noChangeArrowheads="1"/>
            </p:cNvSpPr>
            <p:nvPr/>
          </p:nvSpPr>
          <p:spPr bwMode="auto">
            <a:xfrm>
              <a:off x="100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Rectangle 191"/>
            <p:cNvSpPr>
              <a:spLocks noChangeAspect="1" noChangeArrowheads="1"/>
            </p:cNvSpPr>
            <p:nvPr/>
          </p:nvSpPr>
          <p:spPr bwMode="auto">
            <a:xfrm>
              <a:off x="116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Rectangle 192"/>
            <p:cNvSpPr>
              <a:spLocks noChangeAspect="1" noChangeArrowheads="1"/>
            </p:cNvSpPr>
            <p:nvPr/>
          </p:nvSpPr>
          <p:spPr bwMode="auto">
            <a:xfrm>
              <a:off x="1311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Rectangle 193"/>
            <p:cNvSpPr>
              <a:spLocks noChangeAspect="1" noChangeArrowheads="1"/>
            </p:cNvSpPr>
            <p:nvPr/>
          </p:nvSpPr>
          <p:spPr bwMode="auto">
            <a:xfrm>
              <a:off x="1459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Rectangle 194"/>
            <p:cNvSpPr>
              <a:spLocks noChangeAspect="1" noChangeArrowheads="1"/>
            </p:cNvSpPr>
            <p:nvPr/>
          </p:nvSpPr>
          <p:spPr bwMode="auto">
            <a:xfrm>
              <a:off x="1610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Rectangle 195"/>
            <p:cNvSpPr>
              <a:spLocks noChangeAspect="1" noChangeArrowheads="1"/>
            </p:cNvSpPr>
            <p:nvPr/>
          </p:nvSpPr>
          <p:spPr bwMode="auto">
            <a:xfrm>
              <a:off x="1762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Rectangle 196"/>
            <p:cNvSpPr>
              <a:spLocks noChangeAspect="1" noChangeArrowheads="1"/>
            </p:cNvSpPr>
            <p:nvPr/>
          </p:nvSpPr>
          <p:spPr bwMode="auto">
            <a:xfrm>
              <a:off x="1459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Rectangle 197"/>
            <p:cNvSpPr>
              <a:spLocks noChangeAspect="1" noChangeArrowheads="1"/>
            </p:cNvSpPr>
            <p:nvPr/>
          </p:nvSpPr>
          <p:spPr bwMode="auto">
            <a:xfrm>
              <a:off x="1610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Rectangle 198"/>
            <p:cNvSpPr>
              <a:spLocks noChangeAspect="1" noChangeArrowheads="1"/>
            </p:cNvSpPr>
            <p:nvPr/>
          </p:nvSpPr>
          <p:spPr bwMode="auto">
            <a:xfrm>
              <a:off x="1762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Rectangle 199"/>
            <p:cNvSpPr>
              <a:spLocks noChangeAspect="1" noChangeArrowheads="1"/>
            </p:cNvSpPr>
            <p:nvPr/>
          </p:nvSpPr>
          <p:spPr bwMode="auto">
            <a:xfrm>
              <a:off x="1459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Rectangle 200"/>
            <p:cNvSpPr>
              <a:spLocks noChangeAspect="1" noChangeArrowheads="1"/>
            </p:cNvSpPr>
            <p:nvPr/>
          </p:nvSpPr>
          <p:spPr bwMode="auto">
            <a:xfrm>
              <a:off x="1610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Rectangle 201"/>
            <p:cNvSpPr>
              <a:spLocks noChangeAspect="1" noChangeArrowheads="1"/>
            </p:cNvSpPr>
            <p:nvPr/>
          </p:nvSpPr>
          <p:spPr bwMode="auto">
            <a:xfrm>
              <a:off x="1762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Rectangle 202"/>
            <p:cNvSpPr>
              <a:spLocks noChangeAspect="1" noChangeArrowheads="1"/>
            </p:cNvSpPr>
            <p:nvPr/>
          </p:nvSpPr>
          <p:spPr bwMode="auto">
            <a:xfrm>
              <a:off x="100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Rectangle 203"/>
            <p:cNvSpPr>
              <a:spLocks noChangeAspect="1" noChangeArrowheads="1"/>
            </p:cNvSpPr>
            <p:nvPr/>
          </p:nvSpPr>
          <p:spPr bwMode="auto">
            <a:xfrm>
              <a:off x="116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Rectangle 204"/>
            <p:cNvSpPr>
              <a:spLocks noChangeAspect="1" noChangeArrowheads="1"/>
            </p:cNvSpPr>
            <p:nvPr/>
          </p:nvSpPr>
          <p:spPr bwMode="auto">
            <a:xfrm>
              <a:off x="1311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Rectangle 205"/>
            <p:cNvSpPr>
              <a:spLocks noChangeAspect="1" noChangeArrowheads="1"/>
            </p:cNvSpPr>
            <p:nvPr/>
          </p:nvSpPr>
          <p:spPr bwMode="auto">
            <a:xfrm>
              <a:off x="1008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Rectangle 206"/>
            <p:cNvSpPr>
              <a:spLocks noChangeAspect="1" noChangeArrowheads="1"/>
            </p:cNvSpPr>
            <p:nvPr/>
          </p:nvSpPr>
          <p:spPr bwMode="auto">
            <a:xfrm>
              <a:off x="116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Rectangle 207"/>
            <p:cNvSpPr>
              <a:spLocks noChangeAspect="1" noChangeArrowheads="1"/>
            </p:cNvSpPr>
            <p:nvPr/>
          </p:nvSpPr>
          <p:spPr bwMode="auto">
            <a:xfrm>
              <a:off x="1311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Rectangle 208"/>
            <p:cNvSpPr>
              <a:spLocks noChangeAspect="1" noChangeArrowheads="1"/>
            </p:cNvSpPr>
            <p:nvPr/>
          </p:nvSpPr>
          <p:spPr bwMode="auto">
            <a:xfrm>
              <a:off x="100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Rectangle 209"/>
            <p:cNvSpPr>
              <a:spLocks noChangeAspect="1" noChangeArrowheads="1"/>
            </p:cNvSpPr>
            <p:nvPr/>
          </p:nvSpPr>
          <p:spPr bwMode="auto">
            <a:xfrm>
              <a:off x="1160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Rectangle 210"/>
            <p:cNvSpPr>
              <a:spLocks noChangeAspect="1" noChangeArrowheads="1"/>
            </p:cNvSpPr>
            <p:nvPr/>
          </p:nvSpPr>
          <p:spPr bwMode="auto">
            <a:xfrm>
              <a:off x="1311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Rectangle 211"/>
            <p:cNvSpPr>
              <a:spLocks noChangeAspect="1" noChangeArrowheads="1"/>
            </p:cNvSpPr>
            <p:nvPr/>
          </p:nvSpPr>
          <p:spPr bwMode="auto">
            <a:xfrm>
              <a:off x="1459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Rectangle 212"/>
            <p:cNvSpPr>
              <a:spLocks noChangeAspect="1" noChangeArrowheads="1"/>
            </p:cNvSpPr>
            <p:nvPr/>
          </p:nvSpPr>
          <p:spPr bwMode="auto">
            <a:xfrm>
              <a:off x="1610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6" name="Rectangle 213"/>
            <p:cNvSpPr>
              <a:spLocks noChangeAspect="1" noChangeArrowheads="1"/>
            </p:cNvSpPr>
            <p:nvPr/>
          </p:nvSpPr>
          <p:spPr bwMode="auto">
            <a:xfrm>
              <a:off x="1762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Rectangle 214"/>
            <p:cNvSpPr>
              <a:spLocks noChangeAspect="1" noChangeArrowheads="1"/>
            </p:cNvSpPr>
            <p:nvPr/>
          </p:nvSpPr>
          <p:spPr bwMode="auto">
            <a:xfrm>
              <a:off x="1459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Rectangle 215"/>
            <p:cNvSpPr>
              <a:spLocks noChangeAspect="1" noChangeArrowheads="1"/>
            </p:cNvSpPr>
            <p:nvPr/>
          </p:nvSpPr>
          <p:spPr bwMode="auto">
            <a:xfrm>
              <a:off x="1610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9" name="Rectangle 216"/>
            <p:cNvSpPr>
              <a:spLocks noChangeAspect="1" noChangeArrowheads="1"/>
            </p:cNvSpPr>
            <p:nvPr/>
          </p:nvSpPr>
          <p:spPr bwMode="auto">
            <a:xfrm>
              <a:off x="1762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0" name="Rectangle 217"/>
            <p:cNvSpPr>
              <a:spLocks noChangeAspect="1" noChangeArrowheads="1"/>
            </p:cNvSpPr>
            <p:nvPr/>
          </p:nvSpPr>
          <p:spPr bwMode="auto">
            <a:xfrm>
              <a:off x="1459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1" name="Rectangle 218"/>
            <p:cNvSpPr>
              <a:spLocks noChangeAspect="1" noChangeArrowheads="1"/>
            </p:cNvSpPr>
            <p:nvPr/>
          </p:nvSpPr>
          <p:spPr bwMode="auto">
            <a:xfrm>
              <a:off x="1610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2" name="Rectangle 219"/>
            <p:cNvSpPr>
              <a:spLocks noChangeAspect="1" noChangeArrowheads="1"/>
            </p:cNvSpPr>
            <p:nvPr/>
          </p:nvSpPr>
          <p:spPr bwMode="auto">
            <a:xfrm>
              <a:off x="1762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900113" y="3860800"/>
            <a:ext cx="719137" cy="360363"/>
            <a:chOff x="2784" y="2448"/>
            <a:chExt cx="480" cy="239"/>
          </a:xfrm>
        </p:grpSpPr>
        <p:grpSp>
          <p:nvGrpSpPr>
            <p:cNvPr id="8" name="Group 94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9725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6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4" name="Oval 97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811" name="Rectangle 139"/>
          <p:cNvSpPr>
            <a:spLocks noChangeAspect="1" noChangeArrowheads="1"/>
          </p:cNvSpPr>
          <p:nvPr/>
        </p:nvSpPr>
        <p:spPr bwMode="auto">
          <a:xfrm>
            <a:off x="6118617" y="3892139"/>
            <a:ext cx="360363" cy="361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1619250" y="3860800"/>
            <a:ext cx="719138" cy="360363"/>
            <a:chOff x="2784" y="2448"/>
            <a:chExt cx="480" cy="239"/>
          </a:xfrm>
        </p:grpSpPr>
        <p:grpSp>
          <p:nvGrpSpPr>
            <p:cNvPr id="10" name="Group 51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9721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0" name="Oval 54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892" name="Rectangle 220"/>
          <p:cNvSpPr>
            <a:spLocks noChangeAspect="1" noChangeArrowheads="1"/>
          </p:cNvSpPr>
          <p:nvPr/>
        </p:nvSpPr>
        <p:spPr bwMode="auto">
          <a:xfrm>
            <a:off x="6118617" y="42525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40"/>
          <p:cNvGrpSpPr>
            <a:grpSpLocks/>
          </p:cNvGrpSpPr>
          <p:nvPr/>
        </p:nvGrpSpPr>
        <p:grpSpPr bwMode="auto">
          <a:xfrm>
            <a:off x="900113" y="4221163"/>
            <a:ext cx="719137" cy="360362"/>
            <a:chOff x="2784" y="2448"/>
            <a:chExt cx="480" cy="239"/>
          </a:xfrm>
        </p:grpSpPr>
        <p:grpSp>
          <p:nvGrpSpPr>
            <p:cNvPr id="12" name="Group 141"/>
            <p:cNvGrpSpPr>
              <a:grpSpLocks noChangeAspect="1"/>
            </p:cNvGrpSpPr>
            <p:nvPr/>
          </p:nvGrpSpPr>
          <p:grpSpPr bwMode="auto">
            <a:xfrm>
              <a:off x="2784" y="2448"/>
              <a:ext cx="480" cy="239"/>
              <a:chOff x="960" y="2448"/>
              <a:chExt cx="227" cy="113"/>
            </a:xfrm>
          </p:grpSpPr>
          <p:sp>
            <p:nvSpPr>
              <p:cNvPr id="29717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960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8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1074" y="2448"/>
                <a:ext cx="113" cy="113"/>
              </a:xfrm>
              <a:prstGeom prst="rect">
                <a:avLst/>
              </a:prstGeom>
              <a:solidFill>
                <a:srgbClr val="CC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6" name="Oval 144"/>
            <p:cNvSpPr>
              <a:spLocks noChangeArrowheads="1"/>
            </p:cNvSpPr>
            <p:nvPr/>
          </p:nvSpPr>
          <p:spPr bwMode="auto">
            <a:xfrm>
              <a:off x="2860" y="2534"/>
              <a:ext cx="96" cy="96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4817" name="Rectangle 145"/>
          <p:cNvSpPr>
            <a:spLocks noChangeAspect="1" noChangeArrowheads="1"/>
          </p:cNvSpPr>
          <p:nvPr/>
        </p:nvSpPr>
        <p:spPr bwMode="auto">
          <a:xfrm>
            <a:off x="6478980" y="4611276"/>
            <a:ext cx="363537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5" name="Rectangle 223"/>
          <p:cNvSpPr>
            <a:spLocks noChangeAspect="1" noChangeArrowheads="1"/>
          </p:cNvSpPr>
          <p:nvPr/>
        </p:nvSpPr>
        <p:spPr bwMode="auto">
          <a:xfrm>
            <a:off x="6839342" y="42525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6" name="Rectangle 224"/>
          <p:cNvSpPr>
            <a:spLocks noChangeAspect="1" noChangeArrowheads="1"/>
          </p:cNvSpPr>
          <p:nvPr/>
        </p:nvSpPr>
        <p:spPr bwMode="auto">
          <a:xfrm>
            <a:off x="6118617" y="53320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7" name="Rectangle 225"/>
          <p:cNvSpPr>
            <a:spLocks noChangeAspect="1" noChangeArrowheads="1"/>
          </p:cNvSpPr>
          <p:nvPr/>
        </p:nvSpPr>
        <p:spPr bwMode="auto">
          <a:xfrm>
            <a:off x="7198117" y="5332001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8" name="Rectangle 226"/>
          <p:cNvSpPr>
            <a:spLocks noChangeAspect="1" noChangeArrowheads="1"/>
          </p:cNvSpPr>
          <p:nvPr/>
        </p:nvSpPr>
        <p:spPr bwMode="auto">
          <a:xfrm>
            <a:off x="6118617" y="5692364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899" name="Rectangle 227"/>
          <p:cNvSpPr>
            <a:spLocks noChangeAspect="1" noChangeArrowheads="1"/>
          </p:cNvSpPr>
          <p:nvPr/>
        </p:nvSpPr>
        <p:spPr bwMode="auto">
          <a:xfrm>
            <a:off x="6839342" y="5692364"/>
            <a:ext cx="363538" cy="365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70" grpId="0" animBg="1"/>
      <p:bldP spid="284811" grpId="0" animBg="1"/>
      <p:bldP spid="284892" grpId="0" animBg="1"/>
      <p:bldP spid="284817" grpId="0" animBg="1"/>
      <p:bldP spid="284895" grpId="0" animBg="1"/>
      <p:bldP spid="284896" grpId="0" animBg="1"/>
      <p:bldP spid="284897" grpId="0" animBg="1"/>
      <p:bldP spid="284898" grpId="0" animBg="1"/>
      <p:bldP spid="2848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953589" y="1945761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Font typeface="Times" pitchFamily="-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直线</a:t>
            </a:r>
            <a:r>
              <a:rPr lang="en-US" altLang="zh-CN" sz="3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Hough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检测步骤：</a:t>
            </a:r>
            <a:endParaRPr lang="en-GB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6981" y="2736475"/>
            <a:ext cx="76320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构建（参数空间）变换域累加器数组，并将其初始化为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读入一幅二值化图像，遍历图像像素点；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对每一个像素点，进行霍夫变换，按照</a:t>
            </a:r>
            <a:r>
              <a:rPr lang="zh-CN" altLang="en-US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l-GR" altLang="en-US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的值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在变换域累加器数组中的相应位置上加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遍历累加器数组，寻找局部极大值。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677" y="549275"/>
            <a:ext cx="6627812" cy="954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6677"/>
            <a:ext cx="8541322" cy="475138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）扫描原图，找到第一个像素值为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的背景点；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）将预先设定好形状以及原点位置的结构元素的原点移到该点；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）判断该结构元素所覆盖的像素值是否存在为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的目标点：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是，则膨胀后图像中的相同位置上的像素值为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不是，则膨胀后图像中的相同位置上的像素值为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）重复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），直到所有原图中像素处理完成。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163" y="523384"/>
            <a:ext cx="701198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 例题</a:t>
            </a:r>
            <a:endParaRPr lang="zh-CN" altLang="en-US" sz="4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042988" y="2924175"/>
            <a:ext cx="2159000" cy="2159000"/>
            <a:chOff x="864" y="2640"/>
            <a:chExt cx="907" cy="907"/>
          </a:xfrm>
        </p:grpSpPr>
        <p:sp>
          <p:nvSpPr>
            <p:cNvPr id="31824" name="Rectangle 5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5" name="Rectangle 6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6" name="Rectangle 7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7" name="Rectangle 8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8" name="Rectangle 9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9" name="Rectangle 10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0" name="Rectangle 11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1" name="Rectangle 12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2" name="Rectangle 13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3" name="Rectangle 14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4" name="Rectangle 15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5" name="Rectangle 16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6" name="Rectangle 17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7" name="Rectangle 18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8" name="Rectangle 19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9" name="Rectangle 20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0" name="Rectangle 21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1" name="Rectangle 22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2" name="Rectangle 23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3" name="Rectangle 24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4" name="Rectangle 25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5" name="Rectangle 26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6" name="Rectangle 27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" name="Rectangle 28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8" name="Rectangle 29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" name="Rectangle 30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0" name="Rectangle 31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1" name="Rectangle 32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2" name="Rectangle 33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3" name="Rectangle 34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4" name="Rectangle 35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5" name="Rectangle 36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6" name="Rectangle 37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7" name="Rectangle 38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8" name="Rectangle 39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9" name="Rectangle 40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785" name="AutoShape 41"/>
          <p:cNvSpPr>
            <a:spLocks noChangeArrowheads="1"/>
          </p:cNvSpPr>
          <p:nvPr/>
        </p:nvSpPr>
        <p:spPr bwMode="auto">
          <a:xfrm>
            <a:off x="3995738" y="4034672"/>
            <a:ext cx="1152525" cy="618291"/>
          </a:xfrm>
          <a:prstGeom prst="rightArrow">
            <a:avLst>
              <a:gd name="adj1" fmla="val 50000"/>
              <a:gd name="adj2" fmla="val 363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15"/>
          <p:cNvGrpSpPr>
            <a:grpSpLocks noChangeAspect="1"/>
          </p:cNvGrpSpPr>
          <p:nvPr/>
        </p:nvGrpSpPr>
        <p:grpSpPr bwMode="auto">
          <a:xfrm>
            <a:off x="5867400" y="2997200"/>
            <a:ext cx="2159000" cy="2159000"/>
            <a:chOff x="864" y="2640"/>
            <a:chExt cx="907" cy="907"/>
          </a:xfrm>
        </p:grpSpPr>
        <p:sp>
          <p:nvSpPr>
            <p:cNvPr id="31788" name="Rectangle 216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Rectangle 217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Rectangle 218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Rectangle 219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Rectangle 220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Rectangle 221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Rectangle 222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Rectangle 223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Rectangle 224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Rectangle 225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Rectangle 226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Rectangle 227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Rectangle 228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Rectangle 229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Rectangle 230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3" name="Rectangle 231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Rectangle 232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Rectangle 233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Rectangle 234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7" name="Rectangle 235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8" name="Rectangle 236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9" name="Rectangle 237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0" name="Rectangle 238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1" name="Rectangle 239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2" name="Rectangle 240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Rectangle 241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4" name="Rectangle 242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5" name="Rectangle 243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6" name="Rectangle 244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7" name="Rectangle 245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8" name="Rectangle 246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9" name="Rectangle 247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0" name="Rectangle 248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1" name="Rectangle 249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2" name="Rectangle 250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3" name="Rectangle 251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2"/>
          <p:cNvGrpSpPr>
            <a:grpSpLocks noChangeAspect="1"/>
          </p:cNvGrpSpPr>
          <p:nvPr/>
        </p:nvGrpSpPr>
        <p:grpSpPr bwMode="auto">
          <a:xfrm>
            <a:off x="1763713" y="2924175"/>
            <a:ext cx="719137" cy="719138"/>
            <a:chOff x="1248" y="1584"/>
            <a:chExt cx="305" cy="305"/>
          </a:xfrm>
        </p:grpSpPr>
        <p:grpSp>
          <p:nvGrpSpPr>
            <p:cNvPr id="5" name="Group 253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84" name="Rectangle 254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5" name="Rectangle 255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6" name="Rectangle 256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7" name="Rectangle 257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3" name="Oval 258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59"/>
          <p:cNvGrpSpPr>
            <a:grpSpLocks noChangeAspect="1"/>
          </p:cNvGrpSpPr>
          <p:nvPr/>
        </p:nvGrpSpPr>
        <p:grpSpPr bwMode="auto">
          <a:xfrm>
            <a:off x="4165421" y="3075676"/>
            <a:ext cx="719137" cy="719137"/>
            <a:chOff x="1248" y="1584"/>
            <a:chExt cx="305" cy="305"/>
          </a:xfrm>
        </p:grpSpPr>
        <p:grpSp>
          <p:nvGrpSpPr>
            <p:cNvPr id="7" name="Group 260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78" name="Rectangle 261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9" name="Rectangle 262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0" name="Rectangle 263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1" name="Rectangle 264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7" name="Oval 265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8010" name="Rectangle 266"/>
          <p:cNvSpPr>
            <a:spLocks noChangeAspect="1" noChangeArrowheads="1"/>
          </p:cNvSpPr>
          <p:nvPr/>
        </p:nvSpPr>
        <p:spPr bwMode="auto">
          <a:xfrm>
            <a:off x="6588125" y="29972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1" name="Rectangle 267"/>
          <p:cNvSpPr>
            <a:spLocks noChangeAspect="1" noChangeArrowheads="1"/>
          </p:cNvSpPr>
          <p:nvPr/>
        </p:nvSpPr>
        <p:spPr bwMode="auto">
          <a:xfrm>
            <a:off x="5872163" y="3716338"/>
            <a:ext cx="3603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2" name="Rectangle 268"/>
          <p:cNvSpPr>
            <a:spLocks noChangeAspect="1" noChangeArrowheads="1"/>
          </p:cNvSpPr>
          <p:nvPr/>
        </p:nvSpPr>
        <p:spPr bwMode="auto">
          <a:xfrm>
            <a:off x="5867400" y="40767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3" name="Rectangle 269"/>
          <p:cNvSpPr>
            <a:spLocks noChangeAspect="1" noChangeArrowheads="1"/>
          </p:cNvSpPr>
          <p:nvPr/>
        </p:nvSpPr>
        <p:spPr bwMode="auto">
          <a:xfrm>
            <a:off x="6948488" y="4076700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4" name="Rectangle 270"/>
          <p:cNvSpPr>
            <a:spLocks noChangeAspect="1" noChangeArrowheads="1"/>
          </p:cNvSpPr>
          <p:nvPr/>
        </p:nvSpPr>
        <p:spPr bwMode="auto">
          <a:xfrm>
            <a:off x="6588125" y="3357563"/>
            <a:ext cx="360363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71"/>
          <p:cNvGrpSpPr>
            <a:grpSpLocks noChangeAspect="1"/>
          </p:cNvGrpSpPr>
          <p:nvPr/>
        </p:nvGrpSpPr>
        <p:grpSpPr bwMode="auto">
          <a:xfrm>
            <a:off x="1763713" y="3284538"/>
            <a:ext cx="719137" cy="719137"/>
            <a:chOff x="1248" y="1584"/>
            <a:chExt cx="305" cy="305"/>
          </a:xfrm>
        </p:grpSpPr>
        <p:grpSp>
          <p:nvGrpSpPr>
            <p:cNvPr id="9" name="Group 272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72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3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4" name="Rectangle 275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5" name="Rectangle 276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1" name="Oval 277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78"/>
          <p:cNvGrpSpPr>
            <a:grpSpLocks noChangeAspect="1"/>
          </p:cNvGrpSpPr>
          <p:nvPr/>
        </p:nvGrpSpPr>
        <p:grpSpPr bwMode="auto">
          <a:xfrm>
            <a:off x="1042988" y="3644900"/>
            <a:ext cx="719137" cy="719138"/>
            <a:chOff x="1248" y="1584"/>
            <a:chExt cx="305" cy="305"/>
          </a:xfrm>
        </p:grpSpPr>
        <p:grpSp>
          <p:nvGrpSpPr>
            <p:cNvPr id="11" name="Group 279"/>
            <p:cNvGrpSpPr>
              <a:grpSpLocks noChangeAspect="1"/>
            </p:cNvGrpSpPr>
            <p:nvPr/>
          </p:nvGrpSpPr>
          <p:grpSpPr bwMode="auto">
            <a:xfrm>
              <a:off x="1248" y="1584"/>
              <a:ext cx="305" cy="305"/>
              <a:chOff x="336" y="3072"/>
              <a:chExt cx="305" cy="305"/>
            </a:xfrm>
          </p:grpSpPr>
          <p:sp>
            <p:nvSpPr>
              <p:cNvPr id="31766" name="Rectangle 280"/>
              <p:cNvSpPr>
                <a:spLocks noChangeAspect="1" noChangeArrowheads="1"/>
              </p:cNvSpPr>
              <p:nvPr/>
            </p:nvSpPr>
            <p:spPr bwMode="auto">
              <a:xfrm>
                <a:off x="336" y="3072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7" name="Rectangle 281"/>
              <p:cNvSpPr>
                <a:spLocks noChangeAspect="1" noChangeArrowheads="1"/>
              </p:cNvSpPr>
              <p:nvPr/>
            </p:nvSpPr>
            <p:spPr bwMode="auto">
              <a:xfrm>
                <a:off x="488" y="3072"/>
                <a:ext cx="153" cy="15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8" name="Rectangle 282"/>
              <p:cNvSpPr>
                <a:spLocks noChangeAspect="1" noChangeArrowheads="1"/>
              </p:cNvSpPr>
              <p:nvPr/>
            </p:nvSpPr>
            <p:spPr bwMode="auto">
              <a:xfrm>
                <a:off x="336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9" name="Rectangle 283"/>
              <p:cNvSpPr>
                <a:spLocks noChangeAspect="1" noChangeArrowheads="1"/>
              </p:cNvSpPr>
              <p:nvPr/>
            </p:nvSpPr>
            <p:spPr bwMode="auto">
              <a:xfrm>
                <a:off x="488" y="3224"/>
                <a:ext cx="153" cy="153"/>
              </a:xfrm>
              <a:prstGeom prst="rect">
                <a:avLst/>
              </a:prstGeom>
              <a:solidFill>
                <a:srgbClr val="FF66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5" name="Oval 284"/>
            <p:cNvSpPr>
              <a:spLocks noChangeAspect="1" noChangeArrowheads="1"/>
            </p:cNvSpPr>
            <p:nvPr/>
          </p:nvSpPr>
          <p:spPr bwMode="auto">
            <a:xfrm>
              <a:off x="1296" y="163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8029" name="Rectangle 285"/>
          <p:cNvSpPr>
            <a:spLocks noChangeAspect="1" noChangeArrowheads="1"/>
          </p:cNvSpPr>
          <p:nvPr/>
        </p:nvSpPr>
        <p:spPr bwMode="auto">
          <a:xfrm>
            <a:off x="6948488" y="4437063"/>
            <a:ext cx="360362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0" name="Rectangle 286"/>
          <p:cNvSpPr>
            <a:spLocks noChangeAspect="1" noChangeArrowheads="1"/>
          </p:cNvSpPr>
          <p:nvPr/>
        </p:nvSpPr>
        <p:spPr bwMode="auto">
          <a:xfrm>
            <a:off x="6588125" y="40767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1" name="Rectangle 287"/>
          <p:cNvSpPr>
            <a:spLocks noChangeAspect="1" noChangeArrowheads="1"/>
          </p:cNvSpPr>
          <p:nvPr/>
        </p:nvSpPr>
        <p:spPr bwMode="auto">
          <a:xfrm>
            <a:off x="6227763" y="4076700"/>
            <a:ext cx="360362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2" name="Rectangle 288"/>
          <p:cNvSpPr>
            <a:spLocks noChangeAspect="1" noChangeArrowheads="1"/>
          </p:cNvSpPr>
          <p:nvPr/>
        </p:nvSpPr>
        <p:spPr bwMode="auto">
          <a:xfrm>
            <a:off x="7308850" y="4076700"/>
            <a:ext cx="360363" cy="360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33" name="Rectangle 289"/>
          <p:cNvSpPr>
            <a:spLocks noChangeAspect="1" noChangeArrowheads="1"/>
          </p:cNvSpPr>
          <p:nvPr/>
        </p:nvSpPr>
        <p:spPr bwMode="auto">
          <a:xfrm>
            <a:off x="5867400" y="4437063"/>
            <a:ext cx="360363" cy="360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248"/>
          <p:cNvSpPr>
            <a:spLocks noChangeAspect="1" noChangeArrowheads="1"/>
          </p:cNvSpPr>
          <p:nvPr/>
        </p:nvSpPr>
        <p:spPr bwMode="auto">
          <a:xfrm>
            <a:off x="7668287" y="4070748"/>
            <a:ext cx="364197" cy="36419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5" grpId="0" animBg="1"/>
      <p:bldP spid="288010" grpId="0" animBg="1"/>
      <p:bldP spid="288011" grpId="0" animBg="1"/>
      <p:bldP spid="288012" grpId="0" animBg="1"/>
      <p:bldP spid="288013" grpId="0" animBg="1"/>
      <p:bldP spid="288014" grpId="0" animBg="1"/>
      <p:bldP spid="288029" grpId="0" animBg="1"/>
      <p:bldP spid="288030" grpId="0" animBg="1"/>
      <p:bldP spid="288031" grpId="0" animBg="1"/>
      <p:bldP spid="288032" grpId="0" animBg="1"/>
      <p:bldP spid="2880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1" y="486265"/>
            <a:ext cx="701198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膨胀：应用</a:t>
            </a:r>
            <a:endParaRPr lang="zh-CN" altLang="en-US" sz="4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369150" y="1383072"/>
            <a:ext cx="806783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膨胀处理可以将断裂开的目标物进行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合并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，便于对其整体的提取</a:t>
            </a:r>
            <a:r>
              <a:rPr kumimoji="1" lang="zh-CN" altLang="en-US" sz="3200" b="1" dirty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02293" y="6163662"/>
            <a:ext cx="4984193" cy="35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endParaRPr lang="zh-CN" altLang="en-US" sz="24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pic>
        <p:nvPicPr>
          <p:cNvPr id="7" name="Picture 23" descr="ss0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299" y="3082564"/>
            <a:ext cx="2977479" cy="2977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8" name="Picture 24" descr="ss05pz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9899" y="3082564"/>
            <a:ext cx="2977479" cy="2977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54294" y="622320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(a) 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原图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36372" y="6147789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(b) 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膨胀一次</a:t>
            </a:r>
            <a:endParaRPr lang="zh-CN" alt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162" y="601859"/>
            <a:ext cx="7011987" cy="9112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开运算与闭运算的提出背景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3820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腐蚀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和膨胀运算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的缺点，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改变了原目标物的大小。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为了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解决这一问题，考虑到腐蚀与膨胀是一对</a:t>
            </a:r>
            <a:r>
              <a:rPr lang="zh-CN" altLang="en-US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逆运算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，将膨胀与腐蚀运算同时进行。由此便构成了开运算与闭运算。 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3614" y="611286"/>
            <a:ext cx="6337300" cy="10080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运算： 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8135937" cy="3240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运算是对原图先进行腐蚀处理，后再进行膨胀的处理。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运算可以在分离粘连目标物的同时，基本保持原目标物的大小。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796" y="673296"/>
            <a:ext cx="6048375" cy="8651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运算： 运算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</a:p>
        </p:txBody>
      </p:sp>
      <p:grpSp>
        <p:nvGrpSpPr>
          <p:cNvPr id="2" name="Group 263"/>
          <p:cNvGrpSpPr>
            <a:grpSpLocks/>
          </p:cNvGrpSpPr>
          <p:nvPr/>
        </p:nvGrpSpPr>
        <p:grpSpPr bwMode="auto">
          <a:xfrm>
            <a:off x="2705100" y="3068638"/>
            <a:ext cx="762000" cy="1281112"/>
            <a:chOff x="1536" y="2544"/>
            <a:chExt cx="480" cy="807"/>
          </a:xfrm>
        </p:grpSpPr>
        <p:sp>
          <p:nvSpPr>
            <p:cNvPr id="35962" name="AutoShape 144"/>
            <p:cNvSpPr>
              <a:spLocks noChangeArrowheads="1"/>
            </p:cNvSpPr>
            <p:nvPr/>
          </p:nvSpPr>
          <p:spPr bwMode="auto">
            <a:xfrm>
              <a:off x="1602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54"/>
            <p:cNvGrpSpPr>
              <a:grpSpLocks/>
            </p:cNvGrpSpPr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4" name="Group 255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5967" name="Rectangle 25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8" name="Rectangle 25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9" name="Rectangle 25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70" name="Rectangle 25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66" name="Oval 260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64" name="Text Box 262"/>
            <p:cNvSpPr txBox="1">
              <a:spLocks noChangeArrowheads="1"/>
            </p:cNvSpPr>
            <p:nvPr/>
          </p:nvSpPr>
          <p:spPr bwMode="auto">
            <a:xfrm>
              <a:off x="1536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  <a:ea typeface="黑体" pitchFamily="2" charset="-122"/>
                </a:rPr>
                <a:t>腐蚀</a:t>
              </a:r>
            </a:p>
          </p:txBody>
        </p:sp>
      </p:grpSp>
      <p:grpSp>
        <p:nvGrpSpPr>
          <p:cNvPr id="5" name="Group 264"/>
          <p:cNvGrpSpPr>
            <a:grpSpLocks/>
          </p:cNvGrpSpPr>
          <p:nvPr/>
        </p:nvGrpSpPr>
        <p:grpSpPr bwMode="auto">
          <a:xfrm>
            <a:off x="5657850" y="3141663"/>
            <a:ext cx="762000" cy="1281112"/>
            <a:chOff x="1536" y="2544"/>
            <a:chExt cx="480" cy="807"/>
          </a:xfrm>
        </p:grpSpPr>
        <p:sp>
          <p:nvSpPr>
            <p:cNvPr id="35953" name="AutoShape 265"/>
            <p:cNvSpPr>
              <a:spLocks noChangeArrowheads="1"/>
            </p:cNvSpPr>
            <p:nvPr/>
          </p:nvSpPr>
          <p:spPr bwMode="auto">
            <a:xfrm>
              <a:off x="1602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66"/>
            <p:cNvGrpSpPr>
              <a:grpSpLocks/>
            </p:cNvGrpSpPr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7" name="Group 267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5958" name="Rectangle 26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59" name="Rectangle 26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0" name="Rectangle 270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61" name="Rectangle 271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957" name="Oval 272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955" name="Text Box 273"/>
            <p:cNvSpPr txBox="1">
              <a:spLocks noChangeArrowheads="1"/>
            </p:cNvSpPr>
            <p:nvPr/>
          </p:nvSpPr>
          <p:spPr bwMode="auto">
            <a:xfrm>
              <a:off x="1536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  <a:ea typeface="黑体" pitchFamily="2" charset="-122"/>
                </a:rPr>
                <a:t>膨胀</a:t>
              </a:r>
            </a:p>
          </p:txBody>
        </p:sp>
      </p:grpSp>
      <p:grpSp>
        <p:nvGrpSpPr>
          <p:cNvPr id="8" name="Group 371"/>
          <p:cNvGrpSpPr>
            <a:grpSpLocks noChangeAspect="1"/>
          </p:cNvGrpSpPr>
          <p:nvPr/>
        </p:nvGrpSpPr>
        <p:grpSpPr bwMode="auto">
          <a:xfrm>
            <a:off x="684213" y="2924175"/>
            <a:ext cx="1439862" cy="1439863"/>
            <a:chOff x="864" y="2640"/>
            <a:chExt cx="907" cy="907"/>
          </a:xfrm>
        </p:grpSpPr>
        <p:sp>
          <p:nvSpPr>
            <p:cNvPr id="35917" name="Rectangle 372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8" name="Rectangle 373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9" name="Rectangle 374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0" name="Rectangle 375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1" name="Rectangle 376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2" name="Rectangle 377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3" name="Rectangle 378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4" name="Rectangle 379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5" name="Rectangle 380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Rectangle 381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Rectangle 382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Rectangle 383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9" name="Rectangle 384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0" name="Rectangle 385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1" name="Rectangle 386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2" name="Rectangle 387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3" name="Rectangle 388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4" name="Rectangle 389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Rectangle 390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Rectangle 391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Rectangle 392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Rectangle 393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Rectangle 394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Rectangle 395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Rectangle 396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Rectangle 397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Rectangle 398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" name="Rectangle 399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" name="Rectangle 400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" name="Rectangle 401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7" name="Rectangle 402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8" name="Rectangle 403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9" name="Rectangle 404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0" name="Rectangle 405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1" name="Rectangle 406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2" name="Rectangle 407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681413" y="2993231"/>
            <a:ext cx="1442561" cy="1440498"/>
            <a:chOff x="3681413" y="2993231"/>
            <a:chExt cx="1442561" cy="1440498"/>
          </a:xfrm>
        </p:grpSpPr>
        <p:grpSp>
          <p:nvGrpSpPr>
            <p:cNvPr id="9" name="Group 408"/>
            <p:cNvGrpSpPr>
              <a:grpSpLocks noChangeAspect="1"/>
            </p:cNvGrpSpPr>
            <p:nvPr/>
          </p:nvGrpSpPr>
          <p:grpSpPr bwMode="auto">
            <a:xfrm>
              <a:off x="3681413" y="2993231"/>
              <a:ext cx="1439863" cy="1439863"/>
              <a:chOff x="864" y="2640"/>
              <a:chExt cx="907" cy="907"/>
            </a:xfrm>
          </p:grpSpPr>
          <p:sp>
            <p:nvSpPr>
              <p:cNvPr id="35884" name="Rectangle 409"/>
              <p:cNvSpPr>
                <a:spLocks noChangeAspect="1" noChangeArrowheads="1"/>
              </p:cNvSpPr>
              <p:nvPr/>
            </p:nvSpPr>
            <p:spPr bwMode="auto">
              <a:xfrm>
                <a:off x="864" y="2640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5" name="Rectangle 410"/>
              <p:cNvSpPr>
                <a:spLocks noChangeAspect="1" noChangeArrowheads="1"/>
              </p:cNvSpPr>
              <p:nvPr/>
            </p:nvSpPr>
            <p:spPr bwMode="auto">
              <a:xfrm>
                <a:off x="101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Rectangle 411"/>
              <p:cNvSpPr>
                <a:spLocks noChangeAspect="1" noChangeArrowheads="1"/>
              </p:cNvSpPr>
              <p:nvPr/>
            </p:nvSpPr>
            <p:spPr bwMode="auto">
              <a:xfrm>
                <a:off x="1167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7" name="Rectangle 412"/>
              <p:cNvSpPr>
                <a:spLocks noChangeAspect="1" noChangeArrowheads="1"/>
              </p:cNvSpPr>
              <p:nvPr/>
            </p:nvSpPr>
            <p:spPr bwMode="auto">
              <a:xfrm>
                <a:off x="864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8" name="Rectangle 413"/>
              <p:cNvSpPr>
                <a:spLocks noChangeAspect="1" noChangeArrowheads="1"/>
              </p:cNvSpPr>
              <p:nvPr/>
            </p:nvSpPr>
            <p:spPr bwMode="auto">
              <a:xfrm>
                <a:off x="101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9" name="Rectangle 414"/>
              <p:cNvSpPr>
                <a:spLocks noChangeAspect="1" noChangeArrowheads="1"/>
              </p:cNvSpPr>
              <p:nvPr/>
            </p:nvSpPr>
            <p:spPr bwMode="auto">
              <a:xfrm>
                <a:off x="1167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0" name="Rectangle 415"/>
              <p:cNvSpPr>
                <a:spLocks noChangeAspect="1" noChangeArrowheads="1"/>
              </p:cNvSpPr>
              <p:nvPr/>
            </p:nvSpPr>
            <p:spPr bwMode="auto">
              <a:xfrm>
                <a:off x="864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1" name="Rectangle 416"/>
              <p:cNvSpPr>
                <a:spLocks noChangeAspect="1" noChangeArrowheads="1"/>
              </p:cNvSpPr>
              <p:nvPr/>
            </p:nvSpPr>
            <p:spPr bwMode="auto">
              <a:xfrm>
                <a:off x="101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2" name="Rectangle 417"/>
              <p:cNvSpPr>
                <a:spLocks noChangeAspect="1" noChangeArrowheads="1"/>
              </p:cNvSpPr>
              <p:nvPr/>
            </p:nvSpPr>
            <p:spPr bwMode="auto">
              <a:xfrm>
                <a:off x="1167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3" name="Rectangle 418"/>
              <p:cNvSpPr>
                <a:spLocks noChangeAspect="1" noChangeArrowheads="1"/>
              </p:cNvSpPr>
              <p:nvPr/>
            </p:nvSpPr>
            <p:spPr bwMode="auto">
              <a:xfrm>
                <a:off x="1315" y="2640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4" name="Rectangle 419"/>
              <p:cNvSpPr>
                <a:spLocks noChangeAspect="1" noChangeArrowheads="1"/>
              </p:cNvSpPr>
              <p:nvPr/>
            </p:nvSpPr>
            <p:spPr bwMode="auto">
              <a:xfrm>
                <a:off x="146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5" name="Rectangle 420"/>
              <p:cNvSpPr>
                <a:spLocks noChangeAspect="1" noChangeArrowheads="1"/>
              </p:cNvSpPr>
              <p:nvPr/>
            </p:nvSpPr>
            <p:spPr bwMode="auto">
              <a:xfrm>
                <a:off x="1618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6" name="Rectangle 421"/>
              <p:cNvSpPr>
                <a:spLocks noChangeAspect="1" noChangeArrowheads="1"/>
              </p:cNvSpPr>
              <p:nvPr/>
            </p:nvSpPr>
            <p:spPr bwMode="auto">
              <a:xfrm>
                <a:off x="1315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7" name="Rectangle 422"/>
              <p:cNvSpPr>
                <a:spLocks noChangeAspect="1" noChangeArrowheads="1"/>
              </p:cNvSpPr>
              <p:nvPr/>
            </p:nvSpPr>
            <p:spPr bwMode="auto">
              <a:xfrm>
                <a:off x="146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8" name="Rectangle 423"/>
              <p:cNvSpPr>
                <a:spLocks noChangeAspect="1" noChangeArrowheads="1"/>
              </p:cNvSpPr>
              <p:nvPr/>
            </p:nvSpPr>
            <p:spPr bwMode="auto">
              <a:xfrm>
                <a:off x="1618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9" name="Rectangle 424"/>
              <p:cNvSpPr>
                <a:spLocks noChangeAspect="1" noChangeArrowheads="1"/>
              </p:cNvSpPr>
              <p:nvPr/>
            </p:nvSpPr>
            <p:spPr bwMode="auto">
              <a:xfrm>
                <a:off x="1315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0" name="Rectangle 425"/>
              <p:cNvSpPr>
                <a:spLocks noChangeAspect="1" noChangeArrowheads="1"/>
              </p:cNvSpPr>
              <p:nvPr/>
            </p:nvSpPr>
            <p:spPr bwMode="auto">
              <a:xfrm>
                <a:off x="146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1" name="Rectangle 426"/>
              <p:cNvSpPr>
                <a:spLocks noChangeAspect="1" noChangeArrowheads="1"/>
              </p:cNvSpPr>
              <p:nvPr/>
            </p:nvSpPr>
            <p:spPr bwMode="auto">
              <a:xfrm>
                <a:off x="1618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2" name="Rectangle 427"/>
              <p:cNvSpPr>
                <a:spLocks noChangeAspect="1" noChangeArrowheads="1"/>
              </p:cNvSpPr>
              <p:nvPr/>
            </p:nvSpPr>
            <p:spPr bwMode="auto">
              <a:xfrm>
                <a:off x="864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3" name="Rectangle 428"/>
              <p:cNvSpPr>
                <a:spLocks noChangeAspect="1" noChangeArrowheads="1"/>
              </p:cNvSpPr>
              <p:nvPr/>
            </p:nvSpPr>
            <p:spPr bwMode="auto">
              <a:xfrm>
                <a:off x="1016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4" name="Rectangle 429"/>
              <p:cNvSpPr>
                <a:spLocks noChangeAspect="1" noChangeArrowheads="1"/>
              </p:cNvSpPr>
              <p:nvPr/>
            </p:nvSpPr>
            <p:spPr bwMode="auto">
              <a:xfrm>
                <a:off x="1167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5" name="Rectangle 430"/>
              <p:cNvSpPr>
                <a:spLocks noChangeAspect="1" noChangeArrowheads="1"/>
              </p:cNvSpPr>
              <p:nvPr/>
            </p:nvSpPr>
            <p:spPr bwMode="auto">
              <a:xfrm>
                <a:off x="864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6" name="Rectangle 431"/>
              <p:cNvSpPr>
                <a:spLocks noChangeAspect="1" noChangeArrowheads="1"/>
              </p:cNvSpPr>
              <p:nvPr/>
            </p:nvSpPr>
            <p:spPr bwMode="auto">
              <a:xfrm>
                <a:off x="1016" y="324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8" name="Rectangle 433"/>
              <p:cNvSpPr>
                <a:spLocks noChangeAspect="1" noChangeArrowheads="1"/>
              </p:cNvSpPr>
              <p:nvPr/>
            </p:nvSpPr>
            <p:spPr bwMode="auto">
              <a:xfrm>
                <a:off x="864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9" name="Rectangle 436"/>
              <p:cNvSpPr>
                <a:spLocks noChangeAspect="1" noChangeArrowheads="1"/>
              </p:cNvSpPr>
              <p:nvPr/>
            </p:nvSpPr>
            <p:spPr bwMode="auto">
              <a:xfrm>
                <a:off x="1315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0" name="Rectangle 437"/>
              <p:cNvSpPr>
                <a:spLocks noChangeAspect="1" noChangeArrowheads="1"/>
              </p:cNvSpPr>
              <p:nvPr/>
            </p:nvSpPr>
            <p:spPr bwMode="auto">
              <a:xfrm>
                <a:off x="1466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1" name="Rectangle 438"/>
              <p:cNvSpPr>
                <a:spLocks noChangeAspect="1" noChangeArrowheads="1"/>
              </p:cNvSpPr>
              <p:nvPr/>
            </p:nvSpPr>
            <p:spPr bwMode="auto">
              <a:xfrm>
                <a:off x="1618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2" name="Rectangle 439"/>
              <p:cNvSpPr>
                <a:spLocks noChangeAspect="1" noChangeArrowheads="1"/>
              </p:cNvSpPr>
              <p:nvPr/>
            </p:nvSpPr>
            <p:spPr bwMode="auto">
              <a:xfrm>
                <a:off x="1315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3" name="Rectangle 440"/>
              <p:cNvSpPr>
                <a:spLocks noChangeAspect="1" noChangeArrowheads="1"/>
              </p:cNvSpPr>
              <p:nvPr/>
            </p:nvSpPr>
            <p:spPr bwMode="auto">
              <a:xfrm>
                <a:off x="1466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5" name="Rectangle 443"/>
              <p:cNvSpPr>
                <a:spLocks noChangeAspect="1" noChangeArrowheads="1"/>
              </p:cNvSpPr>
              <p:nvPr/>
            </p:nvSpPr>
            <p:spPr bwMode="auto">
              <a:xfrm>
                <a:off x="1016" y="3394"/>
                <a:ext cx="147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6" name="Rectangle 444"/>
              <p:cNvSpPr>
                <a:spLocks noChangeAspect="1" noChangeArrowheads="1"/>
              </p:cNvSpPr>
              <p:nvPr/>
            </p:nvSpPr>
            <p:spPr bwMode="auto">
              <a:xfrm>
                <a:off x="1618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1" name="Rectangle 443"/>
            <p:cNvSpPr>
              <a:spLocks noChangeAspect="1" noChangeArrowheads="1"/>
            </p:cNvSpPr>
            <p:nvPr/>
          </p:nvSpPr>
          <p:spPr bwMode="auto">
            <a:xfrm>
              <a:off x="4162424" y="4190206"/>
              <a:ext cx="233363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443"/>
            <p:cNvSpPr>
              <a:spLocks noChangeAspect="1" noChangeArrowheads="1"/>
            </p:cNvSpPr>
            <p:nvPr/>
          </p:nvSpPr>
          <p:spPr bwMode="auto">
            <a:xfrm>
              <a:off x="4399913" y="4190841"/>
              <a:ext cx="233363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443"/>
            <p:cNvSpPr>
              <a:spLocks noChangeAspect="1" noChangeArrowheads="1"/>
            </p:cNvSpPr>
            <p:nvPr/>
          </p:nvSpPr>
          <p:spPr bwMode="auto">
            <a:xfrm>
              <a:off x="4639469" y="4190206"/>
              <a:ext cx="233363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444"/>
            <p:cNvSpPr>
              <a:spLocks noChangeAspect="1" noChangeArrowheads="1"/>
            </p:cNvSpPr>
            <p:nvPr/>
          </p:nvSpPr>
          <p:spPr bwMode="auto">
            <a:xfrm>
              <a:off x="4881086" y="3947318"/>
              <a:ext cx="242888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431"/>
            <p:cNvSpPr>
              <a:spLocks noChangeAspect="1" noChangeArrowheads="1"/>
            </p:cNvSpPr>
            <p:nvPr/>
          </p:nvSpPr>
          <p:spPr bwMode="auto">
            <a:xfrm>
              <a:off x="4157123" y="3957698"/>
              <a:ext cx="242888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731556" y="2997200"/>
            <a:ext cx="1443640" cy="1441451"/>
            <a:chOff x="6731556" y="2997200"/>
            <a:chExt cx="1443640" cy="1441451"/>
          </a:xfrm>
        </p:grpSpPr>
        <p:grpSp>
          <p:nvGrpSpPr>
            <p:cNvPr id="10" name="Group 445"/>
            <p:cNvGrpSpPr>
              <a:grpSpLocks noChangeAspect="1"/>
            </p:cNvGrpSpPr>
            <p:nvPr/>
          </p:nvGrpSpPr>
          <p:grpSpPr bwMode="auto">
            <a:xfrm>
              <a:off x="6732588" y="2997200"/>
              <a:ext cx="1439862" cy="1439863"/>
              <a:chOff x="864" y="2640"/>
              <a:chExt cx="907" cy="907"/>
            </a:xfrm>
          </p:grpSpPr>
          <p:sp>
            <p:nvSpPr>
              <p:cNvPr id="35849" name="Rectangle 447"/>
              <p:cNvSpPr>
                <a:spLocks noChangeAspect="1" noChangeArrowheads="1"/>
              </p:cNvSpPr>
              <p:nvPr/>
            </p:nvSpPr>
            <p:spPr bwMode="auto">
              <a:xfrm>
                <a:off x="101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0" name="Rectangle 448"/>
              <p:cNvSpPr>
                <a:spLocks noChangeAspect="1" noChangeArrowheads="1"/>
              </p:cNvSpPr>
              <p:nvPr/>
            </p:nvSpPr>
            <p:spPr bwMode="auto">
              <a:xfrm>
                <a:off x="1167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1" name="Rectangle 449"/>
              <p:cNvSpPr>
                <a:spLocks noChangeAspect="1" noChangeArrowheads="1"/>
              </p:cNvSpPr>
              <p:nvPr/>
            </p:nvSpPr>
            <p:spPr bwMode="auto">
              <a:xfrm>
                <a:off x="864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2" name="Rectangle 450"/>
              <p:cNvSpPr>
                <a:spLocks noChangeAspect="1" noChangeArrowheads="1"/>
              </p:cNvSpPr>
              <p:nvPr/>
            </p:nvSpPr>
            <p:spPr bwMode="auto">
              <a:xfrm>
                <a:off x="101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3" name="Rectangle 451"/>
              <p:cNvSpPr>
                <a:spLocks noChangeAspect="1" noChangeArrowheads="1"/>
              </p:cNvSpPr>
              <p:nvPr/>
            </p:nvSpPr>
            <p:spPr bwMode="auto">
              <a:xfrm>
                <a:off x="1167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4" name="Rectangle 452"/>
              <p:cNvSpPr>
                <a:spLocks noChangeAspect="1" noChangeArrowheads="1"/>
              </p:cNvSpPr>
              <p:nvPr/>
            </p:nvSpPr>
            <p:spPr bwMode="auto">
              <a:xfrm>
                <a:off x="864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Rectangle 453"/>
              <p:cNvSpPr>
                <a:spLocks noChangeAspect="1" noChangeArrowheads="1"/>
              </p:cNvSpPr>
              <p:nvPr/>
            </p:nvSpPr>
            <p:spPr bwMode="auto">
              <a:xfrm>
                <a:off x="101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Rectangle 454"/>
              <p:cNvSpPr>
                <a:spLocks noChangeAspect="1" noChangeArrowheads="1"/>
              </p:cNvSpPr>
              <p:nvPr/>
            </p:nvSpPr>
            <p:spPr bwMode="auto">
              <a:xfrm>
                <a:off x="1167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Rectangle 455"/>
              <p:cNvSpPr>
                <a:spLocks noChangeAspect="1" noChangeArrowheads="1"/>
              </p:cNvSpPr>
              <p:nvPr/>
            </p:nvSpPr>
            <p:spPr bwMode="auto">
              <a:xfrm>
                <a:off x="1315" y="2640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Rectangle 456"/>
              <p:cNvSpPr>
                <a:spLocks noChangeAspect="1" noChangeArrowheads="1"/>
              </p:cNvSpPr>
              <p:nvPr/>
            </p:nvSpPr>
            <p:spPr bwMode="auto">
              <a:xfrm>
                <a:off x="1466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9" name="Rectangle 457"/>
              <p:cNvSpPr>
                <a:spLocks noChangeAspect="1" noChangeArrowheads="1"/>
              </p:cNvSpPr>
              <p:nvPr/>
            </p:nvSpPr>
            <p:spPr bwMode="auto">
              <a:xfrm>
                <a:off x="1618" y="2640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0" name="Rectangle 458"/>
              <p:cNvSpPr>
                <a:spLocks noChangeAspect="1" noChangeArrowheads="1"/>
              </p:cNvSpPr>
              <p:nvPr/>
            </p:nvSpPr>
            <p:spPr bwMode="auto">
              <a:xfrm>
                <a:off x="1315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1" name="Rectangle 459"/>
              <p:cNvSpPr>
                <a:spLocks noChangeAspect="1" noChangeArrowheads="1"/>
              </p:cNvSpPr>
              <p:nvPr/>
            </p:nvSpPr>
            <p:spPr bwMode="auto">
              <a:xfrm>
                <a:off x="1466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2" name="Rectangle 460"/>
              <p:cNvSpPr>
                <a:spLocks noChangeAspect="1" noChangeArrowheads="1"/>
              </p:cNvSpPr>
              <p:nvPr/>
            </p:nvSpPr>
            <p:spPr bwMode="auto">
              <a:xfrm>
                <a:off x="1618" y="279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3" name="Rectangle 461"/>
              <p:cNvSpPr>
                <a:spLocks noChangeAspect="1" noChangeArrowheads="1"/>
              </p:cNvSpPr>
              <p:nvPr/>
            </p:nvSpPr>
            <p:spPr bwMode="auto">
              <a:xfrm>
                <a:off x="1315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4" name="Rectangle 462"/>
              <p:cNvSpPr>
                <a:spLocks noChangeAspect="1" noChangeArrowheads="1"/>
              </p:cNvSpPr>
              <p:nvPr/>
            </p:nvSpPr>
            <p:spPr bwMode="auto">
              <a:xfrm>
                <a:off x="1466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5" name="Rectangle 463"/>
              <p:cNvSpPr>
                <a:spLocks noChangeAspect="1" noChangeArrowheads="1"/>
              </p:cNvSpPr>
              <p:nvPr/>
            </p:nvSpPr>
            <p:spPr bwMode="auto">
              <a:xfrm>
                <a:off x="1618" y="2943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7" name="Rectangle 465"/>
              <p:cNvSpPr>
                <a:spLocks noChangeAspect="1" noChangeArrowheads="1"/>
              </p:cNvSpPr>
              <p:nvPr/>
            </p:nvSpPr>
            <p:spPr bwMode="auto">
              <a:xfrm>
                <a:off x="866" y="2643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0" name="Rectangle 468"/>
              <p:cNvSpPr>
                <a:spLocks noChangeAspect="1" noChangeArrowheads="1"/>
              </p:cNvSpPr>
              <p:nvPr/>
            </p:nvSpPr>
            <p:spPr bwMode="auto">
              <a:xfrm>
                <a:off x="1016" y="324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1" name="Rectangle 469"/>
              <p:cNvSpPr>
                <a:spLocks noChangeAspect="1" noChangeArrowheads="1"/>
              </p:cNvSpPr>
              <p:nvPr/>
            </p:nvSpPr>
            <p:spPr bwMode="auto">
              <a:xfrm>
                <a:off x="1167" y="3242"/>
                <a:ext cx="153" cy="1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2" name="Rectangle 470"/>
              <p:cNvSpPr>
                <a:spLocks noChangeAspect="1" noChangeArrowheads="1"/>
              </p:cNvSpPr>
              <p:nvPr/>
            </p:nvSpPr>
            <p:spPr bwMode="auto">
              <a:xfrm>
                <a:off x="864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5" name="Rectangle 473"/>
              <p:cNvSpPr>
                <a:spLocks noChangeAspect="1" noChangeArrowheads="1"/>
              </p:cNvSpPr>
              <p:nvPr/>
            </p:nvSpPr>
            <p:spPr bwMode="auto">
              <a:xfrm>
                <a:off x="1315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7" name="Rectangle 475"/>
              <p:cNvSpPr>
                <a:spLocks noChangeAspect="1" noChangeArrowheads="1"/>
              </p:cNvSpPr>
              <p:nvPr/>
            </p:nvSpPr>
            <p:spPr bwMode="auto">
              <a:xfrm>
                <a:off x="1618" y="3091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9" name="Rectangle 477"/>
              <p:cNvSpPr>
                <a:spLocks noChangeAspect="1" noChangeArrowheads="1"/>
              </p:cNvSpPr>
              <p:nvPr/>
            </p:nvSpPr>
            <p:spPr bwMode="auto">
              <a:xfrm>
                <a:off x="1466" y="3242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2" name="Rectangle 480"/>
              <p:cNvSpPr>
                <a:spLocks noChangeAspect="1" noChangeArrowheads="1"/>
              </p:cNvSpPr>
              <p:nvPr/>
            </p:nvSpPr>
            <p:spPr bwMode="auto">
              <a:xfrm>
                <a:off x="1466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3" name="Rectangle 481"/>
              <p:cNvSpPr>
                <a:spLocks noChangeAspect="1" noChangeArrowheads="1"/>
              </p:cNvSpPr>
              <p:nvPr/>
            </p:nvSpPr>
            <p:spPr bwMode="auto">
              <a:xfrm>
                <a:off x="1618" y="3394"/>
                <a:ext cx="15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" name="Rectangle 467"/>
            <p:cNvSpPr>
              <a:spLocks noChangeAspect="1" noChangeArrowheads="1"/>
            </p:cNvSpPr>
            <p:nvPr/>
          </p:nvSpPr>
          <p:spPr bwMode="auto">
            <a:xfrm>
              <a:off x="6735286" y="3721100"/>
              <a:ext cx="242887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468"/>
            <p:cNvSpPr>
              <a:spLocks noChangeAspect="1" noChangeArrowheads="1"/>
            </p:cNvSpPr>
            <p:nvPr/>
          </p:nvSpPr>
          <p:spPr bwMode="auto">
            <a:xfrm>
              <a:off x="6986809" y="3726497"/>
              <a:ext cx="242887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469"/>
            <p:cNvSpPr>
              <a:spLocks noChangeAspect="1" noChangeArrowheads="1"/>
            </p:cNvSpPr>
            <p:nvPr/>
          </p:nvSpPr>
          <p:spPr bwMode="auto">
            <a:xfrm>
              <a:off x="7219124" y="3713163"/>
              <a:ext cx="242887" cy="2428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Rectangle 480"/>
            <p:cNvSpPr>
              <a:spLocks noChangeAspect="1" noChangeArrowheads="1"/>
            </p:cNvSpPr>
            <p:nvPr/>
          </p:nvSpPr>
          <p:spPr bwMode="auto">
            <a:xfrm>
              <a:off x="6731556" y="3943542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Rectangle 480"/>
            <p:cNvSpPr>
              <a:spLocks noChangeAspect="1" noChangeArrowheads="1"/>
            </p:cNvSpPr>
            <p:nvPr/>
          </p:nvSpPr>
          <p:spPr bwMode="auto">
            <a:xfrm>
              <a:off x="6969633" y="4189542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480"/>
            <p:cNvSpPr>
              <a:spLocks noChangeAspect="1" noChangeArrowheads="1"/>
            </p:cNvSpPr>
            <p:nvPr/>
          </p:nvSpPr>
          <p:spPr bwMode="auto">
            <a:xfrm>
              <a:off x="7223286" y="4195763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Rectangle 480"/>
            <p:cNvSpPr>
              <a:spLocks noChangeAspect="1" noChangeArrowheads="1"/>
            </p:cNvSpPr>
            <p:nvPr/>
          </p:nvSpPr>
          <p:spPr bwMode="auto">
            <a:xfrm>
              <a:off x="7466433" y="4190206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480"/>
            <p:cNvSpPr>
              <a:spLocks noChangeAspect="1" noChangeArrowheads="1"/>
            </p:cNvSpPr>
            <p:nvPr/>
          </p:nvSpPr>
          <p:spPr bwMode="auto">
            <a:xfrm>
              <a:off x="7932309" y="3956051"/>
              <a:ext cx="242887" cy="242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开运算应用示例</a:t>
            </a:r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684213" y="4724400"/>
            <a:ext cx="75596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(a) 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原图               </a:t>
            </a:r>
            <a:r>
              <a:rPr lang="zh-CN" altLang="en-US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(b)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开运算结果      </a:t>
            </a:r>
            <a:r>
              <a:rPr lang="zh-CN" altLang="en-US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(c) 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腐蚀运算结果</a:t>
            </a:r>
          </a:p>
        </p:txBody>
      </p:sp>
      <p:grpSp>
        <p:nvGrpSpPr>
          <p:cNvPr id="2" name="Group 19"/>
          <p:cNvGrpSpPr>
            <a:grpSpLocks noChangeAspect="1"/>
          </p:cNvGrpSpPr>
          <p:nvPr/>
        </p:nvGrpSpPr>
        <p:grpSpPr bwMode="auto">
          <a:xfrm>
            <a:off x="6011863" y="2492375"/>
            <a:ext cx="2159000" cy="2159000"/>
            <a:chOff x="3120" y="1296"/>
            <a:chExt cx="2267" cy="2267"/>
          </a:xfrm>
        </p:grpSpPr>
        <p:grpSp>
          <p:nvGrpSpPr>
            <p:cNvPr id="3" name="Group 20"/>
            <p:cNvGrpSpPr>
              <a:grpSpLocks noChangeAspect="1"/>
            </p:cNvGrpSpPr>
            <p:nvPr/>
          </p:nvGrpSpPr>
          <p:grpSpPr bwMode="auto">
            <a:xfrm>
              <a:off x="3120" y="1296"/>
              <a:ext cx="2267" cy="2267"/>
              <a:chOff x="2880" y="1248"/>
              <a:chExt cx="2267" cy="2267"/>
            </a:xfrm>
          </p:grpSpPr>
          <p:grpSp>
            <p:nvGrpSpPr>
              <p:cNvPr id="4" name="Group 21"/>
              <p:cNvGrpSpPr>
                <a:grpSpLocks noChangeAspect="1"/>
              </p:cNvGrpSpPr>
              <p:nvPr/>
            </p:nvGrpSpPr>
            <p:grpSpPr bwMode="auto">
              <a:xfrm>
                <a:off x="2880" y="1248"/>
                <a:ext cx="2267" cy="2267"/>
                <a:chOff x="2880" y="1248"/>
                <a:chExt cx="2267" cy="2267"/>
              </a:xfrm>
            </p:grpSpPr>
            <p:pic>
              <p:nvPicPr>
                <p:cNvPr id="47131" name="Picture 22" descr="33fs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80" y="1248"/>
                  <a:ext cx="2267" cy="226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47132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024" y="2352"/>
                  <a:ext cx="240" cy="336"/>
                </a:xfrm>
                <a:prstGeom prst="ellipse">
                  <a:avLst/>
                </a:prstGeom>
                <a:noFill/>
                <a:ln w="28575">
                  <a:solidFill>
                    <a:srgbClr val="FF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30" name="Oval 24"/>
              <p:cNvSpPr>
                <a:spLocks noChangeAspect="1" noChangeArrowheads="1"/>
              </p:cNvSpPr>
              <p:nvPr/>
            </p:nvSpPr>
            <p:spPr bwMode="auto">
              <a:xfrm>
                <a:off x="3216" y="3216"/>
                <a:ext cx="384" cy="240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27" name="Oval 25"/>
            <p:cNvSpPr>
              <a:spLocks noChangeAspect="1" noChangeArrowheads="1"/>
            </p:cNvSpPr>
            <p:nvPr/>
          </p:nvSpPr>
          <p:spPr bwMode="auto">
            <a:xfrm rot="1250399">
              <a:off x="5103" y="1329"/>
              <a:ext cx="192" cy="336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Rectangle 26"/>
            <p:cNvSpPr>
              <a:spLocks noChangeAspect="1" noChangeArrowheads="1"/>
            </p:cNvSpPr>
            <p:nvPr/>
          </p:nvSpPr>
          <p:spPr bwMode="auto">
            <a:xfrm>
              <a:off x="4833" y="1314"/>
              <a:ext cx="336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2"/>
          <p:cNvGrpSpPr>
            <a:grpSpLocks noChangeAspect="1"/>
          </p:cNvGrpSpPr>
          <p:nvPr/>
        </p:nvGrpSpPr>
        <p:grpSpPr bwMode="auto">
          <a:xfrm>
            <a:off x="3348038" y="2492375"/>
            <a:ext cx="2173287" cy="2159000"/>
            <a:chOff x="1883" y="1205"/>
            <a:chExt cx="1827" cy="1815"/>
          </a:xfrm>
        </p:grpSpPr>
        <p:grpSp>
          <p:nvGrpSpPr>
            <p:cNvPr id="6" name="Group 28"/>
            <p:cNvGrpSpPr>
              <a:grpSpLocks noChangeAspect="1"/>
            </p:cNvGrpSpPr>
            <p:nvPr/>
          </p:nvGrpSpPr>
          <p:grpSpPr bwMode="auto">
            <a:xfrm>
              <a:off x="1883" y="1205"/>
              <a:ext cx="1827" cy="1815"/>
              <a:chOff x="1883" y="1205"/>
              <a:chExt cx="1827" cy="1815"/>
            </a:xfrm>
          </p:grpSpPr>
          <p:grpSp>
            <p:nvGrpSpPr>
              <p:cNvPr id="7" name="Group 18"/>
              <p:cNvGrpSpPr>
                <a:grpSpLocks noChangeAspect="1"/>
              </p:cNvGrpSpPr>
              <p:nvPr/>
            </p:nvGrpSpPr>
            <p:grpSpPr bwMode="auto">
              <a:xfrm>
                <a:off x="1883" y="1205"/>
                <a:ext cx="1827" cy="1815"/>
                <a:chOff x="2517" y="1920"/>
                <a:chExt cx="913" cy="907"/>
              </a:xfrm>
            </p:grpSpPr>
            <p:pic>
              <p:nvPicPr>
                <p:cNvPr id="47122" name="Picture 6" descr="33open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519" y="1920"/>
                  <a:ext cx="907" cy="90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47123" name="Oval 1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517" y="1920"/>
                  <a:ext cx="134" cy="151"/>
                </a:xfrm>
                <a:prstGeom prst="ellips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24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296" y="1926"/>
                  <a:ext cx="134" cy="151"/>
                </a:xfrm>
                <a:prstGeom prst="ellips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2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666" y="2665"/>
                  <a:ext cx="133" cy="151"/>
                </a:xfrm>
                <a:prstGeom prst="ellips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121" name="Line 27"/>
              <p:cNvSpPr>
                <a:spLocks noChangeAspect="1" noChangeShapeType="1"/>
              </p:cNvSpPr>
              <p:nvPr/>
            </p:nvSpPr>
            <p:spPr bwMode="auto">
              <a:xfrm>
                <a:off x="2064" y="2213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19" name="Oval 29"/>
            <p:cNvSpPr>
              <a:spLocks noChangeAspect="1" noChangeArrowheads="1"/>
            </p:cNvSpPr>
            <p:nvPr/>
          </p:nvSpPr>
          <p:spPr bwMode="auto">
            <a:xfrm>
              <a:off x="2016" y="2094"/>
              <a:ext cx="192" cy="288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1"/>
          <p:cNvGrpSpPr>
            <a:grpSpLocks noChangeAspect="1"/>
          </p:cNvGrpSpPr>
          <p:nvPr/>
        </p:nvGrpSpPr>
        <p:grpSpPr bwMode="auto">
          <a:xfrm>
            <a:off x="611188" y="2492375"/>
            <a:ext cx="2159000" cy="2159000"/>
            <a:chOff x="36" y="1200"/>
            <a:chExt cx="1814" cy="1814"/>
          </a:xfrm>
        </p:grpSpPr>
        <p:grpSp>
          <p:nvGrpSpPr>
            <p:cNvPr id="9" name="Group 17"/>
            <p:cNvGrpSpPr>
              <a:grpSpLocks noChangeAspect="1"/>
            </p:cNvGrpSpPr>
            <p:nvPr/>
          </p:nvGrpSpPr>
          <p:grpSpPr bwMode="auto">
            <a:xfrm>
              <a:off x="36" y="1200"/>
              <a:ext cx="1814" cy="1814"/>
              <a:chOff x="1536" y="1920"/>
              <a:chExt cx="906" cy="906"/>
            </a:xfrm>
          </p:grpSpPr>
          <p:pic>
            <p:nvPicPr>
              <p:cNvPr id="47114" name="Picture 7" descr="33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36" y="1920"/>
                <a:ext cx="906" cy="90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pic>
          <p:sp>
            <p:nvSpPr>
              <p:cNvPr id="47115" name="Oval 10"/>
              <p:cNvSpPr>
                <a:spLocks noChangeAspect="1" noChangeArrowheads="1"/>
              </p:cNvSpPr>
              <p:nvPr/>
            </p:nvSpPr>
            <p:spPr bwMode="auto">
              <a:xfrm>
                <a:off x="1552" y="1939"/>
                <a:ext cx="134" cy="133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Oval 12"/>
              <p:cNvSpPr>
                <a:spLocks noChangeAspect="1" noChangeArrowheads="1"/>
              </p:cNvSpPr>
              <p:nvPr/>
            </p:nvSpPr>
            <p:spPr bwMode="auto">
              <a:xfrm>
                <a:off x="2304" y="1932"/>
                <a:ext cx="133" cy="151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Oval 14"/>
              <p:cNvSpPr>
                <a:spLocks noChangeAspect="1" noChangeArrowheads="1"/>
              </p:cNvSpPr>
              <p:nvPr/>
            </p:nvSpPr>
            <p:spPr bwMode="auto">
              <a:xfrm>
                <a:off x="1684" y="2670"/>
                <a:ext cx="134" cy="151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13" name="Oval 30"/>
            <p:cNvSpPr>
              <a:spLocks noChangeAspect="1" noChangeArrowheads="1"/>
            </p:cNvSpPr>
            <p:nvPr/>
          </p:nvSpPr>
          <p:spPr bwMode="auto">
            <a:xfrm>
              <a:off x="164" y="2084"/>
              <a:ext cx="192" cy="288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6850062" cy="8794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闭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运算：算法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6388" cy="326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闭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运算是对原图先进行膨胀处理，后再进行腐蚀的处理。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闭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运算可以在合并断裂目标物的同时，基本保持原目标物的大小。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5589" y="671823"/>
            <a:ext cx="6489700" cy="8794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闭运算 </a:t>
            </a:r>
            <a:r>
              <a:rPr lang="en-US" altLang="zh-CN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运算示例</a:t>
            </a:r>
          </a:p>
        </p:txBody>
      </p:sp>
      <p:grpSp>
        <p:nvGrpSpPr>
          <p:cNvPr id="2" name="Group 194"/>
          <p:cNvGrpSpPr>
            <a:grpSpLocks noChangeAspect="1"/>
          </p:cNvGrpSpPr>
          <p:nvPr/>
        </p:nvGrpSpPr>
        <p:grpSpPr bwMode="auto">
          <a:xfrm>
            <a:off x="871832" y="2713175"/>
            <a:ext cx="1439862" cy="1439862"/>
            <a:chOff x="864" y="2640"/>
            <a:chExt cx="907" cy="907"/>
          </a:xfrm>
        </p:grpSpPr>
        <p:sp>
          <p:nvSpPr>
            <p:cNvPr id="37987" name="Rectangle 195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8" name="Rectangle 196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9" name="Rectangle 197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0" name="Rectangle 198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" name="Rectangle 199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2" name="Rectangle 200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" name="Rectangle 201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4" name="Rectangle 202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5" name="Rectangle 203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6" name="Rectangle 204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7" name="Rectangle 205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8" name="Rectangle 206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9" name="Rectangle 207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0" name="Rectangle 208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1" name="Rectangle 209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2" name="Rectangle 210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3" name="Rectangle 211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4" name="Rectangle 212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5" name="Rectangle 213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6" name="Rectangle 214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7" name="Rectangle 215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8" name="Rectangle 216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9" name="Rectangle 217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0" name="Rectangle 218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1" name="Rectangle 219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2" name="Rectangle 220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3" name="Rectangle 221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4" name="Rectangle 222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5" name="Rectangle 223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6" name="Rectangle 224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7" name="Rectangle 225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8" name="Rectangle 226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9" name="Rectangle 227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0" name="Rectangle 228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1" name="Rectangle 229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2" name="Rectangle 230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2586332" y="2857637"/>
            <a:ext cx="762000" cy="1281113"/>
            <a:chOff x="1524" y="2544"/>
            <a:chExt cx="480" cy="807"/>
          </a:xfrm>
        </p:grpSpPr>
        <p:sp>
          <p:nvSpPr>
            <p:cNvPr id="37978" name="AutoShape 233"/>
            <p:cNvSpPr>
              <a:spLocks noChangeArrowheads="1"/>
            </p:cNvSpPr>
            <p:nvPr/>
          </p:nvSpPr>
          <p:spPr bwMode="auto">
            <a:xfrm>
              <a:off x="1584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34"/>
            <p:cNvGrpSpPr>
              <a:grpSpLocks/>
            </p:cNvGrpSpPr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5" name="Group 235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7983" name="Rectangle 23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4" name="Rectangle 23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5" name="Rectangle 23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86" name="Rectangle 23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82" name="Oval 240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80" name="Text Box 241"/>
            <p:cNvSpPr txBox="1">
              <a:spLocks noChangeArrowheads="1"/>
            </p:cNvSpPr>
            <p:nvPr/>
          </p:nvSpPr>
          <p:spPr bwMode="auto">
            <a:xfrm>
              <a:off x="1524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  <a:ea typeface="黑体" pitchFamily="2" charset="-122"/>
                </a:rPr>
                <a:t>膨胀</a:t>
              </a:r>
            </a:p>
          </p:txBody>
        </p:sp>
      </p:grpSp>
      <p:grpSp>
        <p:nvGrpSpPr>
          <p:cNvPr id="6" name="Group 242"/>
          <p:cNvGrpSpPr>
            <a:grpSpLocks noChangeAspect="1"/>
          </p:cNvGrpSpPr>
          <p:nvPr/>
        </p:nvGrpSpPr>
        <p:grpSpPr bwMode="auto">
          <a:xfrm>
            <a:off x="3680119" y="2713175"/>
            <a:ext cx="1439863" cy="1439862"/>
            <a:chOff x="864" y="2640"/>
            <a:chExt cx="907" cy="907"/>
          </a:xfrm>
        </p:grpSpPr>
        <p:sp>
          <p:nvSpPr>
            <p:cNvPr id="37942" name="Rectangle 24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Rectangle 24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Rectangle 24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Rectangle 24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6" name="Rectangle 24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7" name="Rectangle 24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8" name="Rectangle 24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9" name="Rectangle 25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Rectangle 25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1" name="Rectangle 25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Rectangle 25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3" name="Rectangle 25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4" name="Rectangle 25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5" name="Rectangle 25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6" name="Rectangle 25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7" name="Rectangle 25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8" name="Rectangle 25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9" name="Rectangle 26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0" name="Rectangle 26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1" name="Rectangle 26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2" name="Rectangle 26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3" name="Rectangle 26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4" name="Rectangle 26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5" name="Rectangle 26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6" name="Rectangle 26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7" name="Rectangle 26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8" name="Rectangle 26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9" name="Rectangle 27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0" name="Rectangle 27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1" name="Rectangle 27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2" name="Rectangle 27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3" name="Rectangle 27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4" name="Rectangle 27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5" name="Rectangle 27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6" name="Rectangle 27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7" name="Rectangle 27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9"/>
          <p:cNvGrpSpPr>
            <a:grpSpLocks/>
          </p:cNvGrpSpPr>
          <p:nvPr/>
        </p:nvGrpSpPr>
        <p:grpSpPr bwMode="auto">
          <a:xfrm>
            <a:off x="5527969" y="2857637"/>
            <a:ext cx="762000" cy="1281113"/>
            <a:chOff x="1518" y="2544"/>
            <a:chExt cx="480" cy="807"/>
          </a:xfrm>
        </p:grpSpPr>
        <p:sp>
          <p:nvSpPr>
            <p:cNvPr id="37933" name="AutoShape 280"/>
            <p:cNvSpPr>
              <a:spLocks noChangeArrowheads="1"/>
            </p:cNvSpPr>
            <p:nvPr/>
          </p:nvSpPr>
          <p:spPr bwMode="auto">
            <a:xfrm>
              <a:off x="1584" y="29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281"/>
            <p:cNvGrpSpPr>
              <a:grpSpLocks/>
            </p:cNvGrpSpPr>
            <p:nvPr/>
          </p:nvGrpSpPr>
          <p:grpSpPr bwMode="auto">
            <a:xfrm>
              <a:off x="1584" y="2544"/>
              <a:ext cx="305" cy="305"/>
              <a:chOff x="1248" y="1584"/>
              <a:chExt cx="305" cy="305"/>
            </a:xfrm>
          </p:grpSpPr>
          <p:grpSp>
            <p:nvGrpSpPr>
              <p:cNvPr id="9" name="Group 282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7938" name="Rectangle 283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9" name="Rectangle 284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40" name="Rectangle 285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41" name="Rectangle 286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37" name="Oval 287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35" name="Text Box 288"/>
            <p:cNvSpPr txBox="1">
              <a:spLocks noChangeArrowheads="1"/>
            </p:cNvSpPr>
            <p:nvPr/>
          </p:nvSpPr>
          <p:spPr bwMode="auto">
            <a:xfrm>
              <a:off x="1518" y="31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latin typeface="Times New Roman" pitchFamily="18" charset="0"/>
                  <a:ea typeface="黑体" pitchFamily="2" charset="-122"/>
                </a:rPr>
                <a:t>腐蚀</a:t>
              </a:r>
            </a:p>
          </p:txBody>
        </p:sp>
      </p:grpSp>
      <p:grpSp>
        <p:nvGrpSpPr>
          <p:cNvPr id="10" name="Group 289"/>
          <p:cNvGrpSpPr>
            <a:grpSpLocks noChangeAspect="1"/>
          </p:cNvGrpSpPr>
          <p:nvPr/>
        </p:nvGrpSpPr>
        <p:grpSpPr bwMode="auto">
          <a:xfrm>
            <a:off x="6705894" y="2784612"/>
            <a:ext cx="1439863" cy="1439863"/>
            <a:chOff x="864" y="2640"/>
            <a:chExt cx="907" cy="907"/>
          </a:xfrm>
        </p:grpSpPr>
        <p:sp>
          <p:nvSpPr>
            <p:cNvPr id="37897" name="Rectangle 290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291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Rectangle 292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Rectangle 293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Rectangle 294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Rectangle 295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Rectangle 296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Rectangle 297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Rectangle 298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Rectangle 299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Rectangle 300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Rectangle 301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Rectangle 302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Rectangle 303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Rectangle 304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Rectangle 305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Rectangle 306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Rectangle 307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Rectangle 308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Rectangle 309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Rectangle 310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Rectangle 311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Rectangle 312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Rectangle 313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Rectangle 314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Rectangle 315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Rectangle 316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Rectangle 317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Rectangle 318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Rectangle 319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Rectangle 320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Rectangle 321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Rectangle 322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Rectangle 323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1" name="Rectangle 324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2" name="Rectangle 325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37328" y="5184743"/>
            <a:ext cx="8380429" cy="87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rPr>
              <a:t>本例未能将分裂成两个连通域的目标合并，怎么办？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6624638" cy="9366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开、闭运算的变形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126" y="2195611"/>
            <a:ext cx="7920038" cy="3816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如果当按照常规的开运算不能分离粘连，或者是闭运算不能合并断裂：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对于开运算可以先进行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次腐蚀，再进行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次膨胀；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对于闭运算可以先进行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次膨胀，再进行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次腐蚀。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二值图像处理定义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贴标签算法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382" y="2639944"/>
            <a:ext cx="432095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7687" y="639567"/>
            <a:ext cx="4419665" cy="950912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变形闭运算的示例</a:t>
            </a:r>
          </a:p>
        </p:txBody>
      </p:sp>
      <p:grpSp>
        <p:nvGrpSpPr>
          <p:cNvPr id="2" name="Group 285"/>
          <p:cNvGrpSpPr>
            <a:grpSpLocks noChangeAspect="1"/>
          </p:cNvGrpSpPr>
          <p:nvPr/>
        </p:nvGrpSpPr>
        <p:grpSpPr bwMode="auto">
          <a:xfrm>
            <a:off x="539750" y="2060575"/>
            <a:ext cx="1439863" cy="1439863"/>
            <a:chOff x="864" y="2640"/>
            <a:chExt cx="907" cy="907"/>
          </a:xfrm>
        </p:grpSpPr>
        <p:sp>
          <p:nvSpPr>
            <p:cNvPr id="40129" name="Rectangle 286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0" name="Rectangle 287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1" name="Rectangle 288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2" name="Rectangle 289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3" name="Rectangle 290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4" name="Rectangle 291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5" name="Rectangle 292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6" name="Rectangle 293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7" name="Rectangle 294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8" name="Rectangle 295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39" name="Rectangle 296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0" name="Rectangle 297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1" name="Rectangle 298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2" name="Rectangle 299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3" name="Rectangle 300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4" name="Rectangle 301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5" name="Rectangle 302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6" name="Rectangle 303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7" name="Rectangle 304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8" name="Rectangle 305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9" name="Rectangle 306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0" name="Rectangle 307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1" name="Rectangle 308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2" name="Rectangle 309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3" name="Rectangle 310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4" name="Rectangle 311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5" name="Rectangle 312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6" name="Rectangle 313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7" name="Rectangle 314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8" name="Rectangle 315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59" name="Rectangle 316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0" name="Rectangle 317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1" name="Rectangle 318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2" name="Rectangle 319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3" name="Rectangle 320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64" name="Rectangle 321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69"/>
          <p:cNvGrpSpPr>
            <a:grpSpLocks/>
          </p:cNvGrpSpPr>
          <p:nvPr/>
        </p:nvGrpSpPr>
        <p:grpSpPr bwMode="auto">
          <a:xfrm>
            <a:off x="2124075" y="2205038"/>
            <a:ext cx="1008063" cy="1273175"/>
            <a:chOff x="1338" y="1389"/>
            <a:chExt cx="635" cy="802"/>
          </a:xfrm>
        </p:grpSpPr>
        <p:sp>
          <p:nvSpPr>
            <p:cNvPr id="40120" name="AutoShape 323"/>
            <p:cNvSpPr>
              <a:spLocks noChangeArrowheads="1"/>
            </p:cNvSpPr>
            <p:nvPr/>
          </p:nvSpPr>
          <p:spPr bwMode="auto">
            <a:xfrm>
              <a:off x="1519" y="1842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24"/>
            <p:cNvGrpSpPr>
              <a:grpSpLocks/>
            </p:cNvGrpSpPr>
            <p:nvPr/>
          </p:nvGrpSpPr>
          <p:grpSpPr bwMode="auto">
            <a:xfrm>
              <a:off x="1519" y="1389"/>
              <a:ext cx="305" cy="305"/>
              <a:chOff x="1248" y="1584"/>
              <a:chExt cx="305" cy="305"/>
            </a:xfrm>
          </p:grpSpPr>
          <p:grpSp>
            <p:nvGrpSpPr>
              <p:cNvPr id="5" name="Group 325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40125" name="Rectangle 32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126" name="Rectangle 32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127" name="Rectangle 328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128" name="Rectangle 329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124" name="Oval 330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122" name="Text Box 331"/>
            <p:cNvSpPr txBox="1">
              <a:spLocks noChangeArrowheads="1"/>
            </p:cNvSpPr>
            <p:nvPr/>
          </p:nvSpPr>
          <p:spPr bwMode="auto">
            <a:xfrm>
              <a:off x="1338" y="1979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ea typeface="华文细黑" pitchFamily="2" charset="-122"/>
                </a:rPr>
                <a:t>一次膨胀</a:t>
              </a:r>
            </a:p>
          </p:txBody>
        </p:sp>
      </p:grpSp>
      <p:grpSp>
        <p:nvGrpSpPr>
          <p:cNvPr id="6" name="Group 332"/>
          <p:cNvGrpSpPr>
            <a:grpSpLocks noChangeAspect="1"/>
          </p:cNvGrpSpPr>
          <p:nvPr/>
        </p:nvGrpSpPr>
        <p:grpSpPr bwMode="auto">
          <a:xfrm>
            <a:off x="3276600" y="2133600"/>
            <a:ext cx="1439863" cy="1439863"/>
            <a:chOff x="864" y="2640"/>
            <a:chExt cx="907" cy="907"/>
          </a:xfrm>
        </p:grpSpPr>
        <p:sp>
          <p:nvSpPr>
            <p:cNvPr id="40084" name="Rectangle 333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5" name="Rectangle 334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6" name="Rectangle 335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7" name="Rectangle 336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8" name="Rectangle 337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89" name="Rectangle 338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0" name="Rectangle 339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1" name="Rectangle 340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2" name="Rectangle 341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3" name="Rectangle 342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4" name="Rectangle 343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5" name="Rectangle 344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6" name="Rectangle 345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7" name="Rectangle 346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8" name="Rectangle 347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9" name="Rectangle 348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0" name="Rectangle 349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1" name="Rectangle 350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2" name="Rectangle 351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3" name="Rectangle 352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4" name="Rectangle 353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5" name="Rectangle 354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6" name="Rectangle 355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7" name="Rectangle 356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8" name="Rectangle 357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9" name="Rectangle 358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0" name="Rectangle 359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1" name="Rectangle 360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2" name="Rectangle 361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3" name="Rectangle 362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4" name="Rectangle 363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5" name="Rectangle 364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6" name="Rectangle 365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7" name="Rectangle 366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8" name="Rectangle 367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9" name="Rectangle 368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70"/>
          <p:cNvGrpSpPr>
            <a:grpSpLocks/>
          </p:cNvGrpSpPr>
          <p:nvPr/>
        </p:nvGrpSpPr>
        <p:grpSpPr bwMode="auto">
          <a:xfrm>
            <a:off x="5003800" y="2205038"/>
            <a:ext cx="1008063" cy="1273175"/>
            <a:chOff x="1338" y="1389"/>
            <a:chExt cx="635" cy="802"/>
          </a:xfrm>
        </p:grpSpPr>
        <p:sp>
          <p:nvSpPr>
            <p:cNvPr id="40075" name="AutoShape 371"/>
            <p:cNvSpPr>
              <a:spLocks noChangeArrowheads="1"/>
            </p:cNvSpPr>
            <p:nvPr/>
          </p:nvSpPr>
          <p:spPr bwMode="auto">
            <a:xfrm>
              <a:off x="1519" y="1842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372"/>
            <p:cNvGrpSpPr>
              <a:grpSpLocks/>
            </p:cNvGrpSpPr>
            <p:nvPr/>
          </p:nvGrpSpPr>
          <p:grpSpPr bwMode="auto">
            <a:xfrm>
              <a:off x="1519" y="1389"/>
              <a:ext cx="305" cy="305"/>
              <a:chOff x="1248" y="1584"/>
              <a:chExt cx="305" cy="305"/>
            </a:xfrm>
          </p:grpSpPr>
          <p:grpSp>
            <p:nvGrpSpPr>
              <p:cNvPr id="9" name="Group 373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40080" name="Rectangle 374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81" name="Rectangle 375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82" name="Rectangle 376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83" name="Rectangle 377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079" name="Oval 378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077" name="Text Box 379"/>
            <p:cNvSpPr txBox="1">
              <a:spLocks noChangeArrowheads="1"/>
            </p:cNvSpPr>
            <p:nvPr/>
          </p:nvSpPr>
          <p:spPr bwMode="auto">
            <a:xfrm>
              <a:off x="1338" y="1979"/>
              <a:ext cx="6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ea typeface="华文细黑" pitchFamily="2" charset="-122"/>
                </a:rPr>
                <a:t>二次膨胀</a:t>
              </a:r>
            </a:p>
          </p:txBody>
        </p:sp>
      </p:grpSp>
      <p:grpSp>
        <p:nvGrpSpPr>
          <p:cNvPr id="10" name="Group 380"/>
          <p:cNvGrpSpPr>
            <a:grpSpLocks noChangeAspect="1"/>
          </p:cNvGrpSpPr>
          <p:nvPr/>
        </p:nvGrpSpPr>
        <p:grpSpPr bwMode="auto">
          <a:xfrm>
            <a:off x="6588125" y="2133600"/>
            <a:ext cx="1439863" cy="1439863"/>
            <a:chOff x="864" y="2640"/>
            <a:chExt cx="907" cy="907"/>
          </a:xfrm>
        </p:grpSpPr>
        <p:sp>
          <p:nvSpPr>
            <p:cNvPr id="40039" name="Rectangle 381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" name="Rectangle 382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1" name="Rectangle 383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2" name="Rectangle 384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3" name="Rectangle 385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4" name="Rectangle 386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5" name="Rectangle 387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6" name="Rectangle 388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7" name="Rectangle 389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8" name="Rectangle 390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9" name="Rectangle 391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0" name="Rectangle 392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1" name="Rectangle 393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2" name="Rectangle 394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3" name="Rectangle 395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4" name="Rectangle 396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5" name="Rectangle 397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6" name="Rectangle 398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7" name="Rectangle 399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8" name="Rectangle 400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59" name="Rectangle 401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0" name="Rectangle 402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1" name="Rectangle 403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2" name="Rectangle 404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3" name="Rectangle 405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4" name="Rectangle 406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5" name="Rectangle 407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6" name="Rectangle 408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7" name="Rectangle 409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8" name="Rectangle 410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9" name="Rectangle 411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0" name="Rectangle 412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1" name="Rectangle 413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2" name="Rectangle 414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3" name="Rectangle 415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74" name="Rectangle 416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27"/>
          <p:cNvGrpSpPr>
            <a:grpSpLocks/>
          </p:cNvGrpSpPr>
          <p:nvPr/>
        </p:nvGrpSpPr>
        <p:grpSpPr bwMode="auto">
          <a:xfrm>
            <a:off x="6443663" y="3860800"/>
            <a:ext cx="2001837" cy="484188"/>
            <a:chOff x="4059" y="2432"/>
            <a:chExt cx="1261" cy="305"/>
          </a:xfrm>
        </p:grpSpPr>
        <p:sp>
          <p:nvSpPr>
            <p:cNvPr id="40030" name="Text Box 60"/>
            <p:cNvSpPr txBox="1">
              <a:spLocks noChangeArrowheads="1"/>
            </p:cNvSpPr>
            <p:nvPr/>
          </p:nvSpPr>
          <p:spPr bwMode="auto">
            <a:xfrm>
              <a:off x="4649" y="2432"/>
              <a:ext cx="6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ea typeface="华文细黑" pitchFamily="2" charset="-122"/>
                </a:rPr>
                <a:t>一次腐蚀</a:t>
              </a:r>
            </a:p>
          </p:txBody>
        </p:sp>
        <p:sp>
          <p:nvSpPr>
            <p:cNvPr id="40031" name="AutoShape 271"/>
            <p:cNvSpPr>
              <a:spLocks noChangeArrowheads="1"/>
            </p:cNvSpPr>
            <p:nvPr/>
          </p:nvSpPr>
          <p:spPr bwMode="auto">
            <a:xfrm>
              <a:off x="4464" y="244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419"/>
            <p:cNvGrpSpPr>
              <a:grpSpLocks/>
            </p:cNvGrpSpPr>
            <p:nvPr/>
          </p:nvGrpSpPr>
          <p:grpSpPr bwMode="auto">
            <a:xfrm>
              <a:off x="4059" y="2432"/>
              <a:ext cx="305" cy="305"/>
              <a:chOff x="1248" y="1584"/>
              <a:chExt cx="305" cy="305"/>
            </a:xfrm>
          </p:grpSpPr>
          <p:grpSp>
            <p:nvGrpSpPr>
              <p:cNvPr id="13" name="Group 420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40035" name="Rectangle 421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6" name="Rectangle 422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7" name="Rectangle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038" name="Rectangle 424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034" name="Oval 425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428"/>
          <p:cNvGrpSpPr>
            <a:grpSpLocks noChangeAspect="1"/>
          </p:cNvGrpSpPr>
          <p:nvPr/>
        </p:nvGrpSpPr>
        <p:grpSpPr bwMode="auto">
          <a:xfrm>
            <a:off x="6516688" y="4508500"/>
            <a:ext cx="1439862" cy="1439863"/>
            <a:chOff x="864" y="2640"/>
            <a:chExt cx="907" cy="907"/>
          </a:xfrm>
        </p:grpSpPr>
        <p:sp>
          <p:nvSpPr>
            <p:cNvPr id="39994" name="Rectangle 429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Rectangle 430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Rectangle 431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Rectangle 432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Rectangle 433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Rectangle 434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Rectangle 435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Rectangle 436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2" name="Rectangle 437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Rectangle 438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Rectangle 439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5" name="Rectangle 440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6" name="Rectangle 441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7" name="Rectangle 442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8" name="Rectangle 443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9" name="Rectangle 444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0" name="Rectangle 445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1" name="Rectangle 446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2" name="Rectangle 447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3" name="Rectangle 448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4" name="Rectangle 449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5" name="Rectangle 450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6" name="Rectangle 451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7" name="Rectangle 452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8" name="Rectangle 453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9" name="Rectangle 454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0" name="Rectangle 455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1" name="Rectangle 456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2" name="Rectangle 457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3" name="Rectangle 458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4" name="Rectangle 459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5" name="Rectangle 460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6" name="Rectangle 461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7" name="Rectangle 462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8" name="Rectangle 463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9" name="Rectangle 464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75"/>
          <p:cNvGrpSpPr>
            <a:grpSpLocks/>
          </p:cNvGrpSpPr>
          <p:nvPr/>
        </p:nvGrpSpPr>
        <p:grpSpPr bwMode="auto">
          <a:xfrm>
            <a:off x="4787900" y="4581525"/>
            <a:ext cx="1296988" cy="1398588"/>
            <a:chOff x="2789" y="2886"/>
            <a:chExt cx="817" cy="881"/>
          </a:xfrm>
        </p:grpSpPr>
        <p:sp>
          <p:nvSpPr>
            <p:cNvPr id="39985" name="Text Box 193"/>
            <p:cNvSpPr txBox="1">
              <a:spLocks noChangeArrowheads="1"/>
            </p:cNvSpPr>
            <p:nvPr/>
          </p:nvSpPr>
          <p:spPr bwMode="auto">
            <a:xfrm>
              <a:off x="2933" y="3555"/>
              <a:ext cx="6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latin typeface="Times New Roman" pitchFamily="18" charset="0"/>
                  <a:ea typeface="华文细黑" pitchFamily="2" charset="-122"/>
                </a:rPr>
                <a:t>二次腐蚀</a:t>
              </a:r>
            </a:p>
          </p:txBody>
        </p:sp>
        <p:sp>
          <p:nvSpPr>
            <p:cNvPr id="39986" name="AutoShape 274"/>
            <p:cNvSpPr>
              <a:spLocks noChangeArrowheads="1"/>
            </p:cNvSpPr>
            <p:nvPr/>
          </p:nvSpPr>
          <p:spPr bwMode="auto">
            <a:xfrm>
              <a:off x="2789" y="3315"/>
              <a:ext cx="720" cy="144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468"/>
            <p:cNvGrpSpPr>
              <a:grpSpLocks/>
            </p:cNvGrpSpPr>
            <p:nvPr/>
          </p:nvGrpSpPr>
          <p:grpSpPr bwMode="auto">
            <a:xfrm>
              <a:off x="3016" y="2886"/>
              <a:ext cx="305" cy="305"/>
              <a:chOff x="1248" y="1584"/>
              <a:chExt cx="305" cy="305"/>
            </a:xfrm>
          </p:grpSpPr>
          <p:grpSp>
            <p:nvGrpSpPr>
              <p:cNvPr id="17" name="Group 469"/>
              <p:cNvGrpSpPr>
                <a:grpSpLocks/>
              </p:cNvGrpSpPr>
              <p:nvPr/>
            </p:nvGrpSpPr>
            <p:grpSpPr bwMode="auto">
              <a:xfrm>
                <a:off x="1248" y="1584"/>
                <a:ext cx="305" cy="305"/>
                <a:chOff x="336" y="3072"/>
                <a:chExt cx="305" cy="305"/>
              </a:xfrm>
            </p:grpSpPr>
            <p:sp>
              <p:nvSpPr>
                <p:cNvPr id="39990" name="Rectangle 470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072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1" name="Rectangle 471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072"/>
                  <a:ext cx="153" cy="15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2" name="Rectangle 472"/>
                <p:cNvSpPr>
                  <a:spLocks noChangeAspect="1" noChangeArrowheads="1"/>
                </p:cNvSpPr>
                <p:nvPr/>
              </p:nvSpPr>
              <p:spPr bwMode="auto">
                <a:xfrm>
                  <a:off x="336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3" name="Rectangle 473"/>
                <p:cNvSpPr>
                  <a:spLocks noChangeAspect="1" noChangeArrowheads="1"/>
                </p:cNvSpPr>
                <p:nvPr/>
              </p:nvSpPr>
              <p:spPr bwMode="auto">
                <a:xfrm>
                  <a:off x="488" y="3224"/>
                  <a:ext cx="153" cy="153"/>
                </a:xfrm>
                <a:prstGeom prst="rect">
                  <a:avLst/>
                </a:prstGeom>
                <a:solidFill>
                  <a:srgbClr val="FF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89" name="Oval 474"/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68" cy="6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476"/>
          <p:cNvGrpSpPr>
            <a:grpSpLocks noChangeAspect="1"/>
          </p:cNvGrpSpPr>
          <p:nvPr/>
        </p:nvGrpSpPr>
        <p:grpSpPr bwMode="auto">
          <a:xfrm>
            <a:off x="3203575" y="4508500"/>
            <a:ext cx="1439863" cy="1439863"/>
            <a:chOff x="864" y="2640"/>
            <a:chExt cx="907" cy="907"/>
          </a:xfrm>
        </p:grpSpPr>
        <p:sp>
          <p:nvSpPr>
            <p:cNvPr id="39949" name="Rectangle 477"/>
            <p:cNvSpPr>
              <a:spLocks noChangeAspect="1" noChangeArrowheads="1"/>
            </p:cNvSpPr>
            <p:nvPr/>
          </p:nvSpPr>
          <p:spPr bwMode="auto">
            <a:xfrm>
              <a:off x="864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Rectangle 478"/>
            <p:cNvSpPr>
              <a:spLocks noChangeAspect="1" noChangeArrowheads="1"/>
            </p:cNvSpPr>
            <p:nvPr/>
          </p:nvSpPr>
          <p:spPr bwMode="auto">
            <a:xfrm>
              <a:off x="1016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Rectangle 479"/>
            <p:cNvSpPr>
              <a:spLocks noChangeAspect="1" noChangeArrowheads="1"/>
            </p:cNvSpPr>
            <p:nvPr/>
          </p:nvSpPr>
          <p:spPr bwMode="auto">
            <a:xfrm>
              <a:off x="1167" y="2640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Rectangle 480"/>
            <p:cNvSpPr>
              <a:spLocks noChangeAspect="1" noChangeArrowheads="1"/>
            </p:cNvSpPr>
            <p:nvPr/>
          </p:nvSpPr>
          <p:spPr bwMode="auto">
            <a:xfrm>
              <a:off x="864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Rectangle 481"/>
            <p:cNvSpPr>
              <a:spLocks noChangeAspect="1" noChangeArrowheads="1"/>
            </p:cNvSpPr>
            <p:nvPr/>
          </p:nvSpPr>
          <p:spPr bwMode="auto">
            <a:xfrm>
              <a:off x="1016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Rectangle 482"/>
            <p:cNvSpPr>
              <a:spLocks noChangeAspect="1" noChangeArrowheads="1"/>
            </p:cNvSpPr>
            <p:nvPr/>
          </p:nvSpPr>
          <p:spPr bwMode="auto">
            <a:xfrm>
              <a:off x="1167" y="279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Rectangle 483"/>
            <p:cNvSpPr>
              <a:spLocks noChangeAspect="1" noChangeArrowheads="1"/>
            </p:cNvSpPr>
            <p:nvPr/>
          </p:nvSpPr>
          <p:spPr bwMode="auto">
            <a:xfrm>
              <a:off x="864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Rectangle 484"/>
            <p:cNvSpPr>
              <a:spLocks noChangeAspect="1" noChangeArrowheads="1"/>
            </p:cNvSpPr>
            <p:nvPr/>
          </p:nvSpPr>
          <p:spPr bwMode="auto">
            <a:xfrm>
              <a:off x="1016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Rectangle 485"/>
            <p:cNvSpPr>
              <a:spLocks noChangeAspect="1" noChangeArrowheads="1"/>
            </p:cNvSpPr>
            <p:nvPr/>
          </p:nvSpPr>
          <p:spPr bwMode="auto">
            <a:xfrm>
              <a:off x="1167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Rectangle 486"/>
            <p:cNvSpPr>
              <a:spLocks noChangeAspect="1" noChangeArrowheads="1"/>
            </p:cNvSpPr>
            <p:nvPr/>
          </p:nvSpPr>
          <p:spPr bwMode="auto">
            <a:xfrm>
              <a:off x="1315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Rectangle 487"/>
            <p:cNvSpPr>
              <a:spLocks noChangeAspect="1" noChangeArrowheads="1"/>
            </p:cNvSpPr>
            <p:nvPr/>
          </p:nvSpPr>
          <p:spPr bwMode="auto">
            <a:xfrm>
              <a:off x="1466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Rectangle 488"/>
            <p:cNvSpPr>
              <a:spLocks noChangeAspect="1" noChangeArrowheads="1"/>
            </p:cNvSpPr>
            <p:nvPr/>
          </p:nvSpPr>
          <p:spPr bwMode="auto">
            <a:xfrm>
              <a:off x="1618" y="2640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Rectangle 489"/>
            <p:cNvSpPr>
              <a:spLocks noChangeAspect="1" noChangeArrowheads="1"/>
            </p:cNvSpPr>
            <p:nvPr/>
          </p:nvSpPr>
          <p:spPr bwMode="auto">
            <a:xfrm>
              <a:off x="1315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Rectangle 490"/>
            <p:cNvSpPr>
              <a:spLocks noChangeAspect="1" noChangeArrowheads="1"/>
            </p:cNvSpPr>
            <p:nvPr/>
          </p:nvSpPr>
          <p:spPr bwMode="auto">
            <a:xfrm>
              <a:off x="1466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Rectangle 491"/>
            <p:cNvSpPr>
              <a:spLocks noChangeAspect="1" noChangeArrowheads="1"/>
            </p:cNvSpPr>
            <p:nvPr/>
          </p:nvSpPr>
          <p:spPr bwMode="auto">
            <a:xfrm>
              <a:off x="1618" y="279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Rectangle 492"/>
            <p:cNvSpPr>
              <a:spLocks noChangeAspect="1" noChangeArrowheads="1"/>
            </p:cNvSpPr>
            <p:nvPr/>
          </p:nvSpPr>
          <p:spPr bwMode="auto">
            <a:xfrm>
              <a:off x="1315" y="2943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493"/>
            <p:cNvSpPr>
              <a:spLocks noChangeAspect="1" noChangeArrowheads="1"/>
            </p:cNvSpPr>
            <p:nvPr/>
          </p:nvSpPr>
          <p:spPr bwMode="auto">
            <a:xfrm>
              <a:off x="1466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Rectangle 494"/>
            <p:cNvSpPr>
              <a:spLocks noChangeAspect="1" noChangeArrowheads="1"/>
            </p:cNvSpPr>
            <p:nvPr/>
          </p:nvSpPr>
          <p:spPr bwMode="auto">
            <a:xfrm>
              <a:off x="1618" y="2943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Rectangle 495"/>
            <p:cNvSpPr>
              <a:spLocks noChangeAspect="1" noChangeArrowheads="1"/>
            </p:cNvSpPr>
            <p:nvPr/>
          </p:nvSpPr>
          <p:spPr bwMode="auto">
            <a:xfrm>
              <a:off x="864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Rectangle 496"/>
            <p:cNvSpPr>
              <a:spLocks noChangeAspect="1" noChangeArrowheads="1"/>
            </p:cNvSpPr>
            <p:nvPr/>
          </p:nvSpPr>
          <p:spPr bwMode="auto">
            <a:xfrm>
              <a:off x="1016" y="3091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Rectangle 497"/>
            <p:cNvSpPr>
              <a:spLocks noChangeAspect="1" noChangeArrowheads="1"/>
            </p:cNvSpPr>
            <p:nvPr/>
          </p:nvSpPr>
          <p:spPr bwMode="auto">
            <a:xfrm>
              <a:off x="1167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Rectangle 498"/>
            <p:cNvSpPr>
              <a:spLocks noChangeAspect="1" noChangeArrowheads="1"/>
            </p:cNvSpPr>
            <p:nvPr/>
          </p:nvSpPr>
          <p:spPr bwMode="auto">
            <a:xfrm>
              <a:off x="864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Rectangle 499"/>
            <p:cNvSpPr>
              <a:spLocks noChangeAspect="1" noChangeArrowheads="1"/>
            </p:cNvSpPr>
            <p:nvPr/>
          </p:nvSpPr>
          <p:spPr bwMode="auto">
            <a:xfrm>
              <a:off x="1016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Rectangle 500"/>
            <p:cNvSpPr>
              <a:spLocks noChangeAspect="1" noChangeArrowheads="1"/>
            </p:cNvSpPr>
            <p:nvPr/>
          </p:nvSpPr>
          <p:spPr bwMode="auto">
            <a:xfrm>
              <a:off x="1167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Rectangle 501"/>
            <p:cNvSpPr>
              <a:spLocks noChangeAspect="1" noChangeArrowheads="1"/>
            </p:cNvSpPr>
            <p:nvPr/>
          </p:nvSpPr>
          <p:spPr bwMode="auto">
            <a:xfrm>
              <a:off x="864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Rectangle 502"/>
            <p:cNvSpPr>
              <a:spLocks noChangeAspect="1" noChangeArrowheads="1"/>
            </p:cNvSpPr>
            <p:nvPr/>
          </p:nvSpPr>
          <p:spPr bwMode="auto">
            <a:xfrm>
              <a:off x="1016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Rectangle 503"/>
            <p:cNvSpPr>
              <a:spLocks noChangeAspect="1" noChangeArrowheads="1"/>
            </p:cNvSpPr>
            <p:nvPr/>
          </p:nvSpPr>
          <p:spPr bwMode="auto">
            <a:xfrm>
              <a:off x="1167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6" name="Rectangle 504"/>
            <p:cNvSpPr>
              <a:spLocks noChangeAspect="1" noChangeArrowheads="1"/>
            </p:cNvSpPr>
            <p:nvPr/>
          </p:nvSpPr>
          <p:spPr bwMode="auto">
            <a:xfrm>
              <a:off x="1315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7" name="Rectangle 505"/>
            <p:cNvSpPr>
              <a:spLocks noChangeAspect="1" noChangeArrowheads="1"/>
            </p:cNvSpPr>
            <p:nvPr/>
          </p:nvSpPr>
          <p:spPr bwMode="auto">
            <a:xfrm>
              <a:off x="1466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Rectangle 506"/>
            <p:cNvSpPr>
              <a:spLocks noChangeAspect="1" noChangeArrowheads="1"/>
            </p:cNvSpPr>
            <p:nvPr/>
          </p:nvSpPr>
          <p:spPr bwMode="auto">
            <a:xfrm>
              <a:off x="1618" y="3091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Rectangle 507"/>
            <p:cNvSpPr>
              <a:spLocks noChangeAspect="1" noChangeArrowheads="1"/>
            </p:cNvSpPr>
            <p:nvPr/>
          </p:nvSpPr>
          <p:spPr bwMode="auto">
            <a:xfrm>
              <a:off x="1315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Rectangle 508"/>
            <p:cNvSpPr>
              <a:spLocks noChangeAspect="1" noChangeArrowheads="1"/>
            </p:cNvSpPr>
            <p:nvPr/>
          </p:nvSpPr>
          <p:spPr bwMode="auto">
            <a:xfrm>
              <a:off x="1466" y="3242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Rectangle 509"/>
            <p:cNvSpPr>
              <a:spLocks noChangeAspect="1" noChangeArrowheads="1"/>
            </p:cNvSpPr>
            <p:nvPr/>
          </p:nvSpPr>
          <p:spPr bwMode="auto">
            <a:xfrm>
              <a:off x="1618" y="3242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Rectangle 510"/>
            <p:cNvSpPr>
              <a:spLocks noChangeAspect="1" noChangeArrowheads="1"/>
            </p:cNvSpPr>
            <p:nvPr/>
          </p:nvSpPr>
          <p:spPr bwMode="auto">
            <a:xfrm>
              <a:off x="1315" y="3394"/>
              <a:ext cx="153" cy="1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3" name="Rectangle 511"/>
            <p:cNvSpPr>
              <a:spLocks noChangeAspect="1" noChangeArrowheads="1"/>
            </p:cNvSpPr>
            <p:nvPr/>
          </p:nvSpPr>
          <p:spPr bwMode="auto">
            <a:xfrm>
              <a:off x="1466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Rectangle 512"/>
            <p:cNvSpPr>
              <a:spLocks noChangeAspect="1" noChangeArrowheads="1"/>
            </p:cNvSpPr>
            <p:nvPr/>
          </p:nvSpPr>
          <p:spPr bwMode="auto">
            <a:xfrm>
              <a:off x="1618" y="3394"/>
              <a:ext cx="153" cy="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623" y="542826"/>
            <a:ext cx="6115050" cy="10239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闭运算应用示例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586506" y="4982575"/>
            <a:ext cx="8022591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(a) 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原图        </a:t>
            </a:r>
            <a:r>
              <a:rPr lang="zh-CN" altLang="en-US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(b)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闭运算结果       </a:t>
            </a:r>
            <a:r>
              <a:rPr lang="zh-CN" altLang="en-US" sz="2400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(c) 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膨胀运算结果</a:t>
            </a:r>
          </a:p>
        </p:txBody>
      </p:sp>
      <p:pic>
        <p:nvPicPr>
          <p:cNvPr id="295967" name="Picture 31" descr="ss0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072" y="2438856"/>
            <a:ext cx="2502944" cy="25029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95968" name="Picture 32" descr="ss05pz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765" y="2469290"/>
            <a:ext cx="2399257" cy="2399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95970" name="Picture 34" descr="33clo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6839" y="2451919"/>
            <a:ext cx="2481943" cy="24819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二值图像处理定义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贴标签算法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目标提取示例 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：伪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目标物</a:t>
            </a:r>
          </a:p>
        </p:txBody>
      </p:sp>
      <p:pic>
        <p:nvPicPr>
          <p:cNvPr id="258063" name="a1.avi">
            <a:hlinkClick r:id="" action="ppaction://media"/>
          </p:cNvPr>
          <p:cNvPicPr>
            <a:picLocks noGrp="1" noRot="1" noChangeAspect="1" noChangeArrowheads="1"/>
          </p:cNvPicPr>
          <p:nvPr>
            <p:ph sz="half"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2647950" y="3924300"/>
            <a:ext cx="0" cy="0"/>
          </a:xfrm>
        </p:spPr>
      </p:pic>
      <p:pic>
        <p:nvPicPr>
          <p:cNvPr id="258073" name="Picture 25" descr="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2349500"/>
            <a:ext cx="3987800" cy="2878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8075" name="Oval 27"/>
          <p:cNvSpPr>
            <a:spLocks noChangeArrowheads="1"/>
          </p:cNvSpPr>
          <p:nvPr/>
        </p:nvSpPr>
        <p:spPr bwMode="auto">
          <a:xfrm>
            <a:off x="5724525" y="3933825"/>
            <a:ext cx="863600" cy="6477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6" name="Oval 28"/>
          <p:cNvSpPr>
            <a:spLocks noChangeArrowheads="1"/>
          </p:cNvSpPr>
          <p:nvPr/>
        </p:nvSpPr>
        <p:spPr bwMode="auto">
          <a:xfrm>
            <a:off x="7019925" y="3789363"/>
            <a:ext cx="792163" cy="576262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7" name="Oval 29"/>
          <p:cNvSpPr>
            <a:spLocks noChangeArrowheads="1"/>
          </p:cNvSpPr>
          <p:nvPr/>
        </p:nvSpPr>
        <p:spPr bwMode="auto">
          <a:xfrm>
            <a:off x="4932363" y="2565400"/>
            <a:ext cx="1295400" cy="576263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78" name="Oval 30"/>
          <p:cNvSpPr>
            <a:spLocks noChangeArrowheads="1"/>
          </p:cNvSpPr>
          <p:nvPr/>
        </p:nvSpPr>
        <p:spPr bwMode="auto">
          <a:xfrm>
            <a:off x="7740650" y="2276475"/>
            <a:ext cx="792163" cy="504825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8082" name="Picture 34" descr="Image000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84213" y="2349500"/>
            <a:ext cx="3829050" cy="2878138"/>
          </a:xfrm>
        </p:spPr>
      </p:pic>
      <p:pic>
        <p:nvPicPr>
          <p:cNvPr id="258083" name="Picture 35" descr="图片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7900" y="2349500"/>
            <a:ext cx="4032250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58063"/>
                </p:tgtEl>
              </p:cMediaNode>
            </p:video>
          </p:childTnLst>
        </p:cTn>
      </p:par>
    </p:tnLst>
    <p:bldLst>
      <p:bldP spid="258075" grpId="0" animBg="1"/>
      <p:bldP spid="258076" grpId="0" animBg="1"/>
      <p:bldP spid="258077" grpId="0" animBg="1"/>
      <p:bldP spid="25807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798" name="Picture 14" descr="图片4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060575"/>
            <a:ext cx="285750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目标提取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示例： 伪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目标物</a:t>
            </a:r>
          </a:p>
        </p:txBody>
      </p:sp>
      <p:pic>
        <p:nvPicPr>
          <p:cNvPr id="502787" name="a1.avi">
            <a:hlinkClick r:id="" action="ppaction://media"/>
          </p:cNvPr>
          <p:cNvPicPr>
            <a:picLocks noGrp="1" noRot="1" noChangeAspect="1" noChangeArrowheads="1"/>
          </p:cNvPicPr>
          <p:nvPr>
            <p:ph sz="half"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2647950" y="3924300"/>
            <a:ext cx="0" cy="0"/>
          </a:xfrm>
        </p:spPr>
      </p:pic>
      <p:sp>
        <p:nvSpPr>
          <p:cNvPr id="502789" name="Oval 5"/>
          <p:cNvSpPr>
            <a:spLocks noChangeArrowheads="1"/>
          </p:cNvSpPr>
          <p:nvPr/>
        </p:nvSpPr>
        <p:spPr bwMode="auto">
          <a:xfrm>
            <a:off x="6659563" y="4292600"/>
            <a:ext cx="863600" cy="6477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792" name="Oval 8"/>
          <p:cNvSpPr>
            <a:spLocks noChangeArrowheads="1"/>
          </p:cNvSpPr>
          <p:nvPr/>
        </p:nvSpPr>
        <p:spPr bwMode="auto">
          <a:xfrm>
            <a:off x="6659563" y="2133600"/>
            <a:ext cx="792162" cy="504825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2796" name="Picture 12" descr="图片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16013" y="2060575"/>
            <a:ext cx="3048000" cy="2879725"/>
          </a:xfrm>
          <a:noFill/>
          <a:ln>
            <a:solidFill>
              <a:srgbClr val="FF0000"/>
            </a:solidFill>
          </a:ln>
        </p:spPr>
      </p:pic>
      <p:sp>
        <p:nvSpPr>
          <p:cNvPr id="502791" name="Oval 7"/>
          <p:cNvSpPr>
            <a:spLocks noChangeArrowheads="1"/>
          </p:cNvSpPr>
          <p:nvPr/>
        </p:nvSpPr>
        <p:spPr bwMode="auto">
          <a:xfrm>
            <a:off x="4716463" y="4365625"/>
            <a:ext cx="1728787" cy="576263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2800" name="Picture 16" descr="图片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2060575"/>
            <a:ext cx="2857500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994" name="AutoShape 1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72450" y="5805488"/>
            <a:ext cx="381000" cy="3048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02787"/>
                </p:tgtEl>
              </p:cMediaNode>
            </p:video>
          </p:childTnLst>
        </p:cTn>
      </p:par>
    </p:tnLst>
    <p:bldLst>
      <p:bldP spid="502789" grpId="0" animBg="1"/>
      <p:bldP spid="502792" grpId="0" animBg="1"/>
      <p:bldP spid="50279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多目标提取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示例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粘连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或断裂</a:t>
            </a:r>
          </a:p>
        </p:txBody>
      </p:sp>
      <p:pic>
        <p:nvPicPr>
          <p:cNvPr id="259079" name="Picture 7" descr="qp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28825"/>
            <a:ext cx="3598863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82" name="Picture 10" descr="11b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2060575"/>
            <a:ext cx="3598862" cy="359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013" name="AutoShape 1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101013" y="5876925"/>
            <a:ext cx="381000" cy="304800"/>
          </a:xfrm>
          <a:prstGeom prst="flowChartPunchedTape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7" name="Oval 15"/>
          <p:cNvSpPr>
            <a:spLocks noChangeArrowheads="1"/>
          </p:cNvSpPr>
          <p:nvPr/>
        </p:nvSpPr>
        <p:spPr bwMode="auto">
          <a:xfrm>
            <a:off x="4787900" y="3789363"/>
            <a:ext cx="360363" cy="576262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8" name="Oval 16"/>
          <p:cNvSpPr>
            <a:spLocks noChangeArrowheads="1"/>
          </p:cNvSpPr>
          <p:nvPr/>
        </p:nvSpPr>
        <p:spPr bwMode="auto">
          <a:xfrm>
            <a:off x="6424613" y="4797425"/>
            <a:ext cx="360362" cy="360363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9" name="Oval 17"/>
          <p:cNvSpPr>
            <a:spLocks noChangeArrowheads="1"/>
          </p:cNvSpPr>
          <p:nvPr/>
        </p:nvSpPr>
        <p:spPr bwMode="auto">
          <a:xfrm>
            <a:off x="7235825" y="4149725"/>
            <a:ext cx="431800" cy="4318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9085" name="Picture 13" descr="图片5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500563" y="2060575"/>
            <a:ext cx="3590925" cy="3584575"/>
          </a:xfrm>
          <a:noFill/>
          <a:ln>
            <a:solidFill>
              <a:schemeClr val="tx1"/>
            </a:solidFill>
          </a:ln>
        </p:spPr>
      </p:pic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7" grpId="0" animBg="1"/>
      <p:bldP spid="259088" grpId="0" animBg="1"/>
      <p:bldP spid="25908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多目标提取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示例</a:t>
            </a:r>
            <a:r>
              <a:rPr lang="en-US" altLang="zh-CN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形态</a:t>
            </a:r>
          </a:p>
        </p:txBody>
      </p:sp>
      <p:pic>
        <p:nvPicPr>
          <p:cNvPr id="260100" name="Picture 4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3860800" cy="2879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pic>
        <p:nvPicPr>
          <p:cNvPr id="260106" name="Picture 10" descr="3"/>
          <p:cNvPicPr>
            <a:picLocks noChangeAspect="1" noChangeArrowheads="1"/>
          </p:cNvPicPr>
          <p:nvPr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4572000" y="2133600"/>
            <a:ext cx="3840163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037" name="AutoShap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027988" y="5805488"/>
            <a:ext cx="381000" cy="3048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202" y="450124"/>
            <a:ext cx="7058025" cy="10080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二值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图像处理定义：目的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650" y="1333578"/>
            <a:ext cx="8206146" cy="516620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Clr>
                <a:schemeClr val="accent5"/>
              </a:buClr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经过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图像分割之后，获得了目标物与非目标物两种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的对象。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但提取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出的目标物存在以下的问题：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提取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的目标中存在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hlinkClick r:id="rId3" action="ppaction://hlinksldjump"/>
              </a:rPr>
              <a:t>伪目标物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个目标物中，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hlinkClick r:id="rId4" action="ppaction://hlinksldjump"/>
              </a:rPr>
              <a:t>存在粘连或者是断裂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多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个目标物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hlinkClick r:id="rId5" action="ppaction://hlinksldjump"/>
              </a:rPr>
              <a:t>存在形态的不同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二值图像处理目的：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区分所提取出的不同目标物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对不同的目标物特征差异进行描述与计算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38736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图像二值化处理与二值图像处理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177" y="2173095"/>
            <a:ext cx="8171909" cy="4040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图像二值化处理是指通过某种方法，使得画面场景被分为“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目标物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”及“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非目标物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”两类</a:t>
            </a:r>
          </a:p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二值图像处理在二值图像基础上进行计算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44744"/>
            <a:ext cx="8534400" cy="2667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四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连接：当前像素为黑，其四个近邻像素中至少有一个为黑；</a:t>
            </a:r>
          </a:p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八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连接：当前像素为黑，其八个近邻像素中至少有一个为黑。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3" y="4508500"/>
            <a:ext cx="838200" cy="793750"/>
            <a:chOff x="1392" y="3504"/>
            <a:chExt cx="528" cy="5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536" y="3504"/>
              <a:ext cx="271" cy="271"/>
              <a:chOff x="960" y="3600"/>
              <a:chExt cx="271" cy="271"/>
            </a:xfrm>
          </p:grpSpPr>
          <p:sp>
            <p:nvSpPr>
              <p:cNvPr id="19597" name="Rectangle 7"/>
              <p:cNvSpPr>
                <a:spLocks noChangeArrowheads="1"/>
              </p:cNvSpPr>
              <p:nvPr/>
            </p:nvSpPr>
            <p:spPr bwMode="auto">
              <a:xfrm>
                <a:off x="960" y="360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8" name="Rectangle 8"/>
              <p:cNvSpPr>
                <a:spLocks noChangeArrowheads="1"/>
              </p:cNvSpPr>
              <p:nvPr/>
            </p:nvSpPr>
            <p:spPr bwMode="auto">
              <a:xfrm>
                <a:off x="1050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9" name="Rectangle 9"/>
              <p:cNvSpPr>
                <a:spLocks noChangeArrowheads="1"/>
              </p:cNvSpPr>
              <p:nvPr/>
            </p:nvSpPr>
            <p:spPr bwMode="auto">
              <a:xfrm>
                <a:off x="1140" y="360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0" name="Rectangle 10"/>
              <p:cNvSpPr>
                <a:spLocks noChangeArrowheads="1"/>
              </p:cNvSpPr>
              <p:nvPr/>
            </p:nvSpPr>
            <p:spPr bwMode="auto">
              <a:xfrm>
                <a:off x="960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1" name="Rectangle 11"/>
              <p:cNvSpPr>
                <a:spLocks noChangeArrowheads="1"/>
              </p:cNvSpPr>
              <p:nvPr/>
            </p:nvSpPr>
            <p:spPr bwMode="auto">
              <a:xfrm>
                <a:off x="1050" y="3690"/>
                <a:ext cx="91" cy="91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2" name="Rectangle 12"/>
              <p:cNvSpPr>
                <a:spLocks noChangeArrowheads="1"/>
              </p:cNvSpPr>
              <p:nvPr/>
            </p:nvSpPr>
            <p:spPr bwMode="auto">
              <a:xfrm>
                <a:off x="1140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3" name="Rectangle 13"/>
              <p:cNvSpPr>
                <a:spLocks noChangeArrowheads="1"/>
              </p:cNvSpPr>
              <p:nvPr/>
            </p:nvSpPr>
            <p:spPr bwMode="auto">
              <a:xfrm>
                <a:off x="960" y="378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4" name="Rectangle 14"/>
              <p:cNvSpPr>
                <a:spLocks noChangeArrowheads="1"/>
              </p:cNvSpPr>
              <p:nvPr/>
            </p:nvSpPr>
            <p:spPr bwMode="auto">
              <a:xfrm>
                <a:off x="1050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05" name="Rectangle 15"/>
              <p:cNvSpPr>
                <a:spLocks noChangeArrowheads="1"/>
              </p:cNvSpPr>
              <p:nvPr/>
            </p:nvSpPr>
            <p:spPr bwMode="auto">
              <a:xfrm>
                <a:off x="1140" y="3780"/>
                <a:ext cx="9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96" name="Text Box 16"/>
            <p:cNvSpPr txBox="1">
              <a:spLocks noChangeArrowheads="1"/>
            </p:cNvSpPr>
            <p:nvPr/>
          </p:nvSpPr>
          <p:spPr bwMode="auto">
            <a:xfrm>
              <a:off x="1392" y="379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  <a:ea typeface="黑体" pitchFamily="2" charset="-122"/>
                </a:rPr>
                <a:t>四近邻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7863" y="5495827"/>
            <a:ext cx="914400" cy="793750"/>
            <a:chOff x="2539" y="3504"/>
            <a:chExt cx="576" cy="50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688" y="3504"/>
              <a:ext cx="271" cy="271"/>
              <a:chOff x="1488" y="3600"/>
              <a:chExt cx="271" cy="271"/>
            </a:xfrm>
          </p:grpSpPr>
          <p:sp>
            <p:nvSpPr>
              <p:cNvPr id="19586" name="Rectangle 19"/>
              <p:cNvSpPr>
                <a:spLocks noChangeArrowheads="1"/>
              </p:cNvSpPr>
              <p:nvPr/>
            </p:nvSpPr>
            <p:spPr bwMode="auto">
              <a:xfrm>
                <a:off x="1488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7" name="Rectangle 20"/>
              <p:cNvSpPr>
                <a:spLocks noChangeArrowheads="1"/>
              </p:cNvSpPr>
              <p:nvPr/>
            </p:nvSpPr>
            <p:spPr bwMode="auto">
              <a:xfrm>
                <a:off x="1578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8" name="Rectangle 21"/>
              <p:cNvSpPr>
                <a:spLocks noChangeArrowheads="1"/>
              </p:cNvSpPr>
              <p:nvPr/>
            </p:nvSpPr>
            <p:spPr bwMode="auto">
              <a:xfrm>
                <a:off x="1668" y="360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9" name="Rectangle 22"/>
              <p:cNvSpPr>
                <a:spLocks noChangeArrowheads="1"/>
              </p:cNvSpPr>
              <p:nvPr/>
            </p:nvSpPr>
            <p:spPr bwMode="auto">
              <a:xfrm>
                <a:off x="1488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0" name="Rectangle 23"/>
              <p:cNvSpPr>
                <a:spLocks noChangeArrowheads="1"/>
              </p:cNvSpPr>
              <p:nvPr/>
            </p:nvSpPr>
            <p:spPr bwMode="auto">
              <a:xfrm>
                <a:off x="1578" y="3690"/>
                <a:ext cx="91" cy="91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1" name="Rectangle 24"/>
              <p:cNvSpPr>
                <a:spLocks noChangeArrowheads="1"/>
              </p:cNvSpPr>
              <p:nvPr/>
            </p:nvSpPr>
            <p:spPr bwMode="auto">
              <a:xfrm>
                <a:off x="1668" y="369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2" name="Rectangle 25"/>
              <p:cNvSpPr>
                <a:spLocks noChangeArrowheads="1"/>
              </p:cNvSpPr>
              <p:nvPr/>
            </p:nvSpPr>
            <p:spPr bwMode="auto">
              <a:xfrm>
                <a:off x="1488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3" name="Rectangle 26"/>
              <p:cNvSpPr>
                <a:spLocks noChangeArrowheads="1"/>
              </p:cNvSpPr>
              <p:nvPr/>
            </p:nvSpPr>
            <p:spPr bwMode="auto">
              <a:xfrm>
                <a:off x="1578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94" name="Rectangle 27"/>
              <p:cNvSpPr>
                <a:spLocks noChangeArrowheads="1"/>
              </p:cNvSpPr>
              <p:nvPr/>
            </p:nvSpPr>
            <p:spPr bwMode="auto">
              <a:xfrm>
                <a:off x="1668" y="3780"/>
                <a:ext cx="91" cy="9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85" name="Text Box 28"/>
            <p:cNvSpPr txBox="1">
              <a:spLocks noChangeArrowheads="1"/>
            </p:cNvSpPr>
            <p:nvPr/>
          </p:nvSpPr>
          <p:spPr bwMode="auto">
            <a:xfrm>
              <a:off x="2539" y="379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  <a:ea typeface="黑体" pitchFamily="2" charset="-122"/>
                </a:rPr>
                <a:t>八近邻</a:t>
              </a:r>
            </a:p>
          </p:txBody>
        </p:sp>
      </p:grpSp>
      <p:sp>
        <p:nvSpPr>
          <p:cNvPr id="263197" name="Line 29"/>
          <p:cNvSpPr>
            <a:spLocks noChangeShapeType="1"/>
          </p:cNvSpPr>
          <p:nvPr/>
        </p:nvSpPr>
        <p:spPr bwMode="auto">
          <a:xfrm>
            <a:off x="1547813" y="4724400"/>
            <a:ext cx="457200" cy="0"/>
          </a:xfrm>
          <a:prstGeom prst="line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98" name="Line 30"/>
          <p:cNvSpPr>
            <a:spLocks noChangeShapeType="1"/>
          </p:cNvSpPr>
          <p:nvPr/>
        </p:nvSpPr>
        <p:spPr bwMode="auto">
          <a:xfrm>
            <a:off x="1562492" y="5724427"/>
            <a:ext cx="457200" cy="0"/>
          </a:xfrm>
          <a:prstGeom prst="line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43"/>
          <p:cNvGrpSpPr>
            <a:grpSpLocks noChangeAspect="1"/>
          </p:cNvGrpSpPr>
          <p:nvPr/>
        </p:nvGrpSpPr>
        <p:grpSpPr bwMode="auto">
          <a:xfrm>
            <a:off x="2124075" y="4508500"/>
            <a:ext cx="539750" cy="539750"/>
            <a:chOff x="1440" y="2688"/>
            <a:chExt cx="271" cy="271"/>
          </a:xfrm>
        </p:grpSpPr>
        <p:sp>
          <p:nvSpPr>
            <p:cNvPr id="19575" name="Rectangle 33"/>
            <p:cNvSpPr>
              <a:spLocks noChangeAspect="1" noChangeArrowheads="1"/>
            </p:cNvSpPr>
            <p:nvPr/>
          </p:nvSpPr>
          <p:spPr bwMode="auto">
            <a:xfrm>
              <a:off x="1440" y="268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6" name="Rectangle 34"/>
            <p:cNvSpPr>
              <a:spLocks noChangeAspect="1" noChangeArrowheads="1"/>
            </p:cNvSpPr>
            <p:nvPr/>
          </p:nvSpPr>
          <p:spPr bwMode="auto">
            <a:xfrm>
              <a:off x="1530" y="268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7" name="Rectangle 35"/>
            <p:cNvSpPr>
              <a:spLocks noChangeAspect="1" noChangeArrowheads="1"/>
            </p:cNvSpPr>
            <p:nvPr/>
          </p:nvSpPr>
          <p:spPr bwMode="auto">
            <a:xfrm>
              <a:off x="1620" y="268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8" name="Rectangle 36"/>
            <p:cNvSpPr>
              <a:spLocks noChangeAspect="1" noChangeArrowheads="1"/>
            </p:cNvSpPr>
            <p:nvPr/>
          </p:nvSpPr>
          <p:spPr bwMode="auto">
            <a:xfrm>
              <a:off x="1440" y="277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9" name="Rectangle 37"/>
            <p:cNvSpPr>
              <a:spLocks noChangeAspect="1" noChangeArrowheads="1"/>
            </p:cNvSpPr>
            <p:nvPr/>
          </p:nvSpPr>
          <p:spPr bwMode="auto">
            <a:xfrm>
              <a:off x="1530" y="277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0" name="Rectangle 38"/>
            <p:cNvSpPr>
              <a:spLocks noChangeAspect="1" noChangeArrowheads="1"/>
            </p:cNvSpPr>
            <p:nvPr/>
          </p:nvSpPr>
          <p:spPr bwMode="auto">
            <a:xfrm>
              <a:off x="1620" y="277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1" name="Rectangle 39"/>
            <p:cNvSpPr>
              <a:spLocks noChangeAspect="1" noChangeArrowheads="1"/>
            </p:cNvSpPr>
            <p:nvPr/>
          </p:nvSpPr>
          <p:spPr bwMode="auto">
            <a:xfrm>
              <a:off x="1440" y="286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2" name="Rectangle 40"/>
            <p:cNvSpPr>
              <a:spLocks noChangeAspect="1" noChangeArrowheads="1"/>
            </p:cNvSpPr>
            <p:nvPr/>
          </p:nvSpPr>
          <p:spPr bwMode="auto">
            <a:xfrm>
              <a:off x="1530" y="286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83" name="Rectangle 41"/>
            <p:cNvSpPr>
              <a:spLocks noChangeAspect="1" noChangeArrowheads="1"/>
            </p:cNvSpPr>
            <p:nvPr/>
          </p:nvSpPr>
          <p:spPr bwMode="auto">
            <a:xfrm>
              <a:off x="1620" y="286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4"/>
          <p:cNvGrpSpPr>
            <a:grpSpLocks noChangeAspect="1"/>
          </p:cNvGrpSpPr>
          <p:nvPr/>
        </p:nvGrpSpPr>
        <p:grpSpPr bwMode="auto">
          <a:xfrm>
            <a:off x="2987675" y="4508500"/>
            <a:ext cx="539750" cy="539750"/>
            <a:chOff x="816" y="528"/>
            <a:chExt cx="271" cy="271"/>
          </a:xfrm>
        </p:grpSpPr>
        <p:sp>
          <p:nvSpPr>
            <p:cNvPr id="19566" name="Rectangle 45"/>
            <p:cNvSpPr>
              <a:spLocks noChangeAspect="1" noChangeArrowheads="1"/>
            </p:cNvSpPr>
            <p:nvPr/>
          </p:nvSpPr>
          <p:spPr bwMode="auto">
            <a:xfrm>
              <a:off x="816" y="52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7" name="Rectangle 46"/>
            <p:cNvSpPr>
              <a:spLocks noChangeAspect="1" noChangeArrowheads="1"/>
            </p:cNvSpPr>
            <p:nvPr/>
          </p:nvSpPr>
          <p:spPr bwMode="auto">
            <a:xfrm>
              <a:off x="906" y="52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rgbClr val="CC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8" name="Rectangle 47"/>
            <p:cNvSpPr>
              <a:spLocks noChangeAspect="1" noChangeArrowheads="1"/>
            </p:cNvSpPr>
            <p:nvPr/>
          </p:nvSpPr>
          <p:spPr bwMode="auto">
            <a:xfrm>
              <a:off x="996" y="52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9" name="Rectangle 48"/>
            <p:cNvSpPr>
              <a:spLocks noChangeAspect="1" noChangeArrowheads="1"/>
            </p:cNvSpPr>
            <p:nvPr/>
          </p:nvSpPr>
          <p:spPr bwMode="auto">
            <a:xfrm>
              <a:off x="816" y="61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0" name="Rectangle 49"/>
            <p:cNvSpPr>
              <a:spLocks noChangeAspect="1" noChangeArrowheads="1"/>
            </p:cNvSpPr>
            <p:nvPr/>
          </p:nvSpPr>
          <p:spPr bwMode="auto">
            <a:xfrm>
              <a:off x="906" y="618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1" name="Rectangle 50"/>
            <p:cNvSpPr>
              <a:spLocks noChangeAspect="1" noChangeArrowheads="1"/>
            </p:cNvSpPr>
            <p:nvPr/>
          </p:nvSpPr>
          <p:spPr bwMode="auto">
            <a:xfrm>
              <a:off x="996" y="61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2" name="Rectangle 51"/>
            <p:cNvSpPr>
              <a:spLocks noChangeAspect="1" noChangeArrowheads="1"/>
            </p:cNvSpPr>
            <p:nvPr/>
          </p:nvSpPr>
          <p:spPr bwMode="auto">
            <a:xfrm>
              <a:off x="816" y="70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3" name="Rectangle 52"/>
            <p:cNvSpPr>
              <a:spLocks noChangeAspect="1" noChangeArrowheads="1"/>
            </p:cNvSpPr>
            <p:nvPr/>
          </p:nvSpPr>
          <p:spPr bwMode="auto">
            <a:xfrm>
              <a:off x="906" y="708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74" name="Rectangle 53"/>
            <p:cNvSpPr>
              <a:spLocks noChangeAspect="1" noChangeArrowheads="1"/>
            </p:cNvSpPr>
            <p:nvPr/>
          </p:nvSpPr>
          <p:spPr bwMode="auto">
            <a:xfrm>
              <a:off x="996" y="708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 noChangeAspect="1"/>
          </p:cNvGrpSpPr>
          <p:nvPr/>
        </p:nvGrpSpPr>
        <p:grpSpPr bwMode="auto">
          <a:xfrm>
            <a:off x="3779838" y="4508500"/>
            <a:ext cx="539750" cy="539750"/>
            <a:chOff x="768" y="384"/>
            <a:chExt cx="271" cy="271"/>
          </a:xfrm>
        </p:grpSpPr>
        <p:sp>
          <p:nvSpPr>
            <p:cNvPr id="19557" name="Rectangle 56"/>
            <p:cNvSpPr>
              <a:spLocks noChangeAspect="1" noChangeArrowheads="1"/>
            </p:cNvSpPr>
            <p:nvPr/>
          </p:nvSpPr>
          <p:spPr bwMode="auto">
            <a:xfrm>
              <a:off x="768" y="38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8" name="Rectangle 57"/>
            <p:cNvSpPr>
              <a:spLocks noChangeAspect="1" noChangeArrowheads="1"/>
            </p:cNvSpPr>
            <p:nvPr/>
          </p:nvSpPr>
          <p:spPr bwMode="auto">
            <a:xfrm>
              <a:off x="858" y="384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" name="Rectangle 58"/>
            <p:cNvSpPr>
              <a:spLocks noChangeAspect="1" noChangeArrowheads="1"/>
            </p:cNvSpPr>
            <p:nvPr/>
          </p:nvSpPr>
          <p:spPr bwMode="auto">
            <a:xfrm>
              <a:off x="948" y="38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" name="Rectangle 59"/>
            <p:cNvSpPr>
              <a:spLocks noChangeAspect="1" noChangeArrowheads="1"/>
            </p:cNvSpPr>
            <p:nvPr/>
          </p:nvSpPr>
          <p:spPr bwMode="auto">
            <a:xfrm>
              <a:off x="768" y="474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" name="Rectangle 60"/>
            <p:cNvSpPr>
              <a:spLocks noChangeAspect="1" noChangeArrowheads="1"/>
            </p:cNvSpPr>
            <p:nvPr/>
          </p:nvSpPr>
          <p:spPr bwMode="auto">
            <a:xfrm>
              <a:off x="858" y="47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2" name="Rectangle 61"/>
            <p:cNvSpPr>
              <a:spLocks noChangeAspect="1" noChangeArrowheads="1"/>
            </p:cNvSpPr>
            <p:nvPr/>
          </p:nvSpPr>
          <p:spPr bwMode="auto">
            <a:xfrm>
              <a:off x="948" y="474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3" name="Rectangle 62"/>
            <p:cNvSpPr>
              <a:spLocks noChangeAspect="1" noChangeArrowheads="1"/>
            </p:cNvSpPr>
            <p:nvPr/>
          </p:nvSpPr>
          <p:spPr bwMode="auto">
            <a:xfrm>
              <a:off x="768" y="56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4" name="Rectangle 63"/>
            <p:cNvSpPr>
              <a:spLocks noChangeAspect="1" noChangeArrowheads="1"/>
            </p:cNvSpPr>
            <p:nvPr/>
          </p:nvSpPr>
          <p:spPr bwMode="auto">
            <a:xfrm>
              <a:off x="858" y="56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5" name="Rectangle 64"/>
            <p:cNvSpPr>
              <a:spLocks noChangeAspect="1" noChangeArrowheads="1"/>
            </p:cNvSpPr>
            <p:nvPr/>
          </p:nvSpPr>
          <p:spPr bwMode="auto">
            <a:xfrm>
              <a:off x="948" y="564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6"/>
          <p:cNvGrpSpPr>
            <a:grpSpLocks noChangeAspect="1"/>
          </p:cNvGrpSpPr>
          <p:nvPr/>
        </p:nvGrpSpPr>
        <p:grpSpPr bwMode="auto">
          <a:xfrm>
            <a:off x="4572000" y="4508500"/>
            <a:ext cx="539750" cy="539750"/>
            <a:chOff x="816" y="480"/>
            <a:chExt cx="271" cy="271"/>
          </a:xfrm>
        </p:grpSpPr>
        <p:sp>
          <p:nvSpPr>
            <p:cNvPr id="19548" name="Rectangle 67"/>
            <p:cNvSpPr>
              <a:spLocks noChangeAspect="1" noChangeArrowheads="1"/>
            </p:cNvSpPr>
            <p:nvPr/>
          </p:nvSpPr>
          <p:spPr bwMode="auto">
            <a:xfrm>
              <a:off x="816" y="48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9" name="Rectangle 68"/>
            <p:cNvSpPr>
              <a:spLocks noChangeAspect="1" noChangeArrowheads="1"/>
            </p:cNvSpPr>
            <p:nvPr/>
          </p:nvSpPr>
          <p:spPr bwMode="auto">
            <a:xfrm>
              <a:off x="906" y="480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0" name="Rectangle 69"/>
            <p:cNvSpPr>
              <a:spLocks noChangeAspect="1" noChangeArrowheads="1"/>
            </p:cNvSpPr>
            <p:nvPr/>
          </p:nvSpPr>
          <p:spPr bwMode="auto">
            <a:xfrm>
              <a:off x="996" y="48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1" name="Rectangle 70"/>
            <p:cNvSpPr>
              <a:spLocks noChangeAspect="1" noChangeArrowheads="1"/>
            </p:cNvSpPr>
            <p:nvPr/>
          </p:nvSpPr>
          <p:spPr bwMode="auto">
            <a:xfrm>
              <a:off x="816" y="570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2" name="Rectangle 71"/>
            <p:cNvSpPr>
              <a:spLocks noChangeAspect="1" noChangeArrowheads="1"/>
            </p:cNvSpPr>
            <p:nvPr/>
          </p:nvSpPr>
          <p:spPr bwMode="auto">
            <a:xfrm>
              <a:off x="906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3" name="Rectangle 72"/>
            <p:cNvSpPr>
              <a:spLocks noChangeAspect="1" noChangeArrowheads="1"/>
            </p:cNvSpPr>
            <p:nvPr/>
          </p:nvSpPr>
          <p:spPr bwMode="auto">
            <a:xfrm>
              <a:off x="996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4" name="Rectangle 73"/>
            <p:cNvSpPr>
              <a:spLocks noChangeAspect="1" noChangeArrowheads="1"/>
            </p:cNvSpPr>
            <p:nvPr/>
          </p:nvSpPr>
          <p:spPr bwMode="auto">
            <a:xfrm>
              <a:off x="816" y="66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5" name="Rectangle 74"/>
            <p:cNvSpPr>
              <a:spLocks noChangeAspect="1" noChangeArrowheads="1"/>
            </p:cNvSpPr>
            <p:nvPr/>
          </p:nvSpPr>
          <p:spPr bwMode="auto">
            <a:xfrm>
              <a:off x="906" y="660"/>
              <a:ext cx="91" cy="9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6" name="Rectangle 75"/>
            <p:cNvSpPr>
              <a:spLocks noChangeAspect="1" noChangeArrowheads="1"/>
            </p:cNvSpPr>
            <p:nvPr/>
          </p:nvSpPr>
          <p:spPr bwMode="auto">
            <a:xfrm>
              <a:off x="996" y="660"/>
              <a:ext cx="91" cy="9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7"/>
          <p:cNvGrpSpPr>
            <a:grpSpLocks noChangeAspect="1"/>
          </p:cNvGrpSpPr>
          <p:nvPr/>
        </p:nvGrpSpPr>
        <p:grpSpPr bwMode="auto">
          <a:xfrm>
            <a:off x="2990458" y="5495827"/>
            <a:ext cx="539750" cy="539750"/>
            <a:chOff x="768" y="336"/>
            <a:chExt cx="271" cy="271"/>
          </a:xfrm>
        </p:grpSpPr>
        <p:sp>
          <p:nvSpPr>
            <p:cNvPr id="19539" name="Rectangle 78"/>
            <p:cNvSpPr>
              <a:spLocks noChangeAspect="1" noChangeArrowheads="1"/>
            </p:cNvSpPr>
            <p:nvPr/>
          </p:nvSpPr>
          <p:spPr bwMode="auto">
            <a:xfrm>
              <a:off x="76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Rectangle 79"/>
            <p:cNvSpPr>
              <a:spLocks noChangeAspect="1" noChangeArrowheads="1"/>
            </p:cNvSpPr>
            <p:nvPr/>
          </p:nvSpPr>
          <p:spPr bwMode="auto">
            <a:xfrm>
              <a:off x="85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Rectangle 80"/>
            <p:cNvSpPr>
              <a:spLocks noChangeAspect="1" noChangeArrowheads="1"/>
            </p:cNvSpPr>
            <p:nvPr/>
          </p:nvSpPr>
          <p:spPr bwMode="auto">
            <a:xfrm>
              <a:off x="948" y="33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Rectangle 81"/>
            <p:cNvSpPr>
              <a:spLocks noChangeAspect="1" noChangeArrowheads="1"/>
            </p:cNvSpPr>
            <p:nvPr/>
          </p:nvSpPr>
          <p:spPr bwMode="auto">
            <a:xfrm>
              <a:off x="76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3" name="Rectangle 82"/>
            <p:cNvSpPr>
              <a:spLocks noChangeAspect="1" noChangeArrowheads="1"/>
            </p:cNvSpPr>
            <p:nvPr/>
          </p:nvSpPr>
          <p:spPr bwMode="auto">
            <a:xfrm>
              <a:off x="858" y="42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4" name="Rectangle 83"/>
            <p:cNvSpPr>
              <a:spLocks noChangeAspect="1" noChangeArrowheads="1"/>
            </p:cNvSpPr>
            <p:nvPr/>
          </p:nvSpPr>
          <p:spPr bwMode="auto">
            <a:xfrm>
              <a:off x="94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5" name="Rectangle 84"/>
            <p:cNvSpPr>
              <a:spLocks noChangeAspect="1" noChangeArrowheads="1"/>
            </p:cNvSpPr>
            <p:nvPr/>
          </p:nvSpPr>
          <p:spPr bwMode="auto">
            <a:xfrm>
              <a:off x="76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6" name="Rectangle 85"/>
            <p:cNvSpPr>
              <a:spLocks noChangeAspect="1" noChangeArrowheads="1"/>
            </p:cNvSpPr>
            <p:nvPr/>
          </p:nvSpPr>
          <p:spPr bwMode="auto">
            <a:xfrm>
              <a:off x="85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7" name="Rectangle 86"/>
            <p:cNvSpPr>
              <a:spLocks noChangeAspect="1" noChangeArrowheads="1"/>
            </p:cNvSpPr>
            <p:nvPr/>
          </p:nvSpPr>
          <p:spPr bwMode="auto">
            <a:xfrm>
              <a:off x="94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88"/>
          <p:cNvGrpSpPr>
            <a:grpSpLocks noChangeAspect="1"/>
          </p:cNvGrpSpPr>
          <p:nvPr/>
        </p:nvGrpSpPr>
        <p:grpSpPr bwMode="auto">
          <a:xfrm>
            <a:off x="2133600" y="5495827"/>
            <a:ext cx="539750" cy="539750"/>
            <a:chOff x="768" y="336"/>
            <a:chExt cx="271" cy="271"/>
          </a:xfrm>
        </p:grpSpPr>
        <p:sp>
          <p:nvSpPr>
            <p:cNvPr id="19530" name="Rectangle 89"/>
            <p:cNvSpPr>
              <a:spLocks noChangeAspect="1" noChangeArrowheads="1"/>
            </p:cNvSpPr>
            <p:nvPr/>
          </p:nvSpPr>
          <p:spPr bwMode="auto">
            <a:xfrm>
              <a:off x="76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1" name="Rectangle 90"/>
            <p:cNvSpPr>
              <a:spLocks noChangeAspect="1" noChangeArrowheads="1"/>
            </p:cNvSpPr>
            <p:nvPr/>
          </p:nvSpPr>
          <p:spPr bwMode="auto">
            <a:xfrm>
              <a:off x="858" y="33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2" name="Rectangle 91"/>
            <p:cNvSpPr>
              <a:spLocks noChangeAspect="1" noChangeArrowheads="1"/>
            </p:cNvSpPr>
            <p:nvPr/>
          </p:nvSpPr>
          <p:spPr bwMode="auto">
            <a:xfrm>
              <a:off x="948" y="33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3" name="Rectangle 92"/>
            <p:cNvSpPr>
              <a:spLocks noChangeAspect="1" noChangeArrowheads="1"/>
            </p:cNvSpPr>
            <p:nvPr/>
          </p:nvSpPr>
          <p:spPr bwMode="auto">
            <a:xfrm>
              <a:off x="76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Rectangle 93"/>
            <p:cNvSpPr>
              <a:spLocks noChangeAspect="1" noChangeArrowheads="1"/>
            </p:cNvSpPr>
            <p:nvPr/>
          </p:nvSpPr>
          <p:spPr bwMode="auto">
            <a:xfrm>
              <a:off x="858" y="426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5" name="Rectangle 94"/>
            <p:cNvSpPr>
              <a:spLocks noChangeAspect="1" noChangeArrowheads="1"/>
            </p:cNvSpPr>
            <p:nvPr/>
          </p:nvSpPr>
          <p:spPr bwMode="auto">
            <a:xfrm>
              <a:off x="948" y="42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6" name="Rectangle 95"/>
            <p:cNvSpPr>
              <a:spLocks noChangeAspect="1" noChangeArrowheads="1"/>
            </p:cNvSpPr>
            <p:nvPr/>
          </p:nvSpPr>
          <p:spPr bwMode="auto">
            <a:xfrm>
              <a:off x="76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7" name="Rectangle 96"/>
            <p:cNvSpPr>
              <a:spLocks noChangeAspect="1" noChangeArrowheads="1"/>
            </p:cNvSpPr>
            <p:nvPr/>
          </p:nvSpPr>
          <p:spPr bwMode="auto">
            <a:xfrm>
              <a:off x="85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Rectangle 97"/>
            <p:cNvSpPr>
              <a:spLocks noChangeAspect="1" noChangeArrowheads="1"/>
            </p:cNvSpPr>
            <p:nvPr/>
          </p:nvSpPr>
          <p:spPr bwMode="auto">
            <a:xfrm>
              <a:off x="948" y="516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08"/>
          <p:cNvGrpSpPr>
            <a:grpSpLocks noChangeAspect="1"/>
          </p:cNvGrpSpPr>
          <p:nvPr/>
        </p:nvGrpSpPr>
        <p:grpSpPr bwMode="auto">
          <a:xfrm>
            <a:off x="3761885" y="5495827"/>
            <a:ext cx="539750" cy="539750"/>
            <a:chOff x="1536" y="390"/>
            <a:chExt cx="271" cy="271"/>
          </a:xfrm>
        </p:grpSpPr>
        <p:sp>
          <p:nvSpPr>
            <p:cNvPr id="19521" name="Rectangle 98"/>
            <p:cNvSpPr>
              <a:spLocks noChangeAspect="1" noChangeArrowheads="1"/>
            </p:cNvSpPr>
            <p:nvPr/>
          </p:nvSpPr>
          <p:spPr bwMode="auto">
            <a:xfrm>
              <a:off x="1536" y="39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2" name="Rectangle 99"/>
            <p:cNvSpPr>
              <a:spLocks noChangeAspect="1" noChangeArrowheads="1"/>
            </p:cNvSpPr>
            <p:nvPr/>
          </p:nvSpPr>
          <p:spPr bwMode="auto">
            <a:xfrm>
              <a:off x="1626" y="39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3" name="Rectangle 100"/>
            <p:cNvSpPr>
              <a:spLocks noChangeAspect="1" noChangeArrowheads="1"/>
            </p:cNvSpPr>
            <p:nvPr/>
          </p:nvSpPr>
          <p:spPr bwMode="auto">
            <a:xfrm>
              <a:off x="1716" y="39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Rectangle 101"/>
            <p:cNvSpPr>
              <a:spLocks noChangeAspect="1" noChangeArrowheads="1"/>
            </p:cNvSpPr>
            <p:nvPr/>
          </p:nvSpPr>
          <p:spPr bwMode="auto">
            <a:xfrm>
              <a:off x="1536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5" name="Rectangle 102"/>
            <p:cNvSpPr>
              <a:spLocks noChangeAspect="1" noChangeArrowheads="1"/>
            </p:cNvSpPr>
            <p:nvPr/>
          </p:nvSpPr>
          <p:spPr bwMode="auto">
            <a:xfrm>
              <a:off x="1626" y="48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6" name="Rectangle 103"/>
            <p:cNvSpPr>
              <a:spLocks noChangeAspect="1" noChangeArrowheads="1"/>
            </p:cNvSpPr>
            <p:nvPr/>
          </p:nvSpPr>
          <p:spPr bwMode="auto">
            <a:xfrm>
              <a:off x="1716" y="48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7" name="Rectangle 104"/>
            <p:cNvSpPr>
              <a:spLocks noChangeAspect="1" noChangeArrowheads="1"/>
            </p:cNvSpPr>
            <p:nvPr/>
          </p:nvSpPr>
          <p:spPr bwMode="auto">
            <a:xfrm>
              <a:off x="1536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8" name="Rectangle 105"/>
            <p:cNvSpPr>
              <a:spLocks noChangeAspect="1" noChangeArrowheads="1"/>
            </p:cNvSpPr>
            <p:nvPr/>
          </p:nvSpPr>
          <p:spPr bwMode="auto">
            <a:xfrm>
              <a:off x="1626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Rectangle 106"/>
            <p:cNvSpPr>
              <a:spLocks noChangeAspect="1" noChangeArrowheads="1"/>
            </p:cNvSpPr>
            <p:nvPr/>
          </p:nvSpPr>
          <p:spPr bwMode="auto">
            <a:xfrm>
              <a:off x="1716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19"/>
          <p:cNvGrpSpPr>
            <a:grpSpLocks noChangeAspect="1"/>
          </p:cNvGrpSpPr>
          <p:nvPr/>
        </p:nvGrpSpPr>
        <p:grpSpPr bwMode="auto">
          <a:xfrm>
            <a:off x="4610100" y="5495827"/>
            <a:ext cx="539750" cy="539750"/>
            <a:chOff x="720" y="480"/>
            <a:chExt cx="271" cy="271"/>
          </a:xfrm>
        </p:grpSpPr>
        <p:sp>
          <p:nvSpPr>
            <p:cNvPr id="19512" name="Rectangle 110"/>
            <p:cNvSpPr>
              <a:spLocks noChangeAspect="1" noChangeArrowheads="1"/>
            </p:cNvSpPr>
            <p:nvPr/>
          </p:nvSpPr>
          <p:spPr bwMode="auto">
            <a:xfrm>
              <a:off x="720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3" name="Rectangle 111"/>
            <p:cNvSpPr>
              <a:spLocks noChangeAspect="1" noChangeArrowheads="1"/>
            </p:cNvSpPr>
            <p:nvPr/>
          </p:nvSpPr>
          <p:spPr bwMode="auto">
            <a:xfrm>
              <a:off x="810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4" name="Rectangle 112"/>
            <p:cNvSpPr>
              <a:spLocks noChangeAspect="1" noChangeArrowheads="1"/>
            </p:cNvSpPr>
            <p:nvPr/>
          </p:nvSpPr>
          <p:spPr bwMode="auto">
            <a:xfrm>
              <a:off x="900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Rectangle 113"/>
            <p:cNvSpPr>
              <a:spLocks noChangeAspect="1" noChangeArrowheads="1"/>
            </p:cNvSpPr>
            <p:nvPr/>
          </p:nvSpPr>
          <p:spPr bwMode="auto">
            <a:xfrm>
              <a:off x="720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Rectangle 114"/>
            <p:cNvSpPr>
              <a:spLocks noChangeAspect="1" noChangeArrowheads="1"/>
            </p:cNvSpPr>
            <p:nvPr/>
          </p:nvSpPr>
          <p:spPr bwMode="auto">
            <a:xfrm>
              <a:off x="810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7" name="Rectangle 115"/>
            <p:cNvSpPr>
              <a:spLocks noChangeAspect="1" noChangeArrowheads="1"/>
            </p:cNvSpPr>
            <p:nvPr/>
          </p:nvSpPr>
          <p:spPr bwMode="auto">
            <a:xfrm>
              <a:off x="900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Rectangle 116"/>
            <p:cNvSpPr>
              <a:spLocks noChangeAspect="1" noChangeArrowheads="1"/>
            </p:cNvSpPr>
            <p:nvPr/>
          </p:nvSpPr>
          <p:spPr bwMode="auto">
            <a:xfrm>
              <a:off x="720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9" name="Rectangle 117"/>
            <p:cNvSpPr>
              <a:spLocks noChangeAspect="1" noChangeArrowheads="1"/>
            </p:cNvSpPr>
            <p:nvPr/>
          </p:nvSpPr>
          <p:spPr bwMode="auto">
            <a:xfrm>
              <a:off x="810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0" name="Rectangle 118"/>
            <p:cNvSpPr>
              <a:spLocks noChangeAspect="1" noChangeArrowheads="1"/>
            </p:cNvSpPr>
            <p:nvPr/>
          </p:nvSpPr>
          <p:spPr bwMode="auto">
            <a:xfrm>
              <a:off x="900" y="66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51"/>
          <p:cNvGrpSpPr>
            <a:grpSpLocks noChangeAspect="1"/>
          </p:cNvGrpSpPr>
          <p:nvPr/>
        </p:nvGrpSpPr>
        <p:grpSpPr bwMode="auto">
          <a:xfrm>
            <a:off x="6315075" y="5495827"/>
            <a:ext cx="539750" cy="539750"/>
            <a:chOff x="528" y="480"/>
            <a:chExt cx="271" cy="271"/>
          </a:xfrm>
        </p:grpSpPr>
        <p:sp>
          <p:nvSpPr>
            <p:cNvPr id="19503" name="Rectangle 121"/>
            <p:cNvSpPr>
              <a:spLocks noChangeAspect="1" noChangeArrowheads="1"/>
            </p:cNvSpPr>
            <p:nvPr/>
          </p:nvSpPr>
          <p:spPr bwMode="auto">
            <a:xfrm>
              <a:off x="52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Rectangle 122"/>
            <p:cNvSpPr>
              <a:spLocks noChangeAspect="1" noChangeArrowheads="1"/>
            </p:cNvSpPr>
            <p:nvPr/>
          </p:nvSpPr>
          <p:spPr bwMode="auto">
            <a:xfrm>
              <a:off x="61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5" name="Rectangle 123"/>
            <p:cNvSpPr>
              <a:spLocks noChangeAspect="1" noChangeArrowheads="1"/>
            </p:cNvSpPr>
            <p:nvPr/>
          </p:nvSpPr>
          <p:spPr bwMode="auto">
            <a:xfrm>
              <a:off x="70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6" name="Rectangle 124"/>
            <p:cNvSpPr>
              <a:spLocks noChangeAspect="1" noChangeArrowheads="1"/>
            </p:cNvSpPr>
            <p:nvPr/>
          </p:nvSpPr>
          <p:spPr bwMode="auto">
            <a:xfrm>
              <a:off x="52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7" name="Rectangle 125"/>
            <p:cNvSpPr>
              <a:spLocks noChangeAspect="1" noChangeArrowheads="1"/>
            </p:cNvSpPr>
            <p:nvPr/>
          </p:nvSpPr>
          <p:spPr bwMode="auto">
            <a:xfrm>
              <a:off x="618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Rectangle 126"/>
            <p:cNvSpPr>
              <a:spLocks noChangeAspect="1" noChangeArrowheads="1"/>
            </p:cNvSpPr>
            <p:nvPr/>
          </p:nvSpPr>
          <p:spPr bwMode="auto">
            <a:xfrm>
              <a:off x="70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9" name="Rectangle 127"/>
            <p:cNvSpPr>
              <a:spLocks noChangeAspect="1" noChangeArrowheads="1"/>
            </p:cNvSpPr>
            <p:nvPr/>
          </p:nvSpPr>
          <p:spPr bwMode="auto">
            <a:xfrm>
              <a:off x="528" y="66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0" name="Rectangle 128"/>
            <p:cNvSpPr>
              <a:spLocks noChangeAspect="1" noChangeArrowheads="1"/>
            </p:cNvSpPr>
            <p:nvPr/>
          </p:nvSpPr>
          <p:spPr bwMode="auto">
            <a:xfrm>
              <a:off x="61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1" name="Rectangle 129"/>
            <p:cNvSpPr>
              <a:spLocks noChangeAspect="1" noChangeArrowheads="1"/>
            </p:cNvSpPr>
            <p:nvPr/>
          </p:nvSpPr>
          <p:spPr bwMode="auto">
            <a:xfrm>
              <a:off x="70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31"/>
          <p:cNvGrpSpPr>
            <a:grpSpLocks noChangeAspect="1"/>
          </p:cNvGrpSpPr>
          <p:nvPr/>
        </p:nvGrpSpPr>
        <p:grpSpPr bwMode="auto">
          <a:xfrm>
            <a:off x="5448300" y="5495827"/>
            <a:ext cx="539750" cy="539750"/>
            <a:chOff x="528" y="480"/>
            <a:chExt cx="271" cy="271"/>
          </a:xfrm>
        </p:grpSpPr>
        <p:sp>
          <p:nvSpPr>
            <p:cNvPr id="19494" name="Rectangle 132"/>
            <p:cNvSpPr>
              <a:spLocks noChangeAspect="1" noChangeArrowheads="1"/>
            </p:cNvSpPr>
            <p:nvPr/>
          </p:nvSpPr>
          <p:spPr bwMode="auto">
            <a:xfrm>
              <a:off x="52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5" name="Rectangle 133"/>
            <p:cNvSpPr>
              <a:spLocks noChangeAspect="1" noChangeArrowheads="1"/>
            </p:cNvSpPr>
            <p:nvPr/>
          </p:nvSpPr>
          <p:spPr bwMode="auto">
            <a:xfrm>
              <a:off x="61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6" name="Rectangle 134"/>
            <p:cNvSpPr>
              <a:spLocks noChangeAspect="1" noChangeArrowheads="1"/>
            </p:cNvSpPr>
            <p:nvPr/>
          </p:nvSpPr>
          <p:spPr bwMode="auto">
            <a:xfrm>
              <a:off x="708" y="48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7" name="Rectangle 135"/>
            <p:cNvSpPr>
              <a:spLocks noChangeAspect="1" noChangeArrowheads="1"/>
            </p:cNvSpPr>
            <p:nvPr/>
          </p:nvSpPr>
          <p:spPr bwMode="auto">
            <a:xfrm>
              <a:off x="52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Rectangle 136"/>
            <p:cNvSpPr>
              <a:spLocks noChangeAspect="1" noChangeArrowheads="1"/>
            </p:cNvSpPr>
            <p:nvPr/>
          </p:nvSpPr>
          <p:spPr bwMode="auto">
            <a:xfrm>
              <a:off x="618" y="57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Rectangle 137"/>
            <p:cNvSpPr>
              <a:spLocks noChangeAspect="1" noChangeArrowheads="1"/>
            </p:cNvSpPr>
            <p:nvPr/>
          </p:nvSpPr>
          <p:spPr bwMode="auto">
            <a:xfrm>
              <a:off x="708" y="57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Rectangle 138"/>
            <p:cNvSpPr>
              <a:spLocks noChangeAspect="1" noChangeArrowheads="1"/>
            </p:cNvSpPr>
            <p:nvPr/>
          </p:nvSpPr>
          <p:spPr bwMode="auto">
            <a:xfrm>
              <a:off x="52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Rectangle 139"/>
            <p:cNvSpPr>
              <a:spLocks noChangeAspect="1" noChangeArrowheads="1"/>
            </p:cNvSpPr>
            <p:nvPr/>
          </p:nvSpPr>
          <p:spPr bwMode="auto">
            <a:xfrm>
              <a:off x="618" y="660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Rectangle 140"/>
            <p:cNvSpPr>
              <a:spLocks noChangeAspect="1" noChangeArrowheads="1"/>
            </p:cNvSpPr>
            <p:nvPr/>
          </p:nvSpPr>
          <p:spPr bwMode="auto">
            <a:xfrm>
              <a:off x="708" y="660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63"/>
          <p:cNvGrpSpPr>
            <a:grpSpLocks noChangeAspect="1"/>
          </p:cNvGrpSpPr>
          <p:nvPr/>
        </p:nvGrpSpPr>
        <p:grpSpPr bwMode="auto">
          <a:xfrm>
            <a:off x="8001000" y="5495827"/>
            <a:ext cx="539750" cy="539750"/>
            <a:chOff x="528" y="384"/>
            <a:chExt cx="271" cy="271"/>
          </a:xfrm>
        </p:grpSpPr>
        <p:sp>
          <p:nvSpPr>
            <p:cNvPr id="19485" name="Rectangle 142"/>
            <p:cNvSpPr>
              <a:spLocks noChangeAspect="1" noChangeArrowheads="1"/>
            </p:cNvSpPr>
            <p:nvPr/>
          </p:nvSpPr>
          <p:spPr bwMode="auto">
            <a:xfrm>
              <a:off x="528" y="38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Rectangle 143"/>
            <p:cNvSpPr>
              <a:spLocks noChangeAspect="1" noChangeArrowheads="1"/>
            </p:cNvSpPr>
            <p:nvPr/>
          </p:nvSpPr>
          <p:spPr bwMode="auto">
            <a:xfrm>
              <a:off x="618" y="38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Rectangle 144"/>
            <p:cNvSpPr>
              <a:spLocks noChangeAspect="1" noChangeArrowheads="1"/>
            </p:cNvSpPr>
            <p:nvPr/>
          </p:nvSpPr>
          <p:spPr bwMode="auto">
            <a:xfrm>
              <a:off x="708" y="38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Rectangle 145"/>
            <p:cNvSpPr>
              <a:spLocks noChangeAspect="1" noChangeArrowheads="1"/>
            </p:cNvSpPr>
            <p:nvPr/>
          </p:nvSpPr>
          <p:spPr bwMode="auto">
            <a:xfrm>
              <a:off x="528" y="47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Rectangle 146"/>
            <p:cNvSpPr>
              <a:spLocks noChangeAspect="1" noChangeArrowheads="1"/>
            </p:cNvSpPr>
            <p:nvPr/>
          </p:nvSpPr>
          <p:spPr bwMode="auto">
            <a:xfrm>
              <a:off x="618" y="47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Rectangle 147"/>
            <p:cNvSpPr>
              <a:spLocks noChangeAspect="1" noChangeArrowheads="1"/>
            </p:cNvSpPr>
            <p:nvPr/>
          </p:nvSpPr>
          <p:spPr bwMode="auto">
            <a:xfrm>
              <a:off x="708" y="47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Rectangle 148"/>
            <p:cNvSpPr>
              <a:spLocks noChangeAspect="1" noChangeArrowheads="1"/>
            </p:cNvSpPr>
            <p:nvPr/>
          </p:nvSpPr>
          <p:spPr bwMode="auto">
            <a:xfrm>
              <a:off x="528" y="56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Rectangle 149"/>
            <p:cNvSpPr>
              <a:spLocks noChangeAspect="1" noChangeArrowheads="1"/>
            </p:cNvSpPr>
            <p:nvPr/>
          </p:nvSpPr>
          <p:spPr bwMode="auto">
            <a:xfrm>
              <a:off x="618" y="56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3" name="Rectangle 150"/>
            <p:cNvSpPr>
              <a:spLocks noChangeAspect="1" noChangeArrowheads="1"/>
            </p:cNvSpPr>
            <p:nvPr/>
          </p:nvSpPr>
          <p:spPr bwMode="auto">
            <a:xfrm>
              <a:off x="708" y="56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62"/>
          <p:cNvGrpSpPr>
            <a:grpSpLocks noChangeAspect="1"/>
          </p:cNvGrpSpPr>
          <p:nvPr/>
        </p:nvGrpSpPr>
        <p:grpSpPr bwMode="auto">
          <a:xfrm>
            <a:off x="7153275" y="5495827"/>
            <a:ext cx="539750" cy="539750"/>
            <a:chOff x="768" y="624"/>
            <a:chExt cx="271" cy="271"/>
          </a:xfrm>
        </p:grpSpPr>
        <p:sp>
          <p:nvSpPr>
            <p:cNvPr id="19476" name="Rectangle 153"/>
            <p:cNvSpPr>
              <a:spLocks noChangeAspect="1" noChangeArrowheads="1"/>
            </p:cNvSpPr>
            <p:nvPr/>
          </p:nvSpPr>
          <p:spPr bwMode="auto">
            <a:xfrm>
              <a:off x="768" y="62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Rectangle 154"/>
            <p:cNvSpPr>
              <a:spLocks noChangeAspect="1" noChangeArrowheads="1"/>
            </p:cNvSpPr>
            <p:nvPr/>
          </p:nvSpPr>
          <p:spPr bwMode="auto">
            <a:xfrm>
              <a:off x="858" y="62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Rectangle 155"/>
            <p:cNvSpPr>
              <a:spLocks noChangeAspect="1" noChangeArrowheads="1"/>
            </p:cNvSpPr>
            <p:nvPr/>
          </p:nvSpPr>
          <p:spPr bwMode="auto">
            <a:xfrm>
              <a:off x="948" y="62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Rectangle 156"/>
            <p:cNvSpPr>
              <a:spLocks noChangeAspect="1" noChangeArrowheads="1"/>
            </p:cNvSpPr>
            <p:nvPr/>
          </p:nvSpPr>
          <p:spPr bwMode="auto">
            <a:xfrm>
              <a:off x="768" y="71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Rectangle 157"/>
            <p:cNvSpPr>
              <a:spLocks noChangeAspect="1" noChangeArrowheads="1"/>
            </p:cNvSpPr>
            <p:nvPr/>
          </p:nvSpPr>
          <p:spPr bwMode="auto">
            <a:xfrm>
              <a:off x="858" y="714"/>
              <a:ext cx="91" cy="91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Rectangle 158"/>
            <p:cNvSpPr>
              <a:spLocks noChangeAspect="1" noChangeArrowheads="1"/>
            </p:cNvSpPr>
            <p:nvPr/>
          </p:nvSpPr>
          <p:spPr bwMode="auto">
            <a:xfrm>
              <a:off x="948" y="71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Rectangle 159"/>
            <p:cNvSpPr>
              <a:spLocks noChangeAspect="1" noChangeArrowheads="1"/>
            </p:cNvSpPr>
            <p:nvPr/>
          </p:nvSpPr>
          <p:spPr bwMode="auto">
            <a:xfrm>
              <a:off x="768" y="80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Rectangle 160"/>
            <p:cNvSpPr>
              <a:spLocks noChangeAspect="1" noChangeArrowheads="1"/>
            </p:cNvSpPr>
            <p:nvPr/>
          </p:nvSpPr>
          <p:spPr bwMode="auto">
            <a:xfrm>
              <a:off x="858" y="80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Rectangle 161"/>
            <p:cNvSpPr>
              <a:spLocks noChangeAspect="1" noChangeArrowheads="1"/>
            </p:cNvSpPr>
            <p:nvPr/>
          </p:nvSpPr>
          <p:spPr bwMode="auto">
            <a:xfrm>
              <a:off x="948" y="804"/>
              <a:ext cx="91" cy="91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1" name="Rectangle 2"/>
          <p:cNvSpPr txBox="1">
            <a:spLocks noChangeArrowheads="1"/>
          </p:cNvSpPr>
          <p:nvPr/>
        </p:nvSpPr>
        <p:spPr>
          <a:xfrm>
            <a:off x="444566" y="746322"/>
            <a:ext cx="7539938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二值图像处理定义：连接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97" grpId="0" animBg="1"/>
      <p:bldP spid="2631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4760" y="682723"/>
            <a:ext cx="6405660" cy="66357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二值图像处理定义：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连通</a:t>
            </a:r>
            <a:r>
              <a:rPr lang="zh-CN" altLang="en-US" sz="4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域</a:t>
            </a:r>
          </a:p>
        </p:txBody>
      </p:sp>
      <p:sp>
        <p:nvSpPr>
          <p:cNvPr id="264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3060" y="1599576"/>
            <a:ext cx="8154186" cy="1368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将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相互连在一起的黑色像素的集合称为一个连通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域</a:t>
            </a:r>
            <a:endParaRPr lang="zh-CN" altLang="en-US" sz="3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Group 1174"/>
          <p:cNvGrpSpPr>
            <a:grpSpLocks noChangeAspect="1"/>
          </p:cNvGrpSpPr>
          <p:nvPr/>
        </p:nvGrpSpPr>
        <p:grpSpPr bwMode="auto">
          <a:xfrm>
            <a:off x="1547813" y="3180841"/>
            <a:ext cx="1439862" cy="1439862"/>
            <a:chOff x="1056" y="2448"/>
            <a:chExt cx="676" cy="676"/>
          </a:xfrm>
        </p:grpSpPr>
        <p:sp>
          <p:nvSpPr>
            <p:cNvPr id="20490" name="Rectangle 1055"/>
            <p:cNvSpPr>
              <a:spLocks noChangeAspect="1" noChangeArrowheads="1"/>
            </p:cNvSpPr>
            <p:nvPr/>
          </p:nvSpPr>
          <p:spPr bwMode="auto">
            <a:xfrm>
              <a:off x="1056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Rectangle 1056"/>
            <p:cNvSpPr>
              <a:spLocks noChangeAspect="1" noChangeArrowheads="1"/>
            </p:cNvSpPr>
            <p:nvPr/>
          </p:nvSpPr>
          <p:spPr bwMode="auto">
            <a:xfrm>
              <a:off x="1169" y="2448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Rectangle 1057"/>
            <p:cNvSpPr>
              <a:spLocks noChangeAspect="1" noChangeArrowheads="1"/>
            </p:cNvSpPr>
            <p:nvPr/>
          </p:nvSpPr>
          <p:spPr bwMode="auto">
            <a:xfrm>
              <a:off x="128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Rectangle 1058"/>
            <p:cNvSpPr>
              <a:spLocks noChangeAspect="1" noChangeArrowheads="1"/>
            </p:cNvSpPr>
            <p:nvPr/>
          </p:nvSpPr>
          <p:spPr bwMode="auto">
            <a:xfrm>
              <a:off x="1056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Rectangle 1059"/>
            <p:cNvSpPr>
              <a:spLocks noChangeAspect="1" noChangeArrowheads="1"/>
            </p:cNvSpPr>
            <p:nvPr/>
          </p:nvSpPr>
          <p:spPr bwMode="auto">
            <a:xfrm>
              <a:off x="1169" y="2561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Rectangle 1060"/>
            <p:cNvSpPr>
              <a:spLocks noChangeAspect="1" noChangeArrowheads="1"/>
            </p:cNvSpPr>
            <p:nvPr/>
          </p:nvSpPr>
          <p:spPr bwMode="auto">
            <a:xfrm>
              <a:off x="1282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Rectangle 1061"/>
            <p:cNvSpPr>
              <a:spLocks noChangeAspect="1" noChangeArrowheads="1"/>
            </p:cNvSpPr>
            <p:nvPr/>
          </p:nvSpPr>
          <p:spPr bwMode="auto">
            <a:xfrm>
              <a:off x="1056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Rectangle 1062"/>
            <p:cNvSpPr>
              <a:spLocks noChangeAspect="1" noChangeArrowheads="1"/>
            </p:cNvSpPr>
            <p:nvPr/>
          </p:nvSpPr>
          <p:spPr bwMode="auto">
            <a:xfrm>
              <a:off x="1169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Rectangle 1063"/>
            <p:cNvSpPr>
              <a:spLocks noChangeAspect="1" noChangeArrowheads="1"/>
            </p:cNvSpPr>
            <p:nvPr/>
          </p:nvSpPr>
          <p:spPr bwMode="auto">
            <a:xfrm>
              <a:off x="1282" y="2674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Rectangle 1065"/>
            <p:cNvSpPr>
              <a:spLocks noChangeAspect="1" noChangeArrowheads="1"/>
            </p:cNvSpPr>
            <p:nvPr/>
          </p:nvSpPr>
          <p:spPr bwMode="auto">
            <a:xfrm>
              <a:off x="1392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Rectangle 1066"/>
            <p:cNvSpPr>
              <a:spLocks noChangeAspect="1" noChangeArrowheads="1"/>
            </p:cNvSpPr>
            <p:nvPr/>
          </p:nvSpPr>
          <p:spPr bwMode="auto">
            <a:xfrm>
              <a:off x="1505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Rectangle 1067"/>
            <p:cNvSpPr>
              <a:spLocks noChangeAspect="1" noChangeArrowheads="1"/>
            </p:cNvSpPr>
            <p:nvPr/>
          </p:nvSpPr>
          <p:spPr bwMode="auto">
            <a:xfrm>
              <a:off x="1618" y="2448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Rectangle 1068"/>
            <p:cNvSpPr>
              <a:spLocks noChangeAspect="1" noChangeArrowheads="1"/>
            </p:cNvSpPr>
            <p:nvPr/>
          </p:nvSpPr>
          <p:spPr bwMode="auto">
            <a:xfrm>
              <a:off x="1392" y="2561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Rectangle 1069"/>
            <p:cNvSpPr>
              <a:spLocks noChangeAspect="1" noChangeArrowheads="1"/>
            </p:cNvSpPr>
            <p:nvPr/>
          </p:nvSpPr>
          <p:spPr bwMode="auto">
            <a:xfrm>
              <a:off x="1505" y="2561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Rectangle 1070"/>
            <p:cNvSpPr>
              <a:spLocks noChangeAspect="1" noChangeArrowheads="1"/>
            </p:cNvSpPr>
            <p:nvPr/>
          </p:nvSpPr>
          <p:spPr bwMode="auto">
            <a:xfrm>
              <a:off x="1618" y="2561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Rectangle 1071"/>
            <p:cNvSpPr>
              <a:spLocks noChangeAspect="1" noChangeArrowheads="1"/>
            </p:cNvSpPr>
            <p:nvPr/>
          </p:nvSpPr>
          <p:spPr bwMode="auto">
            <a:xfrm>
              <a:off x="1392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Rectangle 1072"/>
            <p:cNvSpPr>
              <a:spLocks noChangeAspect="1" noChangeArrowheads="1"/>
            </p:cNvSpPr>
            <p:nvPr/>
          </p:nvSpPr>
          <p:spPr bwMode="auto">
            <a:xfrm>
              <a:off x="1505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Rectangle 1073"/>
            <p:cNvSpPr>
              <a:spLocks noChangeAspect="1" noChangeArrowheads="1"/>
            </p:cNvSpPr>
            <p:nvPr/>
          </p:nvSpPr>
          <p:spPr bwMode="auto">
            <a:xfrm>
              <a:off x="1618" y="267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Rectangle 1075"/>
            <p:cNvSpPr>
              <a:spLocks noChangeAspect="1" noChangeArrowheads="1"/>
            </p:cNvSpPr>
            <p:nvPr/>
          </p:nvSpPr>
          <p:spPr bwMode="auto">
            <a:xfrm>
              <a:off x="1056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Rectangle 1076"/>
            <p:cNvSpPr>
              <a:spLocks noChangeAspect="1" noChangeArrowheads="1"/>
            </p:cNvSpPr>
            <p:nvPr/>
          </p:nvSpPr>
          <p:spPr bwMode="auto">
            <a:xfrm>
              <a:off x="1169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Rectangle 1077"/>
            <p:cNvSpPr>
              <a:spLocks noChangeAspect="1" noChangeArrowheads="1"/>
            </p:cNvSpPr>
            <p:nvPr/>
          </p:nvSpPr>
          <p:spPr bwMode="auto">
            <a:xfrm>
              <a:off x="128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Rectangle 1078"/>
            <p:cNvSpPr>
              <a:spLocks noChangeAspect="1" noChangeArrowheads="1"/>
            </p:cNvSpPr>
            <p:nvPr/>
          </p:nvSpPr>
          <p:spPr bwMode="auto">
            <a:xfrm>
              <a:off x="1056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Rectangle 1079"/>
            <p:cNvSpPr>
              <a:spLocks noChangeAspect="1" noChangeArrowheads="1"/>
            </p:cNvSpPr>
            <p:nvPr/>
          </p:nvSpPr>
          <p:spPr bwMode="auto">
            <a:xfrm>
              <a:off x="1169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Rectangle 1080"/>
            <p:cNvSpPr>
              <a:spLocks noChangeAspect="1" noChangeArrowheads="1"/>
            </p:cNvSpPr>
            <p:nvPr/>
          </p:nvSpPr>
          <p:spPr bwMode="auto">
            <a:xfrm>
              <a:off x="1282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Rectangle 1081"/>
            <p:cNvSpPr>
              <a:spLocks noChangeAspect="1" noChangeArrowheads="1"/>
            </p:cNvSpPr>
            <p:nvPr/>
          </p:nvSpPr>
          <p:spPr bwMode="auto">
            <a:xfrm>
              <a:off x="1056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Rectangle 1082"/>
            <p:cNvSpPr>
              <a:spLocks noChangeAspect="1" noChangeArrowheads="1"/>
            </p:cNvSpPr>
            <p:nvPr/>
          </p:nvSpPr>
          <p:spPr bwMode="auto">
            <a:xfrm>
              <a:off x="1169" y="3010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Rectangle 1083"/>
            <p:cNvSpPr>
              <a:spLocks noChangeAspect="1" noChangeArrowheads="1"/>
            </p:cNvSpPr>
            <p:nvPr/>
          </p:nvSpPr>
          <p:spPr bwMode="auto">
            <a:xfrm>
              <a:off x="1282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Rectangle 1085"/>
            <p:cNvSpPr>
              <a:spLocks noChangeAspect="1" noChangeArrowheads="1"/>
            </p:cNvSpPr>
            <p:nvPr/>
          </p:nvSpPr>
          <p:spPr bwMode="auto">
            <a:xfrm>
              <a:off x="1392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Rectangle 1086"/>
            <p:cNvSpPr>
              <a:spLocks noChangeAspect="1" noChangeArrowheads="1"/>
            </p:cNvSpPr>
            <p:nvPr/>
          </p:nvSpPr>
          <p:spPr bwMode="auto">
            <a:xfrm>
              <a:off x="1505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Rectangle 1087"/>
            <p:cNvSpPr>
              <a:spLocks noChangeAspect="1" noChangeArrowheads="1"/>
            </p:cNvSpPr>
            <p:nvPr/>
          </p:nvSpPr>
          <p:spPr bwMode="auto">
            <a:xfrm>
              <a:off x="1618" y="2784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Rectangle 1088"/>
            <p:cNvSpPr>
              <a:spLocks noChangeAspect="1" noChangeArrowheads="1"/>
            </p:cNvSpPr>
            <p:nvPr/>
          </p:nvSpPr>
          <p:spPr bwMode="auto">
            <a:xfrm>
              <a:off x="1392" y="2897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Rectangle 1089"/>
            <p:cNvSpPr>
              <a:spLocks noChangeAspect="1" noChangeArrowheads="1"/>
            </p:cNvSpPr>
            <p:nvPr/>
          </p:nvSpPr>
          <p:spPr bwMode="auto">
            <a:xfrm>
              <a:off x="1505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Rectangle 1090"/>
            <p:cNvSpPr>
              <a:spLocks noChangeAspect="1" noChangeArrowheads="1"/>
            </p:cNvSpPr>
            <p:nvPr/>
          </p:nvSpPr>
          <p:spPr bwMode="auto">
            <a:xfrm>
              <a:off x="1618" y="2897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Rectangle 1091"/>
            <p:cNvSpPr>
              <a:spLocks noChangeAspect="1" noChangeArrowheads="1"/>
            </p:cNvSpPr>
            <p:nvPr/>
          </p:nvSpPr>
          <p:spPr bwMode="auto">
            <a:xfrm>
              <a:off x="1392" y="3010"/>
              <a:ext cx="114" cy="11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Rectangle 1092"/>
            <p:cNvSpPr>
              <a:spLocks noChangeAspect="1" noChangeArrowheads="1"/>
            </p:cNvSpPr>
            <p:nvPr/>
          </p:nvSpPr>
          <p:spPr bwMode="auto">
            <a:xfrm>
              <a:off x="1505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Rectangle 1093"/>
            <p:cNvSpPr>
              <a:spLocks noChangeAspect="1" noChangeArrowheads="1"/>
            </p:cNvSpPr>
            <p:nvPr/>
          </p:nvSpPr>
          <p:spPr bwMode="auto">
            <a:xfrm>
              <a:off x="1618" y="3010"/>
              <a:ext cx="114" cy="1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4343" name="Rectangle 1175"/>
          <p:cNvSpPr>
            <a:spLocks noChangeArrowheads="1"/>
          </p:cNvSpPr>
          <p:nvPr/>
        </p:nvSpPr>
        <p:spPr bwMode="auto">
          <a:xfrm>
            <a:off x="1782763" y="3415791"/>
            <a:ext cx="719137" cy="719137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4" name="Rectangle 1176"/>
          <p:cNvSpPr>
            <a:spLocks noChangeArrowheads="1"/>
          </p:cNvSpPr>
          <p:nvPr/>
        </p:nvSpPr>
        <p:spPr bwMode="auto">
          <a:xfrm>
            <a:off x="2024063" y="3901566"/>
            <a:ext cx="719137" cy="719137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5" name="Text Box 1177"/>
          <p:cNvSpPr txBox="1">
            <a:spLocks noChangeArrowheads="1"/>
          </p:cNvSpPr>
          <p:nvPr/>
        </p:nvSpPr>
        <p:spPr bwMode="auto">
          <a:xfrm>
            <a:off x="4166698" y="3358641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四接连意义下为</a:t>
            </a: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个连通域。</a:t>
            </a:r>
          </a:p>
        </p:txBody>
      </p:sp>
      <p:sp>
        <p:nvSpPr>
          <p:cNvPr id="264346" name="Text Box 1178"/>
          <p:cNvSpPr txBox="1">
            <a:spLocks noChangeArrowheads="1"/>
          </p:cNvSpPr>
          <p:nvPr/>
        </p:nvSpPr>
        <p:spPr bwMode="auto">
          <a:xfrm>
            <a:off x="4195763" y="3968241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八接连意义下为</a:t>
            </a: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个连通域。</a:t>
            </a:r>
          </a:p>
        </p:txBody>
      </p:sp>
      <p:sp>
        <p:nvSpPr>
          <p:cNvPr id="4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3889" y="5486399"/>
            <a:ext cx="7918516" cy="74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通过统计连通域的个数，可获得目标物个数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43" grpId="0" animBg="1"/>
      <p:bldP spid="264344" grpId="0" animBg="1"/>
      <p:bldP spid="264345" grpId="0" autoUpdateAnimBg="0"/>
      <p:bldP spid="264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4117" y="2055545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二值图像处理定义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贴标签算法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形态学操作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56" y="3327661"/>
            <a:ext cx="3155667" cy="573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1758</Words>
  <Application>Microsoft Office PowerPoint</Application>
  <PresentationFormat>全屏显示(4:3)</PresentationFormat>
  <Paragraphs>247</Paragraphs>
  <Slides>47</Slides>
  <Notes>22</Notes>
  <HiddenSlides>4</HiddenSlides>
  <MMClips>2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Office 主题​​</vt:lpstr>
      <vt:lpstr>公式</vt:lpstr>
      <vt:lpstr>Equation</vt:lpstr>
      <vt:lpstr>幻灯片 1</vt:lpstr>
      <vt:lpstr>幻灯片 2</vt:lpstr>
      <vt:lpstr>幻灯片 3</vt:lpstr>
      <vt:lpstr>幻灯片 4</vt:lpstr>
      <vt:lpstr>二值图像处理定义：目的</vt:lpstr>
      <vt:lpstr>图像二值化处理与二值图像处理</vt:lpstr>
      <vt:lpstr>幻灯片 7</vt:lpstr>
      <vt:lpstr>二值图像处理定义：连通域</vt:lpstr>
      <vt:lpstr>幻灯片 9</vt:lpstr>
      <vt:lpstr>贴标签： 基本思路</vt:lpstr>
      <vt:lpstr>贴标签： 算法步骤</vt:lpstr>
      <vt:lpstr>贴标签： 算法步骤</vt:lpstr>
      <vt:lpstr>贴标签： 算法步骤</vt:lpstr>
      <vt:lpstr>贴标签：算法步骤</vt:lpstr>
      <vt:lpstr>贴标签： 算法步骤</vt:lpstr>
      <vt:lpstr>贴标签 ：算法步骤</vt:lpstr>
      <vt:lpstr>贴标签：算法步骤</vt:lpstr>
      <vt:lpstr>贴标签： 算法步骤</vt:lpstr>
      <vt:lpstr>贴标签： 算法步骤</vt:lpstr>
      <vt:lpstr>贴标签： 算法步骤</vt:lpstr>
      <vt:lpstr>幻灯片 21</vt:lpstr>
      <vt:lpstr>幻灯片 22</vt:lpstr>
      <vt:lpstr>腐蚀： 基本概念</vt:lpstr>
      <vt:lpstr>腐蚀：设计思想</vt:lpstr>
      <vt:lpstr>腐蚀： 算法步骤</vt:lpstr>
      <vt:lpstr>腐蚀： 例题</vt:lpstr>
      <vt:lpstr>腐蚀：应用</vt:lpstr>
      <vt:lpstr>膨胀： 基本概念</vt:lpstr>
      <vt:lpstr>膨胀： 设计思想</vt:lpstr>
      <vt:lpstr>膨胀： 算法步骤</vt:lpstr>
      <vt:lpstr>膨胀： 例题</vt:lpstr>
      <vt:lpstr>膨胀：应用</vt:lpstr>
      <vt:lpstr>开运算与闭运算的提出背景</vt:lpstr>
      <vt:lpstr>开运算： 算法原理</vt:lpstr>
      <vt:lpstr>开运算： 运算示例</vt:lpstr>
      <vt:lpstr>开运算应用示例</vt:lpstr>
      <vt:lpstr>闭运算：算法原理</vt:lpstr>
      <vt:lpstr>闭运算 —— 运算示例</vt:lpstr>
      <vt:lpstr>开、闭运算的变形</vt:lpstr>
      <vt:lpstr>变形闭运算的示例</vt:lpstr>
      <vt:lpstr>闭运算应用示例</vt:lpstr>
      <vt:lpstr>幻灯片 42</vt:lpstr>
      <vt:lpstr>目标提取示例 ：伪目标物</vt:lpstr>
      <vt:lpstr>目标提取示例： 伪目标物</vt:lpstr>
      <vt:lpstr>多目标提取示例:粘连或断裂</vt:lpstr>
      <vt:lpstr>多目标提取示例:不同形态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334</cp:revision>
  <dcterms:created xsi:type="dcterms:W3CDTF">2017-03-05T02:04:51Z</dcterms:created>
  <dcterms:modified xsi:type="dcterms:W3CDTF">2018-06-04T02:02:32Z</dcterms:modified>
</cp:coreProperties>
</file>