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66" r:id="rId5"/>
    <p:sldId id="331" r:id="rId6"/>
    <p:sldId id="350" r:id="rId7"/>
    <p:sldId id="345" r:id="rId8"/>
    <p:sldId id="346" r:id="rId9"/>
    <p:sldId id="341" r:id="rId10"/>
    <p:sldId id="338" r:id="rId11"/>
    <p:sldId id="347" r:id="rId12"/>
    <p:sldId id="351" r:id="rId13"/>
    <p:sldId id="339" r:id="rId14"/>
    <p:sldId id="343" r:id="rId15"/>
    <p:sldId id="344" r:id="rId16"/>
    <p:sldId id="349" r:id="rId17"/>
    <p:sldId id="348" r:id="rId18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新細明體" charset="-12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BEF24F2-5D59-46CA-B938-D46BBC426BAC}">
          <p14:sldIdLst>
            <p14:sldId id="266"/>
            <p14:sldId id="331"/>
            <p14:sldId id="350"/>
            <p14:sldId id="345"/>
            <p14:sldId id="346"/>
            <p14:sldId id="341"/>
            <p14:sldId id="338"/>
            <p14:sldId id="347"/>
            <p14:sldId id="351"/>
            <p14:sldId id="339"/>
            <p14:sldId id="343"/>
            <p14:sldId id="344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CCAEB"/>
    <a:srgbClr val="5091CD"/>
    <a:srgbClr val="96005B"/>
    <a:srgbClr val="B2B2B2"/>
    <a:srgbClr val="DDDDDD"/>
    <a:srgbClr val="EAEAEA"/>
    <a:srgbClr val="2D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8973" autoAdjust="0"/>
  </p:normalViewPr>
  <p:slideViewPr>
    <p:cSldViewPr snapToGrid="0">
      <p:cViewPr varScale="1">
        <p:scale>
          <a:sx n="93" d="100"/>
          <a:sy n="93" d="100"/>
        </p:scale>
        <p:origin x="11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36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 dirty="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 smtClean="0">
                <a:ea typeface="+mn-ea"/>
              </a:defRPr>
            </a:lvl1pPr>
          </a:lstStyle>
          <a:p>
            <a:pPr>
              <a:defRPr/>
            </a:pPr>
            <a:fld id="{8E248F52-FB96-4B2A-B3DF-6C1C085423B2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32210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 dirty="0" smtClean="0"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Confidential | Copyright 2012 Trend Micro Inc.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ea typeface="+mn-ea"/>
              </a:defRPr>
            </a:lvl1pPr>
          </a:lstStyle>
          <a:p>
            <a:pPr>
              <a:defRPr/>
            </a:pPr>
            <a:fld id="{9EA60093-2E60-4ABC-AE95-0EB9CB8123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986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 dirty="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 smtClean="0">
                <a:ea typeface="+mn-ea"/>
              </a:defRPr>
            </a:lvl1pPr>
          </a:lstStyle>
          <a:p>
            <a:pPr>
              <a:defRPr/>
            </a:pPr>
            <a:fld id="{8EA708DA-6E4B-496F-9A26-6FEACFBC4503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34036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 dirty="0" smtClean="0"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Confidential | Copyright 2012 Trend Micro Inc.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ea typeface="+mn-ea"/>
              </a:defRPr>
            </a:lvl1pPr>
          </a:lstStyle>
          <a:p>
            <a:pPr>
              <a:defRPr/>
            </a:pPr>
            <a:fld id="{92BA8A4B-59AC-4816-85AE-C30BCAE1BA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76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136F-08B9-4C54-BA40-013B358D576E}" type="slidenum">
              <a:rPr lang="en-US" altLang="zh-TW" smtClean="0"/>
              <a:pPr/>
              <a:t>1</a:t>
            </a:fld>
            <a:endParaRPr lang="en-US" altLang="zh-TW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Confidential | Copyright 2012 Trend Micro Inc.</a:t>
            </a:r>
          </a:p>
        </p:txBody>
      </p:sp>
      <p:sp>
        <p:nvSpPr>
          <p:cNvPr id="14341" name="Date Placeholder 5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8FD179-FCC0-409B-BF0B-B98312203495}" type="datetime1">
              <a:rPr lang="en-US" altLang="zh-TW"/>
              <a:pPr/>
              <a:t>5/27/2016</a:t>
            </a:fld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Abstract_cover_96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5295900" y="6499225"/>
            <a:ext cx="1089025" cy="219075"/>
          </a:xfrm>
        </p:spPr>
        <p:txBody>
          <a:bodyPr/>
          <a:lstStyle>
            <a:lvl1pPr>
              <a:defRPr sz="9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79E26C-21E3-4ECA-A52E-34405B8556C9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93266D-9559-4D51-B9E9-3A09D96CFF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>
          <a:xfrm>
            <a:off x="6480175" y="6507163"/>
            <a:ext cx="2663825" cy="18097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D607E-35DD-4F8D-826C-E7C85154FE02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DC16-EFFB-473F-BBD7-89BC1F9759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08163"/>
            <a:ext cx="9144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6DC875B-193A-4E95-80FC-B40D1E2DDBFF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458298-5589-40D1-9277-C17F6186F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genda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4772025"/>
            <a:ext cx="9144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5FE74D-D62C-47C4-B3FF-8CB5392AACD5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6AADE6-A9C6-4725-BB39-BE6AFE8166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rend_Abstract_divide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39BB1A-0FAE-4D40-82DD-6586DBF6FD51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AA9CD-0021-4F9E-83B4-06A1AC5E21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ThankYou_960x72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9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11F8DFB-ACA0-403D-AE77-B4D2B97A59DA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546186B-6863-4BD6-9841-41E3F5221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DFB1F-BA3B-4688-BCE0-E0E388EB8C6F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4F5E3-A524-4DD9-9D08-7CFA13C057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161B3-BD1F-4885-A391-5F45F79893E2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4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FB8CF-346C-452A-A671-A8B3EEC1A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5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D7400-A8FA-46EE-8F21-3DB689D30D13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3" name="Rectangle 376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A67F8-BE82-446B-A205-993EE98EB7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1"/>
          <a:srcRect t="86111"/>
          <a:stretch>
            <a:fillRect/>
          </a:stretch>
        </p:blipFill>
        <p:spPr bwMode="ltGray">
          <a:xfrm>
            <a:off x="0" y="5905500"/>
            <a:ext cx="914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8888"/>
            <a:ext cx="8027988" cy="446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69875"/>
            <a:ext cx="8101013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500" y="6546850"/>
            <a:ext cx="1089025" cy="219075"/>
          </a:xfrm>
          <a:prstGeom prst="rect">
            <a:avLst/>
          </a:prstGeom>
        </p:spPr>
        <p:txBody>
          <a:bodyPr/>
          <a:lstStyle>
            <a:lvl1pPr algn="l">
              <a:defRPr sz="900" b="0" smtClean="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A971C7F0-95B2-4554-969E-514A8FFA8C48}" type="datetime1">
              <a:rPr lang="en-US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6263" y="6473825"/>
            <a:ext cx="371475" cy="276225"/>
          </a:xfrm>
          <a:prstGeom prst="rect">
            <a:avLst/>
          </a:prstGeom>
        </p:spPr>
        <p:txBody>
          <a:bodyPr/>
          <a:lstStyle>
            <a:lvl1pPr algn="ctr">
              <a:defRPr sz="1200" smtClean="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C9D3F08D-BB5F-4FA7-96D5-38DE0E2C5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038" y="6546850"/>
            <a:ext cx="2895600" cy="1809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dirty="0"/>
              <a:t>Confidential | Copyright 2012 Trend Micro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  <p:sldLayoutId id="2147483661" r:id="rId4"/>
    <p:sldLayoutId id="2147483662" r:id="rId5"/>
    <p:sldLayoutId id="2147483663" r:id="rId6"/>
    <p:sldLayoutId id="2147483656" r:id="rId7"/>
    <p:sldLayoutId id="2147483657" r:id="rId8"/>
    <p:sldLayoutId id="2147483658" r:id="rId9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1162594" y="3952376"/>
            <a:ext cx="4380230" cy="838200"/>
          </a:xfrm>
        </p:spPr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Yamei</a:t>
            </a:r>
            <a:r>
              <a:rPr lang="en-US" altLang="zh-TW" dirty="0" smtClean="0">
                <a:ea typeface="新細明體" charset="-120"/>
              </a:rPr>
              <a:t> Zhou</a:t>
            </a:r>
          </a:p>
          <a:p>
            <a:r>
              <a:rPr lang="en-US" altLang="zh-TW" dirty="0" smtClean="0">
                <a:ea typeface="新細明體" charset="-120"/>
              </a:rPr>
              <a:t>04/25/2016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sp>
        <p:nvSpPr>
          <p:cNvPr id="1331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1110343" y="2405063"/>
            <a:ext cx="7757432" cy="1095783"/>
          </a:xfrm>
        </p:spPr>
        <p:txBody>
          <a:bodyPr/>
          <a:lstStyle/>
          <a:p>
            <a:r>
              <a:rPr lang="en-US" altLang="zh-TW" sz="3600" b="1" dirty="0" smtClean="0">
                <a:ea typeface="新細明體" charset="-120"/>
              </a:rPr>
              <a:t>FMC v1.0 Introduction</a:t>
            </a:r>
          </a:p>
        </p:txBody>
      </p:sp>
      <p:sp>
        <p:nvSpPr>
          <p:cNvPr id="13315" name="Rectangle 3755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3316" name="Rectangle 3768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9FA4954-BD46-4FD9-ACFF-83C7972A4D8A}" type="slidenum">
              <a:rPr lang="en-US" altLang="zh-TW">
                <a:ea typeface="新細明體" charset="-120"/>
              </a:rPr>
              <a:pPr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3317" name="Footer Placeholder 1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dirty="0">
                <a:ea typeface="新細明體" charset="-120"/>
              </a:rPr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4175" y="200452"/>
            <a:ext cx="8375650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TW" b="1" dirty="0" smtClean="0">
                <a:solidFill>
                  <a:srgbClr val="C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Modify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8150" y="846565"/>
            <a:ext cx="6949864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4681" y="4876225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Most business logic is the same as submit function. </a:t>
            </a:r>
            <a:endParaRPr lang="en-US" altLang="zh-CN" dirty="0" smtClean="0"/>
          </a:p>
          <a:p>
            <a:r>
              <a:rPr lang="en-US" altLang="zh-CN" dirty="0" smtClean="0"/>
              <a:t>Add/remove </a:t>
            </a:r>
            <a:r>
              <a:rPr lang="en-US" altLang="zh-CN" dirty="0"/>
              <a:t>the case mapping info to relational table directly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043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Project Status</a:t>
            </a:r>
            <a:endParaRPr lang="zh-TW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1" y="1008289"/>
            <a:ext cx="7439024" cy="186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08730" y="2873829"/>
            <a:ext cx="7439025" cy="3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5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39693"/>
            <a:ext cx="8101013" cy="703307"/>
          </a:xfrm>
        </p:spPr>
        <p:txBody>
          <a:bodyPr/>
          <a:lstStyle/>
          <a:p>
            <a:r>
              <a:rPr lang="en-US" altLang="zh-TW" b="1" dirty="0" smtClean="0"/>
              <a:t>Search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17" y="981347"/>
            <a:ext cx="8347166" cy="15414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Project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—Project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—Hot Fix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—Change History Query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6" y="2511010"/>
            <a:ext cx="8463008" cy="39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54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69875"/>
            <a:ext cx="8101013" cy="914852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 users click “Hot Fix Name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”,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 will automatically connect to SEG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iShare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Hot Fix Download folder for users to download the Hot Fix package from there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.(not done)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6875" y="1632856"/>
            <a:ext cx="10822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9" y="1184727"/>
            <a:ext cx="8463164" cy="21156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3669629"/>
            <a:ext cx="8593013" cy="17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25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9019309" cy="482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2262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>
            <a:spLocks noGrp="1" noChangeArrowheads="1"/>
          </p:cNvSpPr>
          <p:nvPr>
            <p:ph type="title"/>
          </p:nvPr>
        </p:nvSpPr>
        <p:spPr>
          <a:xfrm>
            <a:off x="809897" y="363283"/>
            <a:ext cx="7814325" cy="714375"/>
          </a:xfrm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FMC 1.0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idx="1"/>
          </p:nvPr>
        </p:nvSpPr>
        <p:spPr>
          <a:xfrm>
            <a:off x="718457" y="953589"/>
            <a:ext cx="8085909" cy="5333019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FMC stands for “Fix Management Center”. It’s a system designed to centrally and systematically manage SEG fixes/releases (Hot Fix/ Patch/ Service Pack) which can help to reduce the human errors on merge list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maintenance. This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system will help Support/Core team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easily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search/trace the specific release history/status for internal or external inquiries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None/>
            </a:pPr>
            <a:endParaRPr lang="zh-TW" alt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zh-TW" altLang="zh-TW" dirty="0" smtClean="0">
              <a:solidFill>
                <a:srgbClr val="313233"/>
              </a:solidFill>
              <a:ea typeface="新細明體" charset="-120"/>
            </a:endParaRPr>
          </a:p>
          <a:p>
            <a:endParaRPr lang="zh-TW" altLang="zh-TW" dirty="0" smtClean="0">
              <a:solidFill>
                <a:srgbClr val="313233"/>
              </a:solidFill>
              <a:ea typeface="新細明體" charset="-120"/>
            </a:endParaRPr>
          </a:p>
        </p:txBody>
      </p:sp>
      <p:sp>
        <p:nvSpPr>
          <p:cNvPr id="15364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67A38DD-B957-4657-860F-AB73D0A90D5F}" type="slidenum">
              <a:rPr lang="en-US" altLang="zh-TW">
                <a:ea typeface="新細明體" charset="-120"/>
              </a:rPr>
              <a:pPr/>
              <a:t>2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5365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dirty="0">
                <a:ea typeface="新細明體" charset="-120"/>
              </a:rPr>
              <a:t>Confidential | Copyright 2012 Trend Micro Inc.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Submit(only available to SEG Manager)</a:t>
            </a:r>
          </a:p>
          <a:p>
            <a:r>
              <a:rPr lang="en-US" altLang="zh-CN" dirty="0" smtClean="0"/>
              <a:t>Modification</a:t>
            </a:r>
            <a:r>
              <a:rPr lang="en-US" altLang="zh-CN" dirty="0"/>
              <a:t>(only available to RD </a:t>
            </a:r>
            <a:r>
              <a:rPr lang="en-US" altLang="zh-CN" dirty="0" smtClean="0"/>
              <a:t>team-SEG manager/Team Leader)</a:t>
            </a:r>
          </a:p>
          <a:p>
            <a:r>
              <a:rPr lang="en-US" altLang="zh-CN" dirty="0" smtClean="0"/>
              <a:t>Project Statues(only available to RD team)</a:t>
            </a:r>
          </a:p>
          <a:p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96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System </a:t>
            </a:r>
            <a:r>
              <a:rPr lang="en-US" altLang="zh-CN" b="1" dirty="0"/>
              <a:t>Diagram</a:t>
            </a:r>
            <a:endParaRPr lang="zh-CN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5" y="1154566"/>
            <a:ext cx="712628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29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42744" y="2098221"/>
            <a:ext cx="7621542" cy="4106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44" y="1118507"/>
            <a:ext cx="708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</a:rPr>
              <a:t>System </a:t>
            </a:r>
            <a:r>
              <a:rPr lang="en-US" altLang="zh-CN" sz="2400" b="0" dirty="0" smtClean="0">
                <a:solidFill>
                  <a:schemeClr val="tx1">
                    <a:lumMod val="50000"/>
                  </a:schemeClr>
                </a:solidFill>
              </a:rPr>
              <a:t>Introduction:</a:t>
            </a:r>
            <a:endParaRPr lang="en-US" altLang="zh-CN" sz="2400" b="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</a:rPr>
              <a:t>      This is introduction for FMC system panel</a:t>
            </a:r>
            <a:endParaRPr lang="zh-CN" altLang="en-US" sz="2400" b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21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498" y="772341"/>
            <a:ext cx="7867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dirty="0" smtClean="0">
                <a:solidFill>
                  <a:schemeClr val="tx1">
                    <a:lumMod val="50000"/>
                  </a:schemeClr>
                </a:solidFill>
              </a:rPr>
              <a:t>- In Progress: list </a:t>
            </a:r>
            <a:r>
              <a:rPr lang="en-US" altLang="zh-TW" sz="2400" b="0" dirty="0">
                <a:solidFill>
                  <a:schemeClr val="tx1">
                    <a:lumMod val="50000"/>
                  </a:schemeClr>
                </a:solidFill>
              </a:rPr>
              <a:t>all projects that haven’t finish the whole process (Only see his own process). </a:t>
            </a:r>
            <a:r>
              <a:rPr lang="en-US" altLang="zh-TW" sz="2400" b="0" dirty="0" smtClean="0">
                <a:solidFill>
                  <a:schemeClr val="tx1">
                    <a:lumMod val="50000"/>
                  </a:schemeClr>
                </a:solidFill>
              </a:rPr>
              <a:t>End </a:t>
            </a:r>
            <a:r>
              <a:rPr lang="en-US" altLang="zh-TW" sz="2400" b="0" dirty="0">
                <a:solidFill>
                  <a:schemeClr val="tx1">
                    <a:lumMod val="50000"/>
                  </a:schemeClr>
                </a:solidFill>
              </a:rPr>
              <a:t>user can click the link to continue to finish the process. </a:t>
            </a:r>
            <a:r>
              <a:rPr lang="en-US" altLang="zh-TW" sz="2400" b="0" dirty="0" smtClean="0">
                <a:solidFill>
                  <a:schemeClr val="tx1">
                    <a:lumMod val="50000"/>
                  </a:schemeClr>
                </a:solidFill>
              </a:rPr>
              <a:t>(not done)</a:t>
            </a:r>
            <a:endParaRPr lang="en-US" altLang="zh-TW" sz="2400" b="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TW" altLang="en-US" sz="2400" b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98" y="2696207"/>
            <a:ext cx="7429423" cy="3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02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46" y="290900"/>
            <a:ext cx="6760530" cy="482823"/>
          </a:xfrm>
        </p:spPr>
        <p:txBody>
          <a:bodyPr/>
          <a:lstStyle/>
          <a:p>
            <a:r>
              <a:rPr lang="en-US" altLang="zh-TW" b="1" dirty="0" smtClean="0"/>
              <a:t>Submit</a:t>
            </a:r>
            <a:endParaRPr lang="zh-TW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04/25/2016</a:t>
            </a:r>
            <a:endParaRPr lang="en-US" altLang="zh-TW" dirty="0">
              <a:ea typeface="新細明體" charset="-12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108" y="76267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Create Project:</a:t>
            </a:r>
          </a:p>
          <a:p>
            <a:r>
              <a:rPr lang="en-US" altLang="zh-CN" dirty="0" smtClean="0"/>
              <a:t>-Patch : Generate </a:t>
            </a:r>
            <a:r>
              <a:rPr lang="en-US" altLang="zh-CN" dirty="0"/>
              <a:t>the Project Name according to language and Patch value</a:t>
            </a:r>
            <a:endParaRPr lang="en-US" altLang="zh-CN" dirty="0" smtClean="0"/>
          </a:p>
          <a:p>
            <a:r>
              <a:rPr lang="en-US" altLang="zh-CN" dirty="0" smtClean="0"/>
              <a:t>-Service Pack: Only Product Version Field is different to Patch Function</a:t>
            </a:r>
          </a:p>
          <a:p>
            <a:r>
              <a:rPr lang="en-US" altLang="zh-CN" dirty="0" smtClean="0"/>
              <a:t>-GM</a:t>
            </a:r>
          </a:p>
          <a:p>
            <a:r>
              <a:rPr lang="en-US" altLang="zh-CN" dirty="0" smtClean="0"/>
              <a:t>“Input New Feature” filed is required/mandatory in “SP” and “GM” release type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9" y="2332330"/>
            <a:ext cx="6492803" cy="406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41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78" y="246740"/>
            <a:ext cx="8346621" cy="61050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2. Merge list modification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0">
              <a:spcBef>
                <a:spcPct val="0"/>
              </a:spcBef>
            </a:pPr>
            <a:endParaRPr lang="en-US" altLang="zh-CN" sz="1600" b="1" kern="1200" dirty="0" smtClean="0">
              <a:latin typeface="Arial" charset="0"/>
              <a:ea typeface="新細明體" charset="-120"/>
              <a:cs typeface="Arial" charset="0"/>
            </a:endParaRPr>
          </a:p>
          <a:p>
            <a:pPr lvl="0">
              <a:spcBef>
                <a:spcPct val="0"/>
              </a:spcBef>
            </a:pPr>
            <a:endParaRPr lang="en-US" altLang="zh-CN" sz="1600" b="1" kern="1200" dirty="0" smtClean="0">
              <a:latin typeface="Arial" charset="0"/>
              <a:ea typeface="新細明體" charset="-120"/>
              <a:cs typeface="Arial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 kern="1200" dirty="0" smtClean="0">
              <a:latin typeface="Arial" charset="0"/>
              <a:ea typeface="新細明體" charset="-120"/>
              <a:cs typeface="Arial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 kern="1200" dirty="0">
              <a:latin typeface="Arial" charset="0"/>
              <a:ea typeface="新細明體" charset="-120"/>
              <a:cs typeface="Arial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 kern="1200" dirty="0" smtClean="0">
              <a:latin typeface="Arial" charset="0"/>
              <a:ea typeface="新細明體" charset="-120"/>
              <a:cs typeface="Arial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 kern="1200" dirty="0">
              <a:latin typeface="Arial" charset="0"/>
              <a:ea typeface="新細明體" charset="-120"/>
              <a:cs typeface="Arial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1600" b="1" kern="12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新細明體" charset="-120"/>
                <a:cs typeface="Arial" charset="0"/>
              </a:rPr>
              <a:t>select </a:t>
            </a:r>
            <a:r>
              <a:rPr lang="en-US" altLang="zh-CN" sz="1600" b="1" kern="12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新細明體" charset="-120"/>
                <a:cs typeface="Arial" charset="0"/>
              </a:rPr>
              <a:t>all checkbox by default. User can remove the selection if they want, but they need to input the Not merge reason for these</a:t>
            </a:r>
            <a:r>
              <a:rPr lang="en-US" altLang="zh-CN" sz="1600" b="1" kern="12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新細明體" charset="-120"/>
                <a:cs typeface="Arial" charset="0"/>
              </a:rPr>
              <a:t>.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zh-CN" sz="1600" b="1" kern="1200" dirty="0">
              <a:solidFill>
                <a:schemeClr val="tx1">
                  <a:lumMod val="50000"/>
                </a:schemeClr>
              </a:solidFill>
              <a:latin typeface="Arial" charset="0"/>
              <a:ea typeface="新細明體" charset="-120"/>
              <a:cs typeface="Arial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1600" b="1" kern="12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新細明體" charset="-120"/>
                <a:cs typeface="Arial" charset="0"/>
              </a:rPr>
              <a:t>Case list need to remove all cases that have been included in other Patch</a:t>
            </a:r>
            <a:r>
              <a:rPr lang="en-US" altLang="zh-CN" sz="1600" b="1" kern="12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新細明體" charset="-120"/>
                <a:cs typeface="Arial" charset="0"/>
              </a:rPr>
              <a:t>.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zh-CN" sz="1600" b="1" kern="1200" dirty="0">
              <a:solidFill>
                <a:schemeClr val="tx1">
                  <a:lumMod val="50000"/>
                </a:schemeClr>
              </a:solidFill>
              <a:latin typeface="Arial" charset="0"/>
              <a:ea typeface="新細明體" charset="-120"/>
              <a:cs typeface="Arial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1600" b="1" kern="12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新細明體" charset="-120"/>
                <a:cs typeface="Arial" charset="0"/>
              </a:rPr>
              <a:t>User also can add more case in table via [Add Hotfix] button.</a:t>
            </a:r>
            <a:endParaRPr lang="zh-CN" altLang="zh-CN" sz="1600" b="1" kern="1200" dirty="0">
              <a:solidFill>
                <a:schemeClr val="tx1">
                  <a:lumMod val="50000"/>
                </a:schemeClr>
              </a:solidFill>
              <a:latin typeface="Arial" charset="0"/>
              <a:ea typeface="新細明體" charset="-120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8" y="604157"/>
            <a:ext cx="8667636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52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69875"/>
            <a:ext cx="8101013" cy="424089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Add Email Notification List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1274014"/>
            <a:ext cx="8027988" cy="40092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5FE74D-D62C-47C4-B3FF-8CB5392AACD5}" type="datetime1">
              <a:rPr lang="en-US" smtClean="0"/>
              <a:pPr>
                <a:defRPr/>
              </a:pPr>
              <a:t>5/27/2016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6AADE6-A9C6-4725-BB39-BE6AFE81664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| Copyright 2012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176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A1409D70A004289B1A306A506FE0F" ma:contentTypeVersion="0" ma:contentTypeDescription="Create a new document." ma:contentTypeScope="" ma:versionID="44b6095126b1c04117fd76932e6f6d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C4B2BE-E23F-4A12-A9DC-64F9DB2716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238A3D-0C9C-45D5-A323-9473BCA05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41312-3F36-47C5-9306-1628FB80F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5947</TotalTime>
  <Words>484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新細明體</vt:lpstr>
      <vt:lpstr>黑体</vt:lpstr>
      <vt:lpstr>Arial</vt:lpstr>
      <vt:lpstr>Trend_General-TMPLT</vt:lpstr>
      <vt:lpstr>FMC v1.0 Introduction</vt:lpstr>
      <vt:lpstr>FMC 1.0</vt:lpstr>
      <vt:lpstr>Functions</vt:lpstr>
      <vt:lpstr>System Diagram</vt:lpstr>
      <vt:lpstr>Home</vt:lpstr>
      <vt:lpstr>PowerPoint Presentation</vt:lpstr>
      <vt:lpstr>Submit</vt:lpstr>
      <vt:lpstr>PowerPoint Presentation</vt:lpstr>
      <vt:lpstr>3. Add Email Notification List </vt:lpstr>
      <vt:lpstr>PowerPoint Presentation</vt:lpstr>
      <vt:lpstr>Project Status</vt:lpstr>
      <vt:lpstr>Search</vt:lpstr>
      <vt:lpstr>When users click “Hot Fix Name”, it will automatically connect to SEG iShare Hot Fix Download folder for users to download the Hot Fix package from there.(not done)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Title—Ipsum Dolorate Non Mummy</dc:title>
  <dc:creator>LC</dc:creator>
  <cp:lastModifiedBy>Beyondsoft ETS12 (EXT-CN)</cp:lastModifiedBy>
  <cp:revision>339</cp:revision>
  <dcterms:created xsi:type="dcterms:W3CDTF">2012-10-10T13:15:08Z</dcterms:created>
  <dcterms:modified xsi:type="dcterms:W3CDTF">2016-05-27T07:43:09Z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0x010100236A1409D70A004289B1A306A506FE0F</vt:lpwstr>
  </property>
</Properties>
</file>