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Lst>
  <p:notesMasterIdLst>
    <p:notesMasterId r:id="rId41"/>
  </p:notesMasterIdLst>
  <p:handoutMasterIdLst>
    <p:handoutMasterId r:id="rId42"/>
  </p:handoutMasterIdLst>
  <p:sldIdLst>
    <p:sldId id="266"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9" r:id="rId20"/>
    <p:sldId id="360" r:id="rId21"/>
    <p:sldId id="361" r:id="rId22"/>
    <p:sldId id="362" r:id="rId23"/>
    <p:sldId id="363" r:id="rId24"/>
    <p:sldId id="375" r:id="rId25"/>
    <p:sldId id="376" r:id="rId26"/>
    <p:sldId id="377" r:id="rId27"/>
    <p:sldId id="364" r:id="rId28"/>
    <p:sldId id="365" r:id="rId29"/>
    <p:sldId id="366" r:id="rId30"/>
    <p:sldId id="374" r:id="rId31"/>
    <p:sldId id="367" r:id="rId32"/>
    <p:sldId id="368" r:id="rId33"/>
    <p:sldId id="369" r:id="rId34"/>
    <p:sldId id="370" r:id="rId35"/>
    <p:sldId id="372" r:id="rId36"/>
    <p:sldId id="378" r:id="rId37"/>
    <p:sldId id="379" r:id="rId38"/>
    <p:sldId id="380" r:id="rId39"/>
    <p:sldId id="373" r:id="rId40"/>
  </p:sldIdLst>
  <p:sldSz cx="9144000" cy="6858000" type="screen4x3"/>
  <p:notesSz cx="6807200" cy="9939338"/>
  <p:defaultTextStyle>
    <a:defPPr>
      <a:defRPr lang="en-US"/>
    </a:defPPr>
    <a:lvl1pPr algn="l" rtl="0" fontAlgn="base">
      <a:spcBef>
        <a:spcPct val="0"/>
      </a:spcBef>
      <a:spcAft>
        <a:spcPct val="0"/>
      </a:spcAft>
      <a:defRPr sz="1600" b="1" kern="1200">
        <a:solidFill>
          <a:schemeClr val="tx1"/>
        </a:solidFill>
        <a:latin typeface="Arial" charset="0"/>
        <a:ea typeface="新細明體" charset="-120"/>
        <a:cs typeface="Arial" charset="0"/>
      </a:defRPr>
    </a:lvl1pPr>
    <a:lvl2pPr marL="457200" algn="l" rtl="0" fontAlgn="base">
      <a:spcBef>
        <a:spcPct val="0"/>
      </a:spcBef>
      <a:spcAft>
        <a:spcPct val="0"/>
      </a:spcAft>
      <a:defRPr sz="1600" b="1" kern="1200">
        <a:solidFill>
          <a:schemeClr val="tx1"/>
        </a:solidFill>
        <a:latin typeface="Arial" charset="0"/>
        <a:ea typeface="新細明體" charset="-120"/>
        <a:cs typeface="Arial" charset="0"/>
      </a:defRPr>
    </a:lvl2pPr>
    <a:lvl3pPr marL="914400" algn="l" rtl="0" fontAlgn="base">
      <a:spcBef>
        <a:spcPct val="0"/>
      </a:spcBef>
      <a:spcAft>
        <a:spcPct val="0"/>
      </a:spcAft>
      <a:defRPr sz="1600" b="1" kern="1200">
        <a:solidFill>
          <a:schemeClr val="tx1"/>
        </a:solidFill>
        <a:latin typeface="Arial" charset="0"/>
        <a:ea typeface="新細明體" charset="-120"/>
        <a:cs typeface="Arial" charset="0"/>
      </a:defRPr>
    </a:lvl3pPr>
    <a:lvl4pPr marL="1371600" algn="l" rtl="0" fontAlgn="base">
      <a:spcBef>
        <a:spcPct val="0"/>
      </a:spcBef>
      <a:spcAft>
        <a:spcPct val="0"/>
      </a:spcAft>
      <a:defRPr sz="1600" b="1" kern="1200">
        <a:solidFill>
          <a:schemeClr val="tx1"/>
        </a:solidFill>
        <a:latin typeface="Arial" charset="0"/>
        <a:ea typeface="新細明體" charset="-120"/>
        <a:cs typeface="Arial" charset="0"/>
      </a:defRPr>
    </a:lvl4pPr>
    <a:lvl5pPr marL="1828800" algn="l" rtl="0" fontAlgn="base">
      <a:spcBef>
        <a:spcPct val="0"/>
      </a:spcBef>
      <a:spcAft>
        <a:spcPct val="0"/>
      </a:spcAft>
      <a:defRPr sz="1600" b="1" kern="1200">
        <a:solidFill>
          <a:schemeClr val="tx1"/>
        </a:solidFill>
        <a:latin typeface="Arial" charset="0"/>
        <a:ea typeface="新細明體" charset="-120"/>
        <a:cs typeface="Arial" charset="0"/>
      </a:defRPr>
    </a:lvl5pPr>
    <a:lvl6pPr marL="2286000" algn="l" defTabSz="914400" rtl="0" eaLnBrk="1" latinLnBrk="0" hangingPunct="1">
      <a:defRPr sz="1600" b="1" kern="1200">
        <a:solidFill>
          <a:schemeClr val="tx1"/>
        </a:solidFill>
        <a:latin typeface="Arial" charset="0"/>
        <a:ea typeface="新細明體" charset="-120"/>
        <a:cs typeface="Arial" charset="0"/>
      </a:defRPr>
    </a:lvl6pPr>
    <a:lvl7pPr marL="2743200" algn="l" defTabSz="914400" rtl="0" eaLnBrk="1" latinLnBrk="0" hangingPunct="1">
      <a:defRPr sz="1600" b="1" kern="1200">
        <a:solidFill>
          <a:schemeClr val="tx1"/>
        </a:solidFill>
        <a:latin typeface="Arial" charset="0"/>
        <a:ea typeface="新細明體" charset="-120"/>
        <a:cs typeface="Arial" charset="0"/>
      </a:defRPr>
    </a:lvl7pPr>
    <a:lvl8pPr marL="3200400" algn="l" defTabSz="914400" rtl="0" eaLnBrk="1" latinLnBrk="0" hangingPunct="1">
      <a:defRPr sz="1600" b="1" kern="1200">
        <a:solidFill>
          <a:schemeClr val="tx1"/>
        </a:solidFill>
        <a:latin typeface="Arial" charset="0"/>
        <a:ea typeface="新細明體" charset="-120"/>
        <a:cs typeface="Arial" charset="0"/>
      </a:defRPr>
    </a:lvl8pPr>
    <a:lvl9pPr marL="3657600" algn="l" defTabSz="914400" rtl="0" eaLnBrk="1" latinLnBrk="0" hangingPunct="1">
      <a:defRPr sz="1600" b="1" kern="1200">
        <a:solidFill>
          <a:schemeClr val="tx1"/>
        </a:solidFill>
        <a:latin typeface="Arial" charset="0"/>
        <a:ea typeface="新細明體" charset="-120"/>
        <a:cs typeface="Arial" charset="0"/>
      </a:defRPr>
    </a:lvl9pPr>
  </p:defaultTextStyle>
  <p:extLst>
    <p:ext uri="{521415D9-36F7-43E2-AB2F-B90AF26B5E84}">
      <p14:sectionLst xmlns:p14="http://schemas.microsoft.com/office/powerpoint/2010/main">
        <p14:section name="Default Section" id="{9BEF24F2-5D59-46CA-B938-D46BBC426BAC}">
          <p14:sldIdLst>
            <p14:sldId id="266"/>
            <p14:sldId id="344"/>
            <p14:sldId id="345"/>
            <p14:sldId id="346"/>
            <p14:sldId id="347"/>
            <p14:sldId id="348"/>
            <p14:sldId id="349"/>
            <p14:sldId id="350"/>
            <p14:sldId id="351"/>
            <p14:sldId id="352"/>
            <p14:sldId id="353"/>
            <p14:sldId id="354"/>
            <p14:sldId id="355"/>
            <p14:sldId id="356"/>
            <p14:sldId id="357"/>
            <p14:sldId id="359"/>
            <p14:sldId id="360"/>
            <p14:sldId id="361"/>
            <p14:sldId id="362"/>
            <p14:sldId id="363"/>
            <p14:sldId id="375"/>
            <p14:sldId id="376"/>
            <p14:sldId id="377"/>
            <p14:sldId id="364"/>
            <p14:sldId id="365"/>
            <p14:sldId id="366"/>
            <p14:sldId id="374"/>
            <p14:sldId id="367"/>
            <p14:sldId id="368"/>
            <p14:sldId id="369"/>
            <p14:sldId id="370"/>
            <p14:sldId id="372"/>
            <p14:sldId id="378"/>
            <p14:sldId id="379"/>
            <p14:sldId id="380"/>
            <p14:sldId id="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CCAEB"/>
    <a:srgbClr val="5091CD"/>
    <a:srgbClr val="96005B"/>
    <a:srgbClr val="B2B2B2"/>
    <a:srgbClr val="DDDDDD"/>
    <a:srgbClr val="EAEAEA"/>
    <a:srgbClr val="2D6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8" autoAdjust="0"/>
    <p:restoredTop sz="98973" autoAdjust="0"/>
  </p:normalViewPr>
  <p:slideViewPr>
    <p:cSldViewPr snapToGrid="0">
      <p:cViewPr varScale="1">
        <p:scale>
          <a:sx n="108" d="100"/>
          <a:sy n="108" d="100"/>
        </p:scale>
        <p:origin x="31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366"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b="0" dirty="0">
                <a:ea typeface="+mn-ea"/>
              </a:defRPr>
            </a:lvl1pPr>
          </a:lstStyle>
          <a:p>
            <a:pPr>
              <a:defRPr/>
            </a:pPr>
            <a:endParaRPr lang="en-US" dirty="0"/>
          </a:p>
        </p:txBody>
      </p:sp>
      <p:sp>
        <p:nvSpPr>
          <p:cNvPr id="5123"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smtClean="0">
                <a:ea typeface="+mn-ea"/>
              </a:defRPr>
            </a:lvl1pPr>
          </a:lstStyle>
          <a:p>
            <a:pPr>
              <a:defRPr/>
            </a:pPr>
            <a:fld id="{8E248F52-FB96-4B2A-B3DF-6C1C085423B2}" type="datetime1">
              <a:rPr lang="en-US"/>
              <a:pPr>
                <a:defRPr/>
              </a:pPr>
              <a:t>9/13/2016</a:t>
            </a:fld>
            <a:endParaRPr lang="en-US" dirty="0"/>
          </a:p>
        </p:txBody>
      </p:sp>
      <p:sp>
        <p:nvSpPr>
          <p:cNvPr id="5124" name="Rectangle 4"/>
          <p:cNvSpPr>
            <a:spLocks noGrp="1" noChangeArrowheads="1"/>
          </p:cNvSpPr>
          <p:nvPr>
            <p:ph type="ftr" sz="quarter" idx="2"/>
          </p:nvPr>
        </p:nvSpPr>
        <p:spPr bwMode="auto">
          <a:xfrm>
            <a:off x="0" y="9440863"/>
            <a:ext cx="3221038"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b="0" dirty="0" smtClean="0">
                <a:ea typeface="+mn-ea"/>
              </a:defRPr>
            </a:lvl1pPr>
          </a:lstStyle>
          <a:p>
            <a:pPr>
              <a:defRPr/>
            </a:pPr>
            <a:r>
              <a:rPr lang="en-US" dirty="0"/>
              <a:t>Confidential | Copyright 2012 Trend Micro Inc.</a:t>
            </a:r>
          </a:p>
        </p:txBody>
      </p:sp>
      <p:sp>
        <p:nvSpPr>
          <p:cNvPr id="5125" name="Rectangle 5"/>
          <p:cNvSpPr>
            <a:spLocks noGrp="1" noChangeArrowheads="1"/>
          </p:cNvSpPr>
          <p:nvPr>
            <p:ph type="sldNum" sz="quarter" idx="3"/>
          </p:nvPr>
        </p:nvSpPr>
        <p:spPr bwMode="auto">
          <a:xfrm>
            <a:off x="3856038" y="9440863"/>
            <a:ext cx="2949575"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ea typeface="+mn-ea"/>
              </a:defRPr>
            </a:lvl1pPr>
          </a:lstStyle>
          <a:p>
            <a:pPr>
              <a:defRPr/>
            </a:pPr>
            <a:fld id="{9EA60093-2E60-4ABC-AE95-0EB9CB812365}" type="slidenum">
              <a:rPr lang="en-US"/>
              <a:pPr>
                <a:defRPr/>
              </a:pPr>
              <a:t>‹#›</a:t>
            </a:fld>
            <a:endParaRPr lang="en-US" dirty="0"/>
          </a:p>
        </p:txBody>
      </p:sp>
    </p:spTree>
    <p:extLst>
      <p:ext uri="{BB962C8B-B14F-4D97-AF65-F5344CB8AC3E}">
        <p14:creationId xmlns:p14="http://schemas.microsoft.com/office/powerpoint/2010/main" val="344022986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b="0" dirty="0">
                <a:ea typeface="+mn-ea"/>
              </a:defRPr>
            </a:lvl1pPr>
          </a:lstStyle>
          <a:p>
            <a:pPr>
              <a:defRPr/>
            </a:pPr>
            <a:endParaRPr lang="en-US" dirty="0"/>
          </a:p>
        </p:txBody>
      </p:sp>
      <p:sp>
        <p:nvSpPr>
          <p:cNvPr id="7171"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smtClean="0">
                <a:ea typeface="+mn-ea"/>
              </a:defRPr>
            </a:lvl1pPr>
          </a:lstStyle>
          <a:p>
            <a:pPr>
              <a:defRPr/>
            </a:pPr>
            <a:fld id="{8EA708DA-6E4B-496F-9A26-6FEACFBC4503}" type="datetime1">
              <a:rPr lang="en-US"/>
              <a:pPr>
                <a:defRPr/>
              </a:pPr>
              <a:t>9/13/2016</a:t>
            </a:fld>
            <a:endParaRPr lang="en-US" dirty="0"/>
          </a:p>
        </p:txBody>
      </p:sp>
      <p:sp>
        <p:nvSpPr>
          <p:cNvPr id="11268" name="Rectangle 4"/>
          <p:cNvSpPr>
            <a:spLocks noGrp="1" noRot="1" noChangeAspect="1" noChangeArrowheads="1" noTextEdit="1"/>
          </p:cNvSpPr>
          <p:nvPr>
            <p:ph type="sldImg" idx="2"/>
          </p:nvPr>
        </p:nvSpPr>
        <p:spPr bwMode="auto">
          <a:xfrm>
            <a:off x="919163" y="744538"/>
            <a:ext cx="4968875" cy="37274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1038" y="4721225"/>
            <a:ext cx="5445125" cy="44735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440863"/>
            <a:ext cx="3403600"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b="0" dirty="0" smtClean="0">
                <a:ea typeface="+mn-ea"/>
              </a:defRPr>
            </a:lvl1pPr>
          </a:lstStyle>
          <a:p>
            <a:pPr>
              <a:defRPr/>
            </a:pPr>
            <a:r>
              <a:rPr lang="en-US" dirty="0"/>
              <a:t>Confidential | Copyright 2012 Trend Micro Inc.</a:t>
            </a:r>
          </a:p>
        </p:txBody>
      </p:sp>
      <p:sp>
        <p:nvSpPr>
          <p:cNvPr id="7175"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ea typeface="+mn-ea"/>
              </a:defRPr>
            </a:lvl1pPr>
          </a:lstStyle>
          <a:p>
            <a:pPr>
              <a:defRPr/>
            </a:pPr>
            <a:fld id="{92BA8A4B-59AC-4816-85AE-C30BCAE1BA91}" type="slidenum">
              <a:rPr lang="en-US"/>
              <a:pPr>
                <a:defRPr/>
              </a:pPr>
              <a:t>‹#›</a:t>
            </a:fld>
            <a:endParaRPr lang="en-US" dirty="0"/>
          </a:p>
        </p:txBody>
      </p:sp>
    </p:spTree>
    <p:extLst>
      <p:ext uri="{BB962C8B-B14F-4D97-AF65-F5344CB8AC3E}">
        <p14:creationId xmlns:p14="http://schemas.microsoft.com/office/powerpoint/2010/main" val="3732397639"/>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p:spPr>
        <p:txBody>
          <a:bodyPr/>
          <a:lstStyle/>
          <a:p>
            <a:pPr eaLnBrk="1" hangingPunct="1"/>
            <a:endParaRPr lang="en-US" altLang="zh-TW" dirty="0" smtClean="0"/>
          </a:p>
        </p:txBody>
      </p:sp>
      <p:sp>
        <p:nvSpPr>
          <p:cNvPr id="14339" name="Slide Number Placeholder 3"/>
          <p:cNvSpPr>
            <a:spLocks noGrp="1"/>
          </p:cNvSpPr>
          <p:nvPr>
            <p:ph type="sldNum" sz="quarter" idx="5"/>
          </p:nvPr>
        </p:nvSpPr>
        <p:spPr>
          <a:noFill/>
        </p:spPr>
        <p:txBody>
          <a:bodyPr/>
          <a:lstStyle/>
          <a:p>
            <a:fld id="{CF29136F-08B9-4C54-BA40-013B358D576E}" type="slidenum">
              <a:rPr lang="en-US" altLang="zh-TW" smtClean="0"/>
              <a:pPr/>
              <a:t>1</a:t>
            </a:fld>
            <a:endParaRPr lang="en-US" altLang="zh-TW" dirty="0" smtClean="0"/>
          </a:p>
        </p:txBody>
      </p:sp>
      <p:sp>
        <p:nvSpPr>
          <p:cNvPr id="14340" name="Footer Placeholder 4"/>
          <p:cNvSpPr>
            <a:spLocks noGrp="1"/>
          </p:cNvSpPr>
          <p:nvPr>
            <p:ph type="ftr" sz="quarter" idx="4"/>
          </p:nvPr>
        </p:nvSpPr>
        <p:spPr>
          <a:noFill/>
        </p:spPr>
        <p:txBody>
          <a:bodyPr/>
          <a:lstStyle/>
          <a:p>
            <a:r>
              <a:rPr lang="en-US" altLang="zh-TW" dirty="0"/>
              <a:t>Confidential | Copyright 2012 Trend Micro Inc.</a:t>
            </a:r>
          </a:p>
        </p:txBody>
      </p:sp>
      <p:sp>
        <p:nvSpPr>
          <p:cNvPr id="14341" name="Date Placeholder 5"/>
          <p:cNvSpPr>
            <a:spLocks noGrp="1"/>
          </p:cNvSpPr>
          <p:nvPr>
            <p:ph type="dt" sz="quarter" idx="1"/>
          </p:nvPr>
        </p:nvSpPr>
        <p:spPr>
          <a:noFill/>
        </p:spPr>
        <p:txBody>
          <a:bodyPr/>
          <a:lstStyle/>
          <a:p>
            <a:fld id="{5C8FD179-FCC0-409B-BF0B-B98312203495}" type="datetime1">
              <a:rPr lang="en-US" altLang="zh-TW"/>
              <a:pPr/>
              <a:t>9/13/2016</a:t>
            </a:fld>
            <a:endParaRPr lang="en-US" altLang="zh-TW"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pic>
        <p:nvPicPr>
          <p:cNvPr id="4" name="Picture 14" descr="Abstract_cover_960.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34468" name="Rectangle 3748"/>
          <p:cNvSpPr>
            <a:spLocks noGrp="1" noChangeArrowheads="1"/>
          </p:cNvSpPr>
          <p:nvPr>
            <p:ph type="subTitle" sz="quarter" idx="1"/>
          </p:nvPr>
        </p:nvSpPr>
        <p:spPr>
          <a:xfrm>
            <a:off x="595449" y="3456296"/>
            <a:ext cx="4972838" cy="838200"/>
          </a:xfrm>
          <a:ln/>
        </p:spPr>
        <p:txBody>
          <a:bodyPr/>
          <a:lstStyle>
            <a:lvl1pPr marL="0" indent="0">
              <a:buFontTx/>
              <a:buNone/>
              <a:defRPr sz="1600">
                <a:solidFill>
                  <a:schemeClr val="bg1"/>
                </a:solidFill>
              </a:defRPr>
            </a:lvl1pPr>
          </a:lstStyle>
          <a:p>
            <a:r>
              <a:rPr lang="zh-TW" altLang="en-US" smtClean="0"/>
              <a:t>按一下以編輯母片副標題樣式</a:t>
            </a:r>
            <a:endParaRPr lang="en-US"/>
          </a:p>
        </p:txBody>
      </p:sp>
      <p:sp>
        <p:nvSpPr>
          <p:cNvPr id="34466" name="Rectangle 3746"/>
          <p:cNvSpPr>
            <a:spLocks noGrp="1" noChangeArrowheads="1"/>
          </p:cNvSpPr>
          <p:nvPr>
            <p:ph type="ctrTitle" sz="quarter"/>
          </p:nvPr>
        </p:nvSpPr>
        <p:spPr>
          <a:xfrm>
            <a:off x="594808" y="2617569"/>
            <a:ext cx="5382911" cy="511175"/>
          </a:xfrm>
          <a:ln/>
        </p:spPr>
        <p:txBody>
          <a:bodyPr anchor="b"/>
          <a:lstStyle>
            <a:lvl1pPr>
              <a:defRPr sz="2800" b="0">
                <a:solidFill>
                  <a:schemeClr val="bg1"/>
                </a:solidFill>
              </a:defRPr>
            </a:lvl1pPr>
          </a:lstStyle>
          <a:p>
            <a:r>
              <a:rPr lang="zh-TW" altLang="en-US" smtClean="0"/>
              <a:t>按一下以編輯母片標題樣式</a:t>
            </a:r>
            <a:endParaRPr lang="en-US" dirty="0"/>
          </a:p>
        </p:txBody>
      </p:sp>
      <p:sp>
        <p:nvSpPr>
          <p:cNvPr id="5" name="Rectangle 3755"/>
          <p:cNvSpPr>
            <a:spLocks noGrp="1" noChangeArrowheads="1"/>
          </p:cNvSpPr>
          <p:nvPr>
            <p:ph type="dt" sz="quarter" idx="10"/>
          </p:nvPr>
        </p:nvSpPr>
        <p:spPr>
          <a:xfrm>
            <a:off x="5295900" y="6499225"/>
            <a:ext cx="1089025" cy="219075"/>
          </a:xfrm>
        </p:spPr>
        <p:txBody>
          <a:bodyPr/>
          <a:lstStyle>
            <a:lvl1pPr>
              <a:defRPr sz="900" smtClean="0">
                <a:solidFill>
                  <a:schemeClr val="bg1"/>
                </a:solidFill>
              </a:defRPr>
            </a:lvl1pPr>
          </a:lstStyle>
          <a:p>
            <a:pPr>
              <a:defRPr/>
            </a:pPr>
            <a:fld id="{FD79E26C-21E3-4ECA-A52E-34405B8556C9}" type="datetime1">
              <a:rPr lang="en-US"/>
              <a:pPr>
                <a:defRPr/>
              </a:pPr>
              <a:t>9/13/2016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CB93266D-9559-4D51-B9E9-3A09D96CFF3D}" type="slidenum">
              <a:rPr lang="en-US"/>
              <a:pPr>
                <a:defRPr/>
              </a:pPr>
              <a:t>‹#›</a:t>
            </a:fld>
            <a:endParaRPr lang="en-US" dirty="0"/>
          </a:p>
        </p:txBody>
      </p:sp>
      <p:sp>
        <p:nvSpPr>
          <p:cNvPr id="7" name="Footer Placeholder 17"/>
          <p:cNvSpPr>
            <a:spLocks noGrp="1"/>
          </p:cNvSpPr>
          <p:nvPr>
            <p:ph type="ftr" sz="quarter" idx="12"/>
          </p:nvPr>
        </p:nvSpPr>
        <p:spPr>
          <a:xfrm>
            <a:off x="6480175" y="6507163"/>
            <a:ext cx="2663825" cy="180975"/>
          </a:xfrm>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Rectangle 3755"/>
          <p:cNvSpPr>
            <a:spLocks noGrp="1" noChangeArrowheads="1"/>
          </p:cNvSpPr>
          <p:nvPr>
            <p:ph type="dt" sz="quarter" idx="10"/>
          </p:nvPr>
        </p:nvSpPr>
        <p:spPr/>
        <p:txBody>
          <a:bodyPr/>
          <a:lstStyle>
            <a:lvl1pPr>
              <a:defRPr/>
            </a:lvl1pPr>
          </a:lstStyle>
          <a:p>
            <a:pPr>
              <a:defRPr/>
            </a:pPr>
            <a:fld id="{8DFD607E-35DD-4F8D-826C-E7C85154FE02}" type="datetime1">
              <a:rPr lang="en-US"/>
              <a:pPr>
                <a:defRPr/>
              </a:pPr>
              <a:t>9/13/2016</a:t>
            </a:fld>
            <a:endParaRPr lang="en-US" dirty="0"/>
          </a:p>
        </p:txBody>
      </p:sp>
      <p:sp>
        <p:nvSpPr>
          <p:cNvPr id="5" name="Rectangle 3768"/>
          <p:cNvSpPr>
            <a:spLocks noGrp="1" noChangeArrowheads="1"/>
          </p:cNvSpPr>
          <p:nvPr>
            <p:ph type="sldNum" sz="quarter" idx="11"/>
          </p:nvPr>
        </p:nvSpPr>
        <p:spPr/>
        <p:txBody>
          <a:bodyPr/>
          <a:lstStyle>
            <a:lvl1pPr>
              <a:defRPr/>
            </a:lvl1pPr>
          </a:lstStyle>
          <a:p>
            <a:pPr>
              <a:defRPr/>
            </a:pPr>
            <a:fld id="{1FAEDC16-EFFB-473F-BBD7-89BC1F9759EC}" type="slidenum">
              <a:rPr lang="en-US"/>
              <a:pPr>
                <a:defRPr/>
              </a:pPr>
              <a:t>‹#›</a:t>
            </a:fld>
            <a:endParaRPr lang="en-US" dirty="0"/>
          </a:p>
        </p:txBody>
      </p:sp>
      <p:sp>
        <p:nvSpPr>
          <p:cNvPr id="6"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Background Element">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srcRect/>
          <a:stretch>
            <a:fillRect/>
          </a:stretch>
        </p:blipFill>
        <p:spPr bwMode="auto">
          <a:xfrm>
            <a:off x="0" y="1808163"/>
            <a:ext cx="9144000" cy="1701800"/>
          </a:xfrm>
          <a:prstGeom prst="rect">
            <a:avLst/>
          </a:prstGeom>
          <a:noFill/>
          <a:ln w="9525">
            <a:noFill/>
            <a:miter lim="800000"/>
            <a:headEnd/>
            <a:tailEnd/>
          </a:ln>
        </p:spPr>
      </p:pic>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3755"/>
          <p:cNvSpPr>
            <a:spLocks noGrp="1" noChangeArrowheads="1"/>
          </p:cNvSpPr>
          <p:nvPr>
            <p:ph type="dt" sz="quarter" idx="10"/>
          </p:nvPr>
        </p:nvSpPr>
        <p:spPr/>
        <p:txBody>
          <a:bodyPr/>
          <a:lstStyle>
            <a:lvl1pPr algn="l">
              <a:defRPr sz="900" b="0" smtClean="0">
                <a:solidFill>
                  <a:schemeClr val="bg2"/>
                </a:solidFill>
              </a:defRPr>
            </a:lvl1pPr>
          </a:lstStyle>
          <a:p>
            <a:pPr>
              <a:defRPr/>
            </a:pPr>
            <a:fld id="{96DC875B-193A-4E95-80FC-B40D1E2DDBFF}" type="datetime1">
              <a:rPr lang="en-US"/>
              <a:pPr>
                <a:defRPr/>
              </a:pPr>
              <a:t>9/13/2016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2"/>
                </a:solidFill>
              </a:defRPr>
            </a:lvl1pPr>
          </a:lstStyle>
          <a:p>
            <a:pPr>
              <a:defRPr/>
            </a:pPr>
            <a:fld id="{98458298-5589-40D1-9277-C17F6186F56D}"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2"/>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4" name="Picture 9" descr="Agenda.png"/>
          <p:cNvPicPr>
            <a:picLocks noChangeAspect="1"/>
          </p:cNvPicPr>
          <p:nvPr userDrawn="1"/>
        </p:nvPicPr>
        <p:blipFill>
          <a:blip r:embed="rId2"/>
          <a:srcRect/>
          <a:stretch>
            <a:fillRect/>
          </a:stretch>
        </p:blipFill>
        <p:spPr bwMode="ltGray">
          <a:xfrm>
            <a:off x="0" y="4772025"/>
            <a:ext cx="9144000" cy="2085975"/>
          </a:xfrm>
          <a:prstGeom prst="rect">
            <a:avLst/>
          </a:prstGeom>
          <a:noFill/>
          <a:ln w="9525">
            <a:noFill/>
            <a:miter lim="800000"/>
            <a:headEnd/>
            <a:tailEnd/>
          </a:ln>
        </p:spPr>
      </p:pic>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lvl1pPr>
              <a:spcBef>
                <a:spcPts val="2400"/>
              </a:spcBef>
              <a:defRPr/>
            </a:lvl1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1C5FE74D-D62C-47C4-B3FF-8CB5392AACD5}" type="datetime1">
              <a:rPr lang="en-US"/>
              <a:pPr>
                <a:defRPr/>
              </a:pPr>
              <a:t>9/13/2016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726AADE6-A9C6-4725-BB39-BE6AFE81664D}"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區段標題">
    <p:spTree>
      <p:nvGrpSpPr>
        <p:cNvPr id="1" name=""/>
        <p:cNvGrpSpPr/>
        <p:nvPr/>
      </p:nvGrpSpPr>
      <p:grpSpPr>
        <a:xfrm>
          <a:off x="0" y="0"/>
          <a:ext cx="0" cy="0"/>
          <a:chOff x="0" y="0"/>
          <a:chExt cx="0" cy="0"/>
        </a:xfrm>
      </p:grpSpPr>
      <p:pic>
        <p:nvPicPr>
          <p:cNvPr id="4" name="Picture 10" descr="Trend_Abstract_divider.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3" name="Text Placeholder 2"/>
          <p:cNvSpPr>
            <a:spLocks noGrp="1"/>
          </p:cNvSpPr>
          <p:nvPr>
            <p:ph type="body" idx="1"/>
          </p:nvPr>
        </p:nvSpPr>
        <p:spPr>
          <a:xfrm>
            <a:off x="595881" y="3456233"/>
            <a:ext cx="5009749" cy="1500187"/>
          </a:xfrm>
          <a:noFill/>
          <a:ln w="9525" algn="ctr">
            <a:noFill/>
            <a:miter lim="800000"/>
            <a:headEnd/>
            <a:tailEnd/>
          </a:ln>
          <a:effectLst/>
        </p:spPr>
        <p:txBody>
          <a:bodyPr/>
          <a:lstStyle>
            <a:lvl1pPr marL="0" indent="0" algn="l" rtl="0" eaLnBrk="1" fontAlgn="base" hangingPunct="1">
              <a:lnSpc>
                <a:spcPct val="90000"/>
              </a:lnSpc>
              <a:spcBef>
                <a:spcPct val="50000"/>
              </a:spcBef>
              <a:spcAft>
                <a:spcPct val="0"/>
              </a:spcAft>
              <a:buClr>
                <a:schemeClr val="accent4"/>
              </a:buClr>
              <a:buFontTx/>
              <a:buNone/>
              <a:defRPr lang="en-US" sz="1600" smtClean="0">
                <a:solidFill>
                  <a:schemeClr val="bg1"/>
                </a:solidFill>
                <a:latin typeface="+mn-lt"/>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2" name="Title 1"/>
          <p:cNvSpPr>
            <a:spLocks noGrp="1"/>
          </p:cNvSpPr>
          <p:nvPr>
            <p:ph type="title"/>
          </p:nvPr>
        </p:nvSpPr>
        <p:spPr>
          <a:xfrm>
            <a:off x="595882" y="1772128"/>
            <a:ext cx="6224400" cy="1362075"/>
          </a:xfrm>
          <a:noFill/>
          <a:ln w="9525" algn="ctr">
            <a:noFill/>
            <a:miter lim="800000"/>
            <a:headEnd/>
            <a:tailEnd/>
          </a:ln>
          <a:effectLst/>
        </p:spPr>
        <p:txBody>
          <a:bodyPr anchor="b"/>
          <a:lstStyle>
            <a:lvl1pPr algn="l">
              <a:defRPr kumimoji="0" lang="en-US" sz="2800"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zh-TW" altLang="en-US" smtClean="0"/>
              <a:t>按一下以編輯母片標題樣式</a:t>
            </a:r>
            <a:endParaRPr lang="en-US"/>
          </a:p>
        </p:txBody>
      </p:sp>
      <p:sp>
        <p:nvSpPr>
          <p:cNvPr id="5"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7839BB1A-0FAE-4D40-82DD-6586DBF6FD51}" type="datetime1">
              <a:rPr lang="en-US"/>
              <a:pPr>
                <a:defRPr/>
              </a:pPr>
              <a:t>9/13/2016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8E0AA9CD-0021-4F9E-83B4-06A1AC5E2115}"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3" name="Picture 6" descr="ThankYou_960x720.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585834" y="2305152"/>
            <a:ext cx="6224400" cy="1362075"/>
          </a:xfrm>
          <a:noFill/>
          <a:ln w="9525" algn="ctr">
            <a:noFill/>
            <a:miter lim="800000"/>
            <a:headEnd/>
            <a:tailEnd/>
          </a:ln>
          <a:effectLst/>
        </p:spPr>
        <p:txBody>
          <a:bodyPr anchor="b"/>
          <a:lstStyle>
            <a:lvl1pPr algn="l">
              <a:defRPr kumimoji="0" lang="en-US" sz="7200" b="0" i="0" u="none" strike="noStrike" kern="0" cap="none" spc="0" normalizeH="0" baseline="0" noProof="0" dirty="0" smtClean="0">
                <a:ln>
                  <a:noFill/>
                </a:ln>
                <a:solidFill>
                  <a:schemeClr val="tx1"/>
                </a:solidFill>
                <a:effectLst/>
                <a:uLnTx/>
                <a:uFillTx/>
                <a:latin typeface="+mj-lt"/>
                <a:ea typeface="+mj-ea"/>
                <a:cs typeface="+mj-cs"/>
              </a:defRPr>
            </a:lvl1pPr>
          </a:lstStyle>
          <a:p>
            <a:pPr lvl="0"/>
            <a:r>
              <a:rPr lang="zh-TW" altLang="en-US" smtClean="0"/>
              <a:t>按一下以編輯母片標題樣式</a:t>
            </a:r>
            <a:endParaRPr lang="en-US"/>
          </a:p>
        </p:txBody>
      </p:sp>
      <p:sp>
        <p:nvSpPr>
          <p:cNvPr id="4"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D11F8DFB-ACA0-403D-AE77-B4D2B97A59DA}" type="datetime1">
              <a:rPr lang="en-US"/>
              <a:pPr>
                <a:defRPr/>
              </a:pPr>
              <a:t>9/13/2016</a:t>
            </a:fld>
            <a:endParaRPr lang="en-US" dirty="0"/>
          </a:p>
        </p:txBody>
      </p:sp>
      <p:sp>
        <p:nvSpPr>
          <p:cNvPr id="5"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0546186B-6863-4BD6-9841-41E3F5221185}" type="slidenum">
              <a:rPr lang="en-US"/>
              <a:pPr>
                <a:defRPr/>
              </a:pPr>
              <a:t>‹#›</a:t>
            </a:fld>
            <a:endParaRPr lang="en-US" dirty="0"/>
          </a:p>
        </p:txBody>
      </p:sp>
      <p:sp>
        <p:nvSpPr>
          <p:cNvPr id="6"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438150" y="1543050"/>
            <a:ext cx="3278188" cy="51244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3868738" y="1543050"/>
            <a:ext cx="3278187" cy="51244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3755"/>
          <p:cNvSpPr>
            <a:spLocks noGrp="1" noChangeArrowheads="1"/>
          </p:cNvSpPr>
          <p:nvPr>
            <p:ph type="dt" sz="quarter" idx="10"/>
          </p:nvPr>
        </p:nvSpPr>
        <p:spPr/>
        <p:txBody>
          <a:bodyPr/>
          <a:lstStyle>
            <a:lvl1pPr>
              <a:defRPr/>
            </a:lvl1pPr>
          </a:lstStyle>
          <a:p>
            <a:pPr>
              <a:defRPr/>
            </a:pPr>
            <a:fld id="{889DFB1F-BA3B-4688-BCE0-E0E388EB8C6F}" type="datetime1">
              <a:rPr lang="en-US"/>
              <a:pPr>
                <a:defRPr/>
              </a:pPr>
              <a:t>9/13/2016</a:t>
            </a:fld>
            <a:endParaRPr lang="en-US" dirty="0"/>
          </a:p>
        </p:txBody>
      </p:sp>
      <p:sp>
        <p:nvSpPr>
          <p:cNvPr id="6" name="Rectangle 3768"/>
          <p:cNvSpPr>
            <a:spLocks noGrp="1" noChangeArrowheads="1"/>
          </p:cNvSpPr>
          <p:nvPr>
            <p:ph type="sldNum" sz="quarter" idx="11"/>
          </p:nvPr>
        </p:nvSpPr>
        <p:spPr/>
        <p:txBody>
          <a:bodyPr/>
          <a:lstStyle>
            <a:lvl1pPr>
              <a:defRPr/>
            </a:lvl1pPr>
          </a:lstStyle>
          <a:p>
            <a:pPr>
              <a:defRPr/>
            </a:pPr>
            <a:fld id="{3094F5E3-A524-4DD9-9D08-7CFA13C05709}" type="slidenum">
              <a:rPr lang="en-US"/>
              <a:pPr>
                <a:defRPr/>
              </a:pPr>
              <a:t>‹#›</a:t>
            </a:fld>
            <a:endParaRPr lang="en-US" dirty="0"/>
          </a:p>
        </p:txBody>
      </p:sp>
      <p:sp>
        <p:nvSpPr>
          <p:cNvPr id="7"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3755"/>
          <p:cNvSpPr>
            <a:spLocks noGrp="1" noChangeArrowheads="1"/>
          </p:cNvSpPr>
          <p:nvPr>
            <p:ph type="dt" sz="quarter" idx="10"/>
          </p:nvPr>
        </p:nvSpPr>
        <p:spPr/>
        <p:txBody>
          <a:bodyPr/>
          <a:lstStyle>
            <a:lvl1pPr>
              <a:defRPr/>
            </a:lvl1pPr>
          </a:lstStyle>
          <a:p>
            <a:pPr>
              <a:defRPr/>
            </a:pPr>
            <a:fld id="{271161B3-BD1F-4885-A391-5F45F79893E2}" type="datetime1">
              <a:rPr lang="en-US"/>
              <a:pPr>
                <a:defRPr/>
              </a:pPr>
              <a:t>9/13/2016</a:t>
            </a:fld>
            <a:endParaRPr lang="en-US" dirty="0"/>
          </a:p>
        </p:txBody>
      </p:sp>
      <p:sp>
        <p:nvSpPr>
          <p:cNvPr id="4" name="Rectangle 3768"/>
          <p:cNvSpPr>
            <a:spLocks noGrp="1" noChangeArrowheads="1"/>
          </p:cNvSpPr>
          <p:nvPr>
            <p:ph type="sldNum" sz="quarter" idx="11"/>
          </p:nvPr>
        </p:nvSpPr>
        <p:spPr/>
        <p:txBody>
          <a:bodyPr/>
          <a:lstStyle>
            <a:lvl1pPr>
              <a:defRPr/>
            </a:lvl1pPr>
          </a:lstStyle>
          <a:p>
            <a:pPr>
              <a:defRPr/>
            </a:pPr>
            <a:fld id="{FB9FB8CF-346C-452A-A671-A8B3EEC1A34B}" type="slidenum">
              <a:rPr lang="en-US"/>
              <a:pPr>
                <a:defRPr/>
              </a:pPr>
              <a:t>‹#›</a:t>
            </a:fld>
            <a:endParaRPr lang="en-US" dirty="0"/>
          </a:p>
        </p:txBody>
      </p:sp>
      <p:sp>
        <p:nvSpPr>
          <p:cNvPr id="5"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755"/>
          <p:cNvSpPr>
            <a:spLocks noGrp="1" noChangeArrowheads="1"/>
          </p:cNvSpPr>
          <p:nvPr>
            <p:ph type="dt" sz="quarter" idx="10"/>
          </p:nvPr>
        </p:nvSpPr>
        <p:spPr/>
        <p:txBody>
          <a:bodyPr/>
          <a:lstStyle>
            <a:lvl1pPr>
              <a:defRPr/>
            </a:lvl1pPr>
          </a:lstStyle>
          <a:p>
            <a:pPr>
              <a:defRPr/>
            </a:pPr>
            <a:fld id="{AC5D7400-A8FA-46EE-8F21-3DB689D30D13}" type="datetime1">
              <a:rPr lang="en-US"/>
              <a:pPr>
                <a:defRPr/>
              </a:pPr>
              <a:t>9/13/2016</a:t>
            </a:fld>
            <a:endParaRPr lang="en-US" dirty="0"/>
          </a:p>
        </p:txBody>
      </p:sp>
      <p:sp>
        <p:nvSpPr>
          <p:cNvPr id="3" name="Rectangle 3768"/>
          <p:cNvSpPr>
            <a:spLocks noGrp="1" noChangeArrowheads="1"/>
          </p:cNvSpPr>
          <p:nvPr>
            <p:ph type="sldNum" sz="quarter" idx="11"/>
          </p:nvPr>
        </p:nvSpPr>
        <p:spPr/>
        <p:txBody>
          <a:bodyPr/>
          <a:lstStyle>
            <a:lvl1pPr>
              <a:defRPr/>
            </a:lvl1pPr>
          </a:lstStyle>
          <a:p>
            <a:pPr>
              <a:defRPr/>
            </a:pPr>
            <a:fld id="{ED5A67F8-BE82-446B-A205-993EE98EB764}" type="slidenum">
              <a:rPr lang="en-US"/>
              <a:pPr>
                <a:defRPr/>
              </a:pPr>
              <a:t>‹#›</a:t>
            </a:fld>
            <a:endParaRPr lang="en-US" dirty="0"/>
          </a:p>
        </p:txBody>
      </p:sp>
      <p:sp>
        <p:nvSpPr>
          <p:cNvPr id="4"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1"/>
          <a:srcRect t="86111"/>
          <a:stretch>
            <a:fillRect/>
          </a:stretch>
        </p:blipFill>
        <p:spPr bwMode="ltGray">
          <a:xfrm>
            <a:off x="0" y="5905500"/>
            <a:ext cx="9144000" cy="952500"/>
          </a:xfrm>
          <a:prstGeom prst="rect">
            <a:avLst/>
          </a:prstGeom>
          <a:noFill/>
          <a:ln w="9525">
            <a:noFill/>
            <a:miter lim="800000"/>
            <a:headEnd/>
            <a:tailEnd/>
          </a:ln>
        </p:spPr>
      </p:pic>
      <p:sp>
        <p:nvSpPr>
          <p:cNvPr id="1027" name="Rectangle 554"/>
          <p:cNvSpPr>
            <a:spLocks noGrp="1" noChangeArrowheads="1"/>
          </p:cNvSpPr>
          <p:nvPr>
            <p:ph type="body" idx="1"/>
          </p:nvPr>
        </p:nvSpPr>
        <p:spPr bwMode="auto">
          <a:xfrm>
            <a:off x="438150" y="1258888"/>
            <a:ext cx="8027988" cy="44640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First level</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553"/>
          <p:cNvSpPr>
            <a:spLocks noGrp="1" noChangeArrowheads="1"/>
          </p:cNvSpPr>
          <p:nvPr>
            <p:ph type="title"/>
          </p:nvPr>
        </p:nvSpPr>
        <p:spPr bwMode="auto">
          <a:xfrm>
            <a:off x="396875" y="269875"/>
            <a:ext cx="8101013" cy="7143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Title</a:t>
            </a:r>
          </a:p>
        </p:txBody>
      </p:sp>
      <p:sp>
        <p:nvSpPr>
          <p:cNvPr id="15" name="Rectangle 3755"/>
          <p:cNvSpPr>
            <a:spLocks noGrp="1" noChangeArrowheads="1"/>
          </p:cNvSpPr>
          <p:nvPr>
            <p:ph type="dt" sz="quarter" idx="2"/>
          </p:nvPr>
        </p:nvSpPr>
        <p:spPr>
          <a:xfrm>
            <a:off x="63500" y="6546850"/>
            <a:ext cx="1089025" cy="219075"/>
          </a:xfrm>
          <a:prstGeom prst="rect">
            <a:avLst/>
          </a:prstGeom>
        </p:spPr>
        <p:txBody>
          <a:bodyPr/>
          <a:lstStyle>
            <a:lvl1pPr algn="l">
              <a:defRPr sz="900" b="0" smtClean="0">
                <a:solidFill>
                  <a:schemeClr val="bg2"/>
                </a:solidFill>
                <a:ea typeface="+mn-ea"/>
              </a:defRPr>
            </a:lvl1pPr>
          </a:lstStyle>
          <a:p>
            <a:pPr>
              <a:defRPr/>
            </a:pPr>
            <a:fld id="{A971C7F0-95B2-4554-969E-514A8FFA8C48}" type="datetime1">
              <a:rPr lang="en-US"/>
              <a:pPr>
                <a:defRPr/>
              </a:pPr>
              <a:t>9/13/2016</a:t>
            </a:fld>
            <a:endParaRPr lang="en-US" dirty="0"/>
          </a:p>
        </p:txBody>
      </p:sp>
      <p:sp>
        <p:nvSpPr>
          <p:cNvPr id="17" name="Rectangle 3768"/>
          <p:cNvSpPr>
            <a:spLocks noGrp="1" noChangeArrowheads="1"/>
          </p:cNvSpPr>
          <p:nvPr>
            <p:ph type="sldNum" sz="quarter" idx="4"/>
          </p:nvPr>
        </p:nvSpPr>
        <p:spPr>
          <a:xfrm>
            <a:off x="4386263" y="6473825"/>
            <a:ext cx="371475" cy="276225"/>
          </a:xfrm>
          <a:prstGeom prst="rect">
            <a:avLst/>
          </a:prstGeom>
        </p:spPr>
        <p:txBody>
          <a:bodyPr/>
          <a:lstStyle>
            <a:lvl1pPr algn="ctr">
              <a:defRPr sz="1200" smtClean="0">
                <a:solidFill>
                  <a:schemeClr val="bg2"/>
                </a:solidFill>
                <a:ea typeface="+mn-ea"/>
              </a:defRPr>
            </a:lvl1pPr>
          </a:lstStyle>
          <a:p>
            <a:pPr>
              <a:defRPr/>
            </a:pPr>
            <a:fld id="{C9D3F08D-BB5F-4FA7-96D5-38DE0E2C54A1}" type="slidenum">
              <a:rPr lang="en-US"/>
              <a:pPr>
                <a:defRPr/>
              </a:pPr>
              <a:t>‹#›</a:t>
            </a:fld>
            <a:endParaRPr lang="en-US" dirty="0"/>
          </a:p>
        </p:txBody>
      </p:sp>
      <p:sp>
        <p:nvSpPr>
          <p:cNvPr id="18" name="Footer Placeholder 17"/>
          <p:cNvSpPr>
            <a:spLocks noGrp="1"/>
          </p:cNvSpPr>
          <p:nvPr>
            <p:ph type="ftr" sz="quarter" idx="3"/>
          </p:nvPr>
        </p:nvSpPr>
        <p:spPr>
          <a:xfrm>
            <a:off x="1062038" y="6546850"/>
            <a:ext cx="2895600" cy="180975"/>
          </a:xfrm>
          <a:prstGeom prst="rect">
            <a:avLst/>
          </a:prstGeom>
        </p:spPr>
        <p:txBody>
          <a:bodyPr/>
          <a:lstStyle>
            <a:lvl1pPr algn="l" rtl="0" fontAlgn="base">
              <a:spcBef>
                <a:spcPct val="0"/>
              </a:spcBef>
              <a:spcAft>
                <a:spcPct val="0"/>
              </a:spcAft>
              <a:defRPr lang="en-US" sz="900" b="0" kern="1200" dirty="0" smtClean="0">
                <a:solidFill>
                  <a:schemeClr val="bg2"/>
                </a:solidFill>
                <a:latin typeface="Arial" charset="0"/>
                <a:ea typeface="+mn-ea"/>
                <a:cs typeface="Arial" charset="0"/>
              </a:defRPr>
            </a:lvl1pPr>
          </a:lstStyle>
          <a:p>
            <a:pPr>
              <a:defRPr/>
            </a:pPr>
            <a:r>
              <a:rPr dirty="0"/>
              <a:t>Confidential | Copyright 2012 Trend Micro Inc.</a:t>
            </a:r>
          </a:p>
        </p:txBody>
      </p:sp>
    </p:spTree>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 id="2147483661" r:id="rId4"/>
    <p:sldLayoutId id="2147483662" r:id="rId5"/>
    <p:sldLayoutId id="2147483663" r:id="rId6"/>
    <p:sldLayoutId id="2147483656" r:id="rId7"/>
    <p:sldLayoutId id="2147483657" r:id="rId8"/>
    <p:sldLayoutId id="2147483658" r:id="rId9"/>
  </p:sldLayoutIdLst>
  <p:transition>
    <p:fade thruBlk="1"/>
  </p:transition>
  <p:timing>
    <p:tnLst>
      <p:par>
        <p:cTn id="1" dur="indefinite" restart="never" nodeType="tmRoot"/>
      </p:par>
    </p:tnLst>
  </p:timing>
  <p:hf hdr="0"/>
  <p:txStyles>
    <p:title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p:titleStyle>
    <p:bodyStyle>
      <a:lvl1pPr marL="231775" indent="-231775" algn="l" rtl="0" fontAlgn="base">
        <a:lnSpc>
          <a:spcPct val="90000"/>
        </a:lnSpc>
        <a:spcBef>
          <a:spcPct val="50000"/>
        </a:spcBef>
        <a:spcAft>
          <a:spcPct val="0"/>
        </a:spcAft>
        <a:buClr>
          <a:schemeClr val="tx2"/>
        </a:buClr>
        <a:buChar char="•"/>
        <a:defRPr sz="2400">
          <a:solidFill>
            <a:schemeClr val="tx1"/>
          </a:solidFill>
          <a:latin typeface="+mn-lt"/>
          <a:ea typeface="+mn-ea"/>
          <a:cs typeface="+mn-cs"/>
        </a:defRPr>
      </a:lvl1pPr>
      <a:lvl2pPr marL="574675" indent="-228600" algn="l" rtl="0" fontAlgn="base">
        <a:lnSpc>
          <a:spcPct val="90000"/>
        </a:lnSpc>
        <a:spcBef>
          <a:spcPct val="25000"/>
        </a:spcBef>
        <a:spcAft>
          <a:spcPct val="0"/>
        </a:spcAft>
        <a:buClr>
          <a:schemeClr val="tx2"/>
        </a:buClr>
        <a:buChar char="–"/>
        <a:defRPr sz="2000">
          <a:solidFill>
            <a:schemeClr val="tx1"/>
          </a:solidFill>
          <a:latin typeface="+mn-lt"/>
          <a:cs typeface="+mn-cs"/>
        </a:defRPr>
      </a:lvl2pPr>
      <a:lvl3pPr marL="860425" indent="-171450" algn="l" rtl="0" fontAlgn="base">
        <a:lnSpc>
          <a:spcPct val="90000"/>
        </a:lnSpc>
        <a:spcBef>
          <a:spcPct val="25000"/>
        </a:spcBef>
        <a:spcAft>
          <a:spcPct val="0"/>
        </a:spcAft>
        <a:buClr>
          <a:schemeClr val="tx2"/>
        </a:buClr>
        <a:buChar char="•"/>
        <a:defRPr>
          <a:solidFill>
            <a:schemeClr val="tx1"/>
          </a:solidFill>
          <a:latin typeface="+mn-lt"/>
          <a:cs typeface="+mn-cs"/>
        </a:defRPr>
      </a:lvl3pPr>
      <a:lvl4pPr marL="1146175" indent="-171450" algn="l" rtl="0" fontAlgn="base">
        <a:lnSpc>
          <a:spcPct val="90000"/>
        </a:lnSpc>
        <a:spcBef>
          <a:spcPct val="25000"/>
        </a:spcBef>
        <a:spcAft>
          <a:spcPct val="0"/>
        </a:spcAft>
        <a:buClr>
          <a:schemeClr val="tx2"/>
        </a:buClr>
        <a:buChar char="–"/>
        <a:defRPr sz="1600">
          <a:solidFill>
            <a:schemeClr val="tx1"/>
          </a:solidFill>
          <a:latin typeface="+mn-lt"/>
          <a:cs typeface="+mn-cs"/>
        </a:defRPr>
      </a:lvl4pPr>
      <a:lvl5pPr marL="1431925" indent="-171450" algn="l" rtl="0" fontAlgn="base">
        <a:lnSpc>
          <a:spcPct val="90000"/>
        </a:lnSpc>
        <a:spcBef>
          <a:spcPct val="25000"/>
        </a:spcBef>
        <a:spcAft>
          <a:spcPct val="0"/>
        </a:spcAft>
        <a:buClr>
          <a:schemeClr val="tx2"/>
        </a:buClr>
        <a:buChar char="»"/>
        <a:defRPr sz="1600">
          <a:solidFill>
            <a:schemeClr val="tx1"/>
          </a:solidFill>
          <a:latin typeface="+mn-lt"/>
          <a:cs typeface="+mn-cs"/>
        </a:defRPr>
      </a:lvl5pPr>
      <a:lvl6pPr marL="18891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6pPr>
      <a:lvl7pPr marL="23463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7pPr>
      <a:lvl8pPr marL="28035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8pPr>
      <a:lvl9pPr marL="32607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docs.gurock.com/testrail-userguide/start" TargetMode="External"/><Relationship Id="rId2" Type="http://schemas.openxmlformats.org/officeDocument/2006/relationships/hyperlink" Target="http://adc-sctm-tools/testrail/index.php" TargetMode="External"/><Relationship Id="rId1" Type="http://schemas.openxmlformats.org/officeDocument/2006/relationships/slideLayout" Target="../slideLayouts/slideLayout4.xml"/><Relationship Id="rId4" Type="http://schemas.openxmlformats.org/officeDocument/2006/relationships/hyperlink" Target="http://docs.gurock.com/testrail-api2/star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3"/>
          <p:cNvSpPr>
            <a:spLocks noGrp="1" noChangeArrowheads="1"/>
          </p:cNvSpPr>
          <p:nvPr>
            <p:ph type="subTitle" idx="1"/>
          </p:nvPr>
        </p:nvSpPr>
        <p:spPr>
          <a:xfrm>
            <a:off x="1162594" y="3952376"/>
            <a:ext cx="4380230" cy="838200"/>
          </a:xfrm>
        </p:spPr>
        <p:txBody>
          <a:bodyPr/>
          <a:lstStyle/>
          <a:p>
            <a:r>
              <a:rPr lang="en-US" altLang="zh-TW" dirty="0" smtClean="0">
                <a:ea typeface="新細明體" charset="-120"/>
              </a:rPr>
              <a:t>Jeffrey Zhang</a:t>
            </a:r>
          </a:p>
        </p:txBody>
      </p:sp>
      <p:sp>
        <p:nvSpPr>
          <p:cNvPr id="13314" name="Rectangle 32"/>
          <p:cNvSpPr>
            <a:spLocks noGrp="1" noChangeArrowheads="1"/>
          </p:cNvSpPr>
          <p:nvPr>
            <p:ph type="ctrTitle"/>
          </p:nvPr>
        </p:nvSpPr>
        <p:spPr>
          <a:xfrm>
            <a:off x="639826" y="2405063"/>
            <a:ext cx="7757432" cy="1095783"/>
          </a:xfrm>
        </p:spPr>
        <p:txBody>
          <a:bodyPr/>
          <a:lstStyle/>
          <a:p>
            <a:r>
              <a:rPr lang="en-US" altLang="zh-TW" sz="3600" b="1" dirty="0" smtClean="0">
                <a:ea typeface="新細明體" charset="-120"/>
              </a:rPr>
              <a:t>TestRail Introduction Session</a:t>
            </a:r>
          </a:p>
        </p:txBody>
      </p:sp>
      <p:sp>
        <p:nvSpPr>
          <p:cNvPr id="13315" name="Rectangle 3755"/>
          <p:cNvSpPr>
            <a:spLocks noGrp="1" noChangeArrowheads="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TW" dirty="0" smtClean="0">
                <a:ea typeface="新細明體" charset="-120"/>
              </a:rPr>
              <a:t>04/25/2016</a:t>
            </a:r>
            <a:endParaRPr lang="en-US" altLang="zh-TW" dirty="0">
              <a:ea typeface="新細明體" charset="-120"/>
            </a:endParaRPr>
          </a:p>
        </p:txBody>
      </p:sp>
      <p:sp>
        <p:nvSpPr>
          <p:cNvPr id="13316" name="Rectangle 3768"/>
          <p:cNvSpPr>
            <a:spLocks noGrp="1" noChangeArrowheads="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D9FA4954-BD46-4FD9-ACFF-83C7972A4D8A}" type="slidenum">
              <a:rPr lang="en-US" altLang="zh-TW">
                <a:ea typeface="新細明體" charset="-120"/>
              </a:rPr>
              <a:pPr/>
              <a:t>1</a:t>
            </a:fld>
            <a:endParaRPr lang="en-US" altLang="zh-TW" dirty="0">
              <a:ea typeface="新細明體" charset="-120"/>
            </a:endParaRPr>
          </a:p>
        </p:txBody>
      </p:sp>
      <p:sp>
        <p:nvSpPr>
          <p:cNvPr id="13317" name="Footer Placeholder 18"/>
          <p:cNvSpPr>
            <a:spLocks noGrp="1"/>
          </p:cNvSpPr>
          <p:nvPr>
            <p:ph type="ftr"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altLang="zh-TW" dirty="0">
                <a:ea typeface="新細明體" charset="-120"/>
              </a:rPr>
              <a:t>Confidential | Copyright 2012 Trend Micro Inc.</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User </a:t>
            </a:r>
            <a:r>
              <a:rPr lang="en-US" altLang="zh-TW" b="1" dirty="0"/>
              <a:t>management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9" name="Picture 8"/>
          <p:cNvPicPr/>
          <p:nvPr/>
        </p:nvPicPr>
        <p:blipFill>
          <a:blip r:embed="rId2"/>
          <a:stretch>
            <a:fillRect/>
          </a:stretch>
        </p:blipFill>
        <p:spPr>
          <a:xfrm>
            <a:off x="1152525" y="1422398"/>
            <a:ext cx="6330266" cy="4905842"/>
          </a:xfrm>
          <a:prstGeom prst="rect">
            <a:avLst/>
          </a:prstGeom>
        </p:spPr>
      </p:pic>
      <p:sp>
        <p:nvSpPr>
          <p:cNvPr id="7" name="TextBox 6"/>
          <p:cNvSpPr txBox="1"/>
          <p:nvPr/>
        </p:nvSpPr>
        <p:spPr>
          <a:xfrm>
            <a:off x="1152525" y="3337094"/>
            <a:ext cx="2202847" cy="338554"/>
          </a:xfrm>
          <a:prstGeom prst="rect">
            <a:avLst/>
          </a:prstGeom>
          <a:noFill/>
        </p:spPr>
        <p:txBody>
          <a:bodyPr wrap="none" rtlCol="0">
            <a:spAutoFit/>
          </a:bodyPr>
          <a:lstStyle/>
          <a:p>
            <a:r>
              <a:rPr lang="en-US" altLang="zh-CN" dirty="0" smtClean="0">
                <a:solidFill>
                  <a:srgbClr val="FF0000"/>
                </a:solidFill>
              </a:rPr>
              <a:t>Project management</a:t>
            </a:r>
            <a:endParaRPr lang="zh-CN" altLang="en-US" dirty="0">
              <a:solidFill>
                <a:srgbClr val="FF0000"/>
              </a:solidFill>
            </a:endParaRPr>
          </a:p>
        </p:txBody>
      </p:sp>
      <p:sp>
        <p:nvSpPr>
          <p:cNvPr id="14" name="TextBox 13"/>
          <p:cNvSpPr txBox="1"/>
          <p:nvPr/>
        </p:nvSpPr>
        <p:spPr>
          <a:xfrm>
            <a:off x="3727050" y="3356292"/>
            <a:ext cx="2669320" cy="338554"/>
          </a:xfrm>
          <a:prstGeom prst="rect">
            <a:avLst/>
          </a:prstGeom>
          <a:noFill/>
        </p:spPr>
        <p:txBody>
          <a:bodyPr wrap="none" rtlCol="0">
            <a:spAutoFit/>
          </a:bodyPr>
          <a:lstStyle/>
          <a:p>
            <a:r>
              <a:rPr lang="en-US" altLang="zh-CN" dirty="0" smtClean="0">
                <a:solidFill>
                  <a:srgbClr val="FF0000"/>
                </a:solidFill>
              </a:rPr>
              <a:t>User &amp; Role </a:t>
            </a:r>
            <a:r>
              <a:rPr lang="en-US" altLang="zh-CN" dirty="0" smtClean="0">
                <a:solidFill>
                  <a:srgbClr val="FF0000"/>
                </a:solidFill>
              </a:rPr>
              <a:t>management</a:t>
            </a:r>
            <a:endParaRPr lang="en-US" altLang="zh-CN" dirty="0" smtClean="0">
              <a:solidFill>
                <a:srgbClr val="FF0000"/>
              </a:solidFill>
            </a:endParaRPr>
          </a:p>
        </p:txBody>
      </p:sp>
    </p:spTree>
    <p:extLst>
      <p:ext uri="{BB962C8B-B14F-4D97-AF65-F5344CB8AC3E}">
        <p14:creationId xmlns:p14="http://schemas.microsoft.com/office/powerpoint/2010/main" val="3771782095"/>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User </a:t>
            </a:r>
            <a:r>
              <a:rPr lang="en-US" altLang="zh-TW" b="1" dirty="0"/>
              <a:t>management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8" name="Picture 7"/>
          <p:cNvPicPr/>
          <p:nvPr/>
        </p:nvPicPr>
        <p:blipFill>
          <a:blip r:embed="rId2"/>
          <a:stretch>
            <a:fillRect/>
          </a:stretch>
        </p:blipFill>
        <p:spPr>
          <a:xfrm>
            <a:off x="923870" y="1143000"/>
            <a:ext cx="6565145" cy="5087869"/>
          </a:xfrm>
          <a:prstGeom prst="rect">
            <a:avLst/>
          </a:prstGeom>
        </p:spPr>
      </p:pic>
      <p:sp>
        <p:nvSpPr>
          <p:cNvPr id="7" name="TextBox 6"/>
          <p:cNvSpPr txBox="1"/>
          <p:nvPr/>
        </p:nvSpPr>
        <p:spPr>
          <a:xfrm>
            <a:off x="1923697" y="2385874"/>
            <a:ext cx="753732" cy="338554"/>
          </a:xfrm>
          <a:prstGeom prst="rect">
            <a:avLst/>
          </a:prstGeom>
          <a:noFill/>
        </p:spPr>
        <p:txBody>
          <a:bodyPr wrap="none" rtlCol="0">
            <a:spAutoFit/>
          </a:bodyPr>
          <a:lstStyle/>
          <a:p>
            <a:r>
              <a:rPr lang="en-US" altLang="zh-CN" dirty="0" smtClean="0">
                <a:solidFill>
                  <a:srgbClr val="FF0000"/>
                </a:solidFill>
              </a:rPr>
              <a:t>Users</a:t>
            </a:r>
            <a:endParaRPr lang="zh-CN" altLang="en-US" dirty="0">
              <a:solidFill>
                <a:srgbClr val="FF0000"/>
              </a:solidFill>
            </a:endParaRPr>
          </a:p>
        </p:txBody>
      </p:sp>
      <p:sp>
        <p:nvSpPr>
          <p:cNvPr id="10" name="TextBox 9"/>
          <p:cNvSpPr txBox="1"/>
          <p:nvPr/>
        </p:nvSpPr>
        <p:spPr>
          <a:xfrm>
            <a:off x="1806829" y="4587536"/>
            <a:ext cx="914033" cy="338554"/>
          </a:xfrm>
          <a:prstGeom prst="rect">
            <a:avLst/>
          </a:prstGeom>
          <a:noFill/>
        </p:spPr>
        <p:txBody>
          <a:bodyPr wrap="none" rtlCol="0">
            <a:spAutoFit/>
          </a:bodyPr>
          <a:lstStyle/>
          <a:p>
            <a:r>
              <a:rPr lang="en-US" altLang="zh-CN" dirty="0" smtClean="0">
                <a:solidFill>
                  <a:srgbClr val="FF0000"/>
                </a:solidFill>
              </a:rPr>
              <a:t>Groups</a:t>
            </a:r>
            <a:endParaRPr lang="zh-CN" altLang="en-US" dirty="0">
              <a:solidFill>
                <a:srgbClr val="FF0000"/>
              </a:solidFill>
            </a:endParaRPr>
          </a:p>
        </p:txBody>
      </p:sp>
      <p:sp>
        <p:nvSpPr>
          <p:cNvPr id="11" name="TextBox 10"/>
          <p:cNvSpPr txBox="1"/>
          <p:nvPr/>
        </p:nvSpPr>
        <p:spPr>
          <a:xfrm>
            <a:off x="1843546" y="5629397"/>
            <a:ext cx="742511" cy="338554"/>
          </a:xfrm>
          <a:prstGeom prst="rect">
            <a:avLst/>
          </a:prstGeom>
          <a:noFill/>
        </p:spPr>
        <p:txBody>
          <a:bodyPr wrap="none" rtlCol="0">
            <a:spAutoFit/>
          </a:bodyPr>
          <a:lstStyle/>
          <a:p>
            <a:r>
              <a:rPr lang="en-US" altLang="zh-CN" dirty="0" smtClean="0">
                <a:solidFill>
                  <a:srgbClr val="FF0000"/>
                </a:solidFill>
              </a:rPr>
              <a:t>Roles</a:t>
            </a:r>
            <a:endParaRPr lang="zh-CN" altLang="en-US" dirty="0">
              <a:solidFill>
                <a:srgbClr val="FF0000"/>
              </a:solidFill>
            </a:endParaRPr>
          </a:p>
        </p:txBody>
      </p:sp>
      <p:sp>
        <p:nvSpPr>
          <p:cNvPr id="12" name="TextBox 11"/>
          <p:cNvSpPr txBox="1"/>
          <p:nvPr/>
        </p:nvSpPr>
        <p:spPr>
          <a:xfrm>
            <a:off x="2351286" y="3743588"/>
            <a:ext cx="3881191" cy="338554"/>
          </a:xfrm>
          <a:prstGeom prst="rect">
            <a:avLst/>
          </a:prstGeom>
          <a:noFill/>
        </p:spPr>
        <p:txBody>
          <a:bodyPr wrap="none" rtlCol="0">
            <a:spAutoFit/>
          </a:bodyPr>
          <a:lstStyle/>
          <a:p>
            <a:r>
              <a:rPr lang="en-US" altLang="zh-CN" dirty="0" smtClean="0">
                <a:solidFill>
                  <a:srgbClr val="FF0000"/>
                </a:solidFill>
              </a:rPr>
              <a:t>Click “Add User” to create a new user</a:t>
            </a:r>
            <a:endParaRPr lang="zh-CN" altLang="en-US" dirty="0">
              <a:solidFill>
                <a:srgbClr val="FF0000"/>
              </a:solidFill>
            </a:endParaRPr>
          </a:p>
        </p:txBody>
      </p:sp>
    </p:spTree>
    <p:extLst>
      <p:ext uri="{BB962C8B-B14F-4D97-AF65-F5344CB8AC3E}">
        <p14:creationId xmlns:p14="http://schemas.microsoft.com/office/powerpoint/2010/main" val="2876054427"/>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User </a:t>
            </a:r>
            <a:r>
              <a:rPr lang="en-US" altLang="zh-TW" b="1" dirty="0"/>
              <a:t>management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13" name="Picture 12"/>
          <p:cNvPicPr/>
          <p:nvPr/>
        </p:nvPicPr>
        <p:blipFill>
          <a:blip r:embed="rId2"/>
          <a:stretch>
            <a:fillRect/>
          </a:stretch>
        </p:blipFill>
        <p:spPr>
          <a:xfrm>
            <a:off x="787165" y="1143000"/>
            <a:ext cx="6340946" cy="4977645"/>
          </a:xfrm>
          <a:prstGeom prst="rect">
            <a:avLst/>
          </a:prstGeom>
        </p:spPr>
      </p:pic>
      <p:sp>
        <p:nvSpPr>
          <p:cNvPr id="14" name="TextBox 13"/>
          <p:cNvSpPr txBox="1"/>
          <p:nvPr/>
        </p:nvSpPr>
        <p:spPr>
          <a:xfrm>
            <a:off x="2509838" y="1846307"/>
            <a:ext cx="2470535" cy="584775"/>
          </a:xfrm>
          <a:prstGeom prst="rect">
            <a:avLst/>
          </a:prstGeom>
          <a:noFill/>
        </p:spPr>
        <p:txBody>
          <a:bodyPr wrap="square" rtlCol="0">
            <a:spAutoFit/>
          </a:bodyPr>
          <a:lstStyle/>
          <a:p>
            <a:r>
              <a:rPr lang="en-US" altLang="zh-CN" dirty="0" smtClean="0">
                <a:solidFill>
                  <a:srgbClr val="FF0000"/>
                </a:solidFill>
              </a:rPr>
              <a:t>Input full name &amp; email address of new user</a:t>
            </a:r>
            <a:endParaRPr lang="zh-CN" altLang="en-US" dirty="0">
              <a:solidFill>
                <a:srgbClr val="FF0000"/>
              </a:solidFill>
            </a:endParaRPr>
          </a:p>
        </p:txBody>
      </p:sp>
      <p:sp>
        <p:nvSpPr>
          <p:cNvPr id="17" name="TextBox 16"/>
          <p:cNvSpPr txBox="1"/>
          <p:nvPr/>
        </p:nvSpPr>
        <p:spPr>
          <a:xfrm>
            <a:off x="3104641" y="4216645"/>
            <a:ext cx="2470535" cy="830997"/>
          </a:xfrm>
          <a:prstGeom prst="rect">
            <a:avLst/>
          </a:prstGeom>
          <a:noFill/>
        </p:spPr>
        <p:txBody>
          <a:bodyPr wrap="square" rtlCol="0">
            <a:spAutoFit/>
          </a:bodyPr>
          <a:lstStyle/>
          <a:p>
            <a:r>
              <a:rPr lang="en-US" altLang="zh-CN" dirty="0" smtClean="0">
                <a:solidFill>
                  <a:srgbClr val="FF0000"/>
                </a:solidFill>
              </a:rPr>
              <a:t>TestRail supports LDAP </a:t>
            </a:r>
            <a:r>
              <a:rPr lang="en-US" altLang="zh-CN" dirty="0">
                <a:solidFill>
                  <a:srgbClr val="FF0000"/>
                </a:solidFill>
              </a:rPr>
              <a:t>and password </a:t>
            </a:r>
            <a:r>
              <a:rPr lang="en-US" altLang="zh-CN" dirty="0" smtClean="0">
                <a:solidFill>
                  <a:srgbClr val="FF0000"/>
                </a:solidFill>
              </a:rPr>
              <a:t>authentications.</a:t>
            </a:r>
            <a:endParaRPr lang="zh-CN" altLang="en-US" dirty="0">
              <a:solidFill>
                <a:srgbClr val="FF0000"/>
              </a:solidFill>
            </a:endParaRPr>
          </a:p>
        </p:txBody>
      </p:sp>
    </p:spTree>
    <p:extLst>
      <p:ext uri="{BB962C8B-B14F-4D97-AF65-F5344CB8AC3E}">
        <p14:creationId xmlns:p14="http://schemas.microsoft.com/office/powerpoint/2010/main" val="2144813721"/>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User </a:t>
            </a:r>
            <a:r>
              <a:rPr lang="en-US" altLang="zh-TW" b="1" dirty="0"/>
              <a:t>management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8" name="Picture 7"/>
          <p:cNvPicPr/>
          <p:nvPr/>
        </p:nvPicPr>
        <p:blipFill>
          <a:blip r:embed="rId2"/>
          <a:stretch>
            <a:fillRect/>
          </a:stretch>
        </p:blipFill>
        <p:spPr>
          <a:xfrm>
            <a:off x="905035" y="1143000"/>
            <a:ext cx="6436797" cy="5053614"/>
          </a:xfrm>
          <a:prstGeom prst="rect">
            <a:avLst/>
          </a:prstGeom>
        </p:spPr>
      </p:pic>
      <p:sp>
        <p:nvSpPr>
          <p:cNvPr id="14" name="TextBox 13"/>
          <p:cNvSpPr txBox="1"/>
          <p:nvPr/>
        </p:nvSpPr>
        <p:spPr>
          <a:xfrm>
            <a:off x="3407422" y="2598429"/>
            <a:ext cx="2470535" cy="830997"/>
          </a:xfrm>
          <a:prstGeom prst="rect">
            <a:avLst/>
          </a:prstGeom>
          <a:noFill/>
        </p:spPr>
        <p:txBody>
          <a:bodyPr wrap="square" rtlCol="0">
            <a:spAutoFit/>
          </a:bodyPr>
          <a:lstStyle/>
          <a:p>
            <a:r>
              <a:rPr lang="en-US" altLang="zh-CN" dirty="0" smtClean="0">
                <a:solidFill>
                  <a:srgbClr val="FF0000"/>
                </a:solidFill>
              </a:rPr>
              <a:t>In “Access” tag, we can assign role or groups for this user.</a:t>
            </a:r>
            <a:endParaRPr lang="zh-CN" altLang="en-US" dirty="0">
              <a:solidFill>
                <a:srgbClr val="FF0000"/>
              </a:solidFill>
            </a:endParaRPr>
          </a:p>
        </p:txBody>
      </p:sp>
      <p:sp>
        <p:nvSpPr>
          <p:cNvPr id="9" name="TextBox 8"/>
          <p:cNvSpPr txBox="1"/>
          <p:nvPr/>
        </p:nvSpPr>
        <p:spPr>
          <a:xfrm>
            <a:off x="1976846" y="5404175"/>
            <a:ext cx="2470535" cy="338554"/>
          </a:xfrm>
          <a:prstGeom prst="rect">
            <a:avLst/>
          </a:prstGeom>
          <a:noFill/>
        </p:spPr>
        <p:txBody>
          <a:bodyPr wrap="square" rtlCol="0">
            <a:spAutoFit/>
          </a:bodyPr>
          <a:lstStyle/>
          <a:p>
            <a:r>
              <a:rPr lang="en-US" altLang="zh-CN" dirty="0" smtClean="0">
                <a:solidFill>
                  <a:srgbClr val="FF0000"/>
                </a:solidFill>
              </a:rPr>
              <a:t>Click to create user</a:t>
            </a:r>
            <a:endParaRPr lang="zh-CN" altLang="en-US" dirty="0">
              <a:solidFill>
                <a:srgbClr val="FF0000"/>
              </a:solidFill>
            </a:endParaRPr>
          </a:p>
        </p:txBody>
      </p:sp>
    </p:spTree>
    <p:extLst>
      <p:ext uri="{BB962C8B-B14F-4D97-AF65-F5344CB8AC3E}">
        <p14:creationId xmlns:p14="http://schemas.microsoft.com/office/powerpoint/2010/main" val="2499728305"/>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User </a:t>
            </a:r>
            <a:r>
              <a:rPr lang="en-US" altLang="zh-TW" b="1" dirty="0"/>
              <a:t>management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9" name="TextBox 8"/>
          <p:cNvSpPr txBox="1"/>
          <p:nvPr/>
        </p:nvSpPr>
        <p:spPr>
          <a:xfrm>
            <a:off x="1152525" y="1426106"/>
            <a:ext cx="2470535" cy="584775"/>
          </a:xfrm>
          <a:prstGeom prst="rect">
            <a:avLst/>
          </a:prstGeom>
          <a:noFill/>
        </p:spPr>
        <p:txBody>
          <a:bodyPr wrap="square" rtlCol="0">
            <a:spAutoFit/>
          </a:bodyPr>
          <a:lstStyle/>
          <a:p>
            <a:r>
              <a:rPr lang="en-US" altLang="zh-CN" dirty="0" smtClean="0">
                <a:solidFill>
                  <a:srgbClr val="FF0000"/>
                </a:solidFill>
              </a:rPr>
              <a:t>New account can be logged in successfully</a:t>
            </a:r>
            <a:endParaRPr lang="zh-CN" altLang="en-US" dirty="0">
              <a:solidFill>
                <a:srgbClr val="FF0000"/>
              </a:solidFill>
            </a:endParaRPr>
          </a:p>
        </p:txBody>
      </p:sp>
      <p:pic>
        <p:nvPicPr>
          <p:cNvPr id="10" name="Picture 9"/>
          <p:cNvPicPr/>
          <p:nvPr/>
        </p:nvPicPr>
        <p:blipFill>
          <a:blip r:embed="rId2"/>
          <a:stretch>
            <a:fillRect/>
          </a:stretch>
        </p:blipFill>
        <p:spPr>
          <a:xfrm>
            <a:off x="540669" y="2048981"/>
            <a:ext cx="3380484" cy="2531897"/>
          </a:xfrm>
          <a:prstGeom prst="rect">
            <a:avLst/>
          </a:prstGeom>
        </p:spPr>
      </p:pic>
      <p:pic>
        <p:nvPicPr>
          <p:cNvPr id="11" name="Picture 10"/>
          <p:cNvPicPr/>
          <p:nvPr/>
        </p:nvPicPr>
        <p:blipFill>
          <a:blip r:embed="rId3"/>
          <a:stretch>
            <a:fillRect/>
          </a:stretch>
        </p:blipFill>
        <p:spPr>
          <a:xfrm>
            <a:off x="5755507" y="2769284"/>
            <a:ext cx="3018790" cy="791210"/>
          </a:xfrm>
          <a:prstGeom prst="rect">
            <a:avLst/>
          </a:prstGeom>
        </p:spPr>
      </p:pic>
      <p:sp>
        <p:nvSpPr>
          <p:cNvPr id="3" name="Right Arrow 2"/>
          <p:cNvSpPr/>
          <p:nvPr/>
        </p:nvSpPr>
        <p:spPr bwMode="auto">
          <a:xfrm>
            <a:off x="4172505" y="3089429"/>
            <a:ext cx="1331650" cy="150921"/>
          </a:xfrm>
          <a:prstGeom prst="rightArrow">
            <a:avLst/>
          </a:prstGeom>
          <a:solidFill>
            <a:schemeClr val="tx2"/>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660043801"/>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Suite/Section/Case </a:t>
            </a:r>
            <a:r>
              <a:rPr lang="en-US" altLang="zh-TW" b="1" dirty="0"/>
              <a:t>management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12" name="Picture 11"/>
          <p:cNvPicPr/>
          <p:nvPr/>
        </p:nvPicPr>
        <p:blipFill>
          <a:blip r:embed="rId2"/>
          <a:stretch>
            <a:fillRect/>
          </a:stretch>
        </p:blipFill>
        <p:spPr>
          <a:xfrm>
            <a:off x="396876" y="2920753"/>
            <a:ext cx="2062240" cy="1410375"/>
          </a:xfrm>
          <a:prstGeom prst="rect">
            <a:avLst/>
          </a:prstGeom>
        </p:spPr>
      </p:pic>
      <p:pic>
        <p:nvPicPr>
          <p:cNvPr id="13" name="Picture 12"/>
          <p:cNvPicPr/>
          <p:nvPr/>
        </p:nvPicPr>
        <p:blipFill>
          <a:blip r:embed="rId3"/>
          <a:stretch>
            <a:fillRect/>
          </a:stretch>
        </p:blipFill>
        <p:spPr>
          <a:xfrm>
            <a:off x="3594482" y="1597981"/>
            <a:ext cx="5171213" cy="3999053"/>
          </a:xfrm>
          <a:prstGeom prst="rect">
            <a:avLst/>
          </a:prstGeom>
        </p:spPr>
      </p:pic>
      <p:sp>
        <p:nvSpPr>
          <p:cNvPr id="14" name="Right Arrow 13"/>
          <p:cNvSpPr/>
          <p:nvPr/>
        </p:nvSpPr>
        <p:spPr bwMode="auto">
          <a:xfrm>
            <a:off x="2625988" y="3446586"/>
            <a:ext cx="791915" cy="246525"/>
          </a:xfrm>
          <a:prstGeom prst="rightArrow">
            <a:avLst/>
          </a:prstGeom>
          <a:solidFill>
            <a:schemeClr val="tx2"/>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5" name="TextBox 14"/>
          <p:cNvSpPr txBox="1"/>
          <p:nvPr/>
        </p:nvSpPr>
        <p:spPr>
          <a:xfrm>
            <a:off x="1152525" y="1666085"/>
            <a:ext cx="2470535" cy="338554"/>
          </a:xfrm>
          <a:prstGeom prst="rect">
            <a:avLst/>
          </a:prstGeom>
          <a:noFill/>
        </p:spPr>
        <p:txBody>
          <a:bodyPr wrap="square" rtlCol="0">
            <a:spAutoFit/>
          </a:bodyPr>
          <a:lstStyle/>
          <a:p>
            <a:r>
              <a:rPr lang="en-US" altLang="zh-CN" dirty="0" smtClean="0">
                <a:solidFill>
                  <a:srgbClr val="FF0000"/>
                </a:solidFill>
              </a:rPr>
              <a:t>Create a new project</a:t>
            </a:r>
            <a:endParaRPr lang="zh-CN" altLang="en-US" dirty="0">
              <a:solidFill>
                <a:srgbClr val="FF0000"/>
              </a:solidFill>
            </a:endParaRPr>
          </a:p>
        </p:txBody>
      </p:sp>
    </p:spTree>
    <p:extLst>
      <p:ext uri="{BB962C8B-B14F-4D97-AF65-F5344CB8AC3E}">
        <p14:creationId xmlns:p14="http://schemas.microsoft.com/office/powerpoint/2010/main" val="2987151847"/>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11" name="Content Placeholder 2"/>
          <p:cNvSpPr>
            <a:spLocks noGrp="1"/>
          </p:cNvSpPr>
          <p:nvPr>
            <p:ph idx="1"/>
          </p:nvPr>
        </p:nvSpPr>
        <p:spPr>
          <a:xfrm>
            <a:off x="542894" y="1912325"/>
            <a:ext cx="8073084" cy="3751629"/>
          </a:xfrm>
        </p:spPr>
        <p:txBody>
          <a:bodyPr vert="horz" lIns="91440" tIns="45720" rIns="91440" bIns="45720" rtlCol="0" anchor="t">
            <a:normAutofit/>
          </a:bodyPr>
          <a:lstStyle/>
          <a:p>
            <a:pPr algn="just"/>
            <a:r>
              <a:rPr lang="en-US" sz="1800" dirty="0" smtClean="0"/>
              <a:t>1. </a:t>
            </a:r>
            <a:r>
              <a:rPr lang="en-US" sz="1800" b="1" dirty="0" smtClean="0"/>
              <a:t>S</a:t>
            </a:r>
            <a:r>
              <a:rPr lang="en-US" altLang="zh-CN" sz="1800" b="1" dirty="0" smtClean="0"/>
              <a:t>ingle </a:t>
            </a:r>
            <a:r>
              <a:rPr lang="en-US" altLang="zh-CN" sz="1800" b="1" dirty="0"/>
              <a:t>repository for all cases (recommended</a:t>
            </a:r>
            <a:r>
              <a:rPr lang="en-US" altLang="zh-CN" sz="1800" b="1" dirty="0" smtClean="0"/>
              <a:t>). </a:t>
            </a:r>
            <a:r>
              <a:rPr lang="en-US" altLang="zh-CN" sz="1800" dirty="0" smtClean="0"/>
              <a:t>A </a:t>
            </a:r>
            <a:r>
              <a:rPr lang="en-US" altLang="zh-CN" sz="1800" dirty="0"/>
              <a:t>single test suite (repository) is easy to manage and flexible enough for most projects with no or few concurrent versions. You can use sections and subsections to further organize your test cases</a:t>
            </a:r>
            <a:r>
              <a:rPr lang="en-US" altLang="zh-CN" sz="1800" dirty="0" smtClean="0"/>
              <a:t>.</a:t>
            </a:r>
          </a:p>
          <a:p>
            <a:pPr algn="just"/>
            <a:r>
              <a:rPr lang="en-US" sz="1800" dirty="0" smtClean="0"/>
              <a:t>2. </a:t>
            </a:r>
            <a:r>
              <a:rPr lang="en-US" sz="1800" b="1" dirty="0" smtClean="0"/>
              <a:t>Single </a:t>
            </a:r>
            <a:r>
              <a:rPr lang="en-US" sz="1800" b="1" dirty="0"/>
              <a:t>repository with baseline </a:t>
            </a:r>
            <a:r>
              <a:rPr lang="en-US" sz="1800" b="1" dirty="0" smtClean="0"/>
              <a:t>support.</a:t>
            </a:r>
            <a:r>
              <a:rPr lang="en-US" sz="1800" dirty="0" smtClean="0"/>
              <a:t> Use </a:t>
            </a:r>
            <a:r>
              <a:rPr lang="en-US" sz="1800" dirty="0"/>
              <a:t>a single test suite (repository) with the additional option to create baselines to manage multiple branches of your test cases at the same time. This is ideal if you need to test multiple project versions in parallel</a:t>
            </a:r>
            <a:r>
              <a:rPr lang="en-US" sz="1800" dirty="0" smtClean="0"/>
              <a:t>.</a:t>
            </a:r>
          </a:p>
          <a:p>
            <a:pPr algn="just"/>
            <a:r>
              <a:rPr lang="en-US" sz="1800" dirty="0" smtClean="0"/>
              <a:t>3. </a:t>
            </a:r>
            <a:r>
              <a:rPr lang="en-US" sz="1800" b="1" dirty="0"/>
              <a:t>Use multiple test suites to manage </a:t>
            </a:r>
            <a:r>
              <a:rPr lang="en-US" sz="1800" b="1" dirty="0" smtClean="0"/>
              <a:t>cases.</a:t>
            </a:r>
            <a:r>
              <a:rPr lang="en-US" sz="1800" dirty="0" smtClean="0"/>
              <a:t> Multiple </a:t>
            </a:r>
            <a:r>
              <a:rPr lang="en-US" sz="1800" dirty="0"/>
              <a:t>test suites can be useful to organize your test cases by functional areas and application modules on the test suite level. This is the traditional mode of TestRail and is automatically used for upgraded projects.</a:t>
            </a:r>
          </a:p>
        </p:txBody>
      </p:sp>
      <p:sp>
        <p:nvSpPr>
          <p:cNvPr id="3" name="TextBox 2"/>
          <p:cNvSpPr txBox="1"/>
          <p:nvPr/>
        </p:nvSpPr>
        <p:spPr>
          <a:xfrm>
            <a:off x="689176" y="1093740"/>
            <a:ext cx="6048976" cy="461665"/>
          </a:xfrm>
          <a:prstGeom prst="rect">
            <a:avLst/>
          </a:prstGeom>
          <a:noFill/>
        </p:spPr>
        <p:txBody>
          <a:bodyPr wrap="square" rtlCol="0">
            <a:spAutoFit/>
          </a:bodyPr>
          <a:lstStyle/>
          <a:p>
            <a:r>
              <a:rPr lang="en-US" altLang="zh-CN" sz="2400" dirty="0" smtClean="0"/>
              <a:t>Three types of projects</a:t>
            </a:r>
            <a:endParaRPr lang="zh-CN" altLang="en-US" sz="2400" dirty="0"/>
          </a:p>
        </p:txBody>
      </p:sp>
      <p:sp>
        <p:nvSpPr>
          <p:cNvPr id="8" name="Title 1"/>
          <p:cNvSpPr txBox="1">
            <a:spLocks/>
          </p:cNvSpPr>
          <p:nvPr/>
        </p:nvSpPr>
        <p:spPr bwMode="auto">
          <a:xfrm>
            <a:off x="396875" y="439693"/>
            <a:ext cx="8101013" cy="70330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a:lstStyle>
          <a:p>
            <a:r>
              <a:rPr lang="en-US" altLang="zh-TW" b="1" kern="0" smtClean="0"/>
              <a:t>Suite/Section/Case management</a:t>
            </a:r>
            <a:endParaRPr lang="zh-TW" altLang="en-US" b="1" kern="0" dirty="0"/>
          </a:p>
        </p:txBody>
      </p:sp>
    </p:spTree>
    <p:extLst>
      <p:ext uri="{BB962C8B-B14F-4D97-AF65-F5344CB8AC3E}">
        <p14:creationId xmlns:p14="http://schemas.microsoft.com/office/powerpoint/2010/main" val="191429245"/>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Suite/Section/Case </a:t>
            </a:r>
            <a:r>
              <a:rPr lang="en-US" altLang="zh-TW" b="1" dirty="0"/>
              <a:t>management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5" name="Picture 4"/>
          <p:cNvPicPr/>
          <p:nvPr/>
        </p:nvPicPr>
        <p:blipFill>
          <a:blip r:embed="rId2"/>
          <a:stretch>
            <a:fillRect/>
          </a:stretch>
        </p:blipFill>
        <p:spPr>
          <a:xfrm>
            <a:off x="782230" y="1216576"/>
            <a:ext cx="6350816" cy="4921768"/>
          </a:xfrm>
          <a:prstGeom prst="rect">
            <a:avLst/>
          </a:prstGeom>
        </p:spPr>
      </p:pic>
      <p:sp>
        <p:nvSpPr>
          <p:cNvPr id="7" name="TextBox 6"/>
          <p:cNvSpPr txBox="1"/>
          <p:nvPr/>
        </p:nvSpPr>
        <p:spPr>
          <a:xfrm>
            <a:off x="1062038" y="3221685"/>
            <a:ext cx="2470535" cy="830997"/>
          </a:xfrm>
          <a:prstGeom prst="rect">
            <a:avLst/>
          </a:prstGeom>
          <a:noFill/>
        </p:spPr>
        <p:txBody>
          <a:bodyPr wrap="square" rtlCol="0">
            <a:spAutoFit/>
          </a:bodyPr>
          <a:lstStyle/>
          <a:p>
            <a:r>
              <a:rPr lang="en-US" altLang="zh-CN" dirty="0" smtClean="0">
                <a:solidFill>
                  <a:srgbClr val="FF0000"/>
                </a:solidFill>
              </a:rPr>
              <a:t>In “Test Cases” tag, click “Add Section” to create a new section.</a:t>
            </a:r>
            <a:endParaRPr lang="zh-CN" altLang="en-US" dirty="0">
              <a:solidFill>
                <a:srgbClr val="FF0000"/>
              </a:solidFill>
            </a:endParaRPr>
          </a:p>
        </p:txBody>
      </p:sp>
      <p:pic>
        <p:nvPicPr>
          <p:cNvPr id="8" name="Picture 7"/>
          <p:cNvPicPr/>
          <p:nvPr/>
        </p:nvPicPr>
        <p:blipFill>
          <a:blip r:embed="rId3"/>
          <a:stretch>
            <a:fillRect/>
          </a:stretch>
        </p:blipFill>
        <p:spPr>
          <a:xfrm>
            <a:off x="3812381" y="2944282"/>
            <a:ext cx="2804160" cy="1710690"/>
          </a:xfrm>
          <a:prstGeom prst="rect">
            <a:avLst/>
          </a:prstGeom>
        </p:spPr>
      </p:pic>
    </p:spTree>
    <p:extLst>
      <p:ext uri="{BB962C8B-B14F-4D97-AF65-F5344CB8AC3E}">
        <p14:creationId xmlns:p14="http://schemas.microsoft.com/office/powerpoint/2010/main" val="4239119909"/>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Suite/Section/Case </a:t>
            </a:r>
            <a:r>
              <a:rPr lang="en-US" altLang="zh-TW" b="1" dirty="0"/>
              <a:t>management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9" name="Picture 8"/>
          <p:cNvPicPr/>
          <p:nvPr/>
        </p:nvPicPr>
        <p:blipFill>
          <a:blip r:embed="rId2"/>
          <a:stretch>
            <a:fillRect/>
          </a:stretch>
        </p:blipFill>
        <p:spPr>
          <a:xfrm>
            <a:off x="675904" y="1065654"/>
            <a:ext cx="6563468" cy="5086569"/>
          </a:xfrm>
          <a:prstGeom prst="rect">
            <a:avLst/>
          </a:prstGeom>
        </p:spPr>
      </p:pic>
      <p:sp>
        <p:nvSpPr>
          <p:cNvPr id="7" name="TextBox 6"/>
          <p:cNvSpPr txBox="1"/>
          <p:nvPr/>
        </p:nvSpPr>
        <p:spPr>
          <a:xfrm>
            <a:off x="2109604" y="2279041"/>
            <a:ext cx="2470535" cy="584775"/>
          </a:xfrm>
          <a:prstGeom prst="rect">
            <a:avLst/>
          </a:prstGeom>
          <a:noFill/>
        </p:spPr>
        <p:txBody>
          <a:bodyPr wrap="square" rtlCol="0">
            <a:spAutoFit/>
          </a:bodyPr>
          <a:lstStyle/>
          <a:p>
            <a:r>
              <a:rPr lang="en-US" altLang="zh-CN" dirty="0" smtClean="0">
                <a:solidFill>
                  <a:srgbClr val="FF0000"/>
                </a:solidFill>
              </a:rPr>
              <a:t>Click “Add Subsection” to create a subsection.</a:t>
            </a:r>
            <a:endParaRPr lang="zh-CN" altLang="en-US" dirty="0">
              <a:solidFill>
                <a:srgbClr val="FF0000"/>
              </a:solidFill>
            </a:endParaRPr>
          </a:p>
        </p:txBody>
      </p:sp>
      <p:sp>
        <p:nvSpPr>
          <p:cNvPr id="10" name="TextBox 9"/>
          <p:cNvSpPr txBox="1"/>
          <p:nvPr/>
        </p:nvSpPr>
        <p:spPr>
          <a:xfrm>
            <a:off x="6452264" y="1986653"/>
            <a:ext cx="2470535" cy="584775"/>
          </a:xfrm>
          <a:prstGeom prst="rect">
            <a:avLst/>
          </a:prstGeom>
          <a:noFill/>
        </p:spPr>
        <p:txBody>
          <a:bodyPr wrap="square" rtlCol="0">
            <a:spAutoFit/>
          </a:bodyPr>
          <a:lstStyle/>
          <a:p>
            <a:r>
              <a:rPr lang="en-US" altLang="zh-CN" dirty="0" smtClean="0">
                <a:solidFill>
                  <a:srgbClr val="FF0000"/>
                </a:solidFill>
              </a:rPr>
              <a:t>Click “Add Section” to create a root section.</a:t>
            </a:r>
            <a:endParaRPr lang="zh-CN" altLang="en-US" dirty="0">
              <a:solidFill>
                <a:srgbClr val="FF0000"/>
              </a:solidFill>
            </a:endParaRPr>
          </a:p>
        </p:txBody>
      </p:sp>
    </p:spTree>
    <p:extLst>
      <p:ext uri="{BB962C8B-B14F-4D97-AF65-F5344CB8AC3E}">
        <p14:creationId xmlns:p14="http://schemas.microsoft.com/office/powerpoint/2010/main" val="1731533403"/>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Suite/Section/Case </a:t>
            </a:r>
            <a:r>
              <a:rPr lang="en-US" altLang="zh-TW" b="1" dirty="0"/>
              <a:t>management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8" name="Picture 7"/>
          <p:cNvPicPr/>
          <p:nvPr/>
        </p:nvPicPr>
        <p:blipFill>
          <a:blip r:embed="rId2"/>
          <a:stretch>
            <a:fillRect/>
          </a:stretch>
        </p:blipFill>
        <p:spPr>
          <a:xfrm>
            <a:off x="725472" y="1070526"/>
            <a:ext cx="6776160" cy="5251402"/>
          </a:xfrm>
          <a:prstGeom prst="rect">
            <a:avLst/>
          </a:prstGeom>
        </p:spPr>
      </p:pic>
      <p:sp>
        <p:nvSpPr>
          <p:cNvPr id="7" name="TextBox 6"/>
          <p:cNvSpPr txBox="1"/>
          <p:nvPr/>
        </p:nvSpPr>
        <p:spPr>
          <a:xfrm>
            <a:off x="5403751" y="2643026"/>
            <a:ext cx="2470535" cy="338554"/>
          </a:xfrm>
          <a:prstGeom prst="rect">
            <a:avLst/>
          </a:prstGeom>
          <a:noFill/>
        </p:spPr>
        <p:txBody>
          <a:bodyPr wrap="square" rtlCol="0">
            <a:spAutoFit/>
          </a:bodyPr>
          <a:lstStyle/>
          <a:p>
            <a:r>
              <a:rPr lang="en-US" altLang="zh-CN" dirty="0" smtClean="0">
                <a:solidFill>
                  <a:srgbClr val="FF0000"/>
                </a:solidFill>
              </a:rPr>
              <a:t>Create a new test case</a:t>
            </a:r>
            <a:endParaRPr lang="zh-CN" altLang="en-US" dirty="0">
              <a:solidFill>
                <a:srgbClr val="FF0000"/>
              </a:solidFill>
            </a:endParaRPr>
          </a:p>
        </p:txBody>
      </p:sp>
      <p:sp>
        <p:nvSpPr>
          <p:cNvPr id="11" name="TextBox 10"/>
          <p:cNvSpPr txBox="1"/>
          <p:nvPr/>
        </p:nvSpPr>
        <p:spPr>
          <a:xfrm>
            <a:off x="2509838" y="2409024"/>
            <a:ext cx="2470535" cy="1323439"/>
          </a:xfrm>
          <a:prstGeom prst="rect">
            <a:avLst/>
          </a:prstGeom>
          <a:noFill/>
        </p:spPr>
        <p:txBody>
          <a:bodyPr wrap="square" rtlCol="0">
            <a:spAutoFit/>
          </a:bodyPr>
          <a:lstStyle/>
          <a:p>
            <a:r>
              <a:rPr lang="en-US" altLang="zh-CN" dirty="0" smtClean="0">
                <a:solidFill>
                  <a:srgbClr val="FF0000"/>
                </a:solidFill>
              </a:rPr>
              <a:t>In “Text” template, you are required to input preconditions, description, steps and expected result</a:t>
            </a:r>
            <a:endParaRPr lang="zh-CN" altLang="en-US" dirty="0">
              <a:solidFill>
                <a:srgbClr val="FF0000"/>
              </a:solidFill>
            </a:endParaRPr>
          </a:p>
        </p:txBody>
      </p:sp>
    </p:spTree>
    <p:extLst>
      <p:ext uri="{BB962C8B-B14F-4D97-AF65-F5344CB8AC3E}">
        <p14:creationId xmlns:p14="http://schemas.microsoft.com/office/powerpoint/2010/main" val="2147934823"/>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Agenda</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11" name="Content Placeholder 2"/>
          <p:cNvSpPr>
            <a:spLocks noGrp="1"/>
          </p:cNvSpPr>
          <p:nvPr>
            <p:ph idx="1"/>
          </p:nvPr>
        </p:nvSpPr>
        <p:spPr>
          <a:xfrm>
            <a:off x="528221" y="1484792"/>
            <a:ext cx="8118629" cy="3016188"/>
          </a:xfrm>
        </p:spPr>
        <p:txBody>
          <a:bodyPr vert="horz" lIns="91440" tIns="45720" rIns="91440" bIns="45720" rtlCol="0" anchor="t">
            <a:normAutofit/>
          </a:bodyPr>
          <a:lstStyle/>
          <a:p>
            <a:r>
              <a:rPr lang="en-US" dirty="0"/>
              <a:t>1. </a:t>
            </a:r>
            <a:r>
              <a:rPr lang="en-US" dirty="0" smtClean="0"/>
              <a:t>Why choose TestRail</a:t>
            </a:r>
            <a:endParaRPr lang="en-US" dirty="0"/>
          </a:p>
          <a:p>
            <a:r>
              <a:rPr lang="en-US" dirty="0" smtClean="0"/>
              <a:t>2</a:t>
            </a:r>
            <a:r>
              <a:rPr lang="en-US" dirty="0"/>
              <a:t>. </a:t>
            </a:r>
            <a:r>
              <a:rPr lang="en-US" dirty="0" smtClean="0"/>
              <a:t>User management</a:t>
            </a:r>
            <a:endParaRPr lang="en-US" dirty="0"/>
          </a:p>
          <a:p>
            <a:r>
              <a:rPr lang="en-US" dirty="0" smtClean="0"/>
              <a:t>3</a:t>
            </a:r>
            <a:r>
              <a:rPr lang="en-US" dirty="0"/>
              <a:t>. </a:t>
            </a:r>
            <a:r>
              <a:rPr lang="en-US" dirty="0" smtClean="0"/>
              <a:t>Suite/Section/Case management &amp; automation Test</a:t>
            </a:r>
            <a:endParaRPr lang="en-US" dirty="0"/>
          </a:p>
          <a:p>
            <a:endParaRPr lang="en-US" dirty="0"/>
          </a:p>
        </p:txBody>
      </p:sp>
    </p:spTree>
    <p:extLst>
      <p:ext uri="{BB962C8B-B14F-4D97-AF65-F5344CB8AC3E}">
        <p14:creationId xmlns:p14="http://schemas.microsoft.com/office/powerpoint/2010/main" val="3427554102"/>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Suite/Section/Case </a:t>
            </a:r>
            <a:r>
              <a:rPr lang="en-US" altLang="zh-TW" b="1" dirty="0"/>
              <a:t>management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9" name="Picture 8"/>
          <p:cNvPicPr/>
          <p:nvPr/>
        </p:nvPicPr>
        <p:blipFill>
          <a:blip r:embed="rId2"/>
          <a:stretch>
            <a:fillRect/>
          </a:stretch>
        </p:blipFill>
        <p:spPr>
          <a:xfrm>
            <a:off x="824051" y="1143000"/>
            <a:ext cx="6056630" cy="4716384"/>
          </a:xfrm>
          <a:prstGeom prst="rect">
            <a:avLst/>
          </a:prstGeom>
        </p:spPr>
      </p:pic>
      <p:sp>
        <p:nvSpPr>
          <p:cNvPr id="11" name="TextBox 10"/>
          <p:cNvSpPr txBox="1"/>
          <p:nvPr/>
        </p:nvSpPr>
        <p:spPr>
          <a:xfrm>
            <a:off x="3425177" y="2116060"/>
            <a:ext cx="2470535" cy="1569660"/>
          </a:xfrm>
          <a:prstGeom prst="rect">
            <a:avLst/>
          </a:prstGeom>
          <a:noFill/>
        </p:spPr>
        <p:txBody>
          <a:bodyPr wrap="square" rtlCol="0">
            <a:spAutoFit/>
          </a:bodyPr>
          <a:lstStyle/>
          <a:p>
            <a:r>
              <a:rPr lang="en-US" altLang="zh-CN" dirty="0" smtClean="0">
                <a:solidFill>
                  <a:srgbClr val="FF0000"/>
                </a:solidFill>
              </a:rPr>
              <a:t>In “Step” template, you are required to input preconditions, description and detailed information for each step.</a:t>
            </a:r>
            <a:endParaRPr lang="zh-CN" altLang="en-US" dirty="0">
              <a:solidFill>
                <a:srgbClr val="FF0000"/>
              </a:solidFill>
            </a:endParaRPr>
          </a:p>
        </p:txBody>
      </p:sp>
    </p:spTree>
    <p:extLst>
      <p:ext uri="{BB962C8B-B14F-4D97-AF65-F5344CB8AC3E}">
        <p14:creationId xmlns:p14="http://schemas.microsoft.com/office/powerpoint/2010/main" val="1908150260"/>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Suite/Section/Case </a:t>
            </a:r>
            <a:r>
              <a:rPr lang="en-US" altLang="zh-TW" b="1" dirty="0"/>
              <a:t>management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7" name="TextBox 6"/>
          <p:cNvSpPr txBox="1"/>
          <p:nvPr/>
        </p:nvSpPr>
        <p:spPr>
          <a:xfrm>
            <a:off x="689176" y="1093740"/>
            <a:ext cx="6732556" cy="461665"/>
          </a:xfrm>
          <a:prstGeom prst="rect">
            <a:avLst/>
          </a:prstGeom>
          <a:noFill/>
        </p:spPr>
        <p:txBody>
          <a:bodyPr wrap="square" rtlCol="0">
            <a:spAutoFit/>
          </a:bodyPr>
          <a:lstStyle/>
          <a:p>
            <a:r>
              <a:rPr lang="en-US" altLang="zh-CN" sz="2400" dirty="0" smtClean="0"/>
              <a:t>TestRail milestone</a:t>
            </a:r>
            <a:endParaRPr lang="zh-CN" altLang="en-US" sz="2400" dirty="0"/>
          </a:p>
        </p:txBody>
      </p:sp>
      <p:sp>
        <p:nvSpPr>
          <p:cNvPr id="8" name="Content Placeholder 2"/>
          <p:cNvSpPr>
            <a:spLocks noGrp="1"/>
          </p:cNvSpPr>
          <p:nvPr>
            <p:ph idx="1"/>
          </p:nvPr>
        </p:nvSpPr>
        <p:spPr>
          <a:xfrm>
            <a:off x="465970" y="1855429"/>
            <a:ext cx="7665975" cy="3533311"/>
          </a:xfrm>
        </p:spPr>
        <p:txBody>
          <a:bodyPr vert="horz" lIns="91440" tIns="45720" rIns="91440" bIns="45720" rtlCol="0" anchor="t">
            <a:normAutofit fontScale="92500" lnSpcReduction="10000"/>
          </a:bodyPr>
          <a:lstStyle/>
          <a:p>
            <a:r>
              <a:rPr lang="en-US" altLang="zh-CN" dirty="0"/>
              <a:t>A milestone can be any project milestone you deem to be important, such as a planned public software release, an internal test version or a new beta release for an important customer. Once you have added your milestones to TestRail, you can assign test runs to specific milestones.</a:t>
            </a:r>
          </a:p>
          <a:p>
            <a:r>
              <a:rPr lang="en-US" altLang="zh-CN" dirty="0"/>
              <a:t>Assigning test runs to milestones has the advantage that you can easily track the milestones' test results and progress separately. Especially if you are working on multiple milestones in parallel or if you have many test runs active at the same time, managing milestones within TestRail is a great help.</a:t>
            </a:r>
          </a:p>
        </p:txBody>
      </p:sp>
    </p:spTree>
    <p:extLst>
      <p:ext uri="{BB962C8B-B14F-4D97-AF65-F5344CB8AC3E}">
        <p14:creationId xmlns:p14="http://schemas.microsoft.com/office/powerpoint/2010/main" val="1992654747"/>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Suite/Section/Case </a:t>
            </a:r>
            <a:r>
              <a:rPr lang="en-US" altLang="zh-TW" b="1" dirty="0"/>
              <a:t>management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9" name="Picture 8"/>
          <p:cNvPicPr>
            <a:picLocks noChangeAspect="1"/>
          </p:cNvPicPr>
          <p:nvPr/>
        </p:nvPicPr>
        <p:blipFill>
          <a:blip r:embed="rId2"/>
          <a:stretch>
            <a:fillRect/>
          </a:stretch>
        </p:blipFill>
        <p:spPr>
          <a:xfrm>
            <a:off x="1152525" y="1143000"/>
            <a:ext cx="6442774" cy="4993150"/>
          </a:xfrm>
          <a:prstGeom prst="rect">
            <a:avLst/>
          </a:prstGeom>
        </p:spPr>
      </p:pic>
      <p:sp>
        <p:nvSpPr>
          <p:cNvPr id="10" name="TextBox 9"/>
          <p:cNvSpPr txBox="1"/>
          <p:nvPr/>
        </p:nvSpPr>
        <p:spPr>
          <a:xfrm>
            <a:off x="1459493" y="3100966"/>
            <a:ext cx="2242495" cy="1077218"/>
          </a:xfrm>
          <a:prstGeom prst="rect">
            <a:avLst/>
          </a:prstGeom>
          <a:noFill/>
        </p:spPr>
        <p:txBody>
          <a:bodyPr wrap="square" rtlCol="0">
            <a:spAutoFit/>
          </a:bodyPr>
          <a:lstStyle/>
          <a:p>
            <a:pPr algn="just"/>
            <a:r>
              <a:rPr lang="en-US" altLang="zh-CN" dirty="0" smtClean="0">
                <a:solidFill>
                  <a:srgbClr val="FF0000"/>
                </a:solidFill>
              </a:rPr>
              <a:t>In </a:t>
            </a:r>
            <a:r>
              <a:rPr lang="en-US" altLang="zh-CN" dirty="0" smtClean="0">
                <a:solidFill>
                  <a:srgbClr val="FF0000"/>
                </a:solidFill>
              </a:rPr>
              <a:t>“Milestone” tag, click “Add Milestone” to create a new TestRail milestone</a:t>
            </a:r>
            <a:endParaRPr lang="zh-CN" altLang="en-US" dirty="0">
              <a:solidFill>
                <a:srgbClr val="FF0000"/>
              </a:solidFill>
            </a:endParaRPr>
          </a:p>
        </p:txBody>
      </p:sp>
    </p:spTree>
    <p:extLst>
      <p:ext uri="{BB962C8B-B14F-4D97-AF65-F5344CB8AC3E}">
        <p14:creationId xmlns:p14="http://schemas.microsoft.com/office/powerpoint/2010/main" val="2909944190"/>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Suite/Section/Case </a:t>
            </a:r>
            <a:r>
              <a:rPr lang="en-US" altLang="zh-TW" b="1" dirty="0"/>
              <a:t>management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3" name="Picture 2"/>
          <p:cNvPicPr>
            <a:picLocks noChangeAspect="1"/>
          </p:cNvPicPr>
          <p:nvPr/>
        </p:nvPicPr>
        <p:blipFill>
          <a:blip r:embed="rId2"/>
          <a:stretch>
            <a:fillRect/>
          </a:stretch>
        </p:blipFill>
        <p:spPr>
          <a:xfrm>
            <a:off x="887767" y="1143000"/>
            <a:ext cx="6530891" cy="5061440"/>
          </a:xfrm>
          <a:prstGeom prst="rect">
            <a:avLst/>
          </a:prstGeom>
        </p:spPr>
      </p:pic>
      <p:sp>
        <p:nvSpPr>
          <p:cNvPr id="10" name="TextBox 9"/>
          <p:cNvSpPr txBox="1"/>
          <p:nvPr/>
        </p:nvSpPr>
        <p:spPr>
          <a:xfrm>
            <a:off x="3620234" y="2852392"/>
            <a:ext cx="2416582" cy="1569660"/>
          </a:xfrm>
          <a:prstGeom prst="rect">
            <a:avLst/>
          </a:prstGeom>
          <a:noFill/>
        </p:spPr>
        <p:txBody>
          <a:bodyPr wrap="square" rtlCol="0">
            <a:spAutoFit/>
          </a:bodyPr>
          <a:lstStyle/>
          <a:p>
            <a:pPr algn="just"/>
            <a:r>
              <a:rPr lang="en-US" altLang="zh-CN" dirty="0" smtClean="0">
                <a:solidFill>
                  <a:srgbClr val="FF0000"/>
                </a:solidFill>
              </a:rPr>
              <a:t>Input the name, due on, description and decide if the milestone is completed. Click “Add Milestone” button to create a new </a:t>
            </a:r>
            <a:r>
              <a:rPr lang="en-US" altLang="zh-CN" dirty="0" smtClean="0">
                <a:solidFill>
                  <a:srgbClr val="FF0000"/>
                </a:solidFill>
              </a:rPr>
              <a:t>milestone.</a:t>
            </a:r>
            <a:endParaRPr lang="zh-CN" altLang="en-US" dirty="0">
              <a:solidFill>
                <a:srgbClr val="FF0000"/>
              </a:solidFill>
            </a:endParaRPr>
          </a:p>
        </p:txBody>
      </p:sp>
    </p:spTree>
    <p:extLst>
      <p:ext uri="{BB962C8B-B14F-4D97-AF65-F5344CB8AC3E}">
        <p14:creationId xmlns:p14="http://schemas.microsoft.com/office/powerpoint/2010/main" val="2939088470"/>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Suite/Section/Case </a:t>
            </a:r>
            <a:r>
              <a:rPr lang="en-US" altLang="zh-TW" b="1" dirty="0"/>
              <a:t>management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7" name="Picture 6"/>
          <p:cNvPicPr/>
          <p:nvPr/>
        </p:nvPicPr>
        <p:blipFill>
          <a:blip r:embed="rId2"/>
          <a:stretch>
            <a:fillRect/>
          </a:stretch>
        </p:blipFill>
        <p:spPr>
          <a:xfrm>
            <a:off x="902903" y="1047901"/>
            <a:ext cx="6403420" cy="4962535"/>
          </a:xfrm>
          <a:prstGeom prst="rect">
            <a:avLst/>
          </a:prstGeom>
        </p:spPr>
      </p:pic>
      <p:sp>
        <p:nvSpPr>
          <p:cNvPr id="11" name="TextBox 10"/>
          <p:cNvSpPr txBox="1"/>
          <p:nvPr/>
        </p:nvSpPr>
        <p:spPr>
          <a:xfrm>
            <a:off x="2722370" y="3252401"/>
            <a:ext cx="2470535" cy="1323439"/>
          </a:xfrm>
          <a:prstGeom prst="rect">
            <a:avLst/>
          </a:prstGeom>
          <a:noFill/>
        </p:spPr>
        <p:txBody>
          <a:bodyPr wrap="square" rtlCol="0">
            <a:spAutoFit/>
          </a:bodyPr>
          <a:lstStyle/>
          <a:p>
            <a:r>
              <a:rPr lang="en-US" altLang="zh-CN" dirty="0" smtClean="0">
                <a:solidFill>
                  <a:srgbClr val="FF0000"/>
                </a:solidFill>
              </a:rPr>
              <a:t>Add a test run to execute these cases. Assigned </a:t>
            </a:r>
            <a:r>
              <a:rPr lang="en-US" altLang="zh-CN" dirty="0" smtClean="0">
                <a:solidFill>
                  <a:srgbClr val="FF0000"/>
                </a:solidFill>
              </a:rPr>
              <a:t>milestone, members</a:t>
            </a:r>
            <a:r>
              <a:rPr lang="en-US" altLang="zh-CN" dirty="0" smtClean="0">
                <a:solidFill>
                  <a:srgbClr val="FF0000"/>
                </a:solidFill>
              </a:rPr>
              <a:t>, description and cases are required.</a:t>
            </a:r>
            <a:endParaRPr lang="zh-CN" altLang="en-US" dirty="0">
              <a:solidFill>
                <a:srgbClr val="FF0000"/>
              </a:solidFill>
            </a:endParaRPr>
          </a:p>
        </p:txBody>
      </p:sp>
    </p:spTree>
    <p:extLst>
      <p:ext uri="{BB962C8B-B14F-4D97-AF65-F5344CB8AC3E}">
        <p14:creationId xmlns:p14="http://schemas.microsoft.com/office/powerpoint/2010/main" val="4155462819"/>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Suite/Section/Case </a:t>
            </a:r>
            <a:r>
              <a:rPr lang="en-US" altLang="zh-TW" b="1" dirty="0"/>
              <a:t>management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8" name="Picture 7"/>
          <p:cNvPicPr/>
          <p:nvPr/>
        </p:nvPicPr>
        <p:blipFill>
          <a:blip r:embed="rId2"/>
          <a:stretch>
            <a:fillRect/>
          </a:stretch>
        </p:blipFill>
        <p:spPr>
          <a:xfrm>
            <a:off x="1419940" y="1388090"/>
            <a:ext cx="5274310" cy="4087495"/>
          </a:xfrm>
          <a:prstGeom prst="rect">
            <a:avLst/>
          </a:prstGeom>
        </p:spPr>
      </p:pic>
      <p:sp>
        <p:nvSpPr>
          <p:cNvPr id="11" name="TextBox 10"/>
          <p:cNvSpPr txBox="1"/>
          <p:nvPr/>
        </p:nvSpPr>
        <p:spPr>
          <a:xfrm>
            <a:off x="1152525" y="4024758"/>
            <a:ext cx="2470535" cy="584775"/>
          </a:xfrm>
          <a:prstGeom prst="rect">
            <a:avLst/>
          </a:prstGeom>
          <a:noFill/>
        </p:spPr>
        <p:txBody>
          <a:bodyPr wrap="square" rtlCol="0">
            <a:spAutoFit/>
          </a:bodyPr>
          <a:lstStyle/>
          <a:p>
            <a:r>
              <a:rPr lang="en-US" altLang="zh-CN" dirty="0" smtClean="0">
                <a:solidFill>
                  <a:srgbClr val="FF0000"/>
                </a:solidFill>
              </a:rPr>
              <a:t>Selected test cases are shown here.</a:t>
            </a:r>
            <a:endParaRPr lang="zh-CN" altLang="en-US" dirty="0">
              <a:solidFill>
                <a:srgbClr val="FF0000"/>
              </a:solidFill>
            </a:endParaRPr>
          </a:p>
        </p:txBody>
      </p:sp>
      <p:sp>
        <p:nvSpPr>
          <p:cNvPr id="9" name="TextBox 8"/>
          <p:cNvSpPr txBox="1"/>
          <p:nvPr/>
        </p:nvSpPr>
        <p:spPr>
          <a:xfrm>
            <a:off x="4321853" y="3927104"/>
            <a:ext cx="2470535" cy="584775"/>
          </a:xfrm>
          <a:prstGeom prst="rect">
            <a:avLst/>
          </a:prstGeom>
          <a:noFill/>
        </p:spPr>
        <p:txBody>
          <a:bodyPr wrap="square" rtlCol="0">
            <a:spAutoFit/>
          </a:bodyPr>
          <a:lstStyle/>
          <a:p>
            <a:r>
              <a:rPr lang="en-US" altLang="zh-CN" dirty="0" smtClean="0">
                <a:solidFill>
                  <a:srgbClr val="FF0000"/>
                </a:solidFill>
              </a:rPr>
              <a:t>You can assign status of this test case.</a:t>
            </a:r>
            <a:endParaRPr lang="zh-CN" altLang="en-US" dirty="0">
              <a:solidFill>
                <a:srgbClr val="FF0000"/>
              </a:solidFill>
            </a:endParaRPr>
          </a:p>
        </p:txBody>
      </p:sp>
    </p:spTree>
    <p:extLst>
      <p:ext uri="{BB962C8B-B14F-4D97-AF65-F5344CB8AC3E}">
        <p14:creationId xmlns:p14="http://schemas.microsoft.com/office/powerpoint/2010/main" val="1149934139"/>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11" name="Content Placeholder 2"/>
          <p:cNvSpPr>
            <a:spLocks noGrp="1"/>
          </p:cNvSpPr>
          <p:nvPr>
            <p:ph idx="1"/>
          </p:nvPr>
        </p:nvSpPr>
        <p:spPr>
          <a:xfrm>
            <a:off x="465970" y="1624615"/>
            <a:ext cx="7665975" cy="4429956"/>
          </a:xfrm>
        </p:spPr>
        <p:txBody>
          <a:bodyPr vert="horz" lIns="91440" tIns="45720" rIns="91440" bIns="45720" rtlCol="0" anchor="t">
            <a:normAutofit fontScale="62500" lnSpcReduction="20000"/>
          </a:bodyPr>
          <a:lstStyle/>
          <a:p>
            <a:r>
              <a:rPr lang="en-US" altLang="zh-CN" b="1" dirty="0"/>
              <a:t>Untested</a:t>
            </a:r>
            <a:r>
              <a:rPr lang="en-US" altLang="zh-CN" dirty="0"/>
              <a:t/>
            </a:r>
            <a:br>
              <a:rPr lang="en-US" altLang="zh-CN" dirty="0"/>
            </a:br>
            <a:r>
              <a:rPr lang="en-US" altLang="zh-CN" dirty="0"/>
              <a:t>By default, new tests have the status Untested. Once a test result has been added to a test, it can never receive the Untested status again.</a:t>
            </a:r>
          </a:p>
          <a:p>
            <a:r>
              <a:rPr lang="en-US" altLang="zh-CN" b="1" dirty="0"/>
              <a:t>Passed</a:t>
            </a:r>
            <a:r>
              <a:rPr lang="en-US" altLang="zh-CN" dirty="0"/>
              <a:t/>
            </a:r>
            <a:br>
              <a:rPr lang="en-US" altLang="zh-CN" dirty="0"/>
            </a:br>
            <a:r>
              <a:rPr lang="en-US" altLang="zh-CN" dirty="0"/>
              <a:t>A test is marked as Passed when a tester verified the test steps and the expected results.</a:t>
            </a:r>
          </a:p>
          <a:p>
            <a:r>
              <a:rPr lang="en-US" altLang="zh-CN" b="1" dirty="0"/>
              <a:t>Failed</a:t>
            </a:r>
            <a:r>
              <a:rPr lang="en-US" altLang="zh-CN" dirty="0"/>
              <a:t/>
            </a:r>
            <a:br>
              <a:rPr lang="en-US" altLang="zh-CN" dirty="0"/>
            </a:br>
            <a:r>
              <a:rPr lang="en-US" altLang="zh-CN" dirty="0"/>
              <a:t>A tester marks a test as Failed if one of the specified test steps resulted in an error or if the expected result differs from the actual test result.</a:t>
            </a:r>
          </a:p>
          <a:p>
            <a:r>
              <a:rPr lang="en-US" altLang="zh-CN" b="1" dirty="0"/>
              <a:t>Retest</a:t>
            </a:r>
            <a:r>
              <a:rPr lang="en-US" altLang="zh-CN" dirty="0"/>
              <a:t/>
            </a:r>
            <a:br>
              <a:rPr lang="en-US" altLang="zh-CN" dirty="0"/>
            </a:br>
            <a:r>
              <a:rPr lang="en-US" altLang="zh-CN" dirty="0"/>
              <a:t>If a developer or tester determines that a test should be tested again, she marks the test as Retest. E.g., if a test originally failed and the developer fixed the problem, the developer can mark it to be retested.</a:t>
            </a:r>
          </a:p>
          <a:p>
            <a:r>
              <a:rPr lang="en-US" altLang="zh-CN" b="1" dirty="0"/>
              <a:t>Blocked</a:t>
            </a:r>
            <a:r>
              <a:rPr lang="en-US" altLang="zh-CN" dirty="0"/>
              <a:t/>
            </a:r>
            <a:br>
              <a:rPr lang="en-US" altLang="zh-CN" dirty="0"/>
            </a:br>
            <a:r>
              <a:rPr lang="en-US" altLang="zh-CN" dirty="0"/>
              <a:t>The Blocked status is used to signal that a test cannot be executed currently because of some external dependency (such as a bug that needs to be fixed before being able to complete to test). It is often used in combination with the Retest status.</a:t>
            </a:r>
          </a:p>
        </p:txBody>
      </p:sp>
      <p:sp>
        <p:nvSpPr>
          <p:cNvPr id="3" name="TextBox 2"/>
          <p:cNvSpPr txBox="1"/>
          <p:nvPr/>
        </p:nvSpPr>
        <p:spPr>
          <a:xfrm>
            <a:off x="689176" y="1093740"/>
            <a:ext cx="6732556" cy="461665"/>
          </a:xfrm>
          <a:prstGeom prst="rect">
            <a:avLst/>
          </a:prstGeom>
          <a:noFill/>
        </p:spPr>
        <p:txBody>
          <a:bodyPr wrap="square" rtlCol="0">
            <a:spAutoFit/>
          </a:bodyPr>
          <a:lstStyle/>
          <a:p>
            <a:r>
              <a:rPr lang="en-US" altLang="zh-CN" sz="2400" dirty="0" smtClean="0"/>
              <a:t>Different statuses of test cases</a:t>
            </a:r>
            <a:endParaRPr lang="zh-CN" altLang="en-US" sz="2400" dirty="0"/>
          </a:p>
        </p:txBody>
      </p:sp>
      <p:sp>
        <p:nvSpPr>
          <p:cNvPr id="8" name="Title 1"/>
          <p:cNvSpPr txBox="1">
            <a:spLocks/>
          </p:cNvSpPr>
          <p:nvPr/>
        </p:nvSpPr>
        <p:spPr bwMode="auto">
          <a:xfrm>
            <a:off x="396875" y="439693"/>
            <a:ext cx="8101013" cy="70330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a:lstStyle>
          <a:p>
            <a:r>
              <a:rPr lang="en-US" altLang="zh-TW" b="1" kern="0" dirty="0" smtClean="0"/>
              <a:t>Suite/Section/Case management</a:t>
            </a:r>
            <a:endParaRPr lang="zh-TW" altLang="en-US" b="1" kern="0" dirty="0"/>
          </a:p>
        </p:txBody>
      </p:sp>
    </p:spTree>
    <p:extLst>
      <p:ext uri="{BB962C8B-B14F-4D97-AF65-F5344CB8AC3E}">
        <p14:creationId xmlns:p14="http://schemas.microsoft.com/office/powerpoint/2010/main" val="2342972254"/>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8" name="Title 1"/>
          <p:cNvSpPr txBox="1">
            <a:spLocks/>
          </p:cNvSpPr>
          <p:nvPr/>
        </p:nvSpPr>
        <p:spPr bwMode="auto">
          <a:xfrm>
            <a:off x="396875" y="439693"/>
            <a:ext cx="8101013" cy="70330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a:lstStyle>
          <a:p>
            <a:r>
              <a:rPr lang="en-US" altLang="zh-TW" b="1" kern="0" dirty="0" smtClean="0"/>
              <a:t>Suite/Section/Case management</a:t>
            </a:r>
            <a:endParaRPr lang="zh-TW" altLang="en-US" b="1" kern="0" dirty="0"/>
          </a:p>
        </p:txBody>
      </p:sp>
      <p:pic>
        <p:nvPicPr>
          <p:cNvPr id="2" name="Picture 1"/>
          <p:cNvPicPr>
            <a:picLocks noChangeAspect="1"/>
          </p:cNvPicPr>
          <p:nvPr/>
        </p:nvPicPr>
        <p:blipFill>
          <a:blip r:embed="rId2"/>
          <a:stretch>
            <a:fillRect/>
          </a:stretch>
        </p:blipFill>
        <p:spPr>
          <a:xfrm>
            <a:off x="775368" y="1285528"/>
            <a:ext cx="6024928" cy="4669319"/>
          </a:xfrm>
          <a:prstGeom prst="rect">
            <a:avLst/>
          </a:prstGeom>
        </p:spPr>
      </p:pic>
      <p:sp>
        <p:nvSpPr>
          <p:cNvPr id="9" name="TextBox 8"/>
          <p:cNvSpPr txBox="1"/>
          <p:nvPr/>
        </p:nvSpPr>
        <p:spPr>
          <a:xfrm>
            <a:off x="775368" y="3429953"/>
            <a:ext cx="3583568" cy="1077218"/>
          </a:xfrm>
          <a:prstGeom prst="rect">
            <a:avLst/>
          </a:prstGeom>
          <a:noFill/>
        </p:spPr>
        <p:txBody>
          <a:bodyPr wrap="square" rtlCol="0">
            <a:spAutoFit/>
          </a:bodyPr>
          <a:lstStyle/>
          <a:p>
            <a:pPr algn="just"/>
            <a:r>
              <a:rPr lang="en-US" altLang="zh-CN" dirty="0" smtClean="0">
                <a:solidFill>
                  <a:srgbClr val="FF0000"/>
                </a:solidFill>
              </a:rPr>
              <a:t>In “</a:t>
            </a:r>
            <a:r>
              <a:rPr lang="en-US" altLang="zh-CN" dirty="0" err="1" smtClean="0">
                <a:solidFill>
                  <a:srgbClr val="FF0000"/>
                </a:solidFill>
              </a:rPr>
              <a:t>Todo</a:t>
            </a:r>
            <a:r>
              <a:rPr lang="en-US" altLang="zh-CN" dirty="0" smtClean="0">
                <a:solidFill>
                  <a:srgbClr val="FF0000"/>
                </a:solidFill>
              </a:rPr>
              <a:t>” tag, the test cases </a:t>
            </a:r>
            <a:r>
              <a:rPr lang="en-US" altLang="zh-CN" dirty="0" smtClean="0">
                <a:solidFill>
                  <a:srgbClr val="FF0000"/>
                </a:solidFill>
              </a:rPr>
              <a:t>assigned to current user whose </a:t>
            </a:r>
            <a:r>
              <a:rPr lang="en-US" altLang="zh-CN" dirty="0" smtClean="0">
                <a:solidFill>
                  <a:srgbClr val="FF0000"/>
                </a:solidFill>
              </a:rPr>
              <a:t>statuses are untested, retest or failed are listed here.</a:t>
            </a:r>
            <a:endParaRPr lang="zh-CN" altLang="en-US" dirty="0">
              <a:solidFill>
                <a:srgbClr val="FF0000"/>
              </a:solidFill>
            </a:endParaRPr>
          </a:p>
        </p:txBody>
      </p:sp>
    </p:spTree>
    <p:extLst>
      <p:ext uri="{BB962C8B-B14F-4D97-AF65-F5344CB8AC3E}">
        <p14:creationId xmlns:p14="http://schemas.microsoft.com/office/powerpoint/2010/main" val="2269321460"/>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11" name="Content Placeholder 2"/>
          <p:cNvSpPr>
            <a:spLocks noGrp="1"/>
          </p:cNvSpPr>
          <p:nvPr>
            <p:ph idx="1"/>
          </p:nvPr>
        </p:nvSpPr>
        <p:spPr>
          <a:xfrm>
            <a:off x="465970" y="1855429"/>
            <a:ext cx="7665975" cy="3533311"/>
          </a:xfrm>
        </p:spPr>
        <p:txBody>
          <a:bodyPr vert="horz" lIns="91440" tIns="45720" rIns="91440" bIns="45720" rtlCol="0" anchor="t">
            <a:normAutofit/>
          </a:bodyPr>
          <a:lstStyle/>
          <a:p>
            <a:pPr algn="just"/>
            <a:r>
              <a:rPr lang="en-US" altLang="zh-CN" sz="2000" dirty="0" smtClean="0"/>
              <a:t>TestRail's </a:t>
            </a:r>
            <a:r>
              <a:rPr lang="en-US" altLang="zh-CN" sz="2000" dirty="0"/>
              <a:t>API can be used to integrate TestRail with various tools, frameworks and third-party applications. For example, many customers use the API to integrate their automated tests and submit test results to TestRail. The API can be used for various other tasks as well and you can find a small list of examples below.</a:t>
            </a:r>
          </a:p>
          <a:p>
            <a:pPr algn="just"/>
            <a:r>
              <a:rPr lang="en-US" altLang="zh-CN" sz="2000" dirty="0" smtClean="0"/>
              <a:t>The </a:t>
            </a:r>
            <a:r>
              <a:rPr lang="en-US" altLang="zh-CN" sz="2000" dirty="0"/>
              <a:t>API is HTTP-based and can thus be used from virtually any framework, programming language and tool. Submitting data to TestRail via the API is done via simple POST requests. Requesting data is done through GET requests. All requests and responses use the JSON format and UTF-8 encoding.</a:t>
            </a:r>
          </a:p>
        </p:txBody>
      </p:sp>
      <p:sp>
        <p:nvSpPr>
          <p:cNvPr id="8" name="Title 1"/>
          <p:cNvSpPr txBox="1">
            <a:spLocks/>
          </p:cNvSpPr>
          <p:nvPr/>
        </p:nvSpPr>
        <p:spPr bwMode="auto">
          <a:xfrm>
            <a:off x="396875" y="439693"/>
            <a:ext cx="8101013" cy="70330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a:lstStyle>
          <a:p>
            <a:r>
              <a:rPr lang="en-US" altLang="zh-TW" b="1" kern="0" dirty="0" smtClean="0"/>
              <a:t>Automation Test</a:t>
            </a:r>
            <a:endParaRPr lang="zh-TW" altLang="en-US" b="1" kern="0" dirty="0"/>
          </a:p>
        </p:txBody>
      </p:sp>
    </p:spTree>
    <p:extLst>
      <p:ext uri="{BB962C8B-B14F-4D97-AF65-F5344CB8AC3E}">
        <p14:creationId xmlns:p14="http://schemas.microsoft.com/office/powerpoint/2010/main" val="127378449"/>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10" name="Picture 9"/>
          <p:cNvPicPr/>
          <p:nvPr/>
        </p:nvPicPr>
        <p:blipFill>
          <a:blip r:embed="rId2"/>
          <a:stretch>
            <a:fillRect/>
          </a:stretch>
        </p:blipFill>
        <p:spPr>
          <a:xfrm>
            <a:off x="529908" y="1624473"/>
            <a:ext cx="3427730" cy="2033270"/>
          </a:xfrm>
          <a:prstGeom prst="rect">
            <a:avLst/>
          </a:prstGeom>
        </p:spPr>
      </p:pic>
      <p:pic>
        <p:nvPicPr>
          <p:cNvPr id="12" name="Picture 11"/>
          <p:cNvPicPr/>
          <p:nvPr/>
        </p:nvPicPr>
        <p:blipFill>
          <a:blip r:embed="rId3"/>
          <a:stretch>
            <a:fillRect/>
          </a:stretch>
        </p:blipFill>
        <p:spPr>
          <a:xfrm>
            <a:off x="3957638" y="1269033"/>
            <a:ext cx="1807845" cy="2358390"/>
          </a:xfrm>
          <a:prstGeom prst="rect">
            <a:avLst/>
          </a:prstGeom>
        </p:spPr>
      </p:pic>
      <p:pic>
        <p:nvPicPr>
          <p:cNvPr id="13" name="Picture 12"/>
          <p:cNvPicPr/>
          <p:nvPr/>
        </p:nvPicPr>
        <p:blipFill>
          <a:blip r:embed="rId4"/>
          <a:stretch>
            <a:fillRect/>
          </a:stretch>
        </p:blipFill>
        <p:spPr>
          <a:xfrm>
            <a:off x="5846804" y="1143000"/>
            <a:ext cx="3346409" cy="3528453"/>
          </a:xfrm>
          <a:prstGeom prst="rect">
            <a:avLst/>
          </a:prstGeom>
        </p:spPr>
      </p:pic>
      <p:pic>
        <p:nvPicPr>
          <p:cNvPr id="14" name="Picture 13"/>
          <p:cNvPicPr/>
          <p:nvPr/>
        </p:nvPicPr>
        <p:blipFill>
          <a:blip r:embed="rId5"/>
          <a:stretch>
            <a:fillRect/>
          </a:stretch>
        </p:blipFill>
        <p:spPr>
          <a:xfrm>
            <a:off x="396875" y="3888325"/>
            <a:ext cx="2805822" cy="2243741"/>
          </a:xfrm>
          <a:prstGeom prst="rect">
            <a:avLst/>
          </a:prstGeom>
        </p:spPr>
      </p:pic>
      <p:sp>
        <p:nvSpPr>
          <p:cNvPr id="9" name="TextBox 8"/>
          <p:cNvSpPr txBox="1"/>
          <p:nvPr/>
        </p:nvSpPr>
        <p:spPr>
          <a:xfrm>
            <a:off x="448587" y="2737453"/>
            <a:ext cx="2470535" cy="584775"/>
          </a:xfrm>
          <a:prstGeom prst="rect">
            <a:avLst/>
          </a:prstGeom>
          <a:noFill/>
        </p:spPr>
        <p:txBody>
          <a:bodyPr wrap="square" rtlCol="0">
            <a:spAutoFit/>
          </a:bodyPr>
          <a:lstStyle/>
          <a:p>
            <a:r>
              <a:rPr lang="en-US" altLang="zh-CN" dirty="0" smtClean="0">
                <a:solidFill>
                  <a:srgbClr val="FF0000"/>
                </a:solidFill>
              </a:rPr>
              <a:t>Click here to access the API document.</a:t>
            </a:r>
            <a:endParaRPr lang="zh-CN" altLang="en-US" dirty="0">
              <a:solidFill>
                <a:srgbClr val="FF0000"/>
              </a:solidFill>
            </a:endParaRPr>
          </a:p>
        </p:txBody>
      </p:sp>
      <p:sp>
        <p:nvSpPr>
          <p:cNvPr id="15" name="TextBox 14"/>
          <p:cNvSpPr txBox="1"/>
          <p:nvPr/>
        </p:nvSpPr>
        <p:spPr>
          <a:xfrm>
            <a:off x="3289483" y="4803384"/>
            <a:ext cx="2470535" cy="1077218"/>
          </a:xfrm>
          <a:prstGeom prst="rect">
            <a:avLst/>
          </a:prstGeom>
          <a:noFill/>
        </p:spPr>
        <p:txBody>
          <a:bodyPr wrap="square" rtlCol="0">
            <a:spAutoFit/>
          </a:bodyPr>
          <a:lstStyle/>
          <a:p>
            <a:r>
              <a:rPr lang="en-US" altLang="zh-CN" dirty="0" smtClean="0">
                <a:solidFill>
                  <a:srgbClr val="FF0000"/>
                </a:solidFill>
              </a:rPr>
              <a:t>Take JAVA language as an example, we need to download dependent packages.</a:t>
            </a:r>
            <a:endParaRPr lang="zh-CN" altLang="en-US" dirty="0">
              <a:solidFill>
                <a:srgbClr val="FF0000"/>
              </a:solidFill>
            </a:endParaRPr>
          </a:p>
        </p:txBody>
      </p:sp>
      <p:sp>
        <p:nvSpPr>
          <p:cNvPr id="16" name="Title 1"/>
          <p:cNvSpPr txBox="1">
            <a:spLocks/>
          </p:cNvSpPr>
          <p:nvPr/>
        </p:nvSpPr>
        <p:spPr bwMode="auto">
          <a:xfrm>
            <a:off x="396875" y="439693"/>
            <a:ext cx="8101013" cy="70330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a:lstStyle>
          <a:p>
            <a:r>
              <a:rPr lang="en-US" altLang="zh-TW" b="1" kern="0" dirty="0" smtClean="0"/>
              <a:t>Automation Test</a:t>
            </a:r>
            <a:endParaRPr lang="zh-TW" altLang="en-US" b="1" kern="0" dirty="0"/>
          </a:p>
        </p:txBody>
      </p:sp>
    </p:spTree>
    <p:extLst>
      <p:ext uri="{BB962C8B-B14F-4D97-AF65-F5344CB8AC3E}">
        <p14:creationId xmlns:p14="http://schemas.microsoft.com/office/powerpoint/2010/main" val="292560313"/>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Why </a:t>
            </a:r>
            <a:r>
              <a:rPr lang="en-US" altLang="zh-TW" b="1" dirty="0"/>
              <a:t>choose TestRail</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11" name="Content Placeholder 2"/>
          <p:cNvSpPr>
            <a:spLocks noGrp="1"/>
          </p:cNvSpPr>
          <p:nvPr>
            <p:ph idx="1"/>
          </p:nvPr>
        </p:nvSpPr>
        <p:spPr>
          <a:xfrm>
            <a:off x="634646" y="2083150"/>
            <a:ext cx="7026783" cy="3016188"/>
          </a:xfrm>
        </p:spPr>
        <p:txBody>
          <a:bodyPr vert="horz" lIns="91440" tIns="45720" rIns="91440" bIns="45720" rtlCol="0" anchor="t">
            <a:normAutofit/>
          </a:bodyPr>
          <a:lstStyle/>
          <a:p>
            <a:pPr algn="just"/>
            <a:r>
              <a:rPr lang="en-US" sz="2000" dirty="0" smtClean="0"/>
              <a:t>1. </a:t>
            </a:r>
            <a:r>
              <a:rPr lang="en-US" altLang="zh-CN" sz="2000" b="1" dirty="0"/>
              <a:t>All in one place</a:t>
            </a:r>
            <a:r>
              <a:rPr lang="en-US" altLang="zh-CN" sz="2000" dirty="0"/>
              <a:t>: manage, organize and track all your testing efforts in a central place</a:t>
            </a:r>
            <a:r>
              <a:rPr lang="en-US" altLang="zh-CN" sz="2000" dirty="0" smtClean="0"/>
              <a:t>.</a:t>
            </a:r>
          </a:p>
          <a:p>
            <a:pPr algn="just"/>
            <a:r>
              <a:rPr lang="en-US" sz="2000" dirty="0" smtClean="0"/>
              <a:t>2. </a:t>
            </a:r>
            <a:r>
              <a:rPr lang="en-US" sz="2000" b="1" dirty="0"/>
              <a:t>Web-based</a:t>
            </a:r>
            <a:r>
              <a:rPr lang="en-US" sz="2000" dirty="0"/>
              <a:t>: easily access TestRail with your entire team – either hosted on your or our servers</a:t>
            </a:r>
            <a:r>
              <a:rPr lang="en-US" sz="2000" dirty="0" smtClean="0"/>
              <a:t>.</a:t>
            </a:r>
          </a:p>
          <a:p>
            <a:pPr algn="just"/>
            <a:r>
              <a:rPr lang="en-US" sz="2000" dirty="0" smtClean="0"/>
              <a:t>3</a:t>
            </a:r>
            <a:r>
              <a:rPr lang="en-US" sz="2000" dirty="0"/>
              <a:t>. </a:t>
            </a:r>
            <a:r>
              <a:rPr lang="en-US" sz="2000" b="1" dirty="0"/>
              <a:t>Modern interface</a:t>
            </a:r>
            <a:r>
              <a:rPr lang="en-US" sz="2000" dirty="0"/>
              <a:t>: testing with a beautiful and highly productive user interface.</a:t>
            </a:r>
            <a:endParaRPr lang="en-US" sz="2000" dirty="0" smtClean="0"/>
          </a:p>
          <a:p>
            <a:pPr algn="just"/>
            <a:endParaRPr lang="en-US" sz="2000" dirty="0"/>
          </a:p>
        </p:txBody>
      </p:sp>
      <p:sp>
        <p:nvSpPr>
          <p:cNvPr id="3" name="TextBox 2"/>
          <p:cNvSpPr txBox="1"/>
          <p:nvPr/>
        </p:nvSpPr>
        <p:spPr>
          <a:xfrm>
            <a:off x="689176" y="1093740"/>
            <a:ext cx="6048976" cy="461665"/>
          </a:xfrm>
          <a:prstGeom prst="rect">
            <a:avLst/>
          </a:prstGeom>
          <a:noFill/>
        </p:spPr>
        <p:txBody>
          <a:bodyPr wrap="square" rtlCol="0">
            <a:spAutoFit/>
          </a:bodyPr>
          <a:lstStyle/>
          <a:p>
            <a:r>
              <a:rPr lang="en-US" altLang="zh-CN" sz="2400" dirty="0"/>
              <a:t>Modern test management for your team</a:t>
            </a:r>
            <a:endParaRPr lang="zh-CN" altLang="en-US" sz="2400" dirty="0"/>
          </a:p>
        </p:txBody>
      </p:sp>
    </p:spTree>
    <p:extLst>
      <p:ext uri="{BB962C8B-B14F-4D97-AF65-F5344CB8AC3E}">
        <p14:creationId xmlns:p14="http://schemas.microsoft.com/office/powerpoint/2010/main" val="4141608691"/>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15" name="TextBox 14"/>
          <p:cNvSpPr txBox="1"/>
          <p:nvPr/>
        </p:nvSpPr>
        <p:spPr>
          <a:xfrm>
            <a:off x="854873" y="4741240"/>
            <a:ext cx="4684793" cy="1077218"/>
          </a:xfrm>
          <a:prstGeom prst="rect">
            <a:avLst/>
          </a:prstGeom>
          <a:noFill/>
        </p:spPr>
        <p:txBody>
          <a:bodyPr wrap="square" rtlCol="0">
            <a:spAutoFit/>
          </a:bodyPr>
          <a:lstStyle/>
          <a:p>
            <a:pPr algn="just"/>
            <a:r>
              <a:rPr lang="en-US" altLang="zh-CN" dirty="0" smtClean="0">
                <a:solidFill>
                  <a:srgbClr val="FF0000"/>
                </a:solidFill>
              </a:rPr>
              <a:t>For example, we want to use java to create a new section. Just click “Section” and consult “</a:t>
            </a:r>
            <a:r>
              <a:rPr lang="en-US" altLang="zh-CN" dirty="0" err="1" smtClean="0">
                <a:solidFill>
                  <a:srgbClr val="FF0000"/>
                </a:solidFill>
              </a:rPr>
              <a:t>add_section</a:t>
            </a:r>
            <a:r>
              <a:rPr lang="en-US" altLang="zh-CN" dirty="0" smtClean="0">
                <a:solidFill>
                  <a:srgbClr val="FF0000"/>
                </a:solidFill>
              </a:rPr>
              <a:t>”. Protocols and JOSN format is introduced clearly in this document.</a:t>
            </a:r>
            <a:endParaRPr lang="zh-CN" altLang="en-US" dirty="0">
              <a:solidFill>
                <a:srgbClr val="FF0000"/>
              </a:solidFill>
            </a:endParaRPr>
          </a:p>
        </p:txBody>
      </p:sp>
      <p:sp>
        <p:nvSpPr>
          <p:cNvPr id="16" name="Title 1"/>
          <p:cNvSpPr txBox="1">
            <a:spLocks/>
          </p:cNvSpPr>
          <p:nvPr/>
        </p:nvSpPr>
        <p:spPr bwMode="auto">
          <a:xfrm>
            <a:off x="396875" y="439693"/>
            <a:ext cx="8101013" cy="70330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a:lstStyle>
          <a:p>
            <a:r>
              <a:rPr lang="en-US" altLang="zh-TW" b="1" kern="0" dirty="0" smtClean="0"/>
              <a:t>Automation Test</a:t>
            </a:r>
            <a:endParaRPr lang="zh-TW" altLang="en-US" b="1" kern="0" dirty="0"/>
          </a:p>
        </p:txBody>
      </p:sp>
      <p:pic>
        <p:nvPicPr>
          <p:cNvPr id="11" name="Picture 10"/>
          <p:cNvPicPr/>
          <p:nvPr/>
        </p:nvPicPr>
        <p:blipFill>
          <a:blip r:embed="rId2"/>
          <a:stretch>
            <a:fillRect/>
          </a:stretch>
        </p:blipFill>
        <p:spPr>
          <a:xfrm>
            <a:off x="854873" y="1450781"/>
            <a:ext cx="2037905" cy="3165607"/>
          </a:xfrm>
          <a:prstGeom prst="rect">
            <a:avLst/>
          </a:prstGeom>
        </p:spPr>
      </p:pic>
      <p:pic>
        <p:nvPicPr>
          <p:cNvPr id="17" name="Picture 16"/>
          <p:cNvPicPr/>
          <p:nvPr/>
        </p:nvPicPr>
        <p:blipFill>
          <a:blip r:embed="rId3"/>
          <a:stretch>
            <a:fillRect/>
          </a:stretch>
        </p:blipFill>
        <p:spPr>
          <a:xfrm>
            <a:off x="3662039" y="1207391"/>
            <a:ext cx="3795204" cy="3408997"/>
          </a:xfrm>
          <a:prstGeom prst="rect">
            <a:avLst/>
          </a:prstGeom>
        </p:spPr>
      </p:pic>
    </p:spTree>
    <p:extLst>
      <p:ext uri="{BB962C8B-B14F-4D97-AF65-F5344CB8AC3E}">
        <p14:creationId xmlns:p14="http://schemas.microsoft.com/office/powerpoint/2010/main" val="1529898275"/>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11" name="Content Placeholder 2"/>
          <p:cNvSpPr>
            <a:spLocks noGrp="1"/>
          </p:cNvSpPr>
          <p:nvPr>
            <p:ph idx="1"/>
          </p:nvPr>
        </p:nvSpPr>
        <p:spPr>
          <a:xfrm>
            <a:off x="536991" y="2006350"/>
            <a:ext cx="7665975" cy="3240354"/>
          </a:xfrm>
        </p:spPr>
        <p:txBody>
          <a:bodyPr vert="horz" lIns="91440" tIns="45720" rIns="91440" bIns="45720" rtlCol="0" anchor="t">
            <a:normAutofit/>
          </a:bodyPr>
          <a:lstStyle/>
          <a:p>
            <a:pPr marL="0" indent="0">
              <a:spcAft>
                <a:spcPts val="0"/>
              </a:spcAft>
              <a:buNone/>
            </a:pPr>
            <a:r>
              <a:rPr lang="en-US" altLang="zh-CN" sz="2000" dirty="0">
                <a:solidFill>
                  <a:srgbClr val="000000"/>
                </a:solidFill>
                <a:latin typeface="Consolas" panose="020B0609020204030204" pitchFamily="49" charset="0"/>
                <a:ea typeface="DengXian"/>
                <a:cs typeface="Times New Roman" panose="02020603050405020304" pitchFamily="18" charset="0"/>
              </a:rPr>
              <a:t>Map&lt;String, Object&gt; </a:t>
            </a:r>
            <a:r>
              <a:rPr lang="en-US" altLang="zh-CN" sz="2000" dirty="0">
                <a:solidFill>
                  <a:srgbClr val="6A3E3E"/>
                </a:solidFill>
                <a:latin typeface="Consolas" panose="020B0609020204030204" pitchFamily="49" charset="0"/>
                <a:ea typeface="DengXian"/>
                <a:cs typeface="Times New Roman" panose="02020603050405020304" pitchFamily="18" charset="0"/>
              </a:rPr>
              <a:t>m</a:t>
            </a:r>
            <a:r>
              <a:rPr lang="en-US" altLang="zh-CN" sz="2000" dirty="0">
                <a:solidFill>
                  <a:srgbClr val="000000"/>
                </a:solidFill>
                <a:latin typeface="Consolas" panose="020B0609020204030204" pitchFamily="49" charset="0"/>
                <a:ea typeface="DengXian"/>
                <a:cs typeface="Times New Roman" panose="02020603050405020304" pitchFamily="18" charset="0"/>
              </a:rPr>
              <a:t> = </a:t>
            </a:r>
            <a:r>
              <a:rPr lang="en-US" altLang="zh-CN" sz="2000" b="1" dirty="0">
                <a:solidFill>
                  <a:srgbClr val="7F0055"/>
                </a:solidFill>
                <a:latin typeface="Consolas" panose="020B0609020204030204" pitchFamily="49" charset="0"/>
                <a:ea typeface="DengXian"/>
                <a:cs typeface="Times New Roman" panose="02020603050405020304" pitchFamily="18" charset="0"/>
              </a:rPr>
              <a:t>new</a:t>
            </a:r>
            <a:r>
              <a:rPr lang="en-US" altLang="zh-CN" sz="2000" dirty="0">
                <a:solidFill>
                  <a:srgbClr val="000000"/>
                </a:solidFill>
                <a:latin typeface="Consolas" panose="020B0609020204030204" pitchFamily="49" charset="0"/>
                <a:ea typeface="DengXian"/>
                <a:cs typeface="Times New Roman" panose="02020603050405020304" pitchFamily="18" charset="0"/>
              </a:rPr>
              <a:t> </a:t>
            </a:r>
            <a:r>
              <a:rPr lang="en-US" altLang="zh-CN" sz="2000" dirty="0" err="1">
                <a:solidFill>
                  <a:srgbClr val="000000"/>
                </a:solidFill>
                <a:latin typeface="Consolas" panose="020B0609020204030204" pitchFamily="49" charset="0"/>
                <a:ea typeface="DengXian"/>
                <a:cs typeface="Times New Roman" panose="02020603050405020304" pitchFamily="18" charset="0"/>
              </a:rPr>
              <a:t>HashMap</a:t>
            </a:r>
            <a:r>
              <a:rPr lang="en-US" altLang="zh-CN" sz="2000" dirty="0">
                <a:solidFill>
                  <a:srgbClr val="000000"/>
                </a:solidFill>
                <a:latin typeface="Consolas" panose="020B0609020204030204" pitchFamily="49" charset="0"/>
                <a:ea typeface="DengXian"/>
                <a:cs typeface="Times New Roman" panose="02020603050405020304" pitchFamily="18" charset="0"/>
              </a:rPr>
              <a:t>&lt;String, Object&gt;();</a:t>
            </a:r>
            <a:endParaRPr lang="zh-CN" altLang="zh-CN" kern="100" dirty="0">
              <a:latin typeface="DengXian"/>
              <a:ea typeface="DengXian"/>
              <a:cs typeface="Times New Roman" panose="02020603050405020304" pitchFamily="18" charset="0"/>
            </a:endParaRPr>
          </a:p>
          <a:p>
            <a:pPr marL="0" indent="0">
              <a:spcAft>
                <a:spcPts val="0"/>
              </a:spcAft>
              <a:buNone/>
            </a:pPr>
            <a:r>
              <a:rPr lang="en-US" altLang="zh-CN" sz="2000" dirty="0" err="1" smtClean="0">
                <a:solidFill>
                  <a:srgbClr val="6A3E3E"/>
                </a:solidFill>
                <a:latin typeface="Consolas" panose="020B0609020204030204" pitchFamily="49" charset="0"/>
                <a:ea typeface="DengXian"/>
                <a:cs typeface="Times New Roman" panose="02020603050405020304" pitchFamily="18" charset="0"/>
              </a:rPr>
              <a:t>m</a:t>
            </a:r>
            <a:r>
              <a:rPr lang="en-US" altLang="zh-CN" sz="2000" dirty="0" err="1" smtClean="0">
                <a:solidFill>
                  <a:srgbClr val="000000"/>
                </a:solidFill>
                <a:latin typeface="Consolas" panose="020B0609020204030204" pitchFamily="49" charset="0"/>
                <a:ea typeface="DengXian"/>
                <a:cs typeface="Times New Roman" panose="02020603050405020304" pitchFamily="18" charset="0"/>
              </a:rPr>
              <a:t>.put</a:t>
            </a:r>
            <a:r>
              <a:rPr lang="en-US" altLang="zh-CN" sz="2000" dirty="0">
                <a:solidFill>
                  <a:srgbClr val="000000"/>
                </a:solidFill>
                <a:latin typeface="Consolas" panose="020B0609020204030204" pitchFamily="49" charset="0"/>
                <a:ea typeface="DengXian"/>
                <a:cs typeface="Times New Roman" panose="02020603050405020304" pitchFamily="18" charset="0"/>
              </a:rPr>
              <a:t>(</a:t>
            </a:r>
            <a:r>
              <a:rPr lang="en-US" altLang="zh-CN" sz="2000" dirty="0">
                <a:solidFill>
                  <a:srgbClr val="2A00FF"/>
                </a:solidFill>
                <a:latin typeface="Consolas" panose="020B0609020204030204" pitchFamily="49" charset="0"/>
                <a:ea typeface="DengXian"/>
                <a:cs typeface="Times New Roman" panose="02020603050405020304" pitchFamily="18" charset="0"/>
              </a:rPr>
              <a:t>"name"</a:t>
            </a:r>
            <a:r>
              <a:rPr lang="en-US" altLang="zh-CN" sz="2000" dirty="0">
                <a:solidFill>
                  <a:srgbClr val="000000"/>
                </a:solidFill>
                <a:latin typeface="Consolas" panose="020B0609020204030204" pitchFamily="49" charset="0"/>
                <a:ea typeface="DengXian"/>
                <a:cs typeface="Times New Roman" panose="02020603050405020304" pitchFamily="18" charset="0"/>
              </a:rPr>
              <a:t>, </a:t>
            </a:r>
            <a:r>
              <a:rPr lang="en-US" altLang="zh-CN" sz="2000" dirty="0" err="1">
                <a:solidFill>
                  <a:srgbClr val="0000C0"/>
                </a:solidFill>
                <a:latin typeface="Consolas" panose="020B0609020204030204" pitchFamily="49" charset="0"/>
                <a:ea typeface="DengXian"/>
                <a:cs typeface="Times New Roman" panose="02020603050405020304" pitchFamily="18" charset="0"/>
              </a:rPr>
              <a:t>sectionName</a:t>
            </a:r>
            <a:r>
              <a:rPr lang="en-US" altLang="zh-CN" sz="2000" dirty="0">
                <a:solidFill>
                  <a:srgbClr val="000000"/>
                </a:solidFill>
                <a:latin typeface="Consolas" panose="020B0609020204030204" pitchFamily="49" charset="0"/>
                <a:ea typeface="DengXian"/>
                <a:cs typeface="Times New Roman" panose="02020603050405020304" pitchFamily="18" charset="0"/>
              </a:rPr>
              <a:t>);</a:t>
            </a:r>
            <a:endParaRPr lang="zh-CN" altLang="zh-CN" kern="100" dirty="0">
              <a:latin typeface="DengXian"/>
              <a:ea typeface="DengXian"/>
              <a:cs typeface="Times New Roman" panose="02020603050405020304" pitchFamily="18" charset="0"/>
            </a:endParaRPr>
          </a:p>
          <a:p>
            <a:pPr marL="0" indent="0">
              <a:spcAft>
                <a:spcPts val="0"/>
              </a:spcAft>
              <a:buNone/>
            </a:pPr>
            <a:r>
              <a:rPr lang="en-US" altLang="zh-CN" sz="2000" dirty="0" err="1" smtClean="0">
                <a:solidFill>
                  <a:srgbClr val="000000"/>
                </a:solidFill>
                <a:latin typeface="Consolas" panose="020B0609020204030204" pitchFamily="49" charset="0"/>
                <a:ea typeface="DengXian"/>
                <a:cs typeface="Times New Roman" panose="02020603050405020304" pitchFamily="18" charset="0"/>
              </a:rPr>
              <a:t>JSONObject</a:t>
            </a:r>
            <a:r>
              <a:rPr lang="en-US" altLang="zh-CN" sz="2000" dirty="0" smtClean="0">
                <a:solidFill>
                  <a:srgbClr val="000000"/>
                </a:solidFill>
                <a:latin typeface="Consolas" panose="020B0609020204030204" pitchFamily="49" charset="0"/>
                <a:ea typeface="DengXian"/>
                <a:cs typeface="Times New Roman" panose="02020603050405020304" pitchFamily="18" charset="0"/>
              </a:rPr>
              <a:t> </a:t>
            </a:r>
            <a:r>
              <a:rPr lang="en-US" altLang="zh-CN" sz="2000" dirty="0">
                <a:solidFill>
                  <a:srgbClr val="6A3E3E"/>
                </a:solidFill>
                <a:latin typeface="Consolas" panose="020B0609020204030204" pitchFamily="49" charset="0"/>
                <a:ea typeface="DengXian"/>
                <a:cs typeface="Times New Roman" panose="02020603050405020304" pitchFamily="18" charset="0"/>
              </a:rPr>
              <a:t>c</a:t>
            </a:r>
            <a:r>
              <a:rPr lang="en-US" altLang="zh-CN" sz="2000" dirty="0">
                <a:solidFill>
                  <a:srgbClr val="000000"/>
                </a:solidFill>
                <a:latin typeface="Consolas" panose="020B0609020204030204" pitchFamily="49" charset="0"/>
                <a:ea typeface="DengXian"/>
                <a:cs typeface="Times New Roman" panose="02020603050405020304" pitchFamily="18" charset="0"/>
              </a:rPr>
              <a:t> = (</a:t>
            </a:r>
            <a:r>
              <a:rPr lang="en-US" altLang="zh-CN" sz="2000" dirty="0" err="1" smtClean="0">
                <a:solidFill>
                  <a:srgbClr val="000000"/>
                </a:solidFill>
                <a:latin typeface="Consolas" panose="020B0609020204030204" pitchFamily="49" charset="0"/>
                <a:ea typeface="DengXian"/>
                <a:cs typeface="Times New Roman" panose="02020603050405020304" pitchFamily="18" charset="0"/>
              </a:rPr>
              <a:t>JSONObject</a:t>
            </a:r>
            <a:r>
              <a:rPr lang="en-US" altLang="zh-CN" sz="2000" dirty="0" smtClean="0">
                <a:solidFill>
                  <a:srgbClr val="000000"/>
                </a:solidFill>
                <a:latin typeface="Consolas" panose="020B0609020204030204" pitchFamily="49" charset="0"/>
                <a:ea typeface="DengXian"/>
                <a:cs typeface="Times New Roman" panose="02020603050405020304" pitchFamily="18" charset="0"/>
              </a:rPr>
              <a:t>)</a:t>
            </a:r>
          </a:p>
          <a:p>
            <a:pPr marL="0" indent="0">
              <a:spcAft>
                <a:spcPts val="0"/>
              </a:spcAft>
              <a:buNone/>
            </a:pPr>
            <a:r>
              <a:rPr lang="en-US" altLang="zh-CN" sz="2000" dirty="0" err="1" smtClean="0">
                <a:solidFill>
                  <a:srgbClr val="0000C0"/>
                </a:solidFill>
                <a:latin typeface="Consolas" panose="020B0609020204030204" pitchFamily="49" charset="0"/>
                <a:ea typeface="DengXian"/>
                <a:cs typeface="Times New Roman" panose="02020603050405020304" pitchFamily="18" charset="0"/>
              </a:rPr>
              <a:t>client</a:t>
            </a:r>
            <a:r>
              <a:rPr lang="en-US" altLang="zh-CN" sz="2000" dirty="0" err="1" smtClean="0">
                <a:solidFill>
                  <a:srgbClr val="000000"/>
                </a:solidFill>
                <a:latin typeface="Consolas" panose="020B0609020204030204" pitchFamily="49" charset="0"/>
                <a:ea typeface="DengXian"/>
                <a:cs typeface="Times New Roman" panose="02020603050405020304" pitchFamily="18" charset="0"/>
              </a:rPr>
              <a:t>.sendPost</a:t>
            </a:r>
            <a:r>
              <a:rPr lang="en-US" altLang="zh-CN" sz="2000" dirty="0">
                <a:solidFill>
                  <a:srgbClr val="000000"/>
                </a:solidFill>
                <a:latin typeface="Consolas" panose="020B0609020204030204" pitchFamily="49" charset="0"/>
                <a:ea typeface="DengXian"/>
                <a:cs typeface="Times New Roman" panose="02020603050405020304" pitchFamily="18" charset="0"/>
              </a:rPr>
              <a:t>(</a:t>
            </a:r>
            <a:r>
              <a:rPr lang="en-US" altLang="zh-CN" sz="2000" dirty="0">
                <a:solidFill>
                  <a:srgbClr val="2A00FF"/>
                </a:solidFill>
                <a:latin typeface="Consolas" panose="020B0609020204030204" pitchFamily="49" charset="0"/>
                <a:ea typeface="DengXian"/>
                <a:cs typeface="Times New Roman" panose="02020603050405020304" pitchFamily="18" charset="0"/>
              </a:rPr>
              <a:t>"</a:t>
            </a:r>
            <a:r>
              <a:rPr lang="en-US" altLang="zh-CN" sz="2000" dirty="0" err="1">
                <a:solidFill>
                  <a:srgbClr val="2A00FF"/>
                </a:solidFill>
                <a:latin typeface="Consolas" panose="020B0609020204030204" pitchFamily="49" charset="0"/>
                <a:ea typeface="DengXian"/>
                <a:cs typeface="Times New Roman" panose="02020603050405020304" pitchFamily="18" charset="0"/>
              </a:rPr>
              <a:t>add_section</a:t>
            </a:r>
            <a:r>
              <a:rPr lang="en-US" altLang="zh-CN" sz="2000" dirty="0">
                <a:solidFill>
                  <a:srgbClr val="2A00FF"/>
                </a:solidFill>
                <a:latin typeface="Consolas" panose="020B0609020204030204" pitchFamily="49" charset="0"/>
                <a:ea typeface="DengXian"/>
                <a:cs typeface="Times New Roman" panose="02020603050405020304" pitchFamily="18" charset="0"/>
              </a:rPr>
              <a:t>/"</a:t>
            </a:r>
            <a:r>
              <a:rPr lang="en-US" altLang="zh-CN" sz="2000" dirty="0">
                <a:solidFill>
                  <a:srgbClr val="000000"/>
                </a:solidFill>
                <a:latin typeface="Consolas" panose="020B0609020204030204" pitchFamily="49" charset="0"/>
                <a:ea typeface="DengXian"/>
                <a:cs typeface="Times New Roman" panose="02020603050405020304" pitchFamily="18" charset="0"/>
              </a:rPr>
              <a:t> + </a:t>
            </a:r>
            <a:r>
              <a:rPr lang="en-US" altLang="zh-CN" sz="2000" dirty="0" err="1">
                <a:solidFill>
                  <a:srgbClr val="0000C0"/>
                </a:solidFill>
                <a:latin typeface="Consolas" panose="020B0609020204030204" pitchFamily="49" charset="0"/>
                <a:ea typeface="DengXian"/>
                <a:cs typeface="Times New Roman" panose="02020603050405020304" pitchFamily="18" charset="0"/>
              </a:rPr>
              <a:t>projectId</a:t>
            </a:r>
            <a:r>
              <a:rPr lang="en-US" altLang="zh-CN" sz="2000" dirty="0" smtClean="0">
                <a:solidFill>
                  <a:srgbClr val="000000"/>
                </a:solidFill>
                <a:latin typeface="Consolas" panose="020B0609020204030204" pitchFamily="49" charset="0"/>
                <a:ea typeface="DengXian"/>
                <a:cs typeface="Times New Roman" panose="02020603050405020304" pitchFamily="18" charset="0"/>
              </a:rPr>
              <a:t>,</a:t>
            </a:r>
            <a:r>
              <a:rPr lang="en-US" altLang="zh-CN" kern="100" dirty="0" smtClean="0">
                <a:latin typeface="DengXian"/>
                <a:ea typeface="DengXian"/>
                <a:cs typeface="Times New Roman" panose="02020603050405020304" pitchFamily="18" charset="0"/>
              </a:rPr>
              <a:t> </a:t>
            </a:r>
            <a:r>
              <a:rPr lang="en-US" altLang="zh-CN" sz="2000" dirty="0" smtClean="0">
                <a:solidFill>
                  <a:srgbClr val="6A3E3E"/>
                </a:solidFill>
                <a:latin typeface="Consolas" panose="020B0609020204030204" pitchFamily="49" charset="0"/>
                <a:ea typeface="DengXian"/>
                <a:cs typeface="Times New Roman" panose="02020603050405020304" pitchFamily="18" charset="0"/>
              </a:rPr>
              <a:t>m</a:t>
            </a:r>
            <a:r>
              <a:rPr lang="en-US" altLang="zh-CN" sz="2000" dirty="0">
                <a:solidFill>
                  <a:srgbClr val="000000"/>
                </a:solidFill>
                <a:latin typeface="Consolas" panose="020B0609020204030204" pitchFamily="49" charset="0"/>
                <a:ea typeface="DengXian"/>
                <a:cs typeface="Times New Roman" panose="02020603050405020304" pitchFamily="18" charset="0"/>
              </a:rPr>
              <a:t>);</a:t>
            </a:r>
            <a:endParaRPr lang="zh-CN" altLang="zh-CN" kern="100" dirty="0">
              <a:latin typeface="DengXian"/>
              <a:ea typeface="DengXian"/>
              <a:cs typeface="Times New Roman" panose="02020603050405020304" pitchFamily="18" charset="0"/>
            </a:endParaRPr>
          </a:p>
          <a:p>
            <a:pPr marL="0" indent="0">
              <a:spcAft>
                <a:spcPts val="0"/>
              </a:spcAft>
              <a:buNone/>
            </a:pPr>
            <a:r>
              <a:rPr lang="en-US" altLang="zh-CN" sz="2000" dirty="0" err="1" smtClean="0">
                <a:solidFill>
                  <a:srgbClr val="0000C0"/>
                </a:solidFill>
                <a:latin typeface="Consolas" panose="020B0609020204030204" pitchFamily="49" charset="0"/>
                <a:ea typeface="DengXian"/>
                <a:cs typeface="Times New Roman" panose="02020603050405020304" pitchFamily="18" charset="0"/>
              </a:rPr>
              <a:t>sectionId</a:t>
            </a:r>
            <a:r>
              <a:rPr lang="en-US" altLang="zh-CN" sz="2000" dirty="0" smtClean="0">
                <a:solidFill>
                  <a:srgbClr val="000000"/>
                </a:solidFill>
                <a:latin typeface="Consolas" panose="020B0609020204030204" pitchFamily="49" charset="0"/>
                <a:ea typeface="DengXian"/>
                <a:cs typeface="Times New Roman" panose="02020603050405020304" pitchFamily="18" charset="0"/>
              </a:rPr>
              <a:t> </a:t>
            </a:r>
            <a:r>
              <a:rPr lang="en-US" altLang="zh-CN" sz="2000" dirty="0">
                <a:solidFill>
                  <a:srgbClr val="000000"/>
                </a:solidFill>
                <a:latin typeface="Consolas" panose="020B0609020204030204" pitchFamily="49" charset="0"/>
                <a:ea typeface="DengXian"/>
                <a:cs typeface="Times New Roman" panose="02020603050405020304" pitchFamily="18" charset="0"/>
              </a:rPr>
              <a:t>= (Long) </a:t>
            </a:r>
            <a:r>
              <a:rPr lang="en-US" altLang="zh-CN" sz="2000" dirty="0" err="1">
                <a:solidFill>
                  <a:srgbClr val="6A3E3E"/>
                </a:solidFill>
                <a:latin typeface="Consolas" panose="020B0609020204030204" pitchFamily="49" charset="0"/>
                <a:ea typeface="DengXian"/>
                <a:cs typeface="Times New Roman" panose="02020603050405020304" pitchFamily="18" charset="0"/>
              </a:rPr>
              <a:t>c</a:t>
            </a:r>
            <a:r>
              <a:rPr lang="en-US" altLang="zh-CN" sz="2000" dirty="0" err="1">
                <a:solidFill>
                  <a:srgbClr val="000000"/>
                </a:solidFill>
                <a:latin typeface="Consolas" panose="020B0609020204030204" pitchFamily="49" charset="0"/>
                <a:ea typeface="DengXian"/>
                <a:cs typeface="Times New Roman" panose="02020603050405020304" pitchFamily="18" charset="0"/>
              </a:rPr>
              <a:t>.get</a:t>
            </a:r>
            <a:r>
              <a:rPr lang="en-US" altLang="zh-CN" sz="2000" dirty="0">
                <a:solidFill>
                  <a:srgbClr val="000000"/>
                </a:solidFill>
                <a:latin typeface="Consolas" panose="020B0609020204030204" pitchFamily="49" charset="0"/>
                <a:ea typeface="DengXian"/>
                <a:cs typeface="Times New Roman" panose="02020603050405020304" pitchFamily="18" charset="0"/>
              </a:rPr>
              <a:t>(</a:t>
            </a:r>
            <a:r>
              <a:rPr lang="en-US" altLang="zh-CN" sz="2000" dirty="0">
                <a:solidFill>
                  <a:srgbClr val="2A00FF"/>
                </a:solidFill>
                <a:latin typeface="Consolas" panose="020B0609020204030204" pitchFamily="49" charset="0"/>
                <a:ea typeface="DengXian"/>
                <a:cs typeface="Times New Roman" panose="02020603050405020304" pitchFamily="18" charset="0"/>
              </a:rPr>
              <a:t>"id"</a:t>
            </a:r>
            <a:r>
              <a:rPr lang="en-US" altLang="zh-CN" sz="2000" dirty="0">
                <a:solidFill>
                  <a:srgbClr val="000000"/>
                </a:solidFill>
                <a:latin typeface="Consolas" panose="020B0609020204030204" pitchFamily="49" charset="0"/>
                <a:ea typeface="DengXian"/>
                <a:cs typeface="Times New Roman" panose="02020603050405020304" pitchFamily="18" charset="0"/>
              </a:rPr>
              <a:t>);</a:t>
            </a:r>
            <a:endParaRPr lang="zh-CN" altLang="zh-CN" kern="100" dirty="0">
              <a:latin typeface="DengXian"/>
              <a:ea typeface="DengXian"/>
              <a:cs typeface="Times New Roman" panose="02020603050405020304" pitchFamily="18" charset="0"/>
            </a:endParaRPr>
          </a:p>
        </p:txBody>
      </p:sp>
      <p:sp>
        <p:nvSpPr>
          <p:cNvPr id="3" name="TextBox 2"/>
          <p:cNvSpPr txBox="1"/>
          <p:nvPr/>
        </p:nvSpPr>
        <p:spPr>
          <a:xfrm>
            <a:off x="689176" y="1093740"/>
            <a:ext cx="6732556" cy="461665"/>
          </a:xfrm>
          <a:prstGeom prst="rect">
            <a:avLst/>
          </a:prstGeom>
          <a:noFill/>
        </p:spPr>
        <p:txBody>
          <a:bodyPr wrap="square" rtlCol="0">
            <a:spAutoFit/>
          </a:bodyPr>
          <a:lstStyle/>
          <a:p>
            <a:r>
              <a:rPr lang="en-US" altLang="zh-CN" sz="2400" dirty="0" smtClean="0"/>
              <a:t>Different statuses of test cases</a:t>
            </a:r>
            <a:endParaRPr lang="zh-CN" altLang="en-US" sz="2400" dirty="0"/>
          </a:p>
        </p:txBody>
      </p:sp>
      <p:sp>
        <p:nvSpPr>
          <p:cNvPr id="8" name="Title 1"/>
          <p:cNvSpPr txBox="1">
            <a:spLocks/>
          </p:cNvSpPr>
          <p:nvPr/>
        </p:nvSpPr>
        <p:spPr bwMode="auto">
          <a:xfrm>
            <a:off x="396875" y="439693"/>
            <a:ext cx="8101013" cy="70330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a:lstStyle>
          <a:p>
            <a:r>
              <a:rPr lang="en-US" altLang="zh-TW" b="1" kern="0" dirty="0" smtClean="0"/>
              <a:t>Automation Test</a:t>
            </a:r>
            <a:endParaRPr lang="zh-TW" altLang="en-US" b="1" kern="0" dirty="0"/>
          </a:p>
        </p:txBody>
      </p:sp>
    </p:spTree>
    <p:extLst>
      <p:ext uri="{BB962C8B-B14F-4D97-AF65-F5344CB8AC3E}">
        <p14:creationId xmlns:p14="http://schemas.microsoft.com/office/powerpoint/2010/main" val="2450308679"/>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689176" y="1093740"/>
            <a:ext cx="6732556" cy="461665"/>
          </a:xfrm>
          <a:prstGeom prst="rect">
            <a:avLst/>
          </a:prstGeom>
          <a:noFill/>
        </p:spPr>
        <p:txBody>
          <a:bodyPr wrap="square" rtlCol="0">
            <a:spAutoFit/>
          </a:bodyPr>
          <a:lstStyle/>
          <a:p>
            <a:r>
              <a:rPr lang="en-US" altLang="zh-CN" sz="2400" dirty="0" smtClean="0"/>
              <a:t>Different statuses of test cases</a:t>
            </a:r>
            <a:endParaRPr lang="zh-CN" altLang="en-US" sz="2400" dirty="0"/>
          </a:p>
        </p:txBody>
      </p:sp>
      <p:sp>
        <p:nvSpPr>
          <p:cNvPr id="8" name="Title 1"/>
          <p:cNvSpPr txBox="1">
            <a:spLocks/>
          </p:cNvSpPr>
          <p:nvPr/>
        </p:nvSpPr>
        <p:spPr bwMode="auto">
          <a:xfrm>
            <a:off x="396875" y="439693"/>
            <a:ext cx="8101013" cy="70330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a:lstStyle>
          <a:p>
            <a:r>
              <a:rPr lang="en-US" altLang="zh-TW" b="1" kern="0" dirty="0" smtClean="0"/>
              <a:t>Automation Test</a:t>
            </a:r>
            <a:endParaRPr lang="zh-TW" altLang="en-US" b="1" kern="0" dirty="0"/>
          </a:p>
        </p:txBody>
      </p:sp>
      <p:pic>
        <p:nvPicPr>
          <p:cNvPr id="9" name="Picture 8"/>
          <p:cNvPicPr/>
          <p:nvPr/>
        </p:nvPicPr>
        <p:blipFill>
          <a:blip r:embed="rId2"/>
          <a:stretch>
            <a:fillRect/>
          </a:stretch>
        </p:blipFill>
        <p:spPr>
          <a:xfrm>
            <a:off x="689177" y="1797047"/>
            <a:ext cx="2601244" cy="2766075"/>
          </a:xfrm>
          <a:prstGeom prst="rect">
            <a:avLst/>
          </a:prstGeom>
        </p:spPr>
      </p:pic>
      <p:pic>
        <p:nvPicPr>
          <p:cNvPr id="10" name="Picture 9"/>
          <p:cNvPicPr/>
          <p:nvPr/>
        </p:nvPicPr>
        <p:blipFill>
          <a:blip r:embed="rId3"/>
          <a:stretch>
            <a:fillRect/>
          </a:stretch>
        </p:blipFill>
        <p:spPr>
          <a:xfrm>
            <a:off x="3515070" y="1678217"/>
            <a:ext cx="4013194" cy="3293280"/>
          </a:xfrm>
          <a:prstGeom prst="rect">
            <a:avLst/>
          </a:prstGeom>
        </p:spPr>
      </p:pic>
      <p:sp>
        <p:nvSpPr>
          <p:cNvPr id="12" name="TextBox 11"/>
          <p:cNvSpPr txBox="1"/>
          <p:nvPr/>
        </p:nvSpPr>
        <p:spPr>
          <a:xfrm>
            <a:off x="689176" y="5016377"/>
            <a:ext cx="4684793" cy="584775"/>
          </a:xfrm>
          <a:prstGeom prst="rect">
            <a:avLst/>
          </a:prstGeom>
          <a:noFill/>
        </p:spPr>
        <p:txBody>
          <a:bodyPr wrap="square" rtlCol="0">
            <a:spAutoFit/>
          </a:bodyPr>
          <a:lstStyle/>
          <a:p>
            <a:pPr algn="just"/>
            <a:r>
              <a:rPr lang="en-US" altLang="zh-CN" dirty="0" smtClean="0">
                <a:solidFill>
                  <a:srgbClr val="FF0000"/>
                </a:solidFill>
              </a:rPr>
              <a:t>We can also use API to insert cases (including steps), runs and results.</a:t>
            </a:r>
            <a:endParaRPr lang="zh-CN" altLang="en-US" dirty="0">
              <a:solidFill>
                <a:srgbClr val="FF0000"/>
              </a:solidFill>
            </a:endParaRPr>
          </a:p>
        </p:txBody>
      </p:sp>
    </p:spTree>
    <p:extLst>
      <p:ext uri="{BB962C8B-B14F-4D97-AF65-F5344CB8AC3E}">
        <p14:creationId xmlns:p14="http://schemas.microsoft.com/office/powerpoint/2010/main" val="3479106943"/>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2" name="Picture 1"/>
          <p:cNvPicPr>
            <a:picLocks noChangeAspect="1"/>
          </p:cNvPicPr>
          <p:nvPr/>
        </p:nvPicPr>
        <p:blipFill>
          <a:blip r:embed="rId2"/>
          <a:stretch>
            <a:fillRect/>
          </a:stretch>
        </p:blipFill>
        <p:spPr>
          <a:xfrm>
            <a:off x="1062038" y="1100394"/>
            <a:ext cx="6472671" cy="5016320"/>
          </a:xfrm>
          <a:prstGeom prst="rect">
            <a:avLst/>
          </a:prstGeom>
        </p:spPr>
      </p:pic>
      <p:sp>
        <p:nvSpPr>
          <p:cNvPr id="9" name="Title 1"/>
          <p:cNvSpPr txBox="1">
            <a:spLocks/>
          </p:cNvSpPr>
          <p:nvPr/>
        </p:nvSpPr>
        <p:spPr bwMode="auto">
          <a:xfrm>
            <a:off x="405753" y="397087"/>
            <a:ext cx="8101013" cy="70330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a:lstStyle>
          <a:p>
            <a:r>
              <a:rPr lang="en-US" altLang="zh-TW" b="1" kern="0" dirty="0" smtClean="0"/>
              <a:t>Report generation</a:t>
            </a:r>
            <a:endParaRPr lang="zh-TW" altLang="en-US" b="1" kern="0" dirty="0"/>
          </a:p>
        </p:txBody>
      </p:sp>
      <p:sp>
        <p:nvSpPr>
          <p:cNvPr id="10" name="TextBox 9"/>
          <p:cNvSpPr txBox="1"/>
          <p:nvPr/>
        </p:nvSpPr>
        <p:spPr>
          <a:xfrm>
            <a:off x="3389297" y="2077868"/>
            <a:ext cx="1981693" cy="830997"/>
          </a:xfrm>
          <a:prstGeom prst="rect">
            <a:avLst/>
          </a:prstGeom>
          <a:noFill/>
        </p:spPr>
        <p:txBody>
          <a:bodyPr wrap="square" rtlCol="0">
            <a:spAutoFit/>
          </a:bodyPr>
          <a:lstStyle/>
          <a:p>
            <a:pPr algn="just"/>
            <a:r>
              <a:rPr lang="en-US" altLang="zh-CN" dirty="0" smtClean="0">
                <a:solidFill>
                  <a:srgbClr val="FF0000"/>
                </a:solidFill>
              </a:rPr>
              <a:t>Click “Report” tag to create a new report</a:t>
            </a:r>
            <a:endParaRPr lang="zh-CN" altLang="en-US" dirty="0">
              <a:solidFill>
                <a:srgbClr val="FF0000"/>
              </a:solidFill>
            </a:endParaRPr>
          </a:p>
        </p:txBody>
      </p:sp>
      <p:sp>
        <p:nvSpPr>
          <p:cNvPr id="12" name="TextBox 11"/>
          <p:cNvSpPr txBox="1"/>
          <p:nvPr/>
        </p:nvSpPr>
        <p:spPr>
          <a:xfrm>
            <a:off x="7534709" y="1891437"/>
            <a:ext cx="1570225" cy="830997"/>
          </a:xfrm>
          <a:prstGeom prst="rect">
            <a:avLst/>
          </a:prstGeom>
          <a:noFill/>
        </p:spPr>
        <p:txBody>
          <a:bodyPr wrap="square" rtlCol="0">
            <a:spAutoFit/>
          </a:bodyPr>
          <a:lstStyle/>
          <a:p>
            <a:pPr algn="just"/>
            <a:r>
              <a:rPr lang="en-US" altLang="zh-CN" dirty="0" smtClean="0">
                <a:solidFill>
                  <a:srgbClr val="FF0000"/>
                </a:solidFill>
              </a:rPr>
              <a:t>The following templates are supported</a:t>
            </a:r>
            <a:endParaRPr lang="zh-CN" altLang="en-US" dirty="0">
              <a:solidFill>
                <a:srgbClr val="FF0000"/>
              </a:solidFill>
            </a:endParaRPr>
          </a:p>
        </p:txBody>
      </p:sp>
      <p:sp>
        <p:nvSpPr>
          <p:cNvPr id="13" name="TextBox 12"/>
          <p:cNvSpPr txBox="1"/>
          <p:nvPr/>
        </p:nvSpPr>
        <p:spPr>
          <a:xfrm>
            <a:off x="2474566" y="3339001"/>
            <a:ext cx="1706817" cy="584775"/>
          </a:xfrm>
          <a:prstGeom prst="rect">
            <a:avLst/>
          </a:prstGeom>
          <a:noFill/>
        </p:spPr>
        <p:txBody>
          <a:bodyPr wrap="square" rtlCol="0">
            <a:spAutoFit/>
          </a:bodyPr>
          <a:lstStyle/>
          <a:p>
            <a:pPr algn="just"/>
            <a:r>
              <a:rPr lang="en-US" altLang="zh-CN" dirty="0" smtClean="0">
                <a:solidFill>
                  <a:srgbClr val="FF0000"/>
                </a:solidFill>
              </a:rPr>
              <a:t>Input name and description</a:t>
            </a:r>
            <a:endParaRPr lang="zh-CN" altLang="en-US" dirty="0">
              <a:solidFill>
                <a:srgbClr val="FF0000"/>
              </a:solidFill>
            </a:endParaRPr>
          </a:p>
        </p:txBody>
      </p:sp>
    </p:spTree>
    <p:extLst>
      <p:ext uri="{BB962C8B-B14F-4D97-AF65-F5344CB8AC3E}">
        <p14:creationId xmlns:p14="http://schemas.microsoft.com/office/powerpoint/2010/main" val="3315325785"/>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9" name="Title 1"/>
          <p:cNvSpPr txBox="1">
            <a:spLocks/>
          </p:cNvSpPr>
          <p:nvPr/>
        </p:nvSpPr>
        <p:spPr bwMode="auto">
          <a:xfrm>
            <a:off x="405753" y="397087"/>
            <a:ext cx="8101013" cy="70330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a:lstStyle>
          <a:p>
            <a:r>
              <a:rPr lang="en-US" altLang="zh-TW" b="1" kern="0" dirty="0" smtClean="0"/>
              <a:t>Report generation</a:t>
            </a:r>
            <a:endParaRPr lang="zh-TW" altLang="en-US" b="1" kern="0" dirty="0"/>
          </a:p>
        </p:txBody>
      </p:sp>
      <p:pic>
        <p:nvPicPr>
          <p:cNvPr id="3" name="Picture 2"/>
          <p:cNvPicPr>
            <a:picLocks noChangeAspect="1"/>
          </p:cNvPicPr>
          <p:nvPr/>
        </p:nvPicPr>
        <p:blipFill>
          <a:blip r:embed="rId2"/>
          <a:stretch>
            <a:fillRect/>
          </a:stretch>
        </p:blipFill>
        <p:spPr>
          <a:xfrm>
            <a:off x="1152525" y="1108012"/>
            <a:ext cx="6045590" cy="4685332"/>
          </a:xfrm>
          <a:prstGeom prst="rect">
            <a:avLst/>
          </a:prstGeom>
        </p:spPr>
      </p:pic>
      <p:sp>
        <p:nvSpPr>
          <p:cNvPr id="13" name="TextBox 12"/>
          <p:cNvSpPr txBox="1"/>
          <p:nvPr/>
        </p:nvSpPr>
        <p:spPr>
          <a:xfrm>
            <a:off x="3757554" y="3293946"/>
            <a:ext cx="2314772" cy="830997"/>
          </a:xfrm>
          <a:prstGeom prst="rect">
            <a:avLst/>
          </a:prstGeom>
          <a:noFill/>
        </p:spPr>
        <p:txBody>
          <a:bodyPr wrap="square" rtlCol="0">
            <a:spAutoFit/>
          </a:bodyPr>
          <a:lstStyle/>
          <a:p>
            <a:pPr algn="just"/>
            <a:r>
              <a:rPr lang="en-US" altLang="zh-CN" dirty="0" smtClean="0">
                <a:solidFill>
                  <a:srgbClr val="FF0000"/>
                </a:solidFill>
              </a:rPr>
              <a:t>You can configure the report </a:t>
            </a:r>
            <a:r>
              <a:rPr lang="en-US" altLang="zh-CN" dirty="0" err="1" smtClean="0">
                <a:solidFill>
                  <a:srgbClr val="FF0000"/>
                </a:solidFill>
              </a:rPr>
              <a:t>detailedly</a:t>
            </a:r>
            <a:r>
              <a:rPr lang="en-US" altLang="zh-CN" dirty="0" smtClean="0">
                <a:solidFill>
                  <a:srgbClr val="FF0000"/>
                </a:solidFill>
              </a:rPr>
              <a:t> in “Report Options”</a:t>
            </a:r>
            <a:endParaRPr lang="zh-CN" altLang="en-US" dirty="0">
              <a:solidFill>
                <a:srgbClr val="FF0000"/>
              </a:solidFill>
            </a:endParaRPr>
          </a:p>
        </p:txBody>
      </p:sp>
    </p:spTree>
    <p:extLst>
      <p:ext uri="{BB962C8B-B14F-4D97-AF65-F5344CB8AC3E}">
        <p14:creationId xmlns:p14="http://schemas.microsoft.com/office/powerpoint/2010/main" val="834516956"/>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9" name="Title 1"/>
          <p:cNvSpPr txBox="1">
            <a:spLocks/>
          </p:cNvSpPr>
          <p:nvPr/>
        </p:nvSpPr>
        <p:spPr bwMode="auto">
          <a:xfrm>
            <a:off x="405753" y="397087"/>
            <a:ext cx="8101013" cy="70330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a:lstStyle>
          <a:p>
            <a:r>
              <a:rPr lang="en-US" altLang="zh-TW" b="1" kern="0" dirty="0" smtClean="0"/>
              <a:t>Report generation</a:t>
            </a:r>
            <a:endParaRPr lang="zh-TW" altLang="en-US" b="1" kern="0" dirty="0"/>
          </a:p>
        </p:txBody>
      </p:sp>
      <p:pic>
        <p:nvPicPr>
          <p:cNvPr id="2" name="Picture 1"/>
          <p:cNvPicPr>
            <a:picLocks noChangeAspect="1"/>
          </p:cNvPicPr>
          <p:nvPr/>
        </p:nvPicPr>
        <p:blipFill>
          <a:blip r:embed="rId2"/>
          <a:stretch>
            <a:fillRect/>
          </a:stretch>
        </p:blipFill>
        <p:spPr>
          <a:xfrm>
            <a:off x="405753" y="1164238"/>
            <a:ext cx="4806576" cy="4133885"/>
          </a:xfrm>
          <a:prstGeom prst="rect">
            <a:avLst/>
          </a:prstGeom>
        </p:spPr>
      </p:pic>
      <p:sp>
        <p:nvSpPr>
          <p:cNvPr id="13" name="TextBox 12"/>
          <p:cNvSpPr txBox="1"/>
          <p:nvPr/>
        </p:nvSpPr>
        <p:spPr>
          <a:xfrm>
            <a:off x="4325724" y="2101358"/>
            <a:ext cx="1790991" cy="1077218"/>
          </a:xfrm>
          <a:prstGeom prst="rect">
            <a:avLst/>
          </a:prstGeom>
          <a:noFill/>
        </p:spPr>
        <p:txBody>
          <a:bodyPr wrap="square" rtlCol="0">
            <a:spAutoFit/>
          </a:bodyPr>
          <a:lstStyle/>
          <a:p>
            <a:pPr algn="just"/>
            <a:r>
              <a:rPr lang="en-US" altLang="zh-CN" dirty="0" smtClean="0">
                <a:solidFill>
                  <a:srgbClr val="FF0000"/>
                </a:solidFill>
              </a:rPr>
              <a:t>You can decide who &amp; when the notification will inform.</a:t>
            </a:r>
            <a:endParaRPr lang="zh-CN" altLang="en-US" dirty="0">
              <a:solidFill>
                <a:srgbClr val="FF0000"/>
              </a:solidFill>
            </a:endParaRPr>
          </a:p>
        </p:txBody>
      </p:sp>
      <p:sp>
        <p:nvSpPr>
          <p:cNvPr id="8" name="TextBox 7"/>
          <p:cNvSpPr txBox="1"/>
          <p:nvPr/>
        </p:nvSpPr>
        <p:spPr>
          <a:xfrm>
            <a:off x="1697934" y="5131048"/>
            <a:ext cx="2501204" cy="584775"/>
          </a:xfrm>
          <a:prstGeom prst="rect">
            <a:avLst/>
          </a:prstGeom>
          <a:noFill/>
        </p:spPr>
        <p:txBody>
          <a:bodyPr wrap="square" rtlCol="0">
            <a:spAutoFit/>
          </a:bodyPr>
          <a:lstStyle/>
          <a:p>
            <a:pPr algn="just"/>
            <a:r>
              <a:rPr lang="en-US" altLang="zh-CN" dirty="0" smtClean="0">
                <a:solidFill>
                  <a:srgbClr val="FF0000"/>
                </a:solidFill>
              </a:rPr>
              <a:t>Click “Add Report” to generate a report.</a:t>
            </a:r>
            <a:endParaRPr lang="zh-CN" altLang="en-US" dirty="0">
              <a:solidFill>
                <a:srgbClr val="FF0000"/>
              </a:solidFill>
            </a:endParaRPr>
          </a:p>
        </p:txBody>
      </p:sp>
    </p:spTree>
    <p:extLst>
      <p:ext uri="{BB962C8B-B14F-4D97-AF65-F5344CB8AC3E}">
        <p14:creationId xmlns:p14="http://schemas.microsoft.com/office/powerpoint/2010/main" val="3028574187"/>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8" name="Title 1"/>
          <p:cNvSpPr txBox="1">
            <a:spLocks/>
          </p:cNvSpPr>
          <p:nvPr/>
        </p:nvSpPr>
        <p:spPr bwMode="auto">
          <a:xfrm>
            <a:off x="3131198" y="874699"/>
            <a:ext cx="3979816" cy="70330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a:lstStyle>
          <a:p>
            <a:r>
              <a:rPr lang="en-US" altLang="zh-TW" b="1" kern="0" dirty="0" smtClean="0"/>
              <a:t>Thank you!</a:t>
            </a:r>
            <a:endParaRPr lang="zh-TW" altLang="en-US" b="1" kern="0" dirty="0"/>
          </a:p>
        </p:txBody>
      </p:sp>
      <p:sp>
        <p:nvSpPr>
          <p:cNvPr id="11" name="Content Placeholder 2"/>
          <p:cNvSpPr>
            <a:spLocks noGrp="1"/>
          </p:cNvSpPr>
          <p:nvPr>
            <p:ph idx="1"/>
          </p:nvPr>
        </p:nvSpPr>
        <p:spPr>
          <a:xfrm>
            <a:off x="465970" y="1855429"/>
            <a:ext cx="8305168" cy="2663305"/>
          </a:xfrm>
        </p:spPr>
        <p:txBody>
          <a:bodyPr vert="horz" lIns="91440" tIns="45720" rIns="91440" bIns="45720" rtlCol="0" anchor="t">
            <a:normAutofit/>
          </a:bodyPr>
          <a:lstStyle/>
          <a:p>
            <a:pPr marL="0" indent="0" algn="just">
              <a:buNone/>
            </a:pPr>
            <a:r>
              <a:rPr lang="en-US" altLang="zh-CN" sz="2000" b="1" dirty="0" smtClean="0"/>
              <a:t>Reference Links:</a:t>
            </a:r>
          </a:p>
          <a:p>
            <a:pPr algn="just"/>
            <a:r>
              <a:rPr lang="en-US" altLang="zh-CN" sz="2000" dirty="0"/>
              <a:t>TestRail System: </a:t>
            </a:r>
            <a:r>
              <a:rPr lang="en-US" altLang="zh-CN" sz="2000" dirty="0">
                <a:hlinkClick r:id="rId2"/>
              </a:rPr>
              <a:t>http://</a:t>
            </a:r>
            <a:r>
              <a:rPr lang="en-US" altLang="zh-CN" sz="2000" dirty="0" smtClean="0">
                <a:hlinkClick r:id="rId2"/>
              </a:rPr>
              <a:t>adc-sctm-tools/testrail/index.php</a:t>
            </a:r>
            <a:endParaRPr lang="en-US" altLang="zh-CN" sz="2000" dirty="0" smtClean="0"/>
          </a:p>
          <a:p>
            <a:pPr algn="just"/>
            <a:r>
              <a:rPr lang="en-US" altLang="zh-CN" sz="2000" dirty="0" smtClean="0"/>
              <a:t>TestRail </a:t>
            </a:r>
            <a:r>
              <a:rPr lang="en-US" altLang="zh-CN" sz="2000" dirty="0"/>
              <a:t>User Guide: </a:t>
            </a:r>
            <a:r>
              <a:rPr lang="en-US" altLang="zh-CN" sz="2000" dirty="0">
                <a:hlinkClick r:id="rId3"/>
              </a:rPr>
              <a:t>http://</a:t>
            </a:r>
            <a:r>
              <a:rPr lang="en-US" altLang="zh-CN" sz="2000" dirty="0" smtClean="0">
                <a:hlinkClick r:id="rId3"/>
              </a:rPr>
              <a:t>docs.gurock.com/testrail-userguide/start</a:t>
            </a:r>
            <a:endParaRPr lang="en-US" altLang="zh-CN" sz="2000" dirty="0" smtClean="0"/>
          </a:p>
          <a:p>
            <a:pPr algn="just"/>
            <a:r>
              <a:rPr lang="en-US" altLang="zh-CN" sz="2000" dirty="0"/>
              <a:t>TestRail API: </a:t>
            </a:r>
            <a:r>
              <a:rPr lang="en-US" altLang="zh-CN" sz="2000" dirty="0">
                <a:hlinkClick r:id="rId4"/>
              </a:rPr>
              <a:t>http://</a:t>
            </a:r>
            <a:r>
              <a:rPr lang="en-US" altLang="zh-CN" sz="2000" dirty="0" smtClean="0">
                <a:hlinkClick r:id="rId4"/>
              </a:rPr>
              <a:t>docs.gurock.com/testrail-api2/start</a:t>
            </a:r>
            <a:endParaRPr lang="en-US" altLang="zh-CN" sz="2000" dirty="0" smtClean="0"/>
          </a:p>
          <a:p>
            <a:pPr marL="0" indent="0" algn="just">
              <a:buNone/>
            </a:pPr>
            <a:endParaRPr lang="en-US" altLang="zh-CN" sz="2000" dirty="0"/>
          </a:p>
        </p:txBody>
      </p:sp>
    </p:spTree>
    <p:extLst>
      <p:ext uri="{BB962C8B-B14F-4D97-AF65-F5344CB8AC3E}">
        <p14:creationId xmlns:p14="http://schemas.microsoft.com/office/powerpoint/2010/main" val="1054479961"/>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Why </a:t>
            </a:r>
            <a:r>
              <a:rPr lang="en-US" altLang="zh-TW" b="1" dirty="0"/>
              <a:t>choose TestRail</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11" name="Content Placeholder 2"/>
          <p:cNvSpPr>
            <a:spLocks noGrp="1"/>
          </p:cNvSpPr>
          <p:nvPr>
            <p:ph idx="1"/>
          </p:nvPr>
        </p:nvSpPr>
        <p:spPr>
          <a:xfrm>
            <a:off x="634646" y="2083141"/>
            <a:ext cx="7026783" cy="3016188"/>
          </a:xfrm>
        </p:spPr>
        <p:txBody>
          <a:bodyPr vert="horz" lIns="91440" tIns="45720" rIns="91440" bIns="45720" rtlCol="0" anchor="t">
            <a:normAutofit/>
          </a:bodyPr>
          <a:lstStyle/>
          <a:p>
            <a:pPr algn="just"/>
            <a:r>
              <a:rPr lang="en-US" sz="2000" dirty="0" smtClean="0"/>
              <a:t>1. </a:t>
            </a:r>
            <a:r>
              <a:rPr lang="en-US" altLang="zh-CN" sz="2000" b="1" dirty="0"/>
              <a:t>Any workflow</a:t>
            </a:r>
            <a:r>
              <a:rPr lang="en-US" altLang="zh-CN" sz="2000" dirty="0"/>
              <a:t>: a great choice for any team, whether you use an agile or traditional approach</a:t>
            </a:r>
            <a:r>
              <a:rPr lang="en-US" altLang="zh-CN" sz="2000" dirty="0" smtClean="0"/>
              <a:t>.</a:t>
            </a:r>
          </a:p>
          <a:p>
            <a:pPr algn="just"/>
            <a:r>
              <a:rPr lang="en-US" sz="2000" dirty="0" smtClean="0"/>
              <a:t>2. </a:t>
            </a:r>
            <a:r>
              <a:rPr lang="en-US" sz="2000" b="1" dirty="0"/>
              <a:t>Any team size</a:t>
            </a:r>
            <a:r>
              <a:rPr lang="en-US" sz="2000" dirty="0"/>
              <a:t>: teams of one to 1000s of testers love working with TestRail every day</a:t>
            </a:r>
            <a:r>
              <a:rPr lang="en-US" sz="2000" dirty="0" smtClean="0"/>
              <a:t>.</a:t>
            </a:r>
          </a:p>
          <a:p>
            <a:pPr algn="just"/>
            <a:r>
              <a:rPr lang="en-US" sz="2000" dirty="0" smtClean="0"/>
              <a:t>3. </a:t>
            </a:r>
            <a:r>
              <a:rPr lang="en-US" sz="2000" b="1" dirty="0"/>
              <a:t>Any method</a:t>
            </a:r>
            <a:r>
              <a:rPr lang="en-US" sz="2000" dirty="0"/>
              <a:t>: manage your functional, exploratory and automated tests with ease.</a:t>
            </a:r>
          </a:p>
        </p:txBody>
      </p:sp>
      <p:sp>
        <p:nvSpPr>
          <p:cNvPr id="3" name="TextBox 2"/>
          <p:cNvSpPr txBox="1"/>
          <p:nvPr/>
        </p:nvSpPr>
        <p:spPr>
          <a:xfrm>
            <a:off x="689176" y="1093740"/>
            <a:ext cx="6048976" cy="830997"/>
          </a:xfrm>
          <a:prstGeom prst="rect">
            <a:avLst/>
          </a:prstGeom>
          <a:noFill/>
        </p:spPr>
        <p:txBody>
          <a:bodyPr wrap="square" rtlCol="0">
            <a:spAutoFit/>
          </a:bodyPr>
          <a:lstStyle/>
          <a:p>
            <a:r>
              <a:rPr lang="en-US" altLang="zh-CN" sz="2400" dirty="0" smtClean="0"/>
              <a:t>Perfect </a:t>
            </a:r>
            <a:r>
              <a:rPr lang="en-US" altLang="zh-CN" sz="2400" dirty="0"/>
              <a:t>for agile &amp; traditional testing approaches</a:t>
            </a:r>
            <a:endParaRPr lang="zh-CN" altLang="en-US" sz="2400" dirty="0"/>
          </a:p>
        </p:txBody>
      </p:sp>
    </p:spTree>
    <p:extLst>
      <p:ext uri="{BB962C8B-B14F-4D97-AF65-F5344CB8AC3E}">
        <p14:creationId xmlns:p14="http://schemas.microsoft.com/office/powerpoint/2010/main" val="1890589341"/>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Why </a:t>
            </a:r>
            <a:r>
              <a:rPr lang="en-US" altLang="zh-TW" b="1" dirty="0"/>
              <a:t>choose TestRail</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11" name="Content Placeholder 2"/>
          <p:cNvSpPr>
            <a:spLocks noGrp="1"/>
          </p:cNvSpPr>
          <p:nvPr>
            <p:ph idx="1"/>
          </p:nvPr>
        </p:nvSpPr>
        <p:spPr>
          <a:xfrm>
            <a:off x="887767" y="2083141"/>
            <a:ext cx="6942338" cy="2373449"/>
          </a:xfrm>
        </p:spPr>
        <p:txBody>
          <a:bodyPr vert="horz" lIns="91440" tIns="45720" rIns="91440" bIns="45720" rtlCol="0" anchor="t">
            <a:normAutofit/>
          </a:bodyPr>
          <a:lstStyle/>
          <a:p>
            <a:pPr marL="0" indent="0" algn="just">
              <a:buNone/>
            </a:pPr>
            <a:r>
              <a:rPr lang="en-US" altLang="zh-CN" sz="2000" dirty="0" smtClean="0"/>
              <a:t>Manage </a:t>
            </a:r>
            <a:r>
              <a:rPr lang="en-US" altLang="zh-CN" sz="2000" dirty="0"/>
              <a:t>all your ongoing test projects in TestRail and have access to all relevant project details at your fingertips, including milestones, active test runs and past results</a:t>
            </a:r>
            <a:r>
              <a:rPr lang="en-US" altLang="zh-CN" sz="2000" dirty="0" smtClean="0"/>
              <a:t>.</a:t>
            </a:r>
            <a:endParaRPr lang="en-US" altLang="zh-CN" sz="2000" dirty="0"/>
          </a:p>
          <a:p>
            <a:pPr marL="0" indent="0" algn="just">
              <a:buNone/>
            </a:pPr>
            <a:r>
              <a:rPr lang="en-US" altLang="zh-CN" sz="2000" dirty="0"/>
              <a:t>Easily archive completed projects, enable multiple project teams to work in parallel and track your projects' progress with TestRail's powerful interface.</a:t>
            </a:r>
            <a:endParaRPr lang="en-US" sz="2000" dirty="0"/>
          </a:p>
        </p:txBody>
      </p:sp>
      <p:sp>
        <p:nvSpPr>
          <p:cNvPr id="3" name="TextBox 2"/>
          <p:cNvSpPr txBox="1"/>
          <p:nvPr/>
        </p:nvSpPr>
        <p:spPr>
          <a:xfrm>
            <a:off x="689176" y="1093740"/>
            <a:ext cx="6048976" cy="461665"/>
          </a:xfrm>
          <a:prstGeom prst="rect">
            <a:avLst/>
          </a:prstGeom>
          <a:noFill/>
        </p:spPr>
        <p:txBody>
          <a:bodyPr wrap="square" rtlCol="0">
            <a:spAutoFit/>
          </a:bodyPr>
          <a:lstStyle/>
          <a:p>
            <a:r>
              <a:rPr lang="en-US" altLang="zh-CN" sz="2400" dirty="0" smtClean="0"/>
              <a:t>Flexible </a:t>
            </a:r>
            <a:r>
              <a:rPr lang="en-US" altLang="zh-CN" sz="2400" dirty="0"/>
              <a:t>project organization</a:t>
            </a:r>
            <a:endParaRPr lang="zh-CN" altLang="en-US" sz="2400" dirty="0"/>
          </a:p>
        </p:txBody>
      </p:sp>
    </p:spTree>
    <p:extLst>
      <p:ext uri="{BB962C8B-B14F-4D97-AF65-F5344CB8AC3E}">
        <p14:creationId xmlns:p14="http://schemas.microsoft.com/office/powerpoint/2010/main" val="3178723396"/>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Why </a:t>
            </a:r>
            <a:r>
              <a:rPr lang="en-US" altLang="zh-TW" b="1" dirty="0"/>
              <a:t>choose TestRail</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11" name="Content Placeholder 2"/>
          <p:cNvSpPr>
            <a:spLocks noGrp="1"/>
          </p:cNvSpPr>
          <p:nvPr>
            <p:ph idx="1"/>
          </p:nvPr>
        </p:nvSpPr>
        <p:spPr>
          <a:xfrm>
            <a:off x="634646" y="2083141"/>
            <a:ext cx="7026783" cy="3016188"/>
          </a:xfrm>
        </p:spPr>
        <p:txBody>
          <a:bodyPr vert="horz" lIns="91440" tIns="45720" rIns="91440" bIns="45720" rtlCol="0" anchor="t">
            <a:normAutofit/>
          </a:bodyPr>
          <a:lstStyle/>
          <a:p>
            <a:pPr algn="just"/>
            <a:r>
              <a:rPr lang="en-US" sz="2000" dirty="0" smtClean="0"/>
              <a:t>1. </a:t>
            </a:r>
            <a:r>
              <a:rPr lang="en-US" altLang="zh-CN" sz="2000" dirty="0"/>
              <a:t>Rich test cases help your team verify your application's functionality and requirements</a:t>
            </a:r>
            <a:r>
              <a:rPr lang="en-US" altLang="zh-CN" sz="2000" dirty="0" smtClean="0"/>
              <a:t>.</a:t>
            </a:r>
          </a:p>
          <a:p>
            <a:pPr algn="just"/>
            <a:r>
              <a:rPr lang="en-US" sz="2000" dirty="0" smtClean="0"/>
              <a:t>2. </a:t>
            </a:r>
            <a:r>
              <a:rPr lang="en-US" sz="2000" dirty="0"/>
              <a:t>Easily manage all details in a structured way, including preconditions, steps and expected results</a:t>
            </a:r>
            <a:r>
              <a:rPr lang="en-US" sz="2000" dirty="0" smtClean="0"/>
              <a:t>.</a:t>
            </a:r>
          </a:p>
          <a:p>
            <a:pPr algn="just"/>
            <a:r>
              <a:rPr lang="en-US" sz="2000" dirty="0" smtClean="0"/>
              <a:t>3. Use </a:t>
            </a:r>
            <a:r>
              <a:rPr lang="en-US" sz="2000" dirty="0"/>
              <a:t>rich-text formatting, attach files &amp; screenshots and customize fields for your needs.</a:t>
            </a:r>
          </a:p>
        </p:txBody>
      </p:sp>
      <p:sp>
        <p:nvSpPr>
          <p:cNvPr id="3" name="TextBox 2"/>
          <p:cNvSpPr txBox="1"/>
          <p:nvPr/>
        </p:nvSpPr>
        <p:spPr>
          <a:xfrm>
            <a:off x="689176" y="1093740"/>
            <a:ext cx="6048976" cy="461665"/>
          </a:xfrm>
          <a:prstGeom prst="rect">
            <a:avLst/>
          </a:prstGeom>
          <a:noFill/>
        </p:spPr>
        <p:txBody>
          <a:bodyPr wrap="square" rtlCol="0">
            <a:spAutoFit/>
          </a:bodyPr>
          <a:lstStyle/>
          <a:p>
            <a:r>
              <a:rPr lang="en-US" altLang="zh-CN" sz="2400" dirty="0"/>
              <a:t>Rich &amp; powerful test case management</a:t>
            </a:r>
            <a:endParaRPr lang="zh-CN" altLang="en-US" sz="2400" dirty="0"/>
          </a:p>
        </p:txBody>
      </p:sp>
    </p:spTree>
    <p:extLst>
      <p:ext uri="{BB962C8B-B14F-4D97-AF65-F5344CB8AC3E}">
        <p14:creationId xmlns:p14="http://schemas.microsoft.com/office/powerpoint/2010/main" val="976873082"/>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Why </a:t>
            </a:r>
            <a:r>
              <a:rPr lang="en-US" altLang="zh-TW" b="1" dirty="0"/>
              <a:t>choose TestRail</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11" name="Content Placeholder 2"/>
          <p:cNvSpPr>
            <a:spLocks noGrp="1"/>
          </p:cNvSpPr>
          <p:nvPr>
            <p:ph idx="1"/>
          </p:nvPr>
        </p:nvSpPr>
        <p:spPr>
          <a:xfrm>
            <a:off x="634646" y="2083141"/>
            <a:ext cx="7026783" cy="3016188"/>
          </a:xfrm>
        </p:spPr>
        <p:txBody>
          <a:bodyPr vert="horz" lIns="91440" tIns="45720" rIns="91440" bIns="45720" rtlCol="0" anchor="t">
            <a:normAutofit/>
          </a:bodyPr>
          <a:lstStyle/>
          <a:p>
            <a:pPr algn="just"/>
            <a:r>
              <a:rPr lang="en-US" sz="2000" dirty="0" smtClean="0"/>
              <a:t>1. </a:t>
            </a:r>
            <a:r>
              <a:rPr lang="en-US" altLang="zh-CN" sz="2000" dirty="0"/>
              <a:t>Organize your test cases in </a:t>
            </a:r>
            <a:r>
              <a:rPr lang="en-US" altLang="zh-CN" sz="2000" dirty="0" smtClean="0"/>
              <a:t>suites and </a:t>
            </a:r>
            <a:r>
              <a:rPr lang="en-US" altLang="zh-CN" sz="2000" dirty="0"/>
              <a:t>section hierarchies</a:t>
            </a:r>
            <a:r>
              <a:rPr lang="en-US" altLang="zh-CN" sz="2000" dirty="0" smtClean="0"/>
              <a:t>.</a:t>
            </a:r>
          </a:p>
          <a:p>
            <a:pPr algn="just"/>
            <a:r>
              <a:rPr lang="en-US" sz="2000" dirty="0" smtClean="0"/>
              <a:t>2. Easily manage all details in a structured way, including preconditions, steps and expected </a:t>
            </a:r>
            <a:r>
              <a:rPr lang="en-US" sz="2000" dirty="0"/>
              <a:t>results. Full test case history to track </a:t>
            </a:r>
            <a:r>
              <a:rPr lang="en-US" sz="2000" dirty="0" smtClean="0"/>
              <a:t>changes and </a:t>
            </a:r>
            <a:r>
              <a:rPr lang="en-US" sz="2000" dirty="0"/>
              <a:t>ensure transparency.</a:t>
            </a:r>
            <a:endParaRPr lang="en-US" sz="2000" dirty="0" smtClean="0"/>
          </a:p>
          <a:p>
            <a:pPr algn="just"/>
            <a:r>
              <a:rPr lang="en-US" sz="2000" dirty="0" smtClean="0"/>
              <a:t>3</a:t>
            </a:r>
            <a:r>
              <a:rPr lang="en-US" sz="2000" dirty="0"/>
              <a:t>. Baselines for multiple branches and versions when you need it.</a:t>
            </a:r>
          </a:p>
        </p:txBody>
      </p:sp>
      <p:sp>
        <p:nvSpPr>
          <p:cNvPr id="3" name="TextBox 2"/>
          <p:cNvSpPr txBox="1"/>
          <p:nvPr/>
        </p:nvSpPr>
        <p:spPr>
          <a:xfrm>
            <a:off x="689176" y="1093740"/>
            <a:ext cx="6732556" cy="461665"/>
          </a:xfrm>
          <a:prstGeom prst="rect">
            <a:avLst/>
          </a:prstGeom>
          <a:noFill/>
        </p:spPr>
        <p:txBody>
          <a:bodyPr wrap="square" rtlCol="0">
            <a:spAutoFit/>
          </a:bodyPr>
          <a:lstStyle/>
          <a:p>
            <a:r>
              <a:rPr lang="en-US" altLang="zh-CN" sz="2400" dirty="0" smtClean="0"/>
              <a:t>Easily </a:t>
            </a:r>
            <a:r>
              <a:rPr lang="en-US" altLang="zh-CN" sz="2400" dirty="0"/>
              <a:t>organize test suites, sections &amp; cases</a:t>
            </a:r>
            <a:endParaRPr lang="zh-CN" altLang="en-US" sz="2400" dirty="0"/>
          </a:p>
        </p:txBody>
      </p:sp>
    </p:spTree>
    <p:extLst>
      <p:ext uri="{BB962C8B-B14F-4D97-AF65-F5344CB8AC3E}">
        <p14:creationId xmlns:p14="http://schemas.microsoft.com/office/powerpoint/2010/main" val="1957623838"/>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Why </a:t>
            </a:r>
            <a:r>
              <a:rPr lang="en-US" altLang="zh-TW" b="1" dirty="0"/>
              <a:t>choose TestRail</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11" name="Content Placeholder 2"/>
          <p:cNvSpPr>
            <a:spLocks noGrp="1"/>
          </p:cNvSpPr>
          <p:nvPr>
            <p:ph idx="1"/>
          </p:nvPr>
        </p:nvSpPr>
        <p:spPr>
          <a:xfrm>
            <a:off x="856587" y="1797047"/>
            <a:ext cx="7026783" cy="3403259"/>
          </a:xfrm>
        </p:spPr>
        <p:txBody>
          <a:bodyPr vert="horz" lIns="91440" tIns="45720" rIns="91440" bIns="45720" rtlCol="0" anchor="t">
            <a:normAutofit fontScale="92500" lnSpcReduction="20000"/>
          </a:bodyPr>
          <a:lstStyle/>
          <a:p>
            <a:pPr algn="just"/>
            <a:r>
              <a:rPr lang="en-US" sz="2000" dirty="0" smtClean="0"/>
              <a:t>1. </a:t>
            </a:r>
            <a:r>
              <a:rPr lang="en-US" altLang="zh-CN" sz="2000" dirty="0"/>
              <a:t>Execute test runs and track results that </a:t>
            </a:r>
            <a:r>
              <a:rPr lang="en-US" altLang="zh-CN" sz="2000" dirty="0" smtClean="0"/>
              <a:t>matter</a:t>
            </a:r>
          </a:p>
          <a:p>
            <a:pPr algn="just"/>
            <a:r>
              <a:rPr lang="en-US" sz="2000" dirty="0" smtClean="0"/>
              <a:t>2. </a:t>
            </a:r>
            <a:r>
              <a:rPr lang="en-US" sz="2000" dirty="0"/>
              <a:t>Project milestones, releases and </a:t>
            </a:r>
            <a:r>
              <a:rPr lang="en-US" sz="2000" dirty="0" smtClean="0"/>
              <a:t>iterations</a:t>
            </a:r>
          </a:p>
          <a:p>
            <a:pPr algn="just"/>
            <a:r>
              <a:rPr lang="en-US" sz="2000" dirty="0" smtClean="0"/>
              <a:t>3</a:t>
            </a:r>
            <a:r>
              <a:rPr lang="en-US" sz="2000" dirty="0"/>
              <a:t>. Built-in actionable real-time metrics and </a:t>
            </a:r>
            <a:r>
              <a:rPr lang="en-US" sz="2000" dirty="0" smtClean="0"/>
              <a:t>reports</a:t>
            </a:r>
          </a:p>
          <a:p>
            <a:pPr algn="just"/>
            <a:r>
              <a:rPr lang="en-US" sz="2000" dirty="0"/>
              <a:t>4. Time estimates and unique progress </a:t>
            </a:r>
            <a:r>
              <a:rPr lang="en-US" sz="2000" dirty="0" smtClean="0"/>
              <a:t>forecasts</a:t>
            </a:r>
          </a:p>
          <a:p>
            <a:pPr algn="just"/>
            <a:r>
              <a:rPr lang="en-US" sz="2000" dirty="0"/>
              <a:t>5. Test automation and REST </a:t>
            </a:r>
            <a:r>
              <a:rPr lang="en-US" sz="2000" dirty="0" smtClean="0"/>
              <a:t>API</a:t>
            </a:r>
          </a:p>
          <a:p>
            <a:pPr algn="just"/>
            <a:r>
              <a:rPr lang="en-US" sz="2000" dirty="0"/>
              <a:t>6. Reference coverage and requirement </a:t>
            </a:r>
            <a:r>
              <a:rPr lang="en-US" sz="2000" dirty="0" smtClean="0"/>
              <a:t>integration</a:t>
            </a:r>
          </a:p>
          <a:p>
            <a:pPr algn="just"/>
            <a:r>
              <a:rPr lang="en-US" sz="2000" dirty="0"/>
              <a:t>7. Highly flexible and customizable for your needs</a:t>
            </a:r>
          </a:p>
        </p:txBody>
      </p:sp>
      <p:sp>
        <p:nvSpPr>
          <p:cNvPr id="3" name="TextBox 2"/>
          <p:cNvSpPr txBox="1"/>
          <p:nvPr/>
        </p:nvSpPr>
        <p:spPr>
          <a:xfrm>
            <a:off x="689176" y="1093740"/>
            <a:ext cx="6732556" cy="461665"/>
          </a:xfrm>
          <a:prstGeom prst="rect">
            <a:avLst/>
          </a:prstGeom>
          <a:noFill/>
        </p:spPr>
        <p:txBody>
          <a:bodyPr wrap="square" rtlCol="0">
            <a:spAutoFit/>
          </a:bodyPr>
          <a:lstStyle/>
          <a:p>
            <a:r>
              <a:rPr lang="en-US" altLang="zh-CN" sz="2400" dirty="0" smtClean="0"/>
              <a:t>Other advantages</a:t>
            </a:r>
            <a:endParaRPr lang="zh-CN" altLang="en-US" sz="2400" dirty="0"/>
          </a:p>
        </p:txBody>
      </p:sp>
    </p:spTree>
    <p:extLst>
      <p:ext uri="{BB962C8B-B14F-4D97-AF65-F5344CB8AC3E}">
        <p14:creationId xmlns:p14="http://schemas.microsoft.com/office/powerpoint/2010/main" val="3827437737"/>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User </a:t>
            </a:r>
            <a:r>
              <a:rPr lang="en-US" altLang="zh-TW" b="1" dirty="0"/>
              <a:t>management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pic>
        <p:nvPicPr>
          <p:cNvPr id="8" name="Picture 7"/>
          <p:cNvPicPr/>
          <p:nvPr/>
        </p:nvPicPr>
        <p:blipFill>
          <a:blip r:embed="rId2"/>
          <a:stretch>
            <a:fillRect/>
          </a:stretch>
        </p:blipFill>
        <p:spPr>
          <a:xfrm>
            <a:off x="1062038" y="1143000"/>
            <a:ext cx="6542953" cy="5070346"/>
          </a:xfrm>
          <a:prstGeom prst="rect">
            <a:avLst/>
          </a:prstGeom>
        </p:spPr>
      </p:pic>
      <p:sp>
        <p:nvSpPr>
          <p:cNvPr id="7" name="TextBox 6"/>
          <p:cNvSpPr txBox="1"/>
          <p:nvPr/>
        </p:nvSpPr>
        <p:spPr>
          <a:xfrm>
            <a:off x="2317071" y="2086252"/>
            <a:ext cx="1939955" cy="338554"/>
          </a:xfrm>
          <a:prstGeom prst="rect">
            <a:avLst/>
          </a:prstGeom>
          <a:noFill/>
        </p:spPr>
        <p:txBody>
          <a:bodyPr wrap="none" rtlCol="0">
            <a:spAutoFit/>
          </a:bodyPr>
          <a:lstStyle/>
          <a:p>
            <a:r>
              <a:rPr lang="en-US" altLang="zh-CN" dirty="0" smtClean="0">
                <a:solidFill>
                  <a:srgbClr val="FF0000"/>
                </a:solidFill>
              </a:rPr>
              <a:t>This is dashboard</a:t>
            </a:r>
            <a:endParaRPr lang="zh-CN" altLang="en-US" dirty="0">
              <a:solidFill>
                <a:srgbClr val="FF0000"/>
              </a:solidFill>
            </a:endParaRPr>
          </a:p>
        </p:txBody>
      </p:sp>
      <p:sp>
        <p:nvSpPr>
          <p:cNvPr id="10" name="TextBox 9"/>
          <p:cNvSpPr txBox="1"/>
          <p:nvPr/>
        </p:nvSpPr>
        <p:spPr>
          <a:xfrm>
            <a:off x="3363536" y="4678532"/>
            <a:ext cx="2065758" cy="338554"/>
          </a:xfrm>
          <a:prstGeom prst="rect">
            <a:avLst/>
          </a:prstGeom>
          <a:noFill/>
        </p:spPr>
        <p:txBody>
          <a:bodyPr wrap="none" rtlCol="0">
            <a:spAutoFit/>
          </a:bodyPr>
          <a:lstStyle/>
          <a:p>
            <a:r>
              <a:rPr lang="en-US" altLang="zh-CN" dirty="0" smtClean="0">
                <a:solidFill>
                  <a:srgbClr val="FF0000"/>
                </a:solidFill>
              </a:rPr>
              <a:t>TestRail project list</a:t>
            </a:r>
            <a:endParaRPr lang="zh-CN" altLang="en-US" dirty="0">
              <a:solidFill>
                <a:srgbClr val="FF0000"/>
              </a:solidFill>
            </a:endParaRPr>
          </a:p>
        </p:txBody>
      </p:sp>
      <p:sp>
        <p:nvSpPr>
          <p:cNvPr id="12" name="TextBox 11"/>
          <p:cNvSpPr txBox="1"/>
          <p:nvPr/>
        </p:nvSpPr>
        <p:spPr>
          <a:xfrm>
            <a:off x="6303566" y="2424806"/>
            <a:ext cx="2284600" cy="584775"/>
          </a:xfrm>
          <a:prstGeom prst="rect">
            <a:avLst/>
          </a:prstGeom>
          <a:noFill/>
        </p:spPr>
        <p:txBody>
          <a:bodyPr wrap="none" rtlCol="0">
            <a:spAutoFit/>
          </a:bodyPr>
          <a:lstStyle/>
          <a:p>
            <a:r>
              <a:rPr lang="en-US" altLang="zh-CN" dirty="0">
                <a:solidFill>
                  <a:srgbClr val="FF0000"/>
                </a:solidFill>
              </a:rPr>
              <a:t>C</a:t>
            </a:r>
            <a:r>
              <a:rPr lang="en-US" altLang="zh-CN" dirty="0" smtClean="0">
                <a:solidFill>
                  <a:srgbClr val="FF0000"/>
                </a:solidFill>
              </a:rPr>
              <a:t>lick “Administrator”</a:t>
            </a:r>
          </a:p>
          <a:p>
            <a:r>
              <a:rPr lang="en-US" altLang="zh-CN" dirty="0">
                <a:solidFill>
                  <a:srgbClr val="FF0000"/>
                </a:solidFill>
              </a:rPr>
              <a:t>t</a:t>
            </a:r>
            <a:r>
              <a:rPr lang="en-US" altLang="zh-CN" dirty="0" smtClean="0">
                <a:solidFill>
                  <a:srgbClr val="FF0000"/>
                </a:solidFill>
              </a:rPr>
              <a:t>o manage users</a:t>
            </a:r>
            <a:endParaRPr lang="zh-CN" altLang="en-US" dirty="0">
              <a:solidFill>
                <a:srgbClr val="FF0000"/>
              </a:solidFill>
            </a:endParaRPr>
          </a:p>
        </p:txBody>
      </p:sp>
    </p:spTree>
    <p:extLst>
      <p:ext uri="{BB962C8B-B14F-4D97-AF65-F5344CB8AC3E}">
        <p14:creationId xmlns:p14="http://schemas.microsoft.com/office/powerpoint/2010/main" val="2268168244"/>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rend_General-TMPLT">
  <a:themeElements>
    <a:clrScheme name="Trend Micro">
      <a:dk1>
        <a:srgbClr val="636466"/>
      </a:dk1>
      <a:lt1>
        <a:srgbClr val="FFFFFF"/>
      </a:lt1>
      <a:dk2>
        <a:srgbClr val="D20F30"/>
      </a:dk2>
      <a:lt2>
        <a:srgbClr val="767779"/>
      </a:lt2>
      <a:accent1>
        <a:srgbClr val="1A608A"/>
      </a:accent1>
      <a:accent2>
        <a:srgbClr val="F6AE2F"/>
      </a:accent2>
      <a:accent3>
        <a:srgbClr val="C8CACB"/>
      </a:accent3>
      <a:accent4>
        <a:srgbClr val="671317"/>
      </a:accent4>
      <a:accent5>
        <a:srgbClr val="48894A"/>
      </a:accent5>
      <a:accent6>
        <a:srgbClr val="5A093B"/>
      </a:accent6>
      <a:hlink>
        <a:srgbClr val="CC0000"/>
      </a:hlink>
      <a:folHlink>
        <a:srgbClr val="A0A1A3"/>
      </a:folHlink>
    </a:clrScheme>
    <a:fontScheme name="TM_Corporate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TM_Corporate_Template 1">
        <a:dk1>
          <a:srgbClr val="58595B"/>
        </a:dk1>
        <a:lt1>
          <a:srgbClr val="FFFFFF"/>
        </a:lt1>
        <a:dk2>
          <a:srgbClr val="CC0000"/>
        </a:dk2>
        <a:lt2>
          <a:srgbClr val="7B7C7F"/>
        </a:lt2>
        <a:accent1>
          <a:srgbClr val="5091CD"/>
        </a:accent1>
        <a:accent2>
          <a:srgbClr val="E8AE4A"/>
        </a:accent2>
        <a:accent3>
          <a:srgbClr val="FFFFFF"/>
        </a:accent3>
        <a:accent4>
          <a:srgbClr val="4A4B4C"/>
        </a:accent4>
        <a:accent5>
          <a:srgbClr val="B3C7E3"/>
        </a:accent5>
        <a:accent6>
          <a:srgbClr val="D29D42"/>
        </a:accent6>
        <a:hlink>
          <a:srgbClr val="FF0000"/>
        </a:hlink>
        <a:folHlink>
          <a:srgbClr val="96005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36A1409D70A004289B1A306A506FE0F" ma:contentTypeVersion="0" ma:contentTypeDescription="Create a new document." ma:contentTypeScope="" ma:versionID="44b6095126b1c04117fd76932e6f6d9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C4B2BE-E23F-4A12-A9DC-64F9DB2716B3}">
  <ds:schemaRefs>
    <ds:schemaRef ds:uri="http://schemas.microsoft.com/office/2006/documentManagement/types"/>
    <ds:schemaRef ds:uri="http://schemas.openxmlformats.org/package/2006/metadata/core-properties"/>
    <ds:schemaRef ds:uri="http://www.w3.org/XML/1998/namespace"/>
    <ds:schemaRef ds:uri="http://purl.org/dc/elements/1.1/"/>
    <ds:schemaRef ds:uri="http://purl.org/dc/dcmitype/"/>
    <ds:schemaRef ds:uri="http://purl.org/dc/term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B1238A3D-0C9C-45D5-A323-9473BCA055B8}">
  <ds:schemaRefs>
    <ds:schemaRef ds:uri="http://schemas.microsoft.com/sharepoint/v3/contenttype/forms"/>
  </ds:schemaRefs>
</ds:datastoreItem>
</file>

<file path=customXml/itemProps3.xml><?xml version="1.0" encoding="utf-8"?>
<ds:datastoreItem xmlns:ds="http://schemas.openxmlformats.org/officeDocument/2006/customXml" ds:itemID="{B2441312-3F36-47C5-9306-1628FB80F7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Trend_General-TMPLT</Template>
  <TotalTime>6802</TotalTime>
  <Words>1636</Words>
  <Application>Microsoft Office PowerPoint</Application>
  <PresentationFormat>On-screen Show (4:3)</PresentationFormat>
  <Paragraphs>207</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新細明體</vt:lpstr>
      <vt:lpstr>DengXian</vt:lpstr>
      <vt:lpstr>Arial</vt:lpstr>
      <vt:lpstr>Consolas</vt:lpstr>
      <vt:lpstr>Times New Roman</vt:lpstr>
      <vt:lpstr>Trend_General-TMPLT</vt:lpstr>
      <vt:lpstr>TestRail Introduction Session</vt:lpstr>
      <vt:lpstr>Agenda</vt:lpstr>
      <vt:lpstr>Why choose TestRail</vt:lpstr>
      <vt:lpstr>Why choose TestRail</vt:lpstr>
      <vt:lpstr>Why choose TestRail</vt:lpstr>
      <vt:lpstr>Why choose TestRail</vt:lpstr>
      <vt:lpstr>Why choose TestRail</vt:lpstr>
      <vt:lpstr>Why choose TestRail</vt:lpstr>
      <vt:lpstr>User management</vt:lpstr>
      <vt:lpstr>User management</vt:lpstr>
      <vt:lpstr>User management</vt:lpstr>
      <vt:lpstr>User management</vt:lpstr>
      <vt:lpstr>User management</vt:lpstr>
      <vt:lpstr>User management</vt:lpstr>
      <vt:lpstr>Suite/Section/Case management</vt:lpstr>
      <vt:lpstr>PowerPoint Presentation</vt:lpstr>
      <vt:lpstr>Suite/Section/Case management</vt:lpstr>
      <vt:lpstr>Suite/Section/Case management</vt:lpstr>
      <vt:lpstr>Suite/Section/Case management</vt:lpstr>
      <vt:lpstr>Suite/Section/Case management</vt:lpstr>
      <vt:lpstr>Suite/Section/Case management</vt:lpstr>
      <vt:lpstr>Suite/Section/Case management</vt:lpstr>
      <vt:lpstr>Suite/Section/Case management</vt:lpstr>
      <vt:lpstr>Suite/Section/Case management</vt:lpstr>
      <vt:lpstr>Suite/Section/Case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Title—Ipsum Dolorate Non Mummy</dc:title>
  <dc:creator>LC</dc:creator>
  <cp:lastModifiedBy>Tianhe Gong (RD-CN-INTRN)</cp:lastModifiedBy>
  <cp:revision>498</cp:revision>
  <dcterms:created xsi:type="dcterms:W3CDTF">2012-10-10T13:15:08Z</dcterms:created>
  <dcterms:modified xsi:type="dcterms:W3CDTF">2016-09-13T02:16:51Z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0x010100236A1409D70A004289B1A306A506FE0F</vt:lpwstr>
  </property>
</Properties>
</file>