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51"/>
  </p:notesMasterIdLst>
  <p:handoutMasterIdLst>
    <p:handoutMasterId r:id="rId52"/>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7" r:id="rId17"/>
    <p:sldId id="355" r:id="rId18"/>
    <p:sldId id="358" r:id="rId19"/>
    <p:sldId id="359" r:id="rId20"/>
    <p:sldId id="360" r:id="rId21"/>
    <p:sldId id="361" r:id="rId22"/>
    <p:sldId id="364" r:id="rId23"/>
    <p:sldId id="362" r:id="rId24"/>
    <p:sldId id="363"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7"/>
            <p14:sldId id="355"/>
            <p14:sldId id="358"/>
            <p14:sldId id="359"/>
            <p14:sldId id="360"/>
            <p14:sldId id="361"/>
            <p14:sldId id="364"/>
            <p14:sldId id="362"/>
            <p14:sldId id="363"/>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108" d="100"/>
          <a:sy n="108" d="100"/>
        </p:scale>
        <p:origin x="3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4618CF3B-B918-44FE-B224-157C43C862D3}" type="presOf" srcId="{676F7774-DD02-4A8A-86EE-B4FCC12BEAB9}" destId="{6A7B7406-AA29-417F-A018-4D47D2D3CA89}" srcOrd="0" destOrd="0" presId="urn:microsoft.com/office/officeart/2005/8/layout/hierarchy1"/>
    <dgm:cxn modelId="{262FF18F-D6DC-4DBF-B675-1B515964473B}" srcId="{0C1A14E5-69D7-4588-A212-87A49DE49640}" destId="{38908285-87D8-4D58-B0AA-243EE12F8A14}" srcOrd="1" destOrd="0" parTransId="{F5894BDD-F98D-4C62-B5C9-24BA533C4364}" sibTransId="{D4CFC3F5-CA5D-423A-9130-1E81A4C4A549}"/>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C20B67E4-750A-4483-AAED-BB02DD6A84B0}" type="presOf" srcId="{7A5C8ED8-BFF9-4019-915C-92064E3371BD}" destId="{020AEE5C-A256-4143-83B2-4FE18A6D6EC4}" srcOrd="0" destOrd="0" presId="urn:microsoft.com/office/officeart/2005/8/layout/hierarchy1"/>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81435146-3160-41EE-99BB-F1D1ED097459}" srcId="{0C1A14E5-69D7-4588-A212-87A49DE49640}" destId="{38193DB6-43B3-4511-AFA9-0FA40C5C81B6}" srcOrd="0" destOrd="0" parTransId="{496A58F4-B3AE-48D0-B4B2-597F4C6223BC}" sibTransId="{CE129FDF-3932-4330-8B5B-9BF2340FDB7E}"/>
    <dgm:cxn modelId="{7276A1A4-B4F6-4B05-82F3-6B4E2C18BACA}" srcId="{79737DD1-36F9-4B7C-8DDC-760617763CAF}" destId="{0450AEB8-E918-4C12-9DF4-905E134C96CF}" srcOrd="0" destOrd="0" parTransId="{03DDBB74-081D-42D3-961E-0F3F05746A72}" sibTransId="{D06ECDE2-C80C-4C87-9540-A7C44A8F8036}"/>
    <dgm:cxn modelId="{26D85B30-24FE-4A3C-9B9C-920914A150E3}" type="presOf" srcId="{D0A00E13-DE39-4813-89BB-1C82AE7C2F0E}" destId="{06B20700-6B8C-45D4-A132-4BCD496F795F}" srcOrd="0" destOrd="0" presId="urn:microsoft.com/office/officeart/2005/8/layout/hierarchy1"/>
    <dgm:cxn modelId="{E409941D-331F-4BAD-ADE6-E9454CA7888F}" type="presOf" srcId="{668ED566-2154-480B-ACF7-157E499979C6}" destId="{7805CBF7-6857-43AF-8834-E56344C0AEF5}" srcOrd="0" destOrd="0" presId="urn:microsoft.com/office/officeart/2005/8/layout/hierarchy1"/>
    <dgm:cxn modelId="{530BD563-7070-4369-B7BE-3DB712BF6F5E}" type="presOf" srcId="{0C1A14E5-69D7-4588-A212-87A49DE49640}" destId="{F02B27BF-7883-4FDA-A0E3-542C10E51568}" srcOrd="0" destOrd="0" presId="urn:microsoft.com/office/officeart/2005/8/layout/hierarchy1"/>
    <dgm:cxn modelId="{3589B20A-20DC-40F6-B227-4118D78FFDA3}" type="presOf" srcId="{8CDFAFE1-45F0-481D-B922-648EEB526658}" destId="{93303FC2-0717-4E94-B5DB-02EA3A55E9BA}"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56D22365-6BDA-42BF-A5CC-AFF26EF3851E}" type="presOf" srcId="{0C127789-B07C-471C-A6AE-FB81C0352520}" destId="{A447644D-FE16-4E11-8AC2-6E4F7F454869}" srcOrd="0" destOrd="0" presId="urn:microsoft.com/office/officeart/2005/8/layout/hierarchy1"/>
    <dgm:cxn modelId="{740B0838-C053-4BA5-A0D1-FF8F037A1608}" type="presOf" srcId="{F5894BDD-F98D-4C62-B5C9-24BA533C4364}" destId="{8B28A13C-2853-438A-9A93-33033FDC1E70}" srcOrd="0" destOrd="0" presId="urn:microsoft.com/office/officeart/2005/8/layout/hierarchy1"/>
    <dgm:cxn modelId="{5DA8DB56-C82D-47EE-84A3-076495980900}" type="presOf" srcId="{D69F2366-367A-4CEE-A180-A041BC7A1F64}" destId="{8C652367-F02B-47A1-A12C-40BE4CE8FA09}" srcOrd="0" destOrd="0" presId="urn:microsoft.com/office/officeart/2005/8/layout/hierarchy1"/>
    <dgm:cxn modelId="{AD9032B0-6289-4CEC-8B94-DD06130F0FE0}" type="presOf" srcId="{BA229817-54D1-4A12-9454-EB63E09B0ED7}" destId="{0A84F2BE-DFF8-4A96-9B2D-323A215CE7EE}"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C53299D8-C1DB-4D22-9447-4B29FFFDAD7D}" type="presOf" srcId="{79737DD1-36F9-4B7C-8DDC-760617763CAF}" destId="{1DB075BF-3350-4573-BE53-A03AE642500E}" srcOrd="0" destOrd="0" presId="urn:microsoft.com/office/officeart/2005/8/layout/hierarchy1"/>
    <dgm:cxn modelId="{DBE6FC63-F593-42F0-B16A-CF581183B3A9}" type="presOf" srcId="{0991308C-6BA1-436A-B1C8-61467F7AAA79}" destId="{019AD092-BD45-47F8-A5EC-2EDE2C2E6CD2}"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20478B46-14C7-43C2-BFD4-BE71595C9643}" type="presOf" srcId="{EFA3CBFB-B607-4A04-AEE3-B6BFA80DBF17}" destId="{780A52D6-B908-45E5-B321-2482455CCFDA}"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66C29133-0EDD-408F-A9B7-A57B30D50577}" type="presOf" srcId="{0450AEB8-E918-4C12-9DF4-905E134C96CF}" destId="{963A86C0-CE31-41A8-B69F-C009B491B3D0}" srcOrd="0" destOrd="0" presId="urn:microsoft.com/office/officeart/2005/8/layout/hierarchy1"/>
    <dgm:cxn modelId="{A9BA69A9-5A24-459C-B0B7-40B8DA42C90D}" type="presOf" srcId="{7A5C8ED8-BFF9-4019-915C-92064E3371BD}" destId="{020AEE5C-A256-4143-83B2-4FE18A6D6EC4}" srcOrd="0" destOrd="0" presId="urn:microsoft.com/office/officeart/2005/8/layout/hierarchy1"/>
    <dgm:cxn modelId="{C60A84CB-9E31-4674-9400-0576246AA7A6}" type="presOf" srcId="{2AA36B03-1661-41F0-B690-208EE479EB46}" destId="{E33B4971-354A-491C-BB0A-92817DCDBB85}" srcOrd="0" destOrd="0" presId="urn:microsoft.com/office/officeart/2005/8/layout/hierarchy1"/>
    <dgm:cxn modelId="{BA198F26-6C42-4987-9FF7-410672A3C714}" type="presOf" srcId="{676F7774-DD02-4A8A-86EE-B4FCC12BEAB9}" destId="{6A7B7406-AA29-417F-A018-4D47D2D3CA89}" srcOrd="0" destOrd="0" presId="urn:microsoft.com/office/officeart/2005/8/layout/hierarchy1"/>
    <dgm:cxn modelId="{5921DF48-F0A8-41D8-B5AE-E556B7BF14A5}" type="presOf" srcId="{40C3799C-18AB-49EE-9327-BC4703996447}" destId="{616CAD54-6DF4-4219-80F3-6DC0DBA2152F}" srcOrd="0" destOrd="0" presId="urn:microsoft.com/office/officeart/2005/8/layout/hierarchy1"/>
    <dgm:cxn modelId="{BC88004C-2653-4D25-8E45-81005863E26F}" type="presOf" srcId="{38908285-87D8-4D58-B0AA-243EE12F8A14}" destId="{FB03BB85-BF57-4DC1-B20F-7F35CDDC4B20}" srcOrd="0" destOrd="0" presId="urn:microsoft.com/office/officeart/2005/8/layout/hierarchy1"/>
    <dgm:cxn modelId="{B2D97AE5-5F3A-4314-9312-BB65DB6EA955}" type="presOf" srcId="{8D072F11-22C9-4703-A76C-AD3FE1B89400}" destId="{ED379B06-C4F4-42CB-B4BC-8FC2BB7649BD}" srcOrd="0" destOrd="0" presId="urn:microsoft.com/office/officeart/2005/8/layout/hierarchy1"/>
    <dgm:cxn modelId="{8F127950-2919-4639-BE00-DED38E32A55F}" type="presOf" srcId="{54A177EC-6E41-4C6F-A16F-01C7468F03A9}" destId="{5EB84FA7-4323-4EAD-82EE-2DC45227BA66}"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E98F7EBC-4A41-4795-9804-805EE540EF33}" type="presOf" srcId="{43FA7832-42FB-456C-A4B6-DC8C0DE4545A}" destId="{9D1A0FF0-401E-4C3F-9D86-AF6E042DBECE}" srcOrd="0" destOrd="0" presId="urn:microsoft.com/office/officeart/2005/8/layout/hierarchy1"/>
    <dgm:cxn modelId="{C416923F-8B26-4F48-AF4A-1AA949D0CD5D}" type="presOf" srcId="{496A58F4-B3AE-48D0-B4B2-597F4C6223BC}" destId="{CB3FF3E0-93FC-4350-9F81-9283002FB4F6}" srcOrd="0" destOrd="0" presId="urn:microsoft.com/office/officeart/2005/8/layout/hierarchy1"/>
    <dgm:cxn modelId="{CFE7A224-EB56-4859-92BA-D6D63869EAE7}" type="presOf" srcId="{F0D6B39A-6B9F-42E6-88B3-DB885B0B332B}" destId="{C7624AA6-63CB-4365-8499-31E42CF42A7F}" srcOrd="0" destOrd="0" presId="urn:microsoft.com/office/officeart/2005/8/layout/hierarchy1"/>
    <dgm:cxn modelId="{E09BB701-448F-43BD-A648-7DEB95628902}" type="presOf" srcId="{58CF4D96-5BF7-450E-99B1-629BA2C5BEB1}" destId="{32731FE1-9F8B-49DA-BE69-6AD3D643088C}" srcOrd="0" destOrd="0" presId="urn:microsoft.com/office/officeart/2005/8/layout/hierarchy1"/>
    <dgm:cxn modelId="{95EE2AC2-6ADC-4360-B4F5-BD800A9B60BA}" type="presOf" srcId="{38193DB6-43B3-4511-AFA9-0FA40C5C81B6}" destId="{A92C533C-0D64-4051-9C50-C254DD45CF98}" srcOrd="0" destOrd="0" presId="urn:microsoft.com/office/officeart/2005/8/layout/hierarchy1"/>
    <dgm:cxn modelId="{26A38838-43B8-4075-B1D6-C4C11F9694E6}" type="presOf" srcId="{4ABA78DE-C6AA-48AF-930E-2CA12D1E84EA}" destId="{C5D99B17-4F83-48C7-9E03-819BE7ADB2DE}"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3151AFA1-40C1-4FDC-A535-75F2F3E74113}" srcId="{0450AEB8-E918-4C12-9DF4-905E134C96CF}" destId="{8CDFAFE1-45F0-481D-B922-648EEB526658}" srcOrd="1" destOrd="0" parTransId="{676F7774-DD02-4A8A-86EE-B4FCC12BEAB9}" sibTransId="{283512A4-4DA5-4108-B9B9-ADD593566EEE}"/>
    <dgm:cxn modelId="{482D52BA-CEDB-4B02-ACA7-EFE6C28217BE}" type="presOf" srcId="{1D2564A2-477F-48C0-B80F-3DBE5AF446AA}" destId="{F8962D80-7E02-4E86-845E-BAC5718E8787}"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F4FC2FD5-0DF5-41E0-8531-0EDC2CA76433}" type="presParOf" srcId="{1DB075BF-3350-4573-BE53-A03AE642500E}" destId="{1AD35AFB-5434-4031-B522-1F58C3BF80CC}" srcOrd="0" destOrd="0" presId="urn:microsoft.com/office/officeart/2005/8/layout/hierarchy1"/>
    <dgm:cxn modelId="{37AFAF15-EE1E-40BF-9A2C-8C7F88E7B039}" type="presParOf" srcId="{1AD35AFB-5434-4031-B522-1F58C3BF80CC}" destId="{019B0EAA-3630-4BE9-8CA5-BAE102B2752C}" srcOrd="0" destOrd="0" presId="urn:microsoft.com/office/officeart/2005/8/layout/hierarchy1"/>
    <dgm:cxn modelId="{9A4B2130-8F4F-4EEC-A9B0-91C121A253E2}" type="presParOf" srcId="{019B0EAA-3630-4BE9-8CA5-BAE102B2752C}" destId="{1D437AAB-E957-409E-956D-C428237AD8A6}" srcOrd="0" destOrd="0" presId="urn:microsoft.com/office/officeart/2005/8/layout/hierarchy1"/>
    <dgm:cxn modelId="{E765155B-C5F8-4B46-BBA1-4220FA678356}" type="presParOf" srcId="{019B0EAA-3630-4BE9-8CA5-BAE102B2752C}" destId="{963A86C0-CE31-41A8-B69F-C009B491B3D0}" srcOrd="1" destOrd="0" presId="urn:microsoft.com/office/officeart/2005/8/layout/hierarchy1"/>
    <dgm:cxn modelId="{3D59A17D-B397-462A-B6F6-069B26A845AE}" type="presParOf" srcId="{1AD35AFB-5434-4031-B522-1F58C3BF80CC}" destId="{579A0054-A724-4055-9E37-E5BB9D25D584}" srcOrd="1" destOrd="0" presId="urn:microsoft.com/office/officeart/2005/8/layout/hierarchy1"/>
    <dgm:cxn modelId="{1C5CBE31-6481-4A94-B208-9F919EEF7E20}" type="presParOf" srcId="{579A0054-A724-4055-9E37-E5BB9D25D584}" destId="{9D1A0FF0-401E-4C3F-9D86-AF6E042DBECE}" srcOrd="0" destOrd="0" presId="urn:microsoft.com/office/officeart/2005/8/layout/hierarchy1"/>
    <dgm:cxn modelId="{76AB98DD-D456-475B-B25F-A971DECC81BE}" type="presParOf" srcId="{579A0054-A724-4055-9E37-E5BB9D25D584}" destId="{3173C362-3A94-4ED2-BFF3-1609E1EA101C}" srcOrd="1" destOrd="0" presId="urn:microsoft.com/office/officeart/2005/8/layout/hierarchy1"/>
    <dgm:cxn modelId="{CA2239D1-6188-4D04-9A70-A9ED44778938}" type="presParOf" srcId="{3173C362-3A94-4ED2-BFF3-1609E1EA101C}" destId="{02089530-EBE2-43F8-B46F-3C24C2D04831}" srcOrd="0" destOrd="0" presId="urn:microsoft.com/office/officeart/2005/8/layout/hierarchy1"/>
    <dgm:cxn modelId="{B75C148E-E3E4-4880-9ED2-815DB58F551B}" type="presParOf" srcId="{02089530-EBE2-43F8-B46F-3C24C2D04831}" destId="{7EE7D37D-3280-429A-875D-4C6A1822C95E}" srcOrd="0" destOrd="0" presId="urn:microsoft.com/office/officeart/2005/8/layout/hierarchy1"/>
    <dgm:cxn modelId="{ADA29A7D-01F9-4C91-A7DE-9CF0411D7AE6}" type="presParOf" srcId="{02089530-EBE2-43F8-B46F-3C24C2D04831}" destId="{616CAD54-6DF4-4219-80F3-6DC0DBA2152F}" srcOrd="1" destOrd="0" presId="urn:microsoft.com/office/officeart/2005/8/layout/hierarchy1"/>
    <dgm:cxn modelId="{6A010C94-03DE-423A-B942-CEEF9F00AA81}" type="presParOf" srcId="{3173C362-3A94-4ED2-BFF3-1609E1EA101C}" destId="{56071A01-FA85-4B7D-8823-B83785E2B91F}" srcOrd="1" destOrd="0" presId="urn:microsoft.com/office/officeart/2005/8/layout/hierarchy1"/>
    <dgm:cxn modelId="{00D54682-DDFC-4F34-82D9-24B3DFB0C1AD}" type="presParOf" srcId="{56071A01-FA85-4B7D-8823-B83785E2B91F}" destId="{A447644D-FE16-4E11-8AC2-6E4F7F454869}" srcOrd="0" destOrd="0" presId="urn:microsoft.com/office/officeart/2005/8/layout/hierarchy1"/>
    <dgm:cxn modelId="{B0205A74-968E-4D3D-B990-DFF876B157B0}" type="presParOf" srcId="{56071A01-FA85-4B7D-8823-B83785E2B91F}" destId="{2DD90DA8-45FD-4940-BF4E-288DDCCF2298}" srcOrd="1" destOrd="0" presId="urn:microsoft.com/office/officeart/2005/8/layout/hierarchy1"/>
    <dgm:cxn modelId="{80E48218-49E5-48CE-902D-C7171AC1E7A3}" type="presParOf" srcId="{2DD90DA8-45FD-4940-BF4E-288DDCCF2298}" destId="{A163DF50-B564-4408-9A07-B1477BADEBBE}" srcOrd="0" destOrd="0" presId="urn:microsoft.com/office/officeart/2005/8/layout/hierarchy1"/>
    <dgm:cxn modelId="{044A9AD4-8E3C-496A-81AD-E590F7CE8C6E}" type="presParOf" srcId="{A163DF50-B564-4408-9A07-B1477BADEBBE}" destId="{612289E0-E3B3-44BE-A4D4-17A6AC9A2777}" srcOrd="0" destOrd="0" presId="urn:microsoft.com/office/officeart/2005/8/layout/hierarchy1"/>
    <dgm:cxn modelId="{6092929E-7CB7-486B-B80E-A5599A000560}" type="presParOf" srcId="{A163DF50-B564-4408-9A07-B1477BADEBBE}" destId="{F8962D80-7E02-4E86-845E-BAC5718E8787}" srcOrd="1" destOrd="0" presId="urn:microsoft.com/office/officeart/2005/8/layout/hierarchy1"/>
    <dgm:cxn modelId="{4AA1D539-5392-412D-B2C7-C87237728360}" type="presParOf" srcId="{2DD90DA8-45FD-4940-BF4E-288DDCCF2298}" destId="{8AA36900-6960-4FD4-BEE2-26D15125ED97}" srcOrd="1" destOrd="0" presId="urn:microsoft.com/office/officeart/2005/8/layout/hierarchy1"/>
    <dgm:cxn modelId="{5DE5735D-4F0D-44D9-8238-8FC7D08A377E}" type="presParOf" srcId="{8AA36900-6960-4FD4-BEE2-26D15125ED97}" destId="{E33B4971-354A-491C-BB0A-92817DCDBB85}" srcOrd="0" destOrd="0" presId="urn:microsoft.com/office/officeart/2005/8/layout/hierarchy1"/>
    <dgm:cxn modelId="{D666D90A-C208-459E-94E8-A7AFBF90645F}" type="presParOf" srcId="{8AA36900-6960-4FD4-BEE2-26D15125ED97}" destId="{79EA2908-CDBB-44BA-931E-5C3615ECD51C}" srcOrd="1" destOrd="0" presId="urn:microsoft.com/office/officeart/2005/8/layout/hierarchy1"/>
    <dgm:cxn modelId="{4074354C-6027-43F2-A319-9C245C2CE552}" type="presParOf" srcId="{79EA2908-CDBB-44BA-931E-5C3615ECD51C}" destId="{134092B3-BE1B-4229-9CB7-110F6798BD7C}" srcOrd="0" destOrd="0" presId="urn:microsoft.com/office/officeart/2005/8/layout/hierarchy1"/>
    <dgm:cxn modelId="{31D28039-5885-40D3-98D5-2318BDE670A3}" type="presParOf" srcId="{134092B3-BE1B-4229-9CB7-110F6798BD7C}" destId="{8B93C029-C8BD-46E6-8048-A658C8B63D76}" srcOrd="0" destOrd="0" presId="urn:microsoft.com/office/officeart/2005/8/layout/hierarchy1"/>
    <dgm:cxn modelId="{9EAC0F50-BEB0-4355-903B-4AEE858617AF}" type="presParOf" srcId="{134092B3-BE1B-4229-9CB7-110F6798BD7C}" destId="{020AEE5C-A256-4143-83B2-4FE18A6D6EC4}" srcOrd="1" destOrd="0" presId="urn:microsoft.com/office/officeart/2005/8/layout/hierarchy1"/>
    <dgm:cxn modelId="{639410C1-70D0-4035-893C-D32744AC010A}" type="presParOf" srcId="{79EA2908-CDBB-44BA-931E-5C3615ECD51C}" destId="{DEEF5664-3491-48DB-B90D-4E5E3C5ECB79}" srcOrd="1" destOrd="0" presId="urn:microsoft.com/office/officeart/2005/8/layout/hierarchy1"/>
    <dgm:cxn modelId="{62FFCA92-F7AC-4189-8B8B-1486D75733A8}" type="presParOf" srcId="{8AA36900-6960-4FD4-BEE2-26D15125ED97}" destId="{ED379B06-C4F4-42CB-B4BC-8FC2BB7649BD}" srcOrd="2" destOrd="0" presId="urn:microsoft.com/office/officeart/2005/8/layout/hierarchy1"/>
    <dgm:cxn modelId="{92018A61-82CE-4D5C-ABE8-8A31DDA82DE2}" type="presParOf" srcId="{8AA36900-6960-4FD4-BEE2-26D15125ED97}" destId="{764B26B3-0D95-4A43-A980-E56B2FC680B2}" srcOrd="3" destOrd="0" presId="urn:microsoft.com/office/officeart/2005/8/layout/hierarchy1"/>
    <dgm:cxn modelId="{99FB9EBB-2B5A-431B-AE45-71021B86CF69}" type="presParOf" srcId="{764B26B3-0D95-4A43-A980-E56B2FC680B2}" destId="{8044E80E-91E6-4DC8-93A6-9EFBF0B2A38F}" srcOrd="0" destOrd="0" presId="urn:microsoft.com/office/officeart/2005/8/layout/hierarchy1"/>
    <dgm:cxn modelId="{3B6F53B8-8827-4836-B823-DCF666C2B84E}" type="presParOf" srcId="{8044E80E-91E6-4DC8-93A6-9EFBF0B2A38F}" destId="{CFB8DE73-E471-4E72-B4CB-E7E627319419}" srcOrd="0" destOrd="0" presId="urn:microsoft.com/office/officeart/2005/8/layout/hierarchy1"/>
    <dgm:cxn modelId="{9E019384-0646-4B5B-A6E5-7219249E1FFD}" type="presParOf" srcId="{8044E80E-91E6-4DC8-93A6-9EFBF0B2A38F}" destId="{06B20700-6B8C-45D4-A132-4BCD496F795F}" srcOrd="1" destOrd="0" presId="urn:microsoft.com/office/officeart/2005/8/layout/hierarchy1"/>
    <dgm:cxn modelId="{3DDD8B94-81AD-4724-AC8B-1893A3630BB2}" type="presParOf" srcId="{764B26B3-0D95-4A43-A980-E56B2FC680B2}" destId="{288AA2C5-1300-48B0-BCD6-3B89EC911897}" srcOrd="1" destOrd="0" presId="urn:microsoft.com/office/officeart/2005/8/layout/hierarchy1"/>
    <dgm:cxn modelId="{99094A15-24B0-4F22-A183-D1BDD1651196}" type="presParOf" srcId="{56071A01-FA85-4B7D-8823-B83785E2B91F}" destId="{32731FE1-9F8B-49DA-BE69-6AD3D643088C}" srcOrd="2" destOrd="0" presId="urn:microsoft.com/office/officeart/2005/8/layout/hierarchy1"/>
    <dgm:cxn modelId="{E7C444F8-6020-45BF-A77D-0E43DA87DCC8}" type="presParOf" srcId="{56071A01-FA85-4B7D-8823-B83785E2B91F}" destId="{5CD8D053-5ADB-4F9A-82C2-A9863E2D9840}" srcOrd="3" destOrd="0" presId="urn:microsoft.com/office/officeart/2005/8/layout/hierarchy1"/>
    <dgm:cxn modelId="{BA01AB3F-C49B-4056-A9F2-41959880BC66}" type="presParOf" srcId="{5CD8D053-5ADB-4F9A-82C2-A9863E2D9840}" destId="{CF3AC93C-1F87-497E-B185-47AA5CD3BD01}" srcOrd="0" destOrd="0" presId="urn:microsoft.com/office/officeart/2005/8/layout/hierarchy1"/>
    <dgm:cxn modelId="{A445249D-6D73-41C2-A5C8-74A8AFE80992}" type="presParOf" srcId="{CF3AC93C-1F87-497E-B185-47AA5CD3BD01}" destId="{54BA5735-01FF-40DA-89AE-5773919D670F}" srcOrd="0" destOrd="0" presId="urn:microsoft.com/office/officeart/2005/8/layout/hierarchy1"/>
    <dgm:cxn modelId="{AC71AAC2-88EC-4564-A4B4-525CBBD4F43E}" type="presParOf" srcId="{CF3AC93C-1F87-497E-B185-47AA5CD3BD01}" destId="{0A84F2BE-DFF8-4A96-9B2D-323A215CE7EE}" srcOrd="1" destOrd="0" presId="urn:microsoft.com/office/officeart/2005/8/layout/hierarchy1"/>
    <dgm:cxn modelId="{D7C5CF67-0181-4244-AF03-94B57655CCD2}" type="presParOf" srcId="{5CD8D053-5ADB-4F9A-82C2-A9863E2D9840}" destId="{C700B8F6-7923-4AEB-BE67-28295D46E99B}" srcOrd="1" destOrd="0" presId="urn:microsoft.com/office/officeart/2005/8/layout/hierarchy1"/>
    <dgm:cxn modelId="{73F5FD09-3D0F-49CB-B9E2-F9C9C3A9B635}" type="presParOf" srcId="{579A0054-A724-4055-9E37-E5BB9D25D584}" destId="{6A7B7406-AA29-417F-A018-4D47D2D3CA89}" srcOrd="2" destOrd="0" presId="urn:microsoft.com/office/officeart/2005/8/layout/hierarchy1"/>
    <dgm:cxn modelId="{F47C7803-5D24-4CFF-A268-971389022BE6}" type="presParOf" srcId="{579A0054-A724-4055-9E37-E5BB9D25D584}" destId="{A858E2B8-610E-401A-9DCD-7FE035FF7AAB}" srcOrd="3" destOrd="0" presId="urn:microsoft.com/office/officeart/2005/8/layout/hierarchy1"/>
    <dgm:cxn modelId="{117AAF56-AC8A-4A5F-8127-0EB9FBA2AC8E}" type="presParOf" srcId="{A858E2B8-610E-401A-9DCD-7FE035FF7AAB}" destId="{2F50E199-3D28-4A87-A385-4D69318E2EA9}" srcOrd="0" destOrd="0" presId="urn:microsoft.com/office/officeart/2005/8/layout/hierarchy1"/>
    <dgm:cxn modelId="{54E6649D-5F40-47F1-B3ED-48B207216114}" type="presParOf" srcId="{2F50E199-3D28-4A87-A385-4D69318E2EA9}" destId="{3229C652-58C2-4637-A44D-FD1ECF710DA6}" srcOrd="0" destOrd="0" presId="urn:microsoft.com/office/officeart/2005/8/layout/hierarchy1"/>
    <dgm:cxn modelId="{C3049AB4-749B-41E0-9BA8-74566A6E7CA2}" type="presParOf" srcId="{2F50E199-3D28-4A87-A385-4D69318E2EA9}" destId="{93303FC2-0717-4E94-B5DB-02EA3A55E9BA}" srcOrd="1" destOrd="0" presId="urn:microsoft.com/office/officeart/2005/8/layout/hierarchy1"/>
    <dgm:cxn modelId="{CF74E9BE-1BEA-4DA0-9DD2-721E58BEC5C3}" type="presParOf" srcId="{A858E2B8-610E-401A-9DCD-7FE035FF7AAB}" destId="{A7D9DE94-2976-47B5-B246-31A6E114D17A}" srcOrd="1" destOrd="0" presId="urn:microsoft.com/office/officeart/2005/8/layout/hierarchy1"/>
    <dgm:cxn modelId="{CB8D6347-1C3D-4891-A0F8-A48ABB941D18}" type="presParOf" srcId="{A7D9DE94-2976-47B5-B246-31A6E114D17A}" destId="{C5D99B17-4F83-48C7-9E03-819BE7ADB2DE}" srcOrd="0" destOrd="0" presId="urn:microsoft.com/office/officeart/2005/8/layout/hierarchy1"/>
    <dgm:cxn modelId="{21A51BE3-C568-46BC-847D-BDC63E7B8AC8}" type="presParOf" srcId="{A7D9DE94-2976-47B5-B246-31A6E114D17A}" destId="{7F08B7D2-5E9A-44B4-8B1B-A76182F95D1A}" srcOrd="1" destOrd="0" presId="urn:microsoft.com/office/officeart/2005/8/layout/hierarchy1"/>
    <dgm:cxn modelId="{E2240802-56DE-46A9-B6B4-52D57B5BD1B2}" type="presParOf" srcId="{7F08B7D2-5E9A-44B4-8B1B-A76182F95D1A}" destId="{A27A0B75-26F0-42CF-A293-EC811DF3E016}" srcOrd="0" destOrd="0" presId="urn:microsoft.com/office/officeart/2005/8/layout/hierarchy1"/>
    <dgm:cxn modelId="{125C0BA6-9EF6-434D-9693-A43A5CE04109}" type="presParOf" srcId="{A27A0B75-26F0-42CF-A293-EC811DF3E016}" destId="{CEBCD760-5569-42E8-802D-EF34C7AF786B}" srcOrd="0" destOrd="0" presId="urn:microsoft.com/office/officeart/2005/8/layout/hierarchy1"/>
    <dgm:cxn modelId="{44FDCC46-F2D9-4761-B393-D0B473F1CF32}" type="presParOf" srcId="{A27A0B75-26F0-42CF-A293-EC811DF3E016}" destId="{F02B27BF-7883-4FDA-A0E3-542C10E51568}" srcOrd="1" destOrd="0" presId="urn:microsoft.com/office/officeart/2005/8/layout/hierarchy1"/>
    <dgm:cxn modelId="{EF039C8E-40D1-4766-AE14-EE7EA0ED8D69}" type="presParOf" srcId="{7F08B7D2-5E9A-44B4-8B1B-A76182F95D1A}" destId="{D95528E0-9BA1-45A5-8B22-909DEDDC2572}" srcOrd="1" destOrd="0" presId="urn:microsoft.com/office/officeart/2005/8/layout/hierarchy1"/>
    <dgm:cxn modelId="{8627FC90-E0B0-4BDD-BCCC-CBB6A7E277DB}" type="presParOf" srcId="{D95528E0-9BA1-45A5-8B22-909DEDDC2572}" destId="{CB3FF3E0-93FC-4350-9F81-9283002FB4F6}" srcOrd="0" destOrd="0" presId="urn:microsoft.com/office/officeart/2005/8/layout/hierarchy1"/>
    <dgm:cxn modelId="{002D872B-1E71-4198-9280-5A59ACA81087}" type="presParOf" srcId="{D95528E0-9BA1-45A5-8B22-909DEDDC2572}" destId="{14683D98-6D43-4832-A4B6-EA5D41EFE4F4}" srcOrd="1" destOrd="0" presId="urn:microsoft.com/office/officeart/2005/8/layout/hierarchy1"/>
    <dgm:cxn modelId="{D4B2C54F-06D9-4824-BD87-C841F872EB95}" type="presParOf" srcId="{14683D98-6D43-4832-A4B6-EA5D41EFE4F4}" destId="{3A6759FE-C8C3-4BAF-9832-0EF34605BF11}" srcOrd="0" destOrd="0" presId="urn:microsoft.com/office/officeart/2005/8/layout/hierarchy1"/>
    <dgm:cxn modelId="{568FE39D-9D89-495F-A694-ADF51F1B70A8}" type="presParOf" srcId="{3A6759FE-C8C3-4BAF-9832-0EF34605BF11}" destId="{5A3EB445-D93C-43B3-9562-8A81DC709DC1}" srcOrd="0" destOrd="0" presId="urn:microsoft.com/office/officeart/2005/8/layout/hierarchy1"/>
    <dgm:cxn modelId="{04050FDD-F738-453A-BF3E-592B3639A25C}" type="presParOf" srcId="{3A6759FE-C8C3-4BAF-9832-0EF34605BF11}" destId="{A92C533C-0D64-4051-9C50-C254DD45CF98}" srcOrd="1" destOrd="0" presId="urn:microsoft.com/office/officeart/2005/8/layout/hierarchy1"/>
    <dgm:cxn modelId="{982B164C-1341-4999-8C3B-3D018373BB06}" type="presParOf" srcId="{14683D98-6D43-4832-A4B6-EA5D41EFE4F4}" destId="{CCC44F78-D534-4FD5-98DF-795E70B62350}" srcOrd="1" destOrd="0" presId="urn:microsoft.com/office/officeart/2005/8/layout/hierarchy1"/>
    <dgm:cxn modelId="{C9E5BEBA-884A-48D7-B89B-F4139D5BAAEE}" type="presParOf" srcId="{D95528E0-9BA1-45A5-8B22-909DEDDC2572}" destId="{8B28A13C-2853-438A-9A93-33033FDC1E70}" srcOrd="2" destOrd="0" presId="urn:microsoft.com/office/officeart/2005/8/layout/hierarchy1"/>
    <dgm:cxn modelId="{45BA51D2-8B82-4806-A8F2-0EA1D9749593}" type="presParOf" srcId="{D95528E0-9BA1-45A5-8B22-909DEDDC2572}" destId="{F3519881-C78A-468C-BCEF-491F4EE4C292}" srcOrd="3" destOrd="0" presId="urn:microsoft.com/office/officeart/2005/8/layout/hierarchy1"/>
    <dgm:cxn modelId="{7F015EE1-7365-4E70-B718-AD4F20CDFF27}" type="presParOf" srcId="{F3519881-C78A-468C-BCEF-491F4EE4C292}" destId="{FDC08761-6FFE-43AE-A71B-B014BA589481}" srcOrd="0" destOrd="0" presId="urn:microsoft.com/office/officeart/2005/8/layout/hierarchy1"/>
    <dgm:cxn modelId="{F94BD0F9-A633-473E-B1A3-B353368E8D74}" type="presParOf" srcId="{FDC08761-6FFE-43AE-A71B-B014BA589481}" destId="{FCA2C6B0-A180-414E-B016-50F1F83D87CC}" srcOrd="0" destOrd="0" presId="urn:microsoft.com/office/officeart/2005/8/layout/hierarchy1"/>
    <dgm:cxn modelId="{C3E9D228-D2C0-4B12-8818-078C813D77BC}" type="presParOf" srcId="{FDC08761-6FFE-43AE-A71B-B014BA589481}" destId="{FB03BB85-BF57-4DC1-B20F-7F35CDDC4B20}" srcOrd="1" destOrd="0" presId="urn:microsoft.com/office/officeart/2005/8/layout/hierarchy1"/>
    <dgm:cxn modelId="{65E99CA7-B888-4A3D-8D2C-D4249F6332E4}" type="presParOf" srcId="{F3519881-C78A-468C-BCEF-491F4EE4C292}" destId="{332FF9E5-3AB4-429A-A2FB-348478C7556B}" srcOrd="1" destOrd="0" presId="urn:microsoft.com/office/officeart/2005/8/layout/hierarchy1"/>
    <dgm:cxn modelId="{EBA2D924-6D3B-4183-BD42-27032E16BEA6}" type="presParOf" srcId="{A7D9DE94-2976-47B5-B246-31A6E114D17A}" destId="{C7624AA6-63CB-4365-8499-31E42CF42A7F}" srcOrd="2" destOrd="0" presId="urn:microsoft.com/office/officeart/2005/8/layout/hierarchy1"/>
    <dgm:cxn modelId="{13CE2C43-3FC2-4444-A393-F1D8ACD12501}" type="presParOf" srcId="{A7D9DE94-2976-47B5-B246-31A6E114D17A}" destId="{A4D2F0E9-F9C0-4470-B121-97F3CEE6914F}" srcOrd="3" destOrd="0" presId="urn:microsoft.com/office/officeart/2005/8/layout/hierarchy1"/>
    <dgm:cxn modelId="{7A5C6342-8EC6-4366-8DDB-5B0D971870C4}" type="presParOf" srcId="{A4D2F0E9-F9C0-4470-B121-97F3CEE6914F}" destId="{CB7E71A8-30AE-4003-A5C4-174BAF3CE0D3}" srcOrd="0" destOrd="0" presId="urn:microsoft.com/office/officeart/2005/8/layout/hierarchy1"/>
    <dgm:cxn modelId="{A7B05A4E-1BB6-4190-8C50-C437F4C05E24}" type="presParOf" srcId="{CB7E71A8-30AE-4003-A5C4-174BAF3CE0D3}" destId="{A738D372-E123-488F-823D-7CEAFFC69422}" srcOrd="0" destOrd="0" presId="urn:microsoft.com/office/officeart/2005/8/layout/hierarchy1"/>
    <dgm:cxn modelId="{720DEB3F-4096-4D5A-95C9-6322DAAF8AC8}" type="presParOf" srcId="{CB7E71A8-30AE-4003-A5C4-174BAF3CE0D3}" destId="{019AD092-BD45-47F8-A5EC-2EDE2C2E6CD2}" srcOrd="1" destOrd="0" presId="urn:microsoft.com/office/officeart/2005/8/layout/hierarchy1"/>
    <dgm:cxn modelId="{3997C91F-FD77-4794-8193-6A250495558E}" type="presParOf" srcId="{A4D2F0E9-F9C0-4470-B121-97F3CEE6914F}" destId="{CA94CE43-9AA5-4F82-A07E-FEF86A68B3B1}" srcOrd="1" destOrd="0" presId="urn:microsoft.com/office/officeart/2005/8/layout/hierarchy1"/>
    <dgm:cxn modelId="{B5F6D96B-EF4C-4143-BC69-A794DD311E10}" type="presParOf" srcId="{CA94CE43-9AA5-4F82-A07E-FEF86A68B3B1}" destId="{7805CBF7-6857-43AF-8834-E56344C0AEF5}" srcOrd="0" destOrd="0" presId="urn:microsoft.com/office/officeart/2005/8/layout/hierarchy1"/>
    <dgm:cxn modelId="{1B9C1D5E-C6E1-4EEB-9F68-18D55B64E23C}" type="presParOf" srcId="{CA94CE43-9AA5-4F82-A07E-FEF86A68B3B1}" destId="{48D8CAC3-C093-4C42-B96E-0A6D779DB6E5}" srcOrd="1" destOrd="0" presId="urn:microsoft.com/office/officeart/2005/8/layout/hierarchy1"/>
    <dgm:cxn modelId="{87CDF33A-892C-4075-8117-5B608868040C}" type="presParOf" srcId="{48D8CAC3-C093-4C42-B96E-0A6D779DB6E5}" destId="{5999C96B-ECE1-46FD-9540-69EC5B373DDE}" srcOrd="0" destOrd="0" presId="urn:microsoft.com/office/officeart/2005/8/layout/hierarchy1"/>
    <dgm:cxn modelId="{E677916F-3973-463A-9A92-7B50ECAB50C9}" type="presParOf" srcId="{5999C96B-ECE1-46FD-9540-69EC5B373DDE}" destId="{D4B9DFC3-29C9-4F29-BFBC-AD9A542E4E3D}" srcOrd="0" destOrd="0" presId="urn:microsoft.com/office/officeart/2005/8/layout/hierarchy1"/>
    <dgm:cxn modelId="{70DC4DD2-BECB-4F94-AA16-716465F5FDDF}" type="presParOf" srcId="{5999C96B-ECE1-46FD-9540-69EC5B373DDE}" destId="{5EB84FA7-4323-4EAD-82EE-2DC45227BA66}" srcOrd="1" destOrd="0" presId="urn:microsoft.com/office/officeart/2005/8/layout/hierarchy1"/>
    <dgm:cxn modelId="{263AD785-983E-4C60-8480-0D4AE69189EE}" type="presParOf" srcId="{48D8CAC3-C093-4C42-B96E-0A6D779DB6E5}" destId="{BAF7B70E-296E-48BE-9A31-8726D0120741}" srcOrd="1" destOrd="0" presId="urn:microsoft.com/office/officeart/2005/8/layout/hierarchy1"/>
    <dgm:cxn modelId="{1453557E-BFE5-4DAD-B375-A9434A073E73}" type="presParOf" srcId="{CA94CE43-9AA5-4F82-A07E-FEF86A68B3B1}" destId="{8C652367-F02B-47A1-A12C-40BE4CE8FA09}" srcOrd="2" destOrd="0" presId="urn:microsoft.com/office/officeart/2005/8/layout/hierarchy1"/>
    <dgm:cxn modelId="{73871121-5DD5-44EA-895B-939D415BABEF}" type="presParOf" srcId="{CA94CE43-9AA5-4F82-A07E-FEF86A68B3B1}" destId="{22CBBFC7-5682-4566-AC4A-B380E148E02A}" srcOrd="3" destOrd="0" presId="urn:microsoft.com/office/officeart/2005/8/layout/hierarchy1"/>
    <dgm:cxn modelId="{89A4D642-9D49-4CBD-B48D-FC7607CD333D}" type="presParOf" srcId="{22CBBFC7-5682-4566-AC4A-B380E148E02A}" destId="{C9A19E74-FF7C-4A89-BFD6-84BE82F9C9ED}" srcOrd="0" destOrd="0" presId="urn:microsoft.com/office/officeart/2005/8/layout/hierarchy1"/>
    <dgm:cxn modelId="{E75C205D-727A-45F1-A2A7-41BC6020CEA2}" type="presParOf" srcId="{C9A19E74-FF7C-4A89-BFD6-84BE82F9C9ED}" destId="{7C5249E4-8839-4B2D-9BDE-EEA1D8093A83}" srcOrd="0" destOrd="0" presId="urn:microsoft.com/office/officeart/2005/8/layout/hierarchy1"/>
    <dgm:cxn modelId="{6D39C64D-E1EB-4621-8FC2-974E61692CFA}" type="presParOf" srcId="{C9A19E74-FF7C-4A89-BFD6-84BE82F9C9ED}" destId="{780A52D6-B908-45E5-B321-2482455CCFDA}" srcOrd="1" destOrd="0" presId="urn:microsoft.com/office/officeart/2005/8/layout/hierarchy1"/>
    <dgm:cxn modelId="{E97DB0DB-E033-45BF-B4CD-4A9744A23BD7}"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err="1" smtClean="0"/>
            <a:t>lcs</a:t>
          </a:r>
          <a:r>
            <a:rPr lang="en-US" altLang="zh-CN" dirty="0" smtClean="0"/>
            <a:t>(0,0)</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err="1" smtClean="0"/>
            <a:t>lcs</a:t>
          </a:r>
          <a:r>
            <a:rPr lang="en-US" altLang="zh-CN" dirty="0" smtClean="0"/>
            <a:t>(0,1)</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err="1" smtClean="0"/>
            <a:t>lcs</a:t>
          </a:r>
          <a:r>
            <a:rPr lang="en-US" altLang="zh-CN" dirty="0" smtClean="0"/>
            <a:t>(0,2)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err="1" smtClean="0"/>
            <a:t>lcs</a:t>
          </a:r>
          <a:r>
            <a:rPr lang="en-US" altLang="zh-CN" dirty="0" smtClean="0"/>
            <a:t>(1,0)</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err="1" smtClean="0"/>
            <a:t>lcs</a:t>
          </a:r>
          <a:r>
            <a:rPr lang="en-US" altLang="zh-CN" dirty="0" smtClean="0"/>
            <a:t>(2,0)</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Lst>
  <dgm:cxnLst>
    <dgm:cxn modelId="{8D6F26CF-D093-468F-835A-236810309E7D}" type="presOf" srcId="{0C1A14E5-69D7-4588-A212-87A49DE49640}" destId="{F02B27BF-7883-4FDA-A0E3-542C10E51568}" srcOrd="0" destOrd="0" presId="urn:microsoft.com/office/officeart/2005/8/layout/hierarchy1"/>
    <dgm:cxn modelId="{99A4B5FF-0687-4033-BF98-BCC63648175E}" type="presOf" srcId="{BA229817-54D1-4A12-9454-EB63E09B0ED7}" destId="{0A84F2BE-DFF8-4A96-9B2D-323A215CE7EE}" srcOrd="0" destOrd="0" presId="urn:microsoft.com/office/officeart/2005/8/layout/hierarchy1"/>
    <dgm:cxn modelId="{20982025-C883-47E8-BA11-988DA2E97BE4}" type="presOf" srcId="{79737DD1-36F9-4B7C-8DDC-760617763CAF}" destId="{1DB075BF-3350-4573-BE53-A03AE642500E}"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436F1A38-38D2-49E0-A139-AD8A925F61B3}" type="presOf" srcId="{F0D6B39A-6B9F-42E6-88B3-DB885B0B332B}" destId="{C7624AA6-63CB-4365-8499-31E42CF42A7F}"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A2B26C3D-8B5C-44D9-A898-07E8A4502F18}" type="presOf" srcId="{58CF4D96-5BF7-450E-99B1-629BA2C5BEB1}" destId="{32731FE1-9F8B-49DA-BE69-6AD3D643088C}"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CD3A603E-2962-4EB3-A715-F33E9033E477}" srcId="{40C3799C-18AB-49EE-9327-BC4703996447}" destId="{BA229817-54D1-4A12-9454-EB63E09B0ED7}" srcOrd="1" destOrd="0" parTransId="{58CF4D96-5BF7-450E-99B1-629BA2C5BEB1}" sibTransId="{CBAB88BC-98AD-4866-8E38-408C5E5C24C0}"/>
    <dgm:cxn modelId="{4B4818A7-B98B-4445-9D82-1F80A97319D4}" type="presOf" srcId="{8CDFAFE1-45F0-481D-B922-648EEB526658}" destId="{93303FC2-0717-4E94-B5DB-02EA3A55E9BA}"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0D09C34E-671C-4293-AE6B-85A7548A5111}" type="presOf" srcId="{40C3799C-18AB-49EE-9327-BC4703996447}" destId="{616CAD54-6DF4-4219-80F3-6DC0DBA2152F}" srcOrd="0" destOrd="0" presId="urn:microsoft.com/office/officeart/2005/8/layout/hierarchy1"/>
    <dgm:cxn modelId="{4618CF3B-B918-44FE-B224-157C43C862D3}" type="presOf" srcId="{676F7774-DD02-4A8A-86EE-B4FCC12BEAB9}" destId="{6A7B7406-AA29-417F-A018-4D47D2D3CA89}"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05761AB3-8058-47FE-B3D4-BE7B355E7D98}" srcId="{8CDFAFE1-45F0-481D-B922-648EEB526658}" destId="{0991308C-6BA1-436A-B1C8-61467F7AAA79}" srcOrd="1" destOrd="0" parTransId="{F0D6B39A-6B9F-42E6-88B3-DB885B0B332B}" sibTransId="{5E65E8B8-0F3D-4B08-9897-BB0149DAFD01}"/>
    <dgm:cxn modelId="{361E7E54-75C6-436A-8232-1C6D31F5F1FC}" type="presOf" srcId="{1D2564A2-477F-48C0-B80F-3DBE5AF446AA}" destId="{F8962D80-7E02-4E86-845E-BAC5718E8787}"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2686057"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241251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2138978" y="816826"/>
          <a:ext cx="547079" cy="130180"/>
        </a:xfrm>
        <a:custGeom>
          <a:avLst/>
          <a:gdLst/>
          <a:ahLst/>
          <a:cxnLst/>
          <a:rect l="0" t="0" r="0" b="0"/>
          <a:pathLst>
            <a:path>
              <a:moveTo>
                <a:pt x="0" y="0"/>
              </a:moveTo>
              <a:lnTo>
                <a:pt x="0" y="88713"/>
              </a:lnTo>
              <a:lnTo>
                <a:pt x="547079" y="88713"/>
              </a:lnTo>
              <a:lnTo>
                <a:pt x="54707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1591898"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131835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1591898" y="816826"/>
          <a:ext cx="547079" cy="130180"/>
        </a:xfrm>
        <a:custGeom>
          <a:avLst/>
          <a:gdLst/>
          <a:ahLst/>
          <a:cxnLst/>
          <a:rect l="0" t="0" r="0" b="0"/>
          <a:pathLst>
            <a:path>
              <a:moveTo>
                <a:pt x="547079" y="0"/>
              </a:moveTo>
              <a:lnTo>
                <a:pt x="54707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1455128" y="402413"/>
          <a:ext cx="683849" cy="130180"/>
        </a:xfrm>
        <a:custGeom>
          <a:avLst/>
          <a:gdLst/>
          <a:ahLst/>
          <a:cxnLst/>
          <a:rect l="0" t="0" r="0" b="0"/>
          <a:pathLst>
            <a:path>
              <a:moveTo>
                <a:pt x="0" y="0"/>
              </a:moveTo>
              <a:lnTo>
                <a:pt x="0" y="88713"/>
              </a:lnTo>
              <a:lnTo>
                <a:pt x="683849" y="88713"/>
              </a:lnTo>
              <a:lnTo>
                <a:pt x="683849"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771279" y="816826"/>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497739"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224199"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497739" y="816826"/>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771279" y="402413"/>
          <a:ext cx="683849" cy="130180"/>
        </a:xfrm>
        <a:custGeom>
          <a:avLst/>
          <a:gdLst/>
          <a:ahLst/>
          <a:cxnLst/>
          <a:rect l="0" t="0" r="0" b="0"/>
          <a:pathLst>
            <a:path>
              <a:moveTo>
                <a:pt x="683849" y="0"/>
              </a:moveTo>
              <a:lnTo>
                <a:pt x="683849" y="88713"/>
              </a:lnTo>
              <a:lnTo>
                <a:pt x="0" y="88713"/>
              </a:lnTo>
              <a:lnTo>
                <a:pt x="0"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231323" y="118180"/>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1281058" y="165428"/>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8</a:t>
          </a:r>
          <a:endParaRPr lang="zh-CN" altLang="en-US" sz="1200" kern="1200" dirty="0"/>
        </a:p>
      </dsp:txBody>
      <dsp:txXfrm>
        <a:off x="1289383" y="173753"/>
        <a:ext cx="430960" cy="267582"/>
      </dsp:txXfrm>
    </dsp:sp>
    <dsp:sp modelId="{7EE7D37D-3280-429A-875D-4C6A1822C95E}">
      <dsp:nvSpPr>
        <dsp:cNvPr id="0" name=""/>
        <dsp:cNvSpPr/>
      </dsp:nvSpPr>
      <dsp:spPr>
        <a:xfrm>
          <a:off x="547474"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597208"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4</a:t>
          </a:r>
          <a:endParaRPr lang="zh-CN" altLang="en-US" sz="1200" kern="1200" dirty="0"/>
        </a:p>
      </dsp:txBody>
      <dsp:txXfrm>
        <a:off x="605533" y="588166"/>
        <a:ext cx="430960" cy="267582"/>
      </dsp:txXfrm>
    </dsp:sp>
    <dsp:sp modelId="{612289E0-E3B3-44BE-A4D4-17A6AC9A2777}">
      <dsp:nvSpPr>
        <dsp:cNvPr id="0" name=""/>
        <dsp:cNvSpPr/>
      </dsp:nvSpPr>
      <dsp:spPr>
        <a:xfrm>
          <a:off x="273934"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32366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a:t>
          </a:r>
          <a:endParaRPr lang="zh-CN" altLang="en-US" sz="1200" kern="1200" dirty="0"/>
        </a:p>
      </dsp:txBody>
      <dsp:txXfrm>
        <a:off x="331993" y="1002578"/>
        <a:ext cx="430960" cy="267582"/>
      </dsp:txXfrm>
    </dsp:sp>
    <dsp:sp modelId="{8B93C029-C8BD-46E6-8048-A658C8B63D76}">
      <dsp:nvSpPr>
        <dsp:cNvPr id="0" name=""/>
        <dsp:cNvSpPr/>
      </dsp:nvSpPr>
      <dsp:spPr>
        <a:xfrm>
          <a:off x="39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50129"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a:t>
          </a:r>
          <a:endParaRPr lang="zh-CN" altLang="en-US" sz="1200" kern="1200" dirty="0"/>
        </a:p>
      </dsp:txBody>
      <dsp:txXfrm>
        <a:off x="58454" y="1416991"/>
        <a:ext cx="430960" cy="267582"/>
      </dsp:txXfrm>
    </dsp:sp>
    <dsp:sp modelId="{CFB8DE73-E471-4E72-B4CB-E7E627319419}">
      <dsp:nvSpPr>
        <dsp:cNvPr id="0" name=""/>
        <dsp:cNvSpPr/>
      </dsp:nvSpPr>
      <dsp:spPr>
        <a:xfrm>
          <a:off x="54747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59720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3</a:t>
          </a:r>
          <a:endParaRPr lang="zh-CN" altLang="en-US" sz="1200" kern="1200" dirty="0"/>
        </a:p>
      </dsp:txBody>
      <dsp:txXfrm>
        <a:off x="605533" y="1416991"/>
        <a:ext cx="430960" cy="267582"/>
      </dsp:txXfrm>
    </dsp:sp>
    <dsp:sp modelId="{54BA5735-01FF-40DA-89AE-5773919D670F}">
      <dsp:nvSpPr>
        <dsp:cNvPr id="0" name=""/>
        <dsp:cNvSpPr/>
      </dsp:nvSpPr>
      <dsp:spPr>
        <a:xfrm>
          <a:off x="82101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87074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6</a:t>
          </a:r>
          <a:endParaRPr lang="zh-CN" altLang="en-US" sz="1200" kern="1200" dirty="0"/>
        </a:p>
      </dsp:txBody>
      <dsp:txXfrm>
        <a:off x="879073" y="1002578"/>
        <a:ext cx="430960" cy="267582"/>
      </dsp:txXfrm>
    </dsp:sp>
    <dsp:sp modelId="{3229C652-58C2-4637-A44D-FD1ECF710DA6}">
      <dsp:nvSpPr>
        <dsp:cNvPr id="0" name=""/>
        <dsp:cNvSpPr/>
      </dsp:nvSpPr>
      <dsp:spPr>
        <a:xfrm>
          <a:off x="1915173"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1964907"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13</a:t>
          </a:r>
          <a:endParaRPr lang="zh-CN" altLang="en-US" sz="1200" kern="1200" dirty="0"/>
        </a:p>
      </dsp:txBody>
      <dsp:txXfrm>
        <a:off x="1973232" y="588166"/>
        <a:ext cx="430960" cy="267582"/>
      </dsp:txXfrm>
    </dsp:sp>
    <dsp:sp modelId="{CEBCD760-5569-42E8-802D-EF34C7AF786B}">
      <dsp:nvSpPr>
        <dsp:cNvPr id="0" name=""/>
        <dsp:cNvSpPr/>
      </dsp:nvSpPr>
      <dsp:spPr>
        <a:xfrm>
          <a:off x="136809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141782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10</a:t>
          </a:r>
          <a:endParaRPr lang="zh-CN" altLang="en-US" sz="1200" kern="1200" dirty="0"/>
        </a:p>
      </dsp:txBody>
      <dsp:txXfrm>
        <a:off x="1426152" y="1002578"/>
        <a:ext cx="430960" cy="267582"/>
      </dsp:txXfrm>
    </dsp:sp>
    <dsp:sp modelId="{5A3EB445-D93C-43B3-9562-8A81DC709DC1}">
      <dsp:nvSpPr>
        <dsp:cNvPr id="0" name=""/>
        <dsp:cNvSpPr/>
      </dsp:nvSpPr>
      <dsp:spPr>
        <a:xfrm>
          <a:off x="109455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14428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9</a:t>
          </a:r>
          <a:endParaRPr lang="zh-CN" altLang="en-US" sz="1200" kern="1200" dirty="0"/>
        </a:p>
      </dsp:txBody>
      <dsp:txXfrm>
        <a:off x="1152613" y="1416991"/>
        <a:ext cx="430960" cy="267582"/>
      </dsp:txXfrm>
    </dsp:sp>
    <dsp:sp modelId="{FCA2C6B0-A180-414E-B016-50F1F83D87CC}">
      <dsp:nvSpPr>
        <dsp:cNvPr id="0" name=""/>
        <dsp:cNvSpPr/>
      </dsp:nvSpPr>
      <dsp:spPr>
        <a:xfrm>
          <a:off x="164163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169136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12</a:t>
          </a:r>
          <a:endParaRPr lang="zh-CN" altLang="en-US" sz="1200" kern="1200" dirty="0"/>
        </a:p>
      </dsp:txBody>
      <dsp:txXfrm>
        <a:off x="1699692" y="1416991"/>
        <a:ext cx="430960" cy="267582"/>
      </dsp:txXfrm>
    </dsp:sp>
    <dsp:sp modelId="{A738D372-E123-488F-823D-7CEAFFC69422}">
      <dsp:nvSpPr>
        <dsp:cNvPr id="0" name=""/>
        <dsp:cNvSpPr/>
      </dsp:nvSpPr>
      <dsp:spPr>
        <a:xfrm>
          <a:off x="2462252"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251198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15</a:t>
          </a:r>
          <a:endParaRPr lang="zh-CN" altLang="en-US" sz="1200" kern="1200" dirty="0"/>
        </a:p>
      </dsp:txBody>
      <dsp:txXfrm>
        <a:off x="2520312" y="1002578"/>
        <a:ext cx="430960" cy="267582"/>
      </dsp:txXfrm>
    </dsp:sp>
    <dsp:sp modelId="{D4B9DFC3-29C9-4F29-BFBC-AD9A542E4E3D}">
      <dsp:nvSpPr>
        <dsp:cNvPr id="0" name=""/>
        <dsp:cNvSpPr/>
      </dsp:nvSpPr>
      <dsp:spPr>
        <a:xfrm>
          <a:off x="218871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223844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14</a:t>
          </a:r>
          <a:endParaRPr lang="zh-CN" altLang="en-US" sz="1200" kern="1200" dirty="0"/>
        </a:p>
      </dsp:txBody>
      <dsp:txXfrm>
        <a:off x="2246772" y="1416991"/>
        <a:ext cx="430960" cy="267582"/>
      </dsp:txXfrm>
    </dsp:sp>
    <dsp:sp modelId="{7C5249E4-8839-4B2D-9BDE-EEA1D8093A83}">
      <dsp:nvSpPr>
        <dsp:cNvPr id="0" name=""/>
        <dsp:cNvSpPr/>
      </dsp:nvSpPr>
      <dsp:spPr>
        <a:xfrm>
          <a:off x="273579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2785526"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20</a:t>
          </a:r>
          <a:endParaRPr lang="zh-CN" altLang="en-US" sz="1200" kern="1200" dirty="0"/>
        </a:p>
      </dsp:txBody>
      <dsp:txXfrm>
        <a:off x="2793851" y="1416991"/>
        <a:ext cx="430960" cy="267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4AA6-63CB-4365-8499-31E42CF42A7F}">
      <dsp:nvSpPr>
        <dsp:cNvPr id="0" name=""/>
        <dsp:cNvSpPr/>
      </dsp:nvSpPr>
      <dsp:spPr>
        <a:xfrm>
          <a:off x="387505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3209291"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543528" y="894321"/>
          <a:ext cx="1331525" cy="316842"/>
        </a:xfrm>
        <a:custGeom>
          <a:avLst/>
          <a:gdLst/>
          <a:ahLst/>
          <a:cxnLst/>
          <a:rect l="0" t="0" r="0" b="0"/>
          <a:pathLst>
            <a:path>
              <a:moveTo>
                <a:pt x="0" y="0"/>
              </a:moveTo>
              <a:lnTo>
                <a:pt x="0" y="215918"/>
              </a:lnTo>
              <a:lnTo>
                <a:pt x="1331525" y="215918"/>
              </a:lnTo>
              <a:lnTo>
                <a:pt x="1331525"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1200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546240"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12003" y="894321"/>
          <a:ext cx="1331525" cy="316842"/>
        </a:xfrm>
        <a:custGeom>
          <a:avLst/>
          <a:gdLst/>
          <a:ahLst/>
          <a:cxnLst/>
          <a:rect l="0" t="0" r="0" b="0"/>
          <a:pathLst>
            <a:path>
              <a:moveTo>
                <a:pt x="1331525" y="0"/>
              </a:moveTo>
              <a:lnTo>
                <a:pt x="1331525" y="215918"/>
              </a:lnTo>
              <a:lnTo>
                <a:pt x="0" y="215918"/>
              </a:lnTo>
              <a:lnTo>
                <a:pt x="0"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98813" y="202533"/>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119861" y="31752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(0,0)</a:t>
          </a:r>
          <a:endParaRPr lang="zh-CN" altLang="en-US" sz="2300" kern="1200" dirty="0"/>
        </a:p>
      </dsp:txBody>
      <dsp:txXfrm>
        <a:off x="2140123" y="337791"/>
        <a:ext cx="1048905" cy="651263"/>
      </dsp:txXfrm>
    </dsp:sp>
    <dsp:sp modelId="{7EE7D37D-3280-429A-875D-4C6A1822C95E}">
      <dsp:nvSpPr>
        <dsp:cNvPr id="0" name=""/>
        <dsp:cNvSpPr/>
      </dsp:nvSpPr>
      <dsp:spPr>
        <a:xfrm>
          <a:off x="667288"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78833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(0,1)</a:t>
          </a:r>
          <a:endParaRPr lang="zh-CN" altLang="en-US" sz="2300" kern="1200" dirty="0"/>
        </a:p>
      </dsp:txBody>
      <dsp:txXfrm>
        <a:off x="808598" y="1346421"/>
        <a:ext cx="1048905" cy="651263"/>
      </dsp:txXfrm>
    </dsp:sp>
    <dsp:sp modelId="{612289E0-E3B3-44BE-A4D4-17A6AC9A2777}">
      <dsp:nvSpPr>
        <dsp:cNvPr id="0" name=""/>
        <dsp:cNvSpPr/>
      </dsp:nvSpPr>
      <dsp:spPr>
        <a:xfrm>
          <a:off x="1525"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122573"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(0,2)</a:t>
          </a:r>
          <a:endParaRPr lang="zh-CN" altLang="en-US" sz="2300" kern="1200" dirty="0"/>
        </a:p>
      </dsp:txBody>
      <dsp:txXfrm>
        <a:off x="142835" y="2355052"/>
        <a:ext cx="1048905" cy="651263"/>
      </dsp:txXfrm>
    </dsp:sp>
    <dsp:sp modelId="{54BA5735-01FF-40DA-89AE-5773919D670F}">
      <dsp:nvSpPr>
        <dsp:cNvPr id="0" name=""/>
        <dsp:cNvSpPr/>
      </dsp:nvSpPr>
      <dsp:spPr>
        <a:xfrm>
          <a:off x="133305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54098"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1474360" y="2355052"/>
        <a:ext cx="1048905" cy="651263"/>
      </dsp:txXfrm>
    </dsp:sp>
    <dsp:sp modelId="{3229C652-58C2-4637-A44D-FD1ECF710DA6}">
      <dsp:nvSpPr>
        <dsp:cNvPr id="0" name=""/>
        <dsp:cNvSpPr/>
      </dsp:nvSpPr>
      <dsp:spPr>
        <a:xfrm>
          <a:off x="3330339"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45138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(1,0)</a:t>
          </a:r>
          <a:endParaRPr lang="zh-CN" altLang="en-US" sz="2300" kern="1200" dirty="0"/>
        </a:p>
      </dsp:txBody>
      <dsp:txXfrm>
        <a:off x="3471648" y="1346421"/>
        <a:ext cx="1048905" cy="651263"/>
      </dsp:txXfrm>
    </dsp:sp>
    <dsp:sp modelId="{CEBCD760-5569-42E8-802D-EF34C7AF786B}">
      <dsp:nvSpPr>
        <dsp:cNvPr id="0" name=""/>
        <dsp:cNvSpPr/>
      </dsp:nvSpPr>
      <dsp:spPr>
        <a:xfrm>
          <a:off x="2664576"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785624"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2805886" y="2355052"/>
        <a:ext cx="1048905" cy="651263"/>
      </dsp:txXfrm>
    </dsp:sp>
    <dsp:sp modelId="{A738D372-E123-488F-823D-7CEAFFC69422}">
      <dsp:nvSpPr>
        <dsp:cNvPr id="0" name=""/>
        <dsp:cNvSpPr/>
      </dsp:nvSpPr>
      <dsp:spPr>
        <a:xfrm>
          <a:off x="399610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117149"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(2,0)</a:t>
          </a:r>
          <a:endParaRPr lang="zh-CN" altLang="en-US" sz="2300" kern="1200" dirty="0"/>
        </a:p>
      </dsp:txBody>
      <dsp:txXfrm>
        <a:off x="4137411" y="2355052"/>
        <a:ext cx="1048905" cy="6512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8/9/2016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8/9/2016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8/9/2016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8/9/2016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8/9/2016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8/9/2016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8/9/2016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8/9/2016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359964"/>
            <a:ext cx="6744837" cy="1384995"/>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a:t>
            </a:r>
            <a:r>
              <a:rPr lang="zh-CN" altLang="en-US" sz="2800" dirty="0">
                <a:solidFill>
                  <a:srgbClr val="FF0000"/>
                </a:solidFill>
                <a:latin typeface="华文楷体" pitchFamily="2" charset="-122"/>
                <a:ea typeface="华文楷体" pitchFamily="2" charset="-122"/>
              </a:rPr>
              <a:t>（跳</a:t>
            </a:r>
            <a:r>
              <a:rPr lang="zh-CN" altLang="en-US" sz="2800" dirty="0" smtClean="0">
                <a:solidFill>
                  <a:srgbClr val="FF0000"/>
                </a:solidFill>
                <a:latin typeface="华文楷体" pitchFamily="2" charset="-122"/>
                <a:ea typeface="华文楷体" pitchFamily="2" charset="-122"/>
              </a:rPr>
              <a:t>表</a:t>
            </a:r>
            <a:r>
              <a:rPr lang="zh-CN" altLang="en-US" sz="2800" dirty="0">
                <a:solidFill>
                  <a:srgbClr val="FF0000"/>
                </a:solidFill>
                <a:latin typeface="华文楷体" pitchFamily="2" charset="-122"/>
                <a:ea typeface="华文楷体" pitchFamily="2" charset="-122"/>
              </a:rPr>
              <a:t>、</a:t>
            </a:r>
            <a:r>
              <a:rPr lang="zh-CN" altLang="en-US" sz="2800" dirty="0" smtClean="0">
                <a:solidFill>
                  <a:srgbClr val="FF0000"/>
                </a:solidFill>
                <a:latin typeface="华文楷体" pitchFamily="2" charset="-122"/>
                <a:ea typeface="华文楷体" pitchFamily="2" charset="-122"/>
              </a:rPr>
              <a:t>二叉搜索树、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此外，无视低次项、无视常数项。</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126435" y="1828800"/>
            <a:ext cx="5123518" cy="2031325"/>
          </a:xfrm>
          <a:prstGeom prst="rect">
            <a:avLst/>
          </a:prstGeom>
          <a:noFill/>
        </p:spPr>
        <p:txBody>
          <a:bodyPr wrap="none" rtlCol="0">
            <a:spAutoFit/>
          </a:bodyPr>
          <a:lstStyle/>
          <a:p>
            <a:r>
              <a:rPr lang="en-US" altLang="zh-CN" sz="1800" dirty="0" err="1">
                <a:solidFill>
                  <a:srgbClr val="7F0055"/>
                </a:solidFill>
                <a:latin typeface="Consolas"/>
              </a:rPr>
              <a:t>int</a:t>
            </a:r>
            <a:r>
              <a:rPr lang="en-US" altLang="zh-CN" sz="1800" dirty="0">
                <a:solidFill>
                  <a:srgbClr val="000000"/>
                </a:solidFill>
                <a:latin typeface="Consolas"/>
              </a:rPr>
              <a:t> </a:t>
            </a:r>
            <a:r>
              <a:rPr lang="en-US" altLang="zh-CN" sz="1800" dirty="0">
                <a:solidFill>
                  <a:srgbClr val="0000C0"/>
                </a:solidFill>
                <a:latin typeface="Consolas"/>
              </a:rPr>
              <a:t>n</a:t>
            </a:r>
            <a:r>
              <a:rPr lang="en-US" altLang="zh-CN" sz="1800" dirty="0">
                <a:solidFill>
                  <a:srgbClr val="000000"/>
                </a:solidFill>
                <a:latin typeface="Consolas"/>
              </a:rPr>
              <a:t> = 10000;</a:t>
            </a:r>
          </a:p>
          <a:p>
            <a:r>
              <a:rPr lang="nn-NO" altLang="zh-CN" sz="1800" dirty="0">
                <a:solidFill>
                  <a:srgbClr val="7F0055"/>
                </a:solidFill>
                <a:latin typeface="Consolas"/>
              </a:rPr>
              <a:t>for</a:t>
            </a:r>
            <a:r>
              <a:rPr lang="nn-NO" altLang="zh-CN" sz="1800" dirty="0">
                <a:solidFill>
                  <a:srgbClr val="000000"/>
                </a:solidFill>
                <a:latin typeface="Consolas"/>
              </a:rPr>
              <a:t> (</a:t>
            </a:r>
            <a:r>
              <a:rPr lang="nn-NO" altLang="zh-CN" sz="1800" dirty="0">
                <a:solidFill>
                  <a:srgbClr val="7F0055"/>
                </a:solidFill>
                <a:latin typeface="Consolas"/>
              </a:rPr>
              <a:t>int</a:t>
            </a:r>
            <a:r>
              <a:rPr lang="nn-NO" altLang="zh-CN" sz="1800" dirty="0">
                <a:solidFill>
                  <a:srgbClr val="000000"/>
                </a:solidFill>
                <a:latin typeface="Consolas"/>
              </a:rPr>
              <a:t> </a:t>
            </a:r>
            <a:r>
              <a:rPr lang="nn-NO" altLang="zh-CN" sz="1800" dirty="0">
                <a:solidFill>
                  <a:srgbClr val="0000C0"/>
                </a:solidFill>
                <a:latin typeface="Consolas"/>
              </a:rPr>
              <a:t>i</a:t>
            </a:r>
            <a:r>
              <a:rPr lang="nn-NO" altLang="zh-CN" sz="1800" dirty="0">
                <a:solidFill>
                  <a:srgbClr val="000000"/>
                </a:solidFill>
                <a:latin typeface="Consolas"/>
              </a:rPr>
              <a:t> = 0; i &lt; n; i++) {</a:t>
            </a:r>
          </a:p>
          <a:p>
            <a:r>
              <a:rPr lang="nb-NO" altLang="zh-CN" sz="1800" dirty="0">
                <a:solidFill>
                  <a:srgbClr val="000000"/>
                </a:solidFill>
                <a:latin typeface="Consolas"/>
              </a:rPr>
              <a:t>    </a:t>
            </a:r>
            <a:r>
              <a:rPr lang="nb-NO" altLang="zh-CN" sz="1800" dirty="0">
                <a:solidFill>
                  <a:srgbClr val="7F0055"/>
                </a:solidFill>
                <a:latin typeface="Consolas"/>
              </a:rPr>
              <a:t>for</a:t>
            </a:r>
            <a:r>
              <a:rPr lang="nb-NO" altLang="zh-CN" sz="1800" dirty="0">
                <a:solidFill>
                  <a:srgbClr val="000000"/>
                </a:solidFill>
                <a:latin typeface="Consolas"/>
              </a:rPr>
              <a:t> (</a:t>
            </a:r>
            <a:r>
              <a:rPr lang="nb-NO" altLang="zh-CN" sz="1800" dirty="0">
                <a:solidFill>
                  <a:srgbClr val="7F0055"/>
                </a:solidFill>
                <a:latin typeface="Consolas"/>
              </a:rPr>
              <a:t>int</a:t>
            </a:r>
            <a:r>
              <a:rPr lang="nb-NO" altLang="zh-CN" sz="1800" dirty="0">
                <a:solidFill>
                  <a:srgbClr val="000000"/>
                </a:solidFill>
                <a:latin typeface="Consolas"/>
              </a:rPr>
              <a:t> j = 0; j &lt; i; j++) {</a:t>
            </a:r>
          </a:p>
          <a:p>
            <a:r>
              <a:rPr lang="en-US" altLang="zh-CN" sz="1800" dirty="0">
                <a:solidFill>
                  <a:srgbClr val="000000"/>
                </a:solidFill>
                <a:latin typeface="Consolas"/>
              </a:rPr>
              <a:t>        </a:t>
            </a:r>
            <a:r>
              <a:rPr lang="en-US" altLang="zh-CN" sz="1800" dirty="0">
                <a:solidFill>
                  <a:srgbClr val="3F7F5F"/>
                </a:solidFill>
                <a:latin typeface="Consolas"/>
              </a:rPr>
              <a:t>// do something...</a:t>
            </a:r>
          </a:p>
          <a:p>
            <a:r>
              <a:rPr lang="zh-CN" altLang="en-US" sz="1800" dirty="0">
                <a:solidFill>
                  <a:srgbClr val="000000"/>
                </a:solidFill>
                <a:latin typeface="Consolas"/>
              </a:rPr>
              <a:t>    </a:t>
            </a:r>
            <a:r>
              <a:rPr lang="en-US" altLang="zh-CN" sz="1800" dirty="0">
                <a:solidFill>
                  <a:srgbClr val="000000"/>
                </a:solidFill>
                <a:latin typeface="Consolas"/>
              </a:rPr>
              <a:t>}</a:t>
            </a:r>
          </a:p>
          <a:p>
            <a:r>
              <a:rPr lang="en-US" altLang="zh-CN" sz="1800" u="sng" dirty="0">
                <a:solidFill>
                  <a:srgbClr val="000000"/>
                </a:solidFill>
                <a:latin typeface="Consolas"/>
              </a:rPr>
              <a:t>}</a:t>
            </a:r>
          </a:p>
          <a:p>
            <a:r>
              <a:rPr lang="pt-BR" altLang="zh-CN" sz="1800" dirty="0">
                <a:solidFill>
                  <a:srgbClr val="3F7F5F"/>
                </a:solidFill>
                <a:latin typeface="Consolas"/>
              </a:rPr>
              <a:t>// asymptotic time complexity: O(n * n)</a:t>
            </a:r>
            <a:endParaRPr lang="zh-CN" altLang="en-US" sz="1800" dirty="0"/>
          </a:p>
        </p:txBody>
      </p:sp>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55642" y="1285461"/>
            <a:ext cx="8988358" cy="4093428"/>
          </a:xfrm>
          <a:prstGeom prst="rect">
            <a:avLst/>
          </a:prstGeom>
          <a:noFill/>
        </p:spPr>
        <p:txBody>
          <a:bodyPr wrap="none" rtlCol="0">
            <a:spAutoFit/>
          </a:bodyPr>
          <a:lstStyle/>
          <a:p>
            <a:pPr>
              <a:spcAft>
                <a:spcPts val="0"/>
              </a:spcAft>
            </a:pPr>
            <a:r>
              <a:rPr lang="en-US" altLang="zh-CN" kern="0" dirty="0">
                <a:solidFill>
                  <a:srgbClr val="000000"/>
                </a:solidFill>
                <a:latin typeface="Consolas"/>
                <a:ea typeface="宋体"/>
                <a:cs typeface="Times New Roman"/>
              </a:rPr>
              <a:t>String </a:t>
            </a:r>
            <a:r>
              <a:rPr lang="en-US" altLang="zh-CN" kern="0" dirty="0" err="1">
                <a:solidFill>
                  <a:srgbClr val="000000"/>
                </a:solidFill>
                <a:latin typeface="Consolas"/>
                <a:ea typeface="宋体"/>
                <a:cs typeface="Times New Roman"/>
              </a:rPr>
              <a:t>msg</a:t>
            </a:r>
            <a:r>
              <a:rPr lang="en-US" altLang="zh-CN" kern="0" dirty="0">
                <a:solidFill>
                  <a:srgbClr val="000000"/>
                </a:solidFill>
                <a:latin typeface="Consolas"/>
                <a:ea typeface="宋体"/>
                <a:cs typeface="Times New Roman"/>
              </a:rPr>
              <a:t> = </a:t>
            </a:r>
            <a:r>
              <a:rPr lang="en-US" altLang="zh-CN" kern="0" dirty="0">
                <a:solidFill>
                  <a:srgbClr val="2A00FF"/>
                </a:solidFill>
                <a:latin typeface="Consolas"/>
                <a:ea typeface="宋体"/>
                <a:cs typeface="Times New Roman"/>
              </a:rPr>
              <a:t>"fwowo1867fwdmcls1703palw516jqgong4081sf</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for</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 0;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while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&amp;&amp;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buf.append</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number = </a:t>
            </a:r>
            <a:r>
              <a:rPr lang="en-US" altLang="zh-CN" kern="0" dirty="0" err="1">
                <a:solidFill>
                  <a:srgbClr val="000000"/>
                </a:solidFill>
                <a:latin typeface="Consolas"/>
                <a:ea typeface="宋体"/>
                <a:cs typeface="Times New Roman"/>
              </a:rPr>
              <a:t>Integer.parseInt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buf.toString</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System.out.print</a:t>
            </a:r>
            <a:r>
              <a:rPr lang="en-US" altLang="zh-CN" kern="0" dirty="0">
                <a:solidFill>
                  <a:srgbClr val="000000"/>
                </a:solidFill>
                <a:latin typeface="Consolas"/>
                <a:ea typeface="宋体"/>
                <a:cs typeface="Times New Roman"/>
              </a:rPr>
              <a:t>((</a:t>
            </a:r>
            <a:r>
              <a:rPr lang="en-US" altLang="zh-CN" kern="0" dirty="0">
                <a:solidFill>
                  <a:srgbClr val="7F0055"/>
                </a:solidFill>
                <a:latin typeface="Consolas"/>
                <a:ea typeface="宋体"/>
                <a:cs typeface="Times New Roman"/>
              </a:rPr>
              <a:t>char</a:t>
            </a:r>
            <a:r>
              <a:rPr lang="en-US" altLang="zh-CN" kern="0" dirty="0">
                <a:solidFill>
                  <a:srgbClr val="000000"/>
                </a:solidFill>
                <a:latin typeface="Consolas"/>
                <a:ea typeface="宋体"/>
                <a:cs typeface="Times New Roman"/>
              </a:rPr>
              <a:t>) (number % 199));</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err="1">
                <a:solidFill>
                  <a:srgbClr val="000000"/>
                </a:solidFill>
                <a:latin typeface="Consolas"/>
                <a:ea typeface="宋体"/>
                <a:cs typeface="Times New Roman"/>
              </a:rPr>
              <a:t>System.out.println</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//asymptotic time complexity: O(n</a:t>
            </a:r>
            <a:r>
              <a:rPr lang="en-US" altLang="zh-CN" kern="0" dirty="0" smtClean="0">
                <a:solidFill>
                  <a:srgbClr val="3F7F5F"/>
                </a:solidFill>
                <a:latin typeface="Consolas"/>
                <a:ea typeface="宋体"/>
                <a:cs typeface="Times New Roman"/>
              </a:rPr>
              <a:t>)</a:t>
            </a:r>
            <a:endParaRPr lang="zh-CN" altLang="zh-CN" sz="1800" kern="100" dirty="0">
              <a:latin typeface="Calibri"/>
              <a:ea typeface="宋体"/>
              <a:cs typeface="Times New Roman"/>
            </a:endParaRPr>
          </a:p>
        </p:txBody>
      </p:sp>
    </p:spTree>
    <p:extLst>
      <p:ext uri="{BB962C8B-B14F-4D97-AF65-F5344CB8AC3E}">
        <p14:creationId xmlns:p14="http://schemas.microsoft.com/office/powerpoint/2010/main" val="95136339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graphicFrame>
        <p:nvGraphicFramePr>
          <p:cNvPr id="7" name="图示 6"/>
          <p:cNvGraphicFramePr/>
          <p:nvPr>
            <p:extLst>
              <p:ext uri="{D42A27DB-BD31-4B8C-83A1-F6EECF244321}">
                <p14:modId xmlns:p14="http://schemas.microsoft.com/office/powerpoint/2010/main" val="920548411"/>
              </p:ext>
            </p:extLst>
          </p:nvPr>
        </p:nvGraphicFramePr>
        <p:xfrm>
          <a:off x="5102090" y="3458818"/>
          <a:ext cx="3233532" cy="18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63826" y="1179444"/>
            <a:ext cx="7305205" cy="4278094"/>
          </a:xfrm>
          <a:prstGeom prst="rect">
            <a:avLst/>
          </a:prstGeom>
          <a:noFill/>
        </p:spPr>
        <p:txBody>
          <a:bodyPr wrap="none" rtlCol="0">
            <a:spAutoFit/>
          </a:bodyPr>
          <a:lstStyle/>
          <a:p>
            <a:pPr>
              <a:spcAft>
                <a:spcPts val="0"/>
              </a:spcAft>
            </a:pPr>
            <a:r>
              <a:rPr lang="en-US" altLang="zh-CN" kern="0" dirty="0">
                <a:solidFill>
                  <a:srgbClr val="7F0055"/>
                </a:solidFill>
                <a:latin typeface="Consolas"/>
                <a:ea typeface="宋体"/>
                <a:cs typeface="Times New Roman"/>
              </a:rPr>
              <a:t>private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null</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false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true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&lt;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treeNode.getLeftChild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else</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treeNode.getRightChild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rootNode</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3F7F5F"/>
                </a:solidFill>
                <a:latin typeface="Consolas"/>
                <a:ea typeface="宋体"/>
                <a:cs typeface="Times New Roman"/>
              </a:rPr>
              <a:t>// the number of tree nodes is n</a:t>
            </a: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 asymptotic time complexity: O(log(n))</a:t>
            </a:r>
            <a:endParaRPr lang="zh-CN" altLang="zh-CN" sz="18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254625715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251794" y="915054"/>
            <a:ext cx="7895110" cy="2462213"/>
          </a:xfrm>
          <a:prstGeom prst="rect">
            <a:avLst/>
          </a:prstGeom>
          <a:noFill/>
        </p:spPr>
        <p:txBody>
          <a:bodyPr wrap="non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getFibonacci1(</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else</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- 1) +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- 2);</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a:solidFill>
                  <a:srgbClr val="3F7F5F"/>
                </a:solidFill>
                <a:latin typeface="Consolas"/>
                <a:ea typeface="宋体"/>
                <a:cs typeface="Times New Roman"/>
              </a:rPr>
              <a:t>// asymptotic time complexity: O(2 ^ n</a:t>
            </a:r>
            <a:r>
              <a:rPr lang="en-US" altLang="zh-CN" sz="1400" kern="0" dirty="0" smtClean="0">
                <a:solidFill>
                  <a:srgbClr val="3F7F5F"/>
                </a:solidFill>
                <a:latin typeface="Consolas"/>
                <a:ea typeface="宋体"/>
                <a:cs typeface="Times New Roman"/>
              </a:rPr>
              <a:t>)</a:t>
            </a:r>
            <a:endParaRPr lang="zh-CN" altLang="zh-CN" kern="100" dirty="0">
              <a:latin typeface="Calibri"/>
              <a:ea typeface="宋体"/>
              <a:cs typeface="Times New Roman"/>
            </a:endParaRPr>
          </a:p>
        </p:txBody>
      </p:sp>
      <p:sp>
        <p:nvSpPr>
          <p:cNvPr id="3" name="TextBox 2"/>
          <p:cNvSpPr txBox="1"/>
          <p:nvPr/>
        </p:nvSpPr>
        <p:spPr>
          <a:xfrm>
            <a:off x="251793" y="3257349"/>
            <a:ext cx="5221357" cy="3108543"/>
          </a:xfrm>
          <a:prstGeom prst="rect">
            <a:avLst/>
          </a:prstGeom>
          <a:noFill/>
        </p:spPr>
        <p:txBody>
          <a:bodyPr wrap="squar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getFibonacci2(</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 = 1, b = 1, c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 2;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&lt;= index;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c = a + </a:t>
            </a:r>
            <a:r>
              <a:rPr lang="en-US" altLang="zh-CN" sz="1400" kern="0" dirty="0" smtClean="0">
                <a:solidFill>
                  <a:srgbClr val="000000"/>
                </a:solidFill>
                <a:latin typeface="Consolas"/>
                <a:ea typeface="宋体"/>
                <a:cs typeface="Times New Roman"/>
              </a:rPr>
              <a:t>b; a </a:t>
            </a:r>
            <a:r>
              <a:rPr lang="en-US" altLang="zh-CN" sz="1400" kern="0" dirty="0">
                <a:solidFill>
                  <a:srgbClr val="000000"/>
                </a:solidFill>
                <a:latin typeface="Consolas"/>
                <a:ea typeface="宋体"/>
                <a:cs typeface="Times New Roman"/>
              </a:rPr>
              <a:t>= </a:t>
            </a:r>
            <a:r>
              <a:rPr lang="en-US" altLang="zh-CN" sz="1400" kern="0" dirty="0" smtClean="0">
                <a:solidFill>
                  <a:srgbClr val="000000"/>
                </a:solidFill>
                <a:latin typeface="Consolas"/>
                <a:ea typeface="宋体"/>
                <a:cs typeface="Times New Roman"/>
              </a:rPr>
              <a:t>b; b </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sz="1400" kern="0" dirty="0">
                <a:solidFill>
                  <a:srgbClr val="3F7F5F"/>
                </a:solidFill>
                <a:latin typeface="Consolas"/>
                <a:ea typeface="宋体"/>
              </a:rPr>
              <a:t>// asymptotic time complexity: O(n)</a:t>
            </a:r>
            <a:endParaRPr lang="zh-CN" altLang="en-US" sz="1400" dirty="0"/>
          </a:p>
        </p:txBody>
      </p:sp>
    </p:spTree>
    <p:extLst>
      <p:ext uri="{BB962C8B-B14F-4D97-AF65-F5344CB8AC3E}">
        <p14:creationId xmlns:p14="http://schemas.microsoft.com/office/powerpoint/2010/main" val="274148123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940910"/>
            <a:ext cx="6612832" cy="5478423"/>
          </a:xfrm>
          <a:prstGeom prst="rect">
            <a:avLst/>
          </a:prstGeom>
          <a:noFill/>
        </p:spPr>
        <p:txBody>
          <a:bodyPr wrap="square" rtlCol="0">
            <a:spAutoFit/>
          </a:bodyPr>
          <a:lstStyle/>
          <a:p>
            <a:pPr>
              <a:spcAft>
                <a:spcPts val="0"/>
              </a:spcAft>
            </a:pP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allTestDefinitions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Container=suit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Map data = </a:t>
            </a:r>
            <a:r>
              <a:rPr lang="en-US" altLang="zh-CN" sz="1200" kern="0" dirty="0">
                <a:solidFill>
                  <a:srgbClr val="7F0055"/>
                </a:solidFill>
                <a:latin typeface="Consolas"/>
                <a:ea typeface="宋体"/>
                <a:cs typeface="Times New Roman"/>
              </a:rPr>
              <a:t>new</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HashMap</a:t>
            </a:r>
            <a:r>
              <a:rPr lang="en-US" altLang="zh-CN" sz="1200" kern="0" dirty="0" smtClean="0">
                <a:solidFill>
                  <a:srgbClr val="000000"/>
                </a:solidFill>
                <a:latin typeface="Consolas"/>
                <a:ea typeface="宋体"/>
                <a:cs typeface="Times New Roman"/>
              </a:rPr>
              <a:t>();</a:t>
            </a:r>
          </a:p>
          <a:p>
            <a:pPr>
              <a:spcAft>
                <a:spcPts val="0"/>
              </a:spcAft>
            </a:pPr>
            <a:r>
              <a:rPr lang="en-US" altLang="zh-CN" sz="1200" kern="0" dirty="0">
                <a:solidFill>
                  <a:srgbClr val="000000"/>
                </a:solidFill>
                <a:latin typeface="Consolas"/>
                <a:ea typeface="宋体"/>
                <a:cs typeface="Times New Roman"/>
              </a:rPr>
              <a:t>  </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tempLists.add</a:t>
            </a:r>
            <a:r>
              <a:rPr lang="en-US" altLang="zh-CN" sz="1200" kern="0" dirty="0">
                <a:solidFill>
                  <a:srgbClr val="000000"/>
                </a:solidFill>
                <a:latin typeface="Consolas"/>
                <a:ea typeface="宋体"/>
                <a:cs typeface="Times New Roman"/>
              </a:rPr>
              <a:t>(</a:t>
            </a:r>
            <a:r>
              <a:rPr lang="en-US" altLang="zh-CN" sz="1200" kern="0" dirty="0" err="1">
                <a:solidFill>
                  <a:srgbClr val="000000"/>
                </a:solidFill>
                <a:latin typeface="Consolas"/>
                <a:ea typeface="宋体"/>
                <a:cs typeface="Times New Roman"/>
              </a:rPr>
              <a:t>testRail_suit</a:t>
            </a:r>
            <a:r>
              <a:rPr lang="en-US" altLang="zh-CN" sz="1200" kern="0" dirty="0">
                <a:solidFill>
                  <a:srgbClr val="000000"/>
                </a:solidFill>
                <a:latin typeface="Consolas"/>
                <a:ea typeface="宋体"/>
                <a:cs typeface="Times New Roman"/>
              </a:rPr>
              <a:t>);</a:t>
            </a:r>
            <a:endParaRPr lang="zh-CN" altLang="zh-CN" sz="1200" kern="0" dirty="0">
              <a:solidFill>
                <a:srgbClr val="000000"/>
              </a:solidFill>
              <a:latin typeface="Consolas"/>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Folder</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&amp;&amp;</a:t>
            </a:r>
            <a:endParaRPr lang="zh-CN" altLang="zh-CN" sz="1400" kern="100" dirty="0">
              <a:latin typeface="Calibri"/>
              <a:ea typeface="宋体"/>
              <a:cs typeface="Times New Roman"/>
            </a:endParaRPr>
          </a:p>
          <a:p>
            <a:pPr indent="381000">
              <a:spcAft>
                <a:spcPts val="0"/>
              </a:spcAft>
            </a:pPr>
            <a:r>
              <a:rPr lang="en-US" altLang="zh-CN" sz="1200" kern="0" dirty="0" err="1">
                <a:solidFill>
                  <a:srgbClr val="000000"/>
                </a:solidFill>
                <a:latin typeface="Consolas"/>
                <a:ea typeface="宋体"/>
                <a:cs typeface="Times New Roman"/>
              </a:rPr>
              <a:t>testDefinition.getIsLeaf</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7F0055"/>
                </a:solidFill>
                <a:latin typeface="Consolas"/>
                <a:ea typeface="宋体"/>
                <a:cs typeface="Times New Roman"/>
              </a:rPr>
              <a:t>int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suitId</a:t>
            </a:r>
            <a:r>
              <a:rPr lang="en-US" altLang="zh-CN" sz="1200" kern="0" dirty="0">
                <a:solidFill>
                  <a:srgbClr val="000000"/>
                </a:solidFill>
                <a:latin typeface="Consolas"/>
                <a:ea typeface="宋体"/>
                <a:cs typeface="Times New Roman"/>
              </a:rPr>
              <a:t> = </a:t>
            </a:r>
            <a:r>
              <a:rPr lang="en-US" altLang="zh-CN" sz="1200" kern="0" dirty="0" smtClean="0">
                <a:solidFill>
                  <a:srgbClr val="000000"/>
                </a:solidFill>
                <a:latin typeface="Consolas"/>
                <a:ea typeface="宋体"/>
                <a:cs typeface="Times New Roman"/>
              </a:rPr>
              <a:t>0;</a:t>
            </a:r>
            <a:r>
              <a:rPr lang="en-US" altLang="zh-CN" sz="1400" kern="100" dirty="0" smtClean="0">
                <a:latin typeface="Calibri"/>
                <a:ea typeface="宋体"/>
                <a:cs typeface="Times New Roman"/>
              </a:rPr>
              <a:t> </a:t>
            </a:r>
            <a:r>
              <a:rPr lang="en-US" altLang="zh-CN" sz="1200" kern="0" dirty="0" err="1" smtClean="0">
                <a:solidFill>
                  <a:srgbClr val="7F0055"/>
                </a:solidFill>
                <a:latin typeface="Consolas"/>
                <a:ea typeface="宋体"/>
                <a:cs typeface="Times New Roman"/>
              </a:rPr>
              <a:t>int</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parentId</a:t>
            </a:r>
            <a:r>
              <a:rPr lang="en-US" altLang="zh-CN" sz="1200" kern="0" dirty="0">
                <a:solidFill>
                  <a:srgbClr val="000000"/>
                </a:solidFill>
                <a:latin typeface="Consolas"/>
                <a:ea typeface="宋体"/>
                <a:cs typeface="Times New Roman"/>
              </a:rPr>
              <a:t> = 0;</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Get suit id by </a:t>
            </a:r>
            <a:r>
              <a:rPr lang="en-US" altLang="zh-CN" sz="1200" kern="0" dirty="0" err="1">
                <a:solidFill>
                  <a:srgbClr val="3F7F5F"/>
                </a:solidFill>
                <a:latin typeface="Consolas"/>
                <a:ea typeface="宋体"/>
                <a:cs typeface="Times New Roman"/>
              </a:rPr>
              <a:t>sctm</a:t>
            </a:r>
            <a:r>
              <a:rPr lang="en-US" altLang="zh-CN" sz="1200" kern="0" dirty="0">
                <a:solidFill>
                  <a:srgbClr val="3F7F5F"/>
                </a:solidFill>
                <a:latin typeface="Consolas"/>
                <a:ea typeface="宋体"/>
                <a:cs typeface="Times New Roman"/>
              </a:rPr>
              <a:t> parent node ID</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tempLists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validate whether have parent section if not only</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testRail.getSctmNodeId</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section =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client.sendPost</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a:solidFill>
                  <a:srgbClr val="7F0055"/>
                </a:solidFill>
                <a:latin typeface="Consolas"/>
                <a:ea typeface="宋体"/>
                <a:cs typeface="Times New Roman"/>
              </a:rPr>
              <a:t>else</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sectionData.put</a:t>
            </a:r>
            <a:r>
              <a:rPr lang="en-US" altLang="zh-CN" sz="1200" kern="0" dirty="0">
                <a:solidFill>
                  <a:srgbClr val="000000"/>
                </a:solidFill>
                <a:latin typeface="Consolas"/>
                <a:ea typeface="宋体"/>
                <a:cs typeface="Times New Roman"/>
              </a:rPr>
              <a:t>(</a:t>
            </a:r>
            <a:r>
              <a:rPr lang="en-US" altLang="zh-CN" sz="1200" kern="0" dirty="0">
                <a:solidFill>
                  <a:srgbClr val="2A00FF"/>
                </a:solidFill>
                <a:latin typeface="Consolas"/>
                <a:ea typeface="宋体"/>
                <a:cs typeface="Times New Roman"/>
              </a:rPr>
              <a:t>"</a:t>
            </a:r>
            <a:r>
              <a:rPr lang="en-US" altLang="zh-CN" sz="1200" kern="0" dirty="0" err="1">
                <a:solidFill>
                  <a:srgbClr val="2A00FF"/>
                </a:solidFill>
                <a:latin typeface="Consolas"/>
                <a:ea typeface="宋体"/>
                <a:cs typeface="Times New Roman"/>
              </a:rPr>
              <a:t>parent_id</a:t>
            </a:r>
            <a:r>
              <a:rPr lang="en-US" altLang="zh-CN" sz="1200" kern="0" dirty="0">
                <a:solidFill>
                  <a:srgbClr val="2A00FF"/>
                </a:solidFill>
                <a:latin typeface="Consolas"/>
                <a:ea typeface="宋体"/>
                <a:cs typeface="Times New Roman"/>
              </a:rPr>
              <a: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break</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smtClean="0">
                <a:solidFill>
                  <a:srgbClr val="7F0055"/>
                </a:solidFill>
                <a:latin typeface="Consolas"/>
                <a:ea typeface="宋体"/>
                <a:cs typeface="Times New Roman"/>
              </a:rPr>
              <a:t>else</a:t>
            </a:r>
            <a:r>
              <a:rPr lang="en-US" altLang="zh-CN" sz="1200" kern="0" dirty="0" smtClean="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continue</a:t>
            </a:r>
            <a:r>
              <a:rPr lang="en-US" altLang="zh-CN" sz="1200" kern="0" dirty="0" smtClean="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200" kern="0" dirty="0">
                <a:solidFill>
                  <a:srgbClr val="000000"/>
                </a:solidFill>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71301281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1258962"/>
            <a:ext cx="6612832" cy="4339650"/>
          </a:xfrm>
          <a:prstGeom prst="rect">
            <a:avLst/>
          </a:prstGeom>
          <a:noFill/>
        </p:spPr>
        <p:txBody>
          <a:bodyPr wrap="square" rtlCol="0">
            <a:spAutoFit/>
          </a:bodyPr>
          <a:lstStyle/>
          <a:p>
            <a:pPr>
              <a:spcAft>
                <a:spcPts val="0"/>
              </a:spcAft>
            </a:pPr>
            <a:r>
              <a:rPr lang="en-US" altLang="zh-CN" sz="1400" kern="0" dirty="0">
                <a:solidFill>
                  <a:srgbClr val="000000"/>
                </a:solidFill>
                <a:latin typeface="Consolas"/>
                <a:ea typeface="宋体"/>
                <a:cs typeface="Times New Roman"/>
              </a:rPr>
              <a:t>Map&lt;Integer, Integer&gt; </a:t>
            </a:r>
            <a:r>
              <a:rPr lang="en-US" altLang="zh-CN" sz="1400" kern="0" dirty="0" err="1">
                <a:solidFill>
                  <a:srgbClr val="000000"/>
                </a:solidFill>
                <a:latin typeface="Consolas"/>
                <a:ea typeface="宋体"/>
                <a:cs typeface="Times New Roman"/>
              </a:rPr>
              <a:t>idMap</a:t>
            </a:r>
            <a:r>
              <a:rPr lang="en-US" altLang="zh-CN" sz="1400" kern="0" dirty="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&lt;Integer, Integer&gt;();</a:t>
            </a:r>
            <a:endParaRPr lang="zh-CN" altLang="zh-CN" kern="100" dirty="0">
              <a:latin typeface="Calibri"/>
              <a:ea typeface="宋体"/>
              <a:cs typeface="Times New Roman"/>
            </a:endParaRPr>
          </a:p>
          <a:p>
            <a:pPr>
              <a:spcAft>
                <a:spcPts val="0"/>
              </a:spcAft>
            </a:pP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TestDefinition</a:t>
            </a:r>
            <a:r>
              <a:rPr lang="en-US" altLang="zh-CN" sz="1400" kern="0" dirty="0">
                <a:solidFill>
                  <a:srgbClr val="000000"/>
                </a:solidFill>
                <a:latin typeface="Consolas"/>
                <a:ea typeface="宋体"/>
                <a:cs typeface="Times New Roman"/>
              </a:rPr>
              <a:t> td : section)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7F0055"/>
                </a:solidFill>
                <a:latin typeface="Consolas"/>
                <a:ea typeface="宋体"/>
                <a:cs typeface="Times New Roman"/>
              </a:rPr>
              <a:t>int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td.getParentNodeId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7F0055"/>
                </a:solidFill>
                <a:latin typeface="Consolas"/>
                <a:ea typeface="宋体"/>
                <a:cs typeface="Times New Roman"/>
              </a:rPr>
              <a:t>if</a:t>
            </a:r>
            <a:r>
              <a:rPr lang="en-US" altLang="zh-CN" sz="1400" kern="0" dirty="0" smtClean="0">
                <a:solidFill>
                  <a:srgbClr val="000000"/>
                </a:solidFill>
                <a:latin typeface="Consolas"/>
                <a:ea typeface="宋体"/>
                <a:cs typeface="Times New Roman"/>
              </a:rPr>
              <a:t> </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idMap.containsKey</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transfer</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Map&lt;String</a:t>
            </a:r>
            <a:r>
              <a:rPr lang="en-US" altLang="zh-CN" sz="1400" kern="0" dirty="0">
                <a:solidFill>
                  <a:srgbClr val="000000"/>
                </a:solidFill>
                <a:latin typeface="Consolas"/>
                <a:ea typeface="宋体"/>
                <a:cs typeface="Times New Roman"/>
              </a:rPr>
              <a:t>, Object&gt; data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&lt;String, Object&gt;();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String </a:t>
            </a:r>
            <a:r>
              <a:rPr lang="en-US" altLang="zh-CN" sz="1400" kern="0" dirty="0" err="1">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 </a:t>
            </a:r>
            <a:r>
              <a:rPr lang="en-US" altLang="zh-CN" sz="1400" kern="0" dirty="0">
                <a:solidFill>
                  <a:srgbClr val="2A00FF"/>
                </a:solidFill>
                <a:latin typeface="Consolas"/>
                <a:ea typeface="宋体"/>
                <a:cs typeface="Times New Roman"/>
              </a:rPr>
              <a:t>"</a:t>
            </a:r>
            <a:r>
              <a:rPr lang="en-US" altLang="zh-CN" sz="1400" kern="0" dirty="0" err="1">
                <a:solidFill>
                  <a:srgbClr val="2A00FF"/>
                </a:solidFill>
                <a:latin typeface="Consolas"/>
                <a:ea typeface="宋体"/>
                <a:cs typeface="Times New Roman"/>
              </a:rPr>
              <a:t>add_section</a:t>
            </a:r>
            <a:r>
              <a:rPr lang="en-US" altLang="zh-CN" sz="1400" kern="0" dirty="0">
                <a:solidFill>
                  <a:srgbClr val="2A00FF"/>
                </a:solidFill>
                <a:latin typeface="Consolas"/>
                <a:ea typeface="宋体"/>
                <a:cs typeface="Times New Roman"/>
              </a:rPr>
              <a:t>/"</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testRailProjectId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JSONObject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rootSection</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JSONObject</a:t>
            </a:r>
            <a:r>
              <a:rPr lang="en-US" altLang="zh-CN" sz="1400" kern="0" dirty="0">
                <a:solidFill>
                  <a:srgbClr val="000000"/>
                </a:solidFill>
                <a:latin typeface="Consolas"/>
                <a:ea typeface="宋体"/>
                <a:cs typeface="Times New Roman"/>
              </a:rPr>
              <a:t>) </a:t>
            </a: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client.sendPost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data);</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newId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idSuiteIdMap.put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idSuiteIdMap.get</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else</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hasn't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bufferSpaceForSections.add</a:t>
            </a:r>
            <a:r>
              <a:rPr lang="en-US" altLang="zh-CN" sz="1400" kern="0" dirty="0" smtClean="0">
                <a:solidFill>
                  <a:srgbClr val="000000"/>
                </a:solidFill>
                <a:latin typeface="Consolas"/>
                <a:ea typeface="宋体"/>
                <a:cs typeface="Times New Roman"/>
              </a:rPr>
              <a:t>(td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endParaRPr lang="zh-CN" altLang="zh-CN" kern="100" dirty="0">
              <a:latin typeface="Calibri"/>
              <a:ea typeface="宋体"/>
              <a:cs typeface="Times New Roman"/>
            </a:endParaRPr>
          </a:p>
          <a:p>
            <a:pPr algn="just">
              <a:spcAft>
                <a:spcPts val="0"/>
              </a:spcAft>
            </a:pPr>
            <a:r>
              <a:rPr lang="en-US" altLang="zh-CN" sz="1400" kern="0" dirty="0">
                <a:solidFill>
                  <a:srgbClr val="000000"/>
                </a:solidFill>
                <a:latin typeface="Consolas"/>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69542756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4401205"/>
          </a:xfrm>
          <a:prstGeom prst="rect">
            <a:avLst/>
          </a:prstGeom>
          <a:noFill/>
        </p:spPr>
        <p:txBody>
          <a:bodyPr wrap="square" rtlCol="0">
            <a:spAutoFit/>
          </a:bodyPr>
          <a:lstStyle/>
          <a:p>
            <a:pPr algn="just">
              <a:spcAft>
                <a:spcPts val="0"/>
              </a:spcAft>
            </a:pPr>
            <a:r>
              <a:rPr lang="en-US" altLang="zh-CN" sz="2800" dirty="0">
                <a:latin typeface="Adobe Garamond Pro Bold" pitchFamily="18" charset="0"/>
                <a:ea typeface="华文楷体" pitchFamily="2" charset="-122"/>
              </a:rPr>
              <a:t>Migration Tool</a:t>
            </a:r>
            <a:r>
              <a:rPr lang="zh-CN" altLang="en-US" sz="2800" dirty="0">
                <a:latin typeface="Adobe Garamond Pro Bold" pitchFamily="18" charset="0"/>
                <a:ea typeface="华文楷体" pitchFamily="2" charset="-122"/>
              </a:rPr>
              <a:t>前后的两种写法大同小异，唯一不同的是，前者将已经插入的节点存入</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中，而后者存放在</a:t>
            </a:r>
            <a:r>
              <a:rPr lang="en-US" altLang="zh-CN" sz="2800" dirty="0">
                <a:latin typeface="Adobe Garamond Pro Bold" pitchFamily="18" charset="0"/>
                <a:ea typeface="华文楷体" pitchFamily="2" charset="-122"/>
              </a:rPr>
              <a:t>Map</a:t>
            </a:r>
            <a:r>
              <a:rPr lang="zh-CN" altLang="en-US" sz="2800" dirty="0">
                <a:latin typeface="Adobe Garamond Pro Bold" pitchFamily="18" charset="0"/>
                <a:ea typeface="华文楷体" pitchFamily="2" charset="-122"/>
              </a:rPr>
              <a:t>中。在插入新结点时，不得不去搜索父节点的信息（获取父节点的新</a:t>
            </a:r>
            <a:r>
              <a:rPr lang="en-US" altLang="zh-CN" sz="2800" dirty="0">
                <a:latin typeface="Adobe Garamond Pro Bold" pitchFamily="18" charset="0"/>
                <a:ea typeface="华文楷体" pitchFamily="2" charset="-122"/>
              </a:rPr>
              <a:t>id</a:t>
            </a:r>
            <a:r>
              <a:rPr lang="zh-CN" altLang="en-US" sz="2800" dirty="0">
                <a:latin typeface="Adobe Garamond Pro Bold" pitchFamily="18" charset="0"/>
                <a:ea typeface="华文楷体" pitchFamily="2" charset="-122"/>
              </a:rPr>
              <a:t>）。</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搜索的时间渐进复杂度为</a:t>
            </a:r>
            <a:r>
              <a:rPr lang="en-US" altLang="zh-CN" sz="2800" dirty="0">
                <a:latin typeface="Adobe Garamond Pro Bold" pitchFamily="18" charset="0"/>
                <a:ea typeface="华文楷体" pitchFamily="2" charset="-122"/>
              </a:rPr>
              <a:t>O(n)</a:t>
            </a:r>
            <a:r>
              <a:rPr lang="zh-CN" altLang="en-US" sz="2800" dirty="0">
                <a:latin typeface="Adobe Garamond Pro Bold" pitchFamily="18" charset="0"/>
                <a:ea typeface="华文楷体" pitchFamily="2" charset="-122"/>
              </a:rPr>
              <a:t>，</a:t>
            </a:r>
            <a:r>
              <a:rPr lang="en-US" altLang="zh-CN" sz="2800" dirty="0" err="1">
                <a:latin typeface="Adobe Garamond Pro Bold" pitchFamily="18" charset="0"/>
                <a:ea typeface="华文楷体" pitchFamily="2" charset="-122"/>
              </a:rPr>
              <a:t>HashMap</a:t>
            </a:r>
            <a:r>
              <a:rPr lang="zh-CN" altLang="en-US" sz="2800" dirty="0">
                <a:latin typeface="Adobe Garamond Pro Bold" pitchFamily="18" charset="0"/>
                <a:ea typeface="华文楷体" pitchFamily="2" charset="-122"/>
              </a:rPr>
              <a:t>则几乎为</a:t>
            </a:r>
            <a:r>
              <a:rPr lang="en-US" altLang="zh-CN" sz="2800" dirty="0">
                <a:latin typeface="Adobe Garamond Pro Bold" pitchFamily="18" charset="0"/>
                <a:ea typeface="华文楷体" pitchFamily="2" charset="-122"/>
              </a:rPr>
              <a:t>O(1)</a:t>
            </a:r>
            <a:r>
              <a:rPr lang="zh-CN" altLang="en-US" sz="2800" dirty="0">
                <a:latin typeface="Adobe Garamond Pro Bold" pitchFamily="18" charset="0"/>
                <a:ea typeface="华文楷体" pitchFamily="2" charset="-122"/>
              </a:rPr>
              <a:t>，所以在迁移数据量巨大的时候，后者的效率远大于前者</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不得不提的是，</a:t>
            </a:r>
            <a:r>
              <a:rPr lang="en-US" altLang="zh-CN" sz="2800" dirty="0" err="1" smtClean="0">
                <a:latin typeface="Adobe Garamond Pro Bold" pitchFamily="18" charset="0"/>
                <a:ea typeface="华文楷体" pitchFamily="2" charset="-122"/>
              </a:rPr>
              <a:t>TreeMap</a:t>
            </a:r>
            <a:r>
              <a:rPr lang="zh-CN" altLang="en-US" sz="2800" dirty="0" smtClean="0">
                <a:latin typeface="Adobe Garamond Pro Bold" pitchFamily="18" charset="0"/>
                <a:ea typeface="华文楷体" pitchFamily="2" charset="-122"/>
              </a:rPr>
              <a:t>（或者</a:t>
            </a:r>
            <a:r>
              <a:rPr lang="en-US" altLang="zh-CN" sz="2800" dirty="0" err="1" smtClean="0">
                <a:latin typeface="Adobe Garamond Pro Bold" pitchFamily="18" charset="0"/>
                <a:ea typeface="华文楷体" pitchFamily="2" charset="-122"/>
              </a:rPr>
              <a:t>TreeSet</a:t>
            </a:r>
            <a:r>
              <a:rPr lang="zh-CN" altLang="en-US" sz="2800" dirty="0" smtClean="0">
                <a:latin typeface="Adobe Garamond Pro Bold" pitchFamily="18" charset="0"/>
                <a:ea typeface="华文楷体" pitchFamily="2" charset="-122"/>
              </a:rPr>
              <a:t>）搜索的时间渐进复杂度为</a:t>
            </a:r>
            <a:r>
              <a:rPr lang="en-US" altLang="zh-CN" sz="2800" dirty="0" smtClean="0">
                <a:latin typeface="Adobe Garamond Pro Bold" pitchFamily="18" charset="0"/>
                <a:ea typeface="华文楷体" pitchFamily="2" charset="-122"/>
              </a:rPr>
              <a:t>O(log n)</a:t>
            </a:r>
            <a:r>
              <a:rPr lang="zh-CN" altLang="en-US" sz="2800" dirty="0" smtClean="0">
                <a:latin typeface="Adobe Garamond Pro Bold" pitchFamily="18" charset="0"/>
                <a:ea typeface="华文楷体" pitchFamily="2" charset="-122"/>
              </a:rPr>
              <a:t>，但是支持排序。</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57528595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3970318"/>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为什么顺序表</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和集合</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搜索复杂度不一样？因为在其存储内容时，</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不光光记录了数据的大小，还记录了其顺序。而在</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里面没有顺序这样的概念。所以存储相同内容的</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后，</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拥有了更多的信息量。</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在数据迁移的场合中，已插入节点的信息的顺序是不需要的，即</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中存在着信息冗余，导致了搜索效率的降低。</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5035985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2246769"/>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优秀的算法能够巧妙地利用空间换取时间。</a:t>
            </a:r>
            <a:endParaRPr lang="en-US" altLang="zh-CN" sz="2800" dirty="0" smtClean="0">
              <a:latin typeface="Adobe Garamond Pro Bold" pitchFamily="18" charset="0"/>
              <a:ea typeface="华文楷体" pitchFamily="2" charset="-122"/>
            </a:endParaRPr>
          </a:p>
          <a:p>
            <a:pPr algn="just">
              <a:spcAft>
                <a:spcPts val="0"/>
              </a:spcAft>
            </a:pPr>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算法则是一个典型的</a:t>
            </a:r>
            <a:r>
              <a:rPr lang="zh-CN" altLang="en-US" sz="2800" dirty="0">
                <a:latin typeface="Adobe Garamond Pro Bold" pitchFamily="18" charset="0"/>
                <a:ea typeface="华文楷体" pitchFamily="2" charset="-122"/>
              </a:rPr>
              <a:t>例子</a:t>
            </a:r>
            <a:r>
              <a:rPr lang="zh-CN" altLang="en-US" sz="2800" dirty="0" smtClean="0">
                <a:latin typeface="Adobe Garamond Pro Bold" pitchFamily="18" charset="0"/>
                <a:ea typeface="华文楷体" pitchFamily="2" charset="-122"/>
              </a:rPr>
              <a:t>，其是一</a:t>
            </a:r>
            <a:r>
              <a:rPr lang="zh-CN" altLang="en-US" sz="2800" dirty="0">
                <a:latin typeface="Adobe Garamond Pro Bold" pitchFamily="18" charset="0"/>
                <a:ea typeface="华文楷体" pitchFamily="2" charset="-122"/>
              </a:rPr>
              <a:t>种由</a:t>
            </a:r>
            <a:r>
              <a:rPr lang="en-US" altLang="zh-CN" sz="2800" dirty="0" smtClean="0">
                <a:latin typeface="Adobe Garamond Pro Bold" pitchFamily="18" charset="0"/>
                <a:ea typeface="华文楷体" pitchFamily="2" charset="-122"/>
              </a:rPr>
              <a:t>Knuth (</a:t>
            </a:r>
            <a:r>
              <a:rPr lang="en-US" altLang="zh-CN" sz="2800" dirty="0">
                <a:latin typeface="Adobe Garamond Pro Bold" pitchFamily="18" charset="0"/>
                <a:ea typeface="华文楷体" pitchFamily="2" charset="-122"/>
              </a:rPr>
              <a:t>D</a:t>
            </a:r>
            <a:r>
              <a:rPr lang="en-US" altLang="zh-CN" sz="2800" dirty="0" smtClean="0">
                <a:latin typeface="Adobe Garamond Pro Bold" pitchFamily="18" charset="0"/>
                <a:ea typeface="华文楷体" pitchFamily="2" charset="-122"/>
              </a:rPr>
              <a:t>. E. Knuth</a:t>
            </a:r>
            <a:r>
              <a:rPr lang="en-US" altLang="zh-CN" sz="2800" dirty="0">
                <a:latin typeface="Adobe Garamond Pro Bold" pitchFamily="18" charset="0"/>
                <a:ea typeface="华文楷体" pitchFamily="2" charset="-122"/>
              </a:rPr>
              <a:t>)</a:t>
            </a:r>
            <a:r>
              <a:rPr lang="zh-CN" altLang="en-US" sz="2800" dirty="0">
                <a:latin typeface="Adobe Garamond Pro Bold" pitchFamily="18" charset="0"/>
                <a:ea typeface="华文楷体" pitchFamily="2" charset="-122"/>
              </a:rPr>
              <a:t>、</a:t>
            </a:r>
            <a:r>
              <a:rPr lang="en-US" altLang="zh-CN" sz="2800" dirty="0" smtClean="0">
                <a:latin typeface="Adobe Garamond Pro Bold" pitchFamily="18" charset="0"/>
                <a:ea typeface="华文楷体" pitchFamily="2" charset="-122"/>
              </a:rPr>
              <a:t>Morris (</a:t>
            </a:r>
            <a:r>
              <a:rPr lang="en-US" altLang="zh-CN" sz="2800" dirty="0">
                <a:latin typeface="Adobe Garamond Pro Bold" pitchFamily="18" charset="0"/>
                <a:ea typeface="华文楷体" pitchFamily="2" charset="-122"/>
              </a:rPr>
              <a:t>J</a:t>
            </a:r>
            <a:r>
              <a:rPr lang="en-US" altLang="zh-CN" sz="2800" dirty="0" smtClean="0">
                <a:latin typeface="Adobe Garamond Pro Bold" pitchFamily="18" charset="0"/>
                <a:ea typeface="华文楷体" pitchFamily="2" charset="-122"/>
              </a:rPr>
              <a:t>. H. Morris</a:t>
            </a:r>
            <a:r>
              <a:rPr lang="zh-CN" altLang="en-US" sz="2800" dirty="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Pratt(V. R. Pratt</a:t>
            </a:r>
            <a:r>
              <a:rPr lang="zh-CN" altLang="en-US" sz="2800" dirty="0">
                <a:latin typeface="Adobe Garamond Pro Bold" pitchFamily="18" charset="0"/>
                <a:ea typeface="华文楷体" pitchFamily="2" charset="-122"/>
              </a:rPr>
              <a:t>）三人设计的线性时间字符串匹配算法。</a:t>
            </a:r>
            <a:endParaRPr lang="zh-CN" altLang="zh-CN" sz="2800" dirty="0">
              <a:latin typeface="Adobe Garamond Pro Bold" pitchFamily="18" charset="0"/>
              <a:ea typeface="华文楷体" pitchFamily="2" charset="-122"/>
            </a:endParaRPr>
          </a:p>
        </p:txBody>
      </p:sp>
      <p:sp>
        <p:nvSpPr>
          <p:cNvPr id="3" name="TextBox 2"/>
          <p:cNvSpPr txBox="1"/>
          <p:nvPr/>
        </p:nvSpPr>
        <p:spPr>
          <a:xfrm>
            <a:off x="874643" y="3922643"/>
            <a:ext cx="6237605" cy="1200329"/>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endParaRPr lang="zh-CN" altLang="en-US" sz="3600" dirty="0"/>
          </a:p>
        </p:txBody>
      </p:sp>
    </p:spTree>
    <p:extLst>
      <p:ext uri="{BB962C8B-B14F-4D97-AF65-F5344CB8AC3E}">
        <p14:creationId xmlns:p14="http://schemas.microsoft.com/office/powerpoint/2010/main" val="733036892"/>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6237605" cy="2862322"/>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a:t>
            </a:r>
            <a:r>
              <a:rPr lang="en-US" altLang="zh-CN" sz="3600" dirty="0">
                <a:solidFill>
                  <a:srgbClr val="FF0000"/>
                </a:solidFill>
              </a:rPr>
              <a:t>b</a:t>
            </a:r>
            <a:r>
              <a:rPr lang="en-US" altLang="zh-CN" sz="3600" dirty="0"/>
              <a:t> c a b c a b c b </a:t>
            </a:r>
            <a:r>
              <a:rPr lang="en-US" altLang="zh-CN" sz="3600" dirty="0" err="1"/>
              <a:t>b</a:t>
            </a:r>
            <a:r>
              <a:rPr lang="en-US" altLang="zh-CN" sz="3600" dirty="0"/>
              <a:t> a c…</a:t>
            </a:r>
          </a:p>
          <a:p>
            <a:r>
              <a:rPr lang="en-US" altLang="zh-CN" sz="3600" dirty="0"/>
              <a:t>P: </a:t>
            </a:r>
            <a:r>
              <a:rPr lang="en-US" altLang="zh-CN" sz="3600" dirty="0" smtClean="0"/>
              <a:t>   </a:t>
            </a:r>
            <a:r>
              <a:rPr lang="en-US" altLang="zh-CN" sz="3600" dirty="0" smtClean="0">
                <a:solidFill>
                  <a:srgbClr val="FF0000"/>
                </a:solidFill>
              </a:rPr>
              <a:t>a</a:t>
            </a:r>
            <a:r>
              <a:rPr lang="en-US" altLang="zh-CN" sz="3600" dirty="0" smtClean="0"/>
              <a:t> </a:t>
            </a:r>
            <a:r>
              <a:rPr lang="en-US" altLang="zh-CN" sz="3600" dirty="0"/>
              <a:t>b c a b c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a:latin typeface="Adobe Garamond Pro Bold" pitchFamily="18" charset="0"/>
                <a:ea typeface="华文楷体" pitchFamily="2" charset="-122"/>
              </a:rPr>
              <a:t>在一般方法中，如果字符串匹配时遇到失配，则模式串</a:t>
            </a:r>
            <a:r>
              <a:rPr lang="en-US" altLang="zh-CN" sz="2800" dirty="0">
                <a:latin typeface="Adobe Garamond Pro Bold" pitchFamily="18" charset="0"/>
                <a:ea typeface="华文楷体" pitchFamily="2" charset="-122"/>
              </a:rPr>
              <a:t>P</a:t>
            </a:r>
            <a:r>
              <a:rPr lang="zh-CN" altLang="en-US" sz="2800" dirty="0">
                <a:latin typeface="Adobe Garamond Pro Bold" pitchFamily="18" charset="0"/>
                <a:ea typeface="华文楷体" pitchFamily="2" charset="-122"/>
              </a:rPr>
              <a:t>往后移一个，从头开始比较。若主串长度为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，模式串长度为</a:t>
            </a:r>
            <a:r>
              <a:rPr lang="en-US" altLang="zh-CN" sz="2800" dirty="0">
                <a:latin typeface="Adobe Garamond Pro Bold" pitchFamily="18" charset="0"/>
                <a:ea typeface="华文楷体" pitchFamily="2" charset="-122"/>
              </a:rPr>
              <a:t>M</a:t>
            </a:r>
            <a:r>
              <a:rPr lang="zh-CN" altLang="en-US" sz="2800" dirty="0">
                <a:latin typeface="Adobe Garamond Pro Bold" pitchFamily="18" charset="0"/>
                <a:ea typeface="华文楷体" pitchFamily="2" charset="-122"/>
              </a:rPr>
              <a:t>，则匹配的时间复杂度为</a:t>
            </a:r>
            <a:r>
              <a:rPr lang="en-US" altLang="zh-CN" sz="2800" dirty="0">
                <a:latin typeface="Adobe Garamond Pro Bold" pitchFamily="18" charset="0"/>
                <a:ea typeface="华文楷体" pitchFamily="2" charset="-122"/>
              </a:rPr>
              <a:t>O(MN)</a:t>
            </a:r>
            <a:r>
              <a:rPr lang="zh-CN" altLang="en-US" sz="2800" dirty="0">
                <a:latin typeface="Adobe Garamond Pro Bold" pitchFamily="18" charset="0"/>
                <a:ea typeface="华文楷体" pitchFamily="2" charset="-122"/>
              </a:rPr>
              <a:t>。</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1844505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2862322"/>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b c a b c a b </a:t>
            </a:r>
            <a:r>
              <a:rPr lang="en-US" altLang="zh-CN" sz="3600" dirty="0">
                <a:solidFill>
                  <a:srgbClr val="FF0000"/>
                </a:solidFill>
              </a:rPr>
              <a:t>c</a:t>
            </a:r>
            <a:r>
              <a:rPr lang="en-US" altLang="zh-CN" sz="3600" dirty="0"/>
              <a:t> b </a:t>
            </a:r>
            <a:r>
              <a:rPr lang="en-US" altLang="zh-CN" sz="3600" dirty="0" err="1"/>
              <a:t>b</a:t>
            </a:r>
            <a:r>
              <a:rPr lang="en-US" altLang="zh-CN" sz="3600" dirty="0"/>
              <a:t> a c…</a:t>
            </a:r>
          </a:p>
          <a:p>
            <a:r>
              <a:rPr lang="en-US" altLang="zh-CN" sz="3600" dirty="0"/>
              <a:t>P:    </a:t>
            </a:r>
            <a:r>
              <a:rPr lang="en-US" altLang="zh-CN" sz="3600" dirty="0" smtClean="0"/>
              <a:t>      a </a:t>
            </a:r>
            <a:r>
              <a:rPr lang="en-US" altLang="zh-CN" sz="3600" dirty="0"/>
              <a:t>b c a b </a:t>
            </a:r>
            <a:r>
              <a:rPr lang="en-US" altLang="zh-CN" sz="3600" dirty="0">
                <a:solidFill>
                  <a:srgbClr val="FF0000"/>
                </a:solidFill>
              </a:rPr>
              <a:t>c</a:t>
            </a:r>
            <a:r>
              <a:rPr lang="en-US" altLang="zh-CN" sz="3600" dirty="0"/>
              <a:t>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在失配字符</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前面，我们发现模式串开头的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之前的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一模一样，所以我们完全没有必要将主串指针回溯到开始，只需要动动模式串指针即可。</a:t>
            </a:r>
            <a:endParaRPr lang="en-US" altLang="zh-CN" sz="2800" dirty="0">
              <a:latin typeface="Adobe Garamond Pro Bold" pitchFamily="18" charset="0"/>
              <a:ea typeface="华文楷体" pitchFamily="2" charset="-122"/>
            </a:endParaRPr>
          </a:p>
        </p:txBody>
      </p:sp>
      <p:sp>
        <p:nvSpPr>
          <p:cNvPr id="6" name="左大括号 5"/>
          <p:cNvSpPr/>
          <p:nvPr/>
        </p:nvSpPr>
        <p:spPr bwMode="auto">
          <a:xfrm rot="16200000">
            <a:off x="2226365" y="1550428"/>
            <a:ext cx="450574" cy="1828800"/>
          </a:xfrm>
          <a:prstGeom prst="leftBrace">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左大括号 7"/>
          <p:cNvSpPr/>
          <p:nvPr/>
        </p:nvSpPr>
        <p:spPr bwMode="auto">
          <a:xfrm rot="16200000">
            <a:off x="3432313" y="1656448"/>
            <a:ext cx="450574" cy="1828800"/>
          </a:xfrm>
          <a:prstGeom prst="leftBrace">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514835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1754326"/>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r>
              <a:rPr lang="en-US" altLang="zh-CN" sz="3600" dirty="0" smtClean="0"/>
              <a:t>F: -1 0 0 0 1 2 3 4 5 0 1</a:t>
            </a:r>
            <a:endParaRPr lang="zh-CN" altLang="en-US" sz="3600" dirty="0"/>
          </a:p>
        </p:txBody>
      </p:sp>
      <p:sp>
        <p:nvSpPr>
          <p:cNvPr id="5" name="TextBox 4"/>
          <p:cNvSpPr txBox="1"/>
          <p:nvPr/>
        </p:nvSpPr>
        <p:spPr>
          <a:xfrm>
            <a:off x="622852" y="3260035"/>
            <a:ext cx="7686261"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所以说，我们只需要在比较前预先计算一个模式串对应的</a:t>
            </a:r>
            <a:r>
              <a:rPr lang="en-US" altLang="zh-CN" sz="2800" dirty="0" smtClean="0">
                <a:latin typeface="Adobe Garamond Pro Bold" pitchFamily="18" charset="0"/>
                <a:ea typeface="华文楷体" pitchFamily="2" charset="-122"/>
              </a:rPr>
              <a:t>F</a:t>
            </a:r>
            <a:r>
              <a:rPr lang="zh-CN" altLang="en-US" sz="2800" dirty="0" smtClean="0">
                <a:latin typeface="Adobe Garamond Pro Bold" pitchFamily="18" charset="0"/>
                <a:ea typeface="华文楷体" pitchFamily="2" charset="-122"/>
              </a:rPr>
              <a:t>数组，如果某个位置失配，则模式串指针需要更新成多少即可（主串指针不变）。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86682393"/>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1384995"/>
          </a:xfrm>
          <a:prstGeom prst="rect">
            <a:avLst/>
          </a:prstGeom>
          <a:noFill/>
        </p:spPr>
        <p:txBody>
          <a:bodyPr wrap="square" rtlCol="0">
            <a:spAutoFit/>
          </a:bodyPr>
          <a:lstStyle/>
          <a:p>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算法中，主串指针不需要回溯，所以其时间渐进复杂度为</a:t>
            </a:r>
            <a:r>
              <a:rPr lang="en-US" altLang="zh-CN" sz="2800" dirty="0" smtClean="0">
                <a:latin typeface="Adobe Garamond Pro Bold" pitchFamily="18" charset="0"/>
                <a:ea typeface="华文楷体" pitchFamily="2" charset="-122"/>
              </a:rPr>
              <a:t>O(M+N)</a:t>
            </a:r>
            <a:r>
              <a:rPr lang="zh-CN" altLang="en-US" sz="2800" dirty="0" smtClean="0">
                <a:latin typeface="Adobe Garamond Pro Bold" pitchFamily="18" charset="0"/>
                <a:ea typeface="华文楷体" pitchFamily="2" charset="-122"/>
              </a:rPr>
              <a:t>。其利用了额外</a:t>
            </a:r>
            <a:r>
              <a:rPr lang="en-US" altLang="zh-CN" sz="2800" dirty="0" smtClean="0">
                <a:latin typeface="Adobe Garamond Pro Bold" pitchFamily="18" charset="0"/>
                <a:ea typeface="华文楷体" pitchFamily="2" charset="-122"/>
              </a:rPr>
              <a:t>N</a:t>
            </a:r>
            <a:r>
              <a:rPr lang="zh-CN" altLang="en-US" sz="2800" dirty="0" smtClean="0">
                <a:latin typeface="Adobe Garamond Pro Bold" pitchFamily="18" charset="0"/>
                <a:ea typeface="华文楷体" pitchFamily="2" charset="-122"/>
              </a:rPr>
              <a:t>长度是数组，换得了巨大的时间收益，是完全值得的。</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82199206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539430"/>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贪心算法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贪心</a:t>
            </a:r>
            <a:r>
              <a:rPr lang="zh-CN" altLang="en-US" sz="2800" dirty="0" smtClean="0">
                <a:latin typeface="Adobe Garamond Pro Bold" pitchFamily="18" charset="0"/>
                <a:ea typeface="华文楷体" pitchFamily="2" charset="-122"/>
              </a:rPr>
              <a:t>算法是</a:t>
            </a:r>
            <a:r>
              <a:rPr lang="zh-CN" altLang="en-US" sz="2800" dirty="0">
                <a:latin typeface="Adobe Garamond Pro Bold" pitchFamily="18" charset="0"/>
                <a:ea typeface="华文楷体" pitchFamily="2" charset="-122"/>
              </a:rPr>
              <a:t>指，在对问题求解时，总是做出在当前看来是最好的选择</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经典的例子有：</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现实中的现金兑换问题</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带时限的作业排序问题</a:t>
            </a:r>
            <a:endParaRPr lang="en-US" altLang="zh-CN" sz="2800" dirty="0" smtClean="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可</a:t>
            </a:r>
            <a:r>
              <a:rPr lang="zh-CN" altLang="en-US" sz="2800" dirty="0" smtClean="0">
                <a:latin typeface="Adobe Garamond Pro Bold" pitchFamily="18" charset="0"/>
                <a:ea typeface="华文楷体" pitchFamily="2" charset="-122"/>
              </a:rPr>
              <a:t>分解的背包问题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192542290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2677656"/>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分治算法的基本思想是将一个规模为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的问题分解为</a:t>
            </a:r>
            <a:r>
              <a:rPr lang="en-US" altLang="zh-CN" sz="2800" dirty="0">
                <a:latin typeface="Adobe Garamond Pro Bold" pitchFamily="18" charset="0"/>
                <a:ea typeface="华文楷体" pitchFamily="2" charset="-122"/>
              </a:rPr>
              <a:t>K</a:t>
            </a:r>
            <a:r>
              <a:rPr lang="zh-CN" altLang="en-US" sz="2800" dirty="0">
                <a:latin typeface="Adobe Garamond Pro Bold" pitchFamily="18" charset="0"/>
                <a:ea typeface="华文楷体" pitchFamily="2" charset="-122"/>
              </a:rPr>
              <a:t>个规模较小的子问题，这些子问题相互独立且与原问题性质相同。求出子问题的解，就可得到原问题的解。</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08228134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108543"/>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分治算法的典型例子</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快速排序</a:t>
            </a:r>
            <a:r>
              <a:rPr lang="zh-CN" altLang="en-US" sz="2800" dirty="0">
                <a:latin typeface="Adobe Garamond Pro Bold" pitchFamily="18" charset="0"/>
                <a:ea typeface="华文楷体" pitchFamily="2" charset="-122"/>
              </a:rPr>
              <a:t>算法：快速排序由</a:t>
            </a:r>
            <a:r>
              <a:rPr lang="en-US" altLang="zh-CN" sz="2800" dirty="0">
                <a:latin typeface="Adobe Garamond Pro Bold" pitchFamily="18" charset="0"/>
                <a:ea typeface="华文楷体" pitchFamily="2" charset="-122"/>
              </a:rPr>
              <a:t>C. A. R. </a:t>
            </a:r>
            <a:r>
              <a:rPr lang="en-US" altLang="zh-CN" sz="2800" dirty="0" smtClean="0">
                <a:latin typeface="Adobe Garamond Pro Bold" pitchFamily="18" charset="0"/>
                <a:ea typeface="华文楷体" pitchFamily="2" charset="-122"/>
              </a:rPr>
              <a:t>Hoare</a:t>
            </a:r>
            <a:r>
              <a:rPr lang="zh-CN" altLang="en-US" sz="2800" dirty="0" smtClean="0">
                <a:latin typeface="Adobe Garamond Pro Bold" pitchFamily="18" charset="0"/>
                <a:ea typeface="华文楷体" pitchFamily="2" charset="-122"/>
              </a:rPr>
              <a:t>提出</a:t>
            </a:r>
            <a:r>
              <a:rPr lang="zh-CN" altLang="en-US" sz="2800" dirty="0">
                <a:latin typeface="Adobe Garamond Pro Bold" pitchFamily="18" charset="0"/>
                <a:ea typeface="华文楷体" pitchFamily="2" charset="-122"/>
              </a:rPr>
              <a:t>。它的基本思想是：通过一趟排序将要排序的数据分割成独立的两部分，其中一部分的所有数据都比另外一部分的所有数据都要小，然后再按此方法对这两部分数据分别进行快速</a:t>
            </a:r>
            <a:r>
              <a:rPr lang="zh-CN" altLang="en-US" sz="2800" dirty="0" smtClean="0">
                <a:latin typeface="Adobe Garamond Pro Bold" pitchFamily="18" charset="0"/>
                <a:ea typeface="华文楷体" pitchFamily="2" charset="-122"/>
              </a:rPr>
              <a:t>排序。</a:t>
            </a:r>
            <a:endParaRPr lang="en-US" altLang="zh-CN" sz="2800" dirty="0" smtClean="0">
              <a:latin typeface="Adobe Garamond Pro Bold" pitchFamily="18" charset="0"/>
              <a:ea typeface="华文楷体" pitchFamily="2" charset="-122"/>
            </a:endParaRPr>
          </a:p>
        </p:txBody>
      </p:sp>
    </p:spTree>
    <p:extLst>
      <p:ext uri="{BB962C8B-B14F-4D97-AF65-F5344CB8AC3E}">
        <p14:creationId xmlns:p14="http://schemas.microsoft.com/office/powerpoint/2010/main" val="107681108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快速排序</a:t>
            </a:r>
            <a:r>
              <a:rPr lang="zh-CN" altLang="en-US" dirty="0" smtClean="0"/>
              <a:t>：</a:t>
            </a:r>
            <a:endParaRPr lang="en-US" altLang="zh-CN" dirty="0" smtClean="0"/>
          </a:p>
          <a:p>
            <a:endParaRPr lang="en-US" altLang="zh-CN" dirty="0"/>
          </a:p>
          <a:p>
            <a:r>
              <a:rPr lang="zh-CN" altLang="en-US" dirty="0" smtClean="0"/>
              <a:t>原始</a:t>
            </a:r>
            <a:r>
              <a:rPr lang="en-US" altLang="zh-CN" dirty="0" smtClean="0"/>
              <a:t>   </a:t>
            </a:r>
            <a:r>
              <a:rPr lang="en-US" altLang="zh-CN" dirty="0"/>
              <a:t>48   36   68   72   12   48     2</a:t>
            </a:r>
          </a:p>
          <a:p>
            <a:r>
              <a:rPr lang="zh-CN" altLang="en-US" dirty="0" smtClean="0"/>
              <a:t>比较</a:t>
            </a:r>
            <a:r>
              <a:rPr lang="en-US" altLang="zh-CN" dirty="0" smtClean="0"/>
              <a:t>   </a:t>
            </a:r>
            <a:r>
              <a:rPr lang="en-US" altLang="zh-CN" dirty="0" smtClean="0">
                <a:solidFill>
                  <a:srgbClr val="FF0000"/>
                </a:solidFill>
              </a:rPr>
              <a:t>48</a:t>
            </a:r>
            <a:r>
              <a:rPr lang="en-US" altLang="zh-CN" dirty="0" smtClean="0"/>
              <a:t>   36   </a:t>
            </a:r>
            <a:r>
              <a:rPr lang="en-US" altLang="zh-CN" dirty="0" smtClean="0">
                <a:solidFill>
                  <a:srgbClr val="00B050"/>
                </a:solidFill>
              </a:rPr>
              <a:t>68</a:t>
            </a:r>
            <a:r>
              <a:rPr lang="en-US" altLang="zh-CN" dirty="0" smtClean="0"/>
              <a:t>   72   12   48     </a:t>
            </a:r>
            <a:r>
              <a:rPr lang="en-US" altLang="zh-CN" dirty="0" smtClean="0">
                <a:solidFill>
                  <a:srgbClr val="00B050"/>
                </a:solidFill>
              </a:rPr>
              <a:t>2</a:t>
            </a:r>
          </a:p>
          <a:p>
            <a:r>
              <a:rPr lang="zh-CN" altLang="en-US" dirty="0"/>
              <a:t>调换</a:t>
            </a:r>
            <a:r>
              <a:rPr lang="en-US" altLang="zh-CN" dirty="0"/>
              <a:t>   </a:t>
            </a:r>
            <a:r>
              <a:rPr lang="en-US" altLang="zh-CN" dirty="0">
                <a:solidFill>
                  <a:srgbClr val="FF0000"/>
                </a:solidFill>
              </a:rPr>
              <a:t>48</a:t>
            </a:r>
            <a:r>
              <a:rPr lang="en-US" altLang="zh-CN" dirty="0"/>
              <a:t>   36   2     72   12   48   68</a:t>
            </a:r>
          </a:p>
          <a:p>
            <a:r>
              <a:rPr lang="zh-CN" altLang="en-US" dirty="0"/>
              <a:t>比较</a:t>
            </a:r>
            <a:r>
              <a:rPr lang="en-US" altLang="zh-CN" dirty="0" smtClean="0">
                <a:solidFill>
                  <a:srgbClr val="00B050"/>
                </a:solidFill>
              </a:rPr>
              <a:t>   </a:t>
            </a:r>
            <a:r>
              <a:rPr lang="en-US" altLang="zh-CN" dirty="0">
                <a:solidFill>
                  <a:srgbClr val="FF0000"/>
                </a:solidFill>
              </a:rPr>
              <a:t>48</a:t>
            </a:r>
            <a:r>
              <a:rPr lang="en-US" altLang="zh-CN" dirty="0"/>
              <a:t>   36   2     </a:t>
            </a:r>
            <a:r>
              <a:rPr lang="en-US" altLang="zh-CN" dirty="0">
                <a:solidFill>
                  <a:srgbClr val="00B050"/>
                </a:solidFill>
              </a:rPr>
              <a:t>72</a:t>
            </a:r>
            <a:r>
              <a:rPr lang="en-US" altLang="zh-CN" dirty="0"/>
              <a:t>   </a:t>
            </a:r>
            <a:r>
              <a:rPr lang="en-US" altLang="zh-CN" dirty="0">
                <a:solidFill>
                  <a:srgbClr val="00B050"/>
                </a:solidFill>
              </a:rPr>
              <a:t>12</a:t>
            </a:r>
            <a:r>
              <a:rPr lang="en-US" altLang="zh-CN" dirty="0"/>
              <a:t>   48   68</a:t>
            </a:r>
          </a:p>
          <a:p>
            <a:r>
              <a:rPr lang="zh-CN" altLang="en-US" dirty="0" smtClean="0"/>
              <a:t>调换   </a:t>
            </a:r>
            <a:r>
              <a:rPr lang="en-US" altLang="zh-CN" dirty="0" smtClean="0">
                <a:solidFill>
                  <a:srgbClr val="FF0000"/>
                </a:solidFill>
              </a:rPr>
              <a:t>48</a:t>
            </a:r>
            <a:r>
              <a:rPr lang="en-US" altLang="zh-CN" dirty="0" smtClean="0"/>
              <a:t>   </a:t>
            </a:r>
            <a:r>
              <a:rPr lang="en-US" altLang="zh-CN" dirty="0"/>
              <a:t>36   2     12   72   48   </a:t>
            </a:r>
            <a:r>
              <a:rPr lang="en-US" altLang="zh-CN" dirty="0" smtClean="0"/>
              <a:t>68</a:t>
            </a:r>
          </a:p>
          <a:p>
            <a:r>
              <a:rPr lang="zh-CN" altLang="en-US" dirty="0"/>
              <a:t>调换   </a:t>
            </a:r>
            <a:r>
              <a:rPr lang="en-US" altLang="zh-CN" dirty="0"/>
              <a:t>12</a:t>
            </a:r>
            <a:r>
              <a:rPr lang="en-US" altLang="zh-CN" dirty="0" smtClean="0"/>
              <a:t>   </a:t>
            </a:r>
            <a:r>
              <a:rPr lang="en-US" altLang="zh-CN" dirty="0"/>
              <a:t>36   2     </a:t>
            </a:r>
            <a:r>
              <a:rPr lang="en-US" altLang="zh-CN" dirty="0" smtClean="0">
                <a:solidFill>
                  <a:srgbClr val="FF0000"/>
                </a:solidFill>
              </a:rPr>
              <a:t>48</a:t>
            </a:r>
            <a:r>
              <a:rPr lang="en-US" altLang="zh-CN" dirty="0" smtClean="0"/>
              <a:t>   </a:t>
            </a:r>
            <a:r>
              <a:rPr lang="en-US" altLang="zh-CN" dirty="0"/>
              <a:t>72   48   </a:t>
            </a:r>
            <a:r>
              <a:rPr lang="en-US" altLang="zh-CN" dirty="0" smtClean="0"/>
              <a:t>68</a:t>
            </a:r>
            <a:endParaRPr lang="en-US" altLang="zh-CN" dirty="0"/>
          </a:p>
        </p:txBody>
      </p:sp>
    </p:spTree>
    <p:extLst>
      <p:ext uri="{BB962C8B-B14F-4D97-AF65-F5344CB8AC3E}">
        <p14:creationId xmlns:p14="http://schemas.microsoft.com/office/powerpoint/2010/main" val="86171701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a:t>
            </a:r>
            <a:r>
              <a:rPr lang="zh-CN" altLang="en-US" dirty="0" smtClean="0"/>
              <a:t>排序采用分治的思想，将大问题化为小问题，并用相同的策略去解决小问题，从而一步步地降低问题的规模，得到结论。</a:t>
            </a:r>
            <a:endParaRPr lang="en-US" altLang="zh-CN" dirty="0" smtClean="0"/>
          </a:p>
          <a:p>
            <a:r>
              <a:rPr lang="zh-CN" altLang="en-US" dirty="0"/>
              <a:t>快速</a:t>
            </a:r>
            <a:r>
              <a:rPr lang="zh-CN" altLang="en-US" dirty="0" smtClean="0"/>
              <a:t>排序适合元素较多、基本无序的情况。其平均的时间渐进复杂度为</a:t>
            </a:r>
            <a:r>
              <a:rPr lang="en-US" altLang="zh-CN" dirty="0" smtClean="0"/>
              <a:t>O(n log n)</a:t>
            </a:r>
            <a:endParaRPr lang="en-US" altLang="zh-CN" dirty="0"/>
          </a:p>
        </p:txBody>
      </p:sp>
    </p:spTree>
    <p:extLst>
      <p:ext uri="{BB962C8B-B14F-4D97-AF65-F5344CB8AC3E}">
        <p14:creationId xmlns:p14="http://schemas.microsoft.com/office/powerpoint/2010/main" val="186795927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52322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拓展：</a:t>
            </a:r>
            <a:r>
              <a:rPr lang="en-US" altLang="zh-CN" dirty="0" smtClean="0"/>
              <a:t>Java</a:t>
            </a:r>
            <a:r>
              <a:rPr lang="zh-CN" altLang="en-US" dirty="0" smtClean="0"/>
              <a:t>中</a:t>
            </a:r>
            <a:r>
              <a:rPr lang="en-US" altLang="zh-CN" dirty="0" err="1" smtClean="0"/>
              <a:t>Arrays.sort</a:t>
            </a:r>
            <a:r>
              <a:rPr lang="en-US" altLang="zh-CN" dirty="0" smtClean="0"/>
              <a:t>()</a:t>
            </a:r>
            <a:r>
              <a:rPr lang="zh-CN" altLang="en-US" dirty="0" smtClean="0"/>
              <a:t>采用的何种排序算法？</a:t>
            </a:r>
            <a:endParaRPr lang="en-US" altLang="zh-CN" dirty="0"/>
          </a:p>
        </p:txBody>
      </p:sp>
    </p:spTree>
    <p:extLst>
      <p:ext uri="{BB962C8B-B14F-4D97-AF65-F5344CB8AC3E}">
        <p14:creationId xmlns:p14="http://schemas.microsoft.com/office/powerpoint/2010/main" val="428409217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分治算法的典型例子</a:t>
            </a:r>
            <a:endParaRPr lang="en-US" altLang="zh-CN" dirty="0"/>
          </a:p>
          <a:p>
            <a:endParaRPr lang="en-US" altLang="zh-CN" dirty="0"/>
          </a:p>
          <a:p>
            <a:r>
              <a:rPr lang="zh-CN" altLang="en-US" dirty="0" smtClean="0"/>
              <a:t>快速指数法。</a:t>
            </a:r>
            <a:endParaRPr lang="en-US" altLang="zh-CN" dirty="0" smtClean="0"/>
          </a:p>
          <a:p>
            <a:r>
              <a:rPr lang="zh-CN" altLang="en-US" dirty="0" smtClean="0"/>
              <a:t>假设计算</a:t>
            </a:r>
            <a:r>
              <a:rPr lang="en-US" altLang="zh-CN" dirty="0" smtClean="0"/>
              <a:t>2 ^ 8 = ?</a:t>
            </a:r>
            <a:r>
              <a:rPr lang="zh-CN" altLang="en-US" dirty="0" smtClean="0"/>
              <a:t>，是否需要将</a:t>
            </a:r>
            <a:r>
              <a:rPr lang="en-US" altLang="zh-CN" dirty="0" smtClean="0"/>
              <a:t>8</a:t>
            </a:r>
            <a:r>
              <a:rPr lang="zh-CN" altLang="en-US" dirty="0" smtClean="0"/>
              <a:t>个</a:t>
            </a:r>
            <a:r>
              <a:rPr lang="en-US" altLang="zh-CN" dirty="0" smtClean="0"/>
              <a:t>2</a:t>
            </a:r>
            <a:r>
              <a:rPr lang="zh-CN" altLang="en-US" dirty="0" smtClean="0"/>
              <a:t>相乘呢？</a:t>
            </a:r>
            <a:endParaRPr lang="en-US" altLang="zh-CN" dirty="0" smtClean="0"/>
          </a:p>
          <a:p>
            <a:r>
              <a:rPr lang="zh-CN" altLang="en-US" dirty="0" smtClean="0"/>
              <a:t>这样需要计算</a:t>
            </a:r>
            <a:r>
              <a:rPr lang="en-US" altLang="zh-CN" dirty="0" smtClean="0"/>
              <a:t>7</a:t>
            </a:r>
            <a:r>
              <a:rPr lang="zh-CN" altLang="en-US" dirty="0" smtClean="0"/>
              <a:t>次乘法。</a:t>
            </a:r>
            <a:endParaRPr lang="en-US" altLang="zh-CN" dirty="0" smtClean="0"/>
          </a:p>
          <a:p>
            <a:r>
              <a:rPr lang="zh-CN" altLang="en-US" dirty="0" smtClean="0"/>
              <a:t>但是显然我们先计算</a:t>
            </a:r>
            <a:r>
              <a:rPr lang="en-US" altLang="zh-CN" dirty="0" smtClean="0"/>
              <a:t>2 ^ 2 = 4</a:t>
            </a:r>
            <a:r>
              <a:rPr lang="zh-CN" altLang="en-US" dirty="0" smtClean="0"/>
              <a:t>，再计算</a:t>
            </a:r>
            <a:r>
              <a:rPr lang="en-US" altLang="zh-CN" dirty="0" smtClean="0"/>
              <a:t>4 ^ 2 = 16</a:t>
            </a:r>
            <a:r>
              <a:rPr lang="zh-CN" altLang="en-US" dirty="0" smtClean="0"/>
              <a:t>，再计算</a:t>
            </a:r>
            <a:r>
              <a:rPr lang="en-US" altLang="zh-CN" dirty="0" smtClean="0"/>
              <a:t>16 ^ 2 = 256</a:t>
            </a:r>
            <a:r>
              <a:rPr lang="zh-CN" altLang="en-US" dirty="0" smtClean="0"/>
              <a:t>，有</a:t>
            </a:r>
            <a:r>
              <a:rPr lang="en-US" altLang="zh-CN" dirty="0" smtClean="0"/>
              <a:t>((2^2)^2)^2 = 2^8</a:t>
            </a:r>
            <a:r>
              <a:rPr lang="zh-CN" altLang="en-US" dirty="0" smtClean="0"/>
              <a:t>，这样只要计算</a:t>
            </a:r>
            <a:r>
              <a:rPr lang="en-US" altLang="zh-CN" dirty="0" smtClean="0"/>
              <a:t>3</a:t>
            </a:r>
            <a:r>
              <a:rPr lang="zh-CN" altLang="en-US" dirty="0" smtClean="0"/>
              <a:t>次。</a:t>
            </a:r>
            <a:endParaRPr lang="en-US" altLang="zh-CN" dirty="0"/>
          </a:p>
        </p:txBody>
      </p:sp>
    </p:spTree>
    <p:extLst>
      <p:ext uri="{BB962C8B-B14F-4D97-AF65-F5344CB8AC3E}">
        <p14:creationId xmlns:p14="http://schemas.microsoft.com/office/powerpoint/2010/main" val="327553002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5463"/>
            <a:ext cx="7686261" cy="440120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a:t>
            </a:r>
            <a:endParaRPr lang="en-US" altLang="zh-CN" dirty="0" smtClean="0"/>
          </a:p>
          <a:p>
            <a:endParaRPr lang="en-US" altLang="zh-CN" dirty="0"/>
          </a:p>
          <a:p>
            <a:r>
              <a:rPr lang="zh-CN" altLang="en-US" dirty="0" smtClean="0"/>
              <a:t>对于 </a:t>
            </a:r>
            <a:r>
              <a:rPr lang="en-US" altLang="zh-CN" dirty="0" smtClean="0"/>
              <a:t>a ^ </a:t>
            </a:r>
            <a:r>
              <a:rPr lang="en-US" altLang="zh-CN" dirty="0" smtClean="0">
                <a:solidFill>
                  <a:srgbClr val="FF0000"/>
                </a:solidFill>
              </a:rPr>
              <a:t>b</a:t>
            </a:r>
            <a:r>
              <a:rPr lang="zh-CN" altLang="en-US" dirty="0" smtClean="0"/>
              <a:t>，如果</a:t>
            </a:r>
            <a:r>
              <a:rPr lang="en-US" altLang="zh-CN" dirty="0" smtClean="0">
                <a:solidFill>
                  <a:srgbClr val="FF0000"/>
                </a:solidFill>
              </a:rPr>
              <a:t>b</a:t>
            </a:r>
            <a:r>
              <a:rPr lang="zh-CN" altLang="en-US" dirty="0" smtClean="0"/>
              <a:t>是偶数（例如</a:t>
            </a:r>
            <a:r>
              <a:rPr lang="en-US" altLang="zh-CN" dirty="0" smtClean="0"/>
              <a:t>2 ^ </a:t>
            </a:r>
            <a:r>
              <a:rPr lang="en-US" altLang="zh-CN" dirty="0" smtClean="0">
                <a:solidFill>
                  <a:srgbClr val="FF0000"/>
                </a:solidFill>
              </a:rPr>
              <a:t>8</a:t>
            </a:r>
            <a:r>
              <a:rPr lang="zh-CN" altLang="en-US" dirty="0" smtClean="0"/>
              <a:t>），则我们先计算</a:t>
            </a:r>
            <a:r>
              <a:rPr lang="en-US" altLang="zh-CN" dirty="0" smtClean="0"/>
              <a:t>a ^ (</a:t>
            </a:r>
            <a:r>
              <a:rPr lang="en-US" altLang="zh-CN" dirty="0" smtClean="0">
                <a:solidFill>
                  <a:srgbClr val="FF0000"/>
                </a:solidFill>
              </a:rPr>
              <a:t>b/2</a:t>
            </a:r>
            <a:r>
              <a:rPr lang="en-US" altLang="zh-CN" dirty="0" smtClean="0"/>
              <a:t>) </a:t>
            </a:r>
            <a:r>
              <a:rPr lang="zh-CN" altLang="en-US" dirty="0" smtClean="0"/>
              <a:t>（例如</a:t>
            </a:r>
            <a:r>
              <a:rPr lang="en-US" altLang="zh-CN" dirty="0" smtClean="0"/>
              <a:t>2 ^ </a:t>
            </a:r>
            <a:r>
              <a:rPr lang="en-US" altLang="zh-CN" dirty="0" smtClean="0">
                <a:solidFill>
                  <a:srgbClr val="FF0000"/>
                </a:solidFill>
              </a:rPr>
              <a:t>4</a:t>
            </a:r>
            <a:r>
              <a:rPr lang="zh-CN" altLang="en-US" dirty="0" smtClean="0"/>
              <a:t>），再将结果平方即可。</a:t>
            </a:r>
            <a:endParaRPr lang="en-US" altLang="zh-CN" dirty="0" smtClean="0"/>
          </a:p>
          <a:p>
            <a:r>
              <a:rPr lang="zh-CN" altLang="en-US" dirty="0" smtClean="0"/>
              <a:t>如果</a:t>
            </a:r>
            <a:r>
              <a:rPr lang="en-US" altLang="zh-CN" dirty="0" smtClean="0">
                <a:solidFill>
                  <a:srgbClr val="FF0000"/>
                </a:solidFill>
              </a:rPr>
              <a:t>b</a:t>
            </a:r>
            <a:r>
              <a:rPr lang="zh-CN" altLang="en-US" dirty="0" smtClean="0"/>
              <a:t>是奇数（如</a:t>
            </a:r>
            <a:r>
              <a:rPr lang="en-US" altLang="zh-CN" dirty="0" smtClean="0"/>
              <a:t>2 ^ </a:t>
            </a:r>
            <a:r>
              <a:rPr lang="en-US" altLang="zh-CN" dirty="0" smtClean="0">
                <a:solidFill>
                  <a:srgbClr val="FF0000"/>
                </a:solidFill>
              </a:rPr>
              <a:t>15</a:t>
            </a:r>
            <a:r>
              <a:rPr lang="zh-CN" altLang="en-US" dirty="0" smtClean="0"/>
              <a:t>），则我们先计算 </a:t>
            </a:r>
            <a:r>
              <a:rPr lang="en-US" altLang="zh-CN" dirty="0" smtClean="0"/>
              <a:t>a ^ (</a:t>
            </a:r>
            <a:r>
              <a:rPr lang="en-US" altLang="zh-CN" dirty="0" smtClean="0">
                <a:solidFill>
                  <a:srgbClr val="FF0000"/>
                </a:solidFill>
              </a:rPr>
              <a:t>b/2</a:t>
            </a:r>
            <a:r>
              <a:rPr lang="en-US" altLang="zh-CN" dirty="0" smtClean="0"/>
              <a:t>)</a:t>
            </a:r>
            <a:r>
              <a:rPr lang="zh-CN" altLang="en-US" dirty="0" smtClean="0"/>
              <a:t>（例如</a:t>
            </a:r>
            <a:r>
              <a:rPr lang="en-US" altLang="zh-CN" dirty="0" smtClean="0"/>
              <a:t>2 ^ </a:t>
            </a:r>
            <a:r>
              <a:rPr lang="en-US" altLang="zh-CN" dirty="0" smtClean="0">
                <a:solidFill>
                  <a:srgbClr val="FF0000"/>
                </a:solidFill>
              </a:rPr>
              <a:t>7</a:t>
            </a:r>
            <a:r>
              <a:rPr lang="zh-CN" altLang="en-US" dirty="0" smtClean="0"/>
              <a:t>），再将结果平方后乘以</a:t>
            </a:r>
            <a:r>
              <a:rPr lang="en-US" altLang="zh-CN" dirty="0" smtClean="0"/>
              <a:t>a</a:t>
            </a:r>
            <a:r>
              <a:rPr lang="zh-CN" altLang="en-US" dirty="0" smtClean="0"/>
              <a:t>即可。</a:t>
            </a:r>
            <a:endParaRPr lang="en-US" altLang="zh-CN" dirty="0" smtClean="0"/>
          </a:p>
          <a:p>
            <a:r>
              <a:rPr lang="zh-CN" altLang="en-US" dirty="0" smtClean="0"/>
              <a:t>当然，如果</a:t>
            </a:r>
            <a:r>
              <a:rPr lang="en-US" altLang="zh-CN" dirty="0" smtClean="0"/>
              <a:t>b</a:t>
            </a:r>
            <a:r>
              <a:rPr lang="zh-CN" altLang="en-US" dirty="0" smtClean="0"/>
              <a:t>为</a:t>
            </a:r>
            <a:r>
              <a:rPr lang="en-US" altLang="zh-CN" dirty="0" smtClean="0"/>
              <a:t>0</a:t>
            </a:r>
            <a:r>
              <a:rPr lang="zh-CN" altLang="en-US" dirty="0" smtClean="0"/>
              <a:t>，则结果为</a:t>
            </a:r>
            <a:r>
              <a:rPr lang="en-US" altLang="zh-CN" dirty="0" smtClean="0"/>
              <a:t>1</a:t>
            </a:r>
            <a:r>
              <a:rPr lang="zh-CN" altLang="en-US" dirty="0" smtClean="0"/>
              <a:t>。</a:t>
            </a:r>
            <a:endParaRPr lang="en-US" altLang="zh-CN" dirty="0" smtClean="0"/>
          </a:p>
          <a:p>
            <a:endParaRPr lang="en-US" altLang="zh-CN" dirty="0"/>
          </a:p>
          <a:p>
            <a:r>
              <a:rPr lang="zh-CN" altLang="en-US" dirty="0" smtClean="0"/>
              <a:t>时间渐进复杂度为</a:t>
            </a:r>
            <a:r>
              <a:rPr lang="en-US" altLang="zh-CN" dirty="0" smtClean="0"/>
              <a:t>O(log n)</a:t>
            </a:r>
            <a:r>
              <a:rPr lang="zh-CN" altLang="en-US" dirty="0" smtClean="0"/>
              <a:t>，</a:t>
            </a:r>
            <a:r>
              <a:rPr lang="en-US" altLang="zh-CN" dirty="0" smtClean="0"/>
              <a:t>n</a:t>
            </a:r>
            <a:r>
              <a:rPr lang="zh-CN" altLang="en-US" dirty="0" smtClean="0"/>
              <a:t>为指数</a:t>
            </a:r>
            <a:endParaRPr lang="en-US" altLang="zh-CN" dirty="0"/>
          </a:p>
        </p:txBody>
      </p:sp>
    </p:spTree>
    <p:extLst>
      <p:ext uri="{BB962C8B-B14F-4D97-AF65-F5344CB8AC3E}">
        <p14:creationId xmlns:p14="http://schemas.microsoft.com/office/powerpoint/2010/main" val="3930262076"/>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323165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invalid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k = </a:t>
            </a:r>
            <a:r>
              <a:rPr lang="en-US" altLang="zh-CN" sz="2000" i="1"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b % 2 == 1 ? (k * k * b) : (k * k);</a:t>
            </a:r>
            <a:endParaRPr lang="zh-CN" altLang="zh-CN" sz="2400" kern="100" dirty="0">
              <a:latin typeface="Calibri"/>
              <a:ea typeface="宋体"/>
              <a:cs typeface="Times New Roman"/>
            </a:endParaRPr>
          </a:p>
          <a:p>
            <a:pPr algn="just">
              <a:spcAft>
                <a:spcPts val="0"/>
              </a:spcAft>
            </a:pPr>
            <a:r>
              <a:rPr lang="en-US" altLang="zh-CN" sz="2000" kern="0" dirty="0" smtClean="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Tree>
    <p:extLst>
      <p:ext uri="{BB962C8B-B14F-4D97-AF65-F5344CB8AC3E}">
        <p14:creationId xmlns:p14="http://schemas.microsoft.com/office/powerpoint/2010/main" val="216720322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409342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smtClean="0">
                <a:solidFill>
                  <a:srgbClr val="000000"/>
                </a:solidFill>
                <a:latin typeface="Consolas"/>
                <a:ea typeface="宋体"/>
                <a:cs typeface="Times New Roman"/>
              </a:rPr>
              <a:t>fastExp</a:t>
            </a:r>
            <a:r>
              <a:rPr lang="en-US" altLang="zh-CN" sz="2000" kern="0" dirty="0" smtClean="0">
                <a:solidFill>
                  <a:srgbClr val="000000"/>
                </a:solidFill>
                <a:latin typeface="Consolas"/>
                <a:ea typeface="宋体"/>
                <a:cs typeface="Times New Roman"/>
              </a:rPr>
              <a:t>(</a:t>
            </a:r>
            <a:r>
              <a:rPr lang="en-US" altLang="zh-CN" sz="2000" kern="0" dirty="0" smtClean="0">
                <a:solidFill>
                  <a:srgbClr val="7F0055"/>
                </a:solidFill>
                <a:latin typeface="Consolas"/>
                <a:ea typeface="宋体"/>
                <a:cs typeface="Times New Roman"/>
              </a:rPr>
              <a:t>long</a:t>
            </a:r>
            <a:r>
              <a:rPr lang="en-US" altLang="zh-CN" sz="2000" kern="0" dirty="0" smtClean="0">
                <a:solidFill>
                  <a:srgbClr val="000000"/>
                </a:solidFill>
                <a:latin typeface="Consolas"/>
                <a:ea typeface="宋体"/>
                <a:cs typeface="Times New Roman"/>
              </a:rPr>
              <a:t> </a:t>
            </a:r>
            <a:r>
              <a:rPr lang="en-US" altLang="zh-CN" sz="2000" kern="0" dirty="0">
                <a:solidFill>
                  <a:srgbClr val="000000"/>
                </a:solidFill>
                <a:latin typeface="Consolas"/>
                <a:ea typeface="宋体"/>
                <a:cs typeface="Times New Roman"/>
              </a:rPr>
              <a:t>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s = 1, q = a;</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while</a:t>
            </a:r>
            <a:r>
              <a:rPr lang="en-US" altLang="zh-CN" sz="2000" kern="0" dirty="0">
                <a:solidFill>
                  <a:srgbClr val="000000"/>
                </a:solidFill>
                <a:latin typeface="Consolas"/>
                <a:ea typeface="宋体"/>
                <a:cs typeface="Times New Roman"/>
              </a:rPr>
              <a:t> (b &gt; 0)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2 == 1)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s = s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q = q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b =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s;</a:t>
            </a:r>
            <a:endParaRPr lang="zh-CN" altLang="zh-CN" sz="2400" kern="100" dirty="0">
              <a:latin typeface="Calibri"/>
              <a:ea typeface="宋体"/>
              <a:cs typeface="Times New Roman"/>
            </a:endParaRPr>
          </a:p>
          <a:p>
            <a:pPr algn="just">
              <a:spcAft>
                <a:spcPts val="0"/>
              </a:spcAft>
            </a:pPr>
            <a:r>
              <a:rPr lang="en-US" altLang="zh-CN" sz="2000" kern="0" dirty="0">
                <a:solidFill>
                  <a:srgbClr val="000000"/>
                </a:solidFill>
                <a:latin typeface="Consolas"/>
                <a:ea typeface="宋体"/>
                <a:cs typeface="Times New Roman"/>
              </a:rPr>
              <a:t>}</a:t>
            </a:r>
            <a:endParaRPr lang="zh-CN" altLang="zh-CN" sz="2400" kern="100" dirty="0">
              <a:effectLst/>
              <a:latin typeface="Calibri"/>
              <a:ea typeface="宋体"/>
              <a:cs typeface="Times New Roman"/>
            </a:endParaRPr>
          </a:p>
        </p:txBody>
      </p:sp>
    </p:spTree>
    <p:extLst>
      <p:ext uri="{BB962C8B-B14F-4D97-AF65-F5344CB8AC3E}">
        <p14:creationId xmlns:p14="http://schemas.microsoft.com/office/powerpoint/2010/main" val="1878472179"/>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快速指数法在信息安全领域中的应用：</a:t>
            </a:r>
            <a:endParaRPr lang="en-US" altLang="zh-CN" dirty="0" smtClean="0"/>
          </a:p>
          <a:p>
            <a:endParaRPr lang="en-US" altLang="zh-CN" dirty="0" smtClean="0"/>
          </a:p>
          <a:p>
            <a:r>
              <a:rPr lang="zh-CN" altLang="en-US" dirty="0" smtClean="0"/>
              <a:t>许多公钥体制加密算法离</a:t>
            </a:r>
            <a:r>
              <a:rPr lang="zh-CN" altLang="en-US" dirty="0"/>
              <a:t>不</a:t>
            </a:r>
            <a:r>
              <a:rPr lang="zh-CN" altLang="en-US" dirty="0" smtClean="0"/>
              <a:t>开指数计算，如</a:t>
            </a:r>
            <a:r>
              <a:rPr lang="en-US" altLang="zh-CN" dirty="0" smtClean="0"/>
              <a:t>RSA</a:t>
            </a:r>
            <a:r>
              <a:rPr lang="zh-CN" altLang="en-US" dirty="0" smtClean="0"/>
              <a:t>、</a:t>
            </a:r>
            <a:r>
              <a:rPr lang="en-US" altLang="zh-CN" dirty="0" err="1" smtClean="0"/>
              <a:t>Elgamal</a:t>
            </a:r>
            <a:r>
              <a:rPr lang="zh-CN" altLang="en-US" dirty="0" smtClean="0"/>
              <a:t>，</a:t>
            </a:r>
            <a:r>
              <a:rPr lang="en-US" altLang="zh-CN" dirty="0" smtClean="0"/>
              <a:t>ECC</a:t>
            </a:r>
            <a:r>
              <a:rPr lang="zh-CN" altLang="en-US" dirty="0" smtClean="0"/>
              <a:t>（</a:t>
            </a:r>
            <a:r>
              <a:rPr lang="zh-CN" altLang="en-US" dirty="0"/>
              <a:t>衍生的指数运算</a:t>
            </a:r>
            <a:r>
              <a:rPr lang="zh-CN" altLang="en-US" dirty="0" smtClean="0"/>
              <a:t>）等。</a:t>
            </a:r>
            <a:endParaRPr lang="en-US" altLang="zh-CN" dirty="0" smtClean="0"/>
          </a:p>
          <a:p>
            <a:r>
              <a:rPr lang="zh-CN" altLang="en-US" dirty="0" smtClean="0"/>
              <a:t>提供了数字签名方案。</a:t>
            </a:r>
            <a:endParaRPr lang="en-US" altLang="zh-CN" dirty="0" smtClean="0"/>
          </a:p>
          <a:p>
            <a:r>
              <a:rPr lang="zh-CN" altLang="en-US" dirty="0" smtClean="0"/>
              <a:t>提供密钥密钥交换方案如</a:t>
            </a:r>
            <a:r>
              <a:rPr lang="en-US" altLang="zh-CN" b="0" dirty="0" err="1" smtClean="0"/>
              <a:t>Diffie</a:t>
            </a:r>
            <a:r>
              <a:rPr lang="en-US" altLang="zh-CN" b="0" dirty="0" smtClean="0"/>
              <a:t>–Hellman</a:t>
            </a:r>
            <a:r>
              <a:rPr lang="zh-CN" altLang="en-US" b="0" dirty="0" smtClean="0"/>
              <a:t>。</a:t>
            </a:r>
            <a:endParaRPr lang="en-US" altLang="zh-CN" b="0" dirty="0" smtClean="0"/>
          </a:p>
          <a:p>
            <a:endParaRPr lang="en-US" altLang="zh-CN" b="0" dirty="0"/>
          </a:p>
          <a:p>
            <a:r>
              <a:rPr lang="zh-CN" altLang="en-US" dirty="0"/>
              <a:t>指数得以应用的根本原因是基于离散对数难题。</a:t>
            </a:r>
            <a:endParaRPr lang="en-US" altLang="zh-CN" dirty="0"/>
          </a:p>
        </p:txBody>
      </p:sp>
    </p:spTree>
    <p:extLst>
      <p:ext uri="{BB962C8B-B14F-4D97-AF65-F5344CB8AC3E}">
        <p14:creationId xmlns:p14="http://schemas.microsoft.com/office/powerpoint/2010/main" val="291444698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954107"/>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a:p>
        </p:txBody>
      </p:sp>
    </p:spTree>
    <p:extLst>
      <p:ext uri="{BB962C8B-B14F-4D97-AF65-F5344CB8AC3E}">
        <p14:creationId xmlns:p14="http://schemas.microsoft.com/office/powerpoint/2010/main" val="4046684004"/>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子序列的定义：一个字符串按照从左到右的顺序取若干字符（可以跳过一些字符）所得到的字符串，是原字符串的子序列。</a:t>
            </a:r>
            <a:endParaRPr lang="en-US" altLang="zh-CN" dirty="0" smtClean="0"/>
          </a:p>
          <a:p>
            <a:r>
              <a:rPr lang="zh-CN" altLang="en-US" dirty="0" smtClean="0"/>
              <a:t>例如：字符串</a:t>
            </a:r>
            <a:r>
              <a:rPr lang="en-US" altLang="zh-CN" dirty="0" err="1" smtClean="0"/>
              <a:t>abcd</a:t>
            </a:r>
            <a:endParaRPr lang="en-US" altLang="zh-CN" dirty="0" smtClean="0"/>
          </a:p>
          <a:p>
            <a:r>
              <a:rPr lang="zh-CN" altLang="en-US" dirty="0" smtClean="0"/>
              <a:t>则</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ab</a:t>
            </a:r>
            <a:r>
              <a:rPr lang="zh-CN" altLang="en-US" dirty="0" smtClean="0"/>
              <a:t>、</a:t>
            </a:r>
            <a:r>
              <a:rPr lang="en-US" altLang="zh-CN" dirty="0" smtClean="0"/>
              <a:t>ac</a:t>
            </a:r>
            <a:r>
              <a:rPr lang="zh-CN" altLang="en-US" dirty="0" smtClean="0"/>
              <a:t>、</a:t>
            </a:r>
            <a:r>
              <a:rPr lang="en-US" altLang="zh-CN" dirty="0" smtClean="0"/>
              <a:t>ad</a:t>
            </a:r>
            <a:r>
              <a:rPr lang="zh-CN" altLang="en-US" dirty="0" smtClean="0"/>
              <a:t>、</a:t>
            </a:r>
            <a:r>
              <a:rPr lang="en-US" altLang="zh-CN" dirty="0" err="1" smtClean="0"/>
              <a:t>bc</a:t>
            </a:r>
            <a:r>
              <a:rPr lang="zh-CN" altLang="en-US" dirty="0" smtClean="0"/>
              <a:t>、</a:t>
            </a:r>
            <a:r>
              <a:rPr lang="en-US" altLang="zh-CN" dirty="0" err="1" smtClean="0"/>
              <a:t>bd</a:t>
            </a:r>
            <a:r>
              <a:rPr lang="zh-CN" altLang="en-US" dirty="0" smtClean="0"/>
              <a:t>、</a:t>
            </a:r>
            <a:r>
              <a:rPr lang="en-US" altLang="zh-CN" dirty="0" smtClean="0"/>
              <a:t>cd</a:t>
            </a:r>
            <a:r>
              <a:rPr lang="zh-CN" altLang="en-US" dirty="0" smtClean="0"/>
              <a:t>、</a:t>
            </a:r>
            <a:r>
              <a:rPr lang="en-US" altLang="zh-CN" dirty="0" err="1" smtClean="0"/>
              <a:t>abc</a:t>
            </a:r>
            <a:r>
              <a:rPr lang="zh-CN" altLang="en-US" dirty="0" smtClean="0"/>
              <a:t>、</a:t>
            </a:r>
            <a:r>
              <a:rPr lang="en-US" altLang="zh-CN" dirty="0" err="1" smtClean="0"/>
              <a:t>abd</a:t>
            </a:r>
            <a:r>
              <a:rPr lang="zh-CN" altLang="en-US" dirty="0" smtClean="0"/>
              <a:t>、</a:t>
            </a:r>
            <a:r>
              <a:rPr lang="en-US" altLang="zh-CN" dirty="0" err="1" smtClean="0"/>
              <a:t>acd</a:t>
            </a:r>
            <a:r>
              <a:rPr lang="zh-CN" altLang="en-US" dirty="0" smtClean="0"/>
              <a:t>、</a:t>
            </a:r>
            <a:r>
              <a:rPr lang="en-US" altLang="zh-CN" dirty="0" err="1" smtClean="0"/>
              <a:t>bcd</a:t>
            </a:r>
            <a:r>
              <a:rPr lang="zh-CN" altLang="en-US" dirty="0" smtClean="0"/>
              <a:t>、</a:t>
            </a:r>
            <a:r>
              <a:rPr lang="en-US" altLang="zh-CN" dirty="0" err="1" smtClean="0"/>
              <a:t>abcd</a:t>
            </a:r>
            <a:r>
              <a:rPr lang="zh-CN" altLang="en-US" dirty="0" smtClean="0"/>
              <a:t>都是原串的子序列。</a:t>
            </a:r>
            <a:endParaRPr lang="en-US" altLang="zh-CN" dirty="0" smtClean="0"/>
          </a:p>
          <a:p>
            <a:endParaRPr lang="en-US" altLang="zh-CN" dirty="0"/>
          </a:p>
          <a:p>
            <a:r>
              <a:rPr lang="zh-CN" altLang="en-US" dirty="0" smtClean="0"/>
              <a:t>现给定两个字符串</a:t>
            </a:r>
            <a:r>
              <a:rPr lang="en-US" altLang="zh-CN" dirty="0" smtClean="0"/>
              <a:t>s1</a:t>
            </a:r>
            <a:r>
              <a:rPr lang="zh-CN" altLang="en-US" dirty="0" smtClean="0"/>
              <a:t>、</a:t>
            </a:r>
            <a:r>
              <a:rPr lang="en-US" altLang="zh-CN" dirty="0" smtClean="0"/>
              <a:t>s2</a:t>
            </a:r>
            <a:r>
              <a:rPr lang="zh-CN" altLang="en-US" dirty="0" smtClean="0"/>
              <a:t>，求其最长公共子序列。（</a:t>
            </a:r>
            <a:r>
              <a:rPr lang="en-US" altLang="zh-CN" dirty="0"/>
              <a:t>Longest Common </a:t>
            </a:r>
            <a:r>
              <a:rPr lang="en-US" altLang="zh-CN" dirty="0" smtClean="0"/>
              <a:t>Subsequence</a:t>
            </a:r>
            <a:r>
              <a:rPr lang="zh-CN" altLang="en-US" dirty="0" smtClean="0"/>
              <a:t>，</a:t>
            </a:r>
            <a:r>
              <a:rPr lang="en-US" altLang="zh-CN" dirty="0" smtClean="0"/>
              <a:t>LCS</a:t>
            </a:r>
            <a:r>
              <a:rPr lang="zh-CN" altLang="en-US" dirty="0" smtClean="0"/>
              <a:t>）</a:t>
            </a:r>
            <a:endParaRPr lang="en-US" altLang="zh-CN" dirty="0" smtClean="0"/>
          </a:p>
        </p:txBody>
      </p:sp>
    </p:spTree>
    <p:extLst>
      <p:ext uri="{BB962C8B-B14F-4D97-AF65-F5344CB8AC3E}">
        <p14:creationId xmlns:p14="http://schemas.microsoft.com/office/powerpoint/2010/main" val="62721210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假设</a:t>
            </a:r>
            <a:r>
              <a:rPr lang="en-US" altLang="zh-CN" dirty="0" smtClean="0"/>
              <a:t>s1</a:t>
            </a:r>
            <a:r>
              <a:rPr lang="zh-CN" altLang="en-US" dirty="0" smtClean="0"/>
              <a:t>、</a:t>
            </a:r>
            <a:r>
              <a:rPr lang="en-US" altLang="zh-CN" dirty="0" smtClean="0"/>
              <a:t>s2</a:t>
            </a:r>
            <a:r>
              <a:rPr lang="zh-CN" altLang="en-US" dirty="0" smtClean="0"/>
              <a:t>分别是</a:t>
            </a:r>
            <a:endParaRPr lang="en-US" altLang="zh-CN" dirty="0" smtClean="0"/>
          </a:p>
          <a:p>
            <a:r>
              <a:rPr lang="en-US" altLang="zh-CN" dirty="0" err="1" smtClean="0">
                <a:solidFill>
                  <a:srgbClr val="FF0000"/>
                </a:solidFill>
              </a:rPr>
              <a:t>ab</a:t>
            </a:r>
            <a:r>
              <a:rPr lang="en-US" altLang="zh-CN" dirty="0" err="1" smtClean="0"/>
              <a:t>x</a:t>
            </a:r>
            <a:r>
              <a:rPr lang="en-US" altLang="zh-CN" dirty="0" err="1" smtClean="0">
                <a:solidFill>
                  <a:srgbClr val="FF0000"/>
                </a:solidFill>
              </a:rPr>
              <a:t>cd</a:t>
            </a:r>
            <a:r>
              <a:rPr lang="en-US" altLang="zh-CN" dirty="0" err="1" smtClean="0"/>
              <a:t>y</a:t>
            </a:r>
            <a:r>
              <a:rPr lang="en-US" altLang="zh-CN" dirty="0" err="1" smtClean="0">
                <a:solidFill>
                  <a:srgbClr val="FF0000"/>
                </a:solidFill>
              </a:rPr>
              <a:t>ef</a:t>
            </a:r>
            <a:r>
              <a:rPr lang="en-US" altLang="zh-CN" dirty="0" err="1" smtClean="0"/>
              <a:t>z</a:t>
            </a:r>
            <a:r>
              <a:rPr lang="en-US" altLang="zh-CN" dirty="0" err="1" smtClean="0">
                <a:solidFill>
                  <a:srgbClr val="FF0000"/>
                </a:solidFill>
              </a:rPr>
              <a:t>g</a:t>
            </a:r>
            <a:endParaRPr lang="en-US" altLang="zh-CN" dirty="0" smtClean="0">
              <a:solidFill>
                <a:srgbClr val="FF0000"/>
              </a:solidFill>
            </a:endParaRPr>
          </a:p>
          <a:p>
            <a:r>
              <a:rPr lang="en-US" altLang="zh-CN" dirty="0" err="1" smtClean="0">
                <a:solidFill>
                  <a:srgbClr val="FF0000"/>
                </a:solidFill>
              </a:rPr>
              <a:t>a</a:t>
            </a:r>
            <a:r>
              <a:rPr lang="en-US" altLang="zh-CN" dirty="0" err="1" smtClean="0"/>
              <a:t>x</a:t>
            </a:r>
            <a:r>
              <a:rPr lang="en-US" altLang="zh-CN" dirty="0" err="1" smtClean="0">
                <a:solidFill>
                  <a:srgbClr val="FF0000"/>
                </a:solidFill>
              </a:rPr>
              <a:t>b</a:t>
            </a:r>
            <a:r>
              <a:rPr lang="en-US" altLang="zh-CN" dirty="0" err="1" smtClean="0"/>
              <a:t>y</a:t>
            </a:r>
            <a:r>
              <a:rPr lang="en-US" altLang="zh-CN" dirty="0" err="1" smtClean="0">
                <a:solidFill>
                  <a:srgbClr val="FF0000"/>
                </a:solidFill>
              </a:rPr>
              <a:t>cd</a:t>
            </a:r>
            <a:r>
              <a:rPr lang="en-US" altLang="zh-CN" dirty="0" err="1" smtClean="0"/>
              <a:t>z</a:t>
            </a:r>
            <a:r>
              <a:rPr lang="en-US" altLang="zh-CN" dirty="0" err="1" smtClean="0">
                <a:solidFill>
                  <a:srgbClr val="FF0000"/>
                </a:solidFill>
              </a:rPr>
              <a:t>efg</a:t>
            </a:r>
            <a:endParaRPr lang="en-US" altLang="zh-CN" dirty="0" smtClean="0">
              <a:solidFill>
                <a:srgbClr val="FF0000"/>
              </a:solidFill>
            </a:endParaRPr>
          </a:p>
          <a:p>
            <a:r>
              <a:rPr lang="zh-CN" altLang="en-US" dirty="0" smtClean="0"/>
              <a:t>则其最长公共子序列为</a:t>
            </a:r>
            <a:r>
              <a:rPr lang="en-US" altLang="zh-CN" dirty="0" err="1" smtClean="0"/>
              <a:t>abcdefg</a:t>
            </a:r>
            <a:endParaRPr lang="en-US" altLang="zh-CN" dirty="0" smtClean="0"/>
          </a:p>
          <a:p>
            <a:endParaRPr lang="en-US" altLang="zh-CN" dirty="0"/>
          </a:p>
          <a:p>
            <a:r>
              <a:rPr lang="zh-CN" altLang="en-US" dirty="0" smtClean="0"/>
              <a:t>我们考虑简化问题：先比较两个字符串的第一个字符，如果这两个字符相等，则公共子序列里面必然含有它。如果这两个字符不相等，则两个字符里面必然要舍弃掉一个。</a:t>
            </a:r>
            <a:endParaRPr lang="en-US" altLang="zh-CN" dirty="0" smtClean="0"/>
          </a:p>
        </p:txBody>
      </p:sp>
    </p:spTree>
    <p:extLst>
      <p:ext uri="{BB962C8B-B14F-4D97-AF65-F5344CB8AC3E}">
        <p14:creationId xmlns:p14="http://schemas.microsoft.com/office/powerpoint/2010/main" val="2657728612"/>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经过这一步分析，字符串要么长度都减少</a:t>
            </a:r>
            <a:r>
              <a:rPr lang="en-US" altLang="zh-CN" dirty="0" smtClean="0"/>
              <a:t>1</a:t>
            </a:r>
            <a:r>
              <a:rPr lang="zh-CN" altLang="en-US" dirty="0" smtClean="0"/>
              <a:t>，要么一个减少</a:t>
            </a:r>
            <a:r>
              <a:rPr lang="en-US" altLang="zh-CN" dirty="0" smtClean="0"/>
              <a:t>1</a:t>
            </a:r>
            <a:r>
              <a:rPr lang="zh-CN" altLang="en-US" dirty="0" smtClean="0"/>
              <a:t>，总之问题的规模变小了。用程序来表示，则是：</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99972155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pPr algn="just"/>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391574"/>
            <a:ext cx="7686261" cy="344709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index2)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 s1.length() || index2 == s2.length())</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0;</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s1.charAt(index1);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ch2 = s2.charAt(index2);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ch2)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lcs(index1 + 1,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 lcs(index1 + 1, 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r2 = lcs(index1,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&gt; r2 ? r1 : r2;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3F7F5F"/>
                </a:solidFill>
                <a:latin typeface="Consolas" panose="020B0609020204030204" pitchFamily="49" charset="0"/>
                <a:ea typeface="宋体" panose="02010600030101010101" pitchFamily="2" charset="-122"/>
                <a:cs typeface="Times New Roman" panose="02020603050405020304" pitchFamily="18" charset="0"/>
              </a:rPr>
              <a:t>// call function</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lcs(0, 0);</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27908"/>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但是，这个方法（分治法）效果好吗？找个简单的例子：</a:t>
            </a:r>
            <a:r>
              <a:rPr lang="en-US" altLang="zh-CN" dirty="0" smtClean="0"/>
              <a:t>s1=“</a:t>
            </a:r>
            <a:r>
              <a:rPr lang="en-US" altLang="zh-CN" dirty="0" err="1" smtClean="0"/>
              <a:t>a</a:t>
            </a:r>
            <a:r>
              <a:rPr lang="en-US" altLang="zh-CN" dirty="0" err="1" smtClean="0">
                <a:solidFill>
                  <a:srgbClr val="FF0000"/>
                </a:solidFill>
              </a:rPr>
              <a:t>bcde</a:t>
            </a:r>
            <a:r>
              <a:rPr lang="en-US" altLang="zh-CN" dirty="0" smtClean="0"/>
              <a:t>”</a:t>
            </a:r>
            <a:r>
              <a:rPr lang="zh-CN" altLang="en-US" dirty="0" smtClean="0"/>
              <a:t>，</a:t>
            </a:r>
            <a:r>
              <a:rPr lang="en-US" altLang="zh-CN" dirty="0" smtClean="0"/>
              <a:t>s2=“</a:t>
            </a:r>
            <a:r>
              <a:rPr lang="en-US" altLang="zh-CN" dirty="0" err="1" smtClean="0"/>
              <a:t>k</a:t>
            </a:r>
            <a:r>
              <a:rPr lang="en-US" altLang="zh-CN" dirty="0" err="1" smtClean="0">
                <a:solidFill>
                  <a:srgbClr val="FF0000"/>
                </a:solidFill>
              </a:rPr>
              <a:t>bcde</a:t>
            </a:r>
            <a:r>
              <a:rPr lang="en-US" altLang="zh-CN" dirty="0" smtClean="0"/>
              <a:t>”</a:t>
            </a:r>
            <a:r>
              <a:rPr lang="zh-CN" altLang="en-US" dirty="0" smtClean="0"/>
              <a:t>。根据递归树状图，</a:t>
            </a:r>
            <a:r>
              <a:rPr lang="en-US" altLang="zh-CN" dirty="0" err="1" smtClean="0"/>
              <a:t>lcs</a:t>
            </a:r>
            <a:r>
              <a:rPr lang="en-US" altLang="zh-CN" dirty="0" smtClean="0"/>
              <a:t>(1,1</a:t>
            </a:r>
            <a:r>
              <a:rPr lang="zh-CN" altLang="en-US" dirty="0" smtClean="0"/>
              <a:t>被计算了两次</a:t>
            </a:r>
            <a:r>
              <a:rPr lang="en-US" altLang="zh-CN" dirty="0" smtClean="0"/>
              <a:t>)</a:t>
            </a:r>
            <a:r>
              <a:rPr lang="zh-CN" altLang="en-US" dirty="0" smtClean="0"/>
              <a:t>。</a:t>
            </a:r>
            <a:endParaRPr lang="en-US" altLang="zh-CN" dirty="0" smtClean="0"/>
          </a:p>
        </p:txBody>
      </p:sp>
      <p:graphicFrame>
        <p:nvGraphicFramePr>
          <p:cNvPr id="6" name="图示 20"/>
          <p:cNvGraphicFramePr/>
          <p:nvPr>
            <p:extLst>
              <p:ext uri="{D42A27DB-BD31-4B8C-83A1-F6EECF244321}">
                <p14:modId xmlns:p14="http://schemas.microsoft.com/office/powerpoint/2010/main" val="2075612626"/>
              </p:ext>
            </p:extLst>
          </p:nvPr>
        </p:nvGraphicFramePr>
        <p:xfrm>
          <a:off x="727967" y="2672640"/>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771762"/>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随着递归的深入，重复计算将使得乘积的复杂度提高到了指数的复杂度。</a:t>
            </a:r>
            <a:endParaRPr lang="en-US" altLang="zh-CN" dirty="0" smtClean="0"/>
          </a:p>
          <a:p>
            <a:r>
              <a:rPr lang="zh-CN" altLang="en-US" dirty="0" smtClean="0"/>
              <a:t>为了解决这个问题，我们可以先把</a:t>
            </a:r>
            <a:r>
              <a:rPr lang="en-US" altLang="zh-CN" dirty="0" err="1" smtClean="0"/>
              <a:t>lcs</a:t>
            </a:r>
            <a:r>
              <a:rPr lang="en-US" altLang="zh-CN" dirty="0" smtClean="0"/>
              <a:t>(1,1)</a:t>
            </a:r>
            <a:r>
              <a:rPr lang="zh-CN" altLang="en-US" dirty="0" smtClean="0"/>
              <a:t>计算出来嘛，之后谁需要这个值，不用计算，直接拿去用就可以了。</a:t>
            </a:r>
            <a:endParaRPr lang="en-US" altLang="zh-CN" dirty="0" smtClean="0"/>
          </a:p>
          <a:p>
            <a:r>
              <a:rPr lang="zh-CN" altLang="en-US" dirty="0" smtClean="0"/>
              <a:t>为了提前计算小规模问题的结果并保存，我们需要耗费</a:t>
            </a:r>
            <a:r>
              <a:rPr lang="en-US" altLang="zh-CN" dirty="0" smtClean="0"/>
              <a:t>M*N</a:t>
            </a:r>
            <a:r>
              <a:rPr lang="zh-CN" altLang="en-US" dirty="0" smtClean="0"/>
              <a:t>的空间，其中</a:t>
            </a:r>
            <a:r>
              <a:rPr lang="en-US" altLang="zh-CN" dirty="0" smtClean="0"/>
              <a:t>M</a:t>
            </a:r>
            <a:r>
              <a:rPr lang="zh-CN" altLang="en-US" dirty="0" smtClean="0"/>
              <a:t>、</a:t>
            </a:r>
            <a:r>
              <a:rPr lang="en-US" altLang="zh-CN" dirty="0" smtClean="0"/>
              <a:t>N</a:t>
            </a:r>
            <a:r>
              <a:rPr lang="zh-CN" altLang="en-US" dirty="0" smtClean="0"/>
              <a:t>是两个字符串的长度。</a:t>
            </a:r>
            <a:endParaRPr lang="en-US" altLang="zh-CN" dirty="0" smtClean="0"/>
          </a:p>
          <a:p>
            <a:r>
              <a:rPr lang="zh-CN" altLang="en-US" dirty="0" smtClean="0"/>
              <a:t>换言之，我们</a:t>
            </a:r>
            <a:r>
              <a:rPr lang="zh-CN" altLang="en-US" dirty="0" smtClean="0">
                <a:solidFill>
                  <a:srgbClr val="FF0000"/>
                </a:solidFill>
              </a:rPr>
              <a:t>自底向上</a:t>
            </a:r>
            <a:r>
              <a:rPr lang="zh-CN" altLang="en-US" dirty="0" smtClean="0"/>
              <a:t>地解决问题。</a:t>
            </a:r>
            <a:endParaRPr lang="en-US" altLang="zh-CN" dirty="0" smtClean="0"/>
          </a:p>
        </p:txBody>
      </p:sp>
    </p:spTree>
    <p:extLst>
      <p:ext uri="{BB962C8B-B14F-4D97-AF65-F5344CB8AC3E}">
        <p14:creationId xmlns:p14="http://schemas.microsoft.com/office/powerpoint/2010/main" val="798215388"/>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8325843" cy="427809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lcs</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990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Math.</a:t>
            </a:r>
            <a:r>
              <a:rPr lang="en-US" altLang="zh-CN" sz="16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4000">
              <a:spcAft>
                <a:spcPts val="0"/>
              </a:spcAft>
            </a:pP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6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765990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pic>
        <p:nvPicPr>
          <p:cNvPr id="3" name="Picture 2"/>
          <p:cNvPicPr>
            <a:picLocks noChangeAspect="1"/>
          </p:cNvPicPr>
          <p:nvPr/>
        </p:nvPicPr>
        <p:blipFill>
          <a:blip r:embed="rId2"/>
          <a:stretch>
            <a:fillRect/>
          </a:stretch>
        </p:blipFill>
        <p:spPr>
          <a:xfrm>
            <a:off x="608012" y="1143000"/>
            <a:ext cx="3695238" cy="4361905"/>
          </a:xfrm>
          <a:prstGeom prst="rect">
            <a:avLst/>
          </a:prstGeom>
        </p:spPr>
      </p:pic>
      <p:sp>
        <p:nvSpPr>
          <p:cNvPr id="6" name="TextBox 5"/>
          <p:cNvSpPr txBox="1"/>
          <p:nvPr/>
        </p:nvSpPr>
        <p:spPr>
          <a:xfrm>
            <a:off x="218162" y="1156141"/>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7" name="TextBox 6"/>
          <p:cNvSpPr txBox="1"/>
          <p:nvPr/>
        </p:nvSpPr>
        <p:spPr>
          <a:xfrm>
            <a:off x="201950" y="3330523"/>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8" name="TextBox 7"/>
          <p:cNvSpPr txBox="1"/>
          <p:nvPr/>
        </p:nvSpPr>
        <p:spPr>
          <a:xfrm>
            <a:off x="4303250" y="2806816"/>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9" name="TextBox 8"/>
          <p:cNvSpPr txBox="1"/>
          <p:nvPr/>
        </p:nvSpPr>
        <p:spPr>
          <a:xfrm>
            <a:off x="4318660" y="4999298"/>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10" name="TextBox 9"/>
          <p:cNvSpPr txBox="1"/>
          <p:nvPr/>
        </p:nvSpPr>
        <p:spPr>
          <a:xfrm>
            <a:off x="4710114" y="1828800"/>
            <a:ext cx="2852063" cy="584775"/>
          </a:xfrm>
          <a:prstGeom prst="rect">
            <a:avLst/>
          </a:prstGeom>
          <a:noFill/>
        </p:spPr>
        <p:txBody>
          <a:bodyPr wrap="none" rtlCol="0">
            <a:spAutoFit/>
          </a:bodyPr>
          <a:lstStyle/>
          <a:p>
            <a:r>
              <a:rPr lang="zh-CN" altLang="en-US" dirty="0">
                <a:solidFill>
                  <a:srgbClr val="FF0000"/>
                </a:solidFill>
                <a:ea typeface="华文楷体"/>
              </a:rPr>
              <a:t>分治法、易于理解，自顶向下</a:t>
            </a:r>
            <a:endParaRPr lang="en-US" altLang="zh-CN" dirty="0">
              <a:solidFill>
                <a:srgbClr val="FF0000"/>
              </a:solidFill>
              <a:ea typeface="华文楷体"/>
            </a:endParaRPr>
          </a:p>
          <a:p>
            <a:r>
              <a:rPr lang="zh-CN" altLang="en-US" dirty="0">
                <a:solidFill>
                  <a:srgbClr val="FF0000"/>
                </a:solidFill>
                <a:ea typeface="华文楷体"/>
              </a:rPr>
              <a:t>可能产生重复计算，复杂度高</a:t>
            </a:r>
            <a:endParaRPr lang="zh-CN" altLang="en-US" dirty="0">
              <a:solidFill>
                <a:srgbClr val="FF0000"/>
              </a:solidFill>
              <a:ea typeface="华文楷体"/>
            </a:endParaRPr>
          </a:p>
        </p:txBody>
      </p:sp>
      <p:sp>
        <p:nvSpPr>
          <p:cNvPr id="11" name="TextBox 10"/>
          <p:cNvSpPr txBox="1"/>
          <p:nvPr/>
        </p:nvSpPr>
        <p:spPr>
          <a:xfrm>
            <a:off x="4710114" y="3841613"/>
            <a:ext cx="4113627" cy="830997"/>
          </a:xfrm>
          <a:prstGeom prst="rect">
            <a:avLst/>
          </a:prstGeom>
          <a:noFill/>
        </p:spPr>
        <p:txBody>
          <a:bodyPr wrap="none" rtlCol="0">
            <a:spAutoFit/>
          </a:bodyPr>
          <a:lstStyle/>
          <a:p>
            <a:r>
              <a:rPr lang="zh-CN" altLang="en-US" dirty="0" smtClean="0">
                <a:solidFill>
                  <a:srgbClr val="FF0000"/>
                </a:solidFill>
                <a:ea typeface="华文楷体"/>
              </a:rPr>
              <a:t>动态规划法、较为复杂，自底向上</a:t>
            </a:r>
            <a:endParaRPr lang="en-US" altLang="zh-CN" dirty="0">
              <a:solidFill>
                <a:srgbClr val="FF0000"/>
              </a:solidFill>
              <a:ea typeface="华文楷体"/>
            </a:endParaRPr>
          </a:p>
          <a:p>
            <a:r>
              <a:rPr lang="zh-CN" altLang="en-US" dirty="0" smtClean="0">
                <a:solidFill>
                  <a:srgbClr val="FF0000"/>
                </a:solidFill>
                <a:ea typeface="华文楷体"/>
              </a:rPr>
              <a:t>不会产</a:t>
            </a:r>
            <a:r>
              <a:rPr lang="zh-CN" altLang="en-US" dirty="0">
                <a:solidFill>
                  <a:srgbClr val="FF0000"/>
                </a:solidFill>
                <a:ea typeface="华文楷体"/>
              </a:rPr>
              <a:t>生重复计算，复杂</a:t>
            </a:r>
            <a:r>
              <a:rPr lang="zh-CN" altLang="en-US" dirty="0" smtClean="0">
                <a:solidFill>
                  <a:srgbClr val="FF0000"/>
                </a:solidFill>
                <a:ea typeface="华文楷体"/>
              </a:rPr>
              <a:t>度低</a:t>
            </a:r>
            <a:endParaRPr lang="en-US" altLang="zh-CN" dirty="0" smtClean="0">
              <a:solidFill>
                <a:srgbClr val="FF0000"/>
              </a:solidFill>
              <a:ea typeface="华文楷体"/>
            </a:endParaRPr>
          </a:p>
          <a:p>
            <a:r>
              <a:rPr lang="zh-CN" altLang="en-US" dirty="0" smtClean="0">
                <a:solidFill>
                  <a:srgbClr val="FF0000"/>
                </a:solidFill>
                <a:ea typeface="华文楷体"/>
              </a:rPr>
              <a:t>需要保证解决问题时，其子问题均解决完毕</a:t>
            </a:r>
            <a:endParaRPr lang="zh-CN" altLang="en-US" dirty="0">
              <a:solidFill>
                <a:srgbClr val="FF0000"/>
              </a:solidFill>
              <a:ea typeface="华文楷体"/>
            </a:endParaRPr>
          </a:p>
        </p:txBody>
      </p:sp>
    </p:spTree>
    <p:extLst>
      <p:ext uri="{BB962C8B-B14F-4D97-AF65-F5344CB8AC3E}">
        <p14:creationId xmlns:p14="http://schemas.microsoft.com/office/powerpoint/2010/main" val="4008853464"/>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smtClean="0"/>
          </a:p>
          <a:p>
            <a:r>
              <a:rPr lang="zh-CN" altLang="en-US" dirty="0" smtClean="0"/>
              <a:t>先解决问题的子问题，在解决问题本身。其中在解决大问题时，充分利用小问题的结论。</a:t>
            </a:r>
            <a:endParaRPr lang="en-US" altLang="zh-CN" dirty="0"/>
          </a:p>
        </p:txBody>
      </p:sp>
    </p:spTree>
    <p:extLst>
      <p:ext uri="{BB962C8B-B14F-4D97-AF65-F5344CB8AC3E}">
        <p14:creationId xmlns:p14="http://schemas.microsoft.com/office/powerpoint/2010/main" val="4052005843"/>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dirty="0" smtClean="0"/>
              <a:t>LCS</a:t>
            </a:r>
            <a:r>
              <a:rPr lang="zh-CN" altLang="en-US" dirty="0" smtClean="0"/>
              <a:t>的实际应用</a:t>
            </a:r>
            <a:endParaRPr lang="en-US" altLang="zh-CN" dirty="0" smtClean="0"/>
          </a:p>
          <a:p>
            <a:endParaRPr lang="en-US" altLang="zh-CN" dirty="0"/>
          </a:p>
          <a:p>
            <a:r>
              <a:rPr lang="en-US" altLang="zh-CN" dirty="0" err="1" smtClean="0"/>
              <a:t>git</a:t>
            </a:r>
            <a:r>
              <a:rPr lang="en-US" altLang="zh-CN" dirty="0" smtClean="0"/>
              <a:t> diff code.java</a:t>
            </a:r>
          </a:p>
        </p:txBody>
      </p:sp>
    </p:spTree>
    <p:extLst>
      <p:ext uri="{BB962C8B-B14F-4D97-AF65-F5344CB8AC3E}">
        <p14:creationId xmlns:p14="http://schemas.microsoft.com/office/powerpoint/2010/main" val="1317445847"/>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1238A3D-0C9C-45D5-A323-9473BCA055B8}">
  <ds:schemaRefs>
    <ds:schemaRef ds:uri="http://schemas.microsoft.com/sharepoint/v3/contenttype/forms"/>
  </ds:schemaRefs>
</ds:datastoreItem>
</file>

<file path=customXml/itemProps3.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6476</TotalTime>
  <Words>3801</Words>
  <Application>Microsoft Office PowerPoint</Application>
  <PresentationFormat>On-screen Show (4:3)</PresentationFormat>
  <Paragraphs>451</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Adobe Garamond Pro Bold</vt:lpstr>
      <vt:lpstr>新細明體</vt:lpstr>
      <vt:lpstr>华文楷体</vt:lpstr>
      <vt:lpstr>宋体</vt:lpstr>
      <vt:lpstr>Arial</vt:lpstr>
      <vt:lpstr>Calibri</vt:lpstr>
      <vt:lpstr>Consolas</vt:lpstr>
      <vt:lpstr>Times New Roman</vt: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Tianhe Gong (RD-CN-INTRN)</cp:lastModifiedBy>
  <cp:revision>438</cp:revision>
  <dcterms:created xsi:type="dcterms:W3CDTF">2012-10-10T13:15:08Z</dcterms:created>
  <dcterms:modified xsi:type="dcterms:W3CDTF">2016-08-09T07:42:36Z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