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83" r:id="rId1"/>
  </p:sldMasterIdLst>
  <p:notesMasterIdLst>
    <p:notesMasterId r:id="rId32"/>
  </p:notesMasterIdLst>
  <p:handoutMasterIdLst>
    <p:handoutMasterId r:id="rId33"/>
  </p:handoutMasterIdLst>
  <p:sldIdLst>
    <p:sldId id="710" r:id="rId2"/>
    <p:sldId id="787" r:id="rId3"/>
    <p:sldId id="789" r:id="rId4"/>
    <p:sldId id="693" r:id="rId5"/>
    <p:sldId id="781" r:id="rId6"/>
    <p:sldId id="785" r:id="rId7"/>
    <p:sldId id="731" r:id="rId8"/>
    <p:sldId id="783" r:id="rId9"/>
    <p:sldId id="784" r:id="rId10"/>
    <p:sldId id="786" r:id="rId11"/>
    <p:sldId id="767" r:id="rId12"/>
    <p:sldId id="791" r:id="rId13"/>
    <p:sldId id="792" r:id="rId14"/>
    <p:sldId id="793" r:id="rId15"/>
    <p:sldId id="794" r:id="rId16"/>
    <p:sldId id="795" r:id="rId17"/>
    <p:sldId id="686" r:id="rId18"/>
    <p:sldId id="749" r:id="rId19"/>
    <p:sldId id="750" r:id="rId20"/>
    <p:sldId id="779" r:id="rId21"/>
    <p:sldId id="780" r:id="rId22"/>
    <p:sldId id="753" r:id="rId23"/>
    <p:sldId id="778" r:id="rId24"/>
    <p:sldId id="772" r:id="rId25"/>
    <p:sldId id="714" r:id="rId26"/>
    <p:sldId id="761" r:id="rId27"/>
    <p:sldId id="773" r:id="rId28"/>
    <p:sldId id="774" r:id="rId29"/>
    <p:sldId id="775" r:id="rId30"/>
    <p:sldId id="776" r:id="rId31"/>
  </p:sldIdLst>
  <p:sldSz cx="9906000" cy="6858000" type="A4"/>
  <p:notesSz cx="7099300" cy="10234613"/>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hiddenSlides="1" scaleToFitPaper="1" frameSlides="1"/>
  <p:showPr loop="1"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2600"/>
    <a:srgbClr val="135FAD"/>
    <a:srgbClr val="009051"/>
    <a:srgbClr val="1551AD"/>
    <a:srgbClr val="66CCFF"/>
    <a:srgbClr val="FF6FCF"/>
    <a:srgbClr val="FFCC66"/>
    <a:srgbClr val="0000C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275" autoAdjust="0"/>
    <p:restoredTop sz="81826" autoAdjust="0"/>
  </p:normalViewPr>
  <p:slideViewPr>
    <p:cSldViewPr>
      <p:cViewPr varScale="1">
        <p:scale>
          <a:sx n="81" d="100"/>
          <a:sy n="81" d="100"/>
        </p:scale>
        <p:origin x="1344" y="176"/>
      </p:cViewPr>
      <p:guideLst>
        <p:guide orient="horz" pos="2160"/>
        <p:guide pos="3120"/>
      </p:guideLst>
    </p:cSldViewPr>
  </p:slideViewPr>
  <p:outlineViewPr>
    <p:cViewPr>
      <p:scale>
        <a:sx n="33" d="100"/>
        <a:sy n="33" d="100"/>
      </p:scale>
      <p:origin x="0" y="10064"/>
    </p:cViewPr>
  </p:outlineViewPr>
  <p:notesTextViewPr>
    <p:cViewPr>
      <p:scale>
        <a:sx n="100" d="100"/>
        <a:sy n="100" d="100"/>
      </p:scale>
      <p:origin x="0" y="0"/>
    </p:cViewPr>
  </p:notesTextViewPr>
  <p:sorterViewPr>
    <p:cViewPr>
      <p:scale>
        <a:sx n="200" d="100"/>
        <a:sy n="200" d="100"/>
      </p:scale>
      <p:origin x="0" y="10512"/>
    </p:cViewPr>
  </p:sorterViewPr>
  <p:notesViewPr>
    <p:cSldViewPr snapToGrid="0" snapToObjects="1">
      <p:cViewPr>
        <p:scale>
          <a:sx n="111" d="100"/>
          <a:sy n="111" d="100"/>
        </p:scale>
        <p:origin x="976" y="-1168"/>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handoutMaster" Target="handoutMasters/handoutMaster1.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2"/>
            <a:ext cx="3076584" cy="510987"/>
          </a:xfrm>
          <a:prstGeom prst="rect">
            <a:avLst/>
          </a:prstGeom>
        </p:spPr>
        <p:txBody>
          <a:bodyPr vert="horz" lIns="94759" tIns="47380" rIns="94759" bIns="47380" rtlCol="0"/>
          <a:lstStyle>
            <a:lvl1pPr algn="l">
              <a:defRPr sz="1200"/>
            </a:lvl1pPr>
          </a:lstStyle>
          <a:p>
            <a:endParaRPr lang="zh-CN" altLang="en-US"/>
          </a:p>
        </p:txBody>
      </p:sp>
      <p:sp>
        <p:nvSpPr>
          <p:cNvPr id="3" name="日期占位符 2"/>
          <p:cNvSpPr>
            <a:spLocks noGrp="1"/>
          </p:cNvSpPr>
          <p:nvPr>
            <p:ph type="dt" sz="quarter" idx="1"/>
          </p:nvPr>
        </p:nvSpPr>
        <p:spPr>
          <a:xfrm>
            <a:off x="4021063" y="2"/>
            <a:ext cx="3076584" cy="510987"/>
          </a:xfrm>
          <a:prstGeom prst="rect">
            <a:avLst/>
          </a:prstGeom>
        </p:spPr>
        <p:txBody>
          <a:bodyPr vert="horz" lIns="94759" tIns="47380" rIns="94759" bIns="47380" rtlCol="0"/>
          <a:lstStyle>
            <a:lvl1pPr algn="r">
              <a:defRPr sz="1200"/>
            </a:lvl1pPr>
          </a:lstStyle>
          <a:p>
            <a:fld id="{B0E53223-BD64-4BED-9BC8-4C388EA24B82}" type="datetimeFigureOut">
              <a:rPr lang="zh-CN" altLang="en-US" smtClean="0"/>
              <a:pPr/>
              <a:t>2018/4/25</a:t>
            </a:fld>
            <a:endParaRPr lang="zh-CN" altLang="en-US"/>
          </a:p>
        </p:txBody>
      </p:sp>
      <p:sp>
        <p:nvSpPr>
          <p:cNvPr id="4" name="页脚占位符 3"/>
          <p:cNvSpPr>
            <a:spLocks noGrp="1"/>
          </p:cNvSpPr>
          <p:nvPr>
            <p:ph type="ftr" sz="quarter" idx="2"/>
          </p:nvPr>
        </p:nvSpPr>
        <p:spPr>
          <a:xfrm>
            <a:off x="0" y="9720319"/>
            <a:ext cx="3076584" cy="512640"/>
          </a:xfrm>
          <a:prstGeom prst="rect">
            <a:avLst/>
          </a:prstGeom>
        </p:spPr>
        <p:txBody>
          <a:bodyPr vert="horz" lIns="94759" tIns="47380" rIns="94759" bIns="4738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4021063" y="9720319"/>
            <a:ext cx="3076584" cy="512640"/>
          </a:xfrm>
          <a:prstGeom prst="rect">
            <a:avLst/>
          </a:prstGeom>
        </p:spPr>
        <p:txBody>
          <a:bodyPr vert="horz" lIns="94759" tIns="47380" rIns="94759" bIns="47380" rtlCol="0" anchor="b"/>
          <a:lstStyle>
            <a:lvl1pPr algn="r">
              <a:defRPr sz="1200"/>
            </a:lvl1pPr>
          </a:lstStyle>
          <a:p>
            <a:fld id="{A223ABF3-F4FC-4520-B5C6-91D6C39D1A42}" type="slidenum">
              <a:rPr lang="zh-CN" altLang="en-US" smtClean="0"/>
              <a:pPr/>
              <a:t>‹#›</a:t>
            </a:fld>
            <a:endParaRPr lang="zh-CN" altLang="en-US"/>
          </a:p>
        </p:txBody>
      </p:sp>
    </p:spTree>
    <p:extLst>
      <p:ext uri="{BB962C8B-B14F-4D97-AF65-F5344CB8AC3E}">
        <p14:creationId xmlns:p14="http://schemas.microsoft.com/office/powerpoint/2010/main" val="20396999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2"/>
            <a:ext cx="3076584" cy="510987"/>
          </a:xfrm>
          <a:prstGeom prst="rect">
            <a:avLst/>
          </a:prstGeom>
          <a:noFill/>
          <a:ln w="9525">
            <a:noFill/>
            <a:miter lim="800000"/>
            <a:headEnd/>
            <a:tailEnd/>
          </a:ln>
          <a:effectLst/>
        </p:spPr>
        <p:txBody>
          <a:bodyPr vert="horz" wrap="square" lIns="94759" tIns="47380" rIns="94759" bIns="47380" numCol="1" anchor="t" anchorCtr="0" compatLnSpc="1">
            <a:prstTxWarp prst="textNoShape">
              <a:avLst/>
            </a:prstTxWarp>
          </a:bodyPr>
          <a:lstStyle>
            <a:lvl1pPr>
              <a:defRPr sz="1200" smtClean="0"/>
            </a:lvl1pPr>
          </a:lstStyle>
          <a:p>
            <a:pPr>
              <a:defRPr/>
            </a:pPr>
            <a:endParaRPr lang="en-US" altLang="zh-CN"/>
          </a:p>
        </p:txBody>
      </p:sp>
      <p:sp>
        <p:nvSpPr>
          <p:cNvPr id="59395" name="Rectangle 3"/>
          <p:cNvSpPr>
            <a:spLocks noGrp="1" noChangeArrowheads="1"/>
          </p:cNvSpPr>
          <p:nvPr>
            <p:ph type="dt" idx="1"/>
          </p:nvPr>
        </p:nvSpPr>
        <p:spPr bwMode="auto">
          <a:xfrm>
            <a:off x="4021063" y="2"/>
            <a:ext cx="3076584" cy="510987"/>
          </a:xfrm>
          <a:prstGeom prst="rect">
            <a:avLst/>
          </a:prstGeom>
          <a:noFill/>
          <a:ln w="9525">
            <a:noFill/>
            <a:miter lim="800000"/>
            <a:headEnd/>
            <a:tailEnd/>
          </a:ln>
          <a:effectLst/>
        </p:spPr>
        <p:txBody>
          <a:bodyPr vert="horz" wrap="square" lIns="94759" tIns="47380" rIns="94759" bIns="47380" numCol="1" anchor="t" anchorCtr="0" compatLnSpc="1">
            <a:prstTxWarp prst="textNoShape">
              <a:avLst/>
            </a:prstTxWarp>
          </a:bodyPr>
          <a:lstStyle>
            <a:lvl1pPr algn="r">
              <a:defRPr sz="1200" smtClean="0"/>
            </a:lvl1pPr>
          </a:lstStyle>
          <a:p>
            <a:pPr>
              <a:defRPr/>
            </a:pPr>
            <a:endParaRPr lang="en-US" altLang="zh-CN"/>
          </a:p>
        </p:txBody>
      </p:sp>
      <p:sp>
        <p:nvSpPr>
          <p:cNvPr id="30724" name="Rectangle 4"/>
          <p:cNvSpPr>
            <a:spLocks noGrp="1" noRot="1" noChangeAspect="1" noChangeArrowheads="1" noTextEdit="1"/>
          </p:cNvSpPr>
          <p:nvPr>
            <p:ph type="sldImg" idx="2"/>
          </p:nvPr>
        </p:nvSpPr>
        <p:spPr bwMode="auto">
          <a:xfrm>
            <a:off x="779463" y="766763"/>
            <a:ext cx="5543550" cy="3838575"/>
          </a:xfrm>
          <a:prstGeom prst="rect">
            <a:avLst/>
          </a:prstGeom>
          <a:noFill/>
          <a:ln w="9525">
            <a:solidFill>
              <a:srgbClr val="000000"/>
            </a:solidFill>
            <a:miter lim="800000"/>
            <a:headEnd/>
            <a:tailEnd/>
          </a:ln>
        </p:spPr>
      </p:sp>
      <p:sp>
        <p:nvSpPr>
          <p:cNvPr id="59397" name="Rectangle 5"/>
          <p:cNvSpPr>
            <a:spLocks noGrp="1" noChangeArrowheads="1"/>
          </p:cNvSpPr>
          <p:nvPr>
            <p:ph type="body" sz="quarter" idx="3"/>
          </p:nvPr>
        </p:nvSpPr>
        <p:spPr bwMode="auto">
          <a:xfrm>
            <a:off x="709600" y="4861814"/>
            <a:ext cx="5680102" cy="4605494"/>
          </a:xfrm>
          <a:prstGeom prst="rect">
            <a:avLst/>
          </a:prstGeom>
          <a:noFill/>
          <a:ln w="9525">
            <a:noFill/>
            <a:miter lim="800000"/>
            <a:headEnd/>
            <a:tailEnd/>
          </a:ln>
          <a:effectLst/>
        </p:spPr>
        <p:txBody>
          <a:bodyPr vert="horz" wrap="square" lIns="94759" tIns="47380" rIns="94759" bIns="4738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59398" name="Rectangle 6"/>
          <p:cNvSpPr>
            <a:spLocks noGrp="1" noChangeArrowheads="1"/>
          </p:cNvSpPr>
          <p:nvPr>
            <p:ph type="ftr" sz="quarter" idx="4"/>
          </p:nvPr>
        </p:nvSpPr>
        <p:spPr bwMode="auto">
          <a:xfrm>
            <a:off x="0" y="9720319"/>
            <a:ext cx="3076584" cy="512640"/>
          </a:xfrm>
          <a:prstGeom prst="rect">
            <a:avLst/>
          </a:prstGeom>
          <a:noFill/>
          <a:ln w="9525">
            <a:noFill/>
            <a:miter lim="800000"/>
            <a:headEnd/>
            <a:tailEnd/>
          </a:ln>
          <a:effectLst/>
        </p:spPr>
        <p:txBody>
          <a:bodyPr vert="horz" wrap="square" lIns="94759" tIns="47380" rIns="94759" bIns="47380" numCol="1" anchor="b" anchorCtr="0" compatLnSpc="1">
            <a:prstTxWarp prst="textNoShape">
              <a:avLst/>
            </a:prstTxWarp>
          </a:bodyPr>
          <a:lstStyle>
            <a:lvl1pPr>
              <a:defRPr sz="1200" smtClean="0"/>
            </a:lvl1pPr>
          </a:lstStyle>
          <a:p>
            <a:pPr>
              <a:defRPr/>
            </a:pPr>
            <a:endParaRPr lang="en-US" altLang="zh-CN"/>
          </a:p>
        </p:txBody>
      </p:sp>
      <p:sp>
        <p:nvSpPr>
          <p:cNvPr id="59399" name="Rectangle 7"/>
          <p:cNvSpPr>
            <a:spLocks noGrp="1" noChangeArrowheads="1"/>
          </p:cNvSpPr>
          <p:nvPr>
            <p:ph type="sldNum" sz="quarter" idx="5"/>
          </p:nvPr>
        </p:nvSpPr>
        <p:spPr bwMode="auto">
          <a:xfrm>
            <a:off x="4021063" y="9720319"/>
            <a:ext cx="3076584" cy="512640"/>
          </a:xfrm>
          <a:prstGeom prst="rect">
            <a:avLst/>
          </a:prstGeom>
          <a:noFill/>
          <a:ln w="9525">
            <a:noFill/>
            <a:miter lim="800000"/>
            <a:headEnd/>
            <a:tailEnd/>
          </a:ln>
          <a:effectLst/>
        </p:spPr>
        <p:txBody>
          <a:bodyPr vert="horz" wrap="square" lIns="94759" tIns="47380" rIns="94759" bIns="47380" numCol="1" anchor="b" anchorCtr="0" compatLnSpc="1">
            <a:prstTxWarp prst="textNoShape">
              <a:avLst/>
            </a:prstTxWarp>
          </a:bodyPr>
          <a:lstStyle>
            <a:lvl1pPr algn="r">
              <a:defRPr sz="1200" smtClean="0"/>
            </a:lvl1pPr>
          </a:lstStyle>
          <a:p>
            <a:pPr>
              <a:defRPr/>
            </a:pPr>
            <a:fld id="{A3804948-14D2-43DA-B3DB-CF1972FFF4B7}" type="slidenum">
              <a:rPr lang="en-US" altLang="zh-CN"/>
              <a:pPr>
                <a:defRPr/>
              </a:pPr>
              <a:t>‹#›</a:t>
            </a:fld>
            <a:endParaRPr lang="en-US" altLang="zh-CN"/>
          </a:p>
        </p:txBody>
      </p:sp>
    </p:spTree>
    <p:extLst>
      <p:ext uri="{BB962C8B-B14F-4D97-AF65-F5344CB8AC3E}">
        <p14:creationId xmlns:p14="http://schemas.microsoft.com/office/powerpoint/2010/main" val="2535616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Here</a:t>
            </a:r>
            <a:r>
              <a:rPr kumimoji="1" lang="zh-CN" altLang="en-US" dirty="0" smtClean="0"/>
              <a:t> </a:t>
            </a:r>
            <a:r>
              <a:rPr kumimoji="1" lang="en-US" altLang="zh-CN" dirty="0"/>
              <a:t>we</a:t>
            </a:r>
            <a:r>
              <a:rPr kumimoji="1" lang="zh-CN" altLang="en-US" dirty="0"/>
              <a:t> </a:t>
            </a:r>
            <a:r>
              <a:rPr kumimoji="1" lang="en-US" altLang="zh-CN" dirty="0"/>
              <a:t>present</a:t>
            </a:r>
            <a:r>
              <a:rPr kumimoji="1" lang="zh-CN" altLang="en-US" dirty="0"/>
              <a:t> </a:t>
            </a:r>
            <a:r>
              <a:rPr kumimoji="1" lang="en-US" altLang="zh-CN" dirty="0"/>
              <a:t>our</a:t>
            </a:r>
            <a:r>
              <a:rPr kumimoji="1" lang="zh-CN" altLang="en-US" dirty="0"/>
              <a:t> </a:t>
            </a:r>
            <a:r>
              <a:rPr kumimoji="1" lang="en-US" altLang="zh-CN" dirty="0"/>
              <a:t>work</a:t>
            </a:r>
            <a:r>
              <a:rPr kumimoji="1" lang="zh-CN" altLang="en-US" dirty="0"/>
              <a:t> </a:t>
            </a:r>
            <a:r>
              <a:rPr kumimoji="1" lang="en-US" altLang="zh-CN" dirty="0" smtClean="0"/>
              <a:t>To</a:t>
            </a:r>
            <a:r>
              <a:rPr kumimoji="1" lang="zh-CN" altLang="en-US" dirty="0" smtClean="0"/>
              <a:t> </a:t>
            </a:r>
            <a:r>
              <a:rPr kumimoji="1" lang="en-US" altLang="zh-CN" dirty="0" smtClean="0"/>
              <a:t>[Stay]</a:t>
            </a:r>
            <a:r>
              <a:rPr kumimoji="1" lang="zh-CN" altLang="en-US" baseline="0" dirty="0" smtClean="0"/>
              <a:t> </a:t>
            </a:r>
            <a:r>
              <a:rPr kumimoji="1" lang="en-US" altLang="zh-CN" baseline="0" dirty="0" smtClean="0"/>
              <a:t>of</a:t>
            </a:r>
            <a:r>
              <a:rPr kumimoji="1" lang="zh-CN" altLang="en-US" baseline="0" dirty="0" smtClean="0"/>
              <a:t> </a:t>
            </a:r>
            <a:r>
              <a:rPr kumimoji="1" lang="en-US" altLang="zh-CN" baseline="0" dirty="0" smtClean="0"/>
              <a:t>to</a:t>
            </a:r>
            <a:r>
              <a:rPr kumimoji="1" lang="zh-CN" altLang="en-US" baseline="0" dirty="0" smtClean="0"/>
              <a:t> </a:t>
            </a:r>
            <a:r>
              <a:rPr kumimoji="1" lang="en-US" altLang="zh-CN" baseline="0" dirty="0" smtClean="0"/>
              <a:t>[Leave],</a:t>
            </a:r>
            <a:r>
              <a:rPr kumimoji="1" lang="zh-CN" altLang="en-US" baseline="0" dirty="0" smtClean="0"/>
              <a:t> </a:t>
            </a:r>
            <a:r>
              <a:rPr kumimoji="1" lang="en-US" altLang="zh-CN" baseline="0" dirty="0" smtClean="0"/>
              <a:t>[Churn]</a:t>
            </a:r>
            <a:r>
              <a:rPr kumimoji="1" lang="zh-CN" altLang="en-US" baseline="0" dirty="0" smtClean="0"/>
              <a:t> </a:t>
            </a:r>
            <a:r>
              <a:rPr kumimoji="1" lang="en-US" altLang="zh-CN" baseline="0" dirty="0" smtClean="0"/>
              <a:t>prediction</a:t>
            </a:r>
            <a:r>
              <a:rPr kumimoji="1" lang="zh-CN" altLang="en-US" baseline="0" dirty="0" smtClean="0"/>
              <a:t> </a:t>
            </a:r>
            <a:r>
              <a:rPr kumimoji="1" lang="en-US" altLang="zh-CN" baseline="0" dirty="0" smtClean="0"/>
              <a:t>for</a:t>
            </a:r>
            <a:r>
              <a:rPr kumimoji="1" lang="zh-CN" altLang="en-US" baseline="0" dirty="0" smtClean="0"/>
              <a:t> </a:t>
            </a:r>
            <a:r>
              <a:rPr kumimoji="1" lang="en-US" altLang="zh-CN" baseline="0" dirty="0" smtClean="0"/>
              <a:t>Urban</a:t>
            </a:r>
            <a:r>
              <a:rPr kumimoji="1" lang="zh-CN" altLang="en-US" baseline="0" dirty="0" smtClean="0"/>
              <a:t> </a:t>
            </a:r>
            <a:r>
              <a:rPr kumimoji="1" lang="en-US" altLang="zh-CN" baseline="0" dirty="0" smtClean="0"/>
              <a:t>Migrants</a:t>
            </a:r>
            <a:r>
              <a:rPr kumimoji="1" lang="zh-CN" altLang="en-US" baseline="0" dirty="0" smtClean="0"/>
              <a:t> </a:t>
            </a:r>
            <a:r>
              <a:rPr kumimoji="1" lang="en-US" altLang="zh-CN" baseline="0" dirty="0" smtClean="0"/>
              <a:t>in</a:t>
            </a:r>
            <a:r>
              <a:rPr kumimoji="1" lang="zh-CN" altLang="en-US" baseline="0" dirty="0" smtClean="0"/>
              <a:t> </a:t>
            </a:r>
            <a:r>
              <a:rPr kumimoji="1" lang="en-US" altLang="zh-CN" baseline="0" dirty="0" smtClean="0"/>
              <a:t>the</a:t>
            </a:r>
            <a:r>
              <a:rPr kumimoji="1" lang="zh-CN" altLang="en-US" baseline="0" dirty="0" smtClean="0"/>
              <a:t> </a:t>
            </a:r>
            <a:r>
              <a:rPr kumimoji="1" lang="en-US" altLang="zh-CN" baseline="0" dirty="0" smtClean="0"/>
              <a:t>initial</a:t>
            </a:r>
            <a:r>
              <a:rPr kumimoji="1" lang="zh-CN" altLang="en-US" baseline="0" dirty="0" smtClean="0"/>
              <a:t> </a:t>
            </a:r>
            <a:r>
              <a:rPr kumimoji="1" lang="en-US" altLang="zh-CN" baseline="0" dirty="0" smtClean="0"/>
              <a:t>Period</a:t>
            </a:r>
            <a:endParaRPr kumimoji="1" lang="en-US" altLang="zh-CN" dirty="0"/>
          </a:p>
          <a:p>
            <a:r>
              <a:rPr kumimoji="1" lang="en-US" altLang="zh-CN" baseline="0" dirty="0" smtClean="0"/>
              <a:t>I am </a:t>
            </a:r>
            <a:r>
              <a:rPr kumimoji="1" lang="en-US" altLang="zh-CN" baseline="0" dirty="0" err="1" smtClean="0"/>
              <a:t>Zongtao</a:t>
            </a:r>
            <a:r>
              <a:rPr kumimoji="1" lang="en-US" altLang="zh-CN" baseline="0" dirty="0" smtClean="0"/>
              <a:t> Liu from Zhejiang University. This is a joint work with my advisor Yang, </a:t>
            </a:r>
            <a:r>
              <a:rPr kumimoji="1" lang="en-US" altLang="zh-CN" baseline="0" dirty="0" err="1" smtClean="0"/>
              <a:t>Chenhao</a:t>
            </a:r>
            <a:r>
              <a:rPr kumimoji="1" lang="en-US" altLang="zh-CN" baseline="0" dirty="0" smtClean="0"/>
              <a:t> from Boulder, </a:t>
            </a:r>
            <a:r>
              <a:rPr kumimoji="1" lang="en-US" altLang="zh-CN" baseline="0" dirty="0" err="1" smtClean="0"/>
              <a:t>Fei</a:t>
            </a:r>
            <a:r>
              <a:rPr kumimoji="1" lang="en-US" altLang="zh-CN" baseline="0" dirty="0" smtClean="0"/>
              <a:t> and </a:t>
            </a:r>
            <a:r>
              <a:rPr kumimoji="1" lang="en-US" altLang="zh-CN" baseline="0" dirty="0" err="1" smtClean="0"/>
              <a:t>Yueting</a:t>
            </a:r>
            <a:r>
              <a:rPr kumimoji="1" lang="en-US" altLang="zh-CN" baseline="0" dirty="0" smtClean="0"/>
              <a:t> who are also from Zhejiang University, and </a:t>
            </a:r>
            <a:r>
              <a:rPr kumimoji="1" lang="en-US" altLang="zh-CN" baseline="0" dirty="0" err="1" smtClean="0"/>
              <a:t>Yafeng</a:t>
            </a:r>
            <a:r>
              <a:rPr kumimoji="1" lang="en-US" altLang="zh-CN" baseline="0" dirty="0" smtClean="0"/>
              <a:t> from China Telecom.</a:t>
            </a:r>
            <a:endParaRPr kumimoji="1" lang="en-US" altLang="zh-CN" dirty="0"/>
          </a:p>
        </p:txBody>
      </p:sp>
      <p:sp>
        <p:nvSpPr>
          <p:cNvPr id="4" name="幻灯片编号占位符 3"/>
          <p:cNvSpPr>
            <a:spLocks noGrp="1"/>
          </p:cNvSpPr>
          <p:nvPr>
            <p:ph type="sldNum" sz="quarter" idx="10"/>
          </p:nvPr>
        </p:nvSpPr>
        <p:spPr/>
        <p:txBody>
          <a:bodyPr/>
          <a:lstStyle/>
          <a:p>
            <a:pPr>
              <a:defRPr/>
            </a:pPr>
            <a:fld id="{A3804948-14D2-43DA-B3DB-CF1972FFF4B7}" type="slidenum">
              <a:rPr lang="en-US" altLang="zh-CN" smtClean="0"/>
              <a:pPr>
                <a:defRPr/>
              </a:pPr>
              <a:t>1</a:t>
            </a:fld>
            <a:endParaRPr lang="en-US" altLang="zh-CN"/>
          </a:p>
        </p:txBody>
      </p:sp>
    </p:spTree>
    <p:extLst>
      <p:ext uri="{BB962C8B-B14F-4D97-AF65-F5344CB8AC3E}">
        <p14:creationId xmlns:p14="http://schemas.microsoft.com/office/powerpoint/2010/main" val="673526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t>动画改 </a:t>
            </a:r>
            <a:r>
              <a:rPr lang="en-US" altLang="zh-CN" sz="1200" dirty="0" smtClean="0"/>
              <a:t>sensitive</a:t>
            </a:r>
            <a:r>
              <a:rPr lang="zh-CN" altLang="en-US" sz="1200" dirty="0" smtClean="0"/>
              <a:t> </a:t>
            </a:r>
            <a:r>
              <a:rPr lang="en-US" altLang="zh-CN" sz="1200" dirty="0" smtClean="0"/>
              <a:t>data</a:t>
            </a:r>
            <a:r>
              <a:rPr lang="zh-CN" altLang="en-US" sz="1200" dirty="0" smtClean="0"/>
              <a:t>，</a:t>
            </a:r>
            <a:r>
              <a:rPr lang="en-US" altLang="zh-CN" sz="1200" dirty="0" smtClean="0"/>
              <a:t>rebuttal</a:t>
            </a:r>
            <a:r>
              <a:rPr lang="zh-CN" altLang="en-US" sz="1200" dirty="0" smtClean="0"/>
              <a:t> </a:t>
            </a:r>
            <a:r>
              <a:rPr lang="en-US" altLang="zh-CN" sz="1200" dirty="0" smtClean="0"/>
              <a:t>encourage</a:t>
            </a:r>
            <a:r>
              <a:rPr lang="zh-CN" altLang="en-US" sz="1200" dirty="0" smtClean="0"/>
              <a:t> </a:t>
            </a:r>
            <a:r>
              <a:rPr lang="en-US" altLang="zh-CN" sz="1200" dirty="0" smtClean="0"/>
              <a:t>other</a:t>
            </a:r>
            <a:r>
              <a:rPr lang="zh-CN" altLang="en-US" sz="1200" dirty="0" smtClean="0"/>
              <a:t> </a:t>
            </a:r>
            <a:r>
              <a:rPr lang="en-US" altLang="zh-CN" sz="1200" dirty="0" smtClean="0"/>
              <a:t>to</a:t>
            </a:r>
            <a:r>
              <a:rPr lang="zh-CN" altLang="en-US" sz="1200" baseline="0" dirty="0" smtClean="0"/>
              <a:t> </a:t>
            </a:r>
            <a:r>
              <a:rPr lang="en-US" altLang="zh-CN" sz="1200" baseline="0" dirty="0" smtClean="0"/>
              <a:t>try</a:t>
            </a:r>
            <a:r>
              <a:rPr lang="zh-CN" altLang="en-US" sz="1200" baseline="0" dirty="0" smtClean="0"/>
              <a:t> </a:t>
            </a:r>
            <a:r>
              <a:rPr lang="en-US" altLang="zh-CN" sz="1200" baseline="0" dirty="0" smtClean="0"/>
              <a:t>more</a:t>
            </a:r>
            <a:r>
              <a:rPr lang="zh-CN" altLang="en-US" sz="1200" baseline="0" dirty="0" smtClean="0"/>
              <a:t> </a:t>
            </a:r>
            <a:r>
              <a:rPr lang="en-US" altLang="zh-CN" sz="1200" baseline="0" dirty="0" smtClean="0"/>
              <a:t>days.</a:t>
            </a:r>
            <a:endParaRPr lang="en-US" altLang="zh-CN" sz="120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smtClean="0"/>
              <a:t>Based on people’s birthplaces and call history,</a:t>
            </a:r>
            <a:r>
              <a:rPr lang="zh-CN" altLang="en-US" sz="1200" dirty="0" smtClean="0"/>
              <a:t> </a:t>
            </a:r>
            <a:r>
              <a:rPr lang="en-US" altLang="zh-CN" sz="1200" dirty="0" smtClean="0"/>
              <a:t>we</a:t>
            </a:r>
            <a:r>
              <a:rPr lang="zh-CN" altLang="en-US" sz="1200" dirty="0" smtClean="0"/>
              <a:t> </a:t>
            </a:r>
            <a:r>
              <a:rPr lang="en-US" altLang="zh-CN" sz="1200" dirty="0" smtClean="0"/>
              <a:t>then</a:t>
            </a:r>
            <a:r>
              <a:rPr lang="zh-CN" altLang="en-US" sz="1200" baseline="0" dirty="0" smtClean="0"/>
              <a:t> </a:t>
            </a:r>
            <a:r>
              <a:rPr lang="en-US" altLang="zh-CN" sz="1200" baseline="0" dirty="0" smtClean="0"/>
              <a:t>define</a:t>
            </a:r>
            <a:r>
              <a:rPr lang="zh-CN" altLang="en-US" sz="1200" baseline="0" dirty="0" smtClean="0"/>
              <a:t> </a:t>
            </a:r>
            <a:r>
              <a:rPr lang="en-US" altLang="zh-CN" sz="1200" baseline="0" dirty="0" smtClean="0"/>
              <a:t>different</a:t>
            </a:r>
            <a:r>
              <a:rPr lang="zh-CN" altLang="en-US" sz="1200" baseline="0" dirty="0" smtClean="0"/>
              <a:t> </a:t>
            </a:r>
            <a:r>
              <a:rPr lang="en-US" altLang="zh-CN" sz="1200" baseline="0" dirty="0" smtClean="0"/>
              <a:t>groups</a:t>
            </a:r>
            <a:r>
              <a:rPr lang="zh-CN" altLang="en-US" sz="1200" baseline="0" dirty="0" smtClean="0"/>
              <a:t> </a:t>
            </a:r>
            <a:r>
              <a:rPr lang="en-US" altLang="zh-CN" sz="1200" baseline="0" dirty="0" smtClean="0"/>
              <a:t>of</a:t>
            </a:r>
            <a:r>
              <a:rPr lang="zh-CN" altLang="en-US" sz="1200" baseline="0" dirty="0" smtClean="0"/>
              <a:t> </a:t>
            </a:r>
            <a:r>
              <a:rPr lang="en-US" altLang="zh-CN" sz="1200" baseline="0" dirty="0" smtClean="0"/>
              <a:t>people.</a:t>
            </a:r>
            <a:r>
              <a:rPr lang="zh-CN" altLang="en-US" sz="1200" baseline="0" dirty="0" smtClean="0"/>
              <a:t> </a:t>
            </a:r>
            <a:r>
              <a:rPr lang="en-US" altLang="zh-CN" sz="1200" baseline="0" dirty="0" smtClean="0"/>
              <a:t>We</a:t>
            </a:r>
            <a:r>
              <a:rPr lang="zh-CN" altLang="en-US" sz="1200" baseline="0" dirty="0" smtClean="0"/>
              <a:t> </a:t>
            </a:r>
            <a:r>
              <a:rPr lang="en-US" altLang="zh-CN" sz="1200" baseline="0" dirty="0" smtClean="0"/>
              <a:t>refer</a:t>
            </a:r>
            <a:r>
              <a:rPr lang="zh-CN" altLang="en-US" sz="1200" baseline="0" dirty="0" smtClean="0"/>
              <a:t> </a:t>
            </a:r>
            <a:r>
              <a:rPr lang="en-US" altLang="zh-CN" sz="1200" baseline="0" dirty="0" smtClean="0"/>
              <a:t>to</a:t>
            </a:r>
            <a:r>
              <a:rPr lang="zh-CN" altLang="en-US" sz="1200" baseline="0" dirty="0" smtClean="0"/>
              <a:t> </a:t>
            </a:r>
            <a:r>
              <a:rPr lang="en-US" altLang="zh-CN" sz="1200" baseline="0" dirty="0" smtClean="0"/>
              <a:t>people</a:t>
            </a:r>
            <a:r>
              <a:rPr lang="zh-CN" altLang="en-US" sz="1200" baseline="0" dirty="0" smtClean="0"/>
              <a:t> </a:t>
            </a:r>
            <a:r>
              <a:rPr lang="en-US" altLang="zh-CN" sz="1200" baseline="0" dirty="0" smtClean="0"/>
              <a:t>who</a:t>
            </a:r>
            <a:r>
              <a:rPr lang="zh-CN" altLang="en-US" sz="1200" baseline="0" dirty="0" smtClean="0"/>
              <a:t> </a:t>
            </a:r>
            <a:r>
              <a:rPr lang="en-US" altLang="zh-CN" sz="1200" baseline="0" dirty="0" smtClean="0"/>
              <a:t>were</a:t>
            </a:r>
            <a:r>
              <a:rPr lang="zh-CN" altLang="en-US" sz="1200" baseline="0" dirty="0" smtClean="0"/>
              <a:t> </a:t>
            </a:r>
            <a:r>
              <a:rPr lang="en-US" altLang="zh-CN" sz="1200" baseline="0" dirty="0" smtClean="0"/>
              <a:t>born</a:t>
            </a:r>
            <a:r>
              <a:rPr lang="zh-CN" altLang="en-US" sz="1200" baseline="0" dirty="0" smtClean="0"/>
              <a:t> </a:t>
            </a:r>
            <a:r>
              <a:rPr lang="en-US" altLang="zh-CN" sz="1200" baseline="0" dirty="0" smtClean="0"/>
              <a:t>in</a:t>
            </a:r>
            <a:r>
              <a:rPr lang="zh-CN" altLang="en-US" sz="1200" baseline="0" dirty="0" smtClean="0"/>
              <a:t> </a:t>
            </a:r>
            <a:r>
              <a:rPr lang="en-US" altLang="zh-CN" sz="1200" baseline="0" dirty="0" smtClean="0"/>
              <a:t>Shanghai</a:t>
            </a:r>
            <a:r>
              <a:rPr lang="zh-CN" altLang="en-US" sz="1200" baseline="0" dirty="0" smtClean="0"/>
              <a:t> </a:t>
            </a:r>
            <a:r>
              <a:rPr lang="en-US" altLang="zh-CN" sz="1200" baseline="0" dirty="0" smtClean="0"/>
              <a:t>as</a:t>
            </a:r>
            <a:r>
              <a:rPr lang="zh-CN" altLang="en-US" sz="1200" baseline="0" dirty="0" smtClean="0"/>
              <a:t> </a:t>
            </a:r>
            <a:r>
              <a:rPr lang="en-US" altLang="zh-CN" sz="1200" baseline="0" dirty="0" smtClean="0"/>
              <a:t>locals.</a:t>
            </a:r>
            <a:r>
              <a:rPr lang="zh-CN" altLang="en-US" sz="1200" baseline="0" dirty="0" smtClean="0"/>
              <a:t> </a:t>
            </a:r>
            <a:r>
              <a:rPr lang="en-US" altLang="zh-CN" sz="1200" baseline="0" dirty="0" smtClean="0"/>
              <a:t>We</a:t>
            </a:r>
            <a:r>
              <a:rPr lang="zh-CN" altLang="en-US" sz="1200" baseline="0" dirty="0" smtClean="0"/>
              <a:t> </a:t>
            </a:r>
            <a:r>
              <a:rPr lang="en-US" altLang="zh-CN" sz="1200" baseline="0" dirty="0" smtClean="0"/>
              <a:t>consider</a:t>
            </a:r>
            <a:r>
              <a:rPr lang="zh-CN" altLang="en-US" sz="1200" baseline="0" dirty="0" smtClean="0"/>
              <a:t> </a:t>
            </a:r>
            <a:r>
              <a:rPr lang="en-US" altLang="zh-CN" sz="1200" baseline="0" dirty="0" smtClean="0"/>
              <a:t>people</a:t>
            </a:r>
            <a:r>
              <a:rPr lang="zh-CN" altLang="en-US" sz="1200" baseline="0" dirty="0" smtClean="0"/>
              <a:t> </a:t>
            </a:r>
            <a:r>
              <a:rPr lang="en-US" altLang="zh-CN" sz="1200" baseline="0" dirty="0" smtClean="0"/>
              <a:t>who</a:t>
            </a:r>
            <a:r>
              <a:rPr lang="zh-CN" altLang="en-US" sz="1200" baseline="0" dirty="0" smtClean="0"/>
              <a:t> </a:t>
            </a:r>
            <a:r>
              <a:rPr lang="en-US" altLang="zh-CN" sz="1200" baseline="0" dirty="0" smtClean="0"/>
              <a:t>were</a:t>
            </a:r>
            <a:r>
              <a:rPr lang="zh-CN" altLang="en-US" sz="1200" baseline="0" dirty="0" smtClean="0"/>
              <a:t> </a:t>
            </a:r>
            <a:r>
              <a:rPr lang="en-US" altLang="zh-CN" sz="1200" baseline="0" dirty="0" smtClean="0"/>
              <a:t>not</a:t>
            </a:r>
            <a:r>
              <a:rPr lang="zh-CN" altLang="en-US" sz="1200" baseline="0" dirty="0" smtClean="0"/>
              <a:t> </a:t>
            </a:r>
            <a:r>
              <a:rPr lang="en-US" altLang="zh-CN" sz="1200" baseline="0" dirty="0" smtClean="0"/>
              <a:t>born</a:t>
            </a:r>
            <a:r>
              <a:rPr lang="zh-CN" altLang="en-US" sz="1200" baseline="0" dirty="0" smtClean="0"/>
              <a:t> </a:t>
            </a:r>
            <a:r>
              <a:rPr lang="en-US" altLang="zh-CN" sz="1200" baseline="0" dirty="0" smtClean="0"/>
              <a:t>in</a:t>
            </a:r>
            <a:r>
              <a:rPr lang="zh-CN" altLang="en-US" sz="1200" baseline="0" dirty="0" smtClean="0"/>
              <a:t> </a:t>
            </a:r>
            <a:r>
              <a:rPr lang="en-US" altLang="zh-CN" sz="1200" baseline="0" dirty="0" smtClean="0"/>
              <a:t>Shanghai</a:t>
            </a:r>
            <a:r>
              <a:rPr lang="zh-CN" altLang="en-US" sz="1200" baseline="0" dirty="0" smtClean="0"/>
              <a:t> </a:t>
            </a:r>
            <a:r>
              <a:rPr lang="en-US" altLang="zh-CN" sz="1200" baseline="0" dirty="0" smtClean="0"/>
              <a:t>and</a:t>
            </a:r>
            <a:r>
              <a:rPr lang="zh-CN" altLang="en-US" sz="1200" baseline="0" dirty="0" smtClean="0"/>
              <a:t> </a:t>
            </a:r>
            <a:r>
              <a:rPr lang="en-US" altLang="zh-CN" sz="1200" baseline="0" dirty="0" smtClean="0"/>
              <a:t>had</a:t>
            </a:r>
            <a:r>
              <a:rPr lang="zh-CN" altLang="en-US" sz="1200" baseline="0" dirty="0" smtClean="0"/>
              <a:t> </a:t>
            </a:r>
            <a:r>
              <a:rPr lang="en-US" altLang="zh-CN" sz="1200" baseline="0" dirty="0" smtClean="0"/>
              <a:t>no</a:t>
            </a:r>
            <a:r>
              <a:rPr lang="zh-CN" altLang="en-US" sz="1200" baseline="0" dirty="0" smtClean="0"/>
              <a:t> </a:t>
            </a:r>
            <a:r>
              <a:rPr lang="en-US" altLang="zh-CN" sz="1200" baseline="0" dirty="0" smtClean="0"/>
              <a:t>call</a:t>
            </a:r>
            <a:r>
              <a:rPr lang="zh-CN" altLang="en-US" sz="1200" baseline="0" dirty="0" smtClean="0"/>
              <a:t> </a:t>
            </a:r>
            <a:r>
              <a:rPr lang="en-US" altLang="zh-CN" sz="1200" baseline="0" dirty="0" smtClean="0"/>
              <a:t>logs</a:t>
            </a:r>
            <a:r>
              <a:rPr lang="zh-CN" altLang="en-US" sz="1200" baseline="0" dirty="0" smtClean="0"/>
              <a:t> </a:t>
            </a:r>
            <a:r>
              <a:rPr lang="en-US" altLang="zh-CN" sz="1200" baseline="0" dirty="0" smtClean="0"/>
              <a:t>in</a:t>
            </a:r>
            <a:r>
              <a:rPr lang="zh-CN" altLang="en-US" sz="1200" baseline="0" dirty="0" smtClean="0"/>
              <a:t> </a:t>
            </a:r>
            <a:r>
              <a:rPr lang="en-US" altLang="zh-CN" sz="1200" baseline="0" dirty="0" smtClean="0"/>
              <a:t>the</a:t>
            </a:r>
            <a:r>
              <a:rPr lang="zh-CN" altLang="en-US" sz="1200" baseline="0" dirty="0" smtClean="0"/>
              <a:t> </a:t>
            </a:r>
            <a:r>
              <a:rPr lang="en-US" altLang="zh-CN" sz="1200" baseline="0" dirty="0" smtClean="0"/>
              <a:t>first</a:t>
            </a:r>
            <a:r>
              <a:rPr lang="zh-CN" altLang="en-US" sz="1200" baseline="0" dirty="0" smtClean="0"/>
              <a:t> </a:t>
            </a:r>
            <a:r>
              <a:rPr lang="en-US" altLang="zh-CN" sz="1200" baseline="0" dirty="0" smtClean="0"/>
              <a:t>4</a:t>
            </a:r>
            <a:r>
              <a:rPr lang="zh-CN" altLang="en-US" sz="1200" baseline="0" dirty="0" smtClean="0"/>
              <a:t> </a:t>
            </a:r>
            <a:r>
              <a:rPr lang="en-US" altLang="zh-CN" sz="1200" baseline="0" dirty="0" smtClean="0"/>
              <a:t>days</a:t>
            </a:r>
            <a:r>
              <a:rPr lang="zh-CN" altLang="en-US" sz="1200" baseline="0" dirty="0" smtClean="0"/>
              <a:t> </a:t>
            </a:r>
            <a:r>
              <a:rPr lang="en-US" altLang="zh-CN" sz="1200" baseline="0" dirty="0" smtClean="0"/>
              <a:t>in</a:t>
            </a:r>
            <a:r>
              <a:rPr lang="zh-CN" altLang="en-US" sz="1200" baseline="0" dirty="0" smtClean="0"/>
              <a:t> </a:t>
            </a:r>
            <a:r>
              <a:rPr lang="en-US" altLang="zh-CN" sz="1200" baseline="0" dirty="0" smtClean="0"/>
              <a:t>our</a:t>
            </a:r>
            <a:r>
              <a:rPr lang="zh-CN" altLang="en-US" sz="1200" baseline="0" dirty="0" smtClean="0"/>
              <a:t> </a:t>
            </a:r>
            <a:r>
              <a:rPr lang="en-US" altLang="zh-CN" sz="1200" baseline="0" dirty="0" smtClean="0"/>
              <a:t>dataset</a:t>
            </a:r>
            <a:r>
              <a:rPr lang="zh-CN" altLang="en-US" sz="1200" baseline="0" dirty="0" smtClean="0"/>
              <a:t> </a:t>
            </a:r>
            <a:r>
              <a:rPr lang="en-US" altLang="zh-CN" sz="1200" baseline="0" dirty="0" smtClean="0"/>
              <a:t>as</a:t>
            </a:r>
            <a:r>
              <a:rPr lang="zh-CN" altLang="en-US" sz="1200" baseline="0" dirty="0" smtClean="0"/>
              <a:t> </a:t>
            </a:r>
            <a:r>
              <a:rPr lang="en-US" altLang="zh-CN" sz="1200" baseline="0" dirty="0" smtClean="0"/>
              <a:t>new</a:t>
            </a:r>
            <a:r>
              <a:rPr lang="zh-CN" altLang="en-US" sz="1200" baseline="0" dirty="0" smtClean="0"/>
              <a:t> </a:t>
            </a:r>
            <a:r>
              <a:rPr lang="en-US" altLang="zh-CN" sz="1200" baseline="0" dirty="0" smtClean="0"/>
              <a:t>migrants.</a:t>
            </a:r>
            <a:r>
              <a:rPr lang="zh-CN" altLang="en-US" sz="1200" baseline="0" dirty="0" smtClean="0"/>
              <a:t> </a:t>
            </a:r>
            <a:r>
              <a:rPr lang="en-US" altLang="zh-CN" sz="1200" baseline="0" dirty="0" smtClean="0"/>
              <a:t>To</a:t>
            </a:r>
            <a:r>
              <a:rPr lang="zh-CN" altLang="en-US" sz="1200" baseline="0" dirty="0" smtClean="0"/>
              <a:t> </a:t>
            </a:r>
            <a:r>
              <a:rPr lang="en-US" altLang="zh-CN" sz="1200" baseline="0" dirty="0" smtClean="0"/>
              <a:t>answer</a:t>
            </a:r>
            <a:r>
              <a:rPr lang="zh-CN" altLang="en-US" sz="1200" baseline="0" dirty="0" smtClean="0"/>
              <a:t> </a:t>
            </a:r>
            <a:r>
              <a:rPr lang="en-US" altLang="zh-CN" sz="1200" baseline="0" dirty="0" smtClean="0"/>
              <a:t>the</a:t>
            </a:r>
            <a:r>
              <a:rPr lang="zh-CN" altLang="en-US" sz="1200" baseline="0" dirty="0" smtClean="0"/>
              <a:t> </a:t>
            </a:r>
            <a:r>
              <a:rPr lang="en-US" altLang="zh-CN" sz="1200" baseline="0" dirty="0" smtClean="0"/>
              <a:t>question</a:t>
            </a:r>
            <a:r>
              <a:rPr lang="zh-CN" altLang="en-US" sz="1200" baseline="0" dirty="0" smtClean="0"/>
              <a:t> </a:t>
            </a:r>
            <a:r>
              <a:rPr lang="en-US" altLang="zh-CN" sz="1200" baseline="0" dirty="0" smtClean="0"/>
              <a:t>how</a:t>
            </a:r>
            <a:r>
              <a:rPr lang="zh-CN" altLang="en-US" sz="1200" baseline="0" dirty="0" smtClean="0"/>
              <a:t> </a:t>
            </a:r>
            <a:r>
              <a:rPr lang="en-US" altLang="zh-CN" sz="1200" baseline="0" dirty="0" smtClean="0"/>
              <a:t>many</a:t>
            </a:r>
            <a:r>
              <a:rPr lang="zh-CN" altLang="en-US" sz="1200" baseline="0" dirty="0" smtClean="0"/>
              <a:t> </a:t>
            </a:r>
            <a:r>
              <a:rPr lang="en-US" altLang="zh-CN" sz="1200" baseline="0" dirty="0" smtClean="0"/>
              <a:t>new</a:t>
            </a:r>
            <a:r>
              <a:rPr lang="zh-CN" altLang="en-US" sz="1200" baseline="0" dirty="0" smtClean="0"/>
              <a:t> </a:t>
            </a:r>
            <a:r>
              <a:rPr lang="en-US" altLang="zh-CN" sz="1200" baseline="0" dirty="0" smtClean="0"/>
              <a:t>migrants</a:t>
            </a:r>
            <a:r>
              <a:rPr lang="zh-CN" altLang="en-US" sz="1200" baseline="0" dirty="0" smtClean="0"/>
              <a:t> </a:t>
            </a:r>
            <a:r>
              <a:rPr lang="en-US" altLang="zh-CN" sz="1200" baseline="0" dirty="0" smtClean="0"/>
              <a:t>are</a:t>
            </a:r>
            <a:r>
              <a:rPr lang="zh-CN" altLang="en-US" sz="1200" baseline="0" dirty="0" smtClean="0"/>
              <a:t> </a:t>
            </a:r>
            <a:r>
              <a:rPr lang="en-US" altLang="zh-CN" sz="1200" baseline="0" dirty="0" smtClean="0"/>
              <a:t>leaving</a:t>
            </a:r>
            <a:r>
              <a:rPr lang="zh-CN" altLang="en-US" sz="1200" baseline="0" dirty="0" smtClean="0"/>
              <a:t> </a:t>
            </a:r>
            <a:r>
              <a:rPr lang="en-US" altLang="zh-CN" sz="1200" baseline="0" dirty="0" smtClean="0"/>
              <a:t>in</a:t>
            </a:r>
            <a:r>
              <a:rPr lang="zh-CN" altLang="en-US" sz="1200" baseline="0" dirty="0" smtClean="0"/>
              <a:t> </a:t>
            </a:r>
            <a:r>
              <a:rPr lang="en-US" altLang="zh-CN" sz="1200" baseline="0" dirty="0" smtClean="0"/>
              <a:t>the</a:t>
            </a:r>
            <a:r>
              <a:rPr lang="zh-CN" altLang="en-US" sz="1200" baseline="0" dirty="0" smtClean="0"/>
              <a:t> </a:t>
            </a:r>
            <a:r>
              <a:rPr lang="en-US" altLang="zh-CN" sz="1200" baseline="0" dirty="0" smtClean="0"/>
              <a:t>first</a:t>
            </a:r>
            <a:r>
              <a:rPr lang="zh-CN" altLang="en-US" sz="1200" baseline="0" dirty="0" smtClean="0"/>
              <a:t> </a:t>
            </a:r>
            <a:r>
              <a:rPr lang="en-US" altLang="zh-CN" sz="1200" baseline="0" dirty="0" smtClean="0"/>
              <a:t>weeks,</a:t>
            </a:r>
            <a:r>
              <a:rPr lang="zh-CN" altLang="en-US" sz="1200" baseline="0" dirty="0" smtClean="0"/>
              <a:t> </a:t>
            </a:r>
            <a:r>
              <a:rPr lang="en-US" altLang="zh-CN" sz="1200" baseline="0" dirty="0" smtClean="0"/>
              <a:t>we</a:t>
            </a:r>
            <a:r>
              <a:rPr lang="zh-CN" altLang="en-US" sz="1200" baseline="0" dirty="0" smtClean="0"/>
              <a:t> </a:t>
            </a:r>
            <a:r>
              <a:rPr lang="en-US" altLang="zh-CN" sz="1200" baseline="0" dirty="0" smtClean="0"/>
              <a:t>identify</a:t>
            </a:r>
            <a:r>
              <a:rPr lang="zh-CN" altLang="en-US" sz="1200" baseline="0" dirty="0" smtClean="0"/>
              <a:t> </a:t>
            </a:r>
            <a:r>
              <a:rPr lang="en-US" altLang="zh-CN" sz="1200" baseline="0" dirty="0" smtClean="0"/>
              <a:t>new</a:t>
            </a:r>
            <a:r>
              <a:rPr lang="zh-CN" altLang="en-US" sz="1200" baseline="0" dirty="0" smtClean="0"/>
              <a:t> </a:t>
            </a:r>
            <a:r>
              <a:rPr lang="en-US" altLang="zh-CN" sz="1200" baseline="0" dirty="0" smtClean="0"/>
              <a:t>migrants</a:t>
            </a:r>
            <a:r>
              <a:rPr lang="zh-CN" altLang="en-US" sz="1200" baseline="0" dirty="0" smtClean="0"/>
              <a:t> </a:t>
            </a:r>
            <a:r>
              <a:rPr lang="en-US" altLang="zh-CN" sz="1200" baseline="0" dirty="0" smtClean="0"/>
              <a:t>that</a:t>
            </a:r>
            <a:r>
              <a:rPr lang="zh-CN" altLang="en-US" sz="1200" baseline="0" dirty="0" smtClean="0"/>
              <a:t> </a:t>
            </a:r>
            <a:r>
              <a:rPr lang="en-US" altLang="zh-CN" sz="1200" baseline="0" dirty="0" smtClean="0"/>
              <a:t>ended</a:t>
            </a:r>
            <a:r>
              <a:rPr lang="zh-CN" altLang="en-US" sz="1200" baseline="0" dirty="0" smtClean="0"/>
              <a:t> </a:t>
            </a:r>
            <a:r>
              <a:rPr lang="en-US" altLang="zh-CN" sz="1200" baseline="0" dirty="0" smtClean="0"/>
              <a:t>up</a:t>
            </a:r>
            <a:r>
              <a:rPr lang="zh-CN" altLang="en-US" sz="1200" baseline="0" dirty="0" smtClean="0"/>
              <a:t> </a:t>
            </a:r>
            <a:r>
              <a:rPr lang="en-US" altLang="zh-CN" sz="1200" baseline="0" dirty="0" smtClean="0"/>
              <a:t>leaving</a:t>
            </a:r>
            <a:r>
              <a:rPr lang="zh-CN" altLang="en-US" sz="1200" baseline="0" dirty="0" smtClean="0"/>
              <a:t> </a:t>
            </a:r>
            <a:r>
              <a:rPr lang="en-US" altLang="zh-CN" sz="1200" baseline="0" dirty="0" smtClean="0"/>
              <a:t>Shanghai</a:t>
            </a:r>
            <a:r>
              <a:rPr lang="zh-CN" altLang="en-US" sz="1200" baseline="0" dirty="0" smtClean="0"/>
              <a:t> </a:t>
            </a:r>
            <a:r>
              <a:rPr lang="en-US" altLang="zh-CN" sz="1200" baseline="0" dirty="0" smtClean="0"/>
              <a:t>early,</a:t>
            </a:r>
            <a:r>
              <a:rPr lang="zh-CN" altLang="en-US" sz="1200" baseline="0" dirty="0" smtClean="0"/>
              <a:t> </a:t>
            </a:r>
            <a:r>
              <a:rPr lang="en-US" altLang="zh-CN" sz="1200" baseline="0" dirty="0" smtClean="0"/>
              <a:t>that</a:t>
            </a:r>
            <a:r>
              <a:rPr lang="zh-CN" altLang="en-US" sz="1200" baseline="0" dirty="0" smtClean="0"/>
              <a:t> </a:t>
            </a:r>
            <a:r>
              <a:rPr lang="en-US" altLang="zh-CN" sz="1200" baseline="0" dirty="0" smtClean="0"/>
              <a:t>is,</a:t>
            </a:r>
            <a:r>
              <a:rPr lang="zh-CN" altLang="en-US" sz="1200" baseline="0" dirty="0" smtClean="0"/>
              <a:t> </a:t>
            </a:r>
            <a:r>
              <a:rPr lang="en-US" altLang="zh-CN" sz="1200" baseline="0" dirty="0" smtClean="0"/>
              <a:t>before</a:t>
            </a:r>
            <a:r>
              <a:rPr lang="zh-CN" altLang="en-US" sz="1200" baseline="0" dirty="0" smtClean="0"/>
              <a:t> </a:t>
            </a:r>
            <a:r>
              <a:rPr lang="en-US" altLang="zh-CN" sz="1200" baseline="0" dirty="0" smtClean="0"/>
              <a:t>the</a:t>
            </a:r>
            <a:r>
              <a:rPr lang="zh-CN" altLang="en-US" sz="1200" baseline="0" dirty="0" smtClean="0"/>
              <a:t> </a:t>
            </a:r>
            <a:r>
              <a:rPr lang="en-US" altLang="zh-CN" sz="1200" baseline="0" dirty="0" smtClean="0"/>
              <a:t>last</a:t>
            </a:r>
            <a:r>
              <a:rPr lang="zh-CN" altLang="en-US" sz="1200" baseline="0" dirty="0" smtClean="0"/>
              <a:t> </a:t>
            </a:r>
            <a:r>
              <a:rPr lang="en-US" altLang="zh-CN" sz="1200" baseline="0" dirty="0" smtClean="0"/>
              <a:t>week</a:t>
            </a:r>
            <a:r>
              <a:rPr lang="zh-CN" altLang="en-US" sz="1200" baseline="0" dirty="0" smtClean="0"/>
              <a:t> </a:t>
            </a:r>
            <a:r>
              <a:rPr lang="en-US" altLang="zh-CN" sz="1200" baseline="0" dirty="0" smtClean="0"/>
              <a:t>in</a:t>
            </a:r>
            <a:r>
              <a:rPr lang="zh-CN" altLang="en-US" sz="1200" baseline="0" dirty="0" smtClean="0"/>
              <a:t> </a:t>
            </a:r>
            <a:r>
              <a:rPr lang="en-US" altLang="zh-CN" sz="1200" baseline="0" dirty="0" smtClean="0"/>
              <a:t>our</a:t>
            </a:r>
            <a:r>
              <a:rPr lang="zh-CN" altLang="en-US" sz="1200" baseline="0" dirty="0" smtClean="0"/>
              <a:t> </a:t>
            </a:r>
            <a:r>
              <a:rPr lang="en-US" altLang="zh-CN" sz="1200" baseline="0" dirty="0" smtClean="0"/>
              <a:t>dataset.</a:t>
            </a:r>
            <a:r>
              <a:rPr lang="zh-CN" altLang="en-US" sz="1200" baseline="0" dirty="0" smtClean="0"/>
              <a:t> </a:t>
            </a:r>
            <a:r>
              <a:rPr lang="en-US" altLang="zh-CN" sz="1200" baseline="0" dirty="0" smtClean="0"/>
              <a:t>T</a:t>
            </a:r>
            <a:r>
              <a:rPr lang="en-US" altLang="zh-CN" sz="1200" kern="1200" dirty="0" smtClean="0">
                <a:solidFill>
                  <a:schemeClr val="tx1"/>
                </a:solidFill>
                <a:effectLst/>
                <a:latin typeface="Arial" charset="0"/>
                <a:ea typeface="宋体" pitchFamily="2" charset="-122"/>
                <a:cs typeface="+mn-cs"/>
              </a:rPr>
              <a:t>o make sure that people did not leave temporarily, we omit the last 5 days’ data for all users as the National Day holidays were close to that time, which may lead to temporal travel.</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That</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is,</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the</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last</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week</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in</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our</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datasets</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is</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from</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Sep</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19</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to</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err="1" smtClean="0">
                <a:solidFill>
                  <a:schemeClr val="tx1"/>
                </a:solidFill>
                <a:effectLst/>
                <a:latin typeface="Arial" charset="0"/>
                <a:ea typeface="宋体" pitchFamily="2" charset="-122"/>
                <a:cs typeface="+mn-cs"/>
              </a:rPr>
              <a:t>sep</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25.</a:t>
            </a:r>
            <a:r>
              <a:rPr lang="zh-CN" altLang="en-US" sz="1200" kern="1200" baseline="0" dirty="0" smtClean="0">
                <a:solidFill>
                  <a:schemeClr val="tx1"/>
                </a:solidFill>
                <a:effectLst/>
                <a:latin typeface="Arial" charset="0"/>
                <a:ea typeface="宋体" pitchFamily="2" charset="-122"/>
                <a:cs typeface="+mn-cs"/>
              </a:rPr>
              <a:t> </a:t>
            </a:r>
            <a:r>
              <a:rPr lang="en-US" altLang="zh-CN" sz="1200" kern="1200" dirty="0" smtClean="0">
                <a:solidFill>
                  <a:schemeClr val="tx1"/>
                </a:solidFill>
                <a:effectLst/>
                <a:latin typeface="Arial" charset="0"/>
                <a:ea typeface="宋体" pitchFamily="2" charset="-122"/>
                <a:cs typeface="+mn-cs"/>
              </a:rPr>
              <a:t>We consider new migrants as leaving migrants if they were active in the rest two weeks and have no record since Sep. 19, and as staying migrants if they were active in all the three weeks. </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altLang="zh-CN" dirty="0" smtClean="0"/>
              <a:t>By</a:t>
            </a:r>
            <a:r>
              <a:rPr kumimoji="1" lang="zh-CN" altLang="en-US" dirty="0" smtClean="0"/>
              <a:t> </a:t>
            </a:r>
            <a:r>
              <a:rPr kumimoji="1" lang="en-US" altLang="zh-CN" dirty="0" smtClean="0"/>
              <a:t>our</a:t>
            </a:r>
            <a:r>
              <a:rPr kumimoji="1" lang="zh-CN" altLang="en-US" dirty="0" smtClean="0"/>
              <a:t> </a:t>
            </a:r>
            <a:r>
              <a:rPr kumimoji="1" lang="en-US" altLang="zh-CN" dirty="0" smtClean="0"/>
              <a:t>definition,</a:t>
            </a:r>
            <a:r>
              <a:rPr kumimoji="1" lang="zh-CN" altLang="en-US" dirty="0" smtClean="0"/>
              <a:t> </a:t>
            </a:r>
            <a:r>
              <a:rPr kumimoji="1" lang="en-US" altLang="zh-CN" dirty="0" smtClean="0"/>
              <a:t>we</a:t>
            </a:r>
            <a:r>
              <a:rPr kumimoji="1" lang="zh-CN" altLang="en-US" dirty="0" smtClean="0"/>
              <a:t> </a:t>
            </a:r>
            <a:r>
              <a:rPr kumimoji="1" lang="en-US" altLang="zh-CN" dirty="0" smtClean="0"/>
              <a:t>have</a:t>
            </a:r>
            <a:r>
              <a:rPr kumimoji="1" lang="zh-CN" altLang="en-US" dirty="0" smtClean="0"/>
              <a:t> </a:t>
            </a:r>
            <a:r>
              <a:rPr kumimoji="1" lang="en-US" altLang="zh-CN" dirty="0" smtClean="0">
                <a:solidFill>
                  <a:srgbClr val="FF0000"/>
                </a:solidFill>
              </a:rPr>
              <a:t>180M</a:t>
            </a:r>
            <a:r>
              <a:rPr kumimoji="1" lang="zh-CN" altLang="en-US" dirty="0" smtClean="0"/>
              <a:t> </a:t>
            </a:r>
            <a:r>
              <a:rPr kumimoji="1" lang="en-US" altLang="zh-CN" dirty="0" smtClean="0"/>
              <a:t>locals,</a:t>
            </a:r>
            <a:r>
              <a:rPr kumimoji="1" lang="zh-CN" altLang="en-US" dirty="0" smtClean="0">
                <a:solidFill>
                  <a:srgbClr val="FF0000"/>
                </a:solidFill>
              </a:rPr>
              <a:t> </a:t>
            </a:r>
            <a:r>
              <a:rPr kumimoji="1" lang="en-US" altLang="zh-CN" dirty="0" smtClean="0">
                <a:solidFill>
                  <a:srgbClr val="FF0000"/>
                </a:solidFill>
              </a:rPr>
              <a:t>34K</a:t>
            </a:r>
            <a:r>
              <a:rPr kumimoji="1" lang="zh-CN" altLang="en-US" dirty="0" smtClean="0">
                <a:solidFill>
                  <a:srgbClr val="FF0000"/>
                </a:solidFill>
              </a:rPr>
              <a:t> </a:t>
            </a:r>
            <a:r>
              <a:rPr kumimoji="1" lang="en-US" altLang="zh-CN" dirty="0" smtClean="0"/>
              <a:t>staying</a:t>
            </a:r>
            <a:r>
              <a:rPr kumimoji="1" lang="zh-CN" altLang="en-US" dirty="0" smtClean="0"/>
              <a:t> </a:t>
            </a:r>
            <a:r>
              <a:rPr kumimoji="1" lang="en-US" altLang="zh-CN" dirty="0" smtClean="0"/>
              <a:t>migrants</a:t>
            </a:r>
            <a:r>
              <a:rPr kumimoji="1" lang="zh-CN" altLang="en-US" dirty="0" smtClean="0"/>
              <a:t> </a:t>
            </a:r>
            <a:r>
              <a:rPr kumimoji="1" lang="en-US" altLang="zh-CN" dirty="0" smtClean="0"/>
              <a:t>and</a:t>
            </a:r>
            <a:r>
              <a:rPr kumimoji="1" lang="zh-CN" altLang="en-US" dirty="0" smtClean="0"/>
              <a:t> </a:t>
            </a:r>
            <a:r>
              <a:rPr kumimoji="1" lang="en-US" altLang="zh-CN" dirty="0" smtClean="0">
                <a:solidFill>
                  <a:srgbClr val="FF0000"/>
                </a:solidFill>
              </a:rPr>
              <a:t>1.5K</a:t>
            </a:r>
            <a:r>
              <a:rPr kumimoji="1" lang="zh-CN" altLang="en-US" dirty="0" smtClean="0"/>
              <a:t> </a:t>
            </a:r>
            <a:r>
              <a:rPr kumimoji="1" lang="en-US" altLang="zh-CN" dirty="0" smtClean="0"/>
              <a:t>leaving</a:t>
            </a:r>
            <a:r>
              <a:rPr kumimoji="1" lang="zh-CN" altLang="en-US" dirty="0" smtClean="0"/>
              <a:t> </a:t>
            </a:r>
            <a:r>
              <a:rPr kumimoji="1" lang="en-US" altLang="zh-CN" dirty="0" smtClean="0"/>
              <a:t>migrants.</a:t>
            </a:r>
            <a:r>
              <a:rPr kumimoji="1" lang="zh-CN" altLang="en-US" dirty="0" smtClean="0"/>
              <a:t> </a:t>
            </a:r>
            <a:endParaRPr kumimoji="1"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zh-CN" altLang="en-US" dirty="0" smtClean="0"/>
          </a:p>
          <a:p>
            <a:endParaRPr lang="en-US" altLang="zh-CN" dirty="0" smtClean="0"/>
          </a:p>
          <a:p>
            <a:endParaRPr lang="en-US" altLang="zh-CN" sz="1200" dirty="0" smtClean="0"/>
          </a:p>
        </p:txBody>
      </p:sp>
      <p:sp>
        <p:nvSpPr>
          <p:cNvPr id="4" name="幻灯片编号占位符 3"/>
          <p:cNvSpPr>
            <a:spLocks noGrp="1"/>
          </p:cNvSpPr>
          <p:nvPr>
            <p:ph type="sldNum" sz="quarter" idx="10"/>
          </p:nvPr>
        </p:nvSpPr>
        <p:spPr/>
        <p:txBody>
          <a:bodyPr/>
          <a:lstStyle/>
          <a:p>
            <a:pPr>
              <a:defRPr/>
            </a:pPr>
            <a:fld id="{A3804948-14D2-43DA-B3DB-CF1972FFF4B7}" type="slidenum">
              <a:rPr lang="en-US" altLang="zh-CN" smtClean="0"/>
              <a:pPr>
                <a:defRPr/>
              </a:pPr>
              <a:t>10</a:t>
            </a:fld>
            <a:endParaRPr lang="en-US" altLang="zh-CN"/>
          </a:p>
        </p:txBody>
      </p:sp>
    </p:spTree>
    <p:extLst>
      <p:ext uri="{BB962C8B-B14F-4D97-AF65-F5344CB8AC3E}">
        <p14:creationId xmlns:p14="http://schemas.microsoft.com/office/powerpoint/2010/main" val="8164309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altLang="zh-CN" dirty="0" smtClean="0"/>
              <a:t>Here</a:t>
            </a:r>
            <a:r>
              <a:rPr kumimoji="1" lang="zh-CN" altLang="en-US" dirty="0" smtClean="0"/>
              <a:t> </a:t>
            </a:r>
            <a:r>
              <a:rPr kumimoji="1" lang="en-US" altLang="zh-CN" dirty="0" smtClean="0"/>
              <a:t>I</a:t>
            </a:r>
            <a:r>
              <a:rPr kumimoji="1" lang="zh-CN" altLang="en-US" baseline="0" dirty="0" smtClean="0"/>
              <a:t> </a:t>
            </a:r>
            <a:r>
              <a:rPr kumimoji="1" lang="en-US" altLang="zh-CN" baseline="0" dirty="0" smtClean="0"/>
              <a:t>prepare</a:t>
            </a:r>
            <a:r>
              <a:rPr kumimoji="1" lang="zh-CN" altLang="en-US" dirty="0" smtClean="0"/>
              <a:t> </a:t>
            </a:r>
            <a:r>
              <a:rPr kumimoji="1" lang="en-US" altLang="zh-CN" dirty="0" smtClean="0"/>
              <a:t>some</a:t>
            </a:r>
            <a:r>
              <a:rPr kumimoji="1" lang="zh-CN" altLang="en-US" baseline="0" dirty="0" smtClean="0"/>
              <a:t> </a:t>
            </a:r>
            <a:r>
              <a:rPr kumimoji="1" lang="en-US" altLang="zh-CN" baseline="0" dirty="0" smtClean="0"/>
              <a:t>questions</a:t>
            </a:r>
            <a:r>
              <a:rPr kumimoji="1" lang="zh-CN" altLang="en-US" baseline="0" dirty="0" smtClean="0"/>
              <a:t> </a:t>
            </a:r>
            <a:r>
              <a:rPr kumimoji="1" lang="en-US" altLang="zh-CN" baseline="0" dirty="0" smtClean="0"/>
              <a:t>for</a:t>
            </a:r>
            <a:r>
              <a:rPr kumimoji="1" lang="zh-CN" altLang="en-US" baseline="0" dirty="0" smtClean="0"/>
              <a:t> </a:t>
            </a:r>
            <a:r>
              <a:rPr kumimoji="1" lang="en-US" altLang="zh-CN" baseline="0" dirty="0" smtClean="0"/>
              <a:t>you</a:t>
            </a:r>
            <a:endParaRPr kumimoji="1"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altLang="zh-CN" dirty="0" smtClean="0"/>
              <a:t>Based</a:t>
            </a:r>
            <a:r>
              <a:rPr kumimoji="1" lang="zh-CN" altLang="en-US" dirty="0" smtClean="0"/>
              <a:t> </a:t>
            </a:r>
            <a:r>
              <a:rPr kumimoji="1" lang="en-US" altLang="zh-CN" dirty="0" smtClean="0"/>
              <a:t>on</a:t>
            </a:r>
            <a:r>
              <a:rPr kumimoji="1" lang="zh-CN" altLang="en-US" baseline="0" dirty="0" smtClean="0"/>
              <a:t> </a:t>
            </a:r>
            <a:r>
              <a:rPr kumimoji="1" lang="en-US" altLang="zh-CN" baseline="0" dirty="0" smtClean="0"/>
              <a:t>our</a:t>
            </a:r>
            <a:r>
              <a:rPr kumimoji="1" lang="zh-CN" altLang="en-US" baseline="0" dirty="0" smtClean="0"/>
              <a:t> </a:t>
            </a:r>
            <a:r>
              <a:rPr kumimoji="1" lang="en-US" altLang="zh-CN" baseline="0" dirty="0" smtClean="0"/>
              <a:t>experience</a:t>
            </a:r>
            <a:r>
              <a:rPr kumimoji="1" lang="zh-CN" altLang="en-US" baseline="0" dirty="0" smtClean="0"/>
              <a:t> </a:t>
            </a:r>
            <a:r>
              <a:rPr kumimoji="1" lang="en-US" altLang="zh-CN" baseline="0" dirty="0" smtClean="0"/>
              <a:t>setup,</a:t>
            </a:r>
            <a:r>
              <a:rPr kumimoji="1" lang="zh-CN" altLang="en-US" baseline="0" dirty="0" smtClean="0"/>
              <a:t> </a:t>
            </a:r>
            <a:r>
              <a:rPr kumimoji="1" lang="en-US" altLang="zh-CN" baseline="0" dirty="0" smtClean="0"/>
              <a:t>we</a:t>
            </a:r>
            <a:r>
              <a:rPr kumimoji="1" lang="zh-CN" altLang="en-US" baseline="0" dirty="0" smtClean="0"/>
              <a:t> </a:t>
            </a:r>
            <a:r>
              <a:rPr kumimoji="1" lang="en-US" altLang="zh-CN" baseline="0" dirty="0" smtClean="0"/>
              <a:t>examine</a:t>
            </a:r>
            <a:r>
              <a:rPr kumimoji="1" lang="zh-CN" altLang="en-US" baseline="0" dirty="0" smtClean="0"/>
              <a:t> </a:t>
            </a:r>
            <a:r>
              <a:rPr kumimoji="1" lang="en-US" altLang="zh-CN" baseline="0" dirty="0" smtClean="0"/>
              <a:t>a</a:t>
            </a:r>
            <a:r>
              <a:rPr kumimoji="1" lang="zh-CN" altLang="en-US" baseline="0" dirty="0" smtClean="0"/>
              <a:t> </a:t>
            </a:r>
            <a:r>
              <a:rPr kumimoji="1" lang="en-US" altLang="zh-CN" baseline="0" dirty="0" smtClean="0"/>
              <a:t>lot</a:t>
            </a:r>
            <a:r>
              <a:rPr kumimoji="1" lang="zh-CN" altLang="en-US" baseline="0" dirty="0" smtClean="0"/>
              <a:t> </a:t>
            </a:r>
            <a:r>
              <a:rPr kumimoji="1" lang="en-US" altLang="zh-CN" baseline="0" dirty="0" smtClean="0"/>
              <a:t>of</a:t>
            </a:r>
            <a:r>
              <a:rPr kumimoji="1" lang="zh-CN" altLang="en-US" baseline="0" dirty="0" smtClean="0"/>
              <a:t> </a:t>
            </a:r>
            <a:r>
              <a:rPr kumimoji="1" lang="en-US" altLang="zh-CN" baseline="0" dirty="0" smtClean="0"/>
              <a:t>features</a:t>
            </a:r>
            <a:r>
              <a:rPr kumimoji="1" lang="zh-CN" altLang="en-US" baseline="0" dirty="0" smtClean="0"/>
              <a:t> </a:t>
            </a:r>
            <a:r>
              <a:rPr kumimoji="1" lang="en-US" altLang="zh-CN" baseline="0" dirty="0" smtClean="0"/>
              <a:t>and</a:t>
            </a:r>
            <a:r>
              <a:rPr kumimoji="1" lang="zh-CN" altLang="en-US" baseline="0" dirty="0" smtClean="0"/>
              <a:t> </a:t>
            </a:r>
            <a:r>
              <a:rPr kumimoji="1" lang="en-US" altLang="zh-CN" baseline="0" dirty="0" smtClean="0"/>
              <a:t>find</a:t>
            </a:r>
            <a:r>
              <a:rPr kumimoji="1" lang="zh-CN" altLang="en-US" baseline="0" dirty="0" smtClean="0"/>
              <a:t> </a:t>
            </a:r>
            <a:r>
              <a:rPr kumimoji="1" lang="en-US" altLang="zh-CN" baseline="0" dirty="0" smtClean="0"/>
              <a:t>some</a:t>
            </a:r>
            <a:r>
              <a:rPr kumimoji="1" lang="zh-CN" altLang="en-US" baseline="0" dirty="0" smtClean="0"/>
              <a:t> </a:t>
            </a:r>
            <a:r>
              <a:rPr kumimoji="1" lang="en-US" altLang="zh-CN" baseline="0" dirty="0" smtClean="0"/>
              <a:t>interesting</a:t>
            </a:r>
            <a:r>
              <a:rPr kumimoji="1" lang="zh-CN" altLang="en-US" baseline="0" dirty="0" smtClean="0"/>
              <a:t> </a:t>
            </a:r>
            <a:r>
              <a:rPr kumimoji="1" lang="en-US" altLang="zh-CN" baseline="0" dirty="0" smtClean="0"/>
              <a:t>dynamic</a:t>
            </a:r>
            <a:r>
              <a:rPr kumimoji="1" lang="zh-CN" altLang="en-US" baseline="0" dirty="0" smtClean="0"/>
              <a:t> </a:t>
            </a:r>
            <a:r>
              <a:rPr kumimoji="1" lang="en-US" altLang="zh-CN" baseline="0" dirty="0" smtClean="0"/>
              <a:t>patterns.</a:t>
            </a:r>
            <a:r>
              <a:rPr kumimoji="1" lang="zh-CN" altLang="en-US" baseline="0" dirty="0" smtClean="0"/>
              <a:t> </a:t>
            </a:r>
            <a:r>
              <a:rPr kumimoji="1" lang="en-US" altLang="zh-CN" baseline="0" dirty="0" smtClean="0"/>
              <a:t>Let</a:t>
            </a:r>
            <a:r>
              <a:rPr kumimoji="1" lang="zh-CN" altLang="en-US" baseline="0" dirty="0" smtClean="0"/>
              <a:t> </a:t>
            </a:r>
            <a:r>
              <a:rPr kumimoji="1" lang="en-US" altLang="zh-CN" baseline="0" dirty="0" smtClean="0"/>
              <a:t>me</a:t>
            </a:r>
            <a:r>
              <a:rPr kumimoji="1" lang="zh-CN" altLang="en-US" baseline="0" dirty="0" smtClean="0"/>
              <a:t> </a:t>
            </a:r>
            <a:r>
              <a:rPr kumimoji="1" lang="en-US" altLang="zh-CN" baseline="0" dirty="0" smtClean="0"/>
              <a:t>ask</a:t>
            </a:r>
            <a:r>
              <a:rPr kumimoji="1" lang="zh-CN" altLang="en-US" baseline="0" dirty="0" smtClean="0"/>
              <a:t> </a:t>
            </a:r>
            <a:r>
              <a:rPr kumimoji="1" lang="en-US" altLang="zh-CN" baseline="0" dirty="0" smtClean="0"/>
              <a:t>you</a:t>
            </a:r>
            <a:r>
              <a:rPr kumimoji="1" lang="zh-CN" altLang="en-US" baseline="0" dirty="0" smtClean="0"/>
              <a:t> </a:t>
            </a:r>
            <a:r>
              <a:rPr kumimoji="1" lang="en-US" altLang="zh-CN" baseline="0" dirty="0" smtClean="0"/>
              <a:t>the</a:t>
            </a:r>
            <a:r>
              <a:rPr kumimoji="1" lang="zh-CN" altLang="en-US" baseline="0" dirty="0" smtClean="0"/>
              <a:t> </a:t>
            </a:r>
            <a:r>
              <a:rPr kumimoji="1" lang="en-US" altLang="zh-CN" baseline="0" dirty="0" smtClean="0"/>
              <a:t>first</a:t>
            </a:r>
            <a:r>
              <a:rPr kumimoji="1" lang="zh-CN" altLang="en-US" baseline="0" dirty="0" smtClean="0"/>
              <a:t> </a:t>
            </a:r>
            <a:r>
              <a:rPr kumimoji="1" lang="en-US" altLang="zh-CN" baseline="0" dirty="0" smtClean="0"/>
              <a:t>question:</a:t>
            </a:r>
            <a:r>
              <a:rPr kumimoji="1" lang="zh-CN" altLang="en-US" baseline="0" dirty="0" smtClean="0"/>
              <a:t> </a:t>
            </a:r>
            <a:r>
              <a:rPr kumimoji="1" lang="en-US" altLang="zh-CN" baseline="0" dirty="0" smtClean="0"/>
              <a:t>What</a:t>
            </a:r>
            <a:r>
              <a:rPr kumimoji="1" lang="zh-CN" altLang="en-US" baseline="0" dirty="0" smtClean="0"/>
              <a:t> </a:t>
            </a:r>
            <a:r>
              <a:rPr kumimoji="1" lang="en-US" altLang="zh-CN" baseline="0" dirty="0" smtClean="0"/>
              <a:t>kind</a:t>
            </a:r>
            <a:r>
              <a:rPr kumimoji="1" lang="zh-CN" altLang="en-US" baseline="0" dirty="0" smtClean="0"/>
              <a:t> </a:t>
            </a:r>
            <a:r>
              <a:rPr kumimoji="1" lang="en-US" altLang="zh-CN" baseline="0" dirty="0" smtClean="0"/>
              <a:t>of</a:t>
            </a:r>
            <a:r>
              <a:rPr kumimoji="1" lang="zh-CN" altLang="en-US" baseline="0" dirty="0" smtClean="0"/>
              <a:t> </a:t>
            </a:r>
            <a:r>
              <a:rPr kumimoji="1" lang="en-US" altLang="zh-CN" baseline="0" dirty="0" smtClean="0"/>
              <a:t>people</a:t>
            </a:r>
            <a:r>
              <a:rPr kumimoji="1" lang="zh-CN" altLang="en-US" baseline="0" dirty="0" smtClean="0"/>
              <a:t> </a:t>
            </a:r>
            <a:r>
              <a:rPr kumimoji="1" lang="en-US" altLang="zh-CN" baseline="0" dirty="0" smtClean="0"/>
              <a:t>do</a:t>
            </a:r>
            <a:r>
              <a:rPr kumimoji="1" lang="zh-CN" altLang="en-US" baseline="0" dirty="0" smtClean="0"/>
              <a:t> </a:t>
            </a:r>
            <a:r>
              <a:rPr kumimoji="1" lang="en-US" altLang="zh-CN" baseline="0" dirty="0" smtClean="0"/>
              <a:t>you</a:t>
            </a:r>
            <a:r>
              <a:rPr kumimoji="1" lang="zh-CN" altLang="en-US" baseline="0" dirty="0" smtClean="0"/>
              <a:t> </a:t>
            </a:r>
            <a:r>
              <a:rPr kumimoji="1" lang="en-US" altLang="zh-CN" baseline="0" dirty="0" smtClean="0"/>
              <a:t>think</a:t>
            </a:r>
            <a:r>
              <a:rPr kumimoji="1" lang="zh-CN" altLang="en-US" baseline="0" dirty="0" smtClean="0"/>
              <a:t> </a:t>
            </a:r>
            <a:r>
              <a:rPr kumimoji="1" lang="en-US" altLang="zh-CN" baseline="0" dirty="0" smtClean="0"/>
              <a:t>may</a:t>
            </a:r>
            <a:r>
              <a:rPr kumimoji="1" lang="zh-CN" altLang="en-US" baseline="0" dirty="0" smtClean="0"/>
              <a:t> </a:t>
            </a:r>
            <a:r>
              <a:rPr kumimoji="1" lang="en-US" altLang="zh-CN" baseline="0" dirty="0" smtClean="0"/>
              <a:t>tend</a:t>
            </a:r>
            <a:r>
              <a:rPr kumimoji="1" lang="zh-CN" altLang="en-US" baseline="0" dirty="0" smtClean="0"/>
              <a:t> </a:t>
            </a:r>
            <a:r>
              <a:rPr kumimoji="1" lang="en-US" altLang="zh-CN" baseline="0" dirty="0" smtClean="0"/>
              <a:t>to</a:t>
            </a:r>
            <a:r>
              <a:rPr kumimoji="1" lang="zh-CN" altLang="en-US" baseline="0" dirty="0" smtClean="0"/>
              <a:t> </a:t>
            </a:r>
            <a:r>
              <a:rPr kumimoji="1" lang="en-US" altLang="zh-CN" sz="1200" dirty="0" smtClean="0"/>
              <a:t>start</a:t>
            </a:r>
            <a:r>
              <a:rPr kumimoji="1" lang="zh-CN" altLang="en-US" sz="1200" dirty="0" smtClean="0"/>
              <a:t> </a:t>
            </a:r>
            <a:r>
              <a:rPr kumimoji="1" lang="en-US" altLang="zh-CN" sz="1200" dirty="0" smtClean="0"/>
              <a:t>from</a:t>
            </a:r>
            <a:r>
              <a:rPr kumimoji="1" lang="zh-CN" altLang="en-US" sz="1200" dirty="0" smtClean="0"/>
              <a:t> </a:t>
            </a:r>
            <a:r>
              <a:rPr kumimoji="1" lang="en-US" altLang="zh-CN" sz="1200" dirty="0" smtClean="0"/>
              <a:t>a</a:t>
            </a:r>
            <a:r>
              <a:rPr kumimoji="1" lang="zh-CN" altLang="en-US" sz="1200" dirty="0" smtClean="0"/>
              <a:t> </a:t>
            </a:r>
            <a:r>
              <a:rPr kumimoji="1" lang="en-US" altLang="zh-CN" sz="1200" dirty="0" smtClean="0"/>
              <a:t>less</a:t>
            </a:r>
            <a:r>
              <a:rPr kumimoji="1" lang="zh-CN" altLang="en-US" sz="1200" dirty="0" smtClean="0"/>
              <a:t> </a:t>
            </a:r>
            <a:r>
              <a:rPr kumimoji="1" lang="en-US" altLang="zh-CN" sz="1200" dirty="0" smtClean="0"/>
              <a:t>dense</a:t>
            </a:r>
            <a:r>
              <a:rPr kumimoji="1" lang="zh-CN" altLang="en-US" sz="1200" dirty="0" smtClean="0"/>
              <a:t> </a:t>
            </a:r>
            <a:r>
              <a:rPr kumimoji="1" lang="en-US" altLang="zh-CN" sz="1200" dirty="0" smtClean="0"/>
              <a:t>group?</a:t>
            </a:r>
            <a:r>
              <a:rPr kumimoji="1" lang="zh-CN" altLang="en-US" sz="1200" dirty="0" smtClean="0"/>
              <a:t> </a:t>
            </a:r>
            <a:r>
              <a:rPr kumimoji="1" lang="en-US" altLang="zh-CN" sz="1200" dirty="0" smtClean="0"/>
              <a:t>Leaving</a:t>
            </a:r>
            <a:r>
              <a:rPr kumimoji="1" lang="zh-CN" altLang="en-US" sz="1200" dirty="0" smtClean="0"/>
              <a:t> </a:t>
            </a:r>
            <a:r>
              <a:rPr kumimoji="1" lang="en-US" altLang="zh-CN" sz="1200" dirty="0" smtClean="0"/>
              <a:t>migrants</a:t>
            </a:r>
            <a:r>
              <a:rPr kumimoji="1" lang="zh-CN" altLang="en-US" sz="1200" dirty="0" smtClean="0"/>
              <a:t> </a:t>
            </a:r>
            <a:r>
              <a:rPr kumimoji="1" lang="en-US" altLang="zh-CN" sz="1200" dirty="0" smtClean="0"/>
              <a:t>or</a:t>
            </a:r>
            <a:r>
              <a:rPr kumimoji="1" lang="zh-CN" altLang="en-US" sz="1200" dirty="0" smtClean="0"/>
              <a:t> </a:t>
            </a:r>
            <a:r>
              <a:rPr kumimoji="1" lang="en-US" altLang="zh-CN" sz="1200" dirty="0" smtClean="0"/>
              <a:t>staying</a:t>
            </a:r>
            <a:r>
              <a:rPr kumimoji="1" lang="zh-CN" altLang="en-US" sz="1200" dirty="0" smtClean="0"/>
              <a:t> </a:t>
            </a:r>
            <a:r>
              <a:rPr kumimoji="1" lang="en-US" altLang="zh-CN" sz="1200" dirty="0" smtClean="0"/>
              <a:t>migrants?</a:t>
            </a:r>
            <a:endParaRPr kumimoji="1" lang="zh-CN" altLang="en-US" sz="1200" dirty="0" smtClean="0"/>
          </a:p>
          <a:p>
            <a:endParaRPr kumimoji="1" lang="zh-CN" altLang="en-US" dirty="0"/>
          </a:p>
        </p:txBody>
      </p:sp>
      <p:sp>
        <p:nvSpPr>
          <p:cNvPr id="4" name="幻灯片编号占位符 3"/>
          <p:cNvSpPr>
            <a:spLocks noGrp="1"/>
          </p:cNvSpPr>
          <p:nvPr>
            <p:ph type="sldNum" sz="quarter" idx="10"/>
          </p:nvPr>
        </p:nvSpPr>
        <p:spPr/>
        <p:txBody>
          <a:bodyPr/>
          <a:lstStyle/>
          <a:p>
            <a:pPr>
              <a:defRPr/>
            </a:pPr>
            <a:fld id="{A3804948-14D2-43DA-B3DB-CF1972FFF4B7}" type="slidenum">
              <a:rPr lang="en-US" altLang="zh-CN" smtClean="0"/>
              <a:pPr>
                <a:defRPr/>
              </a:pPr>
              <a:t>11</a:t>
            </a:fld>
            <a:endParaRPr lang="en-US" altLang="zh-CN"/>
          </a:p>
        </p:txBody>
      </p:sp>
    </p:spTree>
    <p:extLst>
      <p:ext uri="{BB962C8B-B14F-4D97-AF65-F5344CB8AC3E}">
        <p14:creationId xmlns:p14="http://schemas.microsoft.com/office/powerpoint/2010/main" val="2041483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altLang="zh-CN" dirty="0" smtClean="0"/>
              <a:t>The</a:t>
            </a:r>
            <a:r>
              <a:rPr kumimoji="1" lang="zh-CN" altLang="en-US" dirty="0" smtClean="0"/>
              <a:t> </a:t>
            </a:r>
            <a:r>
              <a:rPr kumimoji="1" lang="en-US" altLang="zh-CN" dirty="0" smtClean="0"/>
              <a:t>answer</a:t>
            </a:r>
            <a:r>
              <a:rPr kumimoji="1" lang="zh-CN" altLang="en-US" baseline="0" dirty="0" smtClean="0"/>
              <a:t> </a:t>
            </a:r>
            <a:r>
              <a:rPr kumimoji="1" lang="en-US" altLang="zh-CN" baseline="0" dirty="0" smtClean="0"/>
              <a:t>is</a:t>
            </a:r>
            <a:r>
              <a:rPr kumimoji="1" lang="zh-CN" altLang="en-US" baseline="0" dirty="0" smtClean="0"/>
              <a:t> </a:t>
            </a:r>
            <a:r>
              <a:rPr kumimoji="1" lang="en-US" altLang="zh-CN" baseline="0" dirty="0" smtClean="0"/>
              <a:t>leaving</a:t>
            </a:r>
            <a:r>
              <a:rPr kumimoji="1" lang="zh-CN" altLang="en-US" baseline="0" dirty="0" smtClean="0"/>
              <a:t> </a:t>
            </a:r>
            <a:r>
              <a:rPr kumimoji="1" lang="en-US" altLang="zh-CN" baseline="0" dirty="0" smtClean="0"/>
              <a:t>migrants</a:t>
            </a:r>
            <a:r>
              <a:rPr kumimoji="1" lang="zh-CN" altLang="en-US" baseline="0" dirty="0" smtClean="0"/>
              <a:t> </a:t>
            </a:r>
            <a:r>
              <a:rPr kumimoji="1" lang="en-US" altLang="zh-CN" baseline="0" dirty="0" smtClean="0"/>
              <a:t>tend</a:t>
            </a:r>
            <a:r>
              <a:rPr kumimoji="1" lang="zh-CN" altLang="en-US" baseline="0" dirty="0" smtClean="0"/>
              <a:t> </a:t>
            </a:r>
            <a:r>
              <a:rPr kumimoji="1" lang="en-US" altLang="zh-CN" baseline="0" dirty="0" smtClean="0"/>
              <a:t>to</a:t>
            </a:r>
            <a:r>
              <a:rPr kumimoji="1" lang="zh-CN" altLang="en-US" baseline="0" dirty="0" smtClean="0"/>
              <a:t> </a:t>
            </a:r>
            <a:r>
              <a:rPr kumimoji="1" lang="en-US" altLang="zh-CN" baseline="0" dirty="0" smtClean="0"/>
              <a:t>start</a:t>
            </a:r>
            <a:r>
              <a:rPr kumimoji="1" lang="zh-CN" altLang="en-US" baseline="0" dirty="0" smtClean="0"/>
              <a:t> </a:t>
            </a:r>
            <a:r>
              <a:rPr kumimoji="1" lang="en-US" altLang="zh-CN" baseline="0" dirty="0" smtClean="0"/>
              <a:t>from</a:t>
            </a:r>
            <a:r>
              <a:rPr kumimoji="1" lang="zh-CN" altLang="en-US" baseline="0" dirty="0" smtClean="0"/>
              <a:t> </a:t>
            </a:r>
            <a:r>
              <a:rPr kumimoji="1" lang="en-US" altLang="zh-CN" baseline="0" dirty="0" smtClean="0"/>
              <a:t>a</a:t>
            </a:r>
            <a:r>
              <a:rPr kumimoji="1" lang="zh-CN" altLang="en-US" baseline="0" dirty="0" smtClean="0"/>
              <a:t> </a:t>
            </a:r>
            <a:r>
              <a:rPr kumimoji="1" lang="en-US" altLang="zh-CN" baseline="0" dirty="0" smtClean="0"/>
              <a:t>denser</a:t>
            </a:r>
            <a:r>
              <a:rPr kumimoji="1" lang="zh-CN" altLang="en-US" baseline="0" dirty="0" smtClean="0"/>
              <a:t> </a:t>
            </a:r>
            <a:r>
              <a:rPr kumimoji="1" lang="en-US" altLang="zh-CN" baseline="0" dirty="0" smtClean="0"/>
              <a:t>group.</a:t>
            </a:r>
            <a:r>
              <a:rPr kumimoji="1" lang="zh-CN" altLang="en-US" baseline="0" dirty="0" smtClean="0"/>
              <a:t> </a:t>
            </a:r>
            <a:r>
              <a:rPr kumimoji="1" lang="en-US" altLang="zh-CN" baseline="0" dirty="0" smtClean="0"/>
              <a:t>We</a:t>
            </a:r>
            <a:r>
              <a:rPr kumimoji="1" lang="zh-CN" altLang="en-US" baseline="0" dirty="0" smtClean="0"/>
              <a:t> </a:t>
            </a:r>
            <a:r>
              <a:rPr kumimoji="1" lang="en-US" altLang="zh-CN" baseline="0" dirty="0" smtClean="0"/>
              <a:t>use</a:t>
            </a:r>
            <a:r>
              <a:rPr kumimoji="1" lang="zh-CN" altLang="en-US" baseline="0" dirty="0" smtClean="0"/>
              <a:t> </a:t>
            </a:r>
            <a:r>
              <a:rPr kumimoji="1" lang="en-US" altLang="zh-CN" baseline="0" dirty="0" smtClean="0"/>
              <a:t>clustering</a:t>
            </a:r>
            <a:r>
              <a:rPr kumimoji="1" lang="zh-CN" altLang="en-US" baseline="0" dirty="0" smtClean="0"/>
              <a:t> </a:t>
            </a:r>
            <a:r>
              <a:rPr kumimoji="1" lang="en-US" altLang="zh-CN" baseline="0" dirty="0" smtClean="0"/>
              <a:t>coefficient</a:t>
            </a:r>
            <a:r>
              <a:rPr kumimoji="1" lang="zh-CN" altLang="en-US" baseline="0" dirty="0" smtClean="0"/>
              <a:t> </a:t>
            </a:r>
            <a:r>
              <a:rPr kumimoji="1" lang="en-US" altLang="zh-CN" baseline="0" dirty="0" smtClean="0"/>
              <a:t>to</a:t>
            </a:r>
            <a:r>
              <a:rPr kumimoji="1" lang="zh-CN" altLang="en-US" baseline="0" dirty="0" smtClean="0"/>
              <a:t> </a:t>
            </a:r>
            <a:r>
              <a:rPr kumimoji="1" lang="en-US" altLang="zh-CN" baseline="0" dirty="0" smtClean="0"/>
              <a:t>measure</a:t>
            </a:r>
            <a:r>
              <a:rPr kumimoji="1" lang="zh-CN" altLang="en-US" baseline="0" dirty="0" smtClean="0"/>
              <a:t> </a:t>
            </a:r>
            <a:r>
              <a:rPr kumimoji="1" lang="en-US" altLang="zh-CN" baseline="0" dirty="0" smtClean="0"/>
              <a:t>how</a:t>
            </a:r>
            <a:r>
              <a:rPr kumimoji="1" lang="zh-CN" altLang="en-US" baseline="0" dirty="0" smtClean="0"/>
              <a:t> </a:t>
            </a:r>
            <a:r>
              <a:rPr kumimoji="1" lang="en-US" altLang="zh-CN" baseline="0" dirty="0" smtClean="0"/>
              <a:t>likely</a:t>
            </a:r>
            <a:r>
              <a:rPr kumimoji="1" lang="zh-CN" altLang="en-US" baseline="0" dirty="0" smtClean="0"/>
              <a:t> </a:t>
            </a:r>
            <a:r>
              <a:rPr kumimoji="1" lang="en-US" altLang="zh-CN" baseline="0" dirty="0" smtClean="0"/>
              <a:t>a</a:t>
            </a:r>
            <a:r>
              <a:rPr kumimoji="1" lang="zh-CN" altLang="en-US" baseline="0" dirty="0" smtClean="0"/>
              <a:t> </a:t>
            </a:r>
            <a:r>
              <a:rPr kumimoji="1" lang="en-US" altLang="zh-CN" baseline="0" dirty="0" smtClean="0"/>
              <a:t>person’s</a:t>
            </a:r>
            <a:r>
              <a:rPr kumimoji="1" lang="zh-CN" altLang="en-US" baseline="0" dirty="0" smtClean="0"/>
              <a:t> </a:t>
            </a:r>
            <a:r>
              <a:rPr kumimoji="1" lang="en-US" altLang="zh-CN" baseline="0" dirty="0" smtClean="0"/>
              <a:t>contacts</a:t>
            </a:r>
            <a:r>
              <a:rPr kumimoji="1" lang="zh-CN" altLang="en-US" baseline="0" dirty="0" smtClean="0"/>
              <a:t> </a:t>
            </a:r>
            <a:r>
              <a:rPr kumimoji="1" lang="en-US" altLang="zh-CN" baseline="0" dirty="0" smtClean="0"/>
              <a:t>know</a:t>
            </a:r>
            <a:r>
              <a:rPr kumimoji="1" lang="zh-CN" altLang="en-US" baseline="0" dirty="0" smtClean="0"/>
              <a:t> </a:t>
            </a:r>
            <a:r>
              <a:rPr kumimoji="1" lang="en-US" altLang="zh-CN" baseline="0" dirty="0" smtClean="0"/>
              <a:t>each</a:t>
            </a:r>
            <a:r>
              <a:rPr kumimoji="1" lang="zh-CN" altLang="en-US" baseline="0" dirty="0" smtClean="0"/>
              <a:t> </a:t>
            </a:r>
            <a:r>
              <a:rPr kumimoji="1" lang="en-US" altLang="zh-CN" baseline="0" dirty="0" smtClean="0"/>
              <a:t>other,</a:t>
            </a:r>
            <a:r>
              <a:rPr kumimoji="1" lang="zh-CN" altLang="en-US" baseline="0" dirty="0" smtClean="0"/>
              <a:t> </a:t>
            </a:r>
            <a:r>
              <a:rPr kumimoji="1" lang="en-US" altLang="zh-CN" baseline="0" dirty="0" smtClean="0"/>
              <a:t>and</a:t>
            </a:r>
            <a:r>
              <a:rPr kumimoji="1" lang="zh-CN" altLang="en-US" baseline="0" dirty="0" smtClean="0"/>
              <a:t> </a:t>
            </a:r>
            <a:r>
              <a:rPr kumimoji="1" lang="en-US" altLang="zh-CN" baseline="0" dirty="0" smtClean="0"/>
              <a:t>we</a:t>
            </a:r>
            <a:r>
              <a:rPr kumimoji="1" lang="zh-CN" altLang="en-US" baseline="0" dirty="0" smtClean="0"/>
              <a:t> </a:t>
            </a:r>
            <a:r>
              <a:rPr lang="en-US" altLang="zh-CN" sz="1200" kern="1200" dirty="0" smtClean="0">
                <a:solidFill>
                  <a:schemeClr val="tx1"/>
                </a:solidFill>
                <a:effectLst/>
                <a:latin typeface="Arial" charset="0"/>
                <a:ea typeface="宋体" pitchFamily="2" charset="-122"/>
                <a:cs typeface="+mn-cs"/>
              </a:rPr>
              <a:t>see that leaving migrants present the largest clustering coefficient.</a:t>
            </a:r>
            <a:endParaRPr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pPr>
              <a:defRPr/>
            </a:pPr>
            <a:fld id="{A3804948-14D2-43DA-B3DB-CF1972FFF4B7}" type="slidenum">
              <a:rPr lang="en-US" altLang="zh-CN" smtClean="0"/>
              <a:pPr>
                <a:defRPr/>
              </a:pPr>
              <a:t>12</a:t>
            </a:fld>
            <a:endParaRPr lang="en-US" altLang="zh-CN"/>
          </a:p>
        </p:txBody>
      </p:sp>
    </p:spTree>
    <p:extLst>
      <p:ext uri="{BB962C8B-B14F-4D97-AF65-F5344CB8AC3E}">
        <p14:creationId xmlns:p14="http://schemas.microsoft.com/office/powerpoint/2010/main" val="18262202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altLang="zh-CN" dirty="0" smtClean="0"/>
              <a:t>The</a:t>
            </a:r>
            <a:r>
              <a:rPr kumimoji="1" lang="zh-CN" altLang="en-US" dirty="0" smtClean="0"/>
              <a:t> </a:t>
            </a:r>
            <a:r>
              <a:rPr kumimoji="1" lang="en-US" altLang="zh-CN" dirty="0" smtClean="0"/>
              <a:t>second</a:t>
            </a:r>
            <a:r>
              <a:rPr kumimoji="1" lang="zh-CN" altLang="en-US" dirty="0" smtClean="0"/>
              <a:t> </a:t>
            </a:r>
            <a:r>
              <a:rPr kumimoji="1" lang="en-US" altLang="zh-CN" dirty="0" smtClean="0"/>
              <a:t>question:</a:t>
            </a:r>
            <a:r>
              <a:rPr kumimoji="1" lang="zh-CN" altLang="en-US" dirty="0" smtClean="0"/>
              <a:t> </a:t>
            </a:r>
            <a:r>
              <a:rPr kumimoji="1" lang="en-US" altLang="zh-CN" dirty="0" smtClean="0"/>
              <a:t>which</a:t>
            </a:r>
            <a:r>
              <a:rPr kumimoji="1" lang="zh-CN" altLang="en-US" baseline="0" dirty="0" smtClean="0"/>
              <a:t> </a:t>
            </a:r>
            <a:r>
              <a:rPr kumimoji="1" lang="en-US" altLang="zh-CN" baseline="0" dirty="0" smtClean="0"/>
              <a:t>group</a:t>
            </a:r>
            <a:r>
              <a:rPr kumimoji="1" lang="zh-CN" altLang="en-US" baseline="0" dirty="0" smtClean="0"/>
              <a:t> </a:t>
            </a:r>
            <a:r>
              <a:rPr kumimoji="1" lang="en-US" altLang="zh-CN" baseline="0" dirty="0" smtClean="0"/>
              <a:t>do</a:t>
            </a:r>
            <a:r>
              <a:rPr kumimoji="1" lang="zh-CN" altLang="en-US" baseline="0" dirty="0" smtClean="0"/>
              <a:t> </a:t>
            </a:r>
            <a:r>
              <a:rPr kumimoji="1" lang="en-US" altLang="zh-CN" baseline="0" dirty="0" smtClean="0"/>
              <a:t>you</a:t>
            </a:r>
            <a:r>
              <a:rPr kumimoji="1" lang="zh-CN" altLang="en-US" baseline="0" dirty="0" smtClean="0"/>
              <a:t> </a:t>
            </a:r>
            <a:r>
              <a:rPr kumimoji="1" lang="en-US" altLang="zh-CN" baseline="0" dirty="0" smtClean="0"/>
              <a:t>think</a:t>
            </a:r>
            <a:r>
              <a:rPr kumimoji="1" lang="zh-CN" altLang="en-US" baseline="0" dirty="0" smtClean="0"/>
              <a:t> </a:t>
            </a:r>
            <a:r>
              <a:rPr kumimoji="1" lang="en-US" altLang="zh-CN" baseline="0" dirty="0" smtClean="0"/>
              <a:t>tend</a:t>
            </a:r>
            <a:r>
              <a:rPr kumimoji="1" lang="zh-CN" altLang="en-US" baseline="0" dirty="0" smtClean="0"/>
              <a:t> </a:t>
            </a:r>
            <a:r>
              <a:rPr kumimoji="1" lang="en-US" altLang="zh-CN" baseline="0" dirty="0" smtClean="0"/>
              <a:t>to</a:t>
            </a:r>
            <a:r>
              <a:rPr kumimoji="1" lang="zh-CN" altLang="en-US" baseline="0" dirty="0" smtClean="0"/>
              <a:t> </a:t>
            </a:r>
            <a:r>
              <a:rPr kumimoji="1" lang="en-US" altLang="zh-CN" baseline="0" dirty="0" smtClean="0"/>
              <a:t>have</a:t>
            </a:r>
            <a:r>
              <a:rPr kumimoji="1" lang="zh-CN" altLang="en-US" baseline="0" dirty="0" smtClean="0"/>
              <a:t> </a:t>
            </a:r>
            <a:r>
              <a:rPr kumimoji="1" lang="en-US" altLang="zh-CN" baseline="0" dirty="0" smtClean="0"/>
              <a:t>less</a:t>
            </a:r>
            <a:r>
              <a:rPr kumimoji="1" lang="zh-CN" altLang="en-US" baseline="0" dirty="0" smtClean="0"/>
              <a:t> </a:t>
            </a:r>
            <a:r>
              <a:rPr kumimoji="1" lang="en-US" altLang="zh-CN" baseline="0" dirty="0" smtClean="0"/>
              <a:t>diverse</a:t>
            </a:r>
            <a:r>
              <a:rPr kumimoji="1" lang="zh-CN" altLang="en-US" baseline="0" dirty="0" smtClean="0"/>
              <a:t> </a:t>
            </a:r>
            <a:r>
              <a:rPr kumimoji="1" lang="en-US" altLang="zh-CN" baseline="0" dirty="0" smtClean="0"/>
              <a:t>connections?</a:t>
            </a:r>
            <a:endParaRPr lang="en-US" altLang="zh-CN" dirty="0" smtClean="0"/>
          </a:p>
        </p:txBody>
      </p:sp>
      <p:sp>
        <p:nvSpPr>
          <p:cNvPr id="4" name="幻灯片编号占位符 3"/>
          <p:cNvSpPr>
            <a:spLocks noGrp="1"/>
          </p:cNvSpPr>
          <p:nvPr>
            <p:ph type="sldNum" sz="quarter" idx="10"/>
          </p:nvPr>
        </p:nvSpPr>
        <p:spPr/>
        <p:txBody>
          <a:bodyPr/>
          <a:lstStyle/>
          <a:p>
            <a:pPr>
              <a:defRPr/>
            </a:pPr>
            <a:fld id="{A3804948-14D2-43DA-B3DB-CF1972FFF4B7}" type="slidenum">
              <a:rPr lang="en-US" altLang="zh-CN" smtClean="0"/>
              <a:pPr>
                <a:defRPr/>
              </a:pPr>
              <a:t>13</a:t>
            </a:fld>
            <a:endParaRPr lang="en-US" altLang="zh-CN"/>
          </a:p>
        </p:txBody>
      </p:sp>
    </p:spTree>
    <p:extLst>
      <p:ext uri="{BB962C8B-B14F-4D97-AF65-F5344CB8AC3E}">
        <p14:creationId xmlns:p14="http://schemas.microsoft.com/office/powerpoint/2010/main" val="19334749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By</a:t>
            </a:r>
            <a:r>
              <a:rPr lang="zh-CN" altLang="en-US" baseline="0" dirty="0" smtClean="0"/>
              <a:t> </a:t>
            </a:r>
            <a:r>
              <a:rPr lang="en-US" altLang="zh-CN" baseline="0" dirty="0" smtClean="0"/>
              <a:t>studying</a:t>
            </a:r>
            <a:r>
              <a:rPr lang="zh-CN" altLang="en-US" baseline="0" dirty="0" smtClean="0"/>
              <a:t> </a:t>
            </a:r>
            <a:r>
              <a:rPr lang="en-US" altLang="zh-CN" baseline="0" dirty="0" smtClean="0"/>
              <a:t>three</a:t>
            </a:r>
            <a:r>
              <a:rPr lang="zh-CN" altLang="en-US" baseline="0" dirty="0" smtClean="0"/>
              <a:t> </a:t>
            </a:r>
            <a:r>
              <a:rPr lang="en-US" altLang="zh-CN" baseline="0" dirty="0" smtClean="0"/>
              <a:t>features</a:t>
            </a:r>
            <a:r>
              <a:rPr lang="zh-CN" altLang="en-US" baseline="0" dirty="0" smtClean="0"/>
              <a:t> </a:t>
            </a:r>
            <a:r>
              <a:rPr lang="en-US" altLang="zh-CN" baseline="0" dirty="0" smtClean="0"/>
              <a:t>which</a:t>
            </a:r>
            <a:r>
              <a:rPr lang="zh-CN" altLang="en-US" baseline="0" dirty="0" smtClean="0"/>
              <a:t> </a:t>
            </a:r>
            <a:r>
              <a:rPr lang="en-US" altLang="zh-CN" baseline="0" dirty="0" smtClean="0"/>
              <a:t>are</a:t>
            </a:r>
            <a:r>
              <a:rPr lang="zh-CN" altLang="en-US" baseline="0" dirty="0" smtClean="0"/>
              <a:t> </a:t>
            </a:r>
            <a:r>
              <a:rPr lang="en-US" altLang="zh-CN" baseline="0" dirty="0" smtClean="0"/>
              <a:t>related</a:t>
            </a:r>
            <a:r>
              <a:rPr lang="zh-CN" altLang="en-US" baseline="0" dirty="0" smtClean="0"/>
              <a:t> </a:t>
            </a:r>
            <a:r>
              <a:rPr lang="en-US" altLang="zh-CN" baseline="0" dirty="0" smtClean="0"/>
              <a:t>to</a:t>
            </a:r>
            <a:r>
              <a:rPr lang="zh-CN" altLang="en-US" baseline="0" dirty="0" smtClean="0"/>
              <a:t> </a:t>
            </a:r>
            <a:r>
              <a:rPr lang="en-US" altLang="zh-CN" baseline="0" dirty="0" smtClean="0"/>
              <a:t>the</a:t>
            </a:r>
            <a:r>
              <a:rPr lang="zh-CN" altLang="en-US" baseline="0" dirty="0" smtClean="0"/>
              <a:t> </a:t>
            </a:r>
            <a:r>
              <a:rPr lang="en-US" altLang="zh-CN" baseline="0" dirty="0" smtClean="0"/>
              <a:t>diversity</a:t>
            </a:r>
            <a:r>
              <a:rPr lang="zh-CN" altLang="en-US" baseline="0" dirty="0" smtClean="0"/>
              <a:t> </a:t>
            </a:r>
            <a:r>
              <a:rPr lang="en-US" altLang="zh-CN" baseline="0" dirty="0" smtClean="0"/>
              <a:t>of</a:t>
            </a:r>
            <a:r>
              <a:rPr lang="zh-CN" altLang="en-US" baseline="0" dirty="0" smtClean="0"/>
              <a:t> </a:t>
            </a:r>
            <a:r>
              <a:rPr lang="en-US" altLang="zh-CN" baseline="0" dirty="0" smtClean="0"/>
              <a:t>users‘ connection,</a:t>
            </a:r>
            <a:r>
              <a:rPr lang="zh-CN" altLang="en-US" baseline="0" dirty="0" smtClean="0"/>
              <a:t> </a:t>
            </a:r>
            <a:r>
              <a:rPr lang="en-US" altLang="zh-CN" baseline="0" dirty="0" smtClean="0"/>
              <a:t>fraction</a:t>
            </a:r>
            <a:r>
              <a:rPr lang="zh-CN" altLang="en-US" baseline="0" dirty="0" smtClean="0"/>
              <a:t> </a:t>
            </a:r>
            <a:r>
              <a:rPr lang="en-US" altLang="zh-CN" baseline="0" dirty="0" smtClean="0"/>
              <a:t>of</a:t>
            </a:r>
            <a:r>
              <a:rPr lang="zh-CN" altLang="en-US" baseline="0" dirty="0" smtClean="0"/>
              <a:t> </a:t>
            </a:r>
            <a:r>
              <a:rPr lang="en-US" altLang="zh-CN" baseline="0" dirty="0" smtClean="0"/>
              <a:t>townspeople,</a:t>
            </a:r>
            <a:r>
              <a:rPr lang="zh-CN" altLang="en-US" baseline="0" dirty="0" smtClean="0"/>
              <a:t> </a:t>
            </a:r>
            <a:r>
              <a:rPr lang="en-US" altLang="zh-CN" baseline="0" dirty="0" smtClean="0"/>
              <a:t>diversity</a:t>
            </a:r>
            <a:r>
              <a:rPr lang="zh-CN" altLang="en-US" baseline="0" dirty="0" smtClean="0"/>
              <a:t> </a:t>
            </a:r>
            <a:r>
              <a:rPr lang="en-US" altLang="zh-CN" baseline="0" dirty="0" smtClean="0"/>
              <a:t>of</a:t>
            </a:r>
            <a:r>
              <a:rPr lang="zh-CN" altLang="en-US" baseline="0" dirty="0" smtClean="0"/>
              <a:t> </a:t>
            </a:r>
            <a:r>
              <a:rPr lang="en-US" altLang="zh-CN" baseline="0" dirty="0" smtClean="0"/>
              <a:t>people’s</a:t>
            </a:r>
            <a:r>
              <a:rPr lang="zh-CN" altLang="en-US" baseline="0" dirty="0" smtClean="0"/>
              <a:t> </a:t>
            </a:r>
            <a:r>
              <a:rPr lang="en-US" altLang="zh-CN" baseline="0" dirty="0" smtClean="0"/>
              <a:t>hometown</a:t>
            </a:r>
            <a:r>
              <a:rPr lang="zh-CN" altLang="en-US" baseline="0" dirty="0" smtClean="0"/>
              <a:t> </a:t>
            </a:r>
            <a:r>
              <a:rPr lang="en-US" altLang="zh-CN" baseline="0" dirty="0" smtClean="0"/>
              <a:t>and</a:t>
            </a:r>
            <a:r>
              <a:rPr lang="zh-CN" altLang="en-US" baseline="0" dirty="0" smtClean="0"/>
              <a:t> </a:t>
            </a:r>
            <a:r>
              <a:rPr lang="en-US" altLang="zh-CN" baseline="0" dirty="0" smtClean="0"/>
              <a:t>diversity</a:t>
            </a:r>
            <a:r>
              <a:rPr lang="zh-CN" altLang="en-US" baseline="0" dirty="0" smtClean="0"/>
              <a:t> </a:t>
            </a:r>
            <a:r>
              <a:rPr lang="en-US" altLang="zh-CN" baseline="0" dirty="0" smtClean="0"/>
              <a:t>of</a:t>
            </a:r>
            <a:r>
              <a:rPr lang="zh-CN" altLang="en-US" baseline="0" dirty="0" smtClean="0"/>
              <a:t> </a:t>
            </a:r>
            <a:r>
              <a:rPr lang="en-US" altLang="zh-CN" baseline="0" dirty="0" smtClean="0"/>
              <a:t>one’s</a:t>
            </a:r>
            <a:r>
              <a:rPr lang="zh-CN" altLang="en-US" baseline="0" dirty="0" smtClean="0"/>
              <a:t> </a:t>
            </a:r>
            <a:r>
              <a:rPr lang="en-US" altLang="zh-CN" baseline="0" dirty="0" smtClean="0"/>
              <a:t>social</a:t>
            </a:r>
            <a:r>
              <a:rPr lang="zh-CN" altLang="en-US" baseline="0" dirty="0" smtClean="0"/>
              <a:t> </a:t>
            </a:r>
            <a:r>
              <a:rPr lang="en-US" altLang="zh-CN" baseline="0" dirty="0" smtClean="0"/>
              <a:t>behavior,</a:t>
            </a:r>
            <a:r>
              <a:rPr lang="zh-CN" altLang="en-US" baseline="0" dirty="0" smtClean="0"/>
              <a:t> </a:t>
            </a:r>
            <a:r>
              <a:rPr lang="en-US" altLang="zh-CN" baseline="0" dirty="0" smtClean="0"/>
              <a:t>The</a:t>
            </a:r>
            <a:r>
              <a:rPr lang="zh-CN" altLang="en-US" baseline="0" dirty="0" smtClean="0"/>
              <a:t> </a:t>
            </a:r>
            <a:r>
              <a:rPr lang="en-US" altLang="zh-CN" baseline="0" dirty="0" smtClean="0"/>
              <a:t>results</a:t>
            </a:r>
            <a:r>
              <a:rPr lang="zh-CN" altLang="en-US" baseline="0" dirty="0" smtClean="0"/>
              <a:t> </a:t>
            </a:r>
            <a:r>
              <a:rPr lang="en-US" altLang="zh-CN" baseline="0" dirty="0" smtClean="0"/>
              <a:t>of</a:t>
            </a:r>
            <a:r>
              <a:rPr lang="zh-CN" altLang="en-US" baseline="0" dirty="0" smtClean="0"/>
              <a:t> </a:t>
            </a:r>
            <a:r>
              <a:rPr lang="en-US" altLang="zh-CN" baseline="0" dirty="0" smtClean="0"/>
              <a:t>these</a:t>
            </a:r>
            <a:r>
              <a:rPr lang="zh-CN" altLang="en-US" baseline="0" dirty="0" smtClean="0"/>
              <a:t> </a:t>
            </a:r>
            <a:r>
              <a:rPr lang="en-US" altLang="zh-CN" baseline="0" dirty="0" smtClean="0"/>
              <a:t>three</a:t>
            </a:r>
            <a:r>
              <a:rPr lang="zh-CN" altLang="en-US" baseline="0" dirty="0" smtClean="0"/>
              <a:t> </a:t>
            </a:r>
            <a:r>
              <a:rPr lang="en-US" altLang="zh-CN" baseline="0" dirty="0" smtClean="0"/>
              <a:t>features</a:t>
            </a:r>
            <a:r>
              <a:rPr lang="zh-CN" altLang="en-US" baseline="0" dirty="0" smtClean="0"/>
              <a:t> </a:t>
            </a:r>
            <a:r>
              <a:rPr lang="en-US" altLang="zh-CN" baseline="0" dirty="0" smtClean="0"/>
              <a:t>are</a:t>
            </a:r>
            <a:r>
              <a:rPr lang="zh-CN" altLang="en-US" baseline="0" dirty="0" smtClean="0"/>
              <a:t> </a:t>
            </a:r>
            <a:r>
              <a:rPr lang="en-US" altLang="zh-CN" baseline="0" dirty="0" smtClean="0"/>
              <a:t>very</a:t>
            </a:r>
            <a:r>
              <a:rPr lang="zh-CN" altLang="en-US" baseline="0" dirty="0" smtClean="0"/>
              <a:t> </a:t>
            </a:r>
            <a:r>
              <a:rPr lang="en-US" altLang="zh-CN" baseline="0" dirty="0" smtClean="0"/>
              <a:t>consistent,</a:t>
            </a:r>
            <a:r>
              <a:rPr lang="zh-CN" altLang="en-US" baseline="0" dirty="0" smtClean="0"/>
              <a:t> </a:t>
            </a:r>
            <a:r>
              <a:rPr lang="en-US" altLang="zh-CN" baseline="0" dirty="0" smtClean="0"/>
              <a:t>and</a:t>
            </a:r>
            <a:r>
              <a:rPr lang="zh-CN" altLang="en-US" baseline="0" dirty="0" smtClean="0"/>
              <a:t> </a:t>
            </a:r>
            <a:r>
              <a:rPr lang="en-US" altLang="zh-CN" baseline="0" dirty="0" smtClean="0"/>
              <a:t>show</a:t>
            </a:r>
            <a:r>
              <a:rPr lang="zh-CN" altLang="en-US" baseline="0" dirty="0" smtClean="0"/>
              <a:t> </a:t>
            </a:r>
            <a:r>
              <a:rPr lang="en-US" altLang="zh-CN" baseline="0" dirty="0" smtClean="0"/>
              <a:t>that</a:t>
            </a:r>
            <a:r>
              <a:rPr lang="zh-CN" altLang="en-US" baseline="0" dirty="0" smtClean="0"/>
              <a:t> </a:t>
            </a:r>
            <a:r>
              <a:rPr lang="en-US" altLang="zh-CN" baseline="0" dirty="0" smtClean="0"/>
              <a:t>new</a:t>
            </a:r>
            <a:r>
              <a:rPr lang="zh-CN" altLang="en-US" baseline="0" dirty="0" smtClean="0"/>
              <a:t> </a:t>
            </a:r>
            <a:r>
              <a:rPr lang="en-US" altLang="zh-CN" baseline="0" dirty="0" smtClean="0"/>
              <a:t>migrants</a:t>
            </a:r>
            <a:r>
              <a:rPr lang="zh-CN" altLang="en-US" baseline="0" dirty="0" smtClean="0"/>
              <a:t> </a:t>
            </a:r>
            <a:r>
              <a:rPr lang="en-US" altLang="zh-CN" baseline="0" dirty="0" smtClean="0"/>
              <a:t>with</a:t>
            </a:r>
            <a:r>
              <a:rPr lang="zh-CN" altLang="en-US" baseline="0" dirty="0" smtClean="0"/>
              <a:t> </a:t>
            </a:r>
            <a:r>
              <a:rPr lang="en-US" altLang="zh-CN" baseline="0" dirty="0" smtClean="0"/>
              <a:t>less</a:t>
            </a:r>
            <a:r>
              <a:rPr lang="zh-CN" altLang="en-US" baseline="0" dirty="0" smtClean="0"/>
              <a:t> </a:t>
            </a:r>
            <a:r>
              <a:rPr lang="en-US" altLang="zh-CN" baseline="0" dirty="0" smtClean="0"/>
              <a:t>diverse</a:t>
            </a:r>
            <a:r>
              <a:rPr lang="zh-CN" altLang="en-US" baseline="0" dirty="0" smtClean="0"/>
              <a:t> </a:t>
            </a:r>
            <a:r>
              <a:rPr lang="en-US" altLang="zh-CN" baseline="0" dirty="0" smtClean="0"/>
              <a:t>contacts</a:t>
            </a:r>
            <a:r>
              <a:rPr lang="zh-CN" altLang="en-US" baseline="0" dirty="0" smtClean="0"/>
              <a:t> </a:t>
            </a:r>
            <a:r>
              <a:rPr lang="en-US" altLang="zh-CN" baseline="0" dirty="0" smtClean="0"/>
              <a:t>tend</a:t>
            </a:r>
            <a:r>
              <a:rPr lang="zh-CN" altLang="en-US" baseline="0" dirty="0" smtClean="0"/>
              <a:t> </a:t>
            </a:r>
            <a:r>
              <a:rPr lang="en-US" altLang="zh-CN" baseline="0" dirty="0" smtClean="0"/>
              <a:t>to</a:t>
            </a:r>
            <a:r>
              <a:rPr lang="zh-CN" altLang="en-US" baseline="0" dirty="0" smtClean="0"/>
              <a:t> </a:t>
            </a:r>
            <a:r>
              <a:rPr lang="en-US" altLang="zh-CN" baseline="0" dirty="0" smtClean="0"/>
              <a:t>leave</a:t>
            </a:r>
            <a:r>
              <a:rPr lang="zh-CN" altLang="en-US" baseline="0" dirty="0" smtClean="0"/>
              <a:t> </a:t>
            </a:r>
            <a:r>
              <a:rPr lang="en-US" altLang="zh-CN" baseline="0" dirty="0" smtClean="0"/>
              <a:t>the</a:t>
            </a:r>
            <a:r>
              <a:rPr lang="zh-CN" altLang="en-US" baseline="0" dirty="0" smtClean="0"/>
              <a:t> </a:t>
            </a:r>
            <a:r>
              <a:rPr lang="en-US" altLang="zh-CN" baseline="0" dirty="0" smtClean="0"/>
              <a:t>city.</a:t>
            </a:r>
            <a:endParaRPr lang="en-US" altLang="zh-CN" dirty="0" smtClean="0"/>
          </a:p>
        </p:txBody>
      </p:sp>
      <p:sp>
        <p:nvSpPr>
          <p:cNvPr id="4" name="幻灯片编号占位符 3"/>
          <p:cNvSpPr>
            <a:spLocks noGrp="1"/>
          </p:cNvSpPr>
          <p:nvPr>
            <p:ph type="sldNum" sz="quarter" idx="10"/>
          </p:nvPr>
        </p:nvSpPr>
        <p:spPr/>
        <p:txBody>
          <a:bodyPr/>
          <a:lstStyle/>
          <a:p>
            <a:pPr>
              <a:defRPr/>
            </a:pPr>
            <a:fld id="{A3804948-14D2-43DA-B3DB-CF1972FFF4B7}" type="slidenum">
              <a:rPr lang="en-US" altLang="zh-CN" smtClean="0"/>
              <a:pPr>
                <a:defRPr/>
              </a:pPr>
              <a:t>14</a:t>
            </a:fld>
            <a:endParaRPr lang="en-US" altLang="zh-CN"/>
          </a:p>
        </p:txBody>
      </p:sp>
    </p:spTree>
    <p:extLst>
      <p:ext uri="{BB962C8B-B14F-4D97-AF65-F5344CB8AC3E}">
        <p14:creationId xmlns:p14="http://schemas.microsoft.com/office/powerpoint/2010/main" val="11566842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kern="1200" dirty="0" smtClean="0">
                <a:solidFill>
                  <a:schemeClr val="tx1"/>
                </a:solidFill>
                <a:effectLst/>
                <a:latin typeface="Arial" charset="0"/>
                <a:ea typeface="宋体" pitchFamily="2" charset="-122"/>
                <a:cs typeface="+mn-cs"/>
              </a:rPr>
              <a:t>Economic theory suggests that individual migration depends on housing prices in different areas.</a:t>
            </a:r>
            <a:r>
              <a:rPr lang="zh-CN" altLang="en-US" sz="1200" kern="1200" dirty="0" smtClean="0">
                <a:solidFill>
                  <a:schemeClr val="tx1"/>
                </a:solidFill>
                <a:effectLst/>
                <a:latin typeface="Arial" charset="0"/>
                <a:ea typeface="宋体" pitchFamily="2" charset="-122"/>
                <a:cs typeface="+mn-cs"/>
              </a:rPr>
              <a:t> </a:t>
            </a:r>
            <a:r>
              <a:rPr lang="en-US" altLang="zh-CN" sz="1200" kern="1200" dirty="0" smtClean="0">
                <a:solidFill>
                  <a:schemeClr val="tx1"/>
                </a:solidFill>
                <a:effectLst/>
                <a:latin typeface="Arial" charset="0"/>
                <a:ea typeface="宋体" pitchFamily="2" charset="-122"/>
                <a:cs typeface="+mn-cs"/>
              </a:rPr>
              <a:t>To</a:t>
            </a:r>
            <a:r>
              <a:rPr lang="zh-CN" altLang="en-US" sz="1200" kern="1200" dirty="0" smtClean="0">
                <a:solidFill>
                  <a:schemeClr val="tx1"/>
                </a:solidFill>
                <a:effectLst/>
                <a:latin typeface="Arial" charset="0"/>
                <a:ea typeface="宋体" pitchFamily="2" charset="-122"/>
                <a:cs typeface="+mn-cs"/>
              </a:rPr>
              <a:t> </a:t>
            </a:r>
            <a:r>
              <a:rPr lang="en-US" altLang="zh-CN" sz="1200" kern="1200" dirty="0" smtClean="0">
                <a:solidFill>
                  <a:schemeClr val="tx1"/>
                </a:solidFill>
                <a:effectLst/>
                <a:latin typeface="Arial" charset="0"/>
                <a:ea typeface="宋体" pitchFamily="2" charset="-122"/>
                <a:cs typeface="+mn-cs"/>
              </a:rPr>
              <a:t>further</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study</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this,</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we</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collect</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housing</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price</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in</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Shanghai.</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We</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can</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know</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from</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the</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figure</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that</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the</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housing</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price</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in</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Shanghai</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spreads</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a</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wide</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range.</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We</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examine</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some</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features</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related</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to</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this</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factor,</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so</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the</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last</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question</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is:</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What</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kinds</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of</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people</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tend</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to</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be</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active</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at</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more</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expensive</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area?</a:t>
            </a:r>
            <a:endParaRPr lang="en-US" altLang="zh-CN" dirty="0" smtClean="0"/>
          </a:p>
          <a:p>
            <a:endParaRPr kumimoji="1"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pPr>
              <a:defRPr/>
            </a:pPr>
            <a:fld id="{A3804948-14D2-43DA-B3DB-CF1972FFF4B7}" type="slidenum">
              <a:rPr lang="en-US" altLang="zh-CN" smtClean="0"/>
              <a:pPr>
                <a:defRPr/>
              </a:pPr>
              <a:t>15</a:t>
            </a:fld>
            <a:endParaRPr lang="en-US" altLang="zh-CN"/>
          </a:p>
        </p:txBody>
      </p:sp>
    </p:spTree>
    <p:extLst>
      <p:ext uri="{BB962C8B-B14F-4D97-AF65-F5344CB8AC3E}">
        <p14:creationId xmlns:p14="http://schemas.microsoft.com/office/powerpoint/2010/main" val="12612830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altLang="zh-CN" dirty="0" smtClean="0"/>
              <a:t>Surprising</a:t>
            </a:r>
            <a:r>
              <a:rPr kumimoji="1" lang="en-US" altLang="zh-CN" baseline="0" dirty="0" smtClean="0"/>
              <a:t>ly,</a:t>
            </a:r>
            <a:r>
              <a:rPr kumimoji="1" lang="zh-CN" altLang="en-US" baseline="0" dirty="0" smtClean="0"/>
              <a:t> </a:t>
            </a:r>
            <a:r>
              <a:rPr lang="en-US" altLang="zh-CN" sz="1200" kern="1200" dirty="0" smtClean="0">
                <a:solidFill>
                  <a:schemeClr val="tx1"/>
                </a:solidFill>
                <a:effectLst/>
                <a:latin typeface="Arial" charset="0"/>
                <a:ea typeface="宋体" pitchFamily="2" charset="-122"/>
                <a:cs typeface="+mn-cs"/>
              </a:rPr>
              <a:t>we find that locals tend to be active in the least expensive areas, while leaving migrants stay in the most expensive places.</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One</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explanation</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is</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that</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a</a:t>
            </a:r>
            <a:r>
              <a:rPr lang="en-US" altLang="zh-CN" sz="1200" kern="1200" dirty="0" smtClean="0">
                <a:solidFill>
                  <a:schemeClr val="tx1"/>
                </a:solidFill>
                <a:effectLst/>
                <a:latin typeface="Arial" charset="0"/>
                <a:ea typeface="宋体" pitchFamily="2" charset="-122"/>
                <a:cs typeface="+mn-cs"/>
              </a:rPr>
              <a:t> new migrant may leave Shanghai early because she fails to find a place with a reasonable renting price. </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pPr>
              <a:defRPr/>
            </a:pPr>
            <a:fld id="{A3804948-14D2-43DA-B3DB-CF1972FFF4B7}" type="slidenum">
              <a:rPr lang="en-US" altLang="zh-CN" smtClean="0"/>
              <a:pPr>
                <a:defRPr/>
              </a:pPr>
              <a:t>16</a:t>
            </a:fld>
            <a:endParaRPr lang="en-US" altLang="zh-CN"/>
          </a:p>
        </p:txBody>
      </p:sp>
    </p:spTree>
    <p:extLst>
      <p:ext uri="{BB962C8B-B14F-4D97-AF65-F5344CB8AC3E}">
        <p14:creationId xmlns:p14="http://schemas.microsoft.com/office/powerpoint/2010/main" val="10478190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We</a:t>
            </a:r>
            <a:r>
              <a:rPr kumimoji="1" lang="zh-CN" altLang="en-US" baseline="0" dirty="0" smtClean="0"/>
              <a:t> </a:t>
            </a:r>
            <a:r>
              <a:rPr kumimoji="1" lang="en-US" altLang="zh-CN" baseline="0" dirty="0" smtClean="0"/>
              <a:t>also</a:t>
            </a:r>
            <a:r>
              <a:rPr kumimoji="1" lang="zh-CN" altLang="en-US" baseline="0" dirty="0" smtClean="0"/>
              <a:t> </a:t>
            </a:r>
            <a:r>
              <a:rPr kumimoji="1" lang="en-US" altLang="zh-CN" baseline="0" dirty="0" smtClean="0"/>
              <a:t>examine</a:t>
            </a:r>
            <a:r>
              <a:rPr kumimoji="1" lang="zh-CN" altLang="en-US" baseline="0" dirty="0" smtClean="0"/>
              <a:t> </a:t>
            </a:r>
            <a:r>
              <a:rPr kumimoji="1" lang="en-US" altLang="zh-CN" baseline="0" dirty="0" smtClean="0"/>
              <a:t>some</a:t>
            </a:r>
            <a:r>
              <a:rPr kumimoji="1" lang="zh-CN" altLang="en-US" baseline="0" dirty="0" smtClean="0"/>
              <a:t> </a:t>
            </a:r>
            <a:r>
              <a:rPr kumimoji="1" lang="en-US" altLang="zh-CN" baseline="0" dirty="0" smtClean="0"/>
              <a:t>other</a:t>
            </a:r>
            <a:r>
              <a:rPr kumimoji="1" lang="zh-CN" altLang="en-US" baseline="0" dirty="0" smtClean="0"/>
              <a:t> </a:t>
            </a:r>
            <a:r>
              <a:rPr kumimoji="1" lang="en-US" altLang="zh-CN" baseline="0" dirty="0" smtClean="0"/>
              <a:t>features,</a:t>
            </a:r>
            <a:r>
              <a:rPr kumimoji="1" lang="zh-CN" altLang="en-US" baseline="0" dirty="0" smtClean="0"/>
              <a:t> </a:t>
            </a:r>
            <a:r>
              <a:rPr kumimoji="1" lang="en-US" altLang="zh-CN" baseline="0" dirty="0" smtClean="0"/>
              <a:t>and</a:t>
            </a:r>
            <a:r>
              <a:rPr kumimoji="1" lang="zh-CN" altLang="en-US" baseline="0" dirty="0" smtClean="0"/>
              <a:t> </a:t>
            </a:r>
            <a:r>
              <a:rPr kumimoji="1" lang="en-US" altLang="zh-CN" baseline="0" dirty="0" smtClean="0"/>
              <a:t>split</a:t>
            </a:r>
            <a:r>
              <a:rPr kumimoji="1" lang="zh-CN" altLang="en-US" baseline="0" dirty="0" smtClean="0"/>
              <a:t> </a:t>
            </a:r>
            <a:r>
              <a:rPr kumimoji="1" lang="en-US" altLang="zh-CN" baseline="0" dirty="0" smtClean="0"/>
              <a:t>them</a:t>
            </a:r>
            <a:r>
              <a:rPr kumimoji="1" lang="zh-CN" altLang="en-US" baseline="0" dirty="0" smtClean="0"/>
              <a:t> </a:t>
            </a:r>
            <a:r>
              <a:rPr kumimoji="1" lang="en-US" altLang="zh-CN" baseline="0" dirty="0" smtClean="0"/>
              <a:t>into</a:t>
            </a:r>
            <a:r>
              <a:rPr kumimoji="1" lang="zh-CN" altLang="en-US" baseline="0" dirty="0" smtClean="0"/>
              <a:t> </a:t>
            </a:r>
            <a:r>
              <a:rPr kumimoji="1" lang="en-US" altLang="zh-CN" baseline="0" dirty="0" smtClean="0"/>
              <a:t>4</a:t>
            </a:r>
            <a:r>
              <a:rPr kumimoji="1" lang="zh-CN" altLang="en-US" baseline="0" dirty="0" smtClean="0"/>
              <a:t> </a:t>
            </a:r>
            <a:r>
              <a:rPr kumimoji="1" lang="en-US" altLang="zh-CN" baseline="0" dirty="0" smtClean="0"/>
              <a:t>feature</a:t>
            </a:r>
            <a:r>
              <a:rPr kumimoji="1" lang="zh-CN" altLang="en-US" baseline="0" dirty="0" smtClean="0"/>
              <a:t> </a:t>
            </a:r>
            <a:r>
              <a:rPr kumimoji="1" lang="en-US" altLang="zh-CN" baseline="0" dirty="0" smtClean="0"/>
              <a:t>sets:</a:t>
            </a:r>
            <a:r>
              <a:rPr kumimoji="1" lang="zh-CN" altLang="en-US" baseline="0" dirty="0" smtClean="0"/>
              <a:t> </a:t>
            </a:r>
            <a:r>
              <a:rPr kumimoji="1" lang="en-US" altLang="zh-CN" baseline="0" dirty="0" smtClean="0"/>
              <a:t>ego</a:t>
            </a:r>
            <a:r>
              <a:rPr kumimoji="1" lang="zh-CN" altLang="en-US" baseline="0" dirty="0" smtClean="0"/>
              <a:t> </a:t>
            </a:r>
            <a:r>
              <a:rPr kumimoji="1" lang="en-US" altLang="zh-CN" baseline="0" dirty="0" smtClean="0"/>
              <a:t>network</a:t>
            </a:r>
            <a:r>
              <a:rPr kumimoji="1" lang="zh-CN" altLang="en-US" baseline="0" dirty="0" smtClean="0"/>
              <a:t> </a:t>
            </a:r>
            <a:r>
              <a:rPr kumimoji="1" lang="en-US" altLang="zh-CN" baseline="0" dirty="0" smtClean="0"/>
              <a:t>properties,</a:t>
            </a:r>
            <a:r>
              <a:rPr kumimoji="1" lang="zh-CN" altLang="en-US" baseline="0" dirty="0" smtClean="0"/>
              <a:t> </a:t>
            </a:r>
            <a:r>
              <a:rPr kumimoji="1" lang="en-US" altLang="zh-CN" baseline="0" dirty="0" smtClean="0"/>
              <a:t>call</a:t>
            </a:r>
            <a:r>
              <a:rPr kumimoji="1" lang="zh-CN" altLang="en-US" baseline="0" dirty="0" smtClean="0"/>
              <a:t> </a:t>
            </a:r>
            <a:r>
              <a:rPr kumimoji="1" lang="en-US" altLang="zh-CN" baseline="0" dirty="0" smtClean="0"/>
              <a:t>behavior,</a:t>
            </a:r>
            <a:r>
              <a:rPr kumimoji="1" lang="zh-CN" altLang="en-US" baseline="0" dirty="0" smtClean="0"/>
              <a:t> </a:t>
            </a:r>
            <a:r>
              <a:rPr kumimoji="1" lang="en-US" altLang="zh-CN" baseline="0" dirty="0" smtClean="0"/>
              <a:t>geographical</a:t>
            </a:r>
            <a:r>
              <a:rPr kumimoji="1" lang="zh-CN" altLang="en-US" baseline="0" dirty="0" smtClean="0"/>
              <a:t> </a:t>
            </a:r>
            <a:r>
              <a:rPr kumimoji="1" lang="en-US" altLang="zh-CN" baseline="0" dirty="0" smtClean="0"/>
              <a:t>patterns</a:t>
            </a:r>
            <a:r>
              <a:rPr kumimoji="1" lang="zh-CN" altLang="en-US" baseline="0" dirty="0" smtClean="0"/>
              <a:t> </a:t>
            </a:r>
            <a:r>
              <a:rPr kumimoji="1" lang="en-US" altLang="zh-CN" baseline="0" dirty="0" smtClean="0"/>
              <a:t>and</a:t>
            </a:r>
            <a:r>
              <a:rPr kumimoji="1" lang="zh-CN" altLang="en-US" baseline="0" dirty="0" smtClean="0"/>
              <a:t> </a:t>
            </a:r>
            <a:r>
              <a:rPr kumimoji="1" lang="en-US" altLang="zh-CN" baseline="0" dirty="0" smtClean="0"/>
              <a:t>housing</a:t>
            </a:r>
            <a:r>
              <a:rPr kumimoji="1" lang="zh-CN" altLang="en-US" baseline="0" dirty="0" smtClean="0"/>
              <a:t> </a:t>
            </a:r>
            <a:r>
              <a:rPr kumimoji="1" lang="en-US" altLang="zh-CN" baseline="0" dirty="0" smtClean="0"/>
              <a:t>price</a:t>
            </a:r>
            <a:r>
              <a:rPr kumimoji="1" lang="zh-CN" altLang="en-US" baseline="0" dirty="0" smtClean="0"/>
              <a:t> </a:t>
            </a:r>
            <a:r>
              <a:rPr kumimoji="1" lang="en-US" altLang="zh-CN" baseline="0" dirty="0" smtClean="0"/>
              <a:t>information.</a:t>
            </a:r>
            <a:r>
              <a:rPr kumimoji="1" lang="zh-CN" altLang="en-US" baseline="0" dirty="0" smtClean="0"/>
              <a:t> </a:t>
            </a:r>
            <a:r>
              <a:rPr kumimoji="1" lang="en-US" altLang="zh-CN" baseline="0" dirty="0" smtClean="0"/>
              <a:t>If</a:t>
            </a:r>
            <a:r>
              <a:rPr kumimoji="1" lang="zh-CN" altLang="en-US" baseline="0" dirty="0" smtClean="0"/>
              <a:t> </a:t>
            </a:r>
            <a:r>
              <a:rPr kumimoji="1" lang="en-US" altLang="zh-CN" baseline="0" dirty="0" smtClean="0"/>
              <a:t>you</a:t>
            </a:r>
            <a:r>
              <a:rPr kumimoji="1" lang="zh-CN" altLang="en-US" baseline="0" dirty="0" smtClean="0"/>
              <a:t> </a:t>
            </a:r>
            <a:r>
              <a:rPr kumimoji="1" lang="en-US" altLang="zh-CN" baseline="0" dirty="0" smtClean="0"/>
              <a:t>are</a:t>
            </a:r>
            <a:r>
              <a:rPr kumimoji="1" lang="zh-CN" altLang="en-US" baseline="0" dirty="0" smtClean="0"/>
              <a:t> </a:t>
            </a:r>
            <a:r>
              <a:rPr kumimoji="1" lang="en-US" altLang="zh-CN" baseline="0" dirty="0" smtClean="0"/>
              <a:t>interested</a:t>
            </a:r>
            <a:r>
              <a:rPr kumimoji="1" lang="zh-CN" altLang="en-US" baseline="0" dirty="0" smtClean="0"/>
              <a:t> </a:t>
            </a:r>
            <a:r>
              <a:rPr kumimoji="1" lang="en-US" altLang="zh-CN" baseline="0" dirty="0" smtClean="0"/>
              <a:t>in</a:t>
            </a:r>
            <a:r>
              <a:rPr kumimoji="1" lang="zh-CN" altLang="en-US" baseline="0" dirty="0" smtClean="0"/>
              <a:t> </a:t>
            </a:r>
            <a:r>
              <a:rPr kumimoji="1" lang="en-US" altLang="zh-CN" baseline="0" dirty="0" smtClean="0"/>
              <a:t>these</a:t>
            </a:r>
            <a:r>
              <a:rPr kumimoji="1" lang="zh-CN" altLang="en-US" baseline="0" dirty="0" smtClean="0"/>
              <a:t> </a:t>
            </a:r>
            <a:r>
              <a:rPr kumimoji="1" lang="en-US" altLang="zh-CN" baseline="0" dirty="0" smtClean="0"/>
              <a:t>features,</a:t>
            </a:r>
            <a:r>
              <a:rPr kumimoji="1" lang="zh-CN" altLang="en-US" baseline="0" dirty="0" smtClean="0"/>
              <a:t> </a:t>
            </a:r>
            <a:r>
              <a:rPr kumimoji="1" lang="en-US" altLang="zh-CN" baseline="0" dirty="0" smtClean="0"/>
              <a:t>you</a:t>
            </a:r>
            <a:r>
              <a:rPr kumimoji="1" lang="zh-CN" altLang="en-US" baseline="0" dirty="0" smtClean="0"/>
              <a:t> </a:t>
            </a:r>
            <a:r>
              <a:rPr kumimoji="1" lang="en-US" altLang="zh-CN" baseline="0" dirty="0" smtClean="0"/>
              <a:t>can</a:t>
            </a:r>
            <a:r>
              <a:rPr kumimoji="1" lang="zh-CN" altLang="en-US" baseline="0" dirty="0" smtClean="0"/>
              <a:t> </a:t>
            </a:r>
            <a:r>
              <a:rPr kumimoji="1" lang="en-US" altLang="zh-CN" baseline="0" dirty="0" smtClean="0"/>
              <a:t>refer</a:t>
            </a:r>
            <a:r>
              <a:rPr kumimoji="1" lang="zh-CN" altLang="en-US" baseline="0" dirty="0" smtClean="0"/>
              <a:t> </a:t>
            </a:r>
            <a:r>
              <a:rPr kumimoji="1" lang="en-US" altLang="zh-CN" baseline="0" dirty="0" smtClean="0"/>
              <a:t>to</a:t>
            </a:r>
            <a:r>
              <a:rPr kumimoji="1" lang="zh-CN" altLang="en-US" baseline="0" dirty="0" smtClean="0"/>
              <a:t> </a:t>
            </a:r>
            <a:r>
              <a:rPr kumimoji="1" lang="en-US" altLang="zh-CN" baseline="0" dirty="0" smtClean="0"/>
              <a:t>our</a:t>
            </a:r>
            <a:r>
              <a:rPr kumimoji="1" lang="zh-CN" altLang="en-US" baseline="0" dirty="0" smtClean="0"/>
              <a:t> </a:t>
            </a:r>
            <a:r>
              <a:rPr kumimoji="1" lang="en-US" altLang="zh-CN" baseline="0" dirty="0" smtClean="0"/>
              <a:t>paper.</a:t>
            </a:r>
            <a:endParaRPr kumimoji="1" lang="zh-CN" altLang="en-US" dirty="0"/>
          </a:p>
        </p:txBody>
      </p:sp>
      <p:sp>
        <p:nvSpPr>
          <p:cNvPr id="4" name="幻灯片编号占位符 3"/>
          <p:cNvSpPr>
            <a:spLocks noGrp="1"/>
          </p:cNvSpPr>
          <p:nvPr>
            <p:ph type="sldNum" sz="quarter" idx="10"/>
          </p:nvPr>
        </p:nvSpPr>
        <p:spPr/>
        <p:txBody>
          <a:bodyPr/>
          <a:lstStyle/>
          <a:p>
            <a:pPr>
              <a:defRPr/>
            </a:pPr>
            <a:fld id="{A3804948-14D2-43DA-B3DB-CF1972FFF4B7}" type="slidenum">
              <a:rPr lang="en-US" altLang="zh-CN" smtClean="0"/>
              <a:pPr>
                <a:defRPr/>
              </a:pPr>
              <a:t>17</a:t>
            </a:fld>
            <a:endParaRPr lang="en-US" altLang="zh-CN"/>
          </a:p>
        </p:txBody>
      </p:sp>
    </p:spTree>
    <p:extLst>
      <p:ext uri="{BB962C8B-B14F-4D97-AF65-F5344CB8AC3E}">
        <p14:creationId xmlns:p14="http://schemas.microsoft.com/office/powerpoint/2010/main" val="10316953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kern="1200" dirty="0" smtClean="0">
                <a:solidFill>
                  <a:schemeClr val="tx1"/>
                </a:solidFill>
                <a:effectLst/>
                <a:latin typeface="Arial" charset="0"/>
                <a:ea typeface="宋体" pitchFamily="2" charset="-122"/>
                <a:cs typeface="+mn-cs"/>
              </a:rPr>
              <a:t>Given</a:t>
            </a:r>
            <a:r>
              <a:rPr lang="zh-CN" altLang="en-US" sz="1200" kern="1200" dirty="0" smtClean="0">
                <a:solidFill>
                  <a:schemeClr val="tx1"/>
                </a:solidFill>
                <a:effectLst/>
                <a:latin typeface="Arial" charset="0"/>
                <a:ea typeface="宋体" pitchFamily="2" charset="-122"/>
                <a:cs typeface="+mn-cs"/>
              </a:rPr>
              <a:t> </a:t>
            </a:r>
            <a:r>
              <a:rPr lang="en-US" altLang="zh-CN" sz="1200" kern="1200" dirty="0" smtClean="0">
                <a:solidFill>
                  <a:schemeClr val="tx1"/>
                </a:solidFill>
                <a:effectLst/>
                <a:latin typeface="Arial" charset="0"/>
                <a:ea typeface="宋体" pitchFamily="2" charset="-122"/>
                <a:cs typeface="+mn-cs"/>
              </a:rPr>
              <a:t>the</a:t>
            </a:r>
            <a:r>
              <a:rPr lang="zh-CN" altLang="en-US" sz="1200" kern="1200" dirty="0" smtClean="0">
                <a:solidFill>
                  <a:schemeClr val="tx1"/>
                </a:solidFill>
                <a:effectLst/>
                <a:latin typeface="Arial" charset="0"/>
                <a:ea typeface="宋体" pitchFamily="2" charset="-122"/>
                <a:cs typeface="+mn-cs"/>
              </a:rPr>
              <a:t> </a:t>
            </a:r>
            <a:r>
              <a:rPr lang="en-US" altLang="zh-CN" sz="1200" kern="1200" dirty="0" smtClean="0">
                <a:solidFill>
                  <a:schemeClr val="tx1"/>
                </a:solidFill>
                <a:effectLst/>
                <a:latin typeface="Arial" charset="0"/>
                <a:ea typeface="宋体" pitchFamily="2" charset="-122"/>
                <a:cs typeface="+mn-cs"/>
              </a:rPr>
              <a:t>constructed</a:t>
            </a:r>
            <a:r>
              <a:rPr lang="zh-CN" altLang="en-US" sz="1200" kern="1200" dirty="0" smtClean="0">
                <a:solidFill>
                  <a:schemeClr val="tx1"/>
                </a:solidFill>
                <a:effectLst/>
                <a:latin typeface="Arial" charset="0"/>
                <a:ea typeface="宋体" pitchFamily="2" charset="-122"/>
                <a:cs typeface="+mn-cs"/>
              </a:rPr>
              <a:t> </a:t>
            </a:r>
            <a:r>
              <a:rPr lang="en-US" altLang="zh-CN" sz="1200" kern="1200" dirty="0" smtClean="0">
                <a:solidFill>
                  <a:schemeClr val="tx1"/>
                </a:solidFill>
                <a:effectLst/>
                <a:latin typeface="Arial" charset="0"/>
                <a:ea typeface="宋体" pitchFamily="2" charset="-122"/>
                <a:cs typeface="+mn-cs"/>
              </a:rPr>
              <a:t>mobile</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networks</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and</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a</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certain</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user,</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our</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first</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task</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is</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to</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predict,</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our</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second</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task</a:t>
            </a:r>
            <a:endParaRPr lang="en-US" altLang="zh-CN" sz="1200" kern="1200" dirty="0" smtClean="0">
              <a:solidFill>
                <a:schemeClr val="tx1"/>
              </a:solidFill>
              <a:effectLst/>
              <a:latin typeface="Arial" charset="0"/>
              <a:ea typeface="宋体" pitchFamily="2" charset="-122"/>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kern="1200" dirty="0" smtClean="0">
                <a:solidFill>
                  <a:schemeClr val="tx1"/>
                </a:solidFill>
                <a:effectLst/>
                <a:latin typeface="Arial" charset="0"/>
                <a:ea typeface="宋体" pitchFamily="2" charset="-122"/>
                <a:cs typeface="+mn-cs"/>
              </a:rPr>
              <a:t>Having established the dynamic patterns of single features, we explore to what extent locals, staying migrants, and leaving mi- grants are separable based on our proposed features. As these three groups of people have very different population sizes, we set up two prediction tasks. We </a:t>
            </a:r>
            <a:r>
              <a:rPr lang="en-US" altLang="zh-CN" sz="1200" kern="1200" dirty="0" err="1" smtClean="0">
                <a:solidFill>
                  <a:schemeClr val="tx1"/>
                </a:solidFill>
                <a:effectLst/>
                <a:latin typeface="Arial" charset="0"/>
                <a:ea typeface="宋体" pitchFamily="2" charset="-122"/>
                <a:cs typeface="+mn-cs"/>
              </a:rPr>
              <a:t>rst</a:t>
            </a:r>
            <a:r>
              <a:rPr lang="en-US" altLang="zh-CN" sz="1200" kern="1200" dirty="0" smtClean="0">
                <a:solidFill>
                  <a:schemeClr val="tx1"/>
                </a:solidFill>
                <a:effectLst/>
                <a:latin typeface="Arial" charset="0"/>
                <a:ea typeface="宋体" pitchFamily="2" charset="-122"/>
                <a:cs typeface="+mn-cs"/>
              </a:rPr>
              <a:t> propose a binary </a:t>
            </a:r>
            <a:r>
              <a:rPr lang="en-US" altLang="zh-CN" sz="1200" kern="1200" dirty="0" err="1" smtClean="0">
                <a:solidFill>
                  <a:schemeClr val="tx1"/>
                </a:solidFill>
                <a:effectLst/>
                <a:latin typeface="Arial" charset="0"/>
                <a:ea typeface="宋体" pitchFamily="2" charset="-122"/>
                <a:cs typeface="+mn-cs"/>
              </a:rPr>
              <a:t>classi</a:t>
            </a:r>
            <a:r>
              <a:rPr lang="en-US" altLang="zh-CN" sz="1200" kern="1200" dirty="0" smtClean="0">
                <a:solidFill>
                  <a:schemeClr val="tx1"/>
                </a:solidFill>
                <a:effectLst/>
                <a:latin typeface="Arial" charset="0"/>
                <a:ea typeface="宋体" pitchFamily="2" charset="-122"/>
                <a:cs typeface="+mn-cs"/>
              </a:rPr>
              <a:t> cation task to predict if an individual is a local or a new migrant, and then work on distinguishing leaving migrants from staying migrants </a:t>
            </a:r>
            <a:endParaRPr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pPr>
              <a:defRPr/>
            </a:pPr>
            <a:fld id="{A3804948-14D2-43DA-B3DB-CF1972FFF4B7}" type="slidenum">
              <a:rPr lang="en-US" altLang="zh-CN" smtClean="0"/>
              <a:pPr>
                <a:defRPr/>
              </a:pPr>
              <a:t>18</a:t>
            </a:fld>
            <a:endParaRPr lang="en-US" altLang="zh-CN"/>
          </a:p>
        </p:txBody>
      </p:sp>
    </p:spTree>
    <p:extLst>
      <p:ext uri="{BB962C8B-B14F-4D97-AF65-F5344CB8AC3E}">
        <p14:creationId xmlns:p14="http://schemas.microsoft.com/office/powerpoint/2010/main" val="1002530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kern="1200" dirty="0" smtClean="0">
                <a:solidFill>
                  <a:schemeClr val="tx1"/>
                </a:solidFill>
                <a:effectLst/>
                <a:latin typeface="Arial" charset="0"/>
                <a:ea typeface="宋体" pitchFamily="2" charset="-122"/>
                <a:cs typeface="+mn-cs"/>
              </a:rPr>
              <a:t>Our first binary classification task is to distinguish new migrants from locals. We conduct 5-fold cross-validation and use the minority </a:t>
            </a:r>
            <a:r>
              <a:rPr lang="en-US" altLang="zh-CN" sz="1200" kern="1200" dirty="0" err="1" smtClean="0">
                <a:solidFill>
                  <a:schemeClr val="tx1"/>
                </a:solidFill>
                <a:effectLst/>
                <a:latin typeface="Arial" charset="0"/>
                <a:ea typeface="宋体" pitchFamily="2" charset="-122"/>
                <a:cs typeface="+mn-cs"/>
              </a:rPr>
              <a:t>class,the</a:t>
            </a:r>
            <a:r>
              <a:rPr lang="en-US" altLang="zh-CN" sz="1200" kern="1200" dirty="0" smtClean="0">
                <a:solidFill>
                  <a:schemeClr val="tx1"/>
                </a:solidFill>
                <a:effectLst/>
                <a:latin typeface="Arial" charset="0"/>
                <a:ea typeface="宋体" pitchFamily="2" charset="-122"/>
                <a:cs typeface="+mn-cs"/>
              </a:rPr>
              <a:t> new migrants, as the target class. </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kern="1200" dirty="0" smtClean="0">
                <a:solidFill>
                  <a:schemeClr val="tx1"/>
                </a:solidFill>
                <a:effectLst/>
                <a:latin typeface="Arial" charset="0"/>
                <a:ea typeface="宋体" pitchFamily="2" charset="-122"/>
                <a:cs typeface="+mn-cs"/>
              </a:rPr>
              <a:t>This</a:t>
            </a:r>
            <a:r>
              <a:rPr lang="zh-CN" altLang="en-US" sz="1200" kern="1200" dirty="0" smtClean="0">
                <a:solidFill>
                  <a:schemeClr val="tx1"/>
                </a:solidFill>
                <a:effectLst/>
                <a:latin typeface="Arial" charset="0"/>
                <a:ea typeface="宋体" pitchFamily="2" charset="-122"/>
                <a:cs typeface="+mn-cs"/>
              </a:rPr>
              <a:t> </a:t>
            </a:r>
            <a:r>
              <a:rPr lang="en-US" altLang="zh-CN" sz="1200" kern="1200" dirty="0" smtClean="0">
                <a:solidFill>
                  <a:schemeClr val="tx1"/>
                </a:solidFill>
                <a:effectLst/>
                <a:latin typeface="Arial" charset="0"/>
                <a:ea typeface="宋体" pitchFamily="2" charset="-122"/>
                <a:cs typeface="+mn-cs"/>
              </a:rPr>
              <a:t>table demonstrates the results of random forest in this task. Our method is able to outperform the random baseline </a:t>
            </a:r>
            <a:r>
              <a:rPr lang="en-US" altLang="zh-CN" sz="1200" kern="1200" dirty="0" err="1" smtClean="0">
                <a:solidFill>
                  <a:schemeClr val="tx1"/>
                </a:solidFill>
                <a:effectLst/>
                <a:latin typeface="Arial" charset="0"/>
                <a:ea typeface="宋体" pitchFamily="2" charset="-122"/>
                <a:cs typeface="+mn-cs"/>
              </a:rPr>
              <a:t>signi</a:t>
            </a:r>
            <a:r>
              <a:rPr lang="en-US" altLang="zh-CN" sz="1200" kern="1200" dirty="0" smtClean="0">
                <a:solidFill>
                  <a:schemeClr val="tx1"/>
                </a:solidFill>
                <a:effectLst/>
                <a:latin typeface="Arial" charset="0"/>
                <a:ea typeface="宋体" pitchFamily="2" charset="-122"/>
                <a:cs typeface="+mn-cs"/>
              </a:rPr>
              <a:t> </a:t>
            </a:r>
            <a:r>
              <a:rPr lang="en-US" altLang="zh-CN" sz="1200" kern="1200" dirty="0" err="1" smtClean="0">
                <a:solidFill>
                  <a:schemeClr val="tx1"/>
                </a:solidFill>
                <a:effectLst/>
                <a:latin typeface="Arial" charset="0"/>
                <a:ea typeface="宋体" pitchFamily="2" charset="-122"/>
                <a:cs typeface="+mn-cs"/>
              </a:rPr>
              <a:t>cantly</a:t>
            </a:r>
            <a:r>
              <a:rPr lang="en-US" altLang="zh-CN" sz="1200" kern="1200" dirty="0" smtClean="0">
                <a:solidFill>
                  <a:schemeClr val="tx1"/>
                </a:solidFill>
                <a:effectLst/>
                <a:latin typeface="Arial" charset="0"/>
                <a:ea typeface="宋体" pitchFamily="2" charset="-122"/>
                <a:cs typeface="+mn-cs"/>
              </a:rPr>
              <a:t> with an F1 of 0.36</a:t>
            </a:r>
            <a:endParaRPr kumimoji="1" lang="zh-CN" altLang="en-US" dirty="0"/>
          </a:p>
        </p:txBody>
      </p:sp>
      <p:sp>
        <p:nvSpPr>
          <p:cNvPr id="4" name="幻灯片编号占位符 3"/>
          <p:cNvSpPr>
            <a:spLocks noGrp="1"/>
          </p:cNvSpPr>
          <p:nvPr>
            <p:ph type="sldNum" sz="quarter" idx="10"/>
          </p:nvPr>
        </p:nvSpPr>
        <p:spPr/>
        <p:txBody>
          <a:bodyPr/>
          <a:lstStyle/>
          <a:p>
            <a:pPr>
              <a:defRPr/>
            </a:pPr>
            <a:fld id="{A3804948-14D2-43DA-B3DB-CF1972FFF4B7}" type="slidenum">
              <a:rPr lang="en-US" altLang="zh-CN" smtClean="0"/>
              <a:pPr>
                <a:defRPr/>
              </a:pPr>
              <a:t>19</a:t>
            </a:fld>
            <a:endParaRPr lang="en-US" altLang="zh-CN"/>
          </a:p>
        </p:txBody>
      </p:sp>
    </p:spTree>
    <p:extLst>
      <p:ext uri="{BB962C8B-B14F-4D97-AF65-F5344CB8AC3E}">
        <p14:creationId xmlns:p14="http://schemas.microsoft.com/office/powerpoint/2010/main" val="1326235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6763"/>
            <a:ext cx="5543550" cy="3838575"/>
          </a:xfrm>
        </p:spPr>
      </p:sp>
      <p:sp>
        <p:nvSpPr>
          <p:cNvPr id="3" name="Notes Placeholder 2"/>
          <p:cNvSpPr>
            <a:spLocks noGrp="1"/>
          </p:cNvSpPr>
          <p:nvPr>
            <p:ph type="body" idx="1"/>
          </p:nvPr>
        </p:nvSpPr>
        <p:spPr/>
        <p:txBody>
          <a:bodyPr/>
          <a:lstStyle/>
          <a:p>
            <a:pPr marL="0" lvl="1">
              <a:defRPr/>
            </a:pPr>
            <a:r>
              <a:rPr lang="en-US" altLang="zh-CN" baseline="0" dirty="0" smtClean="0"/>
              <a:t>A</a:t>
            </a:r>
            <a:r>
              <a:rPr lang="zh-CN" altLang="en-US" baseline="0" dirty="0" smtClean="0"/>
              <a:t> </a:t>
            </a:r>
            <a:r>
              <a:rPr lang="en-US" altLang="zh-CN" baseline="0" dirty="0" smtClean="0"/>
              <a:t>series</a:t>
            </a:r>
            <a:r>
              <a:rPr lang="zh-CN" altLang="en-US" baseline="0" dirty="0" smtClean="0"/>
              <a:t> </a:t>
            </a:r>
            <a:r>
              <a:rPr lang="en-US" altLang="zh-CN" baseline="0" dirty="0" smtClean="0"/>
              <a:t>of</a:t>
            </a:r>
            <a:r>
              <a:rPr lang="zh-CN" altLang="en-US" baseline="0" dirty="0" smtClean="0"/>
              <a:t> </a:t>
            </a:r>
            <a:r>
              <a:rPr lang="en-US" altLang="zh-CN" baseline="0" dirty="0" smtClean="0"/>
              <a:t>work</a:t>
            </a:r>
          </a:p>
          <a:p>
            <a:pPr marL="0" lvl="1">
              <a:defRPr/>
            </a:pPr>
            <a:r>
              <a:rPr lang="en-US" altLang="zh-CN" baseline="0" dirty="0" smtClean="0"/>
              <a:t>M</a:t>
            </a:r>
            <a:r>
              <a:rPr lang="en-US" altLang="zh-CN" dirty="0" smtClean="0"/>
              <a:t>illions</a:t>
            </a:r>
            <a:r>
              <a:rPr lang="zh-CN" altLang="en-US" dirty="0" smtClean="0"/>
              <a:t> </a:t>
            </a:r>
            <a:r>
              <a:rPr lang="en-US" altLang="zh-CN" dirty="0" smtClean="0"/>
              <a:t>of</a:t>
            </a:r>
            <a:r>
              <a:rPr lang="zh-CN" altLang="en-US" dirty="0" smtClean="0"/>
              <a:t> </a:t>
            </a:r>
            <a:r>
              <a:rPr lang="en-US" altLang="zh-CN" dirty="0" smtClean="0"/>
              <a:t>migrants</a:t>
            </a:r>
            <a:r>
              <a:rPr lang="zh-CN" altLang="en-US" baseline="0" dirty="0" smtClean="0"/>
              <a:t> </a:t>
            </a:r>
            <a:r>
              <a:rPr lang="en-US" altLang="zh-CN" baseline="0" dirty="0" smtClean="0"/>
              <a:t>come</a:t>
            </a:r>
            <a:r>
              <a:rPr lang="zh-CN" altLang="en-US" baseline="0" dirty="0" smtClean="0"/>
              <a:t> </a:t>
            </a:r>
            <a:r>
              <a:rPr lang="en-US" altLang="zh-CN" baseline="0" dirty="0" smtClean="0"/>
              <a:t>to</a:t>
            </a:r>
            <a:r>
              <a:rPr lang="zh-CN" altLang="en-US" baseline="0" dirty="0" smtClean="0"/>
              <a:t> </a:t>
            </a:r>
            <a:r>
              <a:rPr lang="en-US" altLang="zh-CN" baseline="0" dirty="0" smtClean="0"/>
              <a:t>cities</a:t>
            </a:r>
            <a:r>
              <a:rPr lang="zh-CN" altLang="en-US" baseline="0" dirty="0" smtClean="0"/>
              <a:t> </a:t>
            </a:r>
            <a:r>
              <a:rPr lang="en-US" altLang="zh-CN" baseline="0" dirty="0" smtClean="0"/>
              <a:t>to</a:t>
            </a:r>
            <a:r>
              <a:rPr lang="zh-CN" altLang="en-US" baseline="0" dirty="0" smtClean="0"/>
              <a:t> </a:t>
            </a:r>
            <a:r>
              <a:rPr lang="en-US" altLang="zh-CN" baseline="0" dirty="0" smtClean="0"/>
              <a:t>pursue</a:t>
            </a:r>
            <a:r>
              <a:rPr lang="zh-CN" altLang="en-US" baseline="0" dirty="0" smtClean="0"/>
              <a:t> </a:t>
            </a:r>
            <a:r>
              <a:rPr lang="en-US" altLang="zh-CN" baseline="0" dirty="0" smtClean="0"/>
              <a:t>their</a:t>
            </a:r>
            <a:r>
              <a:rPr lang="zh-CN" altLang="en-US" baseline="0" dirty="0" smtClean="0"/>
              <a:t> </a:t>
            </a:r>
            <a:r>
              <a:rPr lang="en-US" altLang="zh-CN" baseline="0" dirty="0" smtClean="0"/>
              <a:t>[urban</a:t>
            </a:r>
            <a:r>
              <a:rPr lang="zh-CN" altLang="en-US" baseline="0" dirty="0" smtClean="0"/>
              <a:t> </a:t>
            </a:r>
            <a:r>
              <a:rPr lang="en-US" altLang="zh-CN" baseline="0" dirty="0" smtClean="0"/>
              <a:t>dream]</a:t>
            </a:r>
            <a:r>
              <a:rPr lang="zh-CN" altLang="en-US" baseline="0" dirty="0" smtClean="0"/>
              <a:t>. </a:t>
            </a:r>
            <a:r>
              <a:rPr lang="en-US" altLang="zh-CN" baseline="0" dirty="0" smtClean="0"/>
              <a:t>Taking</a:t>
            </a:r>
            <a:r>
              <a:rPr lang="zh-CN" altLang="en-US" baseline="0" dirty="0" smtClean="0"/>
              <a:t> </a:t>
            </a:r>
            <a:r>
              <a:rPr lang="en-US" altLang="zh-CN" baseline="0" dirty="0" smtClean="0"/>
              <a:t>China</a:t>
            </a:r>
            <a:r>
              <a:rPr lang="zh-CN" altLang="en-US" baseline="0" dirty="0" smtClean="0"/>
              <a:t> </a:t>
            </a:r>
            <a:r>
              <a:rPr lang="en-US" altLang="zh-CN" baseline="0" dirty="0" smtClean="0"/>
              <a:t>as</a:t>
            </a:r>
            <a:r>
              <a:rPr lang="zh-CN" altLang="en-US" baseline="0" dirty="0" smtClean="0"/>
              <a:t> </a:t>
            </a:r>
            <a:r>
              <a:rPr lang="en-US" altLang="zh-CN" baseline="0" dirty="0" smtClean="0"/>
              <a:t>an</a:t>
            </a:r>
            <a:r>
              <a:rPr lang="zh-CN" altLang="en-US" baseline="0" dirty="0" smtClean="0"/>
              <a:t> </a:t>
            </a:r>
            <a:r>
              <a:rPr lang="en-US" altLang="zh-CN" baseline="0" dirty="0" smtClean="0"/>
              <a:t>example,</a:t>
            </a:r>
            <a:r>
              <a:rPr lang="zh-CN" altLang="en-US" baseline="0" dirty="0" smtClean="0"/>
              <a:t> </a:t>
            </a:r>
            <a:r>
              <a:rPr lang="en-US" altLang="zh-CN" baseline="0" dirty="0" smtClean="0"/>
              <a:t>there</a:t>
            </a:r>
            <a:r>
              <a:rPr lang="zh-CN" altLang="en-US" baseline="0" dirty="0" smtClean="0"/>
              <a:t> </a:t>
            </a:r>
            <a:r>
              <a:rPr lang="en-US" altLang="zh-CN" baseline="0" dirty="0" smtClean="0"/>
              <a:t>are</a:t>
            </a:r>
            <a:r>
              <a:rPr lang="zh-CN" altLang="en-US" baseline="0" dirty="0" smtClean="0"/>
              <a:t> </a:t>
            </a:r>
            <a:r>
              <a:rPr lang="en-US" altLang="zh-CN" baseline="0" dirty="0" smtClean="0"/>
              <a:t>over</a:t>
            </a:r>
            <a:r>
              <a:rPr lang="zh-CN" altLang="en-US" baseline="0" dirty="0" smtClean="0"/>
              <a:t> </a:t>
            </a:r>
            <a:r>
              <a:rPr lang="en-US" altLang="zh-CN" baseline="0" dirty="0" smtClean="0"/>
              <a:t>260</a:t>
            </a:r>
            <a:r>
              <a:rPr lang="zh-CN" altLang="en-US" baseline="0" dirty="0" smtClean="0"/>
              <a:t> </a:t>
            </a:r>
            <a:r>
              <a:rPr lang="en-US" altLang="zh-CN" baseline="0" dirty="0" smtClean="0"/>
              <a:t>million</a:t>
            </a:r>
            <a:r>
              <a:rPr lang="zh-CN" altLang="en-US" baseline="0" dirty="0" smtClean="0"/>
              <a:t> </a:t>
            </a:r>
            <a:r>
              <a:rPr lang="en-US" altLang="zh-CN" baseline="0" dirty="0" smtClean="0"/>
              <a:t>migrants,</a:t>
            </a:r>
            <a:r>
              <a:rPr lang="zh-CN" altLang="en-US" baseline="0" dirty="0" smtClean="0"/>
              <a:t> </a:t>
            </a:r>
            <a:r>
              <a:rPr lang="en-US" altLang="zh-CN" baseline="0" dirty="0" smtClean="0"/>
              <a:t>who</a:t>
            </a:r>
            <a:r>
              <a:rPr lang="zh-CN" altLang="en-US" baseline="0" dirty="0" smtClean="0"/>
              <a:t> </a:t>
            </a:r>
            <a:r>
              <a:rPr lang="en-US" altLang="zh-CN" baseline="0" dirty="0" smtClean="0"/>
              <a:t>have</a:t>
            </a:r>
            <a:r>
              <a:rPr lang="zh-CN" altLang="en-US" baseline="0" dirty="0" smtClean="0"/>
              <a:t> </a:t>
            </a:r>
            <a:r>
              <a:rPr lang="en-US" altLang="zh-CN" sz="1200" baseline="0" dirty="0" smtClean="0"/>
              <a:t>become</a:t>
            </a:r>
            <a:r>
              <a:rPr lang="zh-CN" altLang="en-US" sz="1200" baseline="0" dirty="0" smtClean="0"/>
              <a:t> </a:t>
            </a:r>
            <a:r>
              <a:rPr lang="en-US" altLang="zh-CN" sz="1200" baseline="0" dirty="0"/>
              <a:t>a</a:t>
            </a:r>
            <a:r>
              <a:rPr lang="zh-CN" altLang="en-US" sz="1200" baseline="0" dirty="0"/>
              <a:t> </a:t>
            </a:r>
            <a:r>
              <a:rPr lang="en-US" altLang="zh-CN" sz="1200" baseline="0" dirty="0"/>
              <a:t>very</a:t>
            </a:r>
            <a:r>
              <a:rPr lang="zh-CN" altLang="en-US" sz="1200" baseline="0" dirty="0"/>
              <a:t> </a:t>
            </a:r>
            <a:r>
              <a:rPr lang="en-US" altLang="zh-CN" sz="1200" baseline="0" dirty="0"/>
              <a:t>important</a:t>
            </a:r>
            <a:r>
              <a:rPr lang="zh-CN" altLang="en-US" sz="1200" baseline="0" dirty="0"/>
              <a:t> </a:t>
            </a:r>
            <a:r>
              <a:rPr lang="en-US" altLang="zh-CN" sz="1200" baseline="0" dirty="0"/>
              <a:t>group</a:t>
            </a:r>
            <a:r>
              <a:rPr lang="zh-CN" altLang="en-US" sz="1200" baseline="0" dirty="0"/>
              <a:t> </a:t>
            </a:r>
            <a:r>
              <a:rPr lang="en-US" altLang="zh-CN" sz="1200" baseline="0" dirty="0"/>
              <a:t>in</a:t>
            </a:r>
            <a:r>
              <a:rPr lang="zh-CN" altLang="en-US" sz="1200" baseline="0" dirty="0"/>
              <a:t> </a:t>
            </a:r>
            <a:r>
              <a:rPr lang="en-US" altLang="zh-CN" sz="1200" baseline="0" dirty="0"/>
              <a:t>the</a:t>
            </a:r>
            <a:r>
              <a:rPr lang="zh-CN" altLang="en-US" sz="1200" baseline="0" dirty="0"/>
              <a:t> </a:t>
            </a:r>
            <a:r>
              <a:rPr lang="en-US" altLang="zh-CN" sz="1200" baseline="0" dirty="0"/>
              <a:t>cities.</a:t>
            </a:r>
            <a:r>
              <a:rPr lang="zh-CN" altLang="en-US" sz="1200" baseline="0" dirty="0"/>
              <a:t> </a:t>
            </a:r>
            <a:r>
              <a:rPr lang="en-US" altLang="zh-CN" sz="1200" baseline="0" dirty="0" smtClean="0"/>
              <a:t>Migrants</a:t>
            </a:r>
            <a:r>
              <a:rPr lang="zh-CN" altLang="en-US" sz="1200" baseline="0" dirty="0" smtClean="0"/>
              <a:t> </a:t>
            </a:r>
            <a:r>
              <a:rPr lang="en-US" altLang="zh-CN" baseline="0" dirty="0" smtClean="0"/>
              <a:t>make</a:t>
            </a:r>
            <a:r>
              <a:rPr lang="zh-CN" altLang="en-US" baseline="0" dirty="0" smtClean="0"/>
              <a:t> </a:t>
            </a:r>
            <a:r>
              <a:rPr lang="en-US" altLang="zh-CN" baseline="0" dirty="0"/>
              <a:t>great</a:t>
            </a:r>
            <a:r>
              <a:rPr lang="zh-CN" altLang="en-US" baseline="0" dirty="0"/>
              <a:t> </a:t>
            </a:r>
            <a:r>
              <a:rPr lang="en-US" altLang="zh-CN" baseline="0" dirty="0"/>
              <a:t>contribution</a:t>
            </a:r>
            <a:r>
              <a:rPr lang="zh-CN" altLang="en-US" baseline="0" dirty="0"/>
              <a:t> </a:t>
            </a:r>
            <a:r>
              <a:rPr lang="en-US" altLang="zh-CN" baseline="0" dirty="0"/>
              <a:t>to</a:t>
            </a:r>
            <a:r>
              <a:rPr lang="zh-CN" altLang="en-US" baseline="0" dirty="0"/>
              <a:t> </a:t>
            </a:r>
            <a:r>
              <a:rPr lang="en-US" altLang="zh-CN" baseline="0" dirty="0"/>
              <a:t>the</a:t>
            </a:r>
            <a:r>
              <a:rPr lang="zh-CN" altLang="en-US" baseline="0" dirty="0"/>
              <a:t> </a:t>
            </a:r>
            <a:r>
              <a:rPr lang="en-US" altLang="zh-CN" baseline="0" dirty="0"/>
              <a:t>prosperity</a:t>
            </a:r>
            <a:r>
              <a:rPr lang="zh-CN" altLang="en-US" baseline="0" dirty="0"/>
              <a:t> </a:t>
            </a:r>
            <a:r>
              <a:rPr lang="en-US" altLang="zh-CN" baseline="0" dirty="0"/>
              <a:t>of</a:t>
            </a:r>
            <a:r>
              <a:rPr lang="zh-CN" altLang="en-US" baseline="0" dirty="0"/>
              <a:t> </a:t>
            </a:r>
            <a:r>
              <a:rPr lang="en-US" altLang="zh-CN" baseline="0" dirty="0"/>
              <a:t>cities.</a:t>
            </a:r>
            <a:r>
              <a:rPr lang="zh-CN" altLang="en-US" baseline="0" dirty="0"/>
              <a:t> </a:t>
            </a:r>
            <a:r>
              <a:rPr lang="en-US" altLang="zh-CN" baseline="0" dirty="0"/>
              <a:t>They</a:t>
            </a:r>
            <a:r>
              <a:rPr lang="zh-CN" altLang="en-US" baseline="0" dirty="0"/>
              <a:t> </a:t>
            </a:r>
            <a:r>
              <a:rPr lang="en-US" altLang="zh-CN" baseline="0" dirty="0"/>
              <a:t>constitute</a:t>
            </a:r>
            <a:r>
              <a:rPr lang="zh-CN" altLang="en-US" baseline="0" dirty="0"/>
              <a:t> </a:t>
            </a:r>
            <a:r>
              <a:rPr lang="en-US" altLang="zh-CN" baseline="0" dirty="0"/>
              <a:t>a</a:t>
            </a:r>
            <a:r>
              <a:rPr lang="zh-CN" altLang="en-US" baseline="0" dirty="0"/>
              <a:t> </a:t>
            </a:r>
            <a:r>
              <a:rPr lang="en-US" altLang="zh-CN" baseline="0" dirty="0"/>
              <a:t>major</a:t>
            </a:r>
            <a:r>
              <a:rPr lang="zh-CN" altLang="en-US" baseline="0" dirty="0"/>
              <a:t> </a:t>
            </a:r>
            <a:r>
              <a:rPr lang="en-US" altLang="zh-CN" baseline="0" dirty="0"/>
              <a:t>part</a:t>
            </a:r>
            <a:r>
              <a:rPr lang="zh-CN" altLang="en-US" baseline="0" dirty="0"/>
              <a:t> </a:t>
            </a:r>
            <a:r>
              <a:rPr lang="en-US" altLang="zh-CN" baseline="0" dirty="0"/>
              <a:t>of</a:t>
            </a:r>
            <a:r>
              <a:rPr lang="zh-CN" altLang="en-US" baseline="0" dirty="0"/>
              <a:t> </a:t>
            </a:r>
            <a:r>
              <a:rPr lang="en-US" altLang="zh-CN" baseline="0" dirty="0"/>
              <a:t>the</a:t>
            </a:r>
            <a:r>
              <a:rPr lang="zh-CN" altLang="en-US" baseline="0" dirty="0"/>
              <a:t> </a:t>
            </a:r>
            <a:r>
              <a:rPr lang="en-US" altLang="zh-CN" baseline="0" dirty="0"/>
              <a:t>workforce,</a:t>
            </a:r>
            <a:r>
              <a:rPr lang="zh-CN" altLang="en-US" baseline="0" dirty="0"/>
              <a:t> </a:t>
            </a:r>
            <a:r>
              <a:rPr lang="en-US" altLang="zh-CN" baseline="0" dirty="0"/>
              <a:t>strength</a:t>
            </a:r>
            <a:r>
              <a:rPr lang="zh-CN" altLang="en-US" baseline="0" dirty="0"/>
              <a:t> </a:t>
            </a:r>
            <a:r>
              <a:rPr lang="en-US" altLang="zh-CN" baseline="0" dirty="0"/>
              <a:t>the</a:t>
            </a:r>
            <a:r>
              <a:rPr lang="zh-CN" altLang="en-US" baseline="0" dirty="0"/>
              <a:t> </a:t>
            </a:r>
            <a:r>
              <a:rPr lang="en-US" altLang="zh-CN" baseline="0" dirty="0"/>
              <a:t>political</a:t>
            </a:r>
            <a:r>
              <a:rPr lang="zh-CN" altLang="en-US" baseline="0" dirty="0"/>
              <a:t> </a:t>
            </a:r>
            <a:r>
              <a:rPr lang="en-US" altLang="zh-CN" baseline="0" dirty="0"/>
              <a:t>and</a:t>
            </a:r>
            <a:r>
              <a:rPr lang="zh-CN" altLang="en-US" baseline="0" dirty="0"/>
              <a:t> </a:t>
            </a:r>
            <a:r>
              <a:rPr lang="en-US" altLang="zh-CN" baseline="0" dirty="0"/>
              <a:t>economic</a:t>
            </a:r>
            <a:r>
              <a:rPr lang="zh-CN" altLang="en-US" baseline="0" dirty="0"/>
              <a:t> </a:t>
            </a:r>
            <a:r>
              <a:rPr lang="en-US" altLang="zh-CN" baseline="0" dirty="0"/>
              <a:t>status</a:t>
            </a:r>
            <a:r>
              <a:rPr lang="zh-CN" altLang="en-US" baseline="0" dirty="0"/>
              <a:t> </a:t>
            </a:r>
            <a:r>
              <a:rPr lang="en-US" altLang="zh-CN" baseline="0" dirty="0"/>
              <a:t>of</a:t>
            </a:r>
            <a:r>
              <a:rPr lang="zh-CN" altLang="en-US" baseline="0" dirty="0"/>
              <a:t> </a:t>
            </a:r>
            <a:r>
              <a:rPr lang="en-US" altLang="zh-CN" baseline="0" dirty="0"/>
              <a:t>the</a:t>
            </a:r>
            <a:r>
              <a:rPr lang="zh-CN" altLang="en-US" baseline="0" dirty="0"/>
              <a:t> </a:t>
            </a:r>
            <a:r>
              <a:rPr lang="en-US" altLang="zh-CN" baseline="0" dirty="0"/>
              <a:t>cities</a:t>
            </a:r>
            <a:r>
              <a:rPr lang="zh-CN" altLang="en-US" baseline="0" dirty="0"/>
              <a:t> </a:t>
            </a:r>
            <a:r>
              <a:rPr lang="en-US" altLang="zh-CN" baseline="0" dirty="0"/>
              <a:t>and</a:t>
            </a:r>
            <a:r>
              <a:rPr lang="zh-CN" altLang="en-US" baseline="0" dirty="0"/>
              <a:t> </a:t>
            </a:r>
            <a:r>
              <a:rPr lang="en-US" altLang="zh-CN" baseline="0" dirty="0"/>
              <a:t>bring</a:t>
            </a:r>
            <a:r>
              <a:rPr lang="zh-CN" altLang="en-US" baseline="0" dirty="0"/>
              <a:t> </a:t>
            </a:r>
            <a:r>
              <a:rPr lang="en-US" altLang="zh-CN" baseline="0" dirty="0" smtClean="0"/>
              <a:t>[diverse]</a:t>
            </a:r>
            <a:r>
              <a:rPr lang="zh-CN" altLang="en-US" baseline="0" dirty="0" smtClean="0"/>
              <a:t> </a:t>
            </a:r>
            <a:r>
              <a:rPr lang="en-US" altLang="zh-CN" baseline="0" dirty="0"/>
              <a:t>cultures.</a:t>
            </a:r>
            <a:r>
              <a:rPr lang="zh-CN" altLang="en-US" baseline="0" dirty="0"/>
              <a:t> </a:t>
            </a:r>
            <a:r>
              <a:rPr lang="en-US" altLang="zh-CN" baseline="0" dirty="0" smtClean="0"/>
              <a:t>However,</a:t>
            </a:r>
            <a:r>
              <a:rPr lang="zh-CN" altLang="en-US" baseline="0" dirty="0" smtClean="0"/>
              <a:t> </a:t>
            </a:r>
            <a:r>
              <a:rPr lang="en-US" altLang="zh-CN" baseline="0" dirty="0" smtClean="0"/>
              <a:t>the</a:t>
            </a:r>
            <a:r>
              <a:rPr lang="zh-CN" altLang="en-US" baseline="0" dirty="0" smtClean="0"/>
              <a:t> </a:t>
            </a:r>
            <a:r>
              <a:rPr lang="en-US" altLang="zh-CN" baseline="0" dirty="0"/>
              <a:t>fast</a:t>
            </a:r>
            <a:r>
              <a:rPr lang="zh-CN" altLang="en-US" baseline="0" dirty="0"/>
              <a:t> </a:t>
            </a:r>
            <a:r>
              <a:rPr lang="en-US" altLang="zh-CN" baseline="0" dirty="0"/>
              <a:t>rate</a:t>
            </a:r>
            <a:r>
              <a:rPr lang="zh-CN" altLang="en-US" baseline="0" dirty="0"/>
              <a:t> </a:t>
            </a:r>
            <a:r>
              <a:rPr lang="en-US" altLang="zh-CN" baseline="0" dirty="0"/>
              <a:t>of</a:t>
            </a:r>
            <a:r>
              <a:rPr lang="zh-CN" altLang="en-US" baseline="0" dirty="0"/>
              <a:t> </a:t>
            </a:r>
            <a:r>
              <a:rPr lang="en-US" altLang="zh-CN" baseline="0" dirty="0"/>
              <a:t>migration</a:t>
            </a:r>
            <a:r>
              <a:rPr lang="zh-CN" altLang="en-US" baseline="0" dirty="0"/>
              <a:t> </a:t>
            </a:r>
            <a:r>
              <a:rPr lang="en-US" altLang="zh-CN" baseline="0" dirty="0"/>
              <a:t>also</a:t>
            </a:r>
            <a:r>
              <a:rPr lang="zh-CN" altLang="en-US" baseline="0" dirty="0"/>
              <a:t> </a:t>
            </a:r>
            <a:r>
              <a:rPr lang="en-US" altLang="zh-CN" baseline="0" dirty="0"/>
              <a:t>poses</a:t>
            </a:r>
            <a:r>
              <a:rPr lang="zh-CN" altLang="en-US" baseline="0" dirty="0"/>
              <a:t> </a:t>
            </a:r>
            <a:r>
              <a:rPr lang="en-US" altLang="zh-CN" baseline="0" dirty="0"/>
              <a:t>great</a:t>
            </a:r>
            <a:r>
              <a:rPr lang="zh-CN" altLang="en-US" baseline="0" dirty="0"/>
              <a:t> </a:t>
            </a:r>
            <a:r>
              <a:rPr lang="en-US" altLang="zh-CN" baseline="0" dirty="0" smtClean="0"/>
              <a:t>[challenges]</a:t>
            </a:r>
            <a:r>
              <a:rPr lang="zh-CN" altLang="en-US" baseline="0" dirty="0" smtClean="0"/>
              <a:t> </a:t>
            </a:r>
            <a:r>
              <a:rPr lang="en-US" altLang="zh-CN" baseline="0" dirty="0"/>
              <a:t>such</a:t>
            </a:r>
            <a:r>
              <a:rPr lang="zh-CN" altLang="en-US" baseline="0" dirty="0"/>
              <a:t> </a:t>
            </a:r>
            <a:r>
              <a:rPr lang="en-US" altLang="zh-CN" baseline="0" dirty="0"/>
              <a:t>as</a:t>
            </a:r>
            <a:r>
              <a:rPr lang="zh-CN" altLang="en-US" baseline="0" dirty="0"/>
              <a:t> </a:t>
            </a:r>
            <a:r>
              <a:rPr lang="en-US" altLang="zh-CN" baseline="0" dirty="0" smtClean="0"/>
              <a:t>[segregation]</a:t>
            </a:r>
            <a:r>
              <a:rPr lang="zh-CN" altLang="en-US" baseline="0" dirty="0" smtClean="0"/>
              <a:t> </a:t>
            </a:r>
            <a:r>
              <a:rPr lang="en-US" altLang="zh-CN" baseline="0" dirty="0"/>
              <a:t>and</a:t>
            </a:r>
            <a:r>
              <a:rPr lang="zh-CN" altLang="en-US" baseline="0" dirty="0"/>
              <a:t> </a:t>
            </a:r>
            <a:r>
              <a:rPr lang="en-US" altLang="zh-CN" baseline="0" dirty="0"/>
              <a:t>social</a:t>
            </a:r>
            <a:r>
              <a:rPr lang="zh-CN" altLang="en-US" baseline="0" dirty="0"/>
              <a:t> </a:t>
            </a:r>
            <a:r>
              <a:rPr lang="en-US" altLang="zh-CN" baseline="0" dirty="0"/>
              <a:t>inequality.</a:t>
            </a:r>
            <a:r>
              <a:rPr lang="zh-CN" altLang="en-US" baseline="0" dirty="0"/>
              <a:t> </a:t>
            </a:r>
            <a:r>
              <a:rPr lang="en-US" altLang="zh-CN" baseline="0" dirty="0"/>
              <a:t>For</a:t>
            </a:r>
            <a:r>
              <a:rPr lang="zh-CN" altLang="en-US" baseline="0" dirty="0"/>
              <a:t> </a:t>
            </a:r>
            <a:r>
              <a:rPr lang="en-US" altLang="zh-CN" baseline="0" dirty="0"/>
              <a:t>instance,</a:t>
            </a:r>
            <a:r>
              <a:rPr lang="zh-CN" altLang="en-US" baseline="0" dirty="0"/>
              <a:t> </a:t>
            </a:r>
            <a:r>
              <a:rPr lang="en-US" altLang="zh-CN" sz="1200" kern="1200" dirty="0">
                <a:solidFill>
                  <a:schemeClr val="tx1"/>
                </a:solidFill>
                <a:effectLst/>
                <a:latin typeface="Arial" charset="0"/>
                <a:ea typeface="宋体" pitchFamily="2" charset="-122"/>
                <a:cs typeface="+mn-cs"/>
              </a:rPr>
              <a:t>migrants may settle in slums with health hazards</a:t>
            </a:r>
            <a:r>
              <a:rPr lang="zh-CN" altLang="en-US" sz="1200" kern="1200" dirty="0">
                <a:solidFill>
                  <a:schemeClr val="tx1"/>
                </a:solidFill>
                <a:effectLst/>
                <a:latin typeface="Arial" charset="0"/>
                <a:ea typeface="宋体" pitchFamily="2" charset="-122"/>
                <a:cs typeface="+mn-cs"/>
              </a:rPr>
              <a:t> </a:t>
            </a:r>
            <a:r>
              <a:rPr lang="en-US" altLang="zh-CN" sz="1200" kern="1200" dirty="0">
                <a:solidFill>
                  <a:schemeClr val="tx1"/>
                </a:solidFill>
                <a:effectLst/>
                <a:latin typeface="Arial" charset="0"/>
                <a:ea typeface="宋体" pitchFamily="2" charset="-122"/>
                <a:cs typeface="+mn-cs"/>
              </a:rPr>
              <a:t>and</a:t>
            </a:r>
            <a:r>
              <a:rPr lang="zh-CN" altLang="en-US" sz="1200" kern="1200" dirty="0">
                <a:solidFill>
                  <a:schemeClr val="tx1"/>
                </a:solidFill>
                <a:effectLst/>
                <a:latin typeface="Arial" charset="0"/>
                <a:ea typeface="宋体" pitchFamily="2" charset="-122"/>
                <a:cs typeface="+mn-cs"/>
              </a:rPr>
              <a:t> </a:t>
            </a:r>
            <a:r>
              <a:rPr lang="en-US" altLang="zh-CN" sz="1200" kern="1200" dirty="0">
                <a:solidFill>
                  <a:schemeClr val="tx1"/>
                </a:solidFill>
                <a:effectLst/>
                <a:latin typeface="Arial" charset="0"/>
                <a:ea typeface="宋体" pitchFamily="2" charset="-122"/>
                <a:cs typeface="+mn-cs"/>
              </a:rPr>
              <a:t>they</a:t>
            </a:r>
            <a:r>
              <a:rPr lang="zh-CN" altLang="en-US" sz="1200" kern="1200" dirty="0">
                <a:solidFill>
                  <a:schemeClr val="tx1"/>
                </a:solidFill>
                <a:effectLst/>
                <a:latin typeface="Arial" charset="0"/>
                <a:ea typeface="宋体" pitchFamily="2" charset="-122"/>
                <a:cs typeface="+mn-cs"/>
              </a:rPr>
              <a:t> </a:t>
            </a:r>
            <a:r>
              <a:rPr lang="en-US" altLang="zh-CN" sz="1200" kern="1200" dirty="0">
                <a:solidFill>
                  <a:schemeClr val="tx1"/>
                </a:solidFill>
                <a:effectLst/>
                <a:latin typeface="Arial" charset="0"/>
                <a:ea typeface="宋体" pitchFamily="2" charset="-122"/>
                <a:cs typeface="+mn-cs"/>
              </a:rPr>
              <a:t>tend</a:t>
            </a:r>
            <a:r>
              <a:rPr lang="zh-CN" altLang="en-US" sz="1200" kern="1200" dirty="0">
                <a:solidFill>
                  <a:schemeClr val="tx1"/>
                </a:solidFill>
                <a:effectLst/>
                <a:latin typeface="Arial" charset="0"/>
                <a:ea typeface="宋体" pitchFamily="2" charset="-122"/>
                <a:cs typeface="+mn-cs"/>
              </a:rPr>
              <a:t> </a:t>
            </a:r>
            <a:r>
              <a:rPr lang="en-US" altLang="zh-CN" sz="1200" kern="1200" dirty="0">
                <a:solidFill>
                  <a:schemeClr val="tx1"/>
                </a:solidFill>
                <a:effectLst/>
                <a:latin typeface="Arial" charset="0"/>
                <a:ea typeface="宋体" pitchFamily="2" charset="-122"/>
                <a:cs typeface="+mn-cs"/>
              </a:rPr>
              <a:t>to</a:t>
            </a:r>
            <a:r>
              <a:rPr lang="zh-CN" altLang="en-US" sz="1200" kern="1200" dirty="0">
                <a:solidFill>
                  <a:schemeClr val="tx1"/>
                </a:solidFill>
                <a:effectLst/>
                <a:latin typeface="Arial" charset="0"/>
                <a:ea typeface="宋体" pitchFamily="2" charset="-122"/>
                <a:cs typeface="+mn-cs"/>
              </a:rPr>
              <a:t> </a:t>
            </a:r>
            <a:r>
              <a:rPr lang="en-US" altLang="zh-CN" sz="1200" kern="1200" dirty="0">
                <a:solidFill>
                  <a:schemeClr val="tx1"/>
                </a:solidFill>
                <a:effectLst/>
                <a:latin typeface="Arial" charset="0"/>
                <a:ea typeface="宋体" pitchFamily="2" charset="-122"/>
                <a:cs typeface="+mn-cs"/>
              </a:rPr>
              <a:t>be</a:t>
            </a:r>
            <a:r>
              <a:rPr lang="zh-CN" altLang="en-US" sz="1200" kern="1200" dirty="0">
                <a:solidFill>
                  <a:schemeClr val="tx1"/>
                </a:solidFill>
                <a:effectLst/>
                <a:latin typeface="Arial" charset="0"/>
                <a:ea typeface="宋体" pitchFamily="2" charset="-122"/>
                <a:cs typeface="+mn-cs"/>
              </a:rPr>
              <a:t> </a:t>
            </a:r>
            <a:r>
              <a:rPr lang="en-US" altLang="zh-CN" sz="1200" kern="1200" dirty="0">
                <a:solidFill>
                  <a:schemeClr val="tx1"/>
                </a:solidFill>
                <a:effectLst/>
                <a:latin typeface="Arial" charset="0"/>
                <a:ea typeface="宋体" pitchFamily="2" charset="-122"/>
                <a:cs typeface="+mn-cs"/>
              </a:rPr>
              <a:t>overworked</a:t>
            </a:r>
            <a:r>
              <a:rPr lang="zh-CN" altLang="en-US" sz="1200" kern="1200" dirty="0">
                <a:solidFill>
                  <a:schemeClr val="tx1"/>
                </a:solidFill>
                <a:effectLst/>
                <a:latin typeface="Arial" charset="0"/>
                <a:ea typeface="宋体" pitchFamily="2" charset="-122"/>
                <a:cs typeface="+mn-cs"/>
              </a:rPr>
              <a:t> </a:t>
            </a:r>
            <a:r>
              <a:rPr lang="en-US" altLang="zh-CN" sz="1200" kern="1200" dirty="0">
                <a:solidFill>
                  <a:schemeClr val="tx1"/>
                </a:solidFill>
                <a:effectLst/>
                <a:latin typeface="Arial" charset="0"/>
                <a:ea typeface="宋体" pitchFamily="2" charset="-122"/>
                <a:cs typeface="+mn-cs"/>
              </a:rPr>
              <a:t>but</a:t>
            </a:r>
            <a:r>
              <a:rPr lang="zh-CN" altLang="en-US" sz="1200" kern="1200" dirty="0">
                <a:solidFill>
                  <a:schemeClr val="tx1"/>
                </a:solidFill>
                <a:effectLst/>
                <a:latin typeface="Arial" charset="0"/>
                <a:ea typeface="宋体" pitchFamily="2" charset="-122"/>
                <a:cs typeface="+mn-cs"/>
              </a:rPr>
              <a:t> </a:t>
            </a:r>
            <a:r>
              <a:rPr lang="en-US" altLang="zh-CN" sz="1200" kern="1200" dirty="0">
                <a:solidFill>
                  <a:schemeClr val="tx1"/>
                </a:solidFill>
                <a:effectLst/>
                <a:latin typeface="Arial" charset="0"/>
                <a:ea typeface="宋体" pitchFamily="2" charset="-122"/>
                <a:cs typeface="+mn-cs"/>
              </a:rPr>
              <a:t>underpaid</a:t>
            </a:r>
            <a:r>
              <a:rPr lang="en-US" altLang="zh-CN" sz="1200" kern="1200" dirty="0" smtClean="0">
                <a:solidFill>
                  <a:schemeClr val="tx1"/>
                </a:solidFill>
                <a:effectLst/>
                <a:latin typeface="Arial" charset="0"/>
                <a:ea typeface="宋体" pitchFamily="2" charset="-122"/>
                <a:cs typeface="+mn-cs"/>
              </a:rPr>
              <a:t>.</a:t>
            </a:r>
            <a:r>
              <a:rPr lang="zh-CN" altLang="en-US" sz="1200" kern="1200" dirty="0" smtClean="0">
                <a:solidFill>
                  <a:schemeClr val="tx1"/>
                </a:solidFill>
                <a:effectLst/>
                <a:latin typeface="Arial" charset="0"/>
                <a:ea typeface="宋体" pitchFamily="2" charset="-122"/>
                <a:cs typeface="+mn-cs"/>
              </a:rPr>
              <a:t> </a:t>
            </a:r>
            <a:r>
              <a:rPr lang="en-US" altLang="zh-CN" sz="1200" kern="1200" dirty="0" smtClean="0">
                <a:solidFill>
                  <a:schemeClr val="tx1"/>
                </a:solidFill>
                <a:effectLst/>
                <a:latin typeface="Arial" charset="0"/>
                <a:ea typeface="宋体" pitchFamily="2" charset="-122"/>
                <a:cs typeface="+mn-cs"/>
              </a:rPr>
              <a:t>To</a:t>
            </a:r>
            <a:r>
              <a:rPr lang="zh-CN" altLang="en-US" sz="1200" kern="1200" dirty="0" smtClean="0">
                <a:solidFill>
                  <a:schemeClr val="tx1"/>
                </a:solidFill>
                <a:effectLst/>
                <a:latin typeface="Arial" charset="0"/>
                <a:ea typeface="宋体" pitchFamily="2" charset="-122"/>
                <a:cs typeface="+mn-cs"/>
              </a:rPr>
              <a:t> </a:t>
            </a:r>
            <a:r>
              <a:rPr lang="en-US" altLang="zh-CN" sz="1200" kern="1200" dirty="0" smtClean="0">
                <a:solidFill>
                  <a:schemeClr val="tx1"/>
                </a:solidFill>
                <a:effectLst/>
                <a:latin typeface="Arial" charset="0"/>
                <a:ea typeface="宋体" pitchFamily="2" charset="-122"/>
                <a:cs typeface="+mn-cs"/>
              </a:rPr>
              <a:t>address</a:t>
            </a:r>
            <a:r>
              <a:rPr lang="zh-CN" altLang="en-US" sz="1200" kern="1200" dirty="0" smtClean="0">
                <a:solidFill>
                  <a:schemeClr val="tx1"/>
                </a:solidFill>
                <a:effectLst/>
                <a:latin typeface="Arial" charset="0"/>
                <a:ea typeface="宋体" pitchFamily="2" charset="-122"/>
                <a:cs typeface="+mn-cs"/>
              </a:rPr>
              <a:t> </a:t>
            </a:r>
            <a:r>
              <a:rPr lang="en-US" altLang="zh-CN" sz="1200" kern="1200" dirty="0" smtClean="0">
                <a:solidFill>
                  <a:schemeClr val="tx1"/>
                </a:solidFill>
                <a:effectLst/>
                <a:latin typeface="Arial" charset="0"/>
                <a:ea typeface="宋体" pitchFamily="2" charset="-122"/>
                <a:cs typeface="+mn-cs"/>
              </a:rPr>
              <a:t>these</a:t>
            </a:r>
            <a:r>
              <a:rPr lang="zh-CN" altLang="en-US" sz="1200" kern="1200" dirty="0" smtClean="0">
                <a:solidFill>
                  <a:schemeClr val="tx1"/>
                </a:solidFill>
                <a:effectLst/>
                <a:latin typeface="Arial" charset="0"/>
                <a:ea typeface="宋体" pitchFamily="2" charset="-122"/>
                <a:cs typeface="+mn-cs"/>
              </a:rPr>
              <a:t> </a:t>
            </a:r>
            <a:r>
              <a:rPr lang="en-US" altLang="zh-CN" sz="1200" kern="1200" dirty="0" smtClean="0">
                <a:solidFill>
                  <a:schemeClr val="tx1"/>
                </a:solidFill>
                <a:effectLst/>
                <a:latin typeface="Arial" charset="0"/>
                <a:ea typeface="宋体" pitchFamily="2" charset="-122"/>
                <a:cs typeface="+mn-cs"/>
              </a:rPr>
              <a:t>challenges,</a:t>
            </a:r>
            <a:r>
              <a:rPr lang="zh-CN" altLang="en-US" sz="1200" kern="1200" dirty="0" smtClean="0">
                <a:solidFill>
                  <a:schemeClr val="tx1"/>
                </a:solidFill>
                <a:effectLst/>
                <a:latin typeface="Arial" charset="0"/>
                <a:ea typeface="宋体" pitchFamily="2" charset="-122"/>
                <a:cs typeface="+mn-cs"/>
              </a:rPr>
              <a:t> </a:t>
            </a:r>
            <a:r>
              <a:rPr lang="en-US" altLang="zh-CN" sz="1200" kern="1200" dirty="0" smtClean="0">
                <a:solidFill>
                  <a:schemeClr val="tx1"/>
                </a:solidFill>
                <a:effectLst/>
                <a:latin typeface="Arial" charset="0"/>
                <a:ea typeface="宋体" pitchFamily="2" charset="-122"/>
                <a:cs typeface="+mn-cs"/>
              </a:rPr>
              <a:t>we</a:t>
            </a:r>
            <a:r>
              <a:rPr lang="zh-CN" altLang="en-US" sz="1200" kern="1200" dirty="0" smtClean="0">
                <a:solidFill>
                  <a:schemeClr val="tx1"/>
                </a:solidFill>
                <a:effectLst/>
                <a:latin typeface="Arial" charset="0"/>
                <a:ea typeface="宋体" pitchFamily="2" charset="-122"/>
                <a:cs typeface="+mn-cs"/>
              </a:rPr>
              <a:t> </a:t>
            </a:r>
            <a:r>
              <a:rPr lang="en-US" altLang="zh-CN" sz="1200" kern="1200" dirty="0" smtClean="0">
                <a:solidFill>
                  <a:schemeClr val="tx1"/>
                </a:solidFill>
                <a:effectLst/>
                <a:latin typeface="Arial" charset="0"/>
                <a:ea typeface="宋体" pitchFamily="2" charset="-122"/>
                <a:cs typeface="+mn-cs"/>
              </a:rPr>
              <a:t>aim</a:t>
            </a:r>
            <a:r>
              <a:rPr lang="zh-CN" altLang="en-US" sz="1200" kern="1200" dirty="0" smtClean="0">
                <a:solidFill>
                  <a:schemeClr val="tx1"/>
                </a:solidFill>
                <a:effectLst/>
                <a:latin typeface="Arial" charset="0"/>
                <a:ea typeface="宋体" pitchFamily="2" charset="-122"/>
                <a:cs typeface="+mn-cs"/>
              </a:rPr>
              <a:t> </a:t>
            </a:r>
            <a:r>
              <a:rPr lang="en-US" altLang="zh-CN" sz="1200" kern="1200" dirty="0" smtClean="0">
                <a:solidFill>
                  <a:schemeClr val="tx1"/>
                </a:solidFill>
                <a:effectLst/>
                <a:latin typeface="Arial" charset="0"/>
                <a:ea typeface="宋体" pitchFamily="2" charset="-122"/>
                <a:cs typeface="+mn-cs"/>
              </a:rPr>
              <a:t>to</a:t>
            </a:r>
            <a:r>
              <a:rPr lang="zh-CN" altLang="en-US" sz="1200" kern="1200" dirty="0" smtClean="0">
                <a:solidFill>
                  <a:schemeClr val="tx1"/>
                </a:solidFill>
                <a:effectLst/>
                <a:latin typeface="Arial" charset="0"/>
                <a:ea typeface="宋体" pitchFamily="2" charset="-122"/>
                <a:cs typeface="+mn-cs"/>
              </a:rPr>
              <a:t> </a:t>
            </a:r>
            <a:r>
              <a:rPr lang="en-US" altLang="zh-CN" sz="1200" kern="1200" dirty="0" smtClean="0">
                <a:solidFill>
                  <a:schemeClr val="tx1"/>
                </a:solidFill>
                <a:effectLst/>
                <a:latin typeface="Arial" charset="0"/>
                <a:ea typeface="宋体" pitchFamily="2" charset="-122"/>
                <a:cs typeface="+mn-cs"/>
              </a:rPr>
              <a:t>quantify</a:t>
            </a:r>
            <a:r>
              <a:rPr lang="zh-CN" altLang="en-US" sz="1200" kern="1200" dirty="0" smtClean="0">
                <a:solidFill>
                  <a:schemeClr val="tx1"/>
                </a:solidFill>
                <a:effectLst/>
                <a:latin typeface="Arial" charset="0"/>
                <a:ea typeface="宋体" pitchFamily="2" charset="-122"/>
                <a:cs typeface="+mn-cs"/>
              </a:rPr>
              <a:t> </a:t>
            </a:r>
            <a:r>
              <a:rPr lang="en-US" altLang="zh-CN" sz="1200" kern="1200" dirty="0" smtClean="0">
                <a:solidFill>
                  <a:schemeClr val="tx1"/>
                </a:solidFill>
                <a:effectLst/>
                <a:latin typeface="Arial" charset="0"/>
                <a:ea typeface="宋体" pitchFamily="2" charset="-122"/>
                <a:cs typeface="+mn-cs"/>
              </a:rPr>
              <a:t>and</a:t>
            </a:r>
            <a:r>
              <a:rPr lang="zh-CN" altLang="en-US" sz="1200" kern="1200" dirty="0" smtClean="0">
                <a:solidFill>
                  <a:schemeClr val="tx1"/>
                </a:solidFill>
                <a:effectLst/>
                <a:latin typeface="Arial" charset="0"/>
                <a:ea typeface="宋体" pitchFamily="2" charset="-122"/>
                <a:cs typeface="+mn-cs"/>
              </a:rPr>
              <a:t> </a:t>
            </a:r>
            <a:r>
              <a:rPr lang="en-US" altLang="zh-CN" sz="1200" kern="1200" dirty="0" smtClean="0">
                <a:solidFill>
                  <a:schemeClr val="tx1"/>
                </a:solidFill>
                <a:effectLst/>
                <a:latin typeface="Arial" charset="0"/>
                <a:ea typeface="宋体" pitchFamily="2" charset="-122"/>
                <a:cs typeface="+mn-cs"/>
              </a:rPr>
              <a:t>understanding</a:t>
            </a:r>
            <a:r>
              <a:rPr lang="zh-CN" altLang="en-US" sz="1200" kern="1200" dirty="0" smtClean="0">
                <a:solidFill>
                  <a:schemeClr val="tx1"/>
                </a:solidFill>
                <a:effectLst/>
                <a:latin typeface="Arial" charset="0"/>
                <a:ea typeface="宋体" pitchFamily="2" charset="-122"/>
                <a:cs typeface="+mn-cs"/>
              </a:rPr>
              <a:t> </a:t>
            </a:r>
            <a:r>
              <a:rPr lang="en-US" altLang="zh-CN" sz="1200" kern="1200" dirty="0" smtClean="0">
                <a:solidFill>
                  <a:schemeClr val="tx1"/>
                </a:solidFill>
                <a:effectLst/>
                <a:latin typeface="Arial" charset="0"/>
                <a:ea typeface="宋体" pitchFamily="2" charset="-122"/>
                <a:cs typeface="+mn-cs"/>
              </a:rPr>
              <a:t>the</a:t>
            </a:r>
            <a:r>
              <a:rPr lang="zh-CN" altLang="en-US" sz="1200" kern="1200" dirty="0" smtClean="0">
                <a:solidFill>
                  <a:schemeClr val="tx1"/>
                </a:solidFill>
                <a:effectLst/>
                <a:latin typeface="Arial" charset="0"/>
                <a:ea typeface="宋体" pitchFamily="2" charset="-122"/>
                <a:cs typeface="+mn-cs"/>
              </a:rPr>
              <a:t> </a:t>
            </a:r>
            <a:r>
              <a:rPr lang="en-US" altLang="zh-CN" sz="1200" kern="1200" dirty="0" smtClean="0">
                <a:solidFill>
                  <a:schemeClr val="tx1"/>
                </a:solidFill>
                <a:effectLst/>
                <a:latin typeface="Arial" charset="0"/>
                <a:ea typeface="宋体" pitchFamily="2" charset="-122"/>
                <a:cs typeface="+mn-cs"/>
              </a:rPr>
              <a:t>process</a:t>
            </a:r>
            <a:r>
              <a:rPr lang="zh-CN" altLang="en-US" sz="1200" kern="1200" dirty="0" smtClean="0">
                <a:solidFill>
                  <a:schemeClr val="tx1"/>
                </a:solidFill>
                <a:effectLst/>
                <a:latin typeface="Arial" charset="0"/>
                <a:ea typeface="宋体" pitchFamily="2" charset="-122"/>
                <a:cs typeface="+mn-cs"/>
              </a:rPr>
              <a:t> </a:t>
            </a:r>
            <a:r>
              <a:rPr lang="en-US" altLang="zh-CN" sz="1200" kern="1200" dirty="0" smtClean="0">
                <a:solidFill>
                  <a:schemeClr val="tx1"/>
                </a:solidFill>
                <a:effectLst/>
                <a:latin typeface="Arial" charset="0"/>
                <a:ea typeface="宋体" pitchFamily="2" charset="-122"/>
                <a:cs typeface="+mn-cs"/>
              </a:rPr>
              <a:t>of</a:t>
            </a:r>
            <a:r>
              <a:rPr lang="zh-CN" altLang="en-US" sz="1200" kern="1200" dirty="0" smtClean="0">
                <a:solidFill>
                  <a:schemeClr val="tx1"/>
                </a:solidFill>
                <a:effectLst/>
                <a:latin typeface="Arial" charset="0"/>
                <a:ea typeface="宋体" pitchFamily="2" charset="-122"/>
                <a:cs typeface="+mn-cs"/>
              </a:rPr>
              <a:t> </a:t>
            </a:r>
            <a:r>
              <a:rPr lang="en-US" altLang="zh-CN" sz="1200" kern="1200" dirty="0" smtClean="0">
                <a:solidFill>
                  <a:schemeClr val="tx1"/>
                </a:solidFill>
                <a:effectLst/>
                <a:latin typeface="Arial" charset="0"/>
                <a:ea typeface="宋体" pitchFamily="2" charset="-122"/>
                <a:cs typeface="+mn-cs"/>
              </a:rPr>
              <a:t>migrant</a:t>
            </a:r>
            <a:r>
              <a:rPr lang="zh-CN" altLang="en-US" sz="1200" kern="1200" dirty="0" smtClean="0">
                <a:solidFill>
                  <a:schemeClr val="tx1"/>
                </a:solidFill>
                <a:effectLst/>
                <a:latin typeface="Arial" charset="0"/>
                <a:ea typeface="宋体" pitchFamily="2" charset="-122"/>
                <a:cs typeface="+mn-cs"/>
              </a:rPr>
              <a:t> </a:t>
            </a:r>
            <a:r>
              <a:rPr lang="en-US" altLang="zh-CN" sz="1200" kern="1200" dirty="0" smtClean="0">
                <a:solidFill>
                  <a:schemeClr val="tx1"/>
                </a:solidFill>
                <a:effectLst/>
                <a:latin typeface="Arial" charset="0"/>
                <a:ea typeface="宋体" pitchFamily="2" charset="-122"/>
                <a:cs typeface="+mn-cs"/>
              </a:rPr>
              <a:t>integration,</a:t>
            </a:r>
            <a:r>
              <a:rPr lang="zh-CN" altLang="en-US" sz="1200" kern="1200" dirty="0" smtClean="0">
                <a:solidFill>
                  <a:schemeClr val="tx1"/>
                </a:solidFill>
                <a:effectLst/>
                <a:latin typeface="Arial" charset="0"/>
                <a:ea typeface="宋体" pitchFamily="2" charset="-122"/>
                <a:cs typeface="+mn-cs"/>
              </a:rPr>
              <a:t> </a:t>
            </a:r>
            <a:r>
              <a:rPr lang="en-US" altLang="zh-CN" sz="1200" kern="1200" dirty="0" smtClean="0">
                <a:solidFill>
                  <a:schemeClr val="tx1"/>
                </a:solidFill>
                <a:effectLst/>
                <a:latin typeface="Arial" charset="0"/>
                <a:ea typeface="宋体" pitchFamily="2" charset="-122"/>
                <a:cs typeface="+mn-cs"/>
              </a:rPr>
              <a:t>which</a:t>
            </a:r>
            <a:r>
              <a:rPr lang="zh-CN" altLang="en-US" sz="1200" kern="1200" dirty="0" smtClean="0">
                <a:solidFill>
                  <a:schemeClr val="tx1"/>
                </a:solidFill>
                <a:effectLst/>
                <a:latin typeface="Arial" charset="0"/>
                <a:ea typeface="宋体" pitchFamily="2" charset="-122"/>
                <a:cs typeface="+mn-cs"/>
              </a:rPr>
              <a:t> </a:t>
            </a:r>
            <a:r>
              <a:rPr lang="en-US" altLang="zh-CN" sz="1200" kern="1200" dirty="0" smtClean="0">
                <a:solidFill>
                  <a:schemeClr val="tx1"/>
                </a:solidFill>
                <a:effectLst/>
                <a:latin typeface="Arial" charset="0"/>
                <a:ea typeface="宋体" pitchFamily="2" charset="-122"/>
                <a:cs typeface="+mn-cs"/>
              </a:rPr>
              <a:t>can</a:t>
            </a:r>
            <a:r>
              <a:rPr lang="zh-CN" altLang="en-US" sz="1200" kern="1200" dirty="0" smtClean="0">
                <a:solidFill>
                  <a:schemeClr val="tx1"/>
                </a:solidFill>
                <a:effectLst/>
                <a:latin typeface="Arial" charset="0"/>
                <a:ea typeface="宋体" pitchFamily="2" charset="-122"/>
                <a:cs typeface="+mn-cs"/>
              </a:rPr>
              <a:t> </a:t>
            </a:r>
            <a:r>
              <a:rPr lang="en-US" altLang="zh-CN" sz="1200" kern="1200" dirty="0" smtClean="0">
                <a:solidFill>
                  <a:schemeClr val="tx1"/>
                </a:solidFill>
                <a:effectLst/>
                <a:latin typeface="Arial" charset="0"/>
                <a:ea typeface="宋体" pitchFamily="2" charset="-122"/>
                <a:cs typeface="+mn-cs"/>
              </a:rPr>
              <a:t>help</a:t>
            </a:r>
            <a:r>
              <a:rPr lang="zh-CN" altLang="en-US" sz="1200" kern="1200" dirty="0" smtClean="0">
                <a:solidFill>
                  <a:schemeClr val="tx1"/>
                </a:solidFill>
                <a:effectLst/>
                <a:latin typeface="Arial" charset="0"/>
                <a:ea typeface="宋体" pitchFamily="2" charset="-122"/>
                <a:cs typeface="+mn-cs"/>
              </a:rPr>
              <a:t> </a:t>
            </a:r>
            <a:r>
              <a:rPr lang="en-US" altLang="zh-CN" sz="1200" kern="1200" dirty="0" smtClean="0">
                <a:solidFill>
                  <a:schemeClr val="tx1"/>
                </a:solidFill>
                <a:effectLst/>
                <a:latin typeface="Arial" charset="0"/>
                <a:ea typeface="宋体" pitchFamily="2" charset="-122"/>
                <a:cs typeface="+mn-cs"/>
              </a:rPr>
              <a:t>policymakers</a:t>
            </a:r>
            <a:r>
              <a:rPr lang="zh-CN" altLang="en-US" sz="1200" kern="1200" dirty="0" smtClean="0">
                <a:solidFill>
                  <a:schemeClr val="tx1"/>
                </a:solidFill>
                <a:effectLst/>
                <a:latin typeface="Arial" charset="0"/>
                <a:ea typeface="宋体" pitchFamily="2" charset="-122"/>
                <a:cs typeface="+mn-cs"/>
              </a:rPr>
              <a:t> </a:t>
            </a:r>
            <a:r>
              <a:rPr lang="en-US" altLang="zh-CN" sz="1200" kern="1200" dirty="0" smtClean="0">
                <a:solidFill>
                  <a:schemeClr val="tx1"/>
                </a:solidFill>
                <a:effectLst/>
                <a:latin typeface="Arial" charset="0"/>
                <a:ea typeface="宋体" pitchFamily="2" charset="-122"/>
                <a:cs typeface="+mn-cs"/>
              </a:rPr>
              <a:t>with</a:t>
            </a:r>
            <a:r>
              <a:rPr lang="zh-CN" altLang="en-US" sz="1200" kern="1200" dirty="0" smtClean="0">
                <a:solidFill>
                  <a:schemeClr val="tx1"/>
                </a:solidFill>
                <a:effectLst/>
                <a:latin typeface="Arial" charset="0"/>
                <a:ea typeface="宋体" pitchFamily="2" charset="-122"/>
                <a:cs typeface="+mn-cs"/>
              </a:rPr>
              <a:t> </a:t>
            </a:r>
            <a:r>
              <a:rPr lang="en-US" altLang="zh-CN" sz="1200" kern="1200" dirty="0" smtClean="0">
                <a:solidFill>
                  <a:schemeClr val="tx1"/>
                </a:solidFill>
                <a:effectLst/>
                <a:latin typeface="Arial" charset="0"/>
                <a:ea typeface="宋体" pitchFamily="2" charset="-122"/>
                <a:cs typeface="+mn-cs"/>
              </a:rPr>
              <a:t>urban</a:t>
            </a:r>
            <a:r>
              <a:rPr lang="zh-CN" altLang="en-US" sz="1200" kern="1200" dirty="0" smtClean="0">
                <a:solidFill>
                  <a:schemeClr val="tx1"/>
                </a:solidFill>
                <a:effectLst/>
                <a:latin typeface="Arial" charset="0"/>
                <a:ea typeface="宋体" pitchFamily="2" charset="-122"/>
                <a:cs typeface="+mn-cs"/>
              </a:rPr>
              <a:t> </a:t>
            </a:r>
            <a:r>
              <a:rPr lang="en-US" altLang="zh-CN" sz="1200" kern="1200" dirty="0" smtClean="0">
                <a:solidFill>
                  <a:schemeClr val="tx1"/>
                </a:solidFill>
                <a:effectLst/>
                <a:latin typeface="Arial" charset="0"/>
                <a:ea typeface="宋体" pitchFamily="2" charset="-122"/>
                <a:cs typeface="+mn-cs"/>
              </a:rPr>
              <a:t>planning.</a:t>
            </a:r>
            <a:r>
              <a:rPr lang="zh-CN" altLang="en-US" sz="1200" kern="1200" dirty="0" smtClean="0">
                <a:solidFill>
                  <a:schemeClr val="tx1"/>
                </a:solidFill>
                <a:effectLst/>
                <a:latin typeface="Arial" charset="0"/>
                <a:ea typeface="宋体" pitchFamily="2" charset="-122"/>
                <a:cs typeface="+mn-cs"/>
              </a:rPr>
              <a:t> </a:t>
            </a:r>
            <a:endParaRPr lang="en-US" altLang="zh-CN" sz="1200" kern="1200" dirty="0" smtClean="0">
              <a:solidFill>
                <a:schemeClr val="tx1"/>
              </a:solidFill>
              <a:effectLst/>
              <a:latin typeface="Arial" charset="0"/>
              <a:ea typeface="宋体" pitchFamily="2" charset="-122"/>
              <a:cs typeface="+mn-cs"/>
            </a:endParaRP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sz="1200" kern="1200" dirty="0" smtClean="0">
                <a:solidFill>
                  <a:schemeClr val="tx1"/>
                </a:solidFill>
                <a:effectLst/>
                <a:latin typeface="Arial" charset="0"/>
                <a:ea typeface="宋体" pitchFamily="2" charset="-122"/>
                <a:cs typeface="+mn-cs"/>
              </a:rPr>
              <a:t>In</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this</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work,</a:t>
            </a:r>
            <a:r>
              <a:rPr lang="zh-CN" altLang="en-US" sz="1200" kern="1200" baseline="0" dirty="0" smtClean="0">
                <a:solidFill>
                  <a:schemeClr val="tx1"/>
                </a:solidFill>
                <a:effectLst/>
                <a:latin typeface="Arial" charset="0"/>
                <a:ea typeface="宋体" pitchFamily="2" charset="-122"/>
                <a:cs typeface="+mn-cs"/>
              </a:rPr>
              <a:t> </a:t>
            </a:r>
            <a:r>
              <a:rPr lang="en-US" altLang="zh-CN" sz="1200" b="0" kern="1200" dirty="0" smtClean="0">
                <a:solidFill>
                  <a:srgbClr val="7030A0"/>
                </a:solidFill>
                <a:latin typeface="Verdana" pitchFamily="34" charset="0"/>
                <a:ea typeface="华文行楷" pitchFamily="2" charset="-122"/>
                <a:cs typeface="Times New Roman" pitchFamily="18" charset="0"/>
              </a:rPr>
              <a:t>We conduct</a:t>
            </a:r>
            <a:r>
              <a:rPr lang="zh-CN" altLang="en-US" sz="1200" b="0" kern="1200" dirty="0" smtClean="0">
                <a:solidFill>
                  <a:srgbClr val="7030A0"/>
                </a:solidFill>
                <a:latin typeface="Verdana" pitchFamily="34" charset="0"/>
                <a:ea typeface="华文行楷" pitchFamily="2" charset="-122"/>
                <a:cs typeface="Times New Roman" pitchFamily="18" charset="0"/>
              </a:rPr>
              <a:t> </a:t>
            </a:r>
            <a:r>
              <a:rPr lang="en-US" altLang="zh-CN" sz="1200" b="0" kern="1200" dirty="0" smtClean="0">
                <a:solidFill>
                  <a:srgbClr val="7030A0"/>
                </a:solidFill>
                <a:latin typeface="Verdana" pitchFamily="34" charset="0"/>
                <a:ea typeface="华文行楷" pitchFamily="2" charset="-122"/>
                <a:cs typeface="Times New Roman" pitchFamily="18" charset="0"/>
              </a:rPr>
              <a:t>quantitative explorations</a:t>
            </a:r>
            <a:r>
              <a:rPr lang="zh-CN" altLang="zh-CN" sz="1200" b="0" kern="1200" dirty="0" smtClean="0">
                <a:solidFill>
                  <a:srgbClr val="7030A0"/>
                </a:solidFill>
                <a:latin typeface="Verdana" pitchFamily="34" charset="0"/>
                <a:ea typeface="华文行楷" pitchFamily="2" charset="-122"/>
                <a:cs typeface="Times New Roman" pitchFamily="18" charset="0"/>
              </a:rPr>
              <a:t> </a:t>
            </a:r>
            <a:r>
              <a:rPr lang="en-US" altLang="zh-CN" sz="1200" b="0" kern="1200" dirty="0" smtClean="0">
                <a:solidFill>
                  <a:srgbClr val="7030A0"/>
                </a:solidFill>
                <a:latin typeface="Verdana" pitchFamily="34" charset="0"/>
                <a:ea typeface="华文行楷" pitchFamily="2" charset="-122"/>
                <a:cs typeface="Times New Roman" pitchFamily="18" charset="0"/>
              </a:rPr>
              <a:t>of</a:t>
            </a:r>
            <a:r>
              <a:rPr lang="zh-CN" altLang="en-US" sz="1200" b="0" kern="1200" dirty="0" smtClean="0">
                <a:solidFill>
                  <a:srgbClr val="7030A0"/>
                </a:solidFill>
                <a:latin typeface="Verdana" pitchFamily="34" charset="0"/>
                <a:ea typeface="华文行楷" pitchFamily="2" charset="-122"/>
                <a:cs typeface="Times New Roman" pitchFamily="18" charset="0"/>
              </a:rPr>
              <a:t> </a:t>
            </a:r>
            <a:r>
              <a:rPr lang="en-US" altLang="zh-CN" sz="1200" b="0" kern="1200" dirty="0" smtClean="0">
                <a:solidFill>
                  <a:srgbClr val="7030A0"/>
                </a:solidFill>
                <a:latin typeface="Verdana" pitchFamily="34" charset="0"/>
                <a:ea typeface="华文行楷" pitchFamily="2" charset="-122"/>
                <a:cs typeface="Times New Roman" pitchFamily="18" charset="0"/>
              </a:rPr>
              <a:t>migrant</a:t>
            </a:r>
            <a:r>
              <a:rPr lang="zh-CN" altLang="en-US" sz="1200" b="0" kern="1200" dirty="0" smtClean="0">
                <a:solidFill>
                  <a:srgbClr val="7030A0"/>
                </a:solidFill>
                <a:latin typeface="Verdana" pitchFamily="34" charset="0"/>
                <a:ea typeface="华文行楷" pitchFamily="2" charset="-122"/>
                <a:cs typeface="Times New Roman" pitchFamily="18" charset="0"/>
              </a:rPr>
              <a:t> </a:t>
            </a:r>
            <a:r>
              <a:rPr lang="en-US" altLang="zh-CN" sz="1200" b="0" kern="1200" dirty="0" smtClean="0">
                <a:solidFill>
                  <a:srgbClr val="7030A0"/>
                </a:solidFill>
                <a:latin typeface="Verdana" pitchFamily="34" charset="0"/>
                <a:ea typeface="华文行楷" pitchFamily="2" charset="-122"/>
                <a:cs typeface="Times New Roman" pitchFamily="18" charset="0"/>
              </a:rPr>
              <a:t>integration</a:t>
            </a:r>
            <a:r>
              <a:rPr lang="zh-CN" altLang="en-US" sz="1200" b="0" kern="1200" dirty="0" smtClean="0">
                <a:solidFill>
                  <a:srgbClr val="7030A0"/>
                </a:solidFill>
                <a:latin typeface="Verdana" pitchFamily="34" charset="0"/>
                <a:ea typeface="华文行楷" pitchFamily="2" charset="-122"/>
                <a:cs typeface="Times New Roman" pitchFamily="18" charset="0"/>
              </a:rPr>
              <a:t> </a:t>
            </a:r>
            <a:r>
              <a:rPr lang="en-US" altLang="zh-CN" sz="1200" b="0" kern="1200" dirty="0" smtClean="0">
                <a:solidFill>
                  <a:srgbClr val="7030A0"/>
                </a:solidFill>
                <a:latin typeface="Verdana" pitchFamily="34" charset="0"/>
                <a:ea typeface="华文行楷" pitchFamily="2" charset="-122"/>
                <a:cs typeface="Times New Roman" pitchFamily="18" charset="0"/>
              </a:rPr>
              <a:t>based</a:t>
            </a:r>
            <a:r>
              <a:rPr lang="zh-CN" altLang="en-US" sz="1200" b="0" kern="1200" dirty="0" smtClean="0">
                <a:solidFill>
                  <a:srgbClr val="7030A0"/>
                </a:solidFill>
                <a:latin typeface="Verdana" pitchFamily="34" charset="0"/>
                <a:ea typeface="华文行楷" pitchFamily="2" charset="-122"/>
                <a:cs typeface="Times New Roman" pitchFamily="18" charset="0"/>
              </a:rPr>
              <a:t> </a:t>
            </a:r>
            <a:r>
              <a:rPr lang="en-US" altLang="zh-CN" sz="1200" b="0" kern="1200" dirty="0" smtClean="0">
                <a:solidFill>
                  <a:srgbClr val="7030A0"/>
                </a:solidFill>
                <a:latin typeface="Verdana" pitchFamily="34" charset="0"/>
                <a:ea typeface="华文行楷" pitchFamily="2" charset="-122"/>
                <a:cs typeface="Times New Roman" pitchFamily="18" charset="0"/>
              </a:rPr>
              <a:t>on</a:t>
            </a:r>
            <a:r>
              <a:rPr lang="zh-CN" altLang="en-US" sz="1200" b="0" kern="1200" dirty="0" smtClean="0">
                <a:solidFill>
                  <a:srgbClr val="7030A0"/>
                </a:solidFill>
                <a:latin typeface="Verdana" pitchFamily="34" charset="0"/>
                <a:ea typeface="华文行楷" pitchFamily="2" charset="-122"/>
                <a:cs typeface="Times New Roman" pitchFamily="18" charset="0"/>
              </a:rPr>
              <a:t> </a:t>
            </a:r>
            <a:r>
              <a:rPr lang="en-US" altLang="zh-CN" sz="1200" b="0" kern="1200" dirty="0" smtClean="0">
                <a:solidFill>
                  <a:srgbClr val="7030A0"/>
                </a:solidFill>
                <a:latin typeface="Verdana" pitchFamily="34" charset="0"/>
                <a:ea typeface="华文行楷" pitchFamily="2" charset="-122"/>
                <a:cs typeface="Times New Roman" pitchFamily="18" charset="0"/>
              </a:rPr>
              <a:t>mobile communication networks.</a:t>
            </a:r>
          </a:p>
          <a:p>
            <a:pPr marL="0" lvl="1">
              <a:defRPr/>
            </a:pPr>
            <a:endParaRPr lang="en-US" dirty="0"/>
          </a:p>
        </p:txBody>
      </p:sp>
      <p:sp>
        <p:nvSpPr>
          <p:cNvPr id="4" name="Slide Number Placeholder 3"/>
          <p:cNvSpPr>
            <a:spLocks noGrp="1"/>
          </p:cNvSpPr>
          <p:nvPr>
            <p:ph type="sldNum" sz="quarter" idx="10"/>
          </p:nvPr>
        </p:nvSpPr>
        <p:spPr/>
        <p:txBody>
          <a:bodyPr/>
          <a:lstStyle/>
          <a:p>
            <a:pPr>
              <a:defRPr/>
            </a:pPr>
            <a:fld id="{A3804948-14D2-43DA-B3DB-CF1972FFF4B7}" type="slidenum">
              <a:rPr lang="en-US" altLang="zh-CN" smtClean="0"/>
              <a:pPr>
                <a:defRPr/>
              </a:pPr>
              <a:t>2</a:t>
            </a:fld>
            <a:endParaRPr lang="en-US" altLang="zh-CN"/>
          </a:p>
        </p:txBody>
      </p:sp>
    </p:spTree>
    <p:extLst>
      <p:ext uri="{BB962C8B-B14F-4D97-AF65-F5344CB8AC3E}">
        <p14:creationId xmlns:p14="http://schemas.microsoft.com/office/powerpoint/2010/main" val="41340939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kern="1200" dirty="0" smtClean="0">
                <a:solidFill>
                  <a:schemeClr val="tx1"/>
                </a:solidFill>
                <a:effectLst/>
                <a:latin typeface="Arial" charset="0"/>
                <a:ea typeface="宋体" pitchFamily="2" charset="-122"/>
                <a:cs typeface="+mn-cs"/>
              </a:rPr>
              <a:t>We further compare the effectiveness of different feature sets,</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we</a:t>
            </a:r>
            <a:r>
              <a:rPr lang="en-US" altLang="zh-CN" sz="1200" kern="1200" dirty="0" smtClean="0">
                <a:solidFill>
                  <a:schemeClr val="tx1"/>
                </a:solidFill>
                <a:effectLst/>
                <a:latin typeface="Arial" charset="0"/>
                <a:ea typeface="宋体" pitchFamily="2" charset="-122"/>
                <a:cs typeface="+mn-cs"/>
              </a:rPr>
              <a:t> training a </a:t>
            </a:r>
            <a:r>
              <a:rPr lang="en-US" altLang="zh-CN" sz="1200" kern="1200" dirty="0" err="1" smtClean="0">
                <a:solidFill>
                  <a:schemeClr val="tx1"/>
                </a:solidFill>
                <a:effectLst/>
                <a:latin typeface="Arial" charset="0"/>
                <a:ea typeface="宋体" pitchFamily="2" charset="-122"/>
                <a:cs typeface="+mn-cs"/>
              </a:rPr>
              <a:t>classiffer</a:t>
            </a:r>
            <a:r>
              <a:rPr lang="en-US" altLang="zh-CN" sz="1200" kern="1200" dirty="0" smtClean="0">
                <a:solidFill>
                  <a:schemeClr val="tx1"/>
                </a:solidFill>
                <a:effectLst/>
                <a:latin typeface="Arial" charset="0"/>
                <a:ea typeface="宋体" pitchFamily="2" charset="-122"/>
                <a:cs typeface="+mn-cs"/>
              </a:rPr>
              <a:t> with</a:t>
            </a:r>
            <a:r>
              <a:rPr lang="zh-CN" altLang="en-US" sz="1200" kern="1200" baseline="0" dirty="0" smtClean="0">
                <a:solidFill>
                  <a:schemeClr val="tx1"/>
                </a:solidFill>
                <a:effectLst/>
                <a:latin typeface="Arial" charset="0"/>
                <a:ea typeface="宋体" pitchFamily="2" charset="-122"/>
                <a:cs typeface="+mn-cs"/>
              </a:rPr>
              <a:t> </a:t>
            </a:r>
            <a:r>
              <a:rPr lang="en-US" altLang="zh-CN" sz="1200" kern="1200" dirty="0" smtClean="0">
                <a:solidFill>
                  <a:schemeClr val="tx1"/>
                </a:solidFill>
                <a:effectLst/>
                <a:latin typeface="Arial" charset="0"/>
                <a:ea typeface="宋体" pitchFamily="2" charset="-122"/>
                <a:cs typeface="+mn-cs"/>
              </a:rPr>
              <a:t>a single feature</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set</a:t>
            </a:r>
            <a:r>
              <a:rPr lang="en-US" altLang="zh-CN" sz="1200" kern="1200" dirty="0" smtClean="0">
                <a:solidFill>
                  <a:schemeClr val="tx1"/>
                </a:solidFill>
                <a:effectLst/>
                <a:latin typeface="Arial" charset="0"/>
                <a:ea typeface="宋体" pitchFamily="2" charset="-122"/>
                <a:cs typeface="+mn-cs"/>
              </a:rPr>
              <a:t>. The</a:t>
            </a:r>
            <a:r>
              <a:rPr lang="zh-CN" altLang="en-US" sz="1200" kern="1200" dirty="0" smtClean="0">
                <a:solidFill>
                  <a:schemeClr val="tx1"/>
                </a:solidFill>
                <a:effectLst/>
                <a:latin typeface="Arial" charset="0"/>
                <a:ea typeface="宋体" pitchFamily="2" charset="-122"/>
                <a:cs typeface="+mn-cs"/>
              </a:rPr>
              <a:t> </a:t>
            </a:r>
            <a:r>
              <a:rPr lang="en-US" altLang="zh-CN" sz="1200" kern="1200" dirty="0" smtClean="0">
                <a:solidFill>
                  <a:schemeClr val="tx1"/>
                </a:solidFill>
                <a:effectLst/>
                <a:latin typeface="Arial" charset="0"/>
                <a:ea typeface="宋体" pitchFamily="2" charset="-122"/>
                <a:cs typeface="+mn-cs"/>
              </a:rPr>
              <a:t>result</a:t>
            </a:r>
            <a:r>
              <a:rPr lang="zh-CN" altLang="en-US" sz="1200" kern="1200" dirty="0" smtClean="0">
                <a:solidFill>
                  <a:schemeClr val="tx1"/>
                </a:solidFill>
                <a:effectLst/>
                <a:latin typeface="Arial" charset="0"/>
                <a:ea typeface="宋体" pitchFamily="2" charset="-122"/>
                <a:cs typeface="+mn-cs"/>
              </a:rPr>
              <a:t> </a:t>
            </a:r>
            <a:r>
              <a:rPr lang="en-US" altLang="zh-CN" sz="1200" kern="1200" dirty="0" smtClean="0">
                <a:solidFill>
                  <a:schemeClr val="tx1"/>
                </a:solidFill>
                <a:effectLst/>
                <a:latin typeface="Arial" charset="0"/>
                <a:ea typeface="宋体" pitchFamily="2" charset="-122"/>
                <a:cs typeface="+mn-cs"/>
              </a:rPr>
              <a:t>shows that using every singe feature set outperforms random guessing. Ego network properties performs the best, followed by call</a:t>
            </a:r>
            <a:r>
              <a:rPr lang="zh-CN" altLang="en-US" sz="1200" kern="1200" dirty="0" smtClean="0">
                <a:solidFill>
                  <a:schemeClr val="tx1"/>
                </a:solidFill>
                <a:effectLst/>
                <a:latin typeface="Arial" charset="0"/>
                <a:ea typeface="宋体" pitchFamily="2" charset="-122"/>
                <a:cs typeface="+mn-cs"/>
              </a:rPr>
              <a:t> </a:t>
            </a:r>
            <a:r>
              <a:rPr lang="en-US" altLang="zh-CN" sz="1200" kern="1200" dirty="0" smtClean="0">
                <a:solidFill>
                  <a:schemeClr val="tx1"/>
                </a:solidFill>
                <a:effectLst/>
                <a:latin typeface="Arial" charset="0"/>
                <a:ea typeface="宋体" pitchFamily="2" charset="-122"/>
                <a:cs typeface="+mn-cs"/>
              </a:rPr>
              <a:t>behavior</a:t>
            </a:r>
            <a:r>
              <a:rPr lang="zh-CN" altLang="en-US" sz="1200" kern="1200" dirty="0" smtClean="0">
                <a:solidFill>
                  <a:schemeClr val="tx1"/>
                </a:solidFill>
                <a:effectLst/>
                <a:latin typeface="Arial" charset="0"/>
                <a:ea typeface="宋体" pitchFamily="2" charset="-122"/>
                <a:cs typeface="+mn-cs"/>
              </a:rPr>
              <a:t> </a:t>
            </a:r>
            <a:r>
              <a:rPr lang="en-US" altLang="zh-CN" sz="1200" kern="1200" dirty="0" smtClean="0">
                <a:solidFill>
                  <a:schemeClr val="tx1"/>
                </a:solidFill>
                <a:effectLst/>
                <a:latin typeface="Arial" charset="0"/>
                <a:ea typeface="宋体" pitchFamily="2" charset="-122"/>
                <a:cs typeface="+mn-cs"/>
              </a:rPr>
              <a:t>pattern. </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endParaRPr kumimoji="1"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pPr>
              <a:defRPr/>
            </a:pPr>
            <a:fld id="{A3804948-14D2-43DA-B3DB-CF1972FFF4B7}" type="slidenum">
              <a:rPr lang="en-US" altLang="zh-CN" smtClean="0"/>
              <a:pPr>
                <a:defRPr/>
              </a:pPr>
              <a:t>20</a:t>
            </a:fld>
            <a:endParaRPr lang="en-US" altLang="zh-CN"/>
          </a:p>
        </p:txBody>
      </p:sp>
    </p:spTree>
    <p:extLst>
      <p:ext uri="{BB962C8B-B14F-4D97-AF65-F5344CB8AC3E}">
        <p14:creationId xmlns:p14="http://schemas.microsoft.com/office/powerpoint/2010/main" val="11526114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kern="1200" dirty="0" smtClean="0">
                <a:solidFill>
                  <a:schemeClr val="tx1"/>
                </a:solidFill>
                <a:effectLst/>
                <a:latin typeface="Arial" charset="0"/>
                <a:ea typeface="宋体" pitchFamily="2" charset="-122"/>
                <a:cs typeface="+mn-cs"/>
              </a:rPr>
              <a:t>The</a:t>
            </a:r>
            <a:r>
              <a:rPr lang="zh-CN" altLang="en-US" sz="1200" kern="1200" dirty="0" smtClean="0">
                <a:solidFill>
                  <a:schemeClr val="tx1"/>
                </a:solidFill>
                <a:effectLst/>
                <a:latin typeface="Arial" charset="0"/>
                <a:ea typeface="宋体" pitchFamily="2" charset="-122"/>
                <a:cs typeface="+mn-cs"/>
              </a:rPr>
              <a:t> </a:t>
            </a:r>
            <a:r>
              <a:rPr lang="en-US" altLang="zh-CN" sz="1200" kern="1200" dirty="0" smtClean="0">
                <a:solidFill>
                  <a:schemeClr val="tx1"/>
                </a:solidFill>
                <a:effectLst/>
                <a:latin typeface="Arial" charset="0"/>
                <a:ea typeface="宋体" pitchFamily="2" charset="-122"/>
                <a:cs typeface="+mn-cs"/>
              </a:rPr>
              <a:t>second</a:t>
            </a:r>
            <a:r>
              <a:rPr lang="zh-CN" altLang="en-US" sz="1200" kern="1200" dirty="0" smtClean="0">
                <a:solidFill>
                  <a:schemeClr val="tx1"/>
                </a:solidFill>
                <a:effectLst/>
                <a:latin typeface="Arial" charset="0"/>
                <a:ea typeface="宋体" pitchFamily="2" charset="-122"/>
                <a:cs typeface="+mn-cs"/>
              </a:rPr>
              <a:t> </a:t>
            </a:r>
            <a:r>
              <a:rPr lang="en-US" altLang="zh-CN" sz="1200" kern="1200" dirty="0" smtClean="0">
                <a:solidFill>
                  <a:schemeClr val="tx1"/>
                </a:solidFill>
                <a:effectLst/>
                <a:latin typeface="Arial" charset="0"/>
                <a:ea typeface="宋体" pitchFamily="2" charset="-122"/>
                <a:cs typeface="+mn-cs"/>
              </a:rPr>
              <a:t>one</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is</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our</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churn</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prediction</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task</a:t>
            </a:r>
            <a:r>
              <a:rPr lang="en-US" altLang="zh-CN" sz="1200" kern="1200" dirty="0" smtClean="0">
                <a:solidFill>
                  <a:schemeClr val="tx1"/>
                </a:solidFill>
                <a:effectLst/>
                <a:latin typeface="Arial" charset="0"/>
                <a:ea typeface="宋体" pitchFamily="2" charset="-122"/>
                <a:cs typeface="+mn-cs"/>
              </a:rPr>
              <a:t>,</a:t>
            </a:r>
            <a:r>
              <a:rPr lang="zh-CN" altLang="en-US" sz="1200" kern="1200" dirty="0" smtClean="0">
                <a:solidFill>
                  <a:schemeClr val="tx1"/>
                </a:solidFill>
                <a:effectLst/>
                <a:latin typeface="Arial" charset="0"/>
                <a:ea typeface="宋体" pitchFamily="2" charset="-122"/>
                <a:cs typeface="+mn-cs"/>
              </a:rPr>
              <a:t> </a:t>
            </a:r>
            <a:r>
              <a:rPr lang="en-US" altLang="zh-CN" sz="1200" kern="1200" dirty="0" smtClean="0">
                <a:solidFill>
                  <a:schemeClr val="tx1"/>
                </a:solidFill>
                <a:effectLst/>
                <a:latin typeface="Arial" charset="0"/>
                <a:ea typeface="宋体" pitchFamily="2" charset="-122"/>
                <a:cs typeface="+mn-cs"/>
              </a:rPr>
              <a:t>we</a:t>
            </a:r>
            <a:r>
              <a:rPr lang="zh-CN" altLang="en-US" sz="1200" kern="1200" dirty="0" smtClean="0">
                <a:solidFill>
                  <a:schemeClr val="tx1"/>
                </a:solidFill>
                <a:effectLst/>
                <a:latin typeface="Arial" charset="0"/>
                <a:ea typeface="宋体" pitchFamily="2" charset="-122"/>
                <a:cs typeface="+mn-cs"/>
              </a:rPr>
              <a:t> </a:t>
            </a:r>
            <a:r>
              <a:rPr lang="en-US" altLang="zh-CN" sz="1200" kern="1200" dirty="0" smtClean="0">
                <a:solidFill>
                  <a:schemeClr val="tx1"/>
                </a:solidFill>
                <a:effectLst/>
                <a:latin typeface="Arial" charset="0"/>
                <a:ea typeface="宋体" pitchFamily="2" charset="-122"/>
                <a:cs typeface="+mn-cs"/>
              </a:rPr>
              <a:t>use</a:t>
            </a:r>
            <a:r>
              <a:rPr lang="zh-CN" altLang="en-US" sz="1200" kern="1200" dirty="0" smtClean="0">
                <a:solidFill>
                  <a:schemeClr val="tx1"/>
                </a:solidFill>
                <a:effectLst/>
                <a:latin typeface="Arial" charset="0"/>
                <a:ea typeface="宋体" pitchFamily="2" charset="-122"/>
                <a:cs typeface="+mn-cs"/>
              </a:rPr>
              <a:t> </a:t>
            </a:r>
            <a:r>
              <a:rPr lang="en-US" altLang="zh-CN" sz="1200" kern="1200" dirty="0" smtClean="0">
                <a:solidFill>
                  <a:schemeClr val="tx1"/>
                </a:solidFill>
                <a:effectLst/>
                <a:latin typeface="Arial" charset="0"/>
                <a:ea typeface="宋体" pitchFamily="2" charset="-122"/>
                <a:cs typeface="+mn-cs"/>
              </a:rPr>
              <a:t>the</a:t>
            </a:r>
            <a:r>
              <a:rPr lang="zh-CN" altLang="en-US" sz="1200" kern="1200" dirty="0" smtClean="0">
                <a:solidFill>
                  <a:schemeClr val="tx1"/>
                </a:solidFill>
                <a:effectLst/>
                <a:latin typeface="Arial" charset="0"/>
                <a:ea typeface="宋体" pitchFamily="2" charset="-122"/>
                <a:cs typeface="+mn-cs"/>
              </a:rPr>
              <a:t> </a:t>
            </a:r>
            <a:r>
              <a:rPr lang="en-US" altLang="zh-CN" sz="1200" kern="1200" dirty="0" smtClean="0">
                <a:solidFill>
                  <a:schemeClr val="tx1"/>
                </a:solidFill>
                <a:effectLst/>
                <a:latin typeface="Arial" charset="0"/>
                <a:ea typeface="宋体" pitchFamily="2" charset="-122"/>
                <a:cs typeface="+mn-cs"/>
              </a:rPr>
              <a:t>same</a:t>
            </a:r>
            <a:r>
              <a:rPr lang="zh-CN" altLang="en-US" sz="1200" kern="1200" dirty="0" smtClean="0">
                <a:solidFill>
                  <a:schemeClr val="tx1"/>
                </a:solidFill>
                <a:effectLst/>
                <a:latin typeface="Arial" charset="0"/>
                <a:ea typeface="宋体" pitchFamily="2" charset="-122"/>
                <a:cs typeface="+mn-cs"/>
              </a:rPr>
              <a:t> </a:t>
            </a:r>
            <a:r>
              <a:rPr lang="en-US" altLang="zh-CN" sz="1200" kern="1200" dirty="0" smtClean="0">
                <a:solidFill>
                  <a:schemeClr val="tx1"/>
                </a:solidFill>
                <a:effectLst/>
                <a:latin typeface="Arial" charset="0"/>
                <a:ea typeface="宋体" pitchFamily="2" charset="-122"/>
                <a:cs typeface="+mn-cs"/>
              </a:rPr>
              <a:t>setting</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to</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distinguish</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leaving</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migrants</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from</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staying</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migrants</a:t>
            </a:r>
            <a:r>
              <a:rPr lang="en-US" altLang="zh-CN" sz="1200" kern="1200" dirty="0" smtClean="0">
                <a:solidFill>
                  <a:schemeClr val="tx1"/>
                </a:solidFill>
                <a:effectLst/>
                <a:latin typeface="Arial" charset="0"/>
                <a:ea typeface="宋体" pitchFamily="2" charset="-122"/>
                <a:cs typeface="+mn-cs"/>
              </a:rPr>
              <a:t>. Again, ego network properties perform the best. Surprisingly,</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we</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find</a:t>
            </a:r>
            <a:r>
              <a:rPr lang="zh-CN" altLang="en-US" sz="1200" kern="1200" baseline="0" dirty="0" smtClean="0">
                <a:solidFill>
                  <a:schemeClr val="tx1"/>
                </a:solidFill>
                <a:effectLst/>
                <a:latin typeface="Arial" charset="0"/>
                <a:ea typeface="宋体" pitchFamily="2" charset="-122"/>
                <a:cs typeface="+mn-cs"/>
              </a:rPr>
              <a:t> </a:t>
            </a:r>
            <a:r>
              <a:rPr lang="en-US" altLang="zh-CN" sz="1200" kern="1200" dirty="0" smtClean="0">
                <a:solidFill>
                  <a:schemeClr val="tx1"/>
                </a:solidFill>
                <a:effectLst/>
                <a:latin typeface="Arial" charset="0"/>
                <a:ea typeface="宋体" pitchFamily="2" charset="-122"/>
                <a:cs typeface="+mn-cs"/>
              </a:rPr>
              <a:t>housing price features achieve a better F1- score than geographical patterns, which suggests that knowing meta information such as housing price of a person’s active areas is more useful than simply knowing the active areas for predicting migrants’ early departure. </a:t>
            </a:r>
            <a:endParaRPr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pPr>
              <a:defRPr/>
            </a:pPr>
            <a:fld id="{A3804948-14D2-43DA-B3DB-CF1972FFF4B7}" type="slidenum">
              <a:rPr lang="en-US" altLang="zh-CN" smtClean="0"/>
              <a:pPr>
                <a:defRPr/>
              </a:pPr>
              <a:t>21</a:t>
            </a:fld>
            <a:endParaRPr lang="en-US" altLang="zh-CN"/>
          </a:p>
        </p:txBody>
      </p:sp>
    </p:spTree>
    <p:extLst>
      <p:ext uri="{BB962C8B-B14F-4D97-AF65-F5344CB8AC3E}">
        <p14:creationId xmlns:p14="http://schemas.microsoft.com/office/powerpoint/2010/main" val="13132512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kern="1200" dirty="0" smtClean="0">
                <a:solidFill>
                  <a:schemeClr val="tx1"/>
                </a:solidFill>
                <a:effectLst/>
                <a:latin typeface="Arial" charset="0"/>
                <a:ea typeface="宋体" pitchFamily="2" charset="-122"/>
                <a:cs typeface="+mn-cs"/>
              </a:rPr>
              <a:t>天数越多，准确性提高 一句话概括</a:t>
            </a:r>
            <a:endParaRPr lang="en-US" altLang="zh-CN" sz="1200" kern="1200" dirty="0" smtClean="0">
              <a:solidFill>
                <a:schemeClr val="tx1"/>
              </a:solidFill>
              <a:effectLst/>
              <a:latin typeface="Arial" charset="0"/>
              <a:ea typeface="宋体" pitchFamily="2" charset="-122"/>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kern="1200" baseline="0" dirty="0" smtClean="0">
                <a:solidFill>
                  <a:schemeClr val="tx1"/>
                </a:solidFill>
                <a:effectLst/>
                <a:latin typeface="Arial" charset="0"/>
                <a:ea typeface="宋体" pitchFamily="2" charset="-122"/>
                <a:cs typeface="+mn-cs"/>
              </a:rPr>
              <a:t>We</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also</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find</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that</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by</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using</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features</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from</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more</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days</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the</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classifier</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can</a:t>
            </a:r>
            <a:r>
              <a:rPr lang="en-US" altLang="zh-CN" sz="1200" kern="1200" dirty="0" smtClean="0">
                <a:solidFill>
                  <a:schemeClr val="tx1"/>
                </a:solidFill>
                <a:effectLst/>
                <a:latin typeface="Arial" charset="0"/>
                <a:ea typeface="宋体" pitchFamily="2" charset="-122"/>
                <a:cs typeface="+mn-cs"/>
              </a:rPr>
              <a:t> better predict one’s decision to leave or stay. </a:t>
            </a:r>
            <a:endParaRPr lang="en-US" altLang="zh-CN" dirty="0" smtClean="0"/>
          </a:p>
        </p:txBody>
      </p:sp>
      <p:sp>
        <p:nvSpPr>
          <p:cNvPr id="4" name="幻灯片编号占位符 3"/>
          <p:cNvSpPr>
            <a:spLocks noGrp="1"/>
          </p:cNvSpPr>
          <p:nvPr>
            <p:ph type="sldNum" sz="quarter" idx="10"/>
          </p:nvPr>
        </p:nvSpPr>
        <p:spPr/>
        <p:txBody>
          <a:bodyPr/>
          <a:lstStyle/>
          <a:p>
            <a:pPr>
              <a:defRPr/>
            </a:pPr>
            <a:fld id="{A3804948-14D2-43DA-B3DB-CF1972FFF4B7}" type="slidenum">
              <a:rPr lang="en-US" altLang="zh-CN" smtClean="0"/>
              <a:pPr>
                <a:defRPr/>
              </a:pPr>
              <a:t>22</a:t>
            </a:fld>
            <a:endParaRPr lang="en-US" altLang="zh-CN"/>
          </a:p>
        </p:txBody>
      </p:sp>
    </p:spTree>
    <p:extLst>
      <p:ext uri="{BB962C8B-B14F-4D97-AF65-F5344CB8AC3E}">
        <p14:creationId xmlns:p14="http://schemas.microsoft.com/office/powerpoint/2010/main" val="1213487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kern="1200" dirty="0" smtClean="0">
                <a:solidFill>
                  <a:schemeClr val="tx1"/>
                </a:solidFill>
                <a:effectLst/>
                <a:latin typeface="Arial" charset="0"/>
                <a:ea typeface="宋体" pitchFamily="2" charset="-122"/>
                <a:cs typeface="+mn-cs"/>
              </a:rPr>
              <a:t>To understand why the performance improves as we observe new migrants for longer, we propose a novel set of experiments. We attempt to disentangle the improvement due to feature quality or </a:t>
            </a:r>
            <a:r>
              <a:rPr lang="en-US" altLang="zh-CN" sz="1200" kern="1200" dirty="0" err="1" smtClean="0">
                <a:solidFill>
                  <a:schemeClr val="tx1"/>
                </a:solidFill>
                <a:effectLst/>
                <a:latin typeface="Arial" charset="0"/>
                <a:ea typeface="宋体" pitchFamily="2" charset="-122"/>
                <a:cs typeface="+mn-cs"/>
              </a:rPr>
              <a:t>classi</a:t>
            </a:r>
            <a:r>
              <a:rPr lang="en-US" altLang="zh-CN" sz="1200" kern="1200" dirty="0" smtClean="0">
                <a:solidFill>
                  <a:schemeClr val="tx1"/>
                </a:solidFill>
                <a:effectLst/>
                <a:latin typeface="Arial" charset="0"/>
                <a:ea typeface="宋体" pitchFamily="2" charset="-122"/>
                <a:cs typeface="+mn-cs"/>
              </a:rPr>
              <a:t> </a:t>
            </a:r>
            <a:r>
              <a:rPr lang="en-US" altLang="zh-CN" sz="1200" kern="1200" dirty="0" err="1" smtClean="0">
                <a:solidFill>
                  <a:schemeClr val="tx1"/>
                </a:solidFill>
                <a:effectLst/>
                <a:latin typeface="Arial" charset="0"/>
                <a:ea typeface="宋体" pitchFamily="2" charset="-122"/>
                <a:cs typeface="+mn-cs"/>
              </a:rPr>
              <a:t>er</a:t>
            </a:r>
            <a:r>
              <a:rPr lang="en-US" altLang="zh-CN" sz="1200" kern="1200" dirty="0" smtClean="0">
                <a:solidFill>
                  <a:schemeClr val="tx1"/>
                </a:solidFill>
                <a:effectLst/>
                <a:latin typeface="Arial" charset="0"/>
                <a:ea typeface="宋体" pitchFamily="2" charset="-122"/>
                <a:cs typeface="+mn-cs"/>
              </a:rPr>
              <a:t> quality by replacing the features with future information when applying the </a:t>
            </a:r>
            <a:r>
              <a:rPr lang="en-US" altLang="zh-CN" sz="1200" kern="1200" dirty="0" err="1" smtClean="0">
                <a:solidFill>
                  <a:schemeClr val="tx1"/>
                </a:solidFill>
                <a:effectLst/>
                <a:latin typeface="Arial" charset="0"/>
                <a:ea typeface="宋体" pitchFamily="2" charset="-122"/>
                <a:cs typeface="+mn-cs"/>
              </a:rPr>
              <a:t>classi</a:t>
            </a:r>
            <a:r>
              <a:rPr lang="en-US" altLang="zh-CN" sz="1200" kern="1200" dirty="0" smtClean="0">
                <a:solidFill>
                  <a:schemeClr val="tx1"/>
                </a:solidFill>
                <a:effectLst/>
                <a:latin typeface="Arial" charset="0"/>
                <a:ea typeface="宋体" pitchFamily="2" charset="-122"/>
                <a:cs typeface="+mn-cs"/>
              </a:rPr>
              <a:t> </a:t>
            </a:r>
            <a:r>
              <a:rPr lang="en-US" altLang="zh-CN" sz="1200" kern="1200" dirty="0" err="1" smtClean="0">
                <a:solidFill>
                  <a:schemeClr val="tx1"/>
                </a:solidFill>
                <a:effectLst/>
                <a:latin typeface="Arial" charset="0"/>
                <a:ea typeface="宋体" pitchFamily="2" charset="-122"/>
                <a:cs typeface="+mn-cs"/>
              </a:rPr>
              <a:t>er</a:t>
            </a:r>
            <a:r>
              <a:rPr lang="en-US" altLang="zh-CN" sz="1200" kern="1200" dirty="0" smtClean="0">
                <a:solidFill>
                  <a:schemeClr val="tx1"/>
                </a:solidFill>
                <a:effectLst/>
                <a:latin typeface="Arial" charset="0"/>
                <a:ea typeface="宋体" pitchFamily="2" charset="-122"/>
                <a:cs typeface="+mn-cs"/>
              </a:rPr>
              <a:t> trained from only a small number of days. Specifically, we first train a classifier with data in the first k days, and then use features extracted from the first t days to predict if the user will leave the city within the 3rd week after she arrives in Shanghai. We vary different k and t to see how they influence the performance. </a:t>
            </a:r>
            <a:endParaRPr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pPr>
              <a:defRPr/>
            </a:pPr>
            <a:fld id="{A3804948-14D2-43DA-B3DB-CF1972FFF4B7}" type="slidenum">
              <a:rPr lang="en-US" altLang="zh-CN" smtClean="0"/>
              <a:pPr>
                <a:defRPr/>
              </a:pPr>
              <a:t>23</a:t>
            </a:fld>
            <a:endParaRPr lang="en-US" altLang="zh-CN"/>
          </a:p>
        </p:txBody>
      </p:sp>
    </p:spTree>
    <p:extLst>
      <p:ext uri="{BB962C8B-B14F-4D97-AF65-F5344CB8AC3E}">
        <p14:creationId xmlns:p14="http://schemas.microsoft.com/office/powerpoint/2010/main" val="2786326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kern="1200" dirty="0" smtClean="0">
                <a:solidFill>
                  <a:schemeClr val="tx1"/>
                </a:solidFill>
                <a:effectLst/>
                <a:latin typeface="Arial" charset="0"/>
                <a:ea typeface="宋体" pitchFamily="2" charset="-122"/>
                <a:cs typeface="+mn-cs"/>
              </a:rPr>
              <a:t>Surprisingly, we see that </a:t>
            </a:r>
            <a:r>
              <a:rPr lang="en-US" altLang="zh-CN" sz="1200" kern="1200" dirty="0" err="1" smtClean="0">
                <a:solidFill>
                  <a:schemeClr val="tx1"/>
                </a:solidFill>
                <a:effectLst/>
                <a:latin typeface="Arial" charset="0"/>
                <a:ea typeface="宋体" pitchFamily="2" charset="-122"/>
                <a:cs typeface="+mn-cs"/>
              </a:rPr>
              <a:t>classi</a:t>
            </a:r>
            <a:r>
              <a:rPr lang="en-US" altLang="zh-CN" sz="1200" kern="1200" dirty="0" smtClean="0">
                <a:solidFill>
                  <a:schemeClr val="tx1"/>
                </a:solidFill>
                <a:effectLst/>
                <a:latin typeface="Arial" charset="0"/>
                <a:ea typeface="宋体" pitchFamily="2" charset="-122"/>
                <a:cs typeface="+mn-cs"/>
              </a:rPr>
              <a:t> </a:t>
            </a:r>
            <a:r>
              <a:rPr lang="en-US" altLang="zh-CN" sz="1200" kern="1200" dirty="0" err="1" smtClean="0">
                <a:solidFill>
                  <a:schemeClr val="tx1"/>
                </a:solidFill>
                <a:effectLst/>
                <a:latin typeface="Arial" charset="0"/>
                <a:ea typeface="宋体" pitchFamily="2" charset="-122"/>
                <a:cs typeface="+mn-cs"/>
              </a:rPr>
              <a:t>ers</a:t>
            </a:r>
            <a:r>
              <a:rPr lang="en-US" altLang="zh-CN" sz="1200" kern="1200" dirty="0" smtClean="0">
                <a:solidFill>
                  <a:schemeClr val="tx1"/>
                </a:solidFill>
                <a:effectLst/>
                <a:latin typeface="Arial" charset="0"/>
                <a:ea typeface="宋体" pitchFamily="2" charset="-122"/>
                <a:cs typeface="+mn-cs"/>
              </a:rPr>
              <a:t> trained with only the first 5 days’ data perform as well as those trained using 14 days when test- </a:t>
            </a:r>
            <a:r>
              <a:rPr lang="en-US" altLang="zh-CN" sz="1200" kern="1200" dirty="0" err="1" smtClean="0">
                <a:solidFill>
                  <a:schemeClr val="tx1"/>
                </a:solidFill>
                <a:effectLst/>
                <a:latin typeface="Arial" charset="0"/>
                <a:ea typeface="宋体" pitchFamily="2" charset="-122"/>
                <a:cs typeface="+mn-cs"/>
              </a:rPr>
              <a:t>ing</a:t>
            </a:r>
            <a:r>
              <a:rPr lang="en-US" altLang="zh-CN" sz="1200" kern="1200" dirty="0" smtClean="0">
                <a:solidFill>
                  <a:schemeClr val="tx1"/>
                </a:solidFill>
                <a:effectLst/>
                <a:latin typeface="Arial" charset="0"/>
                <a:ea typeface="宋体" pitchFamily="2" charset="-122"/>
                <a:cs typeface="+mn-cs"/>
              </a:rPr>
              <a:t> with features extracted from the </a:t>
            </a:r>
            <a:r>
              <a:rPr lang="en-US" altLang="zh-CN" sz="1200" kern="1200" dirty="0" err="1" smtClean="0">
                <a:solidFill>
                  <a:schemeClr val="tx1"/>
                </a:solidFill>
                <a:effectLst/>
                <a:latin typeface="Arial" charset="0"/>
                <a:ea typeface="宋体" pitchFamily="2" charset="-122"/>
                <a:cs typeface="+mn-cs"/>
              </a:rPr>
              <a:t>rst</a:t>
            </a:r>
            <a:r>
              <a:rPr lang="en-US" altLang="zh-CN" sz="1200" kern="1200" dirty="0" smtClean="0">
                <a:solidFill>
                  <a:schemeClr val="tx1"/>
                </a:solidFill>
                <a:effectLst/>
                <a:latin typeface="Arial" charset="0"/>
                <a:ea typeface="宋体" pitchFamily="2" charset="-122"/>
                <a:cs typeface="+mn-cs"/>
              </a:rPr>
              <a:t> 10 or 14 days). This result indicates that the </a:t>
            </a:r>
            <a:r>
              <a:rPr lang="en-US" altLang="zh-CN" sz="1200" kern="1200" dirty="0" err="1" smtClean="0">
                <a:solidFill>
                  <a:schemeClr val="tx1"/>
                </a:solidFill>
                <a:effectLst/>
                <a:latin typeface="Arial" charset="0"/>
                <a:ea typeface="宋体" pitchFamily="2" charset="-122"/>
                <a:cs typeface="+mn-cs"/>
              </a:rPr>
              <a:t>classi</a:t>
            </a:r>
            <a:r>
              <a:rPr lang="en-US" altLang="zh-CN" sz="1200" kern="1200" dirty="0" smtClean="0">
                <a:solidFill>
                  <a:schemeClr val="tx1"/>
                </a:solidFill>
                <a:effectLst/>
                <a:latin typeface="Arial" charset="0"/>
                <a:ea typeface="宋体" pitchFamily="2" charset="-122"/>
                <a:cs typeface="+mn-cs"/>
              </a:rPr>
              <a:t> </a:t>
            </a:r>
            <a:r>
              <a:rPr lang="en-US" altLang="zh-CN" sz="1200" kern="1200" dirty="0" err="1" smtClean="0">
                <a:solidFill>
                  <a:schemeClr val="tx1"/>
                </a:solidFill>
                <a:effectLst/>
                <a:latin typeface="Arial" charset="0"/>
                <a:ea typeface="宋体" pitchFamily="2" charset="-122"/>
                <a:cs typeface="+mn-cs"/>
              </a:rPr>
              <a:t>er</a:t>
            </a:r>
            <a:r>
              <a:rPr lang="en-US" altLang="zh-CN" sz="1200" kern="1200" dirty="0" smtClean="0">
                <a:solidFill>
                  <a:schemeClr val="tx1"/>
                </a:solidFill>
                <a:effectLst/>
                <a:latin typeface="Arial" charset="0"/>
                <a:ea typeface="宋体" pitchFamily="2" charset="-122"/>
                <a:cs typeface="+mn-cs"/>
              </a:rPr>
              <a:t> can be well trained using data from a small number of days and the performance improvement is mainly due to improved feature quality. In other words, as new migrants stay longer, we have more reliable information regarding how she behaves, but even with less reliable information from the </a:t>
            </a:r>
            <a:r>
              <a:rPr lang="en-US" altLang="zh-CN" sz="1200" kern="1200" dirty="0" err="1" smtClean="0">
                <a:solidFill>
                  <a:schemeClr val="tx1"/>
                </a:solidFill>
                <a:effectLst/>
                <a:latin typeface="Arial" charset="0"/>
                <a:ea typeface="宋体" pitchFamily="2" charset="-122"/>
                <a:cs typeface="+mn-cs"/>
              </a:rPr>
              <a:t>rst</a:t>
            </a:r>
            <a:r>
              <a:rPr lang="en-US" altLang="zh-CN" sz="1200" kern="1200" dirty="0" smtClean="0">
                <a:solidFill>
                  <a:schemeClr val="tx1"/>
                </a:solidFill>
                <a:effectLst/>
                <a:latin typeface="Arial" charset="0"/>
                <a:ea typeface="宋体" pitchFamily="2" charset="-122"/>
                <a:cs typeface="+mn-cs"/>
              </a:rPr>
              <a:t> 5 days, we can already know how di </a:t>
            </a:r>
            <a:r>
              <a:rPr lang="en-US" altLang="zh-CN" sz="1200" kern="1200" dirty="0" err="1" smtClean="0">
                <a:solidFill>
                  <a:schemeClr val="tx1"/>
                </a:solidFill>
                <a:effectLst/>
                <a:latin typeface="Arial" charset="0"/>
                <a:ea typeface="宋体" pitchFamily="2" charset="-122"/>
                <a:cs typeface="+mn-cs"/>
              </a:rPr>
              <a:t>erent</a:t>
            </a:r>
            <a:r>
              <a:rPr lang="en-US" altLang="zh-CN" sz="1200" kern="1200" dirty="0" smtClean="0">
                <a:solidFill>
                  <a:schemeClr val="tx1"/>
                </a:solidFill>
                <a:effectLst/>
                <a:latin typeface="Arial" charset="0"/>
                <a:ea typeface="宋体" pitchFamily="2" charset="-122"/>
                <a:cs typeface="+mn-cs"/>
              </a:rPr>
              <a:t> features relate to leaving migrants.</a:t>
            </a:r>
            <a:br>
              <a:rPr lang="en-US" altLang="zh-CN" sz="1200" kern="1200" dirty="0" smtClean="0">
                <a:solidFill>
                  <a:schemeClr val="tx1"/>
                </a:solidFill>
                <a:effectLst/>
                <a:latin typeface="Arial" charset="0"/>
                <a:ea typeface="宋体" pitchFamily="2" charset="-122"/>
                <a:cs typeface="+mn-cs"/>
              </a:rPr>
            </a:br>
            <a:endParaRPr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pPr>
              <a:defRPr/>
            </a:pPr>
            <a:fld id="{A3804948-14D2-43DA-B3DB-CF1972FFF4B7}" type="slidenum">
              <a:rPr lang="en-US" altLang="zh-CN" smtClean="0"/>
              <a:pPr>
                <a:defRPr/>
              </a:pPr>
              <a:t>24</a:t>
            </a:fld>
            <a:endParaRPr lang="en-US" altLang="zh-CN"/>
          </a:p>
        </p:txBody>
      </p:sp>
    </p:spTree>
    <p:extLst>
      <p:ext uri="{BB962C8B-B14F-4D97-AF65-F5344CB8AC3E}">
        <p14:creationId xmlns:p14="http://schemas.microsoft.com/office/powerpoint/2010/main" val="3487705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altLang="zh-CN" dirty="0"/>
              <a:t>Finally</a:t>
            </a:r>
            <a:r>
              <a:rPr kumimoji="1" lang="zh-CN" altLang="en-US" dirty="0"/>
              <a:t> </a:t>
            </a:r>
            <a:r>
              <a:rPr kumimoji="1" lang="en-US" altLang="zh-CN" dirty="0"/>
              <a:t>let</a:t>
            </a:r>
            <a:r>
              <a:rPr kumimoji="1" lang="zh-CN" altLang="en-US" dirty="0"/>
              <a:t> </a:t>
            </a:r>
            <a:r>
              <a:rPr kumimoji="1" lang="en-US" altLang="zh-CN" dirty="0"/>
              <a:t>me</a:t>
            </a:r>
            <a:r>
              <a:rPr kumimoji="1" lang="zh-CN" altLang="en-US" dirty="0"/>
              <a:t> </a:t>
            </a:r>
            <a:r>
              <a:rPr kumimoji="1" lang="en-US" altLang="zh-CN" dirty="0"/>
              <a:t>summarize</a:t>
            </a:r>
            <a:r>
              <a:rPr kumimoji="1" lang="zh-CN" altLang="en-US" dirty="0"/>
              <a:t> </a:t>
            </a:r>
            <a:r>
              <a:rPr kumimoji="1" lang="en-US" altLang="zh-CN" dirty="0"/>
              <a:t>our</a:t>
            </a:r>
            <a:r>
              <a:rPr kumimoji="1" lang="zh-CN" altLang="en-US" dirty="0"/>
              <a:t> </a:t>
            </a:r>
            <a:r>
              <a:rPr kumimoji="1" lang="en-US" altLang="zh-CN" dirty="0"/>
              <a:t>work.</a:t>
            </a:r>
            <a:r>
              <a:rPr kumimoji="1" lang="zh-CN" altLang="en-US" dirty="0"/>
              <a:t> </a:t>
            </a:r>
            <a:endParaRPr kumimoji="1" lang="en-US" altLang="zh-CN" dirty="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altLang="zh-CN" sz="1200" dirty="0" smtClean="0"/>
              <a:t>We</a:t>
            </a:r>
            <a:r>
              <a:rPr kumimoji="1" lang="zh-CN" altLang="en-US" sz="1200" baseline="0" dirty="0" smtClean="0"/>
              <a:t> </a:t>
            </a:r>
            <a:r>
              <a:rPr kumimoji="1" lang="en-US" altLang="zh-CN" sz="1200" baseline="0" dirty="0" smtClean="0"/>
              <a:t>study</a:t>
            </a:r>
            <a:r>
              <a:rPr kumimoji="1" lang="zh-CN" altLang="en-US" sz="1200" baseline="0" dirty="0" smtClean="0"/>
              <a:t> </a:t>
            </a:r>
            <a:r>
              <a:rPr kumimoji="1" lang="en-US" altLang="zh-CN" sz="1200" baseline="0" dirty="0" smtClean="0"/>
              <a:t>an</a:t>
            </a:r>
            <a:r>
              <a:rPr kumimoji="1" lang="zh-CN" altLang="en-US" sz="1200" baseline="0" dirty="0" smtClean="0"/>
              <a:t> </a:t>
            </a:r>
            <a:r>
              <a:rPr kumimoji="1" lang="en-US" altLang="zh-CN" sz="1200" baseline="0" dirty="0" smtClean="0"/>
              <a:t>important</a:t>
            </a:r>
            <a:r>
              <a:rPr kumimoji="1" lang="zh-CN" altLang="en-US" sz="1200" baseline="0" dirty="0" smtClean="0"/>
              <a:t> </a:t>
            </a:r>
            <a:r>
              <a:rPr kumimoji="1" lang="en-US" altLang="zh-CN" sz="1200" baseline="0" dirty="0" smtClean="0"/>
              <a:t>problem</a:t>
            </a:r>
            <a:r>
              <a:rPr kumimoji="1" lang="zh-CN" altLang="en-US" sz="1200" baseline="0" dirty="0" smtClean="0"/>
              <a:t> </a:t>
            </a:r>
            <a:r>
              <a:rPr kumimoji="1" lang="en-US" altLang="zh-CN" sz="1200" baseline="0" dirty="0" smtClean="0"/>
              <a:t>:</a:t>
            </a:r>
            <a:r>
              <a:rPr kumimoji="1" lang="zh-CN" altLang="en-US" sz="1200" baseline="0" dirty="0" smtClean="0"/>
              <a:t> </a:t>
            </a:r>
            <a:r>
              <a:rPr kumimoji="1" lang="en-US" altLang="zh-CN" sz="1200" baseline="0" dirty="0" smtClean="0"/>
              <a:t>early</a:t>
            </a:r>
            <a:r>
              <a:rPr kumimoji="1" lang="zh-CN" altLang="en-US" sz="1200" baseline="0" dirty="0" smtClean="0"/>
              <a:t> </a:t>
            </a:r>
            <a:r>
              <a:rPr kumimoji="1" lang="en-US" altLang="zh-CN" sz="1200" baseline="0" dirty="0" smtClean="0"/>
              <a:t>departure</a:t>
            </a:r>
            <a:r>
              <a:rPr kumimoji="1" lang="zh-CN" altLang="en-US" sz="1200" baseline="0" dirty="0" smtClean="0"/>
              <a:t> </a:t>
            </a:r>
            <a:r>
              <a:rPr kumimoji="1" lang="en-US" altLang="zh-CN" sz="1200" baseline="0" dirty="0" smtClean="0"/>
              <a:t>of</a:t>
            </a:r>
            <a:r>
              <a:rPr kumimoji="1" lang="zh-CN" altLang="en-US" sz="1200" baseline="0" dirty="0" smtClean="0"/>
              <a:t> </a:t>
            </a:r>
            <a:r>
              <a:rPr kumimoji="1" lang="en-US" altLang="zh-CN" sz="1200" baseline="0" dirty="0" smtClean="0"/>
              <a:t>new</a:t>
            </a:r>
            <a:r>
              <a:rPr kumimoji="1" lang="zh-CN" altLang="en-US" sz="1200" baseline="0" dirty="0" smtClean="0"/>
              <a:t> </a:t>
            </a:r>
            <a:r>
              <a:rPr kumimoji="1" lang="en-US" altLang="zh-CN" sz="1200" baseline="0" dirty="0" smtClean="0"/>
              <a:t>migrants</a:t>
            </a:r>
            <a:r>
              <a:rPr kumimoji="1" lang="zh-CN" altLang="en-US" sz="1200" baseline="0" dirty="0" smtClean="0"/>
              <a:t> </a:t>
            </a:r>
            <a:r>
              <a:rPr kumimoji="1" lang="en-US" altLang="zh-CN" sz="1200" baseline="0" dirty="0" smtClean="0"/>
              <a:t>in</a:t>
            </a:r>
            <a:r>
              <a:rPr kumimoji="1" lang="zh-CN" altLang="en-US" sz="1200" baseline="0" dirty="0" smtClean="0"/>
              <a:t> </a:t>
            </a:r>
            <a:r>
              <a:rPr kumimoji="1" lang="en-US" altLang="zh-CN" sz="1200" baseline="0" dirty="0" smtClean="0"/>
              <a:t>cities.</a:t>
            </a:r>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zh-CN" sz="1200" dirty="0" smtClean="0"/>
          </a:p>
          <a:p>
            <a:r>
              <a:rPr lang="en-US" altLang="zh-CN" dirty="0" smtClean="0"/>
              <a:t>We</a:t>
            </a:r>
            <a:r>
              <a:rPr lang="zh-CN" altLang="en-US" dirty="0" smtClean="0"/>
              <a:t> </a:t>
            </a:r>
            <a:r>
              <a:rPr lang="en-US" altLang="zh-CN" dirty="0" smtClean="0"/>
              <a:t>find</a:t>
            </a:r>
            <a:r>
              <a:rPr lang="zh-CN" altLang="en-US" dirty="0" smtClean="0"/>
              <a:t> </a:t>
            </a:r>
            <a:r>
              <a:rPr kumimoji="1" lang="en-US" altLang="zh-CN" sz="1200" dirty="0" smtClean="0"/>
              <a:t>Leaving</a:t>
            </a:r>
            <a:r>
              <a:rPr kumimoji="1" lang="zh-CN" altLang="en-US" sz="1200" dirty="0" smtClean="0"/>
              <a:t> </a:t>
            </a:r>
            <a:r>
              <a:rPr kumimoji="1" lang="en-US" altLang="zh-CN" sz="1200" dirty="0" smtClean="0"/>
              <a:t>migrants</a:t>
            </a:r>
            <a:r>
              <a:rPr kumimoji="1" lang="zh-CN" altLang="en-US" sz="1200" dirty="0" smtClean="0"/>
              <a:t> </a:t>
            </a:r>
            <a:r>
              <a:rPr kumimoji="1" lang="en-US" altLang="zh-CN" sz="1200" dirty="0" smtClean="0"/>
              <a:t>tend</a:t>
            </a:r>
            <a:r>
              <a:rPr kumimoji="1" lang="zh-CN" altLang="en-US" sz="1200" dirty="0" smtClean="0"/>
              <a:t> </a:t>
            </a:r>
            <a:r>
              <a:rPr kumimoji="1" lang="en-US" altLang="zh-CN" sz="1200" dirty="0" smtClean="0"/>
              <a:t>to</a:t>
            </a:r>
            <a:r>
              <a:rPr kumimoji="1" lang="zh-CN" altLang="en-US" sz="1200" dirty="0" smtClean="0"/>
              <a:t> </a:t>
            </a:r>
            <a:r>
              <a:rPr kumimoji="1" lang="en-US" altLang="zh-CN" sz="1200" dirty="0" smtClean="0"/>
              <a:t>neither</a:t>
            </a:r>
            <a:r>
              <a:rPr kumimoji="1" lang="zh-CN" altLang="en-US" sz="1200" dirty="0" smtClean="0"/>
              <a:t> </a:t>
            </a:r>
            <a:r>
              <a:rPr kumimoji="1" lang="en-US" altLang="zh-CN" sz="1200" dirty="0" smtClean="0">
                <a:solidFill>
                  <a:srgbClr val="FF0000"/>
                </a:solidFill>
              </a:rPr>
              <a:t>develop</a:t>
            </a:r>
            <a:r>
              <a:rPr kumimoji="1" lang="zh-CN" altLang="en-US" sz="1200" dirty="0" smtClean="0">
                <a:solidFill>
                  <a:srgbClr val="FF0000"/>
                </a:solidFill>
              </a:rPr>
              <a:t> </a:t>
            </a:r>
            <a:r>
              <a:rPr kumimoji="1" lang="en-US" altLang="zh-CN" sz="1200" dirty="0" smtClean="0">
                <a:solidFill>
                  <a:srgbClr val="FF0000"/>
                </a:solidFill>
              </a:rPr>
              <a:t>diverse</a:t>
            </a:r>
            <a:r>
              <a:rPr kumimoji="1" lang="zh-CN" altLang="en-US" sz="1200" dirty="0" smtClean="0">
                <a:solidFill>
                  <a:srgbClr val="FF0000"/>
                </a:solidFill>
              </a:rPr>
              <a:t> </a:t>
            </a:r>
            <a:r>
              <a:rPr kumimoji="1" lang="en-US" altLang="zh-CN" sz="1200" dirty="0" smtClean="0">
                <a:solidFill>
                  <a:srgbClr val="FF0000"/>
                </a:solidFill>
              </a:rPr>
              <a:t>connections</a:t>
            </a:r>
            <a:r>
              <a:rPr kumimoji="1" lang="zh-CN" altLang="en-US" sz="1200" dirty="0" smtClean="0">
                <a:solidFill>
                  <a:srgbClr val="FF0000"/>
                </a:solidFill>
              </a:rPr>
              <a:t> </a:t>
            </a:r>
            <a:r>
              <a:rPr kumimoji="1" lang="en-US" altLang="zh-CN" sz="1200" dirty="0" smtClean="0"/>
              <a:t>or</a:t>
            </a:r>
            <a:r>
              <a:rPr kumimoji="1" lang="zh-CN" altLang="en-US" sz="1200" dirty="0" smtClean="0"/>
              <a:t> </a:t>
            </a:r>
            <a:r>
              <a:rPr kumimoji="1" lang="en-US" altLang="zh-CN" sz="1200" dirty="0" smtClean="0">
                <a:solidFill>
                  <a:srgbClr val="FF0000"/>
                </a:solidFill>
              </a:rPr>
              <a:t>move</a:t>
            </a:r>
            <a:r>
              <a:rPr kumimoji="1" lang="zh-CN" altLang="en-US" sz="1200" dirty="0" smtClean="0">
                <a:solidFill>
                  <a:srgbClr val="FF0000"/>
                </a:solidFill>
              </a:rPr>
              <a:t> </a:t>
            </a:r>
            <a:r>
              <a:rPr kumimoji="1" lang="en-US" altLang="zh-CN" sz="1200" dirty="0" smtClean="0">
                <a:solidFill>
                  <a:srgbClr val="FF0000"/>
                </a:solidFill>
              </a:rPr>
              <a:t>around</a:t>
            </a:r>
            <a:r>
              <a:rPr kumimoji="1" lang="zh-CN" altLang="en-US" sz="1200" dirty="0" smtClean="0">
                <a:solidFill>
                  <a:srgbClr val="FF0000"/>
                </a:solidFill>
              </a:rPr>
              <a:t> </a:t>
            </a:r>
            <a:r>
              <a:rPr kumimoji="1" lang="en-US" altLang="zh-CN" sz="1200" dirty="0" smtClean="0">
                <a:solidFill>
                  <a:srgbClr val="FF0000"/>
                </a:solidFill>
              </a:rPr>
              <a:t>the</a:t>
            </a:r>
            <a:r>
              <a:rPr kumimoji="1" lang="zh-CN" altLang="en-US" sz="1200" dirty="0" smtClean="0">
                <a:solidFill>
                  <a:srgbClr val="FF0000"/>
                </a:solidFill>
              </a:rPr>
              <a:t> </a:t>
            </a:r>
            <a:r>
              <a:rPr kumimoji="1" lang="en-US" altLang="zh-CN" sz="1200" dirty="0" smtClean="0">
                <a:solidFill>
                  <a:srgbClr val="FF0000"/>
                </a:solidFill>
              </a:rPr>
              <a:t>city</a:t>
            </a:r>
            <a:r>
              <a:rPr kumimoji="1" lang="en-US" altLang="zh-CN" sz="1200" dirty="0" smtClean="0"/>
              <a:t>.</a:t>
            </a:r>
            <a:r>
              <a:rPr kumimoji="1" lang="zh-CN" altLang="en-US" sz="1200" dirty="0" smtClean="0"/>
              <a:t> </a:t>
            </a:r>
            <a:r>
              <a:rPr kumimoji="1" lang="en-US" altLang="zh-CN" sz="1200" dirty="0" smtClean="0"/>
              <a:t>Their</a:t>
            </a:r>
            <a:r>
              <a:rPr kumimoji="1" lang="zh-CN" altLang="en-US" sz="1200" dirty="0" smtClean="0"/>
              <a:t> </a:t>
            </a:r>
            <a:r>
              <a:rPr kumimoji="1" lang="en-US" altLang="zh-CN" sz="1200" dirty="0" smtClean="0"/>
              <a:t>active</a:t>
            </a:r>
            <a:r>
              <a:rPr kumimoji="1" lang="zh-CN" altLang="en-US" sz="1200" dirty="0" smtClean="0"/>
              <a:t> </a:t>
            </a:r>
            <a:r>
              <a:rPr kumimoji="1" lang="en-US" altLang="zh-CN" sz="1200" dirty="0" smtClean="0"/>
              <a:t>areas</a:t>
            </a:r>
            <a:r>
              <a:rPr kumimoji="1" lang="zh-CN" altLang="en-US" sz="1200" dirty="0" smtClean="0"/>
              <a:t> </a:t>
            </a:r>
            <a:r>
              <a:rPr kumimoji="1" lang="en-US" altLang="zh-CN" sz="1200" dirty="0" smtClean="0"/>
              <a:t>also</a:t>
            </a:r>
            <a:r>
              <a:rPr kumimoji="1" lang="zh-CN" altLang="en-US" sz="1200" dirty="0" smtClean="0"/>
              <a:t> </a:t>
            </a:r>
            <a:r>
              <a:rPr kumimoji="1" lang="en-US" altLang="zh-CN" sz="1200" dirty="0" smtClean="0">
                <a:solidFill>
                  <a:srgbClr val="FF0000"/>
                </a:solidFill>
              </a:rPr>
              <a:t>have</a:t>
            </a:r>
            <a:r>
              <a:rPr kumimoji="1" lang="zh-CN" altLang="en-US" sz="1200" dirty="0" smtClean="0">
                <a:solidFill>
                  <a:srgbClr val="FF0000"/>
                </a:solidFill>
              </a:rPr>
              <a:t> </a:t>
            </a:r>
            <a:r>
              <a:rPr kumimoji="1" lang="en-US" altLang="zh-CN" sz="1200" dirty="0" smtClean="0">
                <a:solidFill>
                  <a:srgbClr val="FF0000"/>
                </a:solidFill>
              </a:rPr>
              <a:t>higher</a:t>
            </a:r>
            <a:r>
              <a:rPr kumimoji="1" lang="zh-CN" altLang="en-US" sz="1200" dirty="0" smtClean="0">
                <a:solidFill>
                  <a:srgbClr val="FF0000"/>
                </a:solidFill>
              </a:rPr>
              <a:t> </a:t>
            </a:r>
            <a:r>
              <a:rPr kumimoji="1" lang="en-US" altLang="zh-CN" sz="1200" dirty="0" smtClean="0">
                <a:solidFill>
                  <a:srgbClr val="FF0000"/>
                </a:solidFill>
              </a:rPr>
              <a:t>housing</a:t>
            </a:r>
            <a:r>
              <a:rPr kumimoji="1" lang="zh-CN" altLang="en-US" sz="1200" dirty="0" smtClean="0">
                <a:solidFill>
                  <a:srgbClr val="FF0000"/>
                </a:solidFill>
              </a:rPr>
              <a:t> </a:t>
            </a:r>
            <a:r>
              <a:rPr kumimoji="1" lang="en-US" altLang="zh-CN" sz="1200" dirty="0" smtClean="0">
                <a:solidFill>
                  <a:srgbClr val="FF0000"/>
                </a:solidFill>
              </a:rPr>
              <a:t>prices</a:t>
            </a:r>
            <a:r>
              <a:rPr kumimoji="1" lang="zh-CN" altLang="en-US" sz="1200" dirty="0" smtClean="0">
                <a:solidFill>
                  <a:srgbClr val="FF0000"/>
                </a:solidFill>
              </a:rPr>
              <a:t> </a:t>
            </a:r>
            <a:r>
              <a:rPr kumimoji="1" lang="en-US" altLang="zh-CN" sz="1200" dirty="0" smtClean="0"/>
              <a:t>than</a:t>
            </a:r>
            <a:r>
              <a:rPr kumimoji="1" lang="zh-CN" altLang="en-US" sz="1200" dirty="0" smtClean="0"/>
              <a:t> </a:t>
            </a:r>
            <a:r>
              <a:rPr kumimoji="1" lang="en-US" altLang="zh-CN" sz="1200" dirty="0" smtClean="0"/>
              <a:t>that</a:t>
            </a:r>
            <a:r>
              <a:rPr kumimoji="1" lang="zh-CN" altLang="en-US" sz="1200" dirty="0" smtClean="0"/>
              <a:t> </a:t>
            </a:r>
            <a:r>
              <a:rPr kumimoji="1" lang="en-US" altLang="zh-CN" sz="1200" dirty="0" smtClean="0"/>
              <a:t>of</a:t>
            </a:r>
            <a:r>
              <a:rPr kumimoji="1" lang="zh-CN" altLang="en-US" sz="1200" dirty="0" smtClean="0"/>
              <a:t> </a:t>
            </a:r>
            <a:r>
              <a:rPr kumimoji="1" lang="en-US" altLang="zh-CN" sz="1200" dirty="0" smtClean="0"/>
              <a:t>staying</a:t>
            </a:r>
            <a:r>
              <a:rPr kumimoji="1" lang="zh-CN" altLang="en-US" sz="1200" dirty="0" smtClean="0"/>
              <a:t> </a:t>
            </a:r>
            <a:r>
              <a:rPr kumimoji="1" lang="en-US" altLang="zh-CN" sz="1200" dirty="0" smtClean="0"/>
              <a:t>migrants.</a:t>
            </a:r>
          </a:p>
          <a:p>
            <a:pPr>
              <a:defRPr/>
            </a:pPr>
            <a:r>
              <a:rPr kumimoji="1" lang="en-US" altLang="zh-CN" dirty="0" smtClean="0"/>
              <a:t>By</a:t>
            </a:r>
            <a:r>
              <a:rPr kumimoji="1" lang="zh-CN" altLang="en-US" dirty="0" smtClean="0"/>
              <a:t> </a:t>
            </a:r>
            <a:r>
              <a:rPr kumimoji="1" lang="en-US" altLang="zh-CN" dirty="0" smtClean="0"/>
              <a:t>investigating</a:t>
            </a:r>
            <a:r>
              <a:rPr kumimoji="1" lang="zh-CN" altLang="en-US" dirty="0" smtClean="0"/>
              <a:t> </a:t>
            </a:r>
            <a:r>
              <a:rPr kumimoji="1" lang="en-US" altLang="zh-CN" dirty="0" smtClean="0"/>
              <a:t>the</a:t>
            </a:r>
            <a:r>
              <a:rPr kumimoji="1" lang="zh-CN" altLang="en-US" dirty="0" smtClean="0"/>
              <a:t> </a:t>
            </a:r>
            <a:r>
              <a:rPr kumimoji="1" lang="en-US" altLang="zh-CN" dirty="0" smtClean="0"/>
              <a:t>integration</a:t>
            </a:r>
            <a:r>
              <a:rPr kumimoji="1" lang="zh-CN" altLang="en-US" dirty="0" smtClean="0"/>
              <a:t> </a:t>
            </a:r>
            <a:r>
              <a:rPr kumimoji="1" lang="en-US" altLang="zh-CN" dirty="0" smtClean="0"/>
              <a:t>process</a:t>
            </a:r>
            <a:r>
              <a:rPr kumimoji="1" lang="zh-CN" altLang="en-US" dirty="0" smtClean="0"/>
              <a:t> </a:t>
            </a:r>
            <a:r>
              <a:rPr kumimoji="1" lang="en-US" altLang="zh-CN" dirty="0" smtClean="0"/>
              <a:t>of</a:t>
            </a:r>
            <a:r>
              <a:rPr kumimoji="1" lang="zh-CN" altLang="en-US" dirty="0" smtClean="0"/>
              <a:t> </a:t>
            </a:r>
            <a:r>
              <a:rPr kumimoji="1" lang="en-US" altLang="zh-CN" dirty="0" smtClean="0"/>
              <a:t>new</a:t>
            </a:r>
            <a:r>
              <a:rPr kumimoji="1" lang="zh-CN" altLang="en-US" dirty="0" smtClean="0"/>
              <a:t> </a:t>
            </a:r>
            <a:r>
              <a:rPr kumimoji="1" lang="en-US" altLang="zh-CN" dirty="0" smtClean="0"/>
              <a:t>migrants,</a:t>
            </a:r>
            <a:r>
              <a:rPr lang="en-US" altLang="zh-CN" dirty="0" smtClean="0"/>
              <a:t> we</a:t>
            </a:r>
            <a:r>
              <a:rPr lang="zh-CN" altLang="en-US" dirty="0" smtClean="0"/>
              <a:t> </a:t>
            </a:r>
            <a:r>
              <a:rPr lang="en-US" altLang="zh-CN" dirty="0" smtClean="0"/>
              <a:t>find</a:t>
            </a:r>
            <a:r>
              <a:rPr lang="zh-CN" altLang="en-US" dirty="0" smtClean="0"/>
              <a:t> </a:t>
            </a:r>
            <a:r>
              <a:rPr lang="en-US" altLang="zh-CN" dirty="0" smtClean="0"/>
              <a:t>that</a:t>
            </a:r>
            <a:r>
              <a:rPr lang="zh-CN" altLang="en-US" dirty="0" smtClean="0"/>
              <a:t> </a:t>
            </a:r>
            <a:r>
              <a:rPr lang="en-US" altLang="zh-CN" dirty="0" smtClean="0"/>
              <a:t>migrants are indeed approaching locals in most characteristics</a:t>
            </a:r>
            <a:r>
              <a:rPr lang="zh-CN" altLang="en-US" dirty="0" smtClean="0"/>
              <a:t> </a:t>
            </a:r>
            <a:r>
              <a:rPr lang="en-US" altLang="zh-CN" dirty="0" smtClean="0"/>
              <a:t>despite</a:t>
            </a:r>
            <a:r>
              <a:rPr lang="zh-CN" altLang="en-US" dirty="0" smtClean="0"/>
              <a:t> </a:t>
            </a:r>
            <a:r>
              <a:rPr lang="en-US" altLang="zh-CN" dirty="0" smtClean="0"/>
              <a:t>the</a:t>
            </a:r>
            <a:r>
              <a:rPr lang="zh-CN" altLang="en-US" dirty="0" smtClean="0"/>
              <a:t> </a:t>
            </a:r>
            <a:r>
              <a:rPr lang="en-US" altLang="zh-CN" dirty="0" smtClean="0"/>
              <a:t>short</a:t>
            </a:r>
            <a:r>
              <a:rPr lang="zh-CN" altLang="en-US" dirty="0" smtClean="0"/>
              <a:t> </a:t>
            </a:r>
            <a:r>
              <a:rPr lang="en-US" altLang="zh-CN" dirty="0" smtClean="0"/>
              <a:t>time</a:t>
            </a:r>
            <a:r>
              <a:rPr lang="zh-CN" altLang="en-US" dirty="0" smtClean="0"/>
              <a:t> </a:t>
            </a:r>
            <a:r>
              <a:rPr lang="en-US" altLang="zh-CN" dirty="0" smtClean="0"/>
              <a:t>span.</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altLang="zh-CN" sz="1200" dirty="0" smtClean="0"/>
              <a:t>In</a:t>
            </a:r>
            <a:r>
              <a:rPr kumimoji="1" lang="zh-CN" altLang="en-US" sz="1200" dirty="0" smtClean="0"/>
              <a:t> </a:t>
            </a:r>
            <a:r>
              <a:rPr kumimoji="1" lang="en-US" altLang="zh-CN" sz="1200" dirty="0" smtClean="0"/>
              <a:t>prediction</a:t>
            </a:r>
            <a:r>
              <a:rPr kumimoji="1" lang="zh-CN" altLang="en-US" sz="1200" dirty="0" smtClean="0"/>
              <a:t> </a:t>
            </a:r>
            <a:r>
              <a:rPr kumimoji="1" lang="en-US" altLang="zh-CN" sz="1200" dirty="0" smtClean="0"/>
              <a:t>task,</a:t>
            </a:r>
            <a:r>
              <a:rPr kumimoji="1" lang="zh-CN" altLang="en-US" sz="1200" dirty="0" smtClean="0"/>
              <a:t> </a:t>
            </a:r>
            <a:r>
              <a:rPr kumimoji="1" lang="en-US" altLang="zh-CN" sz="1200" dirty="0" smtClean="0"/>
              <a:t>we</a:t>
            </a:r>
            <a:r>
              <a:rPr kumimoji="1" lang="zh-CN" altLang="en-US" sz="1200" baseline="0" dirty="0" smtClean="0"/>
              <a:t> </a:t>
            </a:r>
            <a:r>
              <a:rPr kumimoji="1" lang="en-US" altLang="zh-CN" sz="1200" baseline="0" dirty="0" smtClean="0"/>
              <a:t>find</a:t>
            </a:r>
            <a:r>
              <a:rPr kumimoji="1" lang="zh-CN" altLang="en-US" sz="1200" baseline="0" dirty="0" smtClean="0"/>
              <a:t> </a:t>
            </a:r>
            <a:r>
              <a:rPr kumimoji="1" lang="en-US" altLang="zh-CN" sz="1200" baseline="0" dirty="0" smtClean="0"/>
              <a:t>that</a:t>
            </a:r>
            <a:r>
              <a:rPr kumimoji="1" lang="zh-CN" altLang="en-US" sz="1200" baseline="0" dirty="0" smtClean="0"/>
              <a:t> </a:t>
            </a:r>
            <a:r>
              <a:rPr kumimoji="1" lang="en-US" altLang="zh-CN" sz="1200" dirty="0" smtClean="0"/>
              <a:t>When</a:t>
            </a:r>
            <a:r>
              <a:rPr kumimoji="1" lang="zh-CN" altLang="en-US" sz="1200" dirty="0" smtClean="0"/>
              <a:t> </a:t>
            </a:r>
            <a:r>
              <a:rPr kumimoji="1" lang="en-US" altLang="zh-CN" sz="1200" dirty="0" smtClean="0"/>
              <a:t>using</a:t>
            </a:r>
            <a:r>
              <a:rPr kumimoji="1" lang="zh-CN" altLang="en-US" sz="1200" dirty="0" smtClean="0"/>
              <a:t> </a:t>
            </a:r>
            <a:r>
              <a:rPr kumimoji="1" lang="en-US" altLang="zh-CN" sz="1200" dirty="0" smtClean="0"/>
              <a:t>the</a:t>
            </a:r>
            <a:r>
              <a:rPr kumimoji="1" lang="zh-CN" altLang="en-US" sz="1200" dirty="0" smtClean="0"/>
              <a:t> </a:t>
            </a:r>
            <a:r>
              <a:rPr kumimoji="1" lang="en-US" altLang="zh-CN" sz="1200" dirty="0" smtClean="0"/>
              <a:t>same</a:t>
            </a:r>
            <a:r>
              <a:rPr kumimoji="1" lang="zh-CN" altLang="en-US" sz="1200" dirty="0" smtClean="0"/>
              <a:t> </a:t>
            </a:r>
            <a:r>
              <a:rPr kumimoji="1" lang="en-US" altLang="zh-CN" sz="1200" dirty="0" smtClean="0"/>
              <a:t>features,</a:t>
            </a:r>
            <a:r>
              <a:rPr kumimoji="1" lang="zh-CN" altLang="en-US" sz="1200" dirty="0" smtClean="0"/>
              <a:t> </a:t>
            </a:r>
            <a:r>
              <a:rPr kumimoji="1" lang="en-US" altLang="zh-CN" sz="1200" dirty="0" smtClean="0"/>
              <a:t>the</a:t>
            </a:r>
            <a:r>
              <a:rPr kumimoji="1" lang="zh-CN" altLang="en-US" sz="1200" dirty="0" smtClean="0"/>
              <a:t> </a:t>
            </a:r>
            <a:r>
              <a:rPr kumimoji="1" lang="en-US" altLang="zh-CN" sz="1200" dirty="0" smtClean="0"/>
              <a:t>classifier</a:t>
            </a:r>
            <a:r>
              <a:rPr kumimoji="1" lang="zh-CN" altLang="en-US" sz="1200" dirty="0" smtClean="0"/>
              <a:t> </a:t>
            </a:r>
            <a:r>
              <a:rPr kumimoji="1" lang="en-US" altLang="zh-CN" sz="1200" dirty="0" smtClean="0"/>
              <a:t>trained</a:t>
            </a:r>
            <a:r>
              <a:rPr kumimoji="1" lang="zh-CN" altLang="en-US" sz="1200" dirty="0" smtClean="0"/>
              <a:t> </a:t>
            </a:r>
            <a:r>
              <a:rPr kumimoji="1" lang="en-US" altLang="zh-CN" sz="1200" dirty="0" smtClean="0"/>
              <a:t>from</a:t>
            </a:r>
            <a:r>
              <a:rPr kumimoji="1" lang="zh-CN" altLang="en-US" sz="1200" dirty="0" smtClean="0"/>
              <a:t> </a:t>
            </a:r>
            <a:r>
              <a:rPr kumimoji="1" lang="en-US" altLang="zh-CN" sz="1200" dirty="0" smtClean="0"/>
              <a:t>only</a:t>
            </a:r>
            <a:r>
              <a:rPr kumimoji="1" lang="zh-CN" altLang="en-US" sz="1200" dirty="0" smtClean="0"/>
              <a:t> </a:t>
            </a:r>
            <a:r>
              <a:rPr kumimoji="1" lang="en-US" altLang="zh-CN" sz="1200" dirty="0" smtClean="0"/>
              <a:t>the</a:t>
            </a:r>
            <a:r>
              <a:rPr kumimoji="1" lang="zh-CN" altLang="en-US" sz="1200" dirty="0" smtClean="0"/>
              <a:t> </a:t>
            </a:r>
            <a:r>
              <a:rPr kumimoji="1" lang="en-US" altLang="zh-CN" sz="1200" dirty="0" smtClean="0"/>
              <a:t>first</a:t>
            </a:r>
            <a:r>
              <a:rPr kumimoji="1" lang="zh-CN" altLang="en-US" sz="1200" dirty="0" smtClean="0"/>
              <a:t> </a:t>
            </a:r>
            <a:r>
              <a:rPr kumimoji="1" lang="en-US" altLang="zh-CN" sz="1200" dirty="0" smtClean="0"/>
              <a:t>few</a:t>
            </a:r>
            <a:r>
              <a:rPr kumimoji="1" lang="zh-CN" altLang="en-US" sz="1200" dirty="0" smtClean="0"/>
              <a:t> </a:t>
            </a:r>
            <a:r>
              <a:rPr kumimoji="1" lang="en-US" altLang="zh-CN" sz="1200" dirty="0" smtClean="0"/>
              <a:t>days</a:t>
            </a:r>
            <a:r>
              <a:rPr kumimoji="1" lang="zh-CN" altLang="en-US" sz="1200" dirty="0" smtClean="0"/>
              <a:t> </a:t>
            </a:r>
            <a:r>
              <a:rPr kumimoji="1" lang="en-US" altLang="zh-CN" sz="1200" dirty="0" smtClean="0"/>
              <a:t>is</a:t>
            </a:r>
            <a:r>
              <a:rPr kumimoji="1" lang="zh-CN" altLang="en-US" sz="1200" dirty="0" smtClean="0"/>
              <a:t> </a:t>
            </a:r>
            <a:r>
              <a:rPr kumimoji="1" lang="en-US" altLang="zh-CN" sz="1200" dirty="0" smtClean="0"/>
              <a:t>already</a:t>
            </a:r>
            <a:r>
              <a:rPr kumimoji="1" lang="zh-CN" altLang="en-US" sz="1200" dirty="0" smtClean="0"/>
              <a:t> </a:t>
            </a:r>
            <a:r>
              <a:rPr kumimoji="1" lang="en-US" altLang="zh-CN" sz="1200" dirty="0" smtClean="0"/>
              <a:t>as</a:t>
            </a:r>
            <a:r>
              <a:rPr kumimoji="1" lang="zh-CN" altLang="en-US" sz="1200" dirty="0" smtClean="0"/>
              <a:t> </a:t>
            </a:r>
            <a:r>
              <a:rPr kumimoji="1" lang="en-US" altLang="zh-CN" sz="1200" dirty="0" smtClean="0"/>
              <a:t>good</a:t>
            </a:r>
            <a:r>
              <a:rPr kumimoji="1" lang="zh-CN" altLang="en-US" sz="1200" dirty="0" smtClean="0"/>
              <a:t> </a:t>
            </a:r>
            <a:r>
              <a:rPr kumimoji="1" lang="en-US" altLang="zh-CN" sz="1200" dirty="0" smtClean="0"/>
              <a:t>as</a:t>
            </a:r>
            <a:r>
              <a:rPr kumimoji="1" lang="zh-CN" altLang="en-US" sz="1200" dirty="0" smtClean="0"/>
              <a:t> </a:t>
            </a:r>
            <a:r>
              <a:rPr kumimoji="1" lang="en-US" altLang="zh-CN" sz="1200" dirty="0" smtClean="0"/>
              <a:t>the</a:t>
            </a:r>
            <a:r>
              <a:rPr kumimoji="1" lang="zh-CN" altLang="en-US" sz="1200" dirty="0" smtClean="0"/>
              <a:t> </a:t>
            </a:r>
            <a:r>
              <a:rPr kumimoji="1" lang="en-US" altLang="zh-CN" sz="1200" dirty="0" smtClean="0"/>
              <a:t>one</a:t>
            </a:r>
            <a:r>
              <a:rPr kumimoji="1" lang="zh-CN" altLang="en-US" sz="1200" dirty="0" smtClean="0"/>
              <a:t> </a:t>
            </a:r>
            <a:r>
              <a:rPr kumimoji="1" lang="en-US" altLang="zh-CN" sz="1200" dirty="0" smtClean="0"/>
              <a:t>using</a:t>
            </a:r>
            <a:r>
              <a:rPr kumimoji="1" lang="zh-CN" altLang="en-US" sz="1200" dirty="0" smtClean="0"/>
              <a:t> </a:t>
            </a:r>
            <a:r>
              <a:rPr kumimoji="1" lang="en-US" altLang="zh-CN" sz="1200" dirty="0" smtClean="0"/>
              <a:t>full</a:t>
            </a:r>
            <a:r>
              <a:rPr kumimoji="1" lang="zh-CN" altLang="en-US" sz="1200" dirty="0" smtClean="0"/>
              <a:t> </a:t>
            </a:r>
            <a:r>
              <a:rPr kumimoji="1" lang="en-US" altLang="zh-CN" sz="1200" dirty="0" smtClean="0"/>
              <a:t>data.</a:t>
            </a:r>
          </a:p>
          <a:p>
            <a:pPr>
              <a:defRPr/>
            </a:pPr>
            <a:endParaRPr kumimoji="1" lang="en-US" altLang="zh-CN" sz="120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kern="1200" dirty="0" smtClean="0">
                <a:solidFill>
                  <a:schemeClr val="tx1"/>
                </a:solidFill>
                <a:effectLst/>
                <a:latin typeface="Arial" charset="0"/>
                <a:ea typeface="宋体" pitchFamily="2" charset="-122"/>
                <a:cs typeface="+mn-cs"/>
              </a:rPr>
              <a:t>Lastly</a:t>
            </a:r>
            <a:r>
              <a:rPr lang="en-US" altLang="zh-CN" sz="1200" kern="1200" dirty="0">
                <a:solidFill>
                  <a:schemeClr val="tx1"/>
                </a:solidFill>
                <a:effectLst/>
                <a:latin typeface="Arial" charset="0"/>
                <a:ea typeface="宋体" pitchFamily="2" charset="-122"/>
                <a:cs typeface="+mn-cs"/>
              </a:rPr>
              <a:t>,</a:t>
            </a:r>
            <a:r>
              <a:rPr lang="zh-CN" altLang="en-US" sz="1200" kern="1200" dirty="0">
                <a:solidFill>
                  <a:schemeClr val="tx1"/>
                </a:solidFill>
                <a:effectLst/>
                <a:latin typeface="Arial" charset="0"/>
                <a:ea typeface="宋体" pitchFamily="2" charset="-122"/>
                <a:cs typeface="+mn-cs"/>
              </a:rPr>
              <a:t> </a:t>
            </a:r>
            <a:r>
              <a:rPr kumimoji="1" lang="en-US" altLang="zh-CN" sz="1200" dirty="0"/>
              <a:t>We</a:t>
            </a:r>
            <a:r>
              <a:rPr kumimoji="1" lang="zh-CN" altLang="en-US" sz="1200" dirty="0"/>
              <a:t> </a:t>
            </a:r>
            <a:r>
              <a:rPr kumimoji="1" lang="en-US" altLang="zh-CN" sz="1200" dirty="0"/>
              <a:t>hope</a:t>
            </a:r>
            <a:r>
              <a:rPr kumimoji="1" lang="zh-CN" altLang="en-US" sz="1200" dirty="0"/>
              <a:t> </a:t>
            </a:r>
            <a:r>
              <a:rPr kumimoji="1" lang="en-US" altLang="zh-CN" sz="1200" dirty="0"/>
              <a:t>that</a:t>
            </a:r>
            <a:r>
              <a:rPr kumimoji="1" lang="zh-CN" altLang="en-US" sz="1200" dirty="0"/>
              <a:t> </a:t>
            </a:r>
            <a:r>
              <a:rPr kumimoji="1" lang="en-US" altLang="zh-CN" sz="1200" dirty="0"/>
              <a:t>our</a:t>
            </a:r>
            <a:r>
              <a:rPr kumimoji="1" lang="zh-CN" altLang="en-US" sz="1200" dirty="0"/>
              <a:t> </a:t>
            </a:r>
            <a:r>
              <a:rPr kumimoji="1" lang="en-US" altLang="zh-CN" sz="1200" dirty="0"/>
              <a:t>study</a:t>
            </a:r>
            <a:r>
              <a:rPr kumimoji="1" lang="zh-CN" altLang="en-US" sz="1200" dirty="0"/>
              <a:t> </a:t>
            </a:r>
            <a:r>
              <a:rPr kumimoji="1" lang="en-US" altLang="zh-CN" sz="1200" dirty="0"/>
              <a:t>can</a:t>
            </a:r>
            <a:r>
              <a:rPr kumimoji="1" lang="zh-CN" altLang="en-US" sz="1200" dirty="0"/>
              <a:t> </a:t>
            </a:r>
            <a:r>
              <a:rPr kumimoji="1" lang="en-US" altLang="zh-CN" sz="1200" dirty="0"/>
              <a:t>encourage</a:t>
            </a:r>
            <a:r>
              <a:rPr kumimoji="1" lang="zh-CN" altLang="en-US" sz="1200" dirty="0"/>
              <a:t> </a:t>
            </a:r>
            <a:r>
              <a:rPr kumimoji="1" lang="en-US" altLang="zh-CN" sz="1200" dirty="0"/>
              <a:t>more</a:t>
            </a:r>
            <a:r>
              <a:rPr kumimoji="1" lang="zh-CN" altLang="en-US" sz="1200" dirty="0"/>
              <a:t> </a:t>
            </a:r>
            <a:r>
              <a:rPr kumimoji="1" lang="en-US" altLang="zh-CN" sz="1200" dirty="0"/>
              <a:t>researchers</a:t>
            </a:r>
            <a:r>
              <a:rPr kumimoji="1" lang="zh-CN" altLang="en-US" sz="1200" dirty="0"/>
              <a:t> </a:t>
            </a:r>
            <a:r>
              <a:rPr kumimoji="1" lang="en-US" altLang="zh-CN" sz="1200" dirty="0"/>
              <a:t>to</a:t>
            </a:r>
            <a:r>
              <a:rPr kumimoji="1" lang="zh-CN" altLang="en-US" sz="1200" dirty="0"/>
              <a:t> </a:t>
            </a:r>
            <a:r>
              <a:rPr kumimoji="1" lang="en-US" altLang="zh-CN" sz="1200" dirty="0"/>
              <a:t>examine</a:t>
            </a:r>
            <a:r>
              <a:rPr kumimoji="1" lang="zh-CN" altLang="en-US" sz="1200" dirty="0"/>
              <a:t> </a:t>
            </a:r>
            <a:r>
              <a:rPr kumimoji="1" lang="en-US" altLang="zh-CN" sz="1200" dirty="0"/>
              <a:t>this</a:t>
            </a:r>
            <a:r>
              <a:rPr kumimoji="1" lang="zh-CN" altLang="en-US" sz="1200" dirty="0"/>
              <a:t> </a:t>
            </a:r>
            <a:r>
              <a:rPr kumimoji="1" lang="en-US" altLang="zh-CN" sz="1200" dirty="0"/>
              <a:t>important</a:t>
            </a:r>
            <a:r>
              <a:rPr kumimoji="1" lang="zh-CN" altLang="en-US" sz="1200" dirty="0"/>
              <a:t> </a:t>
            </a:r>
            <a:r>
              <a:rPr kumimoji="1" lang="en-US" altLang="zh-CN" sz="1200" dirty="0"/>
              <a:t>problem.</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kern="1200" dirty="0">
                <a:solidFill>
                  <a:schemeClr val="tx1"/>
                </a:solidFill>
                <a:effectLst/>
                <a:latin typeface="Arial" charset="0"/>
                <a:ea typeface="宋体" pitchFamily="2" charset="-122"/>
                <a:cs typeface="+mn-cs"/>
              </a:rPr>
              <a:t> </a:t>
            </a:r>
            <a:endParaRPr lang="en-US" altLang="zh-CN"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a:effectLst/>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zh-CN"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altLang="zh-CN" sz="1200" dirty="0"/>
          </a:p>
          <a:p>
            <a:endParaRPr kumimoji="1" lang="zh-CN" altLang="en-US" dirty="0"/>
          </a:p>
        </p:txBody>
      </p:sp>
      <p:sp>
        <p:nvSpPr>
          <p:cNvPr id="4" name="幻灯片编号占位符 3"/>
          <p:cNvSpPr>
            <a:spLocks noGrp="1"/>
          </p:cNvSpPr>
          <p:nvPr>
            <p:ph type="sldNum" sz="quarter" idx="10"/>
          </p:nvPr>
        </p:nvSpPr>
        <p:spPr/>
        <p:txBody>
          <a:bodyPr/>
          <a:lstStyle/>
          <a:p>
            <a:pPr>
              <a:defRPr/>
            </a:pPr>
            <a:fld id="{A3804948-14D2-43DA-B3DB-CF1972FFF4B7}" type="slidenum">
              <a:rPr lang="en-US" altLang="zh-CN" smtClean="0"/>
              <a:pPr>
                <a:defRPr/>
              </a:pPr>
              <a:t>25</a:t>
            </a:fld>
            <a:endParaRPr lang="en-US" altLang="zh-CN"/>
          </a:p>
        </p:txBody>
      </p:sp>
    </p:spTree>
    <p:extLst>
      <p:ext uri="{BB962C8B-B14F-4D97-AF65-F5344CB8AC3E}">
        <p14:creationId xmlns:p14="http://schemas.microsoft.com/office/powerpoint/2010/main" val="19943323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kern="1200" dirty="0" smtClean="0">
                <a:solidFill>
                  <a:schemeClr val="tx1"/>
                </a:solidFill>
                <a:effectLst/>
                <a:latin typeface="Arial" charset="0"/>
                <a:ea typeface="宋体" pitchFamily="2" charset="-122"/>
                <a:cs typeface="+mn-cs"/>
              </a:rPr>
              <a:t>Before introducing our dataset and </a:t>
            </a:r>
            <a:r>
              <a:rPr lang="en-US" altLang="zh-CN" sz="1200" kern="1200" dirty="0" err="1" smtClean="0">
                <a:solidFill>
                  <a:schemeClr val="tx1"/>
                </a:solidFill>
                <a:effectLst/>
                <a:latin typeface="Arial" charset="0"/>
                <a:ea typeface="宋体" pitchFamily="2" charset="-122"/>
                <a:cs typeface="+mn-cs"/>
              </a:rPr>
              <a:t>experi</a:t>
            </a:r>
            <a:r>
              <a:rPr lang="en-US" altLang="zh-CN" sz="1200" kern="1200" dirty="0" smtClean="0">
                <a:solidFill>
                  <a:schemeClr val="tx1"/>
                </a:solidFill>
                <a:effectLst/>
                <a:latin typeface="Arial" charset="0"/>
                <a:ea typeface="宋体" pitchFamily="2" charset="-122"/>
                <a:cs typeface="+mn-cs"/>
              </a:rPr>
              <a:t>- mental setup, </a:t>
            </a:r>
            <a:r>
              <a:rPr lang="en-US" altLang="zh-CN" sz="1200" kern="1200" dirty="0" err="1" smtClean="0">
                <a:solidFill>
                  <a:schemeClr val="tx1"/>
                </a:solidFill>
                <a:effectLst/>
                <a:latin typeface="Arial" charset="0"/>
                <a:ea typeface="宋体" pitchFamily="2" charset="-122"/>
                <a:cs typeface="+mn-cs"/>
              </a:rPr>
              <a:t>letme</a:t>
            </a:r>
            <a:r>
              <a:rPr lang="en-US" altLang="zh-CN" sz="1200" kern="1200" dirty="0" smtClean="0">
                <a:solidFill>
                  <a:schemeClr val="tx1"/>
                </a:solidFill>
                <a:effectLst/>
                <a:latin typeface="Arial" charset="0"/>
                <a:ea typeface="宋体" pitchFamily="2" charset="-122"/>
                <a:cs typeface="+mn-cs"/>
              </a:rPr>
              <a:t> highlight several facts about telecommunication in China. First, obtaining a local number is the </a:t>
            </a:r>
            <a:r>
              <a:rPr lang="en-US" altLang="zh-CN" sz="1200" kern="1200" dirty="0" err="1" smtClean="0">
                <a:solidFill>
                  <a:schemeClr val="tx1"/>
                </a:solidFill>
                <a:effectLst/>
                <a:latin typeface="Arial" charset="0"/>
                <a:ea typeface="宋体" pitchFamily="2" charset="-122"/>
                <a:cs typeface="+mn-cs"/>
              </a:rPr>
              <a:t>rst</a:t>
            </a:r>
            <a:r>
              <a:rPr lang="en-US" altLang="zh-CN" sz="1200" kern="1200" dirty="0" smtClean="0">
                <a:solidFill>
                  <a:schemeClr val="tx1"/>
                </a:solidFill>
                <a:effectLst/>
                <a:latin typeface="Arial" charset="0"/>
                <a:ea typeface="宋体" pitchFamily="2" charset="-122"/>
                <a:cs typeface="+mn-cs"/>
              </a:rPr>
              <a:t> integration step for a new migrant because of long-distance call costs, and we are able to di </a:t>
            </a:r>
            <a:r>
              <a:rPr lang="en-US" altLang="zh-CN" sz="1200" kern="1200" dirty="0" err="1" smtClean="0">
                <a:solidFill>
                  <a:schemeClr val="tx1"/>
                </a:solidFill>
                <a:effectLst/>
                <a:latin typeface="Arial" charset="0"/>
                <a:ea typeface="宋体" pitchFamily="2" charset="-122"/>
                <a:cs typeface="+mn-cs"/>
              </a:rPr>
              <a:t>erentiate</a:t>
            </a:r>
            <a:r>
              <a:rPr lang="en-US" altLang="zh-CN" sz="1200" kern="1200" dirty="0" smtClean="0">
                <a:solidFill>
                  <a:schemeClr val="tx1"/>
                </a:solidFill>
                <a:effectLst/>
                <a:latin typeface="Arial" charset="0"/>
                <a:ea typeface="宋体" pitchFamily="2" charset="-122"/>
                <a:cs typeface="+mn-cs"/>
              </a:rPr>
              <a:t> whether a telephone number is a local number in Shanghai or from other regions. Second, since obtaining a phone number is nontrivial and requires personal </a:t>
            </a:r>
            <a:r>
              <a:rPr lang="en-US" altLang="zh-CN" sz="1200" kern="1200" dirty="0" err="1" smtClean="0">
                <a:solidFill>
                  <a:schemeClr val="tx1"/>
                </a:solidFill>
                <a:effectLst/>
                <a:latin typeface="Arial" charset="0"/>
                <a:ea typeface="宋体" pitchFamily="2" charset="-122"/>
                <a:cs typeface="+mn-cs"/>
              </a:rPr>
              <a:t>identi</a:t>
            </a:r>
            <a:r>
              <a:rPr lang="en-US" altLang="zh-CN" sz="1200" kern="1200" dirty="0" smtClean="0">
                <a:solidFill>
                  <a:schemeClr val="tx1"/>
                </a:solidFill>
                <a:effectLst/>
                <a:latin typeface="Arial" charset="0"/>
                <a:ea typeface="宋体" pitchFamily="2" charset="-122"/>
                <a:cs typeface="+mn-cs"/>
              </a:rPr>
              <a:t> cation, it is uncommon for a temporary visitor to obtain a local number. Personal </a:t>
            </a:r>
            <a:r>
              <a:rPr lang="en-US" altLang="zh-CN" sz="1200" kern="1200" dirty="0" err="1" smtClean="0">
                <a:solidFill>
                  <a:schemeClr val="tx1"/>
                </a:solidFill>
                <a:effectLst/>
                <a:latin typeface="Arial" charset="0"/>
                <a:ea typeface="宋体" pitchFamily="2" charset="-122"/>
                <a:cs typeface="+mn-cs"/>
              </a:rPr>
              <a:t>identi</a:t>
            </a:r>
            <a:r>
              <a:rPr lang="en-US" altLang="zh-CN" sz="1200" kern="1200" dirty="0" smtClean="0">
                <a:solidFill>
                  <a:schemeClr val="tx1"/>
                </a:solidFill>
                <a:effectLst/>
                <a:latin typeface="Arial" charset="0"/>
                <a:ea typeface="宋体" pitchFamily="2" charset="-122"/>
                <a:cs typeface="+mn-cs"/>
              </a:rPr>
              <a:t> cation allows us to extract the birthplace of a per- son. Therefore, we can identify people who just obtained a local number but were not from Shanghai </a:t>
            </a:r>
            <a:r>
              <a:rPr lang="en-US" altLang="zh-CN" sz="1200" kern="1200" dirty="0" err="1" smtClean="0">
                <a:solidFill>
                  <a:schemeClr val="tx1"/>
                </a:solidFill>
                <a:effectLst/>
                <a:latin typeface="Arial" charset="0"/>
                <a:ea typeface="宋体" pitchFamily="2" charset="-122"/>
                <a:cs typeface="+mn-cs"/>
              </a:rPr>
              <a:t>originall</a:t>
            </a:r>
            <a:r>
              <a:rPr lang="en-US" altLang="zh-CN" sz="1200" kern="1200" dirty="0" smtClean="0">
                <a:solidFill>
                  <a:schemeClr val="tx1"/>
                </a:solidFill>
                <a:effectLst/>
                <a:latin typeface="Arial" charset="0"/>
                <a:ea typeface="宋体" pitchFamily="2" charset="-122"/>
                <a:cs typeface="+mn-cs"/>
              </a:rPr>
              <a:t> </a:t>
            </a:r>
            <a:endParaRPr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pPr>
              <a:defRPr/>
            </a:pPr>
            <a:fld id="{A3804948-14D2-43DA-B3DB-CF1972FFF4B7}" type="slidenum">
              <a:rPr lang="en-US" altLang="zh-CN" smtClean="0"/>
              <a:pPr>
                <a:defRPr/>
              </a:pPr>
              <a:t>26</a:t>
            </a:fld>
            <a:endParaRPr lang="en-US" altLang="zh-CN"/>
          </a:p>
        </p:txBody>
      </p:sp>
    </p:spTree>
    <p:extLst>
      <p:ext uri="{BB962C8B-B14F-4D97-AF65-F5344CB8AC3E}">
        <p14:creationId xmlns:p14="http://schemas.microsoft.com/office/powerpoint/2010/main" val="1430124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kumimoji="1" lang="en-US" altLang="zh-CN" dirty="0" smtClean="0"/>
              <a:t>To</a:t>
            </a:r>
            <a:r>
              <a:rPr kumimoji="1" lang="zh-CN" altLang="en-US" dirty="0" smtClean="0"/>
              <a:t> </a:t>
            </a:r>
            <a:r>
              <a:rPr kumimoji="1" lang="en-US" altLang="zh-CN" dirty="0" smtClean="0"/>
              <a:t>be</a:t>
            </a:r>
            <a:r>
              <a:rPr kumimoji="1" lang="zh-CN" altLang="en-US" dirty="0" smtClean="0"/>
              <a:t> </a:t>
            </a:r>
            <a:r>
              <a:rPr kumimoji="1" lang="en-US" altLang="zh-CN" dirty="0" smtClean="0"/>
              <a:t>more</a:t>
            </a:r>
            <a:r>
              <a:rPr kumimoji="1" lang="zh-CN" altLang="en-US" dirty="0" smtClean="0"/>
              <a:t> </a:t>
            </a:r>
            <a:r>
              <a:rPr kumimoji="1" lang="en-US" altLang="zh-CN" dirty="0" smtClean="0"/>
              <a:t>specifically,</a:t>
            </a:r>
            <a:r>
              <a:rPr kumimoji="1" lang="zh-CN" altLang="en-US" dirty="0" smtClean="0"/>
              <a:t> </a:t>
            </a:r>
            <a:r>
              <a:rPr kumimoji="1" lang="en-US" altLang="zh-CN" dirty="0" smtClean="0"/>
              <a:t>our</a:t>
            </a:r>
            <a:r>
              <a:rPr kumimoji="1" lang="zh-CN" altLang="en-US" dirty="0" smtClean="0"/>
              <a:t> </a:t>
            </a:r>
            <a:r>
              <a:rPr kumimoji="1" lang="en-US" altLang="zh-CN" dirty="0" smtClean="0"/>
              <a:t>work</a:t>
            </a:r>
            <a:r>
              <a:rPr kumimoji="1" lang="zh-CN" altLang="en-US" dirty="0" smtClean="0"/>
              <a:t> </a:t>
            </a:r>
            <a:r>
              <a:rPr kumimoji="1" lang="en-US" altLang="zh-CN" dirty="0" smtClean="0"/>
              <a:t>is</a:t>
            </a:r>
            <a:r>
              <a:rPr kumimoji="1" lang="zh-CN" altLang="en-US" dirty="0" smtClean="0"/>
              <a:t> </a:t>
            </a:r>
            <a:r>
              <a:rPr kumimoji="1" lang="en-US" altLang="zh-CN" dirty="0" smtClean="0"/>
              <a:t>based</a:t>
            </a:r>
            <a:r>
              <a:rPr kumimoji="1" lang="zh-CN" altLang="en-US" dirty="0" smtClean="0"/>
              <a:t> </a:t>
            </a:r>
            <a:r>
              <a:rPr kumimoji="1" lang="en-US" altLang="zh-CN" dirty="0" smtClean="0"/>
              <a:t>on</a:t>
            </a:r>
            <a:r>
              <a:rPr kumimoji="1" lang="zh-CN" altLang="en-US" dirty="0" smtClean="0"/>
              <a:t> </a:t>
            </a:r>
            <a:r>
              <a:rPr kumimoji="1" lang="en-US" altLang="zh-CN" dirty="0" smtClean="0"/>
              <a:t>a</a:t>
            </a:r>
            <a:r>
              <a:rPr kumimoji="1" lang="zh-CN" altLang="en-US" dirty="0" smtClean="0"/>
              <a:t> </a:t>
            </a:r>
            <a:r>
              <a:rPr kumimoji="1" lang="en-US" altLang="zh-CN" dirty="0" smtClean="0"/>
              <a:t>dataset</a:t>
            </a:r>
            <a:r>
              <a:rPr kumimoji="1" lang="zh-CN" altLang="en-US" baseline="0" dirty="0" smtClean="0"/>
              <a:t> </a:t>
            </a:r>
            <a:r>
              <a:rPr kumimoji="1" lang="en-US" altLang="zh-CN" baseline="0" dirty="0" smtClean="0"/>
              <a:t>provided</a:t>
            </a:r>
            <a:r>
              <a:rPr kumimoji="1" lang="zh-CN" altLang="en-US" baseline="0" dirty="0" smtClean="0"/>
              <a:t> </a:t>
            </a:r>
            <a:r>
              <a:rPr kumimoji="1" lang="en-US" altLang="zh-CN" baseline="0" dirty="0" smtClean="0"/>
              <a:t>by</a:t>
            </a:r>
            <a:r>
              <a:rPr kumimoji="1" lang="zh-CN" altLang="en-US" baseline="0" dirty="0" smtClean="0"/>
              <a:t> </a:t>
            </a:r>
            <a:r>
              <a:rPr kumimoji="1" lang="en-US" altLang="zh-CN" baseline="0" dirty="0" smtClean="0"/>
              <a:t>China</a:t>
            </a:r>
            <a:r>
              <a:rPr kumimoji="1" lang="zh-CN" altLang="en-US" baseline="0" dirty="0" smtClean="0"/>
              <a:t> </a:t>
            </a:r>
            <a:r>
              <a:rPr kumimoji="1" lang="en-US" altLang="zh-CN" dirty="0" smtClean="0"/>
              <a:t>telecom</a:t>
            </a:r>
            <a:r>
              <a:rPr kumimoji="1" lang="zh-CN" altLang="en-US" baseline="0" dirty="0" smtClean="0"/>
              <a:t> </a:t>
            </a:r>
            <a:r>
              <a:rPr kumimoji="1" lang="en-US" altLang="zh-CN" baseline="0" dirty="0" smtClean="0"/>
              <a:t>.</a:t>
            </a:r>
            <a:r>
              <a:rPr kumimoji="1" lang="en-US" altLang="zh-CN" dirty="0" smtClean="0"/>
              <a:t>For</a:t>
            </a:r>
            <a:r>
              <a:rPr kumimoji="1" lang="zh-CN" altLang="en-US" dirty="0" smtClean="0"/>
              <a:t> </a:t>
            </a:r>
            <a:r>
              <a:rPr kumimoji="1" lang="en-US" altLang="zh-CN" dirty="0" smtClean="0"/>
              <a:t>more</a:t>
            </a:r>
            <a:r>
              <a:rPr kumimoji="1" lang="zh-CN" altLang="en-US" dirty="0" smtClean="0"/>
              <a:t> </a:t>
            </a:r>
            <a:r>
              <a:rPr kumimoji="1" lang="en-US" altLang="zh-CN" dirty="0" smtClean="0"/>
              <a:t>detail,</a:t>
            </a:r>
            <a:r>
              <a:rPr kumimoji="1" lang="zh-CN" altLang="en-US" dirty="0" smtClean="0"/>
              <a:t> </a:t>
            </a:r>
            <a:r>
              <a:rPr kumimoji="1" lang="en-US" altLang="zh-CN" dirty="0" smtClean="0"/>
              <a:t>we</a:t>
            </a:r>
            <a:r>
              <a:rPr kumimoji="1" lang="zh-CN" altLang="en-US" dirty="0" smtClean="0"/>
              <a:t> </a:t>
            </a:r>
            <a:r>
              <a:rPr kumimoji="1" lang="en-US" altLang="zh-CN" dirty="0" smtClean="0"/>
              <a:t>employ</a:t>
            </a:r>
            <a:r>
              <a:rPr kumimoji="1" lang="zh-CN" altLang="en-US" dirty="0" smtClean="0"/>
              <a:t> </a:t>
            </a:r>
            <a:r>
              <a:rPr kumimoji="1" lang="en-US" altLang="zh-CN" dirty="0" smtClean="0"/>
              <a:t>a</a:t>
            </a:r>
            <a:r>
              <a:rPr kumimoji="1" lang="zh-CN" altLang="en-US" dirty="0" smtClean="0"/>
              <a:t> </a:t>
            </a:r>
            <a:r>
              <a:rPr kumimoji="1" lang="en-US" altLang="zh-CN" dirty="0" smtClean="0"/>
              <a:t>one</a:t>
            </a:r>
            <a:r>
              <a:rPr kumimoji="1" lang="zh-CN" altLang="en-US" dirty="0" smtClean="0"/>
              <a:t> </a:t>
            </a:r>
            <a:r>
              <a:rPr kumimoji="1" lang="en-US" altLang="zh-CN" dirty="0" smtClean="0"/>
              <a:t>month</a:t>
            </a:r>
            <a:r>
              <a:rPr kumimoji="1" lang="zh-CN" altLang="en-US" dirty="0" smtClean="0"/>
              <a:t> </a:t>
            </a:r>
            <a:r>
              <a:rPr kumimoji="1" lang="en-US" altLang="zh-CN" dirty="0" smtClean="0"/>
              <a:t>complete</a:t>
            </a:r>
            <a:r>
              <a:rPr kumimoji="1" lang="zh-CN" altLang="en-US" dirty="0" smtClean="0"/>
              <a:t> </a:t>
            </a:r>
            <a:r>
              <a:rPr kumimoji="1" lang="en-US" altLang="zh-CN" dirty="0" smtClean="0"/>
              <a:t>telecommunication</a:t>
            </a:r>
            <a:r>
              <a:rPr kumimoji="1" lang="zh-CN" altLang="en-US" dirty="0" smtClean="0"/>
              <a:t> </a:t>
            </a:r>
            <a:r>
              <a:rPr kumimoji="1" lang="en-US" altLang="zh-CN" dirty="0" smtClean="0"/>
              <a:t>metadata</a:t>
            </a:r>
            <a:r>
              <a:rPr kumimoji="1" lang="zh-CN" altLang="en-US" dirty="0" smtClean="0"/>
              <a:t> </a:t>
            </a:r>
            <a:r>
              <a:rPr kumimoji="1" lang="en-US" altLang="zh-CN" dirty="0" smtClean="0"/>
              <a:t>in</a:t>
            </a:r>
            <a:r>
              <a:rPr kumimoji="1" lang="zh-CN" altLang="en-US" dirty="0" smtClean="0"/>
              <a:t>  </a:t>
            </a:r>
            <a:r>
              <a:rPr kumimoji="1" lang="en-US" altLang="zh-CN" dirty="0" smtClean="0"/>
              <a:t>Shanghai</a:t>
            </a:r>
            <a:r>
              <a:rPr kumimoji="1" lang="en-US" altLang="zh-CN" baseline="0" dirty="0" smtClean="0"/>
              <a:t>,</a:t>
            </a:r>
            <a:r>
              <a:rPr kumimoji="1" lang="zh-CN" altLang="en-US" baseline="0" dirty="0" smtClean="0"/>
              <a:t> </a:t>
            </a:r>
            <a:r>
              <a:rPr kumimoji="1" lang="en-US" altLang="zh-CN" baseline="0" dirty="0" smtClean="0"/>
              <a:t>an</a:t>
            </a:r>
            <a:r>
              <a:rPr kumimoji="1" lang="zh-CN" altLang="en-US" baseline="0" dirty="0" smtClean="0"/>
              <a:t> </a:t>
            </a:r>
            <a:r>
              <a:rPr kumimoji="1" lang="en-US" altLang="zh-CN" dirty="0" smtClean="0"/>
              <a:t>International</a:t>
            </a:r>
            <a:r>
              <a:rPr kumimoji="1" lang="zh-CN" altLang="en-US" dirty="0" smtClean="0"/>
              <a:t> </a:t>
            </a:r>
            <a:r>
              <a:rPr kumimoji="1" lang="en-US" altLang="zh-CN" dirty="0" smtClean="0"/>
              <a:t>City.</a:t>
            </a:r>
            <a:r>
              <a:rPr kumimoji="1" lang="zh-CN" altLang="en-US" baseline="0" dirty="0" smtClean="0"/>
              <a:t> </a:t>
            </a:r>
            <a:r>
              <a:rPr kumimoji="1" lang="en-US" altLang="zh-CN" baseline="0" dirty="0" smtClean="0"/>
              <a:t>!!</a:t>
            </a:r>
            <a:r>
              <a:rPr kumimoji="1" lang="zh-CN" altLang="en-US" baseline="0" dirty="0" smtClean="0"/>
              <a:t> </a:t>
            </a:r>
            <a:r>
              <a:rPr kumimoji="1" lang="en-US" altLang="zh-CN" baseline="0" dirty="0" smtClean="0"/>
              <a:t>In</a:t>
            </a:r>
            <a:r>
              <a:rPr kumimoji="1" lang="zh-CN" altLang="en-US" baseline="0" dirty="0" smtClean="0"/>
              <a:t> </a:t>
            </a:r>
            <a:r>
              <a:rPr kumimoji="1" lang="en-US" altLang="zh-CN" baseline="0" dirty="0" smtClean="0"/>
              <a:t>total,</a:t>
            </a:r>
            <a:r>
              <a:rPr kumimoji="1" lang="zh-CN" altLang="en-US" baseline="0" dirty="0" smtClean="0"/>
              <a:t> </a:t>
            </a:r>
            <a:r>
              <a:rPr kumimoji="1" lang="en-US" altLang="zh-CN" baseline="0" dirty="0" smtClean="0"/>
              <a:t>we</a:t>
            </a:r>
            <a:r>
              <a:rPr kumimoji="1" lang="zh-CN" altLang="en-US" baseline="0" dirty="0" smtClean="0"/>
              <a:t> </a:t>
            </a:r>
            <a:r>
              <a:rPr kumimoji="1" lang="en-US" altLang="zh-CN" baseline="0" dirty="0" smtClean="0"/>
              <a:t>have</a:t>
            </a:r>
            <a:r>
              <a:rPr kumimoji="1" lang="zh-CN" altLang="en-US" baseline="0" dirty="0" smtClean="0"/>
              <a:t> </a:t>
            </a:r>
            <a:r>
              <a:rPr kumimoji="1" lang="en-US" altLang="zh-CN" baseline="0" dirty="0" smtClean="0"/>
              <a:t>698M</a:t>
            </a:r>
            <a:r>
              <a:rPr kumimoji="1" lang="zh-CN" altLang="en-US" baseline="0" dirty="0" smtClean="0"/>
              <a:t> </a:t>
            </a:r>
            <a:r>
              <a:rPr kumimoji="1" lang="en-US" altLang="zh-CN" baseline="0" dirty="0" smtClean="0"/>
              <a:t>call</a:t>
            </a:r>
            <a:r>
              <a:rPr kumimoji="1" lang="zh-CN" altLang="en-US" baseline="0" dirty="0" smtClean="0"/>
              <a:t> </a:t>
            </a:r>
            <a:r>
              <a:rPr kumimoji="1" lang="en-US" altLang="zh-CN" baseline="0" dirty="0" smtClean="0"/>
              <a:t>logs</a:t>
            </a:r>
            <a:r>
              <a:rPr kumimoji="1" lang="zh-CN" altLang="en-US" baseline="0" dirty="0" smtClean="0"/>
              <a:t> </a:t>
            </a:r>
            <a:r>
              <a:rPr kumimoji="1" lang="en-US" altLang="zh-CN" baseline="0" dirty="0" smtClean="0"/>
              <a:t>with</a:t>
            </a:r>
            <a:r>
              <a:rPr kumimoji="1" lang="zh-CN" altLang="en-US" baseline="0" dirty="0" smtClean="0"/>
              <a:t> </a:t>
            </a:r>
            <a:r>
              <a:rPr kumimoji="1" lang="en-US" altLang="zh-CN" baseline="0" dirty="0" smtClean="0"/>
              <a:t>54</a:t>
            </a:r>
            <a:r>
              <a:rPr kumimoji="1" lang="zh-CN" altLang="en-US" baseline="0" dirty="0" smtClean="0"/>
              <a:t> </a:t>
            </a:r>
            <a:r>
              <a:rPr kumimoji="1" lang="en-US" altLang="zh-CN" baseline="0" dirty="0" smtClean="0"/>
              <a:t>million</a:t>
            </a:r>
            <a:r>
              <a:rPr kumimoji="1" lang="zh-CN" altLang="en-US" baseline="0" dirty="0" smtClean="0"/>
              <a:t> </a:t>
            </a:r>
            <a:r>
              <a:rPr kumimoji="1" lang="en-US" altLang="zh-CN" baseline="0" dirty="0" smtClean="0"/>
              <a:t>users.</a:t>
            </a:r>
            <a:r>
              <a:rPr kumimoji="1" lang="zh-CN" altLang="en-US" baseline="0" dirty="0" smtClean="0"/>
              <a:t> </a:t>
            </a:r>
            <a:r>
              <a:rPr kumimoji="1" lang="en-US" altLang="zh-CN" baseline="0" dirty="0" smtClean="0"/>
              <a:t>In</a:t>
            </a:r>
            <a:r>
              <a:rPr kumimoji="1" lang="zh-CN" altLang="en-US" baseline="0" dirty="0" smtClean="0"/>
              <a:t> </a:t>
            </a:r>
            <a:r>
              <a:rPr kumimoji="1" lang="en-US" altLang="zh-CN" baseline="0" dirty="0" smtClean="0"/>
              <a:t>addition,</a:t>
            </a:r>
            <a:r>
              <a:rPr kumimoji="1" lang="zh-CN" altLang="en-US" baseline="0" dirty="0" smtClean="0"/>
              <a:t> </a:t>
            </a:r>
            <a:r>
              <a:rPr kumimoji="1" lang="en-US" altLang="zh-CN" baseline="0" dirty="0" smtClean="0"/>
              <a:t>for</a:t>
            </a:r>
            <a:r>
              <a:rPr kumimoji="1" lang="zh-CN" altLang="en-US" baseline="0" dirty="0" smtClean="0"/>
              <a:t> </a:t>
            </a:r>
            <a:r>
              <a:rPr kumimoji="1" lang="en-US" altLang="zh-CN" baseline="0" dirty="0" smtClean="0"/>
              <a:t>each</a:t>
            </a:r>
            <a:r>
              <a:rPr kumimoji="1" lang="zh-CN" altLang="en-US" baseline="0" dirty="0" smtClean="0"/>
              <a:t> </a:t>
            </a:r>
            <a:r>
              <a:rPr kumimoji="1" lang="en-US" altLang="zh-CN" baseline="0" dirty="0" smtClean="0"/>
              <a:t>calling</a:t>
            </a:r>
            <a:r>
              <a:rPr kumimoji="1" lang="zh-CN" altLang="en-US" baseline="0" dirty="0" smtClean="0"/>
              <a:t> </a:t>
            </a:r>
            <a:r>
              <a:rPr kumimoji="1" lang="en-US" altLang="zh-CN" baseline="0" dirty="0" smtClean="0"/>
              <a:t>logs,</a:t>
            </a:r>
            <a:r>
              <a:rPr kumimoji="1" lang="zh-CN" altLang="en-US" baseline="0" dirty="0" smtClean="0"/>
              <a:t> </a:t>
            </a:r>
            <a:r>
              <a:rPr kumimoji="1" lang="en-US" altLang="zh-CN" baseline="0" dirty="0" smtClean="0"/>
              <a:t>we</a:t>
            </a:r>
            <a:r>
              <a:rPr kumimoji="1" lang="zh-CN" altLang="en-US" baseline="0" dirty="0" smtClean="0"/>
              <a:t> </a:t>
            </a:r>
            <a:r>
              <a:rPr kumimoji="1" lang="en-US" altLang="zh-CN" baseline="0" dirty="0" smtClean="0"/>
              <a:t>have</a:t>
            </a:r>
            <a:r>
              <a:rPr kumimoji="1" lang="zh-CN" altLang="en-US" baseline="0" dirty="0" smtClean="0"/>
              <a:t> </a:t>
            </a:r>
            <a:r>
              <a:rPr kumimoji="1" lang="en-US" altLang="zh-CN" baseline="0" dirty="0" smtClean="0"/>
              <a:t>its</a:t>
            </a:r>
            <a:r>
              <a:rPr kumimoji="1" lang="zh-CN" altLang="en-US" baseline="0" dirty="0" smtClean="0"/>
              <a:t> </a:t>
            </a:r>
            <a:r>
              <a:rPr kumimoji="1" lang="en-US" altLang="zh-CN" baseline="0" dirty="0" smtClean="0"/>
              <a:t>corresponding</a:t>
            </a:r>
            <a:r>
              <a:rPr kumimoji="1" lang="zh-CN" altLang="en-US" baseline="0" dirty="0" smtClean="0"/>
              <a:t> </a:t>
            </a:r>
            <a:r>
              <a:rPr kumimoji="1" lang="en-US" altLang="zh-CN" baseline="0" dirty="0" smtClean="0"/>
              <a:t>GPS</a:t>
            </a:r>
            <a:r>
              <a:rPr kumimoji="1" lang="zh-CN" altLang="en-US" baseline="0" dirty="0" smtClean="0"/>
              <a:t> </a:t>
            </a:r>
            <a:r>
              <a:rPr kumimoji="1" lang="en-US" altLang="zh-CN" baseline="0" dirty="0" smtClean="0"/>
              <a:t>location.</a:t>
            </a:r>
            <a:endParaRPr kumimoji="1" lang="en-US" altLang="zh-CN" dirty="0" smtClean="0"/>
          </a:p>
          <a:p>
            <a:pPr marL="0" marR="0" lvl="2" indent="0" algn="l" defTabSz="914400" rtl="0" eaLnBrk="0" fontAlgn="base" latinLnBrk="0" hangingPunct="0">
              <a:lnSpc>
                <a:spcPct val="100000"/>
              </a:lnSpc>
              <a:spcBef>
                <a:spcPct val="30000"/>
              </a:spcBef>
              <a:spcAft>
                <a:spcPct val="0"/>
              </a:spcAft>
              <a:buClrTx/>
              <a:buSzTx/>
              <a:buFontTx/>
              <a:buNone/>
              <a:tabLst/>
              <a:defRPr/>
            </a:pPr>
            <a:r>
              <a:rPr lang="en-US" altLang="zh-CN" kern="1200" dirty="0" smtClean="0">
                <a:solidFill>
                  <a:schemeClr val="tx1"/>
                </a:solidFill>
                <a:effectLst/>
              </a:rPr>
              <a:t>From</a:t>
            </a:r>
            <a:r>
              <a:rPr lang="zh-CN" altLang="en-US" kern="1200" dirty="0" smtClean="0">
                <a:solidFill>
                  <a:schemeClr val="tx1"/>
                </a:solidFill>
                <a:effectLst/>
              </a:rPr>
              <a:t> </a:t>
            </a:r>
            <a:r>
              <a:rPr lang="en-US" altLang="zh-CN" kern="1200" dirty="0" smtClean="0">
                <a:solidFill>
                  <a:schemeClr val="tx1"/>
                </a:solidFill>
                <a:effectLst/>
              </a:rPr>
              <a:t>this</a:t>
            </a:r>
            <a:r>
              <a:rPr lang="zh-CN" altLang="en-US" kern="1200" dirty="0" smtClean="0">
                <a:solidFill>
                  <a:schemeClr val="tx1"/>
                </a:solidFill>
                <a:effectLst/>
              </a:rPr>
              <a:t> </a:t>
            </a:r>
            <a:r>
              <a:rPr lang="en-US" altLang="zh-CN" kern="1200" dirty="0" smtClean="0">
                <a:solidFill>
                  <a:schemeClr val="tx1"/>
                </a:solidFill>
                <a:effectLst/>
              </a:rPr>
              <a:t>data,</a:t>
            </a:r>
            <a:r>
              <a:rPr lang="zh-CN" altLang="en-US" kern="1200" dirty="0" smtClean="0">
                <a:solidFill>
                  <a:schemeClr val="tx1"/>
                </a:solidFill>
                <a:effectLst/>
              </a:rPr>
              <a:t> </a:t>
            </a:r>
            <a:r>
              <a:rPr lang="en-US" altLang="zh-CN" kern="1200" dirty="0" smtClean="0">
                <a:solidFill>
                  <a:schemeClr val="tx1"/>
                </a:solidFill>
                <a:effectLst/>
              </a:rPr>
              <a:t>we</a:t>
            </a:r>
            <a:r>
              <a:rPr lang="zh-CN" altLang="en-US" kern="1200" dirty="0" smtClean="0">
                <a:solidFill>
                  <a:schemeClr val="tx1"/>
                </a:solidFill>
                <a:effectLst/>
              </a:rPr>
              <a:t> </a:t>
            </a:r>
            <a:r>
              <a:rPr lang="en-US" altLang="zh-CN" kern="1200" dirty="0" smtClean="0">
                <a:solidFill>
                  <a:schemeClr val="tx1"/>
                </a:solidFill>
                <a:effectLst/>
              </a:rPr>
              <a:t>extract</a:t>
            </a:r>
            <a:r>
              <a:rPr lang="zh-CN" altLang="en-US" kern="1200" baseline="0" dirty="0" smtClean="0">
                <a:solidFill>
                  <a:schemeClr val="tx1"/>
                </a:solidFill>
                <a:effectLst/>
              </a:rPr>
              <a:t> </a:t>
            </a:r>
            <a:r>
              <a:rPr lang="en-US" altLang="zh-CN" kern="1200" baseline="0" dirty="0" smtClean="0">
                <a:solidFill>
                  <a:schemeClr val="tx1"/>
                </a:solidFill>
                <a:effectLst/>
              </a:rPr>
              <a:t>a</a:t>
            </a:r>
            <a:r>
              <a:rPr lang="zh-CN" altLang="en-US" kern="1200" baseline="0" dirty="0" smtClean="0">
                <a:solidFill>
                  <a:schemeClr val="tx1"/>
                </a:solidFill>
                <a:effectLst/>
              </a:rPr>
              <a:t> </a:t>
            </a:r>
            <a:r>
              <a:rPr lang="en-US" altLang="zh-CN" kern="1200" baseline="0" dirty="0" smtClean="0">
                <a:solidFill>
                  <a:schemeClr val="tx1"/>
                </a:solidFill>
                <a:effectLst/>
              </a:rPr>
              <a:t>telecommunication</a:t>
            </a:r>
            <a:r>
              <a:rPr lang="zh-CN" altLang="en-US" kern="1200" baseline="0" dirty="0" smtClean="0">
                <a:solidFill>
                  <a:schemeClr val="tx1"/>
                </a:solidFill>
                <a:effectLst/>
              </a:rPr>
              <a:t> </a:t>
            </a:r>
            <a:r>
              <a:rPr lang="en-US" altLang="zh-CN" kern="1200" baseline="0" dirty="0" smtClean="0">
                <a:solidFill>
                  <a:schemeClr val="tx1"/>
                </a:solidFill>
                <a:effectLst/>
              </a:rPr>
              <a:t>network,</a:t>
            </a:r>
            <a:r>
              <a:rPr lang="zh-CN" altLang="en-US" kern="1200" baseline="0" dirty="0" smtClean="0">
                <a:solidFill>
                  <a:schemeClr val="tx1"/>
                </a:solidFill>
                <a:effectLst/>
              </a:rPr>
              <a:t> </a:t>
            </a:r>
            <a:r>
              <a:rPr lang="en-US" altLang="zh-CN" kern="1200" baseline="0" dirty="0" smtClean="0">
                <a:solidFill>
                  <a:schemeClr val="tx1"/>
                </a:solidFill>
                <a:effectLst/>
              </a:rPr>
              <a:t>where</a:t>
            </a:r>
            <a:r>
              <a:rPr lang="zh-CN" altLang="en-US" kern="1200" baseline="0" dirty="0" smtClean="0">
                <a:solidFill>
                  <a:schemeClr val="tx1"/>
                </a:solidFill>
                <a:effectLst/>
              </a:rPr>
              <a:t> </a:t>
            </a:r>
            <a:r>
              <a:rPr lang="en-US" altLang="zh-CN" kern="1200" baseline="0" dirty="0" smtClean="0">
                <a:solidFill>
                  <a:schemeClr val="tx1"/>
                </a:solidFill>
                <a:effectLst/>
              </a:rPr>
              <a:t>each</a:t>
            </a:r>
            <a:r>
              <a:rPr lang="zh-CN" altLang="en-US" kern="1200" baseline="0" dirty="0" smtClean="0">
                <a:solidFill>
                  <a:schemeClr val="tx1"/>
                </a:solidFill>
                <a:effectLst/>
              </a:rPr>
              <a:t> </a:t>
            </a:r>
            <a:r>
              <a:rPr lang="en-US" altLang="zh-CN" kern="1200" baseline="0" dirty="0" smtClean="0">
                <a:solidFill>
                  <a:schemeClr val="tx1"/>
                </a:solidFill>
                <a:effectLst/>
              </a:rPr>
              <a:t>vertex</a:t>
            </a:r>
            <a:r>
              <a:rPr lang="zh-CN" altLang="en-US" kern="1200" baseline="0" dirty="0" smtClean="0">
                <a:solidFill>
                  <a:schemeClr val="tx1"/>
                </a:solidFill>
                <a:effectLst/>
              </a:rPr>
              <a:t> </a:t>
            </a:r>
            <a:r>
              <a:rPr lang="en-US" altLang="zh-CN" kern="1200" baseline="0" dirty="0" smtClean="0">
                <a:solidFill>
                  <a:schemeClr val="tx1"/>
                </a:solidFill>
                <a:effectLst/>
              </a:rPr>
              <a:t>indicates</a:t>
            </a:r>
            <a:r>
              <a:rPr lang="zh-CN" altLang="en-US" kern="1200" baseline="0" dirty="0" smtClean="0">
                <a:solidFill>
                  <a:schemeClr val="tx1"/>
                </a:solidFill>
                <a:effectLst/>
              </a:rPr>
              <a:t> </a:t>
            </a:r>
            <a:r>
              <a:rPr lang="en-US" altLang="zh-CN" kern="1200" baseline="0" dirty="0" smtClean="0">
                <a:solidFill>
                  <a:schemeClr val="tx1"/>
                </a:solidFill>
                <a:effectLst/>
              </a:rPr>
              <a:t>a</a:t>
            </a:r>
            <a:r>
              <a:rPr lang="zh-CN" altLang="en-US" kern="1200" baseline="0" dirty="0" smtClean="0">
                <a:solidFill>
                  <a:schemeClr val="tx1"/>
                </a:solidFill>
                <a:effectLst/>
              </a:rPr>
              <a:t> </a:t>
            </a:r>
            <a:r>
              <a:rPr lang="en-US" altLang="zh-CN" kern="1200" baseline="0" dirty="0" smtClean="0">
                <a:solidFill>
                  <a:schemeClr val="tx1"/>
                </a:solidFill>
                <a:effectLst/>
              </a:rPr>
              <a:t>user,</a:t>
            </a:r>
            <a:r>
              <a:rPr lang="zh-CN" altLang="en-US" kern="1200" baseline="0" dirty="0" smtClean="0">
                <a:solidFill>
                  <a:schemeClr val="tx1"/>
                </a:solidFill>
                <a:effectLst/>
              </a:rPr>
              <a:t> </a:t>
            </a:r>
            <a:r>
              <a:rPr lang="en-US" altLang="zh-CN" kern="1200" baseline="0" dirty="0" smtClean="0">
                <a:solidFill>
                  <a:schemeClr val="tx1"/>
                </a:solidFill>
                <a:effectLst/>
              </a:rPr>
              <a:t>and</a:t>
            </a:r>
            <a:r>
              <a:rPr lang="zh-CN" altLang="en-US" kern="1200" baseline="0" dirty="0" smtClean="0">
                <a:solidFill>
                  <a:schemeClr val="tx1"/>
                </a:solidFill>
                <a:effectLst/>
              </a:rPr>
              <a:t> </a:t>
            </a:r>
            <a:r>
              <a:rPr lang="en-US" altLang="zh-CN" kern="1200" baseline="0" dirty="0" smtClean="0">
                <a:solidFill>
                  <a:schemeClr val="tx1"/>
                </a:solidFill>
                <a:effectLst/>
              </a:rPr>
              <a:t>we</a:t>
            </a:r>
            <a:r>
              <a:rPr lang="zh-CN" altLang="en-US" kern="1200" baseline="0" dirty="0" smtClean="0">
                <a:solidFill>
                  <a:schemeClr val="tx1"/>
                </a:solidFill>
                <a:effectLst/>
              </a:rPr>
              <a:t> </a:t>
            </a:r>
            <a:r>
              <a:rPr lang="en-US" altLang="zh-CN" kern="1200" baseline="0" dirty="0" smtClean="0">
                <a:solidFill>
                  <a:schemeClr val="tx1"/>
                </a:solidFill>
                <a:effectLst/>
              </a:rPr>
              <a:t>create</a:t>
            </a:r>
            <a:r>
              <a:rPr lang="zh-CN" altLang="en-US" kern="1200" baseline="0" dirty="0" smtClean="0">
                <a:solidFill>
                  <a:schemeClr val="tx1"/>
                </a:solidFill>
                <a:effectLst/>
              </a:rPr>
              <a:t> </a:t>
            </a:r>
            <a:r>
              <a:rPr lang="en-US" altLang="zh-CN" kern="1200" baseline="0" dirty="0" smtClean="0">
                <a:solidFill>
                  <a:schemeClr val="tx1"/>
                </a:solidFill>
                <a:effectLst/>
              </a:rPr>
              <a:t>a</a:t>
            </a:r>
            <a:r>
              <a:rPr lang="zh-CN" altLang="en-US" kern="1200" baseline="0" dirty="0" smtClean="0">
                <a:solidFill>
                  <a:schemeClr val="tx1"/>
                </a:solidFill>
                <a:effectLst/>
              </a:rPr>
              <a:t> </a:t>
            </a:r>
            <a:r>
              <a:rPr lang="en-US" altLang="zh-CN" kern="1200" baseline="0" dirty="0" smtClean="0">
                <a:solidFill>
                  <a:schemeClr val="tx1"/>
                </a:solidFill>
                <a:effectLst/>
              </a:rPr>
              <a:t>undirected</a:t>
            </a:r>
            <a:r>
              <a:rPr lang="zh-CN" altLang="en-US" kern="1200" baseline="0" dirty="0" smtClean="0">
                <a:solidFill>
                  <a:schemeClr val="tx1"/>
                </a:solidFill>
                <a:effectLst/>
              </a:rPr>
              <a:t> </a:t>
            </a:r>
            <a:r>
              <a:rPr lang="en-US" altLang="zh-CN" kern="1200" baseline="0" dirty="0" smtClean="0">
                <a:solidFill>
                  <a:schemeClr val="tx1"/>
                </a:solidFill>
                <a:effectLst/>
              </a:rPr>
              <a:t>link</a:t>
            </a:r>
            <a:r>
              <a:rPr lang="zh-CN" altLang="en-US" kern="1200" baseline="0" dirty="0" smtClean="0">
                <a:solidFill>
                  <a:schemeClr val="tx1"/>
                </a:solidFill>
                <a:effectLst/>
              </a:rPr>
              <a:t> </a:t>
            </a:r>
            <a:r>
              <a:rPr lang="en-US" altLang="zh-CN" kern="1200" baseline="0" dirty="0" smtClean="0">
                <a:solidFill>
                  <a:schemeClr val="tx1"/>
                </a:solidFill>
                <a:effectLst/>
              </a:rPr>
              <a:t>between</a:t>
            </a:r>
            <a:r>
              <a:rPr lang="zh-CN" altLang="en-US" kern="1200" baseline="0" dirty="0" smtClean="0">
                <a:solidFill>
                  <a:schemeClr val="tx1"/>
                </a:solidFill>
                <a:effectLst/>
              </a:rPr>
              <a:t> </a:t>
            </a:r>
            <a:r>
              <a:rPr lang="en-US" altLang="zh-CN" kern="1200" baseline="0" dirty="0" smtClean="0">
                <a:solidFill>
                  <a:schemeClr val="tx1"/>
                </a:solidFill>
                <a:effectLst/>
              </a:rPr>
              <a:t>two</a:t>
            </a:r>
            <a:r>
              <a:rPr lang="zh-CN" altLang="en-US" kern="1200" baseline="0" dirty="0" smtClean="0">
                <a:solidFill>
                  <a:schemeClr val="tx1"/>
                </a:solidFill>
                <a:effectLst/>
              </a:rPr>
              <a:t> </a:t>
            </a:r>
            <a:r>
              <a:rPr lang="en-US" altLang="zh-CN" kern="1200" baseline="0" dirty="0" smtClean="0">
                <a:solidFill>
                  <a:schemeClr val="tx1"/>
                </a:solidFill>
                <a:effectLst/>
              </a:rPr>
              <a:t>users</a:t>
            </a:r>
            <a:r>
              <a:rPr lang="zh-CN" altLang="en-US" kern="1200" baseline="0" dirty="0" smtClean="0">
                <a:solidFill>
                  <a:schemeClr val="tx1"/>
                </a:solidFill>
                <a:effectLst/>
              </a:rPr>
              <a:t> </a:t>
            </a:r>
            <a:r>
              <a:rPr lang="en-US" altLang="zh-CN" kern="1200" baseline="0" dirty="0" smtClean="0">
                <a:solidFill>
                  <a:schemeClr val="tx1"/>
                </a:solidFill>
                <a:effectLst/>
              </a:rPr>
              <a:t>if</a:t>
            </a:r>
            <a:r>
              <a:rPr lang="zh-CN" altLang="en-US" kern="1200" baseline="0" dirty="0" smtClean="0">
                <a:solidFill>
                  <a:schemeClr val="tx1"/>
                </a:solidFill>
                <a:effectLst/>
              </a:rPr>
              <a:t> </a:t>
            </a:r>
            <a:r>
              <a:rPr lang="en-US" altLang="zh-CN" kern="1200" baseline="0" dirty="0" smtClean="0">
                <a:solidFill>
                  <a:schemeClr val="tx1"/>
                </a:solidFill>
                <a:effectLst/>
              </a:rPr>
              <a:t>there</a:t>
            </a:r>
            <a:r>
              <a:rPr lang="zh-CN" altLang="en-US" kern="1200" baseline="0" dirty="0" smtClean="0">
                <a:solidFill>
                  <a:schemeClr val="tx1"/>
                </a:solidFill>
                <a:effectLst/>
              </a:rPr>
              <a:t> </a:t>
            </a:r>
            <a:r>
              <a:rPr lang="en-US" altLang="zh-CN" kern="1200" baseline="0" dirty="0" smtClean="0">
                <a:solidFill>
                  <a:schemeClr val="tx1"/>
                </a:solidFill>
                <a:effectLst/>
              </a:rPr>
              <a:t>is</a:t>
            </a:r>
            <a:r>
              <a:rPr lang="zh-CN" altLang="en-US" kern="1200" baseline="0" dirty="0" smtClean="0">
                <a:solidFill>
                  <a:schemeClr val="tx1"/>
                </a:solidFill>
                <a:effectLst/>
              </a:rPr>
              <a:t> </a:t>
            </a:r>
            <a:r>
              <a:rPr lang="en-US" altLang="zh-CN" kern="1200" baseline="0" dirty="0" smtClean="0">
                <a:solidFill>
                  <a:schemeClr val="tx1"/>
                </a:solidFill>
                <a:effectLst/>
              </a:rPr>
              <a:t>at</a:t>
            </a:r>
            <a:r>
              <a:rPr lang="zh-CN" altLang="en-US" kern="1200" baseline="0" dirty="0" smtClean="0">
                <a:solidFill>
                  <a:schemeClr val="tx1"/>
                </a:solidFill>
                <a:effectLst/>
              </a:rPr>
              <a:t> </a:t>
            </a:r>
            <a:r>
              <a:rPr lang="en-US" altLang="zh-CN" kern="1200" baseline="0" dirty="0" smtClean="0">
                <a:solidFill>
                  <a:schemeClr val="tx1"/>
                </a:solidFill>
                <a:effectLst/>
              </a:rPr>
              <a:t>least</a:t>
            </a:r>
            <a:r>
              <a:rPr lang="zh-CN" altLang="en-US" kern="1200" baseline="0" dirty="0" smtClean="0">
                <a:solidFill>
                  <a:schemeClr val="tx1"/>
                </a:solidFill>
                <a:effectLst/>
              </a:rPr>
              <a:t> </a:t>
            </a:r>
            <a:r>
              <a:rPr lang="en-US" altLang="zh-CN" kern="1200" baseline="0" dirty="0" smtClean="0">
                <a:solidFill>
                  <a:schemeClr val="tx1"/>
                </a:solidFill>
                <a:effectLst/>
              </a:rPr>
              <a:t>one</a:t>
            </a:r>
            <a:r>
              <a:rPr lang="zh-CN" altLang="en-US" kern="1200" baseline="0" dirty="0" smtClean="0">
                <a:solidFill>
                  <a:schemeClr val="tx1"/>
                </a:solidFill>
                <a:effectLst/>
              </a:rPr>
              <a:t> </a:t>
            </a:r>
            <a:r>
              <a:rPr lang="en-US" altLang="zh-CN" kern="1200" baseline="0" dirty="0" smtClean="0">
                <a:solidFill>
                  <a:schemeClr val="tx1"/>
                </a:solidFill>
                <a:effectLst/>
              </a:rPr>
              <a:t>call</a:t>
            </a:r>
            <a:r>
              <a:rPr lang="zh-CN" altLang="en-US" kern="1200" baseline="0" dirty="0" smtClean="0">
                <a:solidFill>
                  <a:schemeClr val="tx1"/>
                </a:solidFill>
                <a:effectLst/>
              </a:rPr>
              <a:t> </a:t>
            </a:r>
            <a:r>
              <a:rPr lang="en-US" altLang="zh-CN" kern="1200" baseline="0" dirty="0" smtClean="0">
                <a:solidFill>
                  <a:schemeClr val="tx1"/>
                </a:solidFill>
                <a:effectLst/>
              </a:rPr>
              <a:t>between</a:t>
            </a:r>
            <a:r>
              <a:rPr lang="zh-CN" altLang="en-US" kern="1200" baseline="0" dirty="0" smtClean="0">
                <a:solidFill>
                  <a:schemeClr val="tx1"/>
                </a:solidFill>
                <a:effectLst/>
              </a:rPr>
              <a:t> </a:t>
            </a:r>
            <a:r>
              <a:rPr lang="en-US" altLang="zh-CN" kern="1200" baseline="0" dirty="0" smtClean="0">
                <a:solidFill>
                  <a:schemeClr val="tx1"/>
                </a:solidFill>
                <a:effectLst/>
              </a:rPr>
              <a:t>them.</a:t>
            </a:r>
            <a:r>
              <a:rPr lang="zh-CN" altLang="en-US" kern="1200" baseline="0" dirty="0" smtClean="0">
                <a:solidFill>
                  <a:schemeClr val="tx1"/>
                </a:solidFill>
                <a:effectLst/>
              </a:rPr>
              <a:t> </a:t>
            </a:r>
            <a:endParaRPr lang="en-US" altLang="zh-CN" kern="1200" baseline="0" dirty="0" smtClean="0">
              <a:solidFill>
                <a:schemeClr val="tx1"/>
              </a:solidFill>
              <a:effectLst/>
            </a:endParaRPr>
          </a:p>
          <a:p>
            <a:pPr marL="0" marR="0" lvl="2" indent="0" algn="l" defTabSz="914400" rtl="0" eaLnBrk="0" fontAlgn="base" latinLnBrk="0" hangingPunct="0">
              <a:lnSpc>
                <a:spcPct val="100000"/>
              </a:lnSpc>
              <a:spcBef>
                <a:spcPct val="30000"/>
              </a:spcBef>
              <a:spcAft>
                <a:spcPct val="0"/>
              </a:spcAft>
              <a:buClrTx/>
              <a:buSzTx/>
              <a:buFontTx/>
              <a:buNone/>
              <a:tabLst/>
              <a:defRPr/>
            </a:pPr>
            <a:r>
              <a:rPr lang="en-US" altLang="zh-CN" kern="1200" baseline="0" dirty="0" smtClean="0">
                <a:solidFill>
                  <a:schemeClr val="tx1"/>
                </a:solidFill>
                <a:effectLst/>
              </a:rPr>
              <a:t>For</a:t>
            </a:r>
            <a:r>
              <a:rPr lang="zh-CN" altLang="en-US" kern="1200" baseline="0" dirty="0" smtClean="0">
                <a:solidFill>
                  <a:schemeClr val="tx1"/>
                </a:solidFill>
                <a:effectLst/>
              </a:rPr>
              <a:t> </a:t>
            </a:r>
            <a:r>
              <a:rPr lang="en-US" altLang="zh-CN" kern="1200" baseline="0" dirty="0" smtClean="0">
                <a:solidFill>
                  <a:schemeClr val="tx1"/>
                </a:solidFill>
                <a:effectLst/>
              </a:rPr>
              <a:t>each</a:t>
            </a:r>
            <a:r>
              <a:rPr lang="zh-CN" altLang="en-US" kern="1200" baseline="0" dirty="0" smtClean="0">
                <a:solidFill>
                  <a:schemeClr val="tx1"/>
                </a:solidFill>
                <a:effectLst/>
              </a:rPr>
              <a:t> </a:t>
            </a:r>
            <a:r>
              <a:rPr lang="en-US" altLang="zh-CN" kern="1200" baseline="0" dirty="0" smtClean="0">
                <a:solidFill>
                  <a:schemeClr val="tx1"/>
                </a:solidFill>
                <a:effectLst/>
              </a:rPr>
              <a:t>user,</a:t>
            </a:r>
            <a:r>
              <a:rPr lang="zh-CN" altLang="en-US" kern="1200" baseline="0" dirty="0" smtClean="0">
                <a:solidFill>
                  <a:schemeClr val="tx1"/>
                </a:solidFill>
                <a:effectLst/>
              </a:rPr>
              <a:t> </a:t>
            </a:r>
            <a:r>
              <a:rPr lang="en-US" altLang="zh-CN" kern="1200" baseline="0" dirty="0" smtClean="0">
                <a:solidFill>
                  <a:schemeClr val="tx1"/>
                </a:solidFill>
                <a:effectLst/>
              </a:rPr>
              <a:t>we</a:t>
            </a:r>
            <a:r>
              <a:rPr lang="zh-CN" altLang="en-US" kern="1200" baseline="0" dirty="0" smtClean="0">
                <a:solidFill>
                  <a:schemeClr val="tx1"/>
                </a:solidFill>
                <a:effectLst/>
              </a:rPr>
              <a:t> </a:t>
            </a:r>
            <a:r>
              <a:rPr lang="en-US" altLang="zh-CN" kern="1200" baseline="0" dirty="0" smtClean="0">
                <a:solidFill>
                  <a:schemeClr val="tx1"/>
                </a:solidFill>
                <a:effectLst/>
              </a:rPr>
              <a:t>have</a:t>
            </a:r>
            <a:r>
              <a:rPr lang="zh-CN" altLang="en-US" kern="1200" baseline="0" dirty="0" smtClean="0">
                <a:solidFill>
                  <a:schemeClr val="tx1"/>
                </a:solidFill>
                <a:effectLst/>
              </a:rPr>
              <a:t> </a:t>
            </a:r>
            <a:r>
              <a:rPr lang="en-US" altLang="zh-CN" kern="1200" baseline="0" dirty="0" smtClean="0">
                <a:solidFill>
                  <a:schemeClr val="tx1"/>
                </a:solidFill>
                <a:effectLst/>
              </a:rPr>
              <a:t>his</a:t>
            </a:r>
            <a:r>
              <a:rPr lang="zh-CN" altLang="en-US" kern="1200" baseline="0" dirty="0" smtClean="0">
                <a:solidFill>
                  <a:schemeClr val="tx1"/>
                </a:solidFill>
                <a:effectLst/>
              </a:rPr>
              <a:t> </a:t>
            </a:r>
            <a:r>
              <a:rPr lang="en-US" altLang="zh-CN" kern="1200" baseline="0" dirty="0" smtClean="0">
                <a:solidFill>
                  <a:schemeClr val="tx1"/>
                </a:solidFill>
                <a:effectLst/>
              </a:rPr>
              <a:t>or</a:t>
            </a:r>
            <a:r>
              <a:rPr lang="zh-CN" altLang="en-US" kern="1200" baseline="0" dirty="0" smtClean="0">
                <a:solidFill>
                  <a:schemeClr val="tx1"/>
                </a:solidFill>
                <a:effectLst/>
              </a:rPr>
              <a:t> </a:t>
            </a:r>
            <a:r>
              <a:rPr lang="en-US" altLang="zh-CN" kern="1200" baseline="0" dirty="0" smtClean="0">
                <a:solidFill>
                  <a:schemeClr val="tx1"/>
                </a:solidFill>
                <a:effectLst/>
              </a:rPr>
              <a:t>her</a:t>
            </a:r>
            <a:r>
              <a:rPr lang="zh-CN" altLang="en-US" kern="1200" baseline="0" dirty="0" smtClean="0">
                <a:solidFill>
                  <a:schemeClr val="tx1"/>
                </a:solidFill>
                <a:effectLst/>
              </a:rPr>
              <a:t> </a:t>
            </a:r>
            <a:r>
              <a:rPr lang="en-US" altLang="zh-CN" kern="1200" baseline="0" dirty="0" smtClean="0">
                <a:solidFill>
                  <a:schemeClr val="tx1"/>
                </a:solidFill>
                <a:effectLst/>
              </a:rPr>
              <a:t>demographical</a:t>
            </a:r>
            <a:r>
              <a:rPr lang="zh-CN" altLang="en-US" kern="1200" baseline="0" dirty="0" smtClean="0">
                <a:solidFill>
                  <a:schemeClr val="tx1"/>
                </a:solidFill>
                <a:effectLst/>
              </a:rPr>
              <a:t> </a:t>
            </a:r>
            <a:r>
              <a:rPr lang="en-US" altLang="zh-CN" kern="1200" baseline="0" dirty="0" smtClean="0">
                <a:solidFill>
                  <a:schemeClr val="tx1"/>
                </a:solidFill>
                <a:effectLst/>
              </a:rPr>
              <a:t>information,</a:t>
            </a:r>
            <a:r>
              <a:rPr lang="zh-CN" altLang="en-US" kern="1200" baseline="0" dirty="0" smtClean="0">
                <a:solidFill>
                  <a:schemeClr val="tx1"/>
                </a:solidFill>
                <a:effectLst/>
              </a:rPr>
              <a:t> </a:t>
            </a:r>
            <a:r>
              <a:rPr lang="en-US" altLang="zh-CN" kern="1200" baseline="0" dirty="0" smtClean="0">
                <a:solidFill>
                  <a:schemeClr val="tx1"/>
                </a:solidFill>
                <a:effectLst/>
              </a:rPr>
              <a:t>and</a:t>
            </a:r>
            <a:r>
              <a:rPr lang="zh-CN" altLang="en-US" kern="1200" baseline="0" dirty="0" smtClean="0">
                <a:solidFill>
                  <a:schemeClr val="tx1"/>
                </a:solidFill>
                <a:effectLst/>
              </a:rPr>
              <a:t> </a:t>
            </a:r>
            <a:r>
              <a:rPr lang="en-US" altLang="zh-CN" kern="1200" baseline="0" dirty="0" smtClean="0">
                <a:solidFill>
                  <a:schemeClr val="tx1"/>
                </a:solidFill>
                <a:effectLst/>
              </a:rPr>
              <a:t>the</a:t>
            </a:r>
            <a:r>
              <a:rPr lang="zh-CN" altLang="en-US" kern="1200" baseline="0" dirty="0" smtClean="0">
                <a:solidFill>
                  <a:schemeClr val="tx1"/>
                </a:solidFill>
                <a:effectLst/>
              </a:rPr>
              <a:t> </a:t>
            </a:r>
            <a:r>
              <a:rPr lang="en-US" altLang="zh-CN" kern="1200" baseline="0" dirty="0" smtClean="0">
                <a:solidFill>
                  <a:schemeClr val="tx1"/>
                </a:solidFill>
                <a:effectLst/>
              </a:rPr>
              <a:t>city</a:t>
            </a:r>
            <a:r>
              <a:rPr lang="zh-CN" altLang="en-US" kern="1200" baseline="0" dirty="0" smtClean="0">
                <a:solidFill>
                  <a:schemeClr val="tx1"/>
                </a:solidFill>
                <a:effectLst/>
              </a:rPr>
              <a:t> </a:t>
            </a:r>
            <a:r>
              <a:rPr lang="en-US" altLang="zh-CN" kern="1200" baseline="0" dirty="0" smtClean="0">
                <a:solidFill>
                  <a:schemeClr val="tx1"/>
                </a:solidFill>
                <a:effectLst/>
              </a:rPr>
              <a:t>where</a:t>
            </a:r>
            <a:r>
              <a:rPr lang="zh-CN" altLang="en-US" kern="1200" baseline="0" dirty="0" smtClean="0">
                <a:solidFill>
                  <a:schemeClr val="tx1"/>
                </a:solidFill>
                <a:effectLst/>
              </a:rPr>
              <a:t> </a:t>
            </a:r>
            <a:r>
              <a:rPr lang="en-US" altLang="zh-CN" kern="1200" baseline="0" dirty="0" smtClean="0">
                <a:solidFill>
                  <a:schemeClr val="tx1"/>
                </a:solidFill>
                <a:effectLst/>
              </a:rPr>
              <a:t>he</a:t>
            </a:r>
            <a:r>
              <a:rPr lang="zh-CN" altLang="en-US" kern="1200" baseline="0" dirty="0" smtClean="0">
                <a:solidFill>
                  <a:schemeClr val="tx1"/>
                </a:solidFill>
                <a:effectLst/>
              </a:rPr>
              <a:t> </a:t>
            </a:r>
            <a:r>
              <a:rPr lang="en-US" altLang="zh-CN" kern="1200" baseline="0" dirty="0" smtClean="0">
                <a:solidFill>
                  <a:schemeClr val="tx1"/>
                </a:solidFill>
                <a:effectLst/>
              </a:rPr>
              <a:t>or</a:t>
            </a:r>
            <a:r>
              <a:rPr lang="zh-CN" altLang="en-US" kern="1200" baseline="0" dirty="0" smtClean="0">
                <a:solidFill>
                  <a:schemeClr val="tx1"/>
                </a:solidFill>
                <a:effectLst/>
              </a:rPr>
              <a:t> </a:t>
            </a:r>
            <a:r>
              <a:rPr lang="en-US" altLang="zh-CN" kern="1200" baseline="0" dirty="0" smtClean="0">
                <a:solidFill>
                  <a:schemeClr val="tx1"/>
                </a:solidFill>
                <a:effectLst/>
              </a:rPr>
              <a:t>she</a:t>
            </a:r>
            <a:r>
              <a:rPr lang="zh-CN" altLang="en-US" kern="1200" baseline="0" dirty="0" smtClean="0">
                <a:solidFill>
                  <a:schemeClr val="tx1"/>
                </a:solidFill>
                <a:effectLst/>
              </a:rPr>
              <a:t> </a:t>
            </a:r>
            <a:r>
              <a:rPr lang="en-US" altLang="zh-CN" kern="1200" baseline="0" dirty="0" smtClean="0">
                <a:solidFill>
                  <a:schemeClr val="tx1"/>
                </a:solidFill>
                <a:effectLst/>
              </a:rPr>
              <a:t>was</a:t>
            </a:r>
            <a:r>
              <a:rPr lang="zh-CN" altLang="en-US" kern="1200" baseline="0" dirty="0" smtClean="0">
                <a:solidFill>
                  <a:schemeClr val="tx1"/>
                </a:solidFill>
                <a:effectLst/>
              </a:rPr>
              <a:t> </a:t>
            </a:r>
            <a:r>
              <a:rPr lang="en-US" altLang="zh-CN" kern="1200" baseline="0" dirty="0" smtClean="0">
                <a:solidFill>
                  <a:schemeClr val="tx1"/>
                </a:solidFill>
                <a:effectLst/>
              </a:rPr>
              <a:t>born.</a:t>
            </a:r>
            <a:r>
              <a:rPr lang="zh-CN" altLang="en-US" kern="1200" baseline="0" dirty="0" smtClean="0">
                <a:solidFill>
                  <a:schemeClr val="tx1"/>
                </a:solidFill>
                <a:effectLst/>
              </a:rPr>
              <a:t> </a:t>
            </a:r>
            <a:endParaRPr lang="en-US" altLang="zh-CN" kern="1200" baseline="0" dirty="0" smtClean="0">
              <a:solidFill>
                <a:schemeClr val="tx1"/>
              </a:solidFill>
              <a:effectLst/>
            </a:endParaRPr>
          </a:p>
          <a:p>
            <a:pPr marL="0" marR="0" lvl="2" indent="0" algn="l" defTabSz="914400" rtl="0" eaLnBrk="0" fontAlgn="base" latinLnBrk="0" hangingPunct="0">
              <a:lnSpc>
                <a:spcPct val="100000"/>
              </a:lnSpc>
              <a:spcBef>
                <a:spcPct val="30000"/>
              </a:spcBef>
              <a:spcAft>
                <a:spcPct val="0"/>
              </a:spcAft>
              <a:buClrTx/>
              <a:buSzTx/>
              <a:buFontTx/>
              <a:buNone/>
              <a:tabLst/>
              <a:defRPr/>
            </a:pPr>
            <a:endParaRPr lang="en-US" altLang="zh-CN" kern="1200" dirty="0" smtClean="0">
              <a:solidFill>
                <a:schemeClr val="tx1"/>
              </a:solidFill>
              <a:effectLst/>
            </a:endParaRPr>
          </a:p>
          <a:p>
            <a:pPr marL="0" marR="0" lvl="2" indent="0" algn="l" defTabSz="914400" rtl="0" eaLnBrk="0" fontAlgn="base" latinLnBrk="0" hangingPunct="0">
              <a:lnSpc>
                <a:spcPct val="100000"/>
              </a:lnSpc>
              <a:spcBef>
                <a:spcPct val="30000"/>
              </a:spcBef>
              <a:spcAft>
                <a:spcPct val="0"/>
              </a:spcAft>
              <a:buClrTx/>
              <a:buSzTx/>
              <a:buFontTx/>
              <a:buNone/>
              <a:tabLst/>
              <a:defRPr/>
            </a:pPr>
            <a:r>
              <a:rPr lang="en-US" altLang="zh-CN" kern="1200" dirty="0" smtClean="0">
                <a:solidFill>
                  <a:schemeClr val="tx1"/>
                </a:solidFill>
                <a:effectLst/>
              </a:rPr>
              <a:t>Using</a:t>
            </a:r>
            <a:r>
              <a:rPr lang="zh-CN" altLang="en-US" kern="1200" dirty="0" smtClean="0">
                <a:solidFill>
                  <a:schemeClr val="tx1"/>
                </a:solidFill>
                <a:effectLst/>
              </a:rPr>
              <a:t> </a:t>
            </a:r>
            <a:r>
              <a:rPr lang="en-US" altLang="zh-CN" kern="1200" dirty="0" smtClean="0">
                <a:solidFill>
                  <a:schemeClr val="tx1"/>
                </a:solidFill>
                <a:effectLst/>
              </a:rPr>
              <a:t>this</a:t>
            </a:r>
            <a:r>
              <a:rPr lang="zh-CN" altLang="en-US" kern="1200" dirty="0" smtClean="0">
                <a:solidFill>
                  <a:schemeClr val="tx1"/>
                </a:solidFill>
                <a:effectLst/>
              </a:rPr>
              <a:t> </a:t>
            </a:r>
            <a:r>
              <a:rPr lang="en-US" altLang="zh-CN" kern="1200" dirty="0" smtClean="0">
                <a:solidFill>
                  <a:schemeClr val="tx1"/>
                </a:solidFill>
                <a:effectLst/>
              </a:rPr>
              <a:t>data,</a:t>
            </a:r>
            <a:r>
              <a:rPr lang="zh-CN" altLang="en-US" kern="1200" dirty="0" smtClean="0">
                <a:solidFill>
                  <a:schemeClr val="tx1"/>
                </a:solidFill>
                <a:effectLst/>
              </a:rPr>
              <a:t> </a:t>
            </a:r>
            <a:r>
              <a:rPr lang="en-US" altLang="zh-CN" kern="1200" dirty="0" smtClean="0">
                <a:solidFill>
                  <a:schemeClr val="tx1"/>
                </a:solidFill>
                <a:effectLst/>
              </a:rPr>
              <a:t>we</a:t>
            </a:r>
            <a:r>
              <a:rPr lang="zh-CN" altLang="en-US" kern="1200" dirty="0" smtClean="0">
                <a:solidFill>
                  <a:schemeClr val="tx1"/>
                </a:solidFill>
                <a:effectLst/>
              </a:rPr>
              <a:t> </a:t>
            </a:r>
            <a:r>
              <a:rPr lang="en-US" altLang="zh-CN" kern="1200" dirty="0" smtClean="0">
                <a:solidFill>
                  <a:schemeClr val="tx1"/>
                </a:solidFill>
                <a:effectLst/>
              </a:rPr>
              <a:t>can</a:t>
            </a:r>
            <a:r>
              <a:rPr lang="zh-CN" altLang="en-US" kern="1200" baseline="0" dirty="0" smtClean="0">
                <a:solidFill>
                  <a:schemeClr val="tx1"/>
                </a:solidFill>
                <a:effectLst/>
              </a:rPr>
              <a:t> </a:t>
            </a:r>
            <a:r>
              <a:rPr lang="en-US" altLang="zh-CN" kern="1200" baseline="0" dirty="0" smtClean="0">
                <a:solidFill>
                  <a:schemeClr val="tx1"/>
                </a:solidFill>
                <a:effectLst/>
              </a:rPr>
              <a:t>build</a:t>
            </a:r>
            <a:r>
              <a:rPr lang="zh-CN" altLang="en-US" kern="1200" baseline="0" dirty="0" smtClean="0">
                <a:solidFill>
                  <a:schemeClr val="tx1"/>
                </a:solidFill>
                <a:effectLst/>
              </a:rPr>
              <a:t> </a:t>
            </a:r>
            <a:r>
              <a:rPr lang="en-US" altLang="zh-CN" kern="1200" baseline="0" dirty="0" smtClean="0">
                <a:solidFill>
                  <a:schemeClr val="tx1"/>
                </a:solidFill>
                <a:effectLst/>
              </a:rPr>
              <a:t>a</a:t>
            </a:r>
            <a:r>
              <a:rPr lang="zh-CN" altLang="en-US" kern="1200" baseline="0" dirty="0" smtClean="0">
                <a:solidFill>
                  <a:schemeClr val="tx1"/>
                </a:solidFill>
                <a:effectLst/>
              </a:rPr>
              <a:t> </a:t>
            </a:r>
            <a:r>
              <a:rPr lang="en-US" altLang="zh-CN" kern="1200" baseline="0" dirty="0" smtClean="0">
                <a:solidFill>
                  <a:schemeClr val="tx1"/>
                </a:solidFill>
                <a:effectLst/>
              </a:rPr>
              <a:t>telecommunication</a:t>
            </a:r>
            <a:r>
              <a:rPr lang="zh-CN" altLang="en-US" kern="1200" baseline="0" dirty="0" smtClean="0">
                <a:solidFill>
                  <a:schemeClr val="tx1"/>
                </a:solidFill>
                <a:effectLst/>
              </a:rPr>
              <a:t> </a:t>
            </a:r>
            <a:r>
              <a:rPr lang="en-US" altLang="zh-CN" kern="1200" baseline="0" dirty="0" smtClean="0">
                <a:solidFill>
                  <a:schemeClr val="tx1"/>
                </a:solidFill>
                <a:effectLst/>
              </a:rPr>
              <a:t>networks</a:t>
            </a:r>
            <a:r>
              <a:rPr lang="zh-CN" altLang="en-US" kern="1200" baseline="0" dirty="0" smtClean="0">
                <a:solidFill>
                  <a:schemeClr val="tx1"/>
                </a:solidFill>
                <a:effectLst/>
              </a:rPr>
              <a:t> </a:t>
            </a:r>
            <a:r>
              <a:rPr lang="en-US" altLang="zh-CN" kern="1200" baseline="0" dirty="0" smtClean="0">
                <a:solidFill>
                  <a:schemeClr val="tx1"/>
                </a:solidFill>
                <a:effectLst/>
              </a:rPr>
              <a:t>to</a:t>
            </a:r>
            <a:r>
              <a:rPr lang="zh-CN" altLang="en-US" kern="1200" baseline="0" dirty="0" smtClean="0">
                <a:solidFill>
                  <a:schemeClr val="tx1"/>
                </a:solidFill>
                <a:effectLst/>
              </a:rPr>
              <a:t> </a:t>
            </a:r>
            <a:r>
              <a:rPr lang="en-US" altLang="zh-CN" kern="1200" baseline="0" dirty="0" smtClean="0">
                <a:solidFill>
                  <a:schemeClr val="tx1"/>
                </a:solidFill>
                <a:effectLst/>
              </a:rPr>
              <a:t>study</a:t>
            </a:r>
            <a:r>
              <a:rPr lang="zh-CN" altLang="en-US" kern="1200" baseline="0" dirty="0" smtClean="0">
                <a:solidFill>
                  <a:schemeClr val="tx1"/>
                </a:solidFill>
                <a:effectLst/>
              </a:rPr>
              <a:t> </a:t>
            </a:r>
            <a:r>
              <a:rPr lang="en-US" altLang="zh-CN" sz="1200" kern="1200" dirty="0" smtClean="0">
                <a:solidFill>
                  <a:schemeClr val="tx1"/>
                </a:solidFill>
                <a:effectLst/>
                <a:latin typeface="Arial" charset="0"/>
                <a:ea typeface="宋体" pitchFamily="2" charset="-122"/>
                <a:cs typeface="+mn-cs"/>
              </a:rPr>
              <a:t>how individuals build new connections and keep relationships in the first</a:t>
            </a:r>
            <a:r>
              <a:rPr lang="zh-CN" altLang="en-US" sz="1200" kern="1200" dirty="0" smtClean="0">
                <a:solidFill>
                  <a:schemeClr val="tx1"/>
                </a:solidFill>
                <a:effectLst/>
                <a:latin typeface="Arial" charset="0"/>
                <a:ea typeface="宋体" pitchFamily="2" charset="-122"/>
                <a:cs typeface="+mn-cs"/>
              </a:rPr>
              <a:t> </a:t>
            </a:r>
            <a:r>
              <a:rPr lang="en-US" altLang="zh-CN" sz="1200" kern="1200" dirty="0" smtClean="0">
                <a:solidFill>
                  <a:schemeClr val="tx1"/>
                </a:solidFill>
                <a:effectLst/>
                <a:latin typeface="Arial" charset="0"/>
                <a:ea typeface="宋体" pitchFamily="2" charset="-122"/>
                <a:cs typeface="+mn-cs"/>
              </a:rPr>
              <a:t>few weeks after moving to a new city. </a:t>
            </a:r>
          </a:p>
          <a:p>
            <a:r>
              <a:rPr lang="en-US" altLang="zh-CN" sz="1200" kern="1200" dirty="0" smtClean="0">
                <a:solidFill>
                  <a:schemeClr val="tx1"/>
                </a:solidFill>
                <a:effectLst/>
                <a:latin typeface="Arial" charset="0"/>
                <a:ea typeface="宋体" pitchFamily="2" charset="-122"/>
                <a:cs typeface="+mn-cs"/>
              </a:rPr>
              <a:t>Here</a:t>
            </a:r>
            <a:r>
              <a:rPr lang="zh-CN" altLang="en-US" sz="1200" kern="1200" dirty="0" smtClean="0">
                <a:solidFill>
                  <a:schemeClr val="tx1"/>
                </a:solidFill>
                <a:effectLst/>
                <a:latin typeface="Arial" charset="0"/>
                <a:ea typeface="宋体" pitchFamily="2" charset="-122"/>
                <a:cs typeface="+mn-cs"/>
              </a:rPr>
              <a:t> </a:t>
            </a:r>
            <a:r>
              <a:rPr lang="en-US" altLang="zh-CN" sz="1200" kern="1200" dirty="0" smtClean="0">
                <a:solidFill>
                  <a:schemeClr val="tx1"/>
                </a:solidFill>
                <a:effectLst/>
                <a:latin typeface="Arial" charset="0"/>
                <a:ea typeface="宋体" pitchFamily="2" charset="-122"/>
                <a:cs typeface="+mn-cs"/>
              </a:rPr>
              <a:t>is</a:t>
            </a:r>
            <a:r>
              <a:rPr lang="zh-CN" altLang="en-US" sz="1200" kern="1200" dirty="0" smtClean="0">
                <a:solidFill>
                  <a:schemeClr val="tx1"/>
                </a:solidFill>
                <a:effectLst/>
                <a:latin typeface="Arial" charset="0"/>
                <a:ea typeface="宋体" pitchFamily="2" charset="-122"/>
                <a:cs typeface="+mn-cs"/>
              </a:rPr>
              <a:t> </a:t>
            </a:r>
            <a:r>
              <a:rPr lang="en-US" altLang="zh-CN" sz="1200" kern="1200" dirty="0" smtClean="0">
                <a:solidFill>
                  <a:schemeClr val="tx1"/>
                </a:solidFill>
                <a:effectLst/>
                <a:latin typeface="Arial" charset="0"/>
                <a:ea typeface="宋体" pitchFamily="2" charset="-122"/>
                <a:cs typeface="+mn-cs"/>
              </a:rPr>
              <a:t>an</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e</a:t>
            </a:r>
            <a:r>
              <a:rPr lang="en-US" altLang="zh-CN" sz="1200" kern="1200" dirty="0" smtClean="0">
                <a:solidFill>
                  <a:schemeClr val="tx1"/>
                </a:solidFill>
                <a:effectLst/>
                <a:latin typeface="Arial" charset="0"/>
                <a:ea typeface="宋体" pitchFamily="2" charset="-122"/>
                <a:cs typeface="+mn-cs"/>
              </a:rPr>
              <a:t>xample of an ego-network centered by a certain</a:t>
            </a:r>
            <a:r>
              <a:rPr lang="zh-CN" altLang="en-US" sz="1200" kern="1200" baseline="0" dirty="0" smtClean="0">
                <a:solidFill>
                  <a:schemeClr val="tx1"/>
                </a:solidFill>
                <a:effectLst/>
                <a:latin typeface="Arial" charset="0"/>
                <a:ea typeface="宋体" pitchFamily="2" charset="-122"/>
                <a:cs typeface="+mn-cs"/>
              </a:rPr>
              <a:t> </a:t>
            </a:r>
            <a:r>
              <a:rPr lang="en-US" altLang="zh-CN" sz="1200" kern="1200" dirty="0" smtClean="0">
                <a:solidFill>
                  <a:schemeClr val="tx1"/>
                </a:solidFill>
                <a:effectLst/>
                <a:latin typeface="Arial" charset="0"/>
                <a:ea typeface="宋体" pitchFamily="2" charset="-122"/>
                <a:cs typeface="+mn-cs"/>
              </a:rPr>
              <a:t>user.</a:t>
            </a:r>
            <a:r>
              <a:rPr lang="zh-CN" altLang="en-US" sz="1200" kern="1200" dirty="0" smtClean="0">
                <a:solidFill>
                  <a:schemeClr val="tx1"/>
                </a:solidFill>
                <a:effectLst/>
                <a:latin typeface="Arial" charset="0"/>
                <a:ea typeface="宋体" pitchFamily="2" charset="-122"/>
                <a:cs typeface="+mn-cs"/>
              </a:rPr>
              <a:t> </a:t>
            </a:r>
            <a:r>
              <a:rPr lang="en-US" altLang="zh-CN" sz="1200" kern="1200" dirty="0" smtClean="0">
                <a:solidFill>
                  <a:schemeClr val="tx1"/>
                </a:solidFill>
                <a:effectLst/>
                <a:latin typeface="Arial" charset="0"/>
                <a:ea typeface="宋体" pitchFamily="2" charset="-122"/>
                <a:cs typeface="+mn-cs"/>
              </a:rPr>
              <a:t>We study characteristics of a</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user</a:t>
            </a:r>
            <a:r>
              <a:rPr lang="en-US" altLang="zh-CN" sz="1200" kern="1200" dirty="0" smtClean="0">
                <a:solidFill>
                  <a:schemeClr val="tx1"/>
                </a:solidFill>
                <a:effectLst/>
                <a:latin typeface="Arial" charset="0"/>
                <a:ea typeface="宋体" pitchFamily="2" charset="-122"/>
                <a:cs typeface="+mn-cs"/>
              </a:rPr>
              <a:t> and his friends such as demographics, birthplaces, and connections to other people </a:t>
            </a:r>
            <a:endParaRPr lang="en-US" altLang="zh-CN" dirty="0" smtClean="0"/>
          </a:p>
          <a:p>
            <a:pPr marL="0" marR="0" lvl="2" indent="0" algn="l" defTabSz="914400" rtl="0" eaLnBrk="0" fontAlgn="base" latinLnBrk="0" hangingPunct="0">
              <a:lnSpc>
                <a:spcPct val="100000"/>
              </a:lnSpc>
              <a:spcBef>
                <a:spcPct val="30000"/>
              </a:spcBef>
              <a:spcAft>
                <a:spcPct val="0"/>
              </a:spcAft>
              <a:buClrTx/>
              <a:buSzTx/>
              <a:buFontTx/>
              <a:buNone/>
              <a:tabLst/>
              <a:defRPr/>
            </a:pPr>
            <a:r>
              <a:rPr lang="en-US" altLang="zh-CN" sz="1200" kern="1200" dirty="0" smtClean="0">
                <a:solidFill>
                  <a:schemeClr val="tx1"/>
                </a:solidFill>
                <a:effectLst/>
                <a:latin typeface="Arial" charset="0"/>
                <a:ea typeface="宋体" pitchFamily="2" charset="-122"/>
                <a:cs typeface="+mn-cs"/>
              </a:rPr>
              <a:t> </a:t>
            </a:r>
            <a:endParaRPr lang="en-US" altLang="zh-CN" dirty="0" smtClean="0"/>
          </a:p>
          <a:p>
            <a:pPr marL="0" marR="0" lvl="2" indent="0" algn="l" defTabSz="914400" rtl="0" eaLnBrk="0" fontAlgn="base" latinLnBrk="0" hangingPunct="0">
              <a:lnSpc>
                <a:spcPct val="100000"/>
              </a:lnSpc>
              <a:spcBef>
                <a:spcPct val="30000"/>
              </a:spcBef>
              <a:spcAft>
                <a:spcPct val="0"/>
              </a:spcAft>
              <a:buClrTx/>
              <a:buSzTx/>
              <a:buFontTx/>
              <a:buNone/>
              <a:tabLst/>
              <a:defRPr/>
            </a:pPr>
            <a:endParaRPr lang="en-US" altLang="zh-CN" kern="1200" dirty="0" smtClean="0">
              <a:solidFill>
                <a:schemeClr val="tx1"/>
              </a:solidFill>
              <a:effectLst/>
            </a:endParaRPr>
          </a:p>
          <a:p>
            <a:pPr marL="0" marR="0" lvl="2"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pPr>
              <a:defRPr/>
            </a:pPr>
            <a:fld id="{A3804948-14D2-43DA-B3DB-CF1972FFF4B7}" type="slidenum">
              <a:rPr lang="en-US" altLang="zh-CN" smtClean="0"/>
              <a:pPr>
                <a:defRPr/>
              </a:pPr>
              <a:t>3</a:t>
            </a:fld>
            <a:endParaRPr lang="en-US" altLang="zh-CN"/>
          </a:p>
        </p:txBody>
      </p:sp>
    </p:spTree>
    <p:extLst>
      <p:ext uri="{BB962C8B-B14F-4D97-AF65-F5344CB8AC3E}">
        <p14:creationId xmlns:p14="http://schemas.microsoft.com/office/powerpoint/2010/main" val="5430973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6763"/>
            <a:ext cx="5543550" cy="3838575"/>
          </a:xfrm>
        </p:spPr>
      </p:sp>
      <p:sp>
        <p:nvSpPr>
          <p:cNvPr id="3" name="Notes Placeholder 2"/>
          <p:cNvSpPr>
            <a:spLocks noGrp="1"/>
          </p:cNvSpPr>
          <p:nvPr>
            <p:ph type="body" idx="1"/>
          </p:nvPr>
        </p:nvSpPr>
        <p:spPr/>
        <p:txBody>
          <a:bodyPr/>
          <a:lstStyle/>
          <a:p>
            <a:r>
              <a:rPr lang="en-US" altLang="zh-CN" dirty="0" smtClean="0"/>
              <a:t>In</a:t>
            </a:r>
            <a:r>
              <a:rPr lang="zh-CN" altLang="en-US" baseline="0" dirty="0" smtClean="0"/>
              <a:t> </a:t>
            </a:r>
            <a:r>
              <a:rPr lang="en-US" altLang="zh-CN" baseline="0" dirty="0" smtClean="0"/>
              <a:t>our</a:t>
            </a:r>
            <a:r>
              <a:rPr lang="zh-CN" altLang="en-US" baseline="0" dirty="0" smtClean="0"/>
              <a:t> </a:t>
            </a:r>
            <a:r>
              <a:rPr lang="en-US" altLang="zh-CN" baseline="0" dirty="0" smtClean="0"/>
              <a:t>previous</a:t>
            </a:r>
            <a:r>
              <a:rPr lang="zh-CN" altLang="en-US" baseline="0" dirty="0" smtClean="0"/>
              <a:t> </a:t>
            </a:r>
            <a:r>
              <a:rPr lang="en-US" altLang="zh-CN" baseline="0" dirty="0" smtClean="0"/>
              <a:t>study,</a:t>
            </a:r>
            <a:r>
              <a:rPr lang="zh-CN" altLang="en-US" baseline="0" dirty="0" smtClean="0"/>
              <a:t> </a:t>
            </a:r>
            <a:r>
              <a:rPr lang="en-US" altLang="zh-CN" sz="1200" baseline="0" dirty="0" smtClean="0"/>
              <a:t>w</a:t>
            </a:r>
            <a:r>
              <a:rPr lang="en-US" altLang="zh-CN" sz="1200" dirty="0" smtClean="0"/>
              <a:t>e construct</a:t>
            </a:r>
            <a:r>
              <a:rPr lang="zh-CN" altLang="en-US" sz="1200" dirty="0" smtClean="0"/>
              <a:t> </a:t>
            </a:r>
            <a:r>
              <a:rPr lang="en-US" altLang="zh-CN" sz="1200" dirty="0" smtClean="0"/>
              <a:t>an interesting experiment</a:t>
            </a:r>
            <a:r>
              <a:rPr lang="zh-CN" altLang="en-US" sz="1200" dirty="0" smtClean="0"/>
              <a:t>. </a:t>
            </a:r>
            <a:r>
              <a:rPr lang="en-US" altLang="zh-CN" sz="1200" dirty="0" smtClean="0"/>
              <a:t>Given</a:t>
            </a:r>
            <a:r>
              <a:rPr lang="zh-CN" altLang="en-US" sz="1200" dirty="0" smtClean="0"/>
              <a:t> </a:t>
            </a:r>
            <a:r>
              <a:rPr lang="en-US" altLang="zh-CN" sz="1200" dirty="0" smtClean="0"/>
              <a:t>by</a:t>
            </a:r>
            <a:r>
              <a:rPr lang="zh-CN" altLang="en-US" sz="1200" dirty="0" smtClean="0"/>
              <a:t> </a:t>
            </a:r>
            <a:r>
              <a:rPr lang="en-US" altLang="zh-CN" sz="1200" dirty="0" smtClean="0"/>
              <a:t>a</a:t>
            </a:r>
            <a:r>
              <a:rPr lang="zh-CN" altLang="en-US" sz="1200" dirty="0" smtClean="0"/>
              <a:t> </a:t>
            </a:r>
            <a:r>
              <a:rPr lang="en-US" altLang="zh-CN" sz="1200" dirty="0" smtClean="0"/>
              <a:t>user’s</a:t>
            </a:r>
            <a:r>
              <a:rPr lang="zh-CN" altLang="en-US" sz="1200" dirty="0" smtClean="0"/>
              <a:t> </a:t>
            </a:r>
            <a:r>
              <a:rPr lang="en-US" altLang="zh-CN" sz="1200" dirty="0" smtClean="0"/>
              <a:t>behavior</a:t>
            </a:r>
            <a:r>
              <a:rPr lang="zh-CN" altLang="en-US" sz="1200" dirty="0" smtClean="0"/>
              <a:t> </a:t>
            </a:r>
            <a:r>
              <a:rPr lang="en-US" altLang="zh-CN" sz="1200" dirty="0" smtClean="0"/>
              <a:t>pattern,</a:t>
            </a:r>
            <a:r>
              <a:rPr lang="zh-CN" altLang="en-US" sz="1200" dirty="0" smtClean="0"/>
              <a:t> </a:t>
            </a:r>
            <a:r>
              <a:rPr lang="en-US" altLang="zh-CN" sz="1200" dirty="0" smtClean="0"/>
              <a:t>we</a:t>
            </a:r>
            <a:r>
              <a:rPr lang="zh-CN" altLang="en-US" sz="1200" dirty="0" smtClean="0"/>
              <a:t> </a:t>
            </a:r>
            <a:r>
              <a:rPr lang="en-US" altLang="zh-CN" sz="1200" dirty="0" smtClean="0"/>
              <a:t>learn</a:t>
            </a:r>
            <a:r>
              <a:rPr lang="zh-CN" altLang="en-US" sz="1200" dirty="0" smtClean="0"/>
              <a:t> </a:t>
            </a:r>
            <a:r>
              <a:rPr lang="en-US" altLang="zh-CN" sz="1200" dirty="0" smtClean="0"/>
              <a:t>a</a:t>
            </a:r>
            <a:r>
              <a:rPr lang="zh-CN" altLang="en-US" sz="1200" dirty="0" smtClean="0"/>
              <a:t> </a:t>
            </a:r>
            <a:r>
              <a:rPr lang="en-US" altLang="zh-CN" sz="1200" dirty="0" smtClean="0"/>
              <a:t>classifier</a:t>
            </a:r>
            <a:r>
              <a:rPr lang="zh-CN" altLang="en-US" sz="1200" dirty="0" smtClean="0"/>
              <a:t> </a:t>
            </a:r>
            <a:r>
              <a:rPr lang="en-US" altLang="zh-CN" sz="1200" dirty="0" smtClean="0"/>
              <a:t>to</a:t>
            </a:r>
            <a:r>
              <a:rPr lang="zh-CN" altLang="en-US" sz="1200" dirty="0" smtClean="0"/>
              <a:t> </a:t>
            </a:r>
            <a:r>
              <a:rPr lang="en-US" altLang="zh-CN" sz="1200" dirty="0" smtClean="0"/>
              <a:t>determine</a:t>
            </a:r>
            <a:r>
              <a:rPr lang="zh-CN" altLang="en-US" sz="1200" dirty="0" smtClean="0"/>
              <a:t> </a:t>
            </a:r>
            <a:r>
              <a:rPr lang="en-US" altLang="zh-CN" sz="1200" dirty="0" smtClean="0"/>
              <a:t>if</a:t>
            </a:r>
            <a:r>
              <a:rPr lang="zh-CN" altLang="en-US" sz="1200" dirty="0" smtClean="0"/>
              <a:t> </a:t>
            </a:r>
            <a:r>
              <a:rPr lang="en-US" altLang="zh-CN" sz="1200" dirty="0" smtClean="0"/>
              <a:t>the</a:t>
            </a:r>
            <a:r>
              <a:rPr lang="zh-CN" altLang="en-US" sz="1200" dirty="0" smtClean="0"/>
              <a:t> </a:t>
            </a:r>
            <a:r>
              <a:rPr lang="en-US" altLang="zh-CN" sz="1200" dirty="0" smtClean="0"/>
              <a:t>user</a:t>
            </a:r>
            <a:r>
              <a:rPr lang="zh-CN" altLang="en-US" sz="1200" dirty="0" smtClean="0"/>
              <a:t> </a:t>
            </a:r>
            <a:r>
              <a:rPr lang="zh-CN" altLang="zh-CN" sz="1200" dirty="0" smtClean="0"/>
              <a:t>i</a:t>
            </a:r>
            <a:r>
              <a:rPr lang="en-US" altLang="zh-CN" sz="1200" dirty="0" smtClean="0"/>
              <a:t>s</a:t>
            </a:r>
            <a:r>
              <a:rPr lang="zh-CN" altLang="en-US" sz="1200" dirty="0" smtClean="0"/>
              <a:t> </a:t>
            </a:r>
            <a:r>
              <a:rPr lang="en-US" altLang="zh-CN" sz="1200" dirty="0" smtClean="0"/>
              <a:t>a</a:t>
            </a:r>
            <a:r>
              <a:rPr lang="zh-CN" altLang="en-US" sz="1200" dirty="0" smtClean="0"/>
              <a:t> </a:t>
            </a:r>
            <a:r>
              <a:rPr lang="en-US" altLang="zh-CN" sz="1200" dirty="0" smtClean="0"/>
              <a:t>local</a:t>
            </a:r>
            <a:r>
              <a:rPr lang="zh-CN" altLang="en-US" sz="1200" dirty="0" smtClean="0"/>
              <a:t> </a:t>
            </a:r>
            <a:r>
              <a:rPr lang="en-US" altLang="zh-CN" sz="1200" dirty="0" smtClean="0"/>
              <a:t>or</a:t>
            </a:r>
            <a:r>
              <a:rPr lang="zh-CN" altLang="en-US" sz="1200" dirty="0" smtClean="0"/>
              <a:t> </a:t>
            </a:r>
            <a:r>
              <a:rPr lang="en-US" altLang="zh-CN" sz="1200" dirty="0" smtClean="0"/>
              <a:t>a</a:t>
            </a:r>
            <a:r>
              <a:rPr lang="zh-CN" altLang="en-US" sz="1200" dirty="0" smtClean="0"/>
              <a:t> </a:t>
            </a:r>
            <a:r>
              <a:rPr lang="en-US" altLang="zh-CN" sz="1200" dirty="0" smtClean="0"/>
              <a:t>migrant.</a:t>
            </a:r>
            <a:r>
              <a:rPr lang="zh-CN" altLang="en-US" sz="1200" dirty="0" smtClean="0"/>
              <a:t> </a:t>
            </a:r>
            <a:r>
              <a:rPr lang="en-US" altLang="zh-CN" sz="1200" dirty="0" smtClean="0"/>
              <a:t>We</a:t>
            </a:r>
            <a:r>
              <a:rPr lang="zh-CN" altLang="en-US" sz="1200" dirty="0" smtClean="0"/>
              <a:t> </a:t>
            </a:r>
            <a:r>
              <a:rPr lang="en-US" altLang="zh-CN" sz="1200" dirty="0" smtClean="0"/>
              <a:t>observed an increasing trend for new migrants</a:t>
            </a:r>
            <a:r>
              <a:rPr lang="zh-CN" altLang="en-US" sz="1200" dirty="0" smtClean="0"/>
              <a:t> </a:t>
            </a:r>
            <a:r>
              <a:rPr lang="en-US" altLang="zh-CN" sz="1200" dirty="0" smtClean="0"/>
              <a:t>misclassified</a:t>
            </a:r>
            <a:r>
              <a:rPr lang="zh-CN" altLang="en-US" sz="1200" dirty="0" smtClean="0"/>
              <a:t> </a:t>
            </a:r>
            <a:r>
              <a:rPr lang="en-US" altLang="zh-CN" sz="1200" dirty="0" smtClean="0"/>
              <a:t>as</a:t>
            </a:r>
            <a:r>
              <a:rPr lang="zh-CN" altLang="en-US" sz="1200" dirty="0" smtClean="0"/>
              <a:t> </a:t>
            </a:r>
            <a:r>
              <a:rPr lang="en-US" altLang="zh-CN" sz="1200" dirty="0" smtClean="0"/>
              <a:t>locals over the three weeks ,</a:t>
            </a:r>
            <a:r>
              <a:rPr lang="zh-CN" altLang="en-US" sz="1200" baseline="0" dirty="0" smtClean="0"/>
              <a:t> </a:t>
            </a:r>
            <a:r>
              <a:rPr lang="en-US" altLang="zh-CN" sz="1200" kern="1200" dirty="0" smtClean="0">
                <a:solidFill>
                  <a:schemeClr val="tx1"/>
                </a:solidFill>
                <a:effectLst/>
                <a:latin typeface="Arial" charset="0"/>
                <a:ea typeface="宋体" pitchFamily="2" charset="-122"/>
                <a:cs typeface="+mn-cs"/>
              </a:rPr>
              <a:t>suggesting that they become more similar to locals over time. </a:t>
            </a:r>
            <a:endParaRPr lang="en-US" altLang="zh-CN" dirty="0"/>
          </a:p>
        </p:txBody>
      </p:sp>
      <p:sp>
        <p:nvSpPr>
          <p:cNvPr id="4" name="Slide Number Placeholder 3"/>
          <p:cNvSpPr>
            <a:spLocks noGrp="1"/>
          </p:cNvSpPr>
          <p:nvPr>
            <p:ph type="sldNum" sz="quarter" idx="10"/>
          </p:nvPr>
        </p:nvSpPr>
        <p:spPr/>
        <p:txBody>
          <a:bodyPr/>
          <a:lstStyle/>
          <a:p>
            <a:pPr>
              <a:defRPr/>
            </a:pPr>
            <a:fld id="{A3804948-14D2-43DA-B3DB-CF1972FFF4B7}" type="slidenum">
              <a:rPr lang="en-US" altLang="zh-CN" smtClean="0"/>
              <a:pPr>
                <a:defRPr/>
              </a:pPr>
              <a:t>4</a:t>
            </a:fld>
            <a:endParaRPr lang="en-US" altLang="zh-CN"/>
          </a:p>
        </p:txBody>
      </p:sp>
    </p:spTree>
    <p:extLst>
      <p:ext uri="{BB962C8B-B14F-4D97-AF65-F5344CB8AC3E}">
        <p14:creationId xmlns:p14="http://schemas.microsoft.com/office/powerpoint/2010/main" val="4134093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766763"/>
            <a:ext cx="5543550" cy="3838575"/>
          </a:xfrm>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sz="1200" kern="1200" dirty="0" smtClean="0">
                <a:solidFill>
                  <a:schemeClr val="tx1"/>
                </a:solidFill>
                <a:effectLst/>
                <a:latin typeface="Arial" charset="0"/>
                <a:ea typeface="宋体" pitchFamily="2" charset="-122"/>
                <a:cs typeface="+mn-cs"/>
              </a:rPr>
              <a:t>Although many</a:t>
            </a:r>
            <a:r>
              <a:rPr lang="zh-CN" altLang="en-US" sz="1200" kern="1200" dirty="0" smtClean="0">
                <a:solidFill>
                  <a:schemeClr val="tx1"/>
                </a:solidFill>
                <a:effectLst/>
                <a:latin typeface="Arial" charset="0"/>
                <a:ea typeface="宋体" pitchFamily="2" charset="-122"/>
                <a:cs typeface="+mn-cs"/>
              </a:rPr>
              <a:t> </a:t>
            </a:r>
            <a:r>
              <a:rPr lang="en-US" altLang="zh-CN" sz="1200" kern="1200" dirty="0" smtClean="0">
                <a:solidFill>
                  <a:schemeClr val="tx1"/>
                </a:solidFill>
                <a:effectLst/>
                <a:latin typeface="Arial" charset="0"/>
                <a:ea typeface="宋体" pitchFamily="2" charset="-122"/>
                <a:cs typeface="+mn-cs"/>
              </a:rPr>
              <a:t>migrants [succeed]</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to</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integrate</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into</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cities</a:t>
            </a:r>
            <a:r>
              <a:rPr lang="zh-CN" altLang="en-US" sz="1200" kern="1200" dirty="0" smtClean="0">
                <a:solidFill>
                  <a:schemeClr val="tx1"/>
                </a:solidFill>
                <a:effectLst/>
                <a:latin typeface="Arial" charset="0"/>
                <a:ea typeface="宋体" pitchFamily="2" charset="-122"/>
                <a:cs typeface="+mn-cs"/>
              </a:rPr>
              <a:t> </a:t>
            </a:r>
            <a:r>
              <a:rPr lang="en-US" altLang="zh-CN" sz="1200" kern="1200" dirty="0" smtClean="0">
                <a:solidFill>
                  <a:schemeClr val="tx1"/>
                </a:solidFill>
                <a:effectLst/>
                <a:latin typeface="Arial" charset="0"/>
                <a:ea typeface="宋体" pitchFamily="2" charset="-122"/>
                <a:cs typeface="+mn-cs"/>
              </a:rPr>
              <a:t>, some of them [fail] to settle down and eventually leave the city.</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Our</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data</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shows</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that</a:t>
            </a:r>
            <a:r>
              <a:rPr lang="zh-CN" altLang="en-US" sz="1200" kern="1200" baseline="0" dirty="0" smtClean="0">
                <a:solidFill>
                  <a:schemeClr val="tx1"/>
                </a:solidFill>
                <a:effectLst/>
                <a:latin typeface="Arial" charset="0"/>
                <a:ea typeface="宋体" pitchFamily="2" charset="-122"/>
                <a:cs typeface="+mn-cs"/>
              </a:rPr>
              <a:t> </a:t>
            </a:r>
            <a:r>
              <a:rPr lang="en-US" altLang="zh-CN" sz="2400" kern="1200" baseline="0" dirty="0" smtClean="0">
                <a:solidFill>
                  <a:schemeClr val="tx1"/>
                </a:solidFill>
                <a:effectLst/>
                <a:latin typeface="Arial" charset="0"/>
                <a:ea typeface="宋体" pitchFamily="2" charset="-122"/>
                <a:cs typeface="+mn-cs"/>
              </a:rPr>
              <a:t>a</a:t>
            </a:r>
            <a:r>
              <a:rPr lang="en-US" altLang="zh-CN" sz="2400" dirty="0" smtClean="0"/>
              <a:t>round 4% of new migrants ended up leaving early.</a:t>
            </a:r>
            <a:r>
              <a:rPr lang="zh-CN" altLang="en-US" sz="2400" dirty="0" smtClean="0"/>
              <a:t> </a:t>
            </a:r>
            <a:endParaRPr lang="en-US" altLang="zh-CN" sz="2400"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sz="2400" dirty="0" smtClean="0"/>
              <a:t>A</a:t>
            </a:r>
            <a:r>
              <a:rPr lang="zh-CN" altLang="en-US" sz="2400" dirty="0" smtClean="0"/>
              <a:t> </a:t>
            </a:r>
            <a:r>
              <a:rPr lang="en-US" altLang="zh-CN" sz="2400" dirty="0" smtClean="0"/>
              <a:t>natural</a:t>
            </a:r>
            <a:r>
              <a:rPr lang="zh-CN" altLang="en-US" sz="2400" dirty="0" smtClean="0"/>
              <a:t> </a:t>
            </a:r>
            <a:r>
              <a:rPr lang="en-US" altLang="zh-CN" sz="2400" dirty="0" smtClean="0"/>
              <a:t>question</a:t>
            </a:r>
            <a:r>
              <a:rPr lang="zh-CN" altLang="en-US" sz="2400" dirty="0" smtClean="0"/>
              <a:t> </a:t>
            </a:r>
            <a:r>
              <a:rPr lang="en-US" altLang="zh-CN" sz="2400" dirty="0" smtClean="0"/>
              <a:t>arise</a:t>
            </a:r>
            <a:r>
              <a:rPr lang="zh-CN" altLang="en-US" sz="2400" dirty="0" smtClean="0"/>
              <a:t> </a:t>
            </a:r>
            <a:r>
              <a:rPr lang="en-US" altLang="zh-CN" sz="2400" dirty="0" smtClean="0"/>
              <a:t>here</a:t>
            </a:r>
            <a:r>
              <a:rPr lang="zh-CN" altLang="en-US" sz="2400" dirty="0" smtClean="0"/>
              <a:t> </a:t>
            </a:r>
            <a:r>
              <a:rPr lang="en-US" altLang="zh-CN" sz="2400" dirty="0" smtClean="0"/>
              <a:t>is:</a:t>
            </a:r>
            <a:r>
              <a:rPr lang="zh-CN" altLang="en-US" sz="2400" dirty="0" smtClean="0"/>
              <a:t> </a:t>
            </a:r>
            <a:r>
              <a:rPr lang="en-US" altLang="zh-CN" sz="2400" dirty="0" smtClean="0"/>
              <a:t>how</a:t>
            </a:r>
            <a:r>
              <a:rPr lang="zh-CN" altLang="en-US" sz="2400" dirty="0" smtClean="0"/>
              <a:t> </a:t>
            </a:r>
            <a:r>
              <a:rPr lang="en-US" altLang="zh-CN" sz="2400" dirty="0" smtClean="0"/>
              <a:t>the</a:t>
            </a:r>
            <a:r>
              <a:rPr lang="zh-CN" altLang="en-US" sz="2400" dirty="0" smtClean="0"/>
              <a:t> </a:t>
            </a:r>
            <a:r>
              <a:rPr lang="en-US" altLang="zh-CN" sz="2400" dirty="0" smtClean="0"/>
              <a:t>initial</a:t>
            </a:r>
            <a:r>
              <a:rPr lang="zh-CN" altLang="en-US" sz="2400" dirty="0" smtClean="0"/>
              <a:t> </a:t>
            </a:r>
            <a:r>
              <a:rPr lang="en-US" altLang="zh-CN" sz="2400" dirty="0" smtClean="0"/>
              <a:t>period</a:t>
            </a:r>
            <a:r>
              <a:rPr lang="zh-CN" altLang="en-US" sz="2400" dirty="0" smtClean="0"/>
              <a:t> </a:t>
            </a:r>
            <a:r>
              <a:rPr lang="en-US" altLang="zh-CN" sz="2400" dirty="0" smtClean="0"/>
              <a:t>of</a:t>
            </a:r>
            <a:r>
              <a:rPr lang="zh-CN" altLang="en-US" sz="2400" dirty="0" smtClean="0"/>
              <a:t> </a:t>
            </a:r>
            <a:r>
              <a:rPr lang="en-US" altLang="zh-CN" sz="2400" dirty="0" smtClean="0"/>
              <a:t>a</a:t>
            </a:r>
            <a:r>
              <a:rPr lang="zh-CN" altLang="en-US" sz="2400" dirty="0" smtClean="0"/>
              <a:t> </a:t>
            </a:r>
            <a:r>
              <a:rPr lang="en-US" altLang="zh-CN" sz="2400" dirty="0" smtClean="0"/>
              <a:t>migrant’s</a:t>
            </a:r>
            <a:r>
              <a:rPr lang="zh-CN" altLang="en-US" sz="2400" dirty="0" smtClean="0"/>
              <a:t> </a:t>
            </a:r>
            <a:r>
              <a:rPr lang="en-US" altLang="zh-CN" sz="2400" dirty="0" smtClean="0"/>
              <a:t>integration</a:t>
            </a:r>
            <a:r>
              <a:rPr lang="zh-CN" altLang="en-US" sz="2400" dirty="0" smtClean="0"/>
              <a:t> </a:t>
            </a:r>
            <a:r>
              <a:rPr lang="en-US" altLang="zh-CN" sz="2400" dirty="0" smtClean="0"/>
              <a:t>influences</a:t>
            </a:r>
            <a:r>
              <a:rPr lang="zh-CN" altLang="en-US" sz="2400" dirty="0" smtClean="0"/>
              <a:t> </a:t>
            </a:r>
            <a:r>
              <a:rPr lang="en-US" altLang="zh-CN" sz="2400" dirty="0" smtClean="0"/>
              <a:t>her</a:t>
            </a:r>
            <a:r>
              <a:rPr lang="zh-CN" altLang="en-US" sz="2400" dirty="0" smtClean="0"/>
              <a:t> </a:t>
            </a:r>
            <a:r>
              <a:rPr lang="en-US" altLang="zh-CN" sz="2400" dirty="0" smtClean="0"/>
              <a:t>final</a:t>
            </a:r>
            <a:r>
              <a:rPr lang="zh-CN" altLang="en-US" sz="2400" dirty="0" smtClean="0"/>
              <a:t> </a:t>
            </a:r>
            <a:r>
              <a:rPr lang="en-US" altLang="zh-CN" sz="2400" dirty="0" smtClean="0"/>
              <a:t>decision</a:t>
            </a:r>
            <a:r>
              <a:rPr lang="zh-CN" altLang="en-US" sz="2400" baseline="0" dirty="0" smtClean="0"/>
              <a:t> </a:t>
            </a:r>
            <a:r>
              <a:rPr lang="en-US" altLang="zh-CN" sz="2400" baseline="0" dirty="0" smtClean="0"/>
              <a:t>to</a:t>
            </a:r>
            <a:r>
              <a:rPr lang="zh-CN" altLang="en-US" sz="2400" baseline="0" dirty="0" smtClean="0"/>
              <a:t> </a:t>
            </a:r>
            <a:r>
              <a:rPr lang="en-US" altLang="zh-CN" sz="2400" baseline="0" dirty="0" smtClean="0"/>
              <a:t>leave</a:t>
            </a:r>
            <a:r>
              <a:rPr lang="zh-CN" altLang="en-US" sz="2400" baseline="0" dirty="0" smtClean="0"/>
              <a:t> </a:t>
            </a:r>
            <a:r>
              <a:rPr lang="en-US" altLang="zh-CN" sz="2400" baseline="0" dirty="0" smtClean="0"/>
              <a:t>the</a:t>
            </a:r>
            <a:r>
              <a:rPr lang="zh-CN" altLang="en-US" sz="2400" baseline="0" dirty="0" smtClean="0"/>
              <a:t> </a:t>
            </a:r>
            <a:r>
              <a:rPr lang="en-US" altLang="zh-CN" sz="2400" baseline="0" dirty="0" smtClean="0"/>
              <a:t>city</a:t>
            </a:r>
            <a:r>
              <a:rPr lang="zh-CN" altLang="en-US" sz="2400" baseline="0" dirty="0" smtClean="0"/>
              <a:t> </a:t>
            </a:r>
            <a:r>
              <a:rPr lang="en-US" altLang="zh-CN" sz="2400" baseline="0" dirty="0" smtClean="0"/>
              <a:t>or</a:t>
            </a:r>
            <a:r>
              <a:rPr lang="zh-CN" altLang="en-US" sz="2400" baseline="0" dirty="0" smtClean="0"/>
              <a:t> </a:t>
            </a:r>
            <a:r>
              <a:rPr lang="en-US" altLang="zh-CN" sz="2400" baseline="0" dirty="0" smtClean="0"/>
              <a:t>not?</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altLang="zh-CN" sz="2400" dirty="0" smtClean="0"/>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altLang="zh-CN" sz="2400" dirty="0" smtClean="0"/>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altLang="zh-CN" sz="2400"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sz="2400" dirty="0" smtClean="0"/>
              <a:t>To</a:t>
            </a:r>
            <a:r>
              <a:rPr lang="zh-CN" altLang="en-US" sz="2400" dirty="0" smtClean="0"/>
              <a:t> </a:t>
            </a:r>
            <a:r>
              <a:rPr lang="en-US" altLang="zh-CN" sz="2400" dirty="0" smtClean="0"/>
              <a:t>answer</a:t>
            </a:r>
            <a:r>
              <a:rPr lang="zh-CN" altLang="en-US" sz="2400" baseline="0" dirty="0" smtClean="0"/>
              <a:t> </a:t>
            </a:r>
            <a:r>
              <a:rPr lang="en-US" altLang="zh-CN" sz="2400" baseline="0" dirty="0" smtClean="0"/>
              <a:t>the</a:t>
            </a:r>
            <a:r>
              <a:rPr lang="zh-CN" altLang="en-US" sz="2400" baseline="0" dirty="0" smtClean="0"/>
              <a:t> </a:t>
            </a:r>
            <a:r>
              <a:rPr lang="en-US" altLang="zh-CN" sz="2400" baseline="0" dirty="0" smtClean="0"/>
              <a:t>question</a:t>
            </a:r>
            <a:r>
              <a:rPr lang="zh-CN" altLang="en-US" sz="2400" baseline="0" dirty="0" smtClean="0"/>
              <a:t> </a:t>
            </a:r>
            <a:r>
              <a:rPr lang="en-US" altLang="zh-CN" sz="2400" baseline="0" dirty="0" smtClean="0"/>
              <a:t>why</a:t>
            </a:r>
            <a:r>
              <a:rPr lang="zh-CN" altLang="en-US" sz="2400" baseline="0" dirty="0" smtClean="0"/>
              <a:t> </a:t>
            </a:r>
            <a:r>
              <a:rPr lang="en-US" altLang="zh-CN" sz="2400" baseline="0" dirty="0" smtClean="0"/>
              <a:t>some</a:t>
            </a:r>
            <a:r>
              <a:rPr lang="zh-CN" altLang="en-US" sz="2400" baseline="0" dirty="0" smtClean="0"/>
              <a:t> </a:t>
            </a:r>
            <a:r>
              <a:rPr lang="en-US" altLang="zh-CN" sz="2400" baseline="0" dirty="0" smtClean="0"/>
              <a:t>migrants</a:t>
            </a:r>
            <a:r>
              <a:rPr lang="zh-CN" altLang="en-US" sz="2400" baseline="0" dirty="0" smtClean="0"/>
              <a:t> </a:t>
            </a:r>
            <a:r>
              <a:rPr lang="en-US" altLang="zh-CN" sz="2400" baseline="0" dirty="0" smtClean="0"/>
              <a:t>choose</a:t>
            </a:r>
            <a:r>
              <a:rPr lang="zh-CN" altLang="en-US" sz="2400" baseline="0" dirty="0" smtClean="0"/>
              <a:t> </a:t>
            </a:r>
            <a:r>
              <a:rPr lang="en-US" altLang="zh-CN" sz="2400" baseline="0" dirty="0" smtClean="0"/>
              <a:t>to</a:t>
            </a:r>
            <a:r>
              <a:rPr lang="zh-CN" altLang="en-US" sz="2400" baseline="0" dirty="0" smtClean="0"/>
              <a:t> </a:t>
            </a:r>
            <a:r>
              <a:rPr lang="en-US" altLang="zh-CN" sz="2400" baseline="0" dirty="0" smtClean="0"/>
              <a:t>stay</a:t>
            </a:r>
            <a:r>
              <a:rPr lang="zh-CN" altLang="en-US" sz="2400" baseline="0" dirty="0" smtClean="0"/>
              <a:t> </a:t>
            </a:r>
            <a:r>
              <a:rPr lang="en-US" altLang="zh-CN" sz="2400" baseline="0" dirty="0" smtClean="0"/>
              <a:t>or</a:t>
            </a:r>
            <a:r>
              <a:rPr lang="zh-CN" altLang="en-US" sz="2400" baseline="0" dirty="0" smtClean="0"/>
              <a:t> </a:t>
            </a:r>
            <a:r>
              <a:rPr lang="en-US" altLang="zh-CN" sz="2400" baseline="0" dirty="0" smtClean="0"/>
              <a:t>to</a:t>
            </a:r>
            <a:r>
              <a:rPr lang="zh-CN" altLang="en-US" sz="2400" baseline="0" dirty="0" smtClean="0"/>
              <a:t> </a:t>
            </a:r>
            <a:r>
              <a:rPr lang="en-US" altLang="zh-CN" sz="2400" baseline="0" dirty="0" smtClean="0"/>
              <a:t>leave,</a:t>
            </a:r>
            <a:r>
              <a:rPr lang="zh-CN" altLang="en-US" sz="2400" baseline="0" dirty="0" smtClean="0"/>
              <a:t> </a:t>
            </a:r>
            <a:r>
              <a:rPr lang="en-US" altLang="zh-CN" sz="1200" kern="1200" dirty="0" smtClean="0">
                <a:solidFill>
                  <a:schemeClr val="tx1"/>
                </a:solidFill>
                <a:effectLst/>
                <a:latin typeface="Arial" charset="0"/>
                <a:ea typeface="宋体" pitchFamily="2" charset="-122"/>
                <a:cs typeface="+mn-cs"/>
              </a:rPr>
              <a:t>we use Shanghai as an example to investigate how</a:t>
            </a:r>
            <a:r>
              <a:rPr lang="zh-CN" altLang="en-US" sz="1200" kern="1200" dirty="0" smtClean="0">
                <a:solidFill>
                  <a:schemeClr val="tx1"/>
                </a:solidFill>
                <a:effectLst/>
                <a:latin typeface="Arial" charset="0"/>
                <a:ea typeface="宋体" pitchFamily="2" charset="-122"/>
                <a:cs typeface="+mn-cs"/>
              </a:rPr>
              <a:t> </a:t>
            </a:r>
            <a:r>
              <a:rPr lang="en-US" altLang="zh-CN" sz="1200" kern="1200" dirty="0" smtClean="0">
                <a:solidFill>
                  <a:schemeClr val="tx1"/>
                </a:solidFill>
                <a:effectLst/>
                <a:latin typeface="Arial" charset="0"/>
                <a:ea typeface="宋体" pitchFamily="2" charset="-122"/>
                <a:cs typeface="+mn-cs"/>
              </a:rPr>
              <a:t>migrants’ [behavior] in their first weeks</a:t>
            </a:r>
            <a:r>
              <a:rPr lang="zh-CN" altLang="en-US" sz="1200" kern="1200" baseline="0" dirty="0" smtClean="0">
                <a:solidFill>
                  <a:schemeClr val="tx1"/>
                </a:solidFill>
                <a:effectLst/>
                <a:latin typeface="Arial" charset="0"/>
                <a:ea typeface="宋体" pitchFamily="2" charset="-122"/>
                <a:cs typeface="+mn-cs"/>
              </a:rPr>
              <a:t> </a:t>
            </a:r>
            <a:r>
              <a:rPr lang="en-US" altLang="zh-CN" sz="1200" kern="1200" dirty="0" smtClean="0">
                <a:solidFill>
                  <a:schemeClr val="tx1"/>
                </a:solidFill>
                <a:effectLst/>
                <a:latin typeface="Arial" charset="0"/>
                <a:ea typeface="宋体" pitchFamily="2" charset="-122"/>
                <a:cs typeface="+mn-cs"/>
              </a:rPr>
              <a:t>relates to early departure.</a:t>
            </a:r>
            <a:r>
              <a:rPr lang="zh-CN" altLang="en-US" sz="1200" kern="1200" baseline="0" dirty="0" smtClean="0">
                <a:solidFill>
                  <a:schemeClr val="tx1"/>
                </a:solidFill>
                <a:effectLst/>
                <a:latin typeface="Arial" charset="0"/>
                <a:ea typeface="宋体" pitchFamily="2" charset="-122"/>
                <a:cs typeface="+mn-cs"/>
              </a:rPr>
              <a:t> </a:t>
            </a:r>
            <a:r>
              <a:rPr lang="en-US" altLang="zh-CN" sz="1200" kern="1200" dirty="0" smtClean="0">
                <a:solidFill>
                  <a:schemeClr val="tx1"/>
                </a:solidFill>
                <a:effectLst/>
                <a:latin typeface="Arial" charset="0"/>
                <a:ea typeface="宋体" pitchFamily="2" charset="-122"/>
                <a:cs typeface="+mn-cs"/>
              </a:rPr>
              <a:t>In this paper, we focus on the initial period of a migrant’s </a:t>
            </a:r>
            <a:r>
              <a:rPr lang="en-US" altLang="zh-CN" sz="1200" kern="1200" dirty="0" err="1" smtClean="0">
                <a:solidFill>
                  <a:schemeClr val="tx1"/>
                </a:solidFill>
                <a:effectLst/>
                <a:latin typeface="Arial" charset="0"/>
                <a:ea typeface="宋体" pitchFamily="2" charset="-122"/>
                <a:cs typeface="+mn-cs"/>
              </a:rPr>
              <a:t>inte</a:t>
            </a:r>
            <a:r>
              <a:rPr lang="en-US" altLang="zh-CN" sz="1200" kern="1200" dirty="0" smtClean="0">
                <a:solidFill>
                  <a:schemeClr val="tx1"/>
                </a:solidFill>
                <a:effectLst/>
                <a:latin typeface="Arial" charset="0"/>
                <a:ea typeface="宋体" pitchFamily="2" charset="-122"/>
                <a:cs typeface="+mn-cs"/>
              </a:rPr>
              <a:t>- </a:t>
            </a:r>
            <a:r>
              <a:rPr lang="en-US" altLang="zh-CN" sz="1200" kern="1200" dirty="0" err="1" smtClean="0">
                <a:solidFill>
                  <a:schemeClr val="tx1"/>
                </a:solidFill>
                <a:effectLst/>
                <a:latin typeface="Arial" charset="0"/>
                <a:ea typeface="宋体" pitchFamily="2" charset="-122"/>
                <a:cs typeface="+mn-cs"/>
              </a:rPr>
              <a:t>gration</a:t>
            </a:r>
            <a:r>
              <a:rPr lang="en-US" altLang="zh-CN" sz="1200" kern="1200" dirty="0" smtClean="0">
                <a:solidFill>
                  <a:schemeClr val="tx1"/>
                </a:solidFill>
                <a:effectLst/>
                <a:latin typeface="Arial" charset="0"/>
                <a:ea typeface="宋体" pitchFamily="2" charset="-122"/>
                <a:cs typeface="+mn-cs"/>
              </a:rPr>
              <a:t> process because a migrant’s first steps are important for her eventual integration </a:t>
            </a:r>
            <a:endParaRPr lang="en-US" altLang="zh-CN" dirty="0" smtClean="0"/>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We</a:t>
            </a:r>
            <a:r>
              <a:rPr lang="zh-CN" altLang="en-US" dirty="0" smtClean="0"/>
              <a:t> </a:t>
            </a:r>
            <a:r>
              <a:rPr lang="en-US" altLang="zh-CN" dirty="0" smtClean="0"/>
              <a:t>explore</a:t>
            </a:r>
            <a:r>
              <a:rPr lang="zh-CN" altLang="en-US" dirty="0" smtClean="0"/>
              <a:t> </a:t>
            </a:r>
            <a:r>
              <a:rPr lang="en-US" altLang="zh-CN" dirty="0" smtClean="0"/>
              <a:t>the</a:t>
            </a:r>
            <a:r>
              <a:rPr lang="zh-CN" altLang="en-US" dirty="0" smtClean="0"/>
              <a:t> </a:t>
            </a:r>
            <a:r>
              <a:rPr lang="en-US" altLang="zh-CN" dirty="0" smtClean="0"/>
              <a:t>factors</a:t>
            </a:r>
            <a:r>
              <a:rPr lang="zh-CN" altLang="en-US" dirty="0" smtClean="0"/>
              <a:t> </a:t>
            </a:r>
            <a:r>
              <a:rPr lang="en-US" altLang="zh-CN" dirty="0" smtClean="0"/>
              <a:t>that</a:t>
            </a:r>
            <a:r>
              <a:rPr lang="zh-CN" altLang="en-US" baseline="0" dirty="0" smtClean="0"/>
              <a:t> </a:t>
            </a:r>
            <a:r>
              <a:rPr lang="en-US" altLang="zh-CN" baseline="0" dirty="0" smtClean="0"/>
              <a:t>cause</a:t>
            </a:r>
            <a:r>
              <a:rPr lang="zh-CN" altLang="en-US" baseline="0" dirty="0" smtClean="0"/>
              <a:t> </a:t>
            </a:r>
            <a:r>
              <a:rPr lang="en-US" altLang="zh-CN" baseline="0" dirty="0" smtClean="0"/>
              <a:t>the</a:t>
            </a:r>
            <a:r>
              <a:rPr lang="zh-CN" altLang="en-US" baseline="0" dirty="0" smtClean="0"/>
              <a:t> </a:t>
            </a:r>
            <a:r>
              <a:rPr lang="en-US" altLang="zh-CN" baseline="0" dirty="0" smtClean="0"/>
              <a:t>eventual</a:t>
            </a:r>
            <a:r>
              <a:rPr lang="zh-CN" altLang="en-US" baseline="0" dirty="0" smtClean="0"/>
              <a:t> </a:t>
            </a:r>
            <a:r>
              <a:rPr lang="en-US" altLang="zh-CN" baseline="0" dirty="0" smtClean="0"/>
              <a:t>departure</a:t>
            </a:r>
            <a:r>
              <a:rPr lang="zh-CN" altLang="en-US" baseline="0" dirty="0" smtClean="0"/>
              <a:t> </a:t>
            </a:r>
            <a:r>
              <a:rPr lang="en-US" altLang="zh-CN" baseline="0" dirty="0" smtClean="0"/>
              <a:t>of</a:t>
            </a:r>
            <a:r>
              <a:rPr lang="zh-CN" altLang="en-US" baseline="0" dirty="0" smtClean="0"/>
              <a:t> </a:t>
            </a:r>
            <a:r>
              <a:rPr lang="en-US" altLang="zh-CN" baseline="0" dirty="0" smtClean="0"/>
              <a:t>some</a:t>
            </a:r>
            <a:r>
              <a:rPr lang="zh-CN" altLang="en-US" baseline="0" dirty="0" smtClean="0"/>
              <a:t> </a:t>
            </a:r>
            <a:r>
              <a:rPr lang="en-US" altLang="zh-CN" baseline="0" dirty="0" smtClean="0"/>
              <a:t>migrants.</a:t>
            </a:r>
            <a:r>
              <a:rPr lang="zh-CN" altLang="en-US" baseline="0" dirty="0" smtClean="0"/>
              <a:t> </a:t>
            </a:r>
            <a:endParaRPr lang="en-US" altLang="zh-CN" dirty="0" smtClean="0"/>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Slide Number Placeholder 3"/>
          <p:cNvSpPr>
            <a:spLocks noGrp="1"/>
          </p:cNvSpPr>
          <p:nvPr>
            <p:ph type="sldNum" sz="quarter" idx="10"/>
          </p:nvPr>
        </p:nvSpPr>
        <p:spPr/>
        <p:txBody>
          <a:bodyPr/>
          <a:lstStyle/>
          <a:p>
            <a:pPr>
              <a:defRPr/>
            </a:pPr>
            <a:fld id="{A3804948-14D2-43DA-B3DB-CF1972FFF4B7}" type="slidenum">
              <a:rPr lang="en-US" altLang="zh-CN" smtClean="0"/>
              <a:pPr>
                <a:defRPr/>
              </a:pPr>
              <a:t>5</a:t>
            </a:fld>
            <a:endParaRPr lang="en-US" altLang="zh-CN"/>
          </a:p>
        </p:txBody>
      </p:sp>
    </p:spTree>
    <p:extLst>
      <p:ext uri="{BB962C8B-B14F-4D97-AF65-F5344CB8AC3E}">
        <p14:creationId xmlns:p14="http://schemas.microsoft.com/office/powerpoint/2010/main" val="1060378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smtClean="0"/>
              <a:t>Based on people’s birthplaces and call history,</a:t>
            </a:r>
            <a:r>
              <a:rPr lang="zh-CN" altLang="en-US" sz="1200" dirty="0" smtClean="0"/>
              <a:t> </a:t>
            </a:r>
            <a:r>
              <a:rPr lang="en-US" altLang="zh-CN" sz="1200" dirty="0" smtClean="0"/>
              <a:t>we</a:t>
            </a:r>
            <a:r>
              <a:rPr lang="zh-CN" altLang="en-US" sz="1200" dirty="0" smtClean="0"/>
              <a:t> </a:t>
            </a:r>
            <a:r>
              <a:rPr lang="en-US" altLang="zh-CN" sz="1200" dirty="0" smtClean="0"/>
              <a:t>then</a:t>
            </a:r>
            <a:r>
              <a:rPr lang="zh-CN" altLang="en-US" sz="1200" baseline="0" dirty="0" smtClean="0"/>
              <a:t> </a:t>
            </a:r>
            <a:r>
              <a:rPr lang="en-US" altLang="zh-CN" sz="1200" baseline="0" dirty="0" smtClean="0"/>
              <a:t>define</a:t>
            </a:r>
            <a:r>
              <a:rPr lang="zh-CN" altLang="en-US" sz="1200" baseline="0" dirty="0" smtClean="0"/>
              <a:t> </a:t>
            </a:r>
            <a:r>
              <a:rPr lang="en-US" altLang="zh-CN" sz="1200" baseline="0" dirty="0" smtClean="0"/>
              <a:t>different</a:t>
            </a:r>
            <a:r>
              <a:rPr lang="zh-CN" altLang="en-US" sz="1200" baseline="0" dirty="0" smtClean="0"/>
              <a:t> </a:t>
            </a:r>
            <a:r>
              <a:rPr lang="en-US" altLang="zh-CN" sz="1200" baseline="0" dirty="0" smtClean="0"/>
              <a:t>groups</a:t>
            </a:r>
            <a:r>
              <a:rPr lang="zh-CN" altLang="en-US" sz="1200" baseline="0" dirty="0" smtClean="0"/>
              <a:t> </a:t>
            </a:r>
            <a:r>
              <a:rPr lang="en-US" altLang="zh-CN" sz="1200" baseline="0" dirty="0" smtClean="0"/>
              <a:t>of</a:t>
            </a:r>
            <a:r>
              <a:rPr lang="zh-CN" altLang="en-US" sz="1200" baseline="0" dirty="0" smtClean="0"/>
              <a:t> </a:t>
            </a:r>
            <a:r>
              <a:rPr lang="en-US" altLang="zh-CN" sz="1200" baseline="0" dirty="0" smtClean="0"/>
              <a:t>people.</a:t>
            </a:r>
            <a:r>
              <a:rPr lang="zh-CN" altLang="en-US" sz="1200" baseline="0" dirty="0" smtClean="0"/>
              <a:t> </a:t>
            </a:r>
            <a:r>
              <a:rPr lang="en-US" altLang="zh-CN" sz="1200" baseline="0" dirty="0" smtClean="0"/>
              <a:t>We</a:t>
            </a:r>
            <a:r>
              <a:rPr lang="zh-CN" altLang="en-US" sz="1200" baseline="0" dirty="0" smtClean="0"/>
              <a:t> </a:t>
            </a:r>
            <a:r>
              <a:rPr lang="en-US" altLang="zh-CN" sz="1200" baseline="0" dirty="0" smtClean="0"/>
              <a:t>refer</a:t>
            </a:r>
            <a:r>
              <a:rPr lang="zh-CN" altLang="en-US" sz="1200" baseline="0" dirty="0" smtClean="0"/>
              <a:t> </a:t>
            </a:r>
            <a:r>
              <a:rPr lang="en-US" altLang="zh-CN" sz="1200" baseline="0" dirty="0" smtClean="0"/>
              <a:t>to</a:t>
            </a:r>
            <a:r>
              <a:rPr lang="zh-CN" altLang="en-US" sz="1200" baseline="0" dirty="0" smtClean="0"/>
              <a:t> </a:t>
            </a:r>
            <a:r>
              <a:rPr lang="en-US" altLang="zh-CN" sz="1200" baseline="0" dirty="0" smtClean="0"/>
              <a:t>people</a:t>
            </a:r>
            <a:r>
              <a:rPr lang="zh-CN" altLang="en-US" sz="1200" baseline="0" dirty="0" smtClean="0"/>
              <a:t> </a:t>
            </a:r>
            <a:r>
              <a:rPr lang="en-US" altLang="zh-CN" sz="1200" baseline="0" dirty="0" smtClean="0"/>
              <a:t>who</a:t>
            </a:r>
            <a:r>
              <a:rPr lang="zh-CN" altLang="en-US" sz="1200" baseline="0" dirty="0" smtClean="0"/>
              <a:t> </a:t>
            </a:r>
            <a:r>
              <a:rPr lang="en-US" altLang="zh-CN" sz="1200" baseline="0" dirty="0" smtClean="0"/>
              <a:t>were</a:t>
            </a:r>
            <a:r>
              <a:rPr lang="zh-CN" altLang="en-US" sz="1200" baseline="0" dirty="0" smtClean="0"/>
              <a:t> </a:t>
            </a:r>
            <a:r>
              <a:rPr lang="en-US" altLang="zh-CN" sz="1200" baseline="0" dirty="0" smtClean="0"/>
              <a:t>born</a:t>
            </a:r>
            <a:r>
              <a:rPr lang="zh-CN" altLang="en-US" sz="1200" baseline="0" dirty="0" smtClean="0"/>
              <a:t> </a:t>
            </a:r>
            <a:r>
              <a:rPr lang="en-US" altLang="zh-CN" sz="1200" baseline="0" dirty="0" smtClean="0"/>
              <a:t>in</a:t>
            </a:r>
            <a:r>
              <a:rPr lang="zh-CN" altLang="en-US" sz="1200" baseline="0" dirty="0" smtClean="0"/>
              <a:t> </a:t>
            </a:r>
            <a:r>
              <a:rPr lang="en-US" altLang="zh-CN" sz="1200" baseline="0" dirty="0" smtClean="0"/>
              <a:t>Shanghai</a:t>
            </a:r>
            <a:r>
              <a:rPr lang="zh-CN" altLang="en-US" sz="1200" baseline="0" dirty="0" smtClean="0"/>
              <a:t> </a:t>
            </a:r>
            <a:r>
              <a:rPr lang="en-US" altLang="zh-CN" sz="1200" baseline="0" dirty="0" smtClean="0"/>
              <a:t>as</a:t>
            </a:r>
            <a:r>
              <a:rPr lang="zh-CN" altLang="en-US" sz="1200" baseline="0" dirty="0" smtClean="0"/>
              <a:t> </a:t>
            </a:r>
            <a:r>
              <a:rPr lang="en-US" altLang="zh-CN" sz="1200" baseline="0" dirty="0" smtClean="0"/>
              <a:t>locals.</a:t>
            </a:r>
            <a:r>
              <a:rPr lang="zh-CN" altLang="en-US" sz="1200" baseline="0" dirty="0" smtClean="0"/>
              <a:t> </a:t>
            </a:r>
            <a:r>
              <a:rPr lang="en-US" altLang="zh-CN" sz="1200" baseline="0" dirty="0" smtClean="0"/>
              <a:t>We</a:t>
            </a:r>
            <a:r>
              <a:rPr lang="zh-CN" altLang="en-US" sz="1200" baseline="0" dirty="0" smtClean="0"/>
              <a:t> </a:t>
            </a:r>
            <a:r>
              <a:rPr lang="en-US" altLang="zh-CN" sz="1200" baseline="0" dirty="0" smtClean="0"/>
              <a:t>consider</a:t>
            </a:r>
            <a:r>
              <a:rPr lang="zh-CN" altLang="en-US" sz="1200" baseline="0" dirty="0" smtClean="0"/>
              <a:t> </a:t>
            </a:r>
            <a:r>
              <a:rPr lang="en-US" altLang="zh-CN" sz="1200" baseline="0" dirty="0" smtClean="0"/>
              <a:t>people</a:t>
            </a:r>
            <a:r>
              <a:rPr lang="zh-CN" altLang="en-US" sz="1200" baseline="0" dirty="0" smtClean="0"/>
              <a:t> </a:t>
            </a:r>
            <a:r>
              <a:rPr lang="en-US" altLang="zh-CN" sz="1200" baseline="0" dirty="0" smtClean="0"/>
              <a:t>who</a:t>
            </a:r>
            <a:r>
              <a:rPr lang="zh-CN" altLang="en-US" sz="1200" baseline="0" dirty="0" smtClean="0"/>
              <a:t> </a:t>
            </a:r>
            <a:r>
              <a:rPr lang="en-US" altLang="zh-CN" sz="1200" baseline="0" dirty="0" smtClean="0"/>
              <a:t>were</a:t>
            </a:r>
            <a:r>
              <a:rPr lang="zh-CN" altLang="en-US" sz="1200" baseline="0" dirty="0" smtClean="0"/>
              <a:t> </a:t>
            </a:r>
            <a:r>
              <a:rPr lang="en-US" altLang="zh-CN" sz="1200" baseline="0" dirty="0" smtClean="0"/>
              <a:t>not</a:t>
            </a:r>
            <a:r>
              <a:rPr lang="zh-CN" altLang="en-US" sz="1200" baseline="0" dirty="0" smtClean="0"/>
              <a:t> </a:t>
            </a:r>
            <a:r>
              <a:rPr lang="en-US" altLang="zh-CN" sz="1200" baseline="0" dirty="0" smtClean="0"/>
              <a:t>born</a:t>
            </a:r>
            <a:r>
              <a:rPr lang="zh-CN" altLang="en-US" sz="1200" baseline="0" dirty="0" smtClean="0"/>
              <a:t> </a:t>
            </a:r>
            <a:r>
              <a:rPr lang="en-US" altLang="zh-CN" sz="1200" baseline="0" dirty="0" smtClean="0"/>
              <a:t>in</a:t>
            </a:r>
            <a:r>
              <a:rPr lang="zh-CN" altLang="en-US" sz="1200" baseline="0" dirty="0" smtClean="0"/>
              <a:t> </a:t>
            </a:r>
            <a:r>
              <a:rPr lang="en-US" altLang="zh-CN" sz="1200" baseline="0" dirty="0" smtClean="0"/>
              <a:t>Shanghai</a:t>
            </a:r>
            <a:r>
              <a:rPr lang="zh-CN" altLang="en-US" sz="1200" baseline="0" dirty="0" smtClean="0"/>
              <a:t> </a:t>
            </a:r>
            <a:r>
              <a:rPr lang="en-US" altLang="zh-CN" sz="1200" baseline="0" dirty="0" smtClean="0"/>
              <a:t>and</a:t>
            </a:r>
            <a:r>
              <a:rPr lang="zh-CN" altLang="en-US" sz="1200" baseline="0" dirty="0" smtClean="0"/>
              <a:t> </a:t>
            </a:r>
            <a:r>
              <a:rPr lang="en-US" altLang="zh-CN" sz="1200" baseline="0" dirty="0" smtClean="0"/>
              <a:t>had</a:t>
            </a:r>
            <a:r>
              <a:rPr lang="zh-CN" altLang="en-US" sz="1200" baseline="0" dirty="0" smtClean="0"/>
              <a:t> </a:t>
            </a:r>
            <a:r>
              <a:rPr lang="en-US" altLang="zh-CN" sz="1200" baseline="0" dirty="0" smtClean="0"/>
              <a:t>no</a:t>
            </a:r>
            <a:r>
              <a:rPr lang="zh-CN" altLang="en-US" sz="1200" baseline="0" dirty="0" smtClean="0"/>
              <a:t> </a:t>
            </a:r>
            <a:r>
              <a:rPr lang="en-US" altLang="zh-CN" sz="1200" baseline="0" dirty="0" smtClean="0"/>
              <a:t>call</a:t>
            </a:r>
            <a:r>
              <a:rPr lang="zh-CN" altLang="en-US" sz="1200" baseline="0" dirty="0" smtClean="0"/>
              <a:t> </a:t>
            </a:r>
            <a:r>
              <a:rPr lang="en-US" altLang="zh-CN" sz="1200" baseline="0" dirty="0" smtClean="0"/>
              <a:t>logs</a:t>
            </a:r>
            <a:r>
              <a:rPr lang="zh-CN" altLang="en-US" sz="1200" baseline="0" dirty="0" smtClean="0"/>
              <a:t> </a:t>
            </a:r>
            <a:r>
              <a:rPr lang="en-US" altLang="zh-CN" sz="1200" baseline="0" dirty="0" smtClean="0"/>
              <a:t>in</a:t>
            </a:r>
            <a:r>
              <a:rPr lang="zh-CN" altLang="en-US" sz="1200" baseline="0" dirty="0" smtClean="0"/>
              <a:t> </a:t>
            </a:r>
            <a:r>
              <a:rPr lang="en-US" altLang="zh-CN" sz="1200" baseline="0" dirty="0" smtClean="0"/>
              <a:t>the</a:t>
            </a:r>
            <a:r>
              <a:rPr lang="zh-CN" altLang="en-US" sz="1200" baseline="0" dirty="0" smtClean="0"/>
              <a:t> </a:t>
            </a:r>
            <a:r>
              <a:rPr lang="en-US" altLang="zh-CN" sz="1200" baseline="0" dirty="0" smtClean="0"/>
              <a:t>first</a:t>
            </a:r>
            <a:r>
              <a:rPr lang="zh-CN" altLang="en-US" sz="1200" baseline="0" dirty="0" smtClean="0"/>
              <a:t> </a:t>
            </a:r>
            <a:r>
              <a:rPr lang="en-US" altLang="zh-CN" sz="1200" baseline="0" dirty="0" smtClean="0"/>
              <a:t>4</a:t>
            </a:r>
            <a:r>
              <a:rPr lang="zh-CN" altLang="en-US" sz="1200" baseline="0" dirty="0" smtClean="0"/>
              <a:t> </a:t>
            </a:r>
            <a:r>
              <a:rPr lang="en-US" altLang="zh-CN" sz="1200" baseline="0" dirty="0" smtClean="0"/>
              <a:t>days</a:t>
            </a:r>
            <a:r>
              <a:rPr lang="zh-CN" altLang="en-US" sz="1200" baseline="0" dirty="0" smtClean="0"/>
              <a:t> </a:t>
            </a:r>
            <a:r>
              <a:rPr lang="en-US" altLang="zh-CN" sz="1200" baseline="0" dirty="0" smtClean="0"/>
              <a:t>in</a:t>
            </a:r>
            <a:r>
              <a:rPr lang="zh-CN" altLang="en-US" sz="1200" baseline="0" dirty="0" smtClean="0"/>
              <a:t> </a:t>
            </a:r>
            <a:r>
              <a:rPr lang="en-US" altLang="zh-CN" sz="1200" baseline="0" dirty="0" smtClean="0"/>
              <a:t>our</a:t>
            </a:r>
            <a:r>
              <a:rPr lang="zh-CN" altLang="en-US" sz="1200" baseline="0" dirty="0" smtClean="0"/>
              <a:t> </a:t>
            </a:r>
            <a:r>
              <a:rPr lang="en-US" altLang="zh-CN" sz="1200" baseline="0" dirty="0" smtClean="0"/>
              <a:t>dataset</a:t>
            </a:r>
            <a:r>
              <a:rPr lang="zh-CN" altLang="en-US" sz="1200" baseline="0" dirty="0" smtClean="0"/>
              <a:t> </a:t>
            </a:r>
            <a:r>
              <a:rPr lang="en-US" altLang="zh-CN" sz="1200" baseline="0" dirty="0" smtClean="0"/>
              <a:t>as</a:t>
            </a:r>
            <a:r>
              <a:rPr lang="zh-CN" altLang="en-US" sz="1200" baseline="0" dirty="0" smtClean="0"/>
              <a:t> </a:t>
            </a:r>
            <a:r>
              <a:rPr lang="en-US" altLang="zh-CN" sz="1200" baseline="0" dirty="0" smtClean="0"/>
              <a:t>new</a:t>
            </a:r>
            <a:r>
              <a:rPr lang="zh-CN" altLang="en-US" sz="1200" baseline="0" dirty="0" smtClean="0"/>
              <a:t> </a:t>
            </a:r>
            <a:r>
              <a:rPr lang="en-US" altLang="zh-CN" sz="1200" baseline="0" dirty="0" smtClean="0"/>
              <a:t>migrants.</a:t>
            </a:r>
            <a:r>
              <a:rPr lang="zh-CN" altLang="en-US" sz="1200" baseline="0" dirty="0" smtClean="0"/>
              <a:t> </a:t>
            </a:r>
            <a:r>
              <a:rPr lang="en-US" altLang="zh-CN" sz="1200" baseline="0" dirty="0" smtClean="0"/>
              <a:t>To</a:t>
            </a:r>
            <a:r>
              <a:rPr lang="zh-CN" altLang="en-US" sz="1200" baseline="0" dirty="0" smtClean="0"/>
              <a:t> </a:t>
            </a:r>
            <a:r>
              <a:rPr lang="en-US" altLang="zh-CN" sz="1200" baseline="0" dirty="0" smtClean="0"/>
              <a:t>answer</a:t>
            </a:r>
            <a:r>
              <a:rPr lang="zh-CN" altLang="en-US" sz="1200" baseline="0" dirty="0" smtClean="0"/>
              <a:t> </a:t>
            </a:r>
            <a:r>
              <a:rPr lang="en-US" altLang="zh-CN" sz="1200" baseline="0" dirty="0" smtClean="0"/>
              <a:t>the</a:t>
            </a:r>
            <a:r>
              <a:rPr lang="zh-CN" altLang="en-US" sz="1200" baseline="0" dirty="0" smtClean="0"/>
              <a:t> </a:t>
            </a:r>
            <a:r>
              <a:rPr lang="en-US" altLang="zh-CN" sz="1200" baseline="0" dirty="0" smtClean="0"/>
              <a:t>question</a:t>
            </a:r>
            <a:r>
              <a:rPr lang="zh-CN" altLang="en-US" sz="1200" baseline="0" dirty="0" smtClean="0"/>
              <a:t> </a:t>
            </a:r>
            <a:r>
              <a:rPr lang="en-US" altLang="zh-CN" sz="1200" baseline="0" dirty="0" smtClean="0"/>
              <a:t>how</a:t>
            </a:r>
            <a:r>
              <a:rPr lang="zh-CN" altLang="en-US" sz="1200" baseline="0" dirty="0" smtClean="0"/>
              <a:t> </a:t>
            </a:r>
            <a:r>
              <a:rPr lang="en-US" altLang="zh-CN" sz="1200" baseline="0" dirty="0" smtClean="0"/>
              <a:t>many</a:t>
            </a:r>
            <a:r>
              <a:rPr lang="zh-CN" altLang="en-US" sz="1200" baseline="0" dirty="0" smtClean="0"/>
              <a:t> </a:t>
            </a:r>
            <a:r>
              <a:rPr lang="en-US" altLang="zh-CN" sz="1200" baseline="0" dirty="0" smtClean="0"/>
              <a:t>new</a:t>
            </a:r>
            <a:r>
              <a:rPr lang="zh-CN" altLang="en-US" sz="1200" baseline="0" dirty="0" smtClean="0"/>
              <a:t> </a:t>
            </a:r>
            <a:r>
              <a:rPr lang="en-US" altLang="zh-CN" sz="1200" baseline="0" dirty="0" smtClean="0"/>
              <a:t>migrants</a:t>
            </a:r>
            <a:r>
              <a:rPr lang="zh-CN" altLang="en-US" sz="1200" baseline="0" dirty="0" smtClean="0"/>
              <a:t> </a:t>
            </a:r>
            <a:r>
              <a:rPr lang="en-US" altLang="zh-CN" sz="1200" baseline="0" dirty="0" smtClean="0"/>
              <a:t>are</a:t>
            </a:r>
            <a:r>
              <a:rPr lang="zh-CN" altLang="en-US" sz="1200" baseline="0" dirty="0" smtClean="0"/>
              <a:t> </a:t>
            </a:r>
            <a:r>
              <a:rPr lang="en-US" altLang="zh-CN" sz="1200" baseline="0" dirty="0" smtClean="0"/>
              <a:t>leaving</a:t>
            </a:r>
            <a:r>
              <a:rPr lang="zh-CN" altLang="en-US" sz="1200" baseline="0" dirty="0" smtClean="0"/>
              <a:t> </a:t>
            </a:r>
            <a:r>
              <a:rPr lang="en-US" altLang="zh-CN" sz="1200" baseline="0" dirty="0" smtClean="0"/>
              <a:t>in</a:t>
            </a:r>
            <a:r>
              <a:rPr lang="zh-CN" altLang="en-US" sz="1200" baseline="0" dirty="0" smtClean="0"/>
              <a:t> </a:t>
            </a:r>
            <a:r>
              <a:rPr lang="en-US" altLang="zh-CN" sz="1200" baseline="0" dirty="0" smtClean="0"/>
              <a:t>the</a:t>
            </a:r>
            <a:r>
              <a:rPr lang="zh-CN" altLang="en-US" sz="1200" baseline="0" dirty="0" smtClean="0"/>
              <a:t> </a:t>
            </a:r>
            <a:r>
              <a:rPr lang="en-US" altLang="zh-CN" sz="1200" baseline="0" dirty="0" smtClean="0"/>
              <a:t>first</a:t>
            </a:r>
            <a:r>
              <a:rPr lang="zh-CN" altLang="en-US" sz="1200" baseline="0" dirty="0" smtClean="0"/>
              <a:t> </a:t>
            </a:r>
            <a:r>
              <a:rPr lang="en-US" altLang="zh-CN" sz="1200" baseline="0" dirty="0" smtClean="0"/>
              <a:t>weeks,</a:t>
            </a:r>
            <a:r>
              <a:rPr lang="zh-CN" altLang="en-US" sz="1200" baseline="0" dirty="0" smtClean="0"/>
              <a:t> </a:t>
            </a:r>
            <a:r>
              <a:rPr lang="en-US" altLang="zh-CN" sz="1200" baseline="0" dirty="0" smtClean="0"/>
              <a:t>we</a:t>
            </a:r>
            <a:r>
              <a:rPr lang="zh-CN" altLang="en-US" sz="1200" baseline="0" dirty="0" smtClean="0"/>
              <a:t> </a:t>
            </a:r>
            <a:r>
              <a:rPr lang="en-US" altLang="zh-CN" sz="1200" baseline="0" dirty="0" smtClean="0"/>
              <a:t>identify</a:t>
            </a:r>
            <a:r>
              <a:rPr lang="zh-CN" altLang="en-US" sz="1200" baseline="0" dirty="0" smtClean="0"/>
              <a:t> </a:t>
            </a:r>
            <a:r>
              <a:rPr lang="en-US" altLang="zh-CN" sz="1200" baseline="0" dirty="0" smtClean="0"/>
              <a:t>new</a:t>
            </a:r>
            <a:r>
              <a:rPr lang="zh-CN" altLang="en-US" sz="1200" baseline="0" dirty="0" smtClean="0"/>
              <a:t> </a:t>
            </a:r>
            <a:r>
              <a:rPr lang="en-US" altLang="zh-CN" sz="1200" baseline="0" dirty="0" smtClean="0"/>
              <a:t>migrants</a:t>
            </a:r>
            <a:r>
              <a:rPr lang="zh-CN" altLang="en-US" sz="1200" baseline="0" dirty="0" smtClean="0"/>
              <a:t> </a:t>
            </a:r>
            <a:r>
              <a:rPr lang="en-US" altLang="zh-CN" sz="1200" baseline="0" dirty="0" smtClean="0"/>
              <a:t>that</a:t>
            </a:r>
            <a:r>
              <a:rPr lang="zh-CN" altLang="en-US" sz="1200" baseline="0" dirty="0" smtClean="0"/>
              <a:t> </a:t>
            </a:r>
            <a:r>
              <a:rPr lang="en-US" altLang="zh-CN" sz="1200" baseline="0" dirty="0" smtClean="0"/>
              <a:t>ended</a:t>
            </a:r>
            <a:r>
              <a:rPr lang="zh-CN" altLang="en-US" sz="1200" baseline="0" dirty="0" smtClean="0"/>
              <a:t> </a:t>
            </a:r>
            <a:r>
              <a:rPr lang="en-US" altLang="zh-CN" sz="1200" baseline="0" dirty="0" smtClean="0"/>
              <a:t>up</a:t>
            </a:r>
            <a:r>
              <a:rPr lang="zh-CN" altLang="en-US" sz="1200" baseline="0" dirty="0" smtClean="0"/>
              <a:t> </a:t>
            </a:r>
            <a:r>
              <a:rPr lang="en-US" altLang="zh-CN" sz="1200" baseline="0" dirty="0" smtClean="0"/>
              <a:t>leaving</a:t>
            </a:r>
            <a:r>
              <a:rPr lang="zh-CN" altLang="en-US" sz="1200" baseline="0" dirty="0" smtClean="0"/>
              <a:t> </a:t>
            </a:r>
            <a:r>
              <a:rPr lang="en-US" altLang="zh-CN" sz="1200" baseline="0" dirty="0" smtClean="0"/>
              <a:t>Shanghai</a:t>
            </a:r>
            <a:r>
              <a:rPr lang="zh-CN" altLang="en-US" sz="1200" baseline="0" dirty="0" smtClean="0"/>
              <a:t> </a:t>
            </a:r>
            <a:r>
              <a:rPr lang="en-US" altLang="zh-CN" sz="1200" baseline="0" dirty="0" smtClean="0"/>
              <a:t>early,</a:t>
            </a:r>
            <a:r>
              <a:rPr lang="zh-CN" altLang="en-US" sz="1200" baseline="0" dirty="0" smtClean="0"/>
              <a:t> </a:t>
            </a:r>
            <a:r>
              <a:rPr lang="en-US" altLang="zh-CN" sz="1200" baseline="0" dirty="0" smtClean="0"/>
              <a:t>that</a:t>
            </a:r>
            <a:r>
              <a:rPr lang="zh-CN" altLang="en-US" sz="1200" baseline="0" dirty="0" smtClean="0"/>
              <a:t> </a:t>
            </a:r>
            <a:r>
              <a:rPr lang="en-US" altLang="zh-CN" sz="1200" baseline="0" dirty="0" smtClean="0"/>
              <a:t>is,</a:t>
            </a:r>
            <a:r>
              <a:rPr lang="zh-CN" altLang="en-US" sz="1200" baseline="0" dirty="0" smtClean="0"/>
              <a:t> </a:t>
            </a:r>
            <a:r>
              <a:rPr lang="en-US" altLang="zh-CN" sz="1200" baseline="0" dirty="0" smtClean="0"/>
              <a:t>before</a:t>
            </a:r>
            <a:r>
              <a:rPr lang="zh-CN" altLang="en-US" sz="1200" baseline="0" dirty="0" smtClean="0"/>
              <a:t> </a:t>
            </a:r>
            <a:r>
              <a:rPr lang="en-US" altLang="zh-CN" sz="1200" baseline="0" dirty="0" smtClean="0"/>
              <a:t>the</a:t>
            </a:r>
            <a:r>
              <a:rPr lang="zh-CN" altLang="en-US" sz="1200" baseline="0" dirty="0" smtClean="0"/>
              <a:t> </a:t>
            </a:r>
            <a:r>
              <a:rPr lang="en-US" altLang="zh-CN" sz="1200" baseline="0" dirty="0" smtClean="0"/>
              <a:t>last</a:t>
            </a:r>
            <a:r>
              <a:rPr lang="zh-CN" altLang="en-US" sz="1200" baseline="0" dirty="0" smtClean="0"/>
              <a:t> </a:t>
            </a:r>
            <a:r>
              <a:rPr lang="en-US" altLang="zh-CN" sz="1200" baseline="0" dirty="0" smtClean="0"/>
              <a:t>week</a:t>
            </a:r>
            <a:r>
              <a:rPr lang="zh-CN" altLang="en-US" sz="1200" baseline="0" dirty="0" smtClean="0"/>
              <a:t> </a:t>
            </a:r>
            <a:r>
              <a:rPr lang="en-US" altLang="zh-CN" sz="1200" baseline="0" dirty="0" smtClean="0"/>
              <a:t>in</a:t>
            </a:r>
            <a:r>
              <a:rPr lang="zh-CN" altLang="en-US" sz="1200" baseline="0" dirty="0" smtClean="0"/>
              <a:t> </a:t>
            </a:r>
            <a:r>
              <a:rPr lang="en-US" altLang="zh-CN" sz="1200" baseline="0" dirty="0" smtClean="0"/>
              <a:t>our</a:t>
            </a:r>
            <a:r>
              <a:rPr lang="zh-CN" altLang="en-US" sz="1200" baseline="0" dirty="0" smtClean="0"/>
              <a:t> </a:t>
            </a:r>
            <a:r>
              <a:rPr lang="en-US" altLang="zh-CN" sz="1200" baseline="0" dirty="0" smtClean="0"/>
              <a:t>dataset.</a:t>
            </a:r>
            <a:r>
              <a:rPr lang="zh-CN" altLang="en-US" sz="1200" baseline="0" dirty="0" smtClean="0"/>
              <a:t> </a:t>
            </a:r>
            <a:r>
              <a:rPr lang="en-US" altLang="zh-CN" sz="1200" baseline="0" dirty="0" smtClean="0"/>
              <a:t>T</a:t>
            </a:r>
            <a:r>
              <a:rPr lang="en-US" altLang="zh-CN" sz="1200" kern="1200" dirty="0" smtClean="0">
                <a:solidFill>
                  <a:schemeClr val="tx1"/>
                </a:solidFill>
                <a:effectLst/>
                <a:latin typeface="Arial" charset="0"/>
                <a:ea typeface="宋体" pitchFamily="2" charset="-122"/>
                <a:cs typeface="+mn-cs"/>
              </a:rPr>
              <a:t>o make sure that people did not leave temporarily, we omit the last 5 days’ data for all users as the National Day holidays were close to that time, which may lead to temporal travel.</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That</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is,</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the</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last</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week</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in</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our</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datasets</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is</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from</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Sep</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19</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to</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err="1" smtClean="0">
                <a:solidFill>
                  <a:schemeClr val="tx1"/>
                </a:solidFill>
                <a:effectLst/>
                <a:latin typeface="Arial" charset="0"/>
                <a:ea typeface="宋体" pitchFamily="2" charset="-122"/>
                <a:cs typeface="+mn-cs"/>
              </a:rPr>
              <a:t>sep</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25.</a:t>
            </a:r>
            <a:r>
              <a:rPr lang="zh-CN" altLang="en-US" sz="1200" kern="1200" baseline="0" dirty="0" smtClean="0">
                <a:solidFill>
                  <a:schemeClr val="tx1"/>
                </a:solidFill>
                <a:effectLst/>
                <a:latin typeface="Arial" charset="0"/>
                <a:ea typeface="宋体" pitchFamily="2" charset="-122"/>
                <a:cs typeface="+mn-cs"/>
              </a:rPr>
              <a:t> </a:t>
            </a:r>
            <a:r>
              <a:rPr lang="en-US" altLang="zh-CN" sz="1200" kern="1200" dirty="0" smtClean="0">
                <a:solidFill>
                  <a:schemeClr val="tx1"/>
                </a:solidFill>
                <a:effectLst/>
                <a:latin typeface="Arial" charset="0"/>
                <a:ea typeface="宋体" pitchFamily="2" charset="-122"/>
                <a:cs typeface="+mn-cs"/>
              </a:rPr>
              <a:t>We consider new migrants as leaving migrants if they were active in the rest two weeks and have no record since Sep. 19, and as staying migrants if they were active in all the three weeks. </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altLang="zh-CN" dirty="0" smtClean="0"/>
              <a:t>By</a:t>
            </a:r>
            <a:r>
              <a:rPr kumimoji="1" lang="zh-CN" altLang="en-US" dirty="0" smtClean="0"/>
              <a:t> </a:t>
            </a:r>
            <a:r>
              <a:rPr kumimoji="1" lang="en-US" altLang="zh-CN" dirty="0" smtClean="0"/>
              <a:t>our</a:t>
            </a:r>
            <a:r>
              <a:rPr kumimoji="1" lang="zh-CN" altLang="en-US" dirty="0" smtClean="0"/>
              <a:t> </a:t>
            </a:r>
            <a:r>
              <a:rPr kumimoji="1" lang="en-US" altLang="zh-CN" dirty="0" smtClean="0"/>
              <a:t>definition,</a:t>
            </a:r>
            <a:r>
              <a:rPr kumimoji="1" lang="zh-CN" altLang="en-US" dirty="0" smtClean="0"/>
              <a:t> </a:t>
            </a:r>
            <a:r>
              <a:rPr kumimoji="1" lang="en-US" altLang="zh-CN" dirty="0" smtClean="0"/>
              <a:t>we</a:t>
            </a:r>
            <a:r>
              <a:rPr kumimoji="1" lang="zh-CN" altLang="en-US" dirty="0" smtClean="0"/>
              <a:t> </a:t>
            </a:r>
            <a:r>
              <a:rPr kumimoji="1" lang="en-US" altLang="zh-CN" dirty="0" smtClean="0"/>
              <a:t>have</a:t>
            </a:r>
            <a:r>
              <a:rPr kumimoji="1" lang="zh-CN" altLang="en-US" dirty="0" smtClean="0"/>
              <a:t> </a:t>
            </a:r>
            <a:r>
              <a:rPr kumimoji="1" lang="en-US" altLang="zh-CN" dirty="0" smtClean="0">
                <a:solidFill>
                  <a:srgbClr val="FF0000"/>
                </a:solidFill>
              </a:rPr>
              <a:t>180M</a:t>
            </a:r>
            <a:r>
              <a:rPr kumimoji="1" lang="zh-CN" altLang="en-US" dirty="0" smtClean="0"/>
              <a:t> </a:t>
            </a:r>
            <a:r>
              <a:rPr kumimoji="1" lang="en-US" altLang="zh-CN" dirty="0" smtClean="0"/>
              <a:t>locals,</a:t>
            </a:r>
            <a:r>
              <a:rPr kumimoji="1" lang="zh-CN" altLang="en-US" dirty="0" smtClean="0">
                <a:solidFill>
                  <a:srgbClr val="FF0000"/>
                </a:solidFill>
              </a:rPr>
              <a:t> </a:t>
            </a:r>
            <a:r>
              <a:rPr kumimoji="1" lang="en-US" altLang="zh-CN" dirty="0" smtClean="0">
                <a:solidFill>
                  <a:srgbClr val="FF0000"/>
                </a:solidFill>
              </a:rPr>
              <a:t>34K</a:t>
            </a:r>
            <a:r>
              <a:rPr kumimoji="1" lang="zh-CN" altLang="en-US" dirty="0" smtClean="0">
                <a:solidFill>
                  <a:srgbClr val="FF0000"/>
                </a:solidFill>
              </a:rPr>
              <a:t> </a:t>
            </a:r>
            <a:r>
              <a:rPr kumimoji="1" lang="en-US" altLang="zh-CN" dirty="0" smtClean="0"/>
              <a:t>staying</a:t>
            </a:r>
            <a:r>
              <a:rPr kumimoji="1" lang="zh-CN" altLang="en-US" dirty="0" smtClean="0"/>
              <a:t> </a:t>
            </a:r>
            <a:r>
              <a:rPr kumimoji="1" lang="en-US" altLang="zh-CN" dirty="0" smtClean="0"/>
              <a:t>migrants</a:t>
            </a:r>
            <a:r>
              <a:rPr kumimoji="1" lang="zh-CN" altLang="en-US" dirty="0" smtClean="0"/>
              <a:t> </a:t>
            </a:r>
            <a:r>
              <a:rPr kumimoji="1" lang="en-US" altLang="zh-CN" dirty="0" smtClean="0"/>
              <a:t>and</a:t>
            </a:r>
            <a:r>
              <a:rPr kumimoji="1" lang="zh-CN" altLang="en-US" dirty="0" smtClean="0"/>
              <a:t> </a:t>
            </a:r>
            <a:r>
              <a:rPr kumimoji="1" lang="en-US" altLang="zh-CN" dirty="0" smtClean="0">
                <a:solidFill>
                  <a:srgbClr val="FF0000"/>
                </a:solidFill>
              </a:rPr>
              <a:t>1.5K</a:t>
            </a:r>
            <a:r>
              <a:rPr kumimoji="1" lang="zh-CN" altLang="en-US" dirty="0" smtClean="0"/>
              <a:t> </a:t>
            </a:r>
            <a:r>
              <a:rPr kumimoji="1" lang="en-US" altLang="zh-CN" dirty="0" smtClean="0"/>
              <a:t>leaving</a:t>
            </a:r>
            <a:r>
              <a:rPr kumimoji="1" lang="zh-CN" altLang="en-US" dirty="0" smtClean="0"/>
              <a:t> </a:t>
            </a:r>
            <a:r>
              <a:rPr kumimoji="1" lang="en-US" altLang="zh-CN" dirty="0" smtClean="0"/>
              <a:t>migrants.</a:t>
            </a:r>
            <a:r>
              <a:rPr kumimoji="1" lang="zh-CN" altLang="en-US" dirty="0" smtClean="0"/>
              <a:t> </a:t>
            </a:r>
            <a:endParaRPr kumimoji="1"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zh-CN" altLang="en-US" dirty="0" smtClean="0"/>
          </a:p>
          <a:p>
            <a:endParaRPr lang="en-US" altLang="zh-CN" dirty="0" smtClean="0"/>
          </a:p>
          <a:p>
            <a:endParaRPr lang="en-US" altLang="zh-CN" sz="1200" dirty="0" smtClean="0"/>
          </a:p>
        </p:txBody>
      </p:sp>
      <p:sp>
        <p:nvSpPr>
          <p:cNvPr id="4" name="幻灯片编号占位符 3"/>
          <p:cNvSpPr>
            <a:spLocks noGrp="1"/>
          </p:cNvSpPr>
          <p:nvPr>
            <p:ph type="sldNum" sz="quarter" idx="10"/>
          </p:nvPr>
        </p:nvSpPr>
        <p:spPr/>
        <p:txBody>
          <a:bodyPr/>
          <a:lstStyle/>
          <a:p>
            <a:pPr>
              <a:defRPr/>
            </a:pPr>
            <a:fld id="{A3804948-14D2-43DA-B3DB-CF1972FFF4B7}" type="slidenum">
              <a:rPr lang="en-US" altLang="zh-CN" smtClean="0"/>
              <a:pPr>
                <a:defRPr/>
              </a:pPr>
              <a:t>6</a:t>
            </a:fld>
            <a:endParaRPr lang="en-US" altLang="zh-CN"/>
          </a:p>
        </p:txBody>
      </p:sp>
    </p:spTree>
    <p:extLst>
      <p:ext uri="{BB962C8B-B14F-4D97-AF65-F5344CB8AC3E}">
        <p14:creationId xmlns:p14="http://schemas.microsoft.com/office/powerpoint/2010/main" val="15881352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smtClean="0"/>
              <a:t>Based on people’s birthplaces and call history,</a:t>
            </a:r>
            <a:r>
              <a:rPr lang="zh-CN" altLang="en-US" sz="1200" dirty="0" smtClean="0"/>
              <a:t> </a:t>
            </a:r>
            <a:r>
              <a:rPr lang="en-US" altLang="zh-CN" sz="1200" dirty="0" smtClean="0"/>
              <a:t>we</a:t>
            </a:r>
            <a:r>
              <a:rPr lang="zh-CN" altLang="en-US" sz="1200" dirty="0" smtClean="0"/>
              <a:t> </a:t>
            </a:r>
            <a:r>
              <a:rPr lang="en-US" altLang="zh-CN" sz="1200" dirty="0" smtClean="0"/>
              <a:t>then</a:t>
            </a:r>
            <a:r>
              <a:rPr lang="zh-CN" altLang="en-US" sz="1200" baseline="0" dirty="0" smtClean="0"/>
              <a:t> </a:t>
            </a:r>
            <a:r>
              <a:rPr lang="en-US" altLang="zh-CN" sz="1200" baseline="0" dirty="0" smtClean="0"/>
              <a:t>define</a:t>
            </a:r>
            <a:r>
              <a:rPr lang="zh-CN" altLang="en-US" sz="1200" baseline="0" dirty="0" smtClean="0"/>
              <a:t> </a:t>
            </a:r>
            <a:r>
              <a:rPr lang="en-US" altLang="zh-CN" sz="1200" baseline="0" dirty="0" smtClean="0"/>
              <a:t>different</a:t>
            </a:r>
            <a:r>
              <a:rPr lang="zh-CN" altLang="en-US" sz="1200" baseline="0" dirty="0" smtClean="0"/>
              <a:t> </a:t>
            </a:r>
            <a:r>
              <a:rPr lang="en-US" altLang="zh-CN" sz="1200" baseline="0" dirty="0" smtClean="0"/>
              <a:t>groups</a:t>
            </a:r>
            <a:r>
              <a:rPr lang="zh-CN" altLang="en-US" sz="1200" baseline="0" dirty="0" smtClean="0"/>
              <a:t> </a:t>
            </a:r>
            <a:r>
              <a:rPr lang="en-US" altLang="zh-CN" sz="1200" baseline="0" dirty="0" smtClean="0"/>
              <a:t>of</a:t>
            </a:r>
            <a:r>
              <a:rPr lang="zh-CN" altLang="en-US" sz="1200" baseline="0" dirty="0" smtClean="0"/>
              <a:t> </a:t>
            </a:r>
            <a:r>
              <a:rPr lang="en-US" altLang="zh-CN" sz="1200" baseline="0" dirty="0" smtClean="0"/>
              <a:t>people.</a:t>
            </a:r>
            <a:r>
              <a:rPr lang="zh-CN" altLang="en-US" sz="1200" baseline="0" dirty="0" smtClean="0"/>
              <a:t> </a:t>
            </a:r>
            <a:r>
              <a:rPr lang="en-US" altLang="zh-CN" sz="1200" baseline="0" dirty="0" smtClean="0"/>
              <a:t>We</a:t>
            </a:r>
            <a:r>
              <a:rPr lang="zh-CN" altLang="en-US" sz="1200" baseline="0" dirty="0" smtClean="0"/>
              <a:t> </a:t>
            </a:r>
            <a:r>
              <a:rPr lang="en-US" altLang="zh-CN" sz="1200" baseline="0" dirty="0" smtClean="0"/>
              <a:t>refer</a:t>
            </a:r>
            <a:r>
              <a:rPr lang="zh-CN" altLang="en-US" sz="1200" baseline="0" dirty="0" smtClean="0"/>
              <a:t> </a:t>
            </a:r>
            <a:r>
              <a:rPr lang="en-US" altLang="zh-CN" sz="1200" baseline="0" dirty="0" smtClean="0"/>
              <a:t>to</a:t>
            </a:r>
            <a:r>
              <a:rPr lang="zh-CN" altLang="en-US" sz="1200" baseline="0" dirty="0" smtClean="0"/>
              <a:t> </a:t>
            </a:r>
            <a:r>
              <a:rPr lang="en-US" altLang="zh-CN" sz="1200" baseline="0" dirty="0" smtClean="0"/>
              <a:t>people</a:t>
            </a:r>
            <a:r>
              <a:rPr lang="zh-CN" altLang="en-US" sz="1200" baseline="0" dirty="0" smtClean="0"/>
              <a:t> </a:t>
            </a:r>
            <a:r>
              <a:rPr lang="en-US" altLang="zh-CN" sz="1200" baseline="0" dirty="0" smtClean="0"/>
              <a:t>who</a:t>
            </a:r>
            <a:r>
              <a:rPr lang="zh-CN" altLang="en-US" sz="1200" baseline="0" dirty="0" smtClean="0"/>
              <a:t> </a:t>
            </a:r>
            <a:r>
              <a:rPr lang="en-US" altLang="zh-CN" sz="1200" baseline="0" dirty="0" smtClean="0"/>
              <a:t>were</a:t>
            </a:r>
            <a:r>
              <a:rPr lang="zh-CN" altLang="en-US" sz="1200" baseline="0" dirty="0" smtClean="0"/>
              <a:t> </a:t>
            </a:r>
            <a:r>
              <a:rPr lang="en-US" altLang="zh-CN" sz="1200" baseline="0" dirty="0" smtClean="0"/>
              <a:t>born</a:t>
            </a:r>
            <a:r>
              <a:rPr lang="zh-CN" altLang="en-US" sz="1200" baseline="0" dirty="0" smtClean="0"/>
              <a:t> </a:t>
            </a:r>
            <a:r>
              <a:rPr lang="en-US" altLang="zh-CN" sz="1200" baseline="0" dirty="0" smtClean="0"/>
              <a:t>in</a:t>
            </a:r>
            <a:r>
              <a:rPr lang="zh-CN" altLang="en-US" sz="1200" baseline="0" dirty="0" smtClean="0"/>
              <a:t> </a:t>
            </a:r>
            <a:r>
              <a:rPr lang="en-US" altLang="zh-CN" sz="1200" baseline="0" dirty="0" smtClean="0"/>
              <a:t>Shanghai</a:t>
            </a:r>
            <a:r>
              <a:rPr lang="zh-CN" altLang="en-US" sz="1200" baseline="0" dirty="0" smtClean="0"/>
              <a:t> </a:t>
            </a:r>
            <a:r>
              <a:rPr lang="en-US" altLang="zh-CN" sz="1200" baseline="0" dirty="0" smtClean="0"/>
              <a:t>as</a:t>
            </a:r>
            <a:r>
              <a:rPr lang="zh-CN" altLang="en-US" sz="1200" baseline="0" dirty="0" smtClean="0"/>
              <a:t> </a:t>
            </a:r>
            <a:r>
              <a:rPr lang="en-US" altLang="zh-CN" sz="1200" baseline="0" dirty="0" smtClean="0"/>
              <a:t>locals.</a:t>
            </a:r>
            <a:r>
              <a:rPr lang="zh-CN" altLang="en-US" sz="1200" baseline="0" dirty="0" smtClean="0"/>
              <a:t> </a:t>
            </a:r>
            <a:r>
              <a:rPr lang="en-US" altLang="zh-CN" sz="1200" baseline="0" dirty="0" smtClean="0"/>
              <a:t>We</a:t>
            </a:r>
            <a:r>
              <a:rPr lang="zh-CN" altLang="en-US" sz="1200" baseline="0" dirty="0" smtClean="0"/>
              <a:t> </a:t>
            </a:r>
            <a:r>
              <a:rPr lang="en-US" altLang="zh-CN" sz="1200" baseline="0" dirty="0" smtClean="0"/>
              <a:t>consider</a:t>
            </a:r>
            <a:r>
              <a:rPr lang="zh-CN" altLang="en-US" sz="1200" baseline="0" dirty="0" smtClean="0"/>
              <a:t> </a:t>
            </a:r>
            <a:r>
              <a:rPr lang="en-US" altLang="zh-CN" sz="1200" baseline="0" dirty="0" smtClean="0"/>
              <a:t>people</a:t>
            </a:r>
            <a:r>
              <a:rPr lang="zh-CN" altLang="en-US" sz="1200" baseline="0" dirty="0" smtClean="0"/>
              <a:t> </a:t>
            </a:r>
            <a:r>
              <a:rPr lang="en-US" altLang="zh-CN" sz="1200" baseline="0" dirty="0" smtClean="0"/>
              <a:t>who</a:t>
            </a:r>
            <a:r>
              <a:rPr lang="zh-CN" altLang="en-US" sz="1200" baseline="0" dirty="0" smtClean="0"/>
              <a:t> </a:t>
            </a:r>
            <a:r>
              <a:rPr lang="en-US" altLang="zh-CN" sz="1200" baseline="0" dirty="0" smtClean="0"/>
              <a:t>were</a:t>
            </a:r>
            <a:r>
              <a:rPr lang="zh-CN" altLang="en-US" sz="1200" baseline="0" dirty="0" smtClean="0"/>
              <a:t> </a:t>
            </a:r>
            <a:r>
              <a:rPr lang="en-US" altLang="zh-CN" sz="1200" baseline="0" dirty="0" smtClean="0"/>
              <a:t>not</a:t>
            </a:r>
            <a:r>
              <a:rPr lang="zh-CN" altLang="en-US" sz="1200" baseline="0" dirty="0" smtClean="0"/>
              <a:t> </a:t>
            </a:r>
            <a:r>
              <a:rPr lang="en-US" altLang="zh-CN" sz="1200" baseline="0" dirty="0" smtClean="0"/>
              <a:t>born</a:t>
            </a:r>
            <a:r>
              <a:rPr lang="zh-CN" altLang="en-US" sz="1200" baseline="0" dirty="0" smtClean="0"/>
              <a:t> </a:t>
            </a:r>
            <a:r>
              <a:rPr lang="en-US" altLang="zh-CN" sz="1200" baseline="0" dirty="0" smtClean="0"/>
              <a:t>in</a:t>
            </a:r>
            <a:r>
              <a:rPr lang="zh-CN" altLang="en-US" sz="1200" baseline="0" dirty="0" smtClean="0"/>
              <a:t> </a:t>
            </a:r>
            <a:r>
              <a:rPr lang="en-US" altLang="zh-CN" sz="1200" baseline="0" dirty="0" smtClean="0"/>
              <a:t>Shanghai</a:t>
            </a:r>
            <a:r>
              <a:rPr lang="zh-CN" altLang="en-US" sz="1200" baseline="0" dirty="0" smtClean="0"/>
              <a:t> </a:t>
            </a:r>
            <a:r>
              <a:rPr lang="en-US" altLang="zh-CN" sz="1200" baseline="0" dirty="0" smtClean="0"/>
              <a:t>and</a:t>
            </a:r>
            <a:r>
              <a:rPr lang="zh-CN" altLang="en-US" sz="1200" baseline="0" dirty="0" smtClean="0"/>
              <a:t> </a:t>
            </a:r>
            <a:r>
              <a:rPr lang="en-US" altLang="zh-CN" sz="1200" baseline="0" dirty="0" smtClean="0"/>
              <a:t>had</a:t>
            </a:r>
            <a:r>
              <a:rPr lang="zh-CN" altLang="en-US" sz="1200" baseline="0" dirty="0" smtClean="0"/>
              <a:t> </a:t>
            </a:r>
            <a:r>
              <a:rPr lang="en-US" altLang="zh-CN" sz="1200" baseline="0" dirty="0" smtClean="0"/>
              <a:t>no</a:t>
            </a:r>
            <a:r>
              <a:rPr lang="zh-CN" altLang="en-US" sz="1200" baseline="0" dirty="0" smtClean="0"/>
              <a:t> </a:t>
            </a:r>
            <a:r>
              <a:rPr lang="en-US" altLang="zh-CN" sz="1200" baseline="0" dirty="0" smtClean="0"/>
              <a:t>call</a:t>
            </a:r>
            <a:r>
              <a:rPr lang="zh-CN" altLang="en-US" sz="1200" baseline="0" dirty="0" smtClean="0"/>
              <a:t> </a:t>
            </a:r>
            <a:r>
              <a:rPr lang="en-US" altLang="zh-CN" sz="1200" baseline="0" dirty="0" smtClean="0"/>
              <a:t>logs</a:t>
            </a:r>
            <a:r>
              <a:rPr lang="zh-CN" altLang="en-US" sz="1200" baseline="0" dirty="0" smtClean="0"/>
              <a:t> </a:t>
            </a:r>
            <a:r>
              <a:rPr lang="en-US" altLang="zh-CN" sz="1200" baseline="0" dirty="0" smtClean="0"/>
              <a:t>in</a:t>
            </a:r>
            <a:r>
              <a:rPr lang="zh-CN" altLang="en-US" sz="1200" baseline="0" dirty="0" smtClean="0"/>
              <a:t> </a:t>
            </a:r>
            <a:r>
              <a:rPr lang="en-US" altLang="zh-CN" sz="1200" baseline="0" dirty="0" smtClean="0"/>
              <a:t>the</a:t>
            </a:r>
            <a:r>
              <a:rPr lang="zh-CN" altLang="en-US" sz="1200" baseline="0" dirty="0" smtClean="0"/>
              <a:t> </a:t>
            </a:r>
            <a:r>
              <a:rPr lang="en-US" altLang="zh-CN" sz="1200" baseline="0" dirty="0" smtClean="0"/>
              <a:t>first</a:t>
            </a:r>
            <a:r>
              <a:rPr lang="zh-CN" altLang="en-US" sz="1200" baseline="0" dirty="0" smtClean="0"/>
              <a:t> </a:t>
            </a:r>
            <a:r>
              <a:rPr lang="en-US" altLang="zh-CN" sz="1200" baseline="0" dirty="0" smtClean="0"/>
              <a:t>4</a:t>
            </a:r>
            <a:r>
              <a:rPr lang="zh-CN" altLang="en-US" sz="1200" baseline="0" dirty="0" smtClean="0"/>
              <a:t> </a:t>
            </a:r>
            <a:r>
              <a:rPr lang="en-US" altLang="zh-CN" sz="1200" baseline="0" dirty="0" smtClean="0"/>
              <a:t>days</a:t>
            </a:r>
            <a:r>
              <a:rPr lang="zh-CN" altLang="en-US" sz="1200" baseline="0" dirty="0" smtClean="0"/>
              <a:t> </a:t>
            </a:r>
            <a:r>
              <a:rPr lang="en-US" altLang="zh-CN" sz="1200" baseline="0" dirty="0" smtClean="0"/>
              <a:t>in</a:t>
            </a:r>
            <a:r>
              <a:rPr lang="zh-CN" altLang="en-US" sz="1200" baseline="0" dirty="0" smtClean="0"/>
              <a:t> </a:t>
            </a:r>
            <a:r>
              <a:rPr lang="en-US" altLang="zh-CN" sz="1200" baseline="0" dirty="0" smtClean="0"/>
              <a:t>our</a:t>
            </a:r>
            <a:r>
              <a:rPr lang="zh-CN" altLang="en-US" sz="1200" baseline="0" dirty="0" smtClean="0"/>
              <a:t> </a:t>
            </a:r>
            <a:r>
              <a:rPr lang="en-US" altLang="zh-CN" sz="1200" baseline="0" dirty="0" smtClean="0"/>
              <a:t>dataset</a:t>
            </a:r>
            <a:r>
              <a:rPr lang="zh-CN" altLang="en-US" sz="1200" baseline="0" dirty="0" smtClean="0"/>
              <a:t> </a:t>
            </a:r>
            <a:r>
              <a:rPr lang="en-US" altLang="zh-CN" sz="1200" baseline="0" dirty="0" smtClean="0"/>
              <a:t>as</a:t>
            </a:r>
            <a:r>
              <a:rPr lang="zh-CN" altLang="en-US" sz="1200" baseline="0" dirty="0" smtClean="0"/>
              <a:t> </a:t>
            </a:r>
            <a:r>
              <a:rPr lang="en-US" altLang="zh-CN" sz="1200" baseline="0" dirty="0" smtClean="0"/>
              <a:t>new</a:t>
            </a:r>
            <a:r>
              <a:rPr lang="zh-CN" altLang="en-US" sz="1200" baseline="0" dirty="0" smtClean="0"/>
              <a:t> </a:t>
            </a:r>
            <a:r>
              <a:rPr lang="en-US" altLang="zh-CN" sz="1200" baseline="0" dirty="0" smtClean="0"/>
              <a:t>migrants.</a:t>
            </a:r>
            <a:r>
              <a:rPr lang="zh-CN" altLang="en-US" sz="1200" baseline="0" dirty="0" smtClean="0"/>
              <a:t> </a:t>
            </a:r>
            <a:r>
              <a:rPr lang="en-US" altLang="zh-CN" sz="1200" baseline="0" dirty="0" smtClean="0"/>
              <a:t>To</a:t>
            </a:r>
            <a:r>
              <a:rPr lang="zh-CN" altLang="en-US" sz="1200" baseline="0" dirty="0" smtClean="0"/>
              <a:t> </a:t>
            </a:r>
            <a:r>
              <a:rPr lang="en-US" altLang="zh-CN" sz="1200" baseline="0" dirty="0" smtClean="0"/>
              <a:t>answer</a:t>
            </a:r>
            <a:r>
              <a:rPr lang="zh-CN" altLang="en-US" sz="1200" baseline="0" dirty="0" smtClean="0"/>
              <a:t> </a:t>
            </a:r>
            <a:r>
              <a:rPr lang="en-US" altLang="zh-CN" sz="1200" baseline="0" dirty="0" smtClean="0"/>
              <a:t>the</a:t>
            </a:r>
            <a:r>
              <a:rPr lang="zh-CN" altLang="en-US" sz="1200" baseline="0" dirty="0" smtClean="0"/>
              <a:t> </a:t>
            </a:r>
            <a:r>
              <a:rPr lang="en-US" altLang="zh-CN" sz="1200" baseline="0" dirty="0" smtClean="0"/>
              <a:t>question</a:t>
            </a:r>
            <a:r>
              <a:rPr lang="zh-CN" altLang="en-US" sz="1200" baseline="0" dirty="0" smtClean="0"/>
              <a:t> </a:t>
            </a:r>
            <a:r>
              <a:rPr lang="en-US" altLang="zh-CN" sz="1200" baseline="0" dirty="0" smtClean="0"/>
              <a:t>how</a:t>
            </a:r>
            <a:r>
              <a:rPr lang="zh-CN" altLang="en-US" sz="1200" baseline="0" dirty="0" smtClean="0"/>
              <a:t> </a:t>
            </a:r>
            <a:r>
              <a:rPr lang="en-US" altLang="zh-CN" sz="1200" baseline="0" dirty="0" smtClean="0"/>
              <a:t>many</a:t>
            </a:r>
            <a:r>
              <a:rPr lang="zh-CN" altLang="en-US" sz="1200" baseline="0" dirty="0" smtClean="0"/>
              <a:t> </a:t>
            </a:r>
            <a:r>
              <a:rPr lang="en-US" altLang="zh-CN" sz="1200" baseline="0" dirty="0" smtClean="0"/>
              <a:t>new</a:t>
            </a:r>
            <a:r>
              <a:rPr lang="zh-CN" altLang="en-US" sz="1200" baseline="0" dirty="0" smtClean="0"/>
              <a:t> </a:t>
            </a:r>
            <a:r>
              <a:rPr lang="en-US" altLang="zh-CN" sz="1200" baseline="0" dirty="0" smtClean="0"/>
              <a:t>migrants</a:t>
            </a:r>
            <a:r>
              <a:rPr lang="zh-CN" altLang="en-US" sz="1200" baseline="0" dirty="0" smtClean="0"/>
              <a:t> </a:t>
            </a:r>
            <a:r>
              <a:rPr lang="en-US" altLang="zh-CN" sz="1200" baseline="0" dirty="0" smtClean="0"/>
              <a:t>are</a:t>
            </a:r>
            <a:r>
              <a:rPr lang="zh-CN" altLang="en-US" sz="1200" baseline="0" dirty="0" smtClean="0"/>
              <a:t> </a:t>
            </a:r>
            <a:r>
              <a:rPr lang="en-US" altLang="zh-CN" sz="1200" baseline="0" dirty="0" smtClean="0"/>
              <a:t>leaving</a:t>
            </a:r>
            <a:r>
              <a:rPr lang="zh-CN" altLang="en-US" sz="1200" baseline="0" dirty="0" smtClean="0"/>
              <a:t> </a:t>
            </a:r>
            <a:r>
              <a:rPr lang="en-US" altLang="zh-CN" sz="1200" baseline="0" dirty="0" smtClean="0"/>
              <a:t>in</a:t>
            </a:r>
            <a:r>
              <a:rPr lang="zh-CN" altLang="en-US" sz="1200" baseline="0" dirty="0" smtClean="0"/>
              <a:t> </a:t>
            </a:r>
            <a:r>
              <a:rPr lang="en-US" altLang="zh-CN" sz="1200" baseline="0" dirty="0" smtClean="0"/>
              <a:t>the</a:t>
            </a:r>
            <a:r>
              <a:rPr lang="zh-CN" altLang="en-US" sz="1200" baseline="0" dirty="0" smtClean="0"/>
              <a:t> </a:t>
            </a:r>
            <a:r>
              <a:rPr lang="en-US" altLang="zh-CN" sz="1200" baseline="0" dirty="0" smtClean="0"/>
              <a:t>first</a:t>
            </a:r>
            <a:r>
              <a:rPr lang="zh-CN" altLang="en-US" sz="1200" baseline="0" dirty="0" smtClean="0"/>
              <a:t> </a:t>
            </a:r>
            <a:r>
              <a:rPr lang="en-US" altLang="zh-CN" sz="1200" baseline="0" dirty="0" smtClean="0"/>
              <a:t>weeks,</a:t>
            </a:r>
            <a:r>
              <a:rPr lang="zh-CN" altLang="en-US" sz="1200" baseline="0" dirty="0" smtClean="0"/>
              <a:t> </a:t>
            </a:r>
            <a:r>
              <a:rPr lang="en-US" altLang="zh-CN" sz="1200" baseline="0" dirty="0" smtClean="0"/>
              <a:t>we</a:t>
            </a:r>
            <a:r>
              <a:rPr lang="zh-CN" altLang="en-US" sz="1200" baseline="0" dirty="0" smtClean="0"/>
              <a:t> </a:t>
            </a:r>
            <a:r>
              <a:rPr lang="en-US" altLang="zh-CN" sz="1200" baseline="0" dirty="0" smtClean="0"/>
              <a:t>identify</a:t>
            </a:r>
            <a:r>
              <a:rPr lang="zh-CN" altLang="en-US" sz="1200" baseline="0" dirty="0" smtClean="0"/>
              <a:t> </a:t>
            </a:r>
            <a:r>
              <a:rPr lang="en-US" altLang="zh-CN" sz="1200" baseline="0" dirty="0" smtClean="0"/>
              <a:t>new</a:t>
            </a:r>
            <a:r>
              <a:rPr lang="zh-CN" altLang="en-US" sz="1200" baseline="0" dirty="0" smtClean="0"/>
              <a:t> </a:t>
            </a:r>
            <a:r>
              <a:rPr lang="en-US" altLang="zh-CN" sz="1200" baseline="0" dirty="0" smtClean="0"/>
              <a:t>migrants</a:t>
            </a:r>
            <a:r>
              <a:rPr lang="zh-CN" altLang="en-US" sz="1200" baseline="0" dirty="0" smtClean="0"/>
              <a:t> </a:t>
            </a:r>
            <a:r>
              <a:rPr lang="en-US" altLang="zh-CN" sz="1200" baseline="0" dirty="0" smtClean="0"/>
              <a:t>that</a:t>
            </a:r>
            <a:r>
              <a:rPr lang="zh-CN" altLang="en-US" sz="1200" baseline="0" dirty="0" smtClean="0"/>
              <a:t> </a:t>
            </a:r>
            <a:r>
              <a:rPr lang="en-US" altLang="zh-CN" sz="1200" baseline="0" dirty="0" smtClean="0"/>
              <a:t>ended</a:t>
            </a:r>
            <a:r>
              <a:rPr lang="zh-CN" altLang="en-US" sz="1200" baseline="0" dirty="0" smtClean="0"/>
              <a:t> </a:t>
            </a:r>
            <a:r>
              <a:rPr lang="en-US" altLang="zh-CN" sz="1200" baseline="0" dirty="0" smtClean="0"/>
              <a:t>up</a:t>
            </a:r>
            <a:r>
              <a:rPr lang="zh-CN" altLang="en-US" sz="1200" baseline="0" dirty="0" smtClean="0"/>
              <a:t> </a:t>
            </a:r>
            <a:r>
              <a:rPr lang="en-US" altLang="zh-CN" sz="1200" baseline="0" dirty="0" smtClean="0"/>
              <a:t>leaving</a:t>
            </a:r>
            <a:r>
              <a:rPr lang="zh-CN" altLang="en-US" sz="1200" baseline="0" dirty="0" smtClean="0"/>
              <a:t> </a:t>
            </a:r>
            <a:r>
              <a:rPr lang="en-US" altLang="zh-CN" sz="1200" baseline="0" dirty="0" smtClean="0"/>
              <a:t>Shanghai</a:t>
            </a:r>
            <a:r>
              <a:rPr lang="zh-CN" altLang="en-US" sz="1200" baseline="0" dirty="0" smtClean="0"/>
              <a:t> </a:t>
            </a:r>
            <a:r>
              <a:rPr lang="en-US" altLang="zh-CN" sz="1200" baseline="0" dirty="0" smtClean="0"/>
              <a:t>early,</a:t>
            </a:r>
            <a:r>
              <a:rPr lang="zh-CN" altLang="en-US" sz="1200" baseline="0" dirty="0" smtClean="0"/>
              <a:t> </a:t>
            </a:r>
            <a:r>
              <a:rPr lang="en-US" altLang="zh-CN" sz="1200" baseline="0" dirty="0" smtClean="0"/>
              <a:t>that</a:t>
            </a:r>
            <a:r>
              <a:rPr lang="zh-CN" altLang="en-US" sz="1200" baseline="0" dirty="0" smtClean="0"/>
              <a:t> </a:t>
            </a:r>
            <a:r>
              <a:rPr lang="en-US" altLang="zh-CN" sz="1200" baseline="0" dirty="0" smtClean="0"/>
              <a:t>is,</a:t>
            </a:r>
            <a:r>
              <a:rPr lang="zh-CN" altLang="en-US" sz="1200" baseline="0" dirty="0" smtClean="0"/>
              <a:t> </a:t>
            </a:r>
            <a:r>
              <a:rPr lang="en-US" altLang="zh-CN" sz="1200" baseline="0" dirty="0" smtClean="0"/>
              <a:t>before</a:t>
            </a:r>
            <a:r>
              <a:rPr lang="zh-CN" altLang="en-US" sz="1200" baseline="0" dirty="0" smtClean="0"/>
              <a:t> </a:t>
            </a:r>
            <a:r>
              <a:rPr lang="en-US" altLang="zh-CN" sz="1200" baseline="0" dirty="0" smtClean="0"/>
              <a:t>the</a:t>
            </a:r>
            <a:r>
              <a:rPr lang="zh-CN" altLang="en-US" sz="1200" baseline="0" dirty="0" smtClean="0"/>
              <a:t> </a:t>
            </a:r>
            <a:r>
              <a:rPr lang="en-US" altLang="zh-CN" sz="1200" baseline="0" dirty="0" smtClean="0"/>
              <a:t>last</a:t>
            </a:r>
            <a:r>
              <a:rPr lang="zh-CN" altLang="en-US" sz="1200" baseline="0" dirty="0" smtClean="0"/>
              <a:t> </a:t>
            </a:r>
            <a:r>
              <a:rPr lang="en-US" altLang="zh-CN" sz="1200" baseline="0" dirty="0" smtClean="0"/>
              <a:t>week</a:t>
            </a:r>
            <a:r>
              <a:rPr lang="zh-CN" altLang="en-US" sz="1200" baseline="0" dirty="0" smtClean="0"/>
              <a:t> </a:t>
            </a:r>
            <a:r>
              <a:rPr lang="en-US" altLang="zh-CN" sz="1200" baseline="0" dirty="0" smtClean="0"/>
              <a:t>in</a:t>
            </a:r>
            <a:r>
              <a:rPr lang="zh-CN" altLang="en-US" sz="1200" baseline="0" dirty="0" smtClean="0"/>
              <a:t> </a:t>
            </a:r>
            <a:r>
              <a:rPr lang="en-US" altLang="zh-CN" sz="1200" baseline="0" dirty="0" smtClean="0"/>
              <a:t>our</a:t>
            </a:r>
            <a:r>
              <a:rPr lang="zh-CN" altLang="en-US" sz="1200" baseline="0" dirty="0" smtClean="0"/>
              <a:t> </a:t>
            </a:r>
            <a:r>
              <a:rPr lang="en-US" altLang="zh-CN" sz="1200" baseline="0" dirty="0" smtClean="0"/>
              <a:t>dataset.</a:t>
            </a:r>
            <a:r>
              <a:rPr lang="zh-CN" altLang="en-US" sz="1200" baseline="0" dirty="0" smtClean="0"/>
              <a:t> </a:t>
            </a:r>
            <a:r>
              <a:rPr lang="en-US" altLang="zh-CN" sz="1200" baseline="0" dirty="0" smtClean="0"/>
              <a:t>T</a:t>
            </a:r>
            <a:r>
              <a:rPr lang="en-US" altLang="zh-CN" sz="1200" kern="1200" dirty="0" smtClean="0">
                <a:solidFill>
                  <a:schemeClr val="tx1"/>
                </a:solidFill>
                <a:effectLst/>
                <a:latin typeface="Arial" charset="0"/>
                <a:ea typeface="宋体" pitchFamily="2" charset="-122"/>
                <a:cs typeface="+mn-cs"/>
              </a:rPr>
              <a:t>o make sure that people did not leave temporarily, we omit the last 5 days’ data for all users as the National Day holidays were close to that time, which may lead to temporal travel.</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That</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is,</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the</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last</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week</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in</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our</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datasets</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is</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from</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Sep</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19</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to</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err="1" smtClean="0">
                <a:solidFill>
                  <a:schemeClr val="tx1"/>
                </a:solidFill>
                <a:effectLst/>
                <a:latin typeface="Arial" charset="0"/>
                <a:ea typeface="宋体" pitchFamily="2" charset="-122"/>
                <a:cs typeface="+mn-cs"/>
              </a:rPr>
              <a:t>sep</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25.</a:t>
            </a:r>
            <a:r>
              <a:rPr lang="zh-CN" altLang="en-US" sz="1200" kern="1200" baseline="0" dirty="0" smtClean="0">
                <a:solidFill>
                  <a:schemeClr val="tx1"/>
                </a:solidFill>
                <a:effectLst/>
                <a:latin typeface="Arial" charset="0"/>
                <a:ea typeface="宋体" pitchFamily="2" charset="-122"/>
                <a:cs typeface="+mn-cs"/>
              </a:rPr>
              <a:t> </a:t>
            </a:r>
            <a:r>
              <a:rPr lang="en-US" altLang="zh-CN" sz="1200" kern="1200" dirty="0" smtClean="0">
                <a:solidFill>
                  <a:schemeClr val="tx1"/>
                </a:solidFill>
                <a:effectLst/>
                <a:latin typeface="Arial" charset="0"/>
                <a:ea typeface="宋体" pitchFamily="2" charset="-122"/>
                <a:cs typeface="+mn-cs"/>
              </a:rPr>
              <a:t>We consider new migrants as leaving migrants if they were active in the rest two weeks and have no record since Sep. 19, and as staying migrants if they were active in all the three weeks. </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altLang="zh-CN" dirty="0" smtClean="0"/>
              <a:t>By</a:t>
            </a:r>
            <a:r>
              <a:rPr kumimoji="1" lang="zh-CN" altLang="en-US" dirty="0" smtClean="0"/>
              <a:t> </a:t>
            </a:r>
            <a:r>
              <a:rPr kumimoji="1" lang="en-US" altLang="zh-CN" dirty="0" smtClean="0"/>
              <a:t>our</a:t>
            </a:r>
            <a:r>
              <a:rPr kumimoji="1" lang="zh-CN" altLang="en-US" dirty="0" smtClean="0"/>
              <a:t> </a:t>
            </a:r>
            <a:r>
              <a:rPr kumimoji="1" lang="en-US" altLang="zh-CN" dirty="0" smtClean="0"/>
              <a:t>definition,</a:t>
            </a:r>
            <a:r>
              <a:rPr kumimoji="1" lang="zh-CN" altLang="en-US" dirty="0" smtClean="0"/>
              <a:t> </a:t>
            </a:r>
            <a:r>
              <a:rPr kumimoji="1" lang="en-US" altLang="zh-CN" dirty="0" smtClean="0"/>
              <a:t>we</a:t>
            </a:r>
            <a:r>
              <a:rPr kumimoji="1" lang="zh-CN" altLang="en-US" dirty="0" smtClean="0"/>
              <a:t> </a:t>
            </a:r>
            <a:r>
              <a:rPr kumimoji="1" lang="en-US" altLang="zh-CN" dirty="0" smtClean="0"/>
              <a:t>have</a:t>
            </a:r>
            <a:r>
              <a:rPr kumimoji="1" lang="zh-CN" altLang="en-US" dirty="0" smtClean="0"/>
              <a:t> </a:t>
            </a:r>
            <a:r>
              <a:rPr kumimoji="1" lang="en-US" altLang="zh-CN" dirty="0" smtClean="0">
                <a:solidFill>
                  <a:srgbClr val="FF0000"/>
                </a:solidFill>
              </a:rPr>
              <a:t>180M</a:t>
            </a:r>
            <a:r>
              <a:rPr kumimoji="1" lang="zh-CN" altLang="en-US" dirty="0" smtClean="0"/>
              <a:t> </a:t>
            </a:r>
            <a:r>
              <a:rPr kumimoji="1" lang="en-US" altLang="zh-CN" dirty="0" smtClean="0"/>
              <a:t>locals,</a:t>
            </a:r>
            <a:r>
              <a:rPr kumimoji="1" lang="zh-CN" altLang="en-US" dirty="0" smtClean="0">
                <a:solidFill>
                  <a:srgbClr val="FF0000"/>
                </a:solidFill>
              </a:rPr>
              <a:t> </a:t>
            </a:r>
            <a:r>
              <a:rPr kumimoji="1" lang="en-US" altLang="zh-CN" dirty="0" smtClean="0">
                <a:solidFill>
                  <a:srgbClr val="FF0000"/>
                </a:solidFill>
              </a:rPr>
              <a:t>34K</a:t>
            </a:r>
            <a:r>
              <a:rPr kumimoji="1" lang="zh-CN" altLang="en-US" dirty="0" smtClean="0">
                <a:solidFill>
                  <a:srgbClr val="FF0000"/>
                </a:solidFill>
              </a:rPr>
              <a:t> </a:t>
            </a:r>
            <a:r>
              <a:rPr kumimoji="1" lang="en-US" altLang="zh-CN" dirty="0" smtClean="0"/>
              <a:t>staying</a:t>
            </a:r>
            <a:r>
              <a:rPr kumimoji="1" lang="zh-CN" altLang="en-US" dirty="0" smtClean="0"/>
              <a:t> </a:t>
            </a:r>
            <a:r>
              <a:rPr kumimoji="1" lang="en-US" altLang="zh-CN" dirty="0" smtClean="0"/>
              <a:t>migrants</a:t>
            </a:r>
            <a:r>
              <a:rPr kumimoji="1" lang="zh-CN" altLang="en-US" dirty="0" smtClean="0"/>
              <a:t> </a:t>
            </a:r>
            <a:r>
              <a:rPr kumimoji="1" lang="en-US" altLang="zh-CN" dirty="0" smtClean="0"/>
              <a:t>and</a:t>
            </a:r>
            <a:r>
              <a:rPr kumimoji="1" lang="zh-CN" altLang="en-US" dirty="0" smtClean="0"/>
              <a:t> </a:t>
            </a:r>
            <a:r>
              <a:rPr kumimoji="1" lang="en-US" altLang="zh-CN" dirty="0" smtClean="0">
                <a:solidFill>
                  <a:srgbClr val="FF0000"/>
                </a:solidFill>
              </a:rPr>
              <a:t>1.5K</a:t>
            </a:r>
            <a:r>
              <a:rPr kumimoji="1" lang="zh-CN" altLang="en-US" dirty="0" smtClean="0"/>
              <a:t> </a:t>
            </a:r>
            <a:r>
              <a:rPr kumimoji="1" lang="en-US" altLang="zh-CN" dirty="0" smtClean="0"/>
              <a:t>leaving</a:t>
            </a:r>
            <a:r>
              <a:rPr kumimoji="1" lang="zh-CN" altLang="en-US" dirty="0" smtClean="0"/>
              <a:t> </a:t>
            </a:r>
            <a:r>
              <a:rPr kumimoji="1" lang="en-US" altLang="zh-CN" dirty="0" smtClean="0"/>
              <a:t>migrants.</a:t>
            </a:r>
            <a:r>
              <a:rPr kumimoji="1" lang="zh-CN" altLang="en-US" dirty="0" smtClean="0"/>
              <a:t> </a:t>
            </a:r>
            <a:endParaRPr kumimoji="1"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zh-CN" altLang="en-US" dirty="0" smtClean="0"/>
          </a:p>
          <a:p>
            <a:endParaRPr lang="en-US" altLang="zh-CN" dirty="0" smtClean="0"/>
          </a:p>
          <a:p>
            <a:endParaRPr lang="en-US" altLang="zh-CN" sz="1200" dirty="0" smtClean="0"/>
          </a:p>
        </p:txBody>
      </p:sp>
      <p:sp>
        <p:nvSpPr>
          <p:cNvPr id="4" name="幻灯片编号占位符 3"/>
          <p:cNvSpPr>
            <a:spLocks noGrp="1"/>
          </p:cNvSpPr>
          <p:nvPr>
            <p:ph type="sldNum" sz="quarter" idx="10"/>
          </p:nvPr>
        </p:nvSpPr>
        <p:spPr/>
        <p:txBody>
          <a:bodyPr/>
          <a:lstStyle/>
          <a:p>
            <a:pPr>
              <a:defRPr/>
            </a:pPr>
            <a:fld id="{A3804948-14D2-43DA-B3DB-CF1972FFF4B7}" type="slidenum">
              <a:rPr lang="en-US" altLang="zh-CN" smtClean="0"/>
              <a:pPr>
                <a:defRPr/>
              </a:pPr>
              <a:t>7</a:t>
            </a:fld>
            <a:endParaRPr lang="en-US" altLang="zh-CN"/>
          </a:p>
        </p:txBody>
      </p:sp>
    </p:spTree>
    <p:extLst>
      <p:ext uri="{BB962C8B-B14F-4D97-AF65-F5344CB8AC3E}">
        <p14:creationId xmlns:p14="http://schemas.microsoft.com/office/powerpoint/2010/main" val="1058563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t>动画改 </a:t>
            </a:r>
            <a:r>
              <a:rPr lang="en-US" altLang="zh-CN" sz="1200" dirty="0" smtClean="0"/>
              <a:t>sensitive</a:t>
            </a:r>
            <a:r>
              <a:rPr lang="zh-CN" altLang="en-US" sz="1200" dirty="0" smtClean="0"/>
              <a:t> </a:t>
            </a:r>
            <a:r>
              <a:rPr lang="en-US" altLang="zh-CN" sz="1200" dirty="0" smtClean="0"/>
              <a:t>data</a:t>
            </a:r>
            <a:r>
              <a:rPr lang="zh-CN" altLang="en-US" sz="1200" dirty="0" smtClean="0"/>
              <a:t>，</a:t>
            </a:r>
            <a:r>
              <a:rPr lang="en-US" altLang="zh-CN" sz="1200" dirty="0" smtClean="0"/>
              <a:t>rebuttal</a:t>
            </a:r>
            <a:r>
              <a:rPr lang="zh-CN" altLang="en-US" sz="1200" dirty="0" smtClean="0"/>
              <a:t> </a:t>
            </a:r>
            <a:r>
              <a:rPr lang="en-US" altLang="zh-CN" sz="1200" dirty="0" smtClean="0"/>
              <a:t>encourage</a:t>
            </a:r>
            <a:r>
              <a:rPr lang="zh-CN" altLang="en-US" sz="1200" dirty="0" smtClean="0"/>
              <a:t> </a:t>
            </a:r>
            <a:r>
              <a:rPr lang="en-US" altLang="zh-CN" sz="1200" dirty="0" smtClean="0"/>
              <a:t>other</a:t>
            </a:r>
            <a:r>
              <a:rPr lang="zh-CN" altLang="en-US" sz="1200" dirty="0" smtClean="0"/>
              <a:t> </a:t>
            </a:r>
            <a:r>
              <a:rPr lang="en-US" altLang="zh-CN" sz="1200" dirty="0" smtClean="0"/>
              <a:t>to</a:t>
            </a:r>
            <a:r>
              <a:rPr lang="zh-CN" altLang="en-US" sz="1200" baseline="0" dirty="0" smtClean="0"/>
              <a:t> </a:t>
            </a:r>
            <a:r>
              <a:rPr lang="en-US" altLang="zh-CN" sz="1200" baseline="0" dirty="0" smtClean="0"/>
              <a:t>try</a:t>
            </a:r>
            <a:r>
              <a:rPr lang="zh-CN" altLang="en-US" sz="1200" baseline="0" dirty="0" smtClean="0"/>
              <a:t> </a:t>
            </a:r>
            <a:r>
              <a:rPr lang="en-US" altLang="zh-CN" sz="1200" baseline="0" dirty="0" smtClean="0"/>
              <a:t>more</a:t>
            </a:r>
            <a:r>
              <a:rPr lang="zh-CN" altLang="en-US" sz="1200" baseline="0" dirty="0" smtClean="0"/>
              <a:t> </a:t>
            </a:r>
            <a:r>
              <a:rPr lang="en-US" altLang="zh-CN" sz="1200" baseline="0" dirty="0" smtClean="0"/>
              <a:t>days.</a:t>
            </a:r>
            <a:endParaRPr lang="en-US" altLang="zh-CN" sz="120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smtClean="0"/>
              <a:t>Based on people’s birthplaces and call history,</a:t>
            </a:r>
            <a:r>
              <a:rPr lang="zh-CN" altLang="en-US" sz="1200" dirty="0" smtClean="0"/>
              <a:t> </a:t>
            </a:r>
            <a:r>
              <a:rPr lang="en-US" altLang="zh-CN" sz="1200" dirty="0" smtClean="0"/>
              <a:t>we</a:t>
            </a:r>
            <a:r>
              <a:rPr lang="zh-CN" altLang="en-US" sz="1200" dirty="0" smtClean="0"/>
              <a:t> </a:t>
            </a:r>
            <a:r>
              <a:rPr lang="en-US" altLang="zh-CN" sz="1200" dirty="0" smtClean="0"/>
              <a:t>then</a:t>
            </a:r>
            <a:r>
              <a:rPr lang="zh-CN" altLang="en-US" sz="1200" baseline="0" dirty="0" smtClean="0"/>
              <a:t> </a:t>
            </a:r>
            <a:r>
              <a:rPr lang="en-US" altLang="zh-CN" sz="1200" baseline="0" dirty="0" smtClean="0"/>
              <a:t>define</a:t>
            </a:r>
            <a:r>
              <a:rPr lang="zh-CN" altLang="en-US" sz="1200" baseline="0" dirty="0" smtClean="0"/>
              <a:t> </a:t>
            </a:r>
            <a:r>
              <a:rPr lang="en-US" altLang="zh-CN" sz="1200" baseline="0" dirty="0" smtClean="0"/>
              <a:t>different</a:t>
            </a:r>
            <a:r>
              <a:rPr lang="zh-CN" altLang="en-US" sz="1200" baseline="0" dirty="0" smtClean="0"/>
              <a:t> </a:t>
            </a:r>
            <a:r>
              <a:rPr lang="en-US" altLang="zh-CN" sz="1200" baseline="0" dirty="0" smtClean="0"/>
              <a:t>groups</a:t>
            </a:r>
            <a:r>
              <a:rPr lang="zh-CN" altLang="en-US" sz="1200" baseline="0" dirty="0" smtClean="0"/>
              <a:t> </a:t>
            </a:r>
            <a:r>
              <a:rPr lang="en-US" altLang="zh-CN" sz="1200" baseline="0" dirty="0" smtClean="0"/>
              <a:t>of</a:t>
            </a:r>
            <a:r>
              <a:rPr lang="zh-CN" altLang="en-US" sz="1200" baseline="0" dirty="0" smtClean="0"/>
              <a:t> </a:t>
            </a:r>
            <a:r>
              <a:rPr lang="en-US" altLang="zh-CN" sz="1200" baseline="0" dirty="0" smtClean="0"/>
              <a:t>people.</a:t>
            </a:r>
            <a:r>
              <a:rPr lang="zh-CN" altLang="en-US" sz="1200" baseline="0" dirty="0" smtClean="0"/>
              <a:t> </a:t>
            </a:r>
            <a:r>
              <a:rPr lang="en-US" altLang="zh-CN" sz="1200" baseline="0" dirty="0" smtClean="0"/>
              <a:t>We</a:t>
            </a:r>
            <a:r>
              <a:rPr lang="zh-CN" altLang="en-US" sz="1200" baseline="0" dirty="0" smtClean="0"/>
              <a:t> </a:t>
            </a:r>
            <a:r>
              <a:rPr lang="en-US" altLang="zh-CN" sz="1200" baseline="0" dirty="0" smtClean="0"/>
              <a:t>refer</a:t>
            </a:r>
            <a:r>
              <a:rPr lang="zh-CN" altLang="en-US" sz="1200" baseline="0" dirty="0" smtClean="0"/>
              <a:t> </a:t>
            </a:r>
            <a:r>
              <a:rPr lang="en-US" altLang="zh-CN" sz="1200" baseline="0" dirty="0" smtClean="0"/>
              <a:t>to</a:t>
            </a:r>
            <a:r>
              <a:rPr lang="zh-CN" altLang="en-US" sz="1200" baseline="0" dirty="0" smtClean="0"/>
              <a:t> </a:t>
            </a:r>
            <a:r>
              <a:rPr lang="en-US" altLang="zh-CN" sz="1200" baseline="0" dirty="0" smtClean="0"/>
              <a:t>people</a:t>
            </a:r>
            <a:r>
              <a:rPr lang="zh-CN" altLang="en-US" sz="1200" baseline="0" dirty="0" smtClean="0"/>
              <a:t> </a:t>
            </a:r>
            <a:r>
              <a:rPr lang="en-US" altLang="zh-CN" sz="1200" baseline="0" dirty="0" smtClean="0"/>
              <a:t>who</a:t>
            </a:r>
            <a:r>
              <a:rPr lang="zh-CN" altLang="en-US" sz="1200" baseline="0" dirty="0" smtClean="0"/>
              <a:t> </a:t>
            </a:r>
            <a:r>
              <a:rPr lang="en-US" altLang="zh-CN" sz="1200" baseline="0" dirty="0" smtClean="0"/>
              <a:t>were</a:t>
            </a:r>
            <a:r>
              <a:rPr lang="zh-CN" altLang="en-US" sz="1200" baseline="0" dirty="0" smtClean="0"/>
              <a:t> </a:t>
            </a:r>
            <a:r>
              <a:rPr lang="en-US" altLang="zh-CN" sz="1200" baseline="0" dirty="0" smtClean="0"/>
              <a:t>born</a:t>
            </a:r>
            <a:r>
              <a:rPr lang="zh-CN" altLang="en-US" sz="1200" baseline="0" dirty="0" smtClean="0"/>
              <a:t> </a:t>
            </a:r>
            <a:r>
              <a:rPr lang="en-US" altLang="zh-CN" sz="1200" baseline="0" dirty="0" smtClean="0"/>
              <a:t>in</a:t>
            </a:r>
            <a:r>
              <a:rPr lang="zh-CN" altLang="en-US" sz="1200" baseline="0" dirty="0" smtClean="0"/>
              <a:t> </a:t>
            </a:r>
            <a:r>
              <a:rPr lang="en-US" altLang="zh-CN" sz="1200" baseline="0" dirty="0" smtClean="0"/>
              <a:t>Shanghai</a:t>
            </a:r>
            <a:r>
              <a:rPr lang="zh-CN" altLang="en-US" sz="1200" baseline="0" dirty="0" smtClean="0"/>
              <a:t> </a:t>
            </a:r>
            <a:r>
              <a:rPr lang="en-US" altLang="zh-CN" sz="1200" baseline="0" dirty="0" smtClean="0"/>
              <a:t>as</a:t>
            </a:r>
            <a:r>
              <a:rPr lang="zh-CN" altLang="en-US" sz="1200" baseline="0" dirty="0" smtClean="0"/>
              <a:t> </a:t>
            </a:r>
            <a:r>
              <a:rPr lang="en-US" altLang="zh-CN" sz="1200" baseline="0" dirty="0" smtClean="0"/>
              <a:t>locals.</a:t>
            </a:r>
            <a:r>
              <a:rPr lang="zh-CN" altLang="en-US" sz="1200" baseline="0" dirty="0" smtClean="0"/>
              <a:t> </a:t>
            </a:r>
            <a:r>
              <a:rPr lang="en-US" altLang="zh-CN" sz="1200" baseline="0" dirty="0" smtClean="0"/>
              <a:t>We</a:t>
            </a:r>
            <a:r>
              <a:rPr lang="zh-CN" altLang="en-US" sz="1200" baseline="0" dirty="0" smtClean="0"/>
              <a:t> </a:t>
            </a:r>
            <a:r>
              <a:rPr lang="en-US" altLang="zh-CN" sz="1200" baseline="0" dirty="0" smtClean="0"/>
              <a:t>consider</a:t>
            </a:r>
            <a:r>
              <a:rPr lang="zh-CN" altLang="en-US" sz="1200" baseline="0" dirty="0" smtClean="0"/>
              <a:t> </a:t>
            </a:r>
            <a:r>
              <a:rPr lang="en-US" altLang="zh-CN" sz="1200" baseline="0" dirty="0" smtClean="0"/>
              <a:t>people</a:t>
            </a:r>
            <a:r>
              <a:rPr lang="zh-CN" altLang="en-US" sz="1200" baseline="0" dirty="0" smtClean="0"/>
              <a:t> </a:t>
            </a:r>
            <a:r>
              <a:rPr lang="en-US" altLang="zh-CN" sz="1200" baseline="0" dirty="0" smtClean="0"/>
              <a:t>who</a:t>
            </a:r>
            <a:r>
              <a:rPr lang="zh-CN" altLang="en-US" sz="1200" baseline="0" dirty="0" smtClean="0"/>
              <a:t> </a:t>
            </a:r>
            <a:r>
              <a:rPr lang="en-US" altLang="zh-CN" sz="1200" baseline="0" dirty="0" smtClean="0"/>
              <a:t>were</a:t>
            </a:r>
            <a:r>
              <a:rPr lang="zh-CN" altLang="en-US" sz="1200" baseline="0" dirty="0" smtClean="0"/>
              <a:t> </a:t>
            </a:r>
            <a:r>
              <a:rPr lang="en-US" altLang="zh-CN" sz="1200" baseline="0" dirty="0" smtClean="0"/>
              <a:t>not</a:t>
            </a:r>
            <a:r>
              <a:rPr lang="zh-CN" altLang="en-US" sz="1200" baseline="0" dirty="0" smtClean="0"/>
              <a:t> </a:t>
            </a:r>
            <a:r>
              <a:rPr lang="en-US" altLang="zh-CN" sz="1200" baseline="0" dirty="0" smtClean="0"/>
              <a:t>born</a:t>
            </a:r>
            <a:r>
              <a:rPr lang="zh-CN" altLang="en-US" sz="1200" baseline="0" dirty="0" smtClean="0"/>
              <a:t> </a:t>
            </a:r>
            <a:r>
              <a:rPr lang="en-US" altLang="zh-CN" sz="1200" baseline="0" dirty="0" smtClean="0"/>
              <a:t>in</a:t>
            </a:r>
            <a:r>
              <a:rPr lang="zh-CN" altLang="en-US" sz="1200" baseline="0" dirty="0" smtClean="0"/>
              <a:t> </a:t>
            </a:r>
            <a:r>
              <a:rPr lang="en-US" altLang="zh-CN" sz="1200" baseline="0" dirty="0" smtClean="0"/>
              <a:t>Shanghai</a:t>
            </a:r>
            <a:r>
              <a:rPr lang="zh-CN" altLang="en-US" sz="1200" baseline="0" dirty="0" smtClean="0"/>
              <a:t> </a:t>
            </a:r>
            <a:r>
              <a:rPr lang="en-US" altLang="zh-CN" sz="1200" baseline="0" dirty="0" smtClean="0"/>
              <a:t>and</a:t>
            </a:r>
            <a:r>
              <a:rPr lang="zh-CN" altLang="en-US" sz="1200" baseline="0" dirty="0" smtClean="0"/>
              <a:t> </a:t>
            </a:r>
            <a:r>
              <a:rPr lang="en-US" altLang="zh-CN" sz="1200" baseline="0" dirty="0" smtClean="0"/>
              <a:t>had</a:t>
            </a:r>
            <a:r>
              <a:rPr lang="zh-CN" altLang="en-US" sz="1200" baseline="0" dirty="0" smtClean="0"/>
              <a:t> </a:t>
            </a:r>
            <a:r>
              <a:rPr lang="en-US" altLang="zh-CN" sz="1200" baseline="0" dirty="0" smtClean="0"/>
              <a:t>no</a:t>
            </a:r>
            <a:r>
              <a:rPr lang="zh-CN" altLang="en-US" sz="1200" baseline="0" dirty="0" smtClean="0"/>
              <a:t> </a:t>
            </a:r>
            <a:r>
              <a:rPr lang="en-US" altLang="zh-CN" sz="1200" baseline="0" dirty="0" smtClean="0"/>
              <a:t>call</a:t>
            </a:r>
            <a:r>
              <a:rPr lang="zh-CN" altLang="en-US" sz="1200" baseline="0" dirty="0" smtClean="0"/>
              <a:t> </a:t>
            </a:r>
            <a:r>
              <a:rPr lang="en-US" altLang="zh-CN" sz="1200" baseline="0" dirty="0" smtClean="0"/>
              <a:t>logs</a:t>
            </a:r>
            <a:r>
              <a:rPr lang="zh-CN" altLang="en-US" sz="1200" baseline="0" dirty="0" smtClean="0"/>
              <a:t> </a:t>
            </a:r>
            <a:r>
              <a:rPr lang="en-US" altLang="zh-CN" sz="1200" baseline="0" dirty="0" smtClean="0"/>
              <a:t>in</a:t>
            </a:r>
            <a:r>
              <a:rPr lang="zh-CN" altLang="en-US" sz="1200" baseline="0" dirty="0" smtClean="0"/>
              <a:t> </a:t>
            </a:r>
            <a:r>
              <a:rPr lang="en-US" altLang="zh-CN" sz="1200" baseline="0" dirty="0" smtClean="0"/>
              <a:t>the</a:t>
            </a:r>
            <a:r>
              <a:rPr lang="zh-CN" altLang="en-US" sz="1200" baseline="0" dirty="0" smtClean="0"/>
              <a:t> </a:t>
            </a:r>
            <a:r>
              <a:rPr lang="en-US" altLang="zh-CN" sz="1200" baseline="0" dirty="0" smtClean="0"/>
              <a:t>first</a:t>
            </a:r>
            <a:r>
              <a:rPr lang="zh-CN" altLang="en-US" sz="1200" baseline="0" dirty="0" smtClean="0"/>
              <a:t> </a:t>
            </a:r>
            <a:r>
              <a:rPr lang="en-US" altLang="zh-CN" sz="1200" baseline="0" dirty="0" smtClean="0"/>
              <a:t>4</a:t>
            </a:r>
            <a:r>
              <a:rPr lang="zh-CN" altLang="en-US" sz="1200" baseline="0" dirty="0" smtClean="0"/>
              <a:t> </a:t>
            </a:r>
            <a:r>
              <a:rPr lang="en-US" altLang="zh-CN" sz="1200" baseline="0" dirty="0" smtClean="0"/>
              <a:t>days</a:t>
            </a:r>
            <a:r>
              <a:rPr lang="zh-CN" altLang="en-US" sz="1200" baseline="0" dirty="0" smtClean="0"/>
              <a:t> </a:t>
            </a:r>
            <a:r>
              <a:rPr lang="en-US" altLang="zh-CN" sz="1200" baseline="0" dirty="0" smtClean="0"/>
              <a:t>in</a:t>
            </a:r>
            <a:r>
              <a:rPr lang="zh-CN" altLang="en-US" sz="1200" baseline="0" dirty="0" smtClean="0"/>
              <a:t> </a:t>
            </a:r>
            <a:r>
              <a:rPr lang="en-US" altLang="zh-CN" sz="1200" baseline="0" dirty="0" smtClean="0"/>
              <a:t>our</a:t>
            </a:r>
            <a:r>
              <a:rPr lang="zh-CN" altLang="en-US" sz="1200" baseline="0" dirty="0" smtClean="0"/>
              <a:t> </a:t>
            </a:r>
            <a:r>
              <a:rPr lang="en-US" altLang="zh-CN" sz="1200" baseline="0" dirty="0" smtClean="0"/>
              <a:t>dataset</a:t>
            </a:r>
            <a:r>
              <a:rPr lang="zh-CN" altLang="en-US" sz="1200" baseline="0" dirty="0" smtClean="0"/>
              <a:t> </a:t>
            </a:r>
            <a:r>
              <a:rPr lang="en-US" altLang="zh-CN" sz="1200" baseline="0" dirty="0" smtClean="0"/>
              <a:t>as</a:t>
            </a:r>
            <a:r>
              <a:rPr lang="zh-CN" altLang="en-US" sz="1200" baseline="0" dirty="0" smtClean="0"/>
              <a:t> </a:t>
            </a:r>
            <a:r>
              <a:rPr lang="en-US" altLang="zh-CN" sz="1200" baseline="0" dirty="0" smtClean="0"/>
              <a:t>new</a:t>
            </a:r>
            <a:r>
              <a:rPr lang="zh-CN" altLang="en-US" sz="1200" baseline="0" dirty="0" smtClean="0"/>
              <a:t> </a:t>
            </a:r>
            <a:r>
              <a:rPr lang="en-US" altLang="zh-CN" sz="1200" baseline="0" dirty="0" smtClean="0"/>
              <a:t>migrants.</a:t>
            </a:r>
            <a:r>
              <a:rPr lang="zh-CN" altLang="en-US" sz="1200" baseline="0" dirty="0" smtClean="0"/>
              <a:t> </a:t>
            </a:r>
            <a:r>
              <a:rPr lang="en-US" altLang="zh-CN" sz="1200" baseline="0" dirty="0" smtClean="0"/>
              <a:t>To</a:t>
            </a:r>
            <a:r>
              <a:rPr lang="zh-CN" altLang="en-US" sz="1200" baseline="0" dirty="0" smtClean="0"/>
              <a:t> </a:t>
            </a:r>
            <a:r>
              <a:rPr lang="en-US" altLang="zh-CN" sz="1200" baseline="0" dirty="0" smtClean="0"/>
              <a:t>answer</a:t>
            </a:r>
            <a:r>
              <a:rPr lang="zh-CN" altLang="en-US" sz="1200" baseline="0" dirty="0" smtClean="0"/>
              <a:t> </a:t>
            </a:r>
            <a:r>
              <a:rPr lang="en-US" altLang="zh-CN" sz="1200" baseline="0" dirty="0" smtClean="0"/>
              <a:t>the</a:t>
            </a:r>
            <a:r>
              <a:rPr lang="zh-CN" altLang="en-US" sz="1200" baseline="0" dirty="0" smtClean="0"/>
              <a:t> </a:t>
            </a:r>
            <a:r>
              <a:rPr lang="en-US" altLang="zh-CN" sz="1200" baseline="0" dirty="0" smtClean="0"/>
              <a:t>question</a:t>
            </a:r>
            <a:r>
              <a:rPr lang="zh-CN" altLang="en-US" sz="1200" baseline="0" dirty="0" smtClean="0"/>
              <a:t> </a:t>
            </a:r>
            <a:r>
              <a:rPr lang="en-US" altLang="zh-CN" sz="1200" baseline="0" dirty="0" smtClean="0"/>
              <a:t>how</a:t>
            </a:r>
            <a:r>
              <a:rPr lang="zh-CN" altLang="en-US" sz="1200" baseline="0" dirty="0" smtClean="0"/>
              <a:t> </a:t>
            </a:r>
            <a:r>
              <a:rPr lang="en-US" altLang="zh-CN" sz="1200" baseline="0" dirty="0" smtClean="0"/>
              <a:t>many</a:t>
            </a:r>
            <a:r>
              <a:rPr lang="zh-CN" altLang="en-US" sz="1200" baseline="0" dirty="0" smtClean="0"/>
              <a:t> </a:t>
            </a:r>
            <a:r>
              <a:rPr lang="en-US" altLang="zh-CN" sz="1200" baseline="0" dirty="0" smtClean="0"/>
              <a:t>new</a:t>
            </a:r>
            <a:r>
              <a:rPr lang="zh-CN" altLang="en-US" sz="1200" baseline="0" dirty="0" smtClean="0"/>
              <a:t> </a:t>
            </a:r>
            <a:r>
              <a:rPr lang="en-US" altLang="zh-CN" sz="1200" baseline="0" dirty="0" smtClean="0"/>
              <a:t>migrants</a:t>
            </a:r>
            <a:r>
              <a:rPr lang="zh-CN" altLang="en-US" sz="1200" baseline="0" dirty="0" smtClean="0"/>
              <a:t> </a:t>
            </a:r>
            <a:r>
              <a:rPr lang="en-US" altLang="zh-CN" sz="1200" baseline="0" dirty="0" smtClean="0"/>
              <a:t>are</a:t>
            </a:r>
            <a:r>
              <a:rPr lang="zh-CN" altLang="en-US" sz="1200" baseline="0" dirty="0" smtClean="0"/>
              <a:t> </a:t>
            </a:r>
            <a:r>
              <a:rPr lang="en-US" altLang="zh-CN" sz="1200" baseline="0" dirty="0" smtClean="0"/>
              <a:t>leaving</a:t>
            </a:r>
            <a:r>
              <a:rPr lang="zh-CN" altLang="en-US" sz="1200" baseline="0" dirty="0" smtClean="0"/>
              <a:t> </a:t>
            </a:r>
            <a:r>
              <a:rPr lang="en-US" altLang="zh-CN" sz="1200" baseline="0" dirty="0" smtClean="0"/>
              <a:t>in</a:t>
            </a:r>
            <a:r>
              <a:rPr lang="zh-CN" altLang="en-US" sz="1200" baseline="0" dirty="0" smtClean="0"/>
              <a:t> </a:t>
            </a:r>
            <a:r>
              <a:rPr lang="en-US" altLang="zh-CN" sz="1200" baseline="0" dirty="0" smtClean="0"/>
              <a:t>the</a:t>
            </a:r>
            <a:r>
              <a:rPr lang="zh-CN" altLang="en-US" sz="1200" baseline="0" dirty="0" smtClean="0"/>
              <a:t> </a:t>
            </a:r>
            <a:r>
              <a:rPr lang="en-US" altLang="zh-CN" sz="1200" baseline="0" dirty="0" smtClean="0"/>
              <a:t>first</a:t>
            </a:r>
            <a:r>
              <a:rPr lang="zh-CN" altLang="en-US" sz="1200" baseline="0" dirty="0" smtClean="0"/>
              <a:t> </a:t>
            </a:r>
            <a:r>
              <a:rPr lang="en-US" altLang="zh-CN" sz="1200" baseline="0" dirty="0" smtClean="0"/>
              <a:t>weeks,</a:t>
            </a:r>
            <a:r>
              <a:rPr lang="zh-CN" altLang="en-US" sz="1200" baseline="0" dirty="0" smtClean="0"/>
              <a:t> </a:t>
            </a:r>
            <a:r>
              <a:rPr lang="en-US" altLang="zh-CN" sz="1200" baseline="0" dirty="0" smtClean="0"/>
              <a:t>we</a:t>
            </a:r>
            <a:r>
              <a:rPr lang="zh-CN" altLang="en-US" sz="1200" baseline="0" dirty="0" smtClean="0"/>
              <a:t> </a:t>
            </a:r>
            <a:r>
              <a:rPr lang="en-US" altLang="zh-CN" sz="1200" baseline="0" dirty="0" smtClean="0"/>
              <a:t>identify</a:t>
            </a:r>
            <a:r>
              <a:rPr lang="zh-CN" altLang="en-US" sz="1200" baseline="0" dirty="0" smtClean="0"/>
              <a:t> </a:t>
            </a:r>
            <a:r>
              <a:rPr lang="en-US" altLang="zh-CN" sz="1200" baseline="0" dirty="0" smtClean="0"/>
              <a:t>new</a:t>
            </a:r>
            <a:r>
              <a:rPr lang="zh-CN" altLang="en-US" sz="1200" baseline="0" dirty="0" smtClean="0"/>
              <a:t> </a:t>
            </a:r>
            <a:r>
              <a:rPr lang="en-US" altLang="zh-CN" sz="1200" baseline="0" dirty="0" smtClean="0"/>
              <a:t>migrants</a:t>
            </a:r>
            <a:r>
              <a:rPr lang="zh-CN" altLang="en-US" sz="1200" baseline="0" dirty="0" smtClean="0"/>
              <a:t> </a:t>
            </a:r>
            <a:r>
              <a:rPr lang="en-US" altLang="zh-CN" sz="1200" baseline="0" dirty="0" smtClean="0"/>
              <a:t>that</a:t>
            </a:r>
            <a:r>
              <a:rPr lang="zh-CN" altLang="en-US" sz="1200" baseline="0" dirty="0" smtClean="0"/>
              <a:t> </a:t>
            </a:r>
            <a:r>
              <a:rPr lang="en-US" altLang="zh-CN" sz="1200" baseline="0" dirty="0" smtClean="0"/>
              <a:t>ended</a:t>
            </a:r>
            <a:r>
              <a:rPr lang="zh-CN" altLang="en-US" sz="1200" baseline="0" dirty="0" smtClean="0"/>
              <a:t> </a:t>
            </a:r>
            <a:r>
              <a:rPr lang="en-US" altLang="zh-CN" sz="1200" baseline="0" dirty="0" smtClean="0"/>
              <a:t>up</a:t>
            </a:r>
            <a:r>
              <a:rPr lang="zh-CN" altLang="en-US" sz="1200" baseline="0" dirty="0" smtClean="0"/>
              <a:t> </a:t>
            </a:r>
            <a:r>
              <a:rPr lang="en-US" altLang="zh-CN" sz="1200" baseline="0" dirty="0" smtClean="0"/>
              <a:t>leaving</a:t>
            </a:r>
            <a:r>
              <a:rPr lang="zh-CN" altLang="en-US" sz="1200" baseline="0" dirty="0" smtClean="0"/>
              <a:t> </a:t>
            </a:r>
            <a:r>
              <a:rPr lang="en-US" altLang="zh-CN" sz="1200" baseline="0" dirty="0" smtClean="0"/>
              <a:t>Shanghai</a:t>
            </a:r>
            <a:r>
              <a:rPr lang="zh-CN" altLang="en-US" sz="1200" baseline="0" dirty="0" smtClean="0"/>
              <a:t> </a:t>
            </a:r>
            <a:r>
              <a:rPr lang="en-US" altLang="zh-CN" sz="1200" baseline="0" dirty="0" smtClean="0"/>
              <a:t>early,</a:t>
            </a:r>
            <a:r>
              <a:rPr lang="zh-CN" altLang="en-US" sz="1200" baseline="0" dirty="0" smtClean="0"/>
              <a:t> </a:t>
            </a:r>
            <a:r>
              <a:rPr lang="en-US" altLang="zh-CN" sz="1200" baseline="0" dirty="0" smtClean="0"/>
              <a:t>that</a:t>
            </a:r>
            <a:r>
              <a:rPr lang="zh-CN" altLang="en-US" sz="1200" baseline="0" dirty="0" smtClean="0"/>
              <a:t> </a:t>
            </a:r>
            <a:r>
              <a:rPr lang="en-US" altLang="zh-CN" sz="1200" baseline="0" dirty="0" smtClean="0"/>
              <a:t>is,</a:t>
            </a:r>
            <a:r>
              <a:rPr lang="zh-CN" altLang="en-US" sz="1200" baseline="0" dirty="0" smtClean="0"/>
              <a:t> </a:t>
            </a:r>
            <a:r>
              <a:rPr lang="en-US" altLang="zh-CN" sz="1200" baseline="0" dirty="0" smtClean="0"/>
              <a:t>before</a:t>
            </a:r>
            <a:r>
              <a:rPr lang="zh-CN" altLang="en-US" sz="1200" baseline="0" dirty="0" smtClean="0"/>
              <a:t> </a:t>
            </a:r>
            <a:r>
              <a:rPr lang="en-US" altLang="zh-CN" sz="1200" baseline="0" dirty="0" smtClean="0"/>
              <a:t>the</a:t>
            </a:r>
            <a:r>
              <a:rPr lang="zh-CN" altLang="en-US" sz="1200" baseline="0" dirty="0" smtClean="0"/>
              <a:t> </a:t>
            </a:r>
            <a:r>
              <a:rPr lang="en-US" altLang="zh-CN" sz="1200" baseline="0" dirty="0" smtClean="0"/>
              <a:t>last</a:t>
            </a:r>
            <a:r>
              <a:rPr lang="zh-CN" altLang="en-US" sz="1200" baseline="0" dirty="0" smtClean="0"/>
              <a:t> </a:t>
            </a:r>
            <a:r>
              <a:rPr lang="en-US" altLang="zh-CN" sz="1200" baseline="0" dirty="0" smtClean="0"/>
              <a:t>week</a:t>
            </a:r>
            <a:r>
              <a:rPr lang="zh-CN" altLang="en-US" sz="1200" baseline="0" dirty="0" smtClean="0"/>
              <a:t> </a:t>
            </a:r>
            <a:r>
              <a:rPr lang="en-US" altLang="zh-CN" sz="1200" baseline="0" dirty="0" smtClean="0"/>
              <a:t>in</a:t>
            </a:r>
            <a:r>
              <a:rPr lang="zh-CN" altLang="en-US" sz="1200" baseline="0" dirty="0" smtClean="0"/>
              <a:t> </a:t>
            </a:r>
            <a:r>
              <a:rPr lang="en-US" altLang="zh-CN" sz="1200" baseline="0" dirty="0" smtClean="0"/>
              <a:t>our</a:t>
            </a:r>
            <a:r>
              <a:rPr lang="zh-CN" altLang="en-US" sz="1200" baseline="0" dirty="0" smtClean="0"/>
              <a:t> </a:t>
            </a:r>
            <a:r>
              <a:rPr lang="en-US" altLang="zh-CN" sz="1200" baseline="0" dirty="0" smtClean="0"/>
              <a:t>dataset.</a:t>
            </a:r>
            <a:r>
              <a:rPr lang="zh-CN" altLang="en-US" sz="1200" baseline="0" dirty="0" smtClean="0"/>
              <a:t> </a:t>
            </a:r>
            <a:r>
              <a:rPr lang="en-US" altLang="zh-CN" sz="1200" baseline="0" dirty="0" smtClean="0"/>
              <a:t>T</a:t>
            </a:r>
            <a:r>
              <a:rPr lang="en-US" altLang="zh-CN" sz="1200" kern="1200" dirty="0" smtClean="0">
                <a:solidFill>
                  <a:schemeClr val="tx1"/>
                </a:solidFill>
                <a:effectLst/>
                <a:latin typeface="Arial" charset="0"/>
                <a:ea typeface="宋体" pitchFamily="2" charset="-122"/>
                <a:cs typeface="+mn-cs"/>
              </a:rPr>
              <a:t>o make sure that people did not leave temporarily, we omit the last 5 days’ data for all users as the National Day holidays were close to that time, which may lead to temporal travel.</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That</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is,</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the</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last</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week</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in</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our</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datasets</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is</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from</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Sep</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19</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to</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err="1" smtClean="0">
                <a:solidFill>
                  <a:schemeClr val="tx1"/>
                </a:solidFill>
                <a:effectLst/>
                <a:latin typeface="Arial" charset="0"/>
                <a:ea typeface="宋体" pitchFamily="2" charset="-122"/>
                <a:cs typeface="+mn-cs"/>
              </a:rPr>
              <a:t>sep</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25.</a:t>
            </a:r>
            <a:r>
              <a:rPr lang="zh-CN" altLang="en-US" sz="1200" kern="1200" baseline="0" dirty="0" smtClean="0">
                <a:solidFill>
                  <a:schemeClr val="tx1"/>
                </a:solidFill>
                <a:effectLst/>
                <a:latin typeface="Arial" charset="0"/>
                <a:ea typeface="宋体" pitchFamily="2" charset="-122"/>
                <a:cs typeface="+mn-cs"/>
              </a:rPr>
              <a:t> </a:t>
            </a:r>
            <a:r>
              <a:rPr lang="en-US" altLang="zh-CN" sz="1200" kern="1200" dirty="0" smtClean="0">
                <a:solidFill>
                  <a:schemeClr val="tx1"/>
                </a:solidFill>
                <a:effectLst/>
                <a:latin typeface="Arial" charset="0"/>
                <a:ea typeface="宋体" pitchFamily="2" charset="-122"/>
                <a:cs typeface="+mn-cs"/>
              </a:rPr>
              <a:t>We consider new migrants as leaving migrants if they were active in the rest two weeks and have no record since Sep. 19, and as staying migrants if they were active in all the three weeks. </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altLang="zh-CN" dirty="0" smtClean="0"/>
              <a:t>By</a:t>
            </a:r>
            <a:r>
              <a:rPr kumimoji="1" lang="zh-CN" altLang="en-US" dirty="0" smtClean="0"/>
              <a:t> </a:t>
            </a:r>
            <a:r>
              <a:rPr kumimoji="1" lang="en-US" altLang="zh-CN" dirty="0" smtClean="0"/>
              <a:t>our</a:t>
            </a:r>
            <a:r>
              <a:rPr kumimoji="1" lang="zh-CN" altLang="en-US" dirty="0" smtClean="0"/>
              <a:t> </a:t>
            </a:r>
            <a:r>
              <a:rPr kumimoji="1" lang="en-US" altLang="zh-CN" dirty="0" smtClean="0"/>
              <a:t>definition,</a:t>
            </a:r>
            <a:r>
              <a:rPr kumimoji="1" lang="zh-CN" altLang="en-US" dirty="0" smtClean="0"/>
              <a:t> </a:t>
            </a:r>
            <a:r>
              <a:rPr kumimoji="1" lang="en-US" altLang="zh-CN" dirty="0" smtClean="0"/>
              <a:t>we</a:t>
            </a:r>
            <a:r>
              <a:rPr kumimoji="1" lang="zh-CN" altLang="en-US" dirty="0" smtClean="0"/>
              <a:t> </a:t>
            </a:r>
            <a:r>
              <a:rPr kumimoji="1" lang="en-US" altLang="zh-CN" dirty="0" smtClean="0"/>
              <a:t>have</a:t>
            </a:r>
            <a:r>
              <a:rPr kumimoji="1" lang="zh-CN" altLang="en-US" dirty="0" smtClean="0"/>
              <a:t> </a:t>
            </a:r>
            <a:r>
              <a:rPr kumimoji="1" lang="en-US" altLang="zh-CN" dirty="0" smtClean="0">
                <a:solidFill>
                  <a:srgbClr val="FF0000"/>
                </a:solidFill>
              </a:rPr>
              <a:t>180M</a:t>
            </a:r>
            <a:r>
              <a:rPr kumimoji="1" lang="zh-CN" altLang="en-US" dirty="0" smtClean="0"/>
              <a:t> </a:t>
            </a:r>
            <a:r>
              <a:rPr kumimoji="1" lang="en-US" altLang="zh-CN" dirty="0" smtClean="0"/>
              <a:t>locals,</a:t>
            </a:r>
            <a:r>
              <a:rPr kumimoji="1" lang="zh-CN" altLang="en-US" dirty="0" smtClean="0">
                <a:solidFill>
                  <a:srgbClr val="FF0000"/>
                </a:solidFill>
              </a:rPr>
              <a:t> </a:t>
            </a:r>
            <a:r>
              <a:rPr kumimoji="1" lang="en-US" altLang="zh-CN" dirty="0" smtClean="0">
                <a:solidFill>
                  <a:srgbClr val="FF0000"/>
                </a:solidFill>
              </a:rPr>
              <a:t>34K</a:t>
            </a:r>
            <a:r>
              <a:rPr kumimoji="1" lang="zh-CN" altLang="en-US" dirty="0" smtClean="0">
                <a:solidFill>
                  <a:srgbClr val="FF0000"/>
                </a:solidFill>
              </a:rPr>
              <a:t> </a:t>
            </a:r>
            <a:r>
              <a:rPr kumimoji="1" lang="en-US" altLang="zh-CN" dirty="0" smtClean="0"/>
              <a:t>staying</a:t>
            </a:r>
            <a:r>
              <a:rPr kumimoji="1" lang="zh-CN" altLang="en-US" dirty="0" smtClean="0"/>
              <a:t> </a:t>
            </a:r>
            <a:r>
              <a:rPr kumimoji="1" lang="en-US" altLang="zh-CN" dirty="0" smtClean="0"/>
              <a:t>migrants</a:t>
            </a:r>
            <a:r>
              <a:rPr kumimoji="1" lang="zh-CN" altLang="en-US" dirty="0" smtClean="0"/>
              <a:t> </a:t>
            </a:r>
            <a:r>
              <a:rPr kumimoji="1" lang="en-US" altLang="zh-CN" dirty="0" smtClean="0"/>
              <a:t>and</a:t>
            </a:r>
            <a:r>
              <a:rPr kumimoji="1" lang="zh-CN" altLang="en-US" dirty="0" smtClean="0"/>
              <a:t> </a:t>
            </a:r>
            <a:r>
              <a:rPr kumimoji="1" lang="en-US" altLang="zh-CN" dirty="0" smtClean="0">
                <a:solidFill>
                  <a:srgbClr val="FF0000"/>
                </a:solidFill>
              </a:rPr>
              <a:t>1.5K</a:t>
            </a:r>
            <a:r>
              <a:rPr kumimoji="1" lang="zh-CN" altLang="en-US" dirty="0" smtClean="0"/>
              <a:t> </a:t>
            </a:r>
            <a:r>
              <a:rPr kumimoji="1" lang="en-US" altLang="zh-CN" dirty="0" smtClean="0"/>
              <a:t>leaving</a:t>
            </a:r>
            <a:r>
              <a:rPr kumimoji="1" lang="zh-CN" altLang="en-US" dirty="0" smtClean="0"/>
              <a:t> </a:t>
            </a:r>
            <a:r>
              <a:rPr kumimoji="1" lang="en-US" altLang="zh-CN" dirty="0" smtClean="0"/>
              <a:t>migrants.</a:t>
            </a:r>
            <a:r>
              <a:rPr kumimoji="1" lang="zh-CN" altLang="en-US" dirty="0" smtClean="0"/>
              <a:t> </a:t>
            </a:r>
            <a:endParaRPr kumimoji="1"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zh-CN" altLang="en-US" dirty="0" smtClean="0"/>
          </a:p>
          <a:p>
            <a:endParaRPr lang="en-US" altLang="zh-CN" dirty="0" smtClean="0"/>
          </a:p>
          <a:p>
            <a:endParaRPr lang="en-US" altLang="zh-CN" sz="1200" dirty="0" smtClean="0"/>
          </a:p>
        </p:txBody>
      </p:sp>
      <p:sp>
        <p:nvSpPr>
          <p:cNvPr id="4" name="幻灯片编号占位符 3"/>
          <p:cNvSpPr>
            <a:spLocks noGrp="1"/>
          </p:cNvSpPr>
          <p:nvPr>
            <p:ph type="sldNum" sz="quarter" idx="10"/>
          </p:nvPr>
        </p:nvSpPr>
        <p:spPr/>
        <p:txBody>
          <a:bodyPr/>
          <a:lstStyle/>
          <a:p>
            <a:pPr>
              <a:defRPr/>
            </a:pPr>
            <a:fld id="{A3804948-14D2-43DA-B3DB-CF1972FFF4B7}" type="slidenum">
              <a:rPr lang="en-US" altLang="zh-CN" smtClean="0"/>
              <a:pPr>
                <a:defRPr/>
              </a:pPr>
              <a:t>8</a:t>
            </a:fld>
            <a:endParaRPr lang="en-US" altLang="zh-CN"/>
          </a:p>
        </p:txBody>
      </p:sp>
    </p:spTree>
    <p:extLst>
      <p:ext uri="{BB962C8B-B14F-4D97-AF65-F5344CB8AC3E}">
        <p14:creationId xmlns:p14="http://schemas.microsoft.com/office/powerpoint/2010/main" val="1659646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t>动画改 </a:t>
            </a:r>
            <a:r>
              <a:rPr lang="en-US" altLang="zh-CN" sz="1200" dirty="0" smtClean="0"/>
              <a:t>sensitive</a:t>
            </a:r>
            <a:r>
              <a:rPr lang="zh-CN" altLang="en-US" sz="1200" dirty="0" smtClean="0"/>
              <a:t> </a:t>
            </a:r>
            <a:r>
              <a:rPr lang="en-US" altLang="zh-CN" sz="1200" dirty="0" smtClean="0"/>
              <a:t>data</a:t>
            </a:r>
            <a:r>
              <a:rPr lang="zh-CN" altLang="en-US" sz="1200" dirty="0" smtClean="0"/>
              <a:t>，</a:t>
            </a:r>
            <a:r>
              <a:rPr lang="en-US" altLang="zh-CN" sz="1200" dirty="0" smtClean="0"/>
              <a:t>rebuttal</a:t>
            </a:r>
            <a:r>
              <a:rPr lang="zh-CN" altLang="en-US" sz="1200" dirty="0" smtClean="0"/>
              <a:t> </a:t>
            </a:r>
            <a:r>
              <a:rPr lang="en-US" altLang="zh-CN" sz="1200" dirty="0" smtClean="0"/>
              <a:t>encourage</a:t>
            </a:r>
            <a:r>
              <a:rPr lang="zh-CN" altLang="en-US" sz="1200" dirty="0" smtClean="0"/>
              <a:t> </a:t>
            </a:r>
            <a:r>
              <a:rPr lang="en-US" altLang="zh-CN" sz="1200" dirty="0" smtClean="0"/>
              <a:t>other</a:t>
            </a:r>
            <a:r>
              <a:rPr lang="zh-CN" altLang="en-US" sz="1200" dirty="0" smtClean="0"/>
              <a:t> </a:t>
            </a:r>
            <a:r>
              <a:rPr lang="en-US" altLang="zh-CN" sz="1200" dirty="0" smtClean="0"/>
              <a:t>to</a:t>
            </a:r>
            <a:r>
              <a:rPr lang="zh-CN" altLang="en-US" sz="1200" baseline="0" dirty="0" smtClean="0"/>
              <a:t> </a:t>
            </a:r>
            <a:r>
              <a:rPr lang="en-US" altLang="zh-CN" sz="1200" baseline="0" dirty="0" smtClean="0"/>
              <a:t>try</a:t>
            </a:r>
            <a:r>
              <a:rPr lang="zh-CN" altLang="en-US" sz="1200" baseline="0" dirty="0" smtClean="0"/>
              <a:t> </a:t>
            </a:r>
            <a:r>
              <a:rPr lang="en-US" altLang="zh-CN" sz="1200" baseline="0" dirty="0" smtClean="0"/>
              <a:t>more</a:t>
            </a:r>
            <a:r>
              <a:rPr lang="zh-CN" altLang="en-US" sz="1200" baseline="0" dirty="0" smtClean="0"/>
              <a:t> </a:t>
            </a:r>
            <a:r>
              <a:rPr lang="en-US" altLang="zh-CN" sz="1200" baseline="0" dirty="0" smtClean="0"/>
              <a:t>days.</a:t>
            </a:r>
            <a:endParaRPr lang="en-US" altLang="zh-CN" sz="120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smtClean="0"/>
              <a:t>Based on people’s birthplaces and call history,</a:t>
            </a:r>
            <a:r>
              <a:rPr lang="zh-CN" altLang="en-US" sz="1200" dirty="0" smtClean="0"/>
              <a:t> </a:t>
            </a:r>
            <a:r>
              <a:rPr lang="en-US" altLang="zh-CN" sz="1200" dirty="0" smtClean="0"/>
              <a:t>we</a:t>
            </a:r>
            <a:r>
              <a:rPr lang="zh-CN" altLang="en-US" sz="1200" dirty="0" smtClean="0"/>
              <a:t> </a:t>
            </a:r>
            <a:r>
              <a:rPr lang="en-US" altLang="zh-CN" sz="1200" dirty="0" smtClean="0"/>
              <a:t>then</a:t>
            </a:r>
            <a:r>
              <a:rPr lang="zh-CN" altLang="en-US" sz="1200" baseline="0" dirty="0" smtClean="0"/>
              <a:t> </a:t>
            </a:r>
            <a:r>
              <a:rPr lang="en-US" altLang="zh-CN" sz="1200" baseline="0" dirty="0" smtClean="0"/>
              <a:t>define</a:t>
            </a:r>
            <a:r>
              <a:rPr lang="zh-CN" altLang="en-US" sz="1200" baseline="0" dirty="0" smtClean="0"/>
              <a:t> </a:t>
            </a:r>
            <a:r>
              <a:rPr lang="en-US" altLang="zh-CN" sz="1200" baseline="0" dirty="0" smtClean="0"/>
              <a:t>different</a:t>
            </a:r>
            <a:r>
              <a:rPr lang="zh-CN" altLang="en-US" sz="1200" baseline="0" dirty="0" smtClean="0"/>
              <a:t> </a:t>
            </a:r>
            <a:r>
              <a:rPr lang="en-US" altLang="zh-CN" sz="1200" baseline="0" dirty="0" smtClean="0"/>
              <a:t>groups</a:t>
            </a:r>
            <a:r>
              <a:rPr lang="zh-CN" altLang="en-US" sz="1200" baseline="0" dirty="0" smtClean="0"/>
              <a:t> </a:t>
            </a:r>
            <a:r>
              <a:rPr lang="en-US" altLang="zh-CN" sz="1200" baseline="0" dirty="0" smtClean="0"/>
              <a:t>of</a:t>
            </a:r>
            <a:r>
              <a:rPr lang="zh-CN" altLang="en-US" sz="1200" baseline="0" dirty="0" smtClean="0"/>
              <a:t> </a:t>
            </a:r>
            <a:r>
              <a:rPr lang="en-US" altLang="zh-CN" sz="1200" baseline="0" dirty="0" smtClean="0"/>
              <a:t>people.</a:t>
            </a:r>
            <a:r>
              <a:rPr lang="zh-CN" altLang="en-US" sz="1200" baseline="0" dirty="0" smtClean="0"/>
              <a:t> </a:t>
            </a:r>
            <a:r>
              <a:rPr lang="en-US" altLang="zh-CN" sz="1200" baseline="0" dirty="0" smtClean="0"/>
              <a:t>We</a:t>
            </a:r>
            <a:r>
              <a:rPr lang="zh-CN" altLang="en-US" sz="1200" baseline="0" dirty="0" smtClean="0"/>
              <a:t> </a:t>
            </a:r>
            <a:r>
              <a:rPr lang="en-US" altLang="zh-CN" sz="1200" baseline="0" dirty="0" smtClean="0"/>
              <a:t>refer</a:t>
            </a:r>
            <a:r>
              <a:rPr lang="zh-CN" altLang="en-US" sz="1200" baseline="0" dirty="0" smtClean="0"/>
              <a:t> </a:t>
            </a:r>
            <a:r>
              <a:rPr lang="en-US" altLang="zh-CN" sz="1200" baseline="0" dirty="0" smtClean="0"/>
              <a:t>to</a:t>
            </a:r>
            <a:r>
              <a:rPr lang="zh-CN" altLang="en-US" sz="1200" baseline="0" dirty="0" smtClean="0"/>
              <a:t> </a:t>
            </a:r>
            <a:r>
              <a:rPr lang="en-US" altLang="zh-CN" sz="1200" baseline="0" dirty="0" smtClean="0"/>
              <a:t>people</a:t>
            </a:r>
            <a:r>
              <a:rPr lang="zh-CN" altLang="en-US" sz="1200" baseline="0" dirty="0" smtClean="0"/>
              <a:t> </a:t>
            </a:r>
            <a:r>
              <a:rPr lang="en-US" altLang="zh-CN" sz="1200" baseline="0" dirty="0" smtClean="0"/>
              <a:t>who</a:t>
            </a:r>
            <a:r>
              <a:rPr lang="zh-CN" altLang="en-US" sz="1200" baseline="0" dirty="0" smtClean="0"/>
              <a:t> </a:t>
            </a:r>
            <a:r>
              <a:rPr lang="en-US" altLang="zh-CN" sz="1200" baseline="0" dirty="0" smtClean="0"/>
              <a:t>were</a:t>
            </a:r>
            <a:r>
              <a:rPr lang="zh-CN" altLang="en-US" sz="1200" baseline="0" dirty="0" smtClean="0"/>
              <a:t> </a:t>
            </a:r>
            <a:r>
              <a:rPr lang="en-US" altLang="zh-CN" sz="1200" baseline="0" dirty="0" smtClean="0"/>
              <a:t>born</a:t>
            </a:r>
            <a:r>
              <a:rPr lang="zh-CN" altLang="en-US" sz="1200" baseline="0" dirty="0" smtClean="0"/>
              <a:t> </a:t>
            </a:r>
            <a:r>
              <a:rPr lang="en-US" altLang="zh-CN" sz="1200" baseline="0" dirty="0" smtClean="0"/>
              <a:t>in</a:t>
            </a:r>
            <a:r>
              <a:rPr lang="zh-CN" altLang="en-US" sz="1200" baseline="0" dirty="0" smtClean="0"/>
              <a:t> </a:t>
            </a:r>
            <a:r>
              <a:rPr lang="en-US" altLang="zh-CN" sz="1200" baseline="0" dirty="0" smtClean="0"/>
              <a:t>Shanghai</a:t>
            </a:r>
            <a:r>
              <a:rPr lang="zh-CN" altLang="en-US" sz="1200" baseline="0" dirty="0" smtClean="0"/>
              <a:t> </a:t>
            </a:r>
            <a:r>
              <a:rPr lang="en-US" altLang="zh-CN" sz="1200" baseline="0" dirty="0" smtClean="0"/>
              <a:t>as</a:t>
            </a:r>
            <a:r>
              <a:rPr lang="zh-CN" altLang="en-US" sz="1200" baseline="0" dirty="0" smtClean="0"/>
              <a:t> </a:t>
            </a:r>
            <a:r>
              <a:rPr lang="en-US" altLang="zh-CN" sz="1200" baseline="0" dirty="0" smtClean="0"/>
              <a:t>locals.</a:t>
            </a:r>
            <a:r>
              <a:rPr lang="zh-CN" altLang="en-US" sz="1200" baseline="0" dirty="0" smtClean="0"/>
              <a:t> </a:t>
            </a:r>
            <a:r>
              <a:rPr lang="en-US" altLang="zh-CN" sz="1200" baseline="0" dirty="0" smtClean="0"/>
              <a:t>We</a:t>
            </a:r>
            <a:r>
              <a:rPr lang="zh-CN" altLang="en-US" sz="1200" baseline="0" dirty="0" smtClean="0"/>
              <a:t> </a:t>
            </a:r>
            <a:r>
              <a:rPr lang="en-US" altLang="zh-CN" sz="1200" baseline="0" dirty="0" smtClean="0"/>
              <a:t>consider</a:t>
            </a:r>
            <a:r>
              <a:rPr lang="zh-CN" altLang="en-US" sz="1200" baseline="0" dirty="0" smtClean="0"/>
              <a:t> </a:t>
            </a:r>
            <a:r>
              <a:rPr lang="en-US" altLang="zh-CN" sz="1200" baseline="0" dirty="0" smtClean="0"/>
              <a:t>people</a:t>
            </a:r>
            <a:r>
              <a:rPr lang="zh-CN" altLang="en-US" sz="1200" baseline="0" dirty="0" smtClean="0"/>
              <a:t> </a:t>
            </a:r>
            <a:r>
              <a:rPr lang="en-US" altLang="zh-CN" sz="1200" baseline="0" dirty="0" smtClean="0"/>
              <a:t>who</a:t>
            </a:r>
            <a:r>
              <a:rPr lang="zh-CN" altLang="en-US" sz="1200" baseline="0" dirty="0" smtClean="0"/>
              <a:t> </a:t>
            </a:r>
            <a:r>
              <a:rPr lang="en-US" altLang="zh-CN" sz="1200" baseline="0" dirty="0" smtClean="0"/>
              <a:t>were</a:t>
            </a:r>
            <a:r>
              <a:rPr lang="zh-CN" altLang="en-US" sz="1200" baseline="0" dirty="0" smtClean="0"/>
              <a:t> </a:t>
            </a:r>
            <a:r>
              <a:rPr lang="en-US" altLang="zh-CN" sz="1200" baseline="0" dirty="0" smtClean="0"/>
              <a:t>not</a:t>
            </a:r>
            <a:r>
              <a:rPr lang="zh-CN" altLang="en-US" sz="1200" baseline="0" dirty="0" smtClean="0"/>
              <a:t> </a:t>
            </a:r>
            <a:r>
              <a:rPr lang="en-US" altLang="zh-CN" sz="1200" baseline="0" dirty="0" smtClean="0"/>
              <a:t>born</a:t>
            </a:r>
            <a:r>
              <a:rPr lang="zh-CN" altLang="en-US" sz="1200" baseline="0" dirty="0" smtClean="0"/>
              <a:t> </a:t>
            </a:r>
            <a:r>
              <a:rPr lang="en-US" altLang="zh-CN" sz="1200" baseline="0" dirty="0" smtClean="0"/>
              <a:t>in</a:t>
            </a:r>
            <a:r>
              <a:rPr lang="zh-CN" altLang="en-US" sz="1200" baseline="0" dirty="0" smtClean="0"/>
              <a:t> </a:t>
            </a:r>
            <a:r>
              <a:rPr lang="en-US" altLang="zh-CN" sz="1200" baseline="0" dirty="0" smtClean="0"/>
              <a:t>Shanghai</a:t>
            </a:r>
            <a:r>
              <a:rPr lang="zh-CN" altLang="en-US" sz="1200" baseline="0" dirty="0" smtClean="0"/>
              <a:t> </a:t>
            </a:r>
            <a:r>
              <a:rPr lang="en-US" altLang="zh-CN" sz="1200" baseline="0" dirty="0" smtClean="0"/>
              <a:t>and</a:t>
            </a:r>
            <a:r>
              <a:rPr lang="zh-CN" altLang="en-US" sz="1200" baseline="0" dirty="0" smtClean="0"/>
              <a:t> </a:t>
            </a:r>
            <a:r>
              <a:rPr lang="en-US" altLang="zh-CN" sz="1200" baseline="0" dirty="0" smtClean="0"/>
              <a:t>had</a:t>
            </a:r>
            <a:r>
              <a:rPr lang="zh-CN" altLang="en-US" sz="1200" baseline="0" dirty="0" smtClean="0"/>
              <a:t> </a:t>
            </a:r>
            <a:r>
              <a:rPr lang="en-US" altLang="zh-CN" sz="1200" baseline="0" dirty="0" smtClean="0"/>
              <a:t>no</a:t>
            </a:r>
            <a:r>
              <a:rPr lang="zh-CN" altLang="en-US" sz="1200" baseline="0" dirty="0" smtClean="0"/>
              <a:t> </a:t>
            </a:r>
            <a:r>
              <a:rPr lang="en-US" altLang="zh-CN" sz="1200" baseline="0" dirty="0" smtClean="0"/>
              <a:t>call</a:t>
            </a:r>
            <a:r>
              <a:rPr lang="zh-CN" altLang="en-US" sz="1200" baseline="0" dirty="0" smtClean="0"/>
              <a:t> </a:t>
            </a:r>
            <a:r>
              <a:rPr lang="en-US" altLang="zh-CN" sz="1200" baseline="0" dirty="0" smtClean="0"/>
              <a:t>logs</a:t>
            </a:r>
            <a:r>
              <a:rPr lang="zh-CN" altLang="en-US" sz="1200" baseline="0" dirty="0" smtClean="0"/>
              <a:t> </a:t>
            </a:r>
            <a:r>
              <a:rPr lang="en-US" altLang="zh-CN" sz="1200" baseline="0" dirty="0" smtClean="0"/>
              <a:t>in</a:t>
            </a:r>
            <a:r>
              <a:rPr lang="zh-CN" altLang="en-US" sz="1200" baseline="0" dirty="0" smtClean="0"/>
              <a:t> </a:t>
            </a:r>
            <a:r>
              <a:rPr lang="en-US" altLang="zh-CN" sz="1200" baseline="0" dirty="0" smtClean="0"/>
              <a:t>the</a:t>
            </a:r>
            <a:r>
              <a:rPr lang="zh-CN" altLang="en-US" sz="1200" baseline="0" dirty="0" smtClean="0"/>
              <a:t> </a:t>
            </a:r>
            <a:r>
              <a:rPr lang="en-US" altLang="zh-CN" sz="1200" baseline="0" dirty="0" smtClean="0"/>
              <a:t>first</a:t>
            </a:r>
            <a:r>
              <a:rPr lang="zh-CN" altLang="en-US" sz="1200" baseline="0" dirty="0" smtClean="0"/>
              <a:t> </a:t>
            </a:r>
            <a:r>
              <a:rPr lang="en-US" altLang="zh-CN" sz="1200" baseline="0" dirty="0" smtClean="0"/>
              <a:t>4</a:t>
            </a:r>
            <a:r>
              <a:rPr lang="zh-CN" altLang="en-US" sz="1200" baseline="0" dirty="0" smtClean="0"/>
              <a:t> </a:t>
            </a:r>
            <a:r>
              <a:rPr lang="en-US" altLang="zh-CN" sz="1200" baseline="0" dirty="0" smtClean="0"/>
              <a:t>days</a:t>
            </a:r>
            <a:r>
              <a:rPr lang="zh-CN" altLang="en-US" sz="1200" baseline="0" dirty="0" smtClean="0"/>
              <a:t> </a:t>
            </a:r>
            <a:r>
              <a:rPr lang="en-US" altLang="zh-CN" sz="1200" baseline="0" dirty="0" smtClean="0"/>
              <a:t>in</a:t>
            </a:r>
            <a:r>
              <a:rPr lang="zh-CN" altLang="en-US" sz="1200" baseline="0" dirty="0" smtClean="0"/>
              <a:t> </a:t>
            </a:r>
            <a:r>
              <a:rPr lang="en-US" altLang="zh-CN" sz="1200" baseline="0" dirty="0" smtClean="0"/>
              <a:t>our</a:t>
            </a:r>
            <a:r>
              <a:rPr lang="zh-CN" altLang="en-US" sz="1200" baseline="0" dirty="0" smtClean="0"/>
              <a:t> </a:t>
            </a:r>
            <a:r>
              <a:rPr lang="en-US" altLang="zh-CN" sz="1200" baseline="0" dirty="0" smtClean="0"/>
              <a:t>dataset</a:t>
            </a:r>
            <a:r>
              <a:rPr lang="zh-CN" altLang="en-US" sz="1200" baseline="0" dirty="0" smtClean="0"/>
              <a:t> </a:t>
            </a:r>
            <a:r>
              <a:rPr lang="en-US" altLang="zh-CN" sz="1200" baseline="0" dirty="0" smtClean="0"/>
              <a:t>as</a:t>
            </a:r>
            <a:r>
              <a:rPr lang="zh-CN" altLang="en-US" sz="1200" baseline="0" dirty="0" smtClean="0"/>
              <a:t> </a:t>
            </a:r>
            <a:r>
              <a:rPr lang="en-US" altLang="zh-CN" sz="1200" baseline="0" dirty="0" smtClean="0"/>
              <a:t>new</a:t>
            </a:r>
            <a:r>
              <a:rPr lang="zh-CN" altLang="en-US" sz="1200" baseline="0" dirty="0" smtClean="0"/>
              <a:t> </a:t>
            </a:r>
            <a:r>
              <a:rPr lang="en-US" altLang="zh-CN" sz="1200" baseline="0" dirty="0" smtClean="0"/>
              <a:t>migrants.</a:t>
            </a:r>
            <a:r>
              <a:rPr lang="zh-CN" altLang="en-US" sz="1200" baseline="0" dirty="0" smtClean="0"/>
              <a:t> </a:t>
            </a:r>
            <a:r>
              <a:rPr lang="en-US" altLang="zh-CN" sz="1200" baseline="0" dirty="0" smtClean="0"/>
              <a:t>To</a:t>
            </a:r>
            <a:r>
              <a:rPr lang="zh-CN" altLang="en-US" sz="1200" baseline="0" dirty="0" smtClean="0"/>
              <a:t> </a:t>
            </a:r>
            <a:r>
              <a:rPr lang="en-US" altLang="zh-CN" sz="1200" baseline="0" dirty="0" smtClean="0"/>
              <a:t>answer</a:t>
            </a:r>
            <a:r>
              <a:rPr lang="zh-CN" altLang="en-US" sz="1200" baseline="0" dirty="0" smtClean="0"/>
              <a:t> </a:t>
            </a:r>
            <a:r>
              <a:rPr lang="en-US" altLang="zh-CN" sz="1200" baseline="0" dirty="0" smtClean="0"/>
              <a:t>the</a:t>
            </a:r>
            <a:r>
              <a:rPr lang="zh-CN" altLang="en-US" sz="1200" baseline="0" dirty="0" smtClean="0"/>
              <a:t> </a:t>
            </a:r>
            <a:r>
              <a:rPr lang="en-US" altLang="zh-CN" sz="1200" baseline="0" dirty="0" smtClean="0"/>
              <a:t>question</a:t>
            </a:r>
            <a:r>
              <a:rPr lang="zh-CN" altLang="en-US" sz="1200" baseline="0" dirty="0" smtClean="0"/>
              <a:t> </a:t>
            </a:r>
            <a:r>
              <a:rPr lang="en-US" altLang="zh-CN" sz="1200" baseline="0" dirty="0" smtClean="0"/>
              <a:t>how</a:t>
            </a:r>
            <a:r>
              <a:rPr lang="zh-CN" altLang="en-US" sz="1200" baseline="0" dirty="0" smtClean="0"/>
              <a:t> </a:t>
            </a:r>
            <a:r>
              <a:rPr lang="en-US" altLang="zh-CN" sz="1200" baseline="0" dirty="0" smtClean="0"/>
              <a:t>many</a:t>
            </a:r>
            <a:r>
              <a:rPr lang="zh-CN" altLang="en-US" sz="1200" baseline="0" dirty="0" smtClean="0"/>
              <a:t> </a:t>
            </a:r>
            <a:r>
              <a:rPr lang="en-US" altLang="zh-CN" sz="1200" baseline="0" dirty="0" smtClean="0"/>
              <a:t>new</a:t>
            </a:r>
            <a:r>
              <a:rPr lang="zh-CN" altLang="en-US" sz="1200" baseline="0" dirty="0" smtClean="0"/>
              <a:t> </a:t>
            </a:r>
            <a:r>
              <a:rPr lang="en-US" altLang="zh-CN" sz="1200" baseline="0" dirty="0" smtClean="0"/>
              <a:t>migrants</a:t>
            </a:r>
            <a:r>
              <a:rPr lang="zh-CN" altLang="en-US" sz="1200" baseline="0" dirty="0" smtClean="0"/>
              <a:t> </a:t>
            </a:r>
            <a:r>
              <a:rPr lang="en-US" altLang="zh-CN" sz="1200" baseline="0" dirty="0" smtClean="0"/>
              <a:t>are</a:t>
            </a:r>
            <a:r>
              <a:rPr lang="zh-CN" altLang="en-US" sz="1200" baseline="0" dirty="0" smtClean="0"/>
              <a:t> </a:t>
            </a:r>
            <a:r>
              <a:rPr lang="en-US" altLang="zh-CN" sz="1200" baseline="0" dirty="0" smtClean="0"/>
              <a:t>leaving</a:t>
            </a:r>
            <a:r>
              <a:rPr lang="zh-CN" altLang="en-US" sz="1200" baseline="0" dirty="0" smtClean="0"/>
              <a:t> </a:t>
            </a:r>
            <a:r>
              <a:rPr lang="en-US" altLang="zh-CN" sz="1200" baseline="0" dirty="0" smtClean="0"/>
              <a:t>in</a:t>
            </a:r>
            <a:r>
              <a:rPr lang="zh-CN" altLang="en-US" sz="1200" baseline="0" dirty="0" smtClean="0"/>
              <a:t> </a:t>
            </a:r>
            <a:r>
              <a:rPr lang="en-US" altLang="zh-CN" sz="1200" baseline="0" dirty="0" smtClean="0"/>
              <a:t>the</a:t>
            </a:r>
            <a:r>
              <a:rPr lang="zh-CN" altLang="en-US" sz="1200" baseline="0" dirty="0" smtClean="0"/>
              <a:t> </a:t>
            </a:r>
            <a:r>
              <a:rPr lang="en-US" altLang="zh-CN" sz="1200" baseline="0" dirty="0" smtClean="0"/>
              <a:t>first</a:t>
            </a:r>
            <a:r>
              <a:rPr lang="zh-CN" altLang="en-US" sz="1200" baseline="0" dirty="0" smtClean="0"/>
              <a:t> </a:t>
            </a:r>
            <a:r>
              <a:rPr lang="en-US" altLang="zh-CN" sz="1200" baseline="0" dirty="0" smtClean="0"/>
              <a:t>weeks,</a:t>
            </a:r>
            <a:r>
              <a:rPr lang="zh-CN" altLang="en-US" sz="1200" baseline="0" dirty="0" smtClean="0"/>
              <a:t> </a:t>
            </a:r>
            <a:r>
              <a:rPr lang="en-US" altLang="zh-CN" sz="1200" baseline="0" dirty="0" smtClean="0"/>
              <a:t>we</a:t>
            </a:r>
            <a:r>
              <a:rPr lang="zh-CN" altLang="en-US" sz="1200" baseline="0" dirty="0" smtClean="0"/>
              <a:t> </a:t>
            </a:r>
            <a:r>
              <a:rPr lang="en-US" altLang="zh-CN" sz="1200" baseline="0" dirty="0" smtClean="0"/>
              <a:t>identify</a:t>
            </a:r>
            <a:r>
              <a:rPr lang="zh-CN" altLang="en-US" sz="1200" baseline="0" dirty="0" smtClean="0"/>
              <a:t> </a:t>
            </a:r>
            <a:r>
              <a:rPr lang="en-US" altLang="zh-CN" sz="1200" baseline="0" dirty="0" smtClean="0"/>
              <a:t>new</a:t>
            </a:r>
            <a:r>
              <a:rPr lang="zh-CN" altLang="en-US" sz="1200" baseline="0" dirty="0" smtClean="0"/>
              <a:t> </a:t>
            </a:r>
            <a:r>
              <a:rPr lang="en-US" altLang="zh-CN" sz="1200" baseline="0" dirty="0" smtClean="0"/>
              <a:t>migrants</a:t>
            </a:r>
            <a:r>
              <a:rPr lang="zh-CN" altLang="en-US" sz="1200" baseline="0" dirty="0" smtClean="0"/>
              <a:t> </a:t>
            </a:r>
            <a:r>
              <a:rPr lang="en-US" altLang="zh-CN" sz="1200" baseline="0" dirty="0" smtClean="0"/>
              <a:t>that</a:t>
            </a:r>
            <a:r>
              <a:rPr lang="zh-CN" altLang="en-US" sz="1200" baseline="0" dirty="0" smtClean="0"/>
              <a:t> </a:t>
            </a:r>
            <a:r>
              <a:rPr lang="en-US" altLang="zh-CN" sz="1200" baseline="0" dirty="0" smtClean="0"/>
              <a:t>ended</a:t>
            </a:r>
            <a:r>
              <a:rPr lang="zh-CN" altLang="en-US" sz="1200" baseline="0" dirty="0" smtClean="0"/>
              <a:t> </a:t>
            </a:r>
            <a:r>
              <a:rPr lang="en-US" altLang="zh-CN" sz="1200" baseline="0" dirty="0" smtClean="0"/>
              <a:t>up</a:t>
            </a:r>
            <a:r>
              <a:rPr lang="zh-CN" altLang="en-US" sz="1200" baseline="0" dirty="0" smtClean="0"/>
              <a:t> </a:t>
            </a:r>
            <a:r>
              <a:rPr lang="en-US" altLang="zh-CN" sz="1200" baseline="0" dirty="0" smtClean="0"/>
              <a:t>leaving</a:t>
            </a:r>
            <a:r>
              <a:rPr lang="zh-CN" altLang="en-US" sz="1200" baseline="0" dirty="0" smtClean="0"/>
              <a:t> </a:t>
            </a:r>
            <a:r>
              <a:rPr lang="en-US" altLang="zh-CN" sz="1200" baseline="0" dirty="0" smtClean="0"/>
              <a:t>Shanghai</a:t>
            </a:r>
            <a:r>
              <a:rPr lang="zh-CN" altLang="en-US" sz="1200" baseline="0" dirty="0" smtClean="0"/>
              <a:t> </a:t>
            </a:r>
            <a:r>
              <a:rPr lang="en-US" altLang="zh-CN" sz="1200" baseline="0" dirty="0" smtClean="0"/>
              <a:t>early,</a:t>
            </a:r>
            <a:r>
              <a:rPr lang="zh-CN" altLang="en-US" sz="1200" baseline="0" dirty="0" smtClean="0"/>
              <a:t> </a:t>
            </a:r>
            <a:r>
              <a:rPr lang="en-US" altLang="zh-CN" sz="1200" baseline="0" dirty="0" smtClean="0"/>
              <a:t>that</a:t>
            </a:r>
            <a:r>
              <a:rPr lang="zh-CN" altLang="en-US" sz="1200" baseline="0" dirty="0" smtClean="0"/>
              <a:t> </a:t>
            </a:r>
            <a:r>
              <a:rPr lang="en-US" altLang="zh-CN" sz="1200" baseline="0" dirty="0" smtClean="0"/>
              <a:t>is,</a:t>
            </a:r>
            <a:r>
              <a:rPr lang="zh-CN" altLang="en-US" sz="1200" baseline="0" dirty="0" smtClean="0"/>
              <a:t> </a:t>
            </a:r>
            <a:r>
              <a:rPr lang="en-US" altLang="zh-CN" sz="1200" baseline="0" dirty="0" smtClean="0"/>
              <a:t>before</a:t>
            </a:r>
            <a:r>
              <a:rPr lang="zh-CN" altLang="en-US" sz="1200" baseline="0" dirty="0" smtClean="0"/>
              <a:t> </a:t>
            </a:r>
            <a:r>
              <a:rPr lang="en-US" altLang="zh-CN" sz="1200" baseline="0" dirty="0" smtClean="0"/>
              <a:t>the</a:t>
            </a:r>
            <a:r>
              <a:rPr lang="zh-CN" altLang="en-US" sz="1200" baseline="0" dirty="0" smtClean="0"/>
              <a:t> </a:t>
            </a:r>
            <a:r>
              <a:rPr lang="en-US" altLang="zh-CN" sz="1200" baseline="0" dirty="0" smtClean="0"/>
              <a:t>last</a:t>
            </a:r>
            <a:r>
              <a:rPr lang="zh-CN" altLang="en-US" sz="1200" baseline="0" dirty="0" smtClean="0"/>
              <a:t> </a:t>
            </a:r>
            <a:r>
              <a:rPr lang="en-US" altLang="zh-CN" sz="1200" baseline="0" dirty="0" smtClean="0"/>
              <a:t>week</a:t>
            </a:r>
            <a:r>
              <a:rPr lang="zh-CN" altLang="en-US" sz="1200" baseline="0" dirty="0" smtClean="0"/>
              <a:t> </a:t>
            </a:r>
            <a:r>
              <a:rPr lang="en-US" altLang="zh-CN" sz="1200" baseline="0" dirty="0" smtClean="0"/>
              <a:t>in</a:t>
            </a:r>
            <a:r>
              <a:rPr lang="zh-CN" altLang="en-US" sz="1200" baseline="0" dirty="0" smtClean="0"/>
              <a:t> </a:t>
            </a:r>
            <a:r>
              <a:rPr lang="en-US" altLang="zh-CN" sz="1200" baseline="0" dirty="0" smtClean="0"/>
              <a:t>our</a:t>
            </a:r>
            <a:r>
              <a:rPr lang="zh-CN" altLang="en-US" sz="1200" baseline="0" dirty="0" smtClean="0"/>
              <a:t> </a:t>
            </a:r>
            <a:r>
              <a:rPr lang="en-US" altLang="zh-CN" sz="1200" baseline="0" dirty="0" smtClean="0"/>
              <a:t>dataset.</a:t>
            </a:r>
            <a:r>
              <a:rPr lang="zh-CN" altLang="en-US" sz="1200" baseline="0" dirty="0" smtClean="0"/>
              <a:t> </a:t>
            </a:r>
            <a:r>
              <a:rPr lang="en-US" altLang="zh-CN" sz="1200" baseline="0" dirty="0" smtClean="0"/>
              <a:t>T</a:t>
            </a:r>
            <a:r>
              <a:rPr lang="en-US" altLang="zh-CN" sz="1200" kern="1200" dirty="0" smtClean="0">
                <a:solidFill>
                  <a:schemeClr val="tx1"/>
                </a:solidFill>
                <a:effectLst/>
                <a:latin typeface="Arial" charset="0"/>
                <a:ea typeface="宋体" pitchFamily="2" charset="-122"/>
                <a:cs typeface="+mn-cs"/>
              </a:rPr>
              <a:t>o make sure that people did not leave temporarily, we omit the last 5 days’ data for all users as the National Day holidays were close to that time, which may lead to temporal travel.</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That</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is,</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the</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last</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week</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in</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our</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datasets</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is</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from</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Sep</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19</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to</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err="1" smtClean="0">
                <a:solidFill>
                  <a:schemeClr val="tx1"/>
                </a:solidFill>
                <a:effectLst/>
                <a:latin typeface="Arial" charset="0"/>
                <a:ea typeface="宋体" pitchFamily="2" charset="-122"/>
                <a:cs typeface="+mn-cs"/>
              </a:rPr>
              <a:t>sep</a:t>
            </a:r>
            <a:r>
              <a:rPr lang="zh-CN" altLang="en-US" sz="1200" kern="1200" baseline="0" dirty="0" smtClean="0">
                <a:solidFill>
                  <a:schemeClr val="tx1"/>
                </a:solidFill>
                <a:effectLst/>
                <a:latin typeface="Arial" charset="0"/>
                <a:ea typeface="宋体" pitchFamily="2" charset="-122"/>
                <a:cs typeface="+mn-cs"/>
              </a:rPr>
              <a:t> </a:t>
            </a:r>
            <a:r>
              <a:rPr lang="en-US" altLang="zh-CN" sz="1200" kern="1200" baseline="0" dirty="0" smtClean="0">
                <a:solidFill>
                  <a:schemeClr val="tx1"/>
                </a:solidFill>
                <a:effectLst/>
                <a:latin typeface="Arial" charset="0"/>
                <a:ea typeface="宋体" pitchFamily="2" charset="-122"/>
                <a:cs typeface="+mn-cs"/>
              </a:rPr>
              <a:t>25.</a:t>
            </a:r>
            <a:r>
              <a:rPr lang="zh-CN" altLang="en-US" sz="1200" kern="1200" baseline="0" dirty="0" smtClean="0">
                <a:solidFill>
                  <a:schemeClr val="tx1"/>
                </a:solidFill>
                <a:effectLst/>
                <a:latin typeface="Arial" charset="0"/>
                <a:ea typeface="宋体" pitchFamily="2" charset="-122"/>
                <a:cs typeface="+mn-cs"/>
              </a:rPr>
              <a:t> </a:t>
            </a:r>
            <a:r>
              <a:rPr lang="en-US" altLang="zh-CN" sz="1200" kern="1200" dirty="0" smtClean="0">
                <a:solidFill>
                  <a:schemeClr val="tx1"/>
                </a:solidFill>
                <a:effectLst/>
                <a:latin typeface="Arial" charset="0"/>
                <a:ea typeface="宋体" pitchFamily="2" charset="-122"/>
                <a:cs typeface="+mn-cs"/>
              </a:rPr>
              <a:t>We consider new migrants as leaving migrants if they were active in the rest two weeks and have no record since Sep. 19, and as staying migrants if they were active in all the three weeks. </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altLang="zh-CN" dirty="0" smtClean="0"/>
              <a:t>By</a:t>
            </a:r>
            <a:r>
              <a:rPr kumimoji="1" lang="zh-CN" altLang="en-US" dirty="0" smtClean="0"/>
              <a:t> </a:t>
            </a:r>
            <a:r>
              <a:rPr kumimoji="1" lang="en-US" altLang="zh-CN" dirty="0" smtClean="0"/>
              <a:t>our</a:t>
            </a:r>
            <a:r>
              <a:rPr kumimoji="1" lang="zh-CN" altLang="en-US" dirty="0" smtClean="0"/>
              <a:t> </a:t>
            </a:r>
            <a:r>
              <a:rPr kumimoji="1" lang="en-US" altLang="zh-CN" dirty="0" smtClean="0"/>
              <a:t>definition,</a:t>
            </a:r>
            <a:r>
              <a:rPr kumimoji="1" lang="zh-CN" altLang="en-US" dirty="0" smtClean="0"/>
              <a:t> </a:t>
            </a:r>
            <a:r>
              <a:rPr kumimoji="1" lang="en-US" altLang="zh-CN" dirty="0" smtClean="0"/>
              <a:t>we</a:t>
            </a:r>
            <a:r>
              <a:rPr kumimoji="1" lang="zh-CN" altLang="en-US" dirty="0" smtClean="0"/>
              <a:t> </a:t>
            </a:r>
            <a:r>
              <a:rPr kumimoji="1" lang="en-US" altLang="zh-CN" dirty="0" smtClean="0"/>
              <a:t>have</a:t>
            </a:r>
            <a:r>
              <a:rPr kumimoji="1" lang="zh-CN" altLang="en-US" dirty="0" smtClean="0"/>
              <a:t> </a:t>
            </a:r>
            <a:r>
              <a:rPr kumimoji="1" lang="en-US" altLang="zh-CN" dirty="0" smtClean="0">
                <a:solidFill>
                  <a:srgbClr val="FF0000"/>
                </a:solidFill>
              </a:rPr>
              <a:t>180M</a:t>
            </a:r>
            <a:r>
              <a:rPr kumimoji="1" lang="zh-CN" altLang="en-US" dirty="0" smtClean="0"/>
              <a:t> </a:t>
            </a:r>
            <a:r>
              <a:rPr kumimoji="1" lang="en-US" altLang="zh-CN" dirty="0" smtClean="0"/>
              <a:t>locals,</a:t>
            </a:r>
            <a:r>
              <a:rPr kumimoji="1" lang="zh-CN" altLang="en-US" dirty="0" smtClean="0">
                <a:solidFill>
                  <a:srgbClr val="FF0000"/>
                </a:solidFill>
              </a:rPr>
              <a:t> </a:t>
            </a:r>
            <a:r>
              <a:rPr kumimoji="1" lang="en-US" altLang="zh-CN" dirty="0" smtClean="0">
                <a:solidFill>
                  <a:srgbClr val="FF0000"/>
                </a:solidFill>
              </a:rPr>
              <a:t>34K</a:t>
            </a:r>
            <a:r>
              <a:rPr kumimoji="1" lang="zh-CN" altLang="en-US" dirty="0" smtClean="0">
                <a:solidFill>
                  <a:srgbClr val="FF0000"/>
                </a:solidFill>
              </a:rPr>
              <a:t> </a:t>
            </a:r>
            <a:r>
              <a:rPr kumimoji="1" lang="en-US" altLang="zh-CN" dirty="0" smtClean="0"/>
              <a:t>staying</a:t>
            </a:r>
            <a:r>
              <a:rPr kumimoji="1" lang="zh-CN" altLang="en-US" dirty="0" smtClean="0"/>
              <a:t> </a:t>
            </a:r>
            <a:r>
              <a:rPr kumimoji="1" lang="en-US" altLang="zh-CN" dirty="0" smtClean="0"/>
              <a:t>migrants</a:t>
            </a:r>
            <a:r>
              <a:rPr kumimoji="1" lang="zh-CN" altLang="en-US" dirty="0" smtClean="0"/>
              <a:t> </a:t>
            </a:r>
            <a:r>
              <a:rPr kumimoji="1" lang="en-US" altLang="zh-CN" dirty="0" smtClean="0"/>
              <a:t>and</a:t>
            </a:r>
            <a:r>
              <a:rPr kumimoji="1" lang="zh-CN" altLang="en-US" dirty="0" smtClean="0"/>
              <a:t> </a:t>
            </a:r>
            <a:r>
              <a:rPr kumimoji="1" lang="en-US" altLang="zh-CN" dirty="0" smtClean="0">
                <a:solidFill>
                  <a:srgbClr val="FF0000"/>
                </a:solidFill>
              </a:rPr>
              <a:t>1.5K</a:t>
            </a:r>
            <a:r>
              <a:rPr kumimoji="1" lang="zh-CN" altLang="en-US" dirty="0" smtClean="0"/>
              <a:t> </a:t>
            </a:r>
            <a:r>
              <a:rPr kumimoji="1" lang="en-US" altLang="zh-CN" dirty="0" smtClean="0"/>
              <a:t>leaving</a:t>
            </a:r>
            <a:r>
              <a:rPr kumimoji="1" lang="zh-CN" altLang="en-US" dirty="0" smtClean="0"/>
              <a:t> </a:t>
            </a:r>
            <a:r>
              <a:rPr kumimoji="1" lang="en-US" altLang="zh-CN" dirty="0" smtClean="0"/>
              <a:t>migrants.</a:t>
            </a:r>
            <a:r>
              <a:rPr kumimoji="1" lang="zh-CN" altLang="en-US" dirty="0" smtClean="0"/>
              <a:t> </a:t>
            </a:r>
            <a:endParaRPr kumimoji="1"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zh-CN" altLang="en-US" dirty="0" smtClean="0"/>
          </a:p>
          <a:p>
            <a:endParaRPr lang="en-US" altLang="zh-CN" dirty="0" smtClean="0"/>
          </a:p>
          <a:p>
            <a:endParaRPr lang="en-US" altLang="zh-CN" sz="1200" dirty="0" smtClean="0"/>
          </a:p>
        </p:txBody>
      </p:sp>
      <p:sp>
        <p:nvSpPr>
          <p:cNvPr id="4" name="幻灯片编号占位符 3"/>
          <p:cNvSpPr>
            <a:spLocks noGrp="1"/>
          </p:cNvSpPr>
          <p:nvPr>
            <p:ph type="sldNum" sz="quarter" idx="10"/>
          </p:nvPr>
        </p:nvSpPr>
        <p:spPr/>
        <p:txBody>
          <a:bodyPr/>
          <a:lstStyle/>
          <a:p>
            <a:pPr>
              <a:defRPr/>
            </a:pPr>
            <a:fld id="{A3804948-14D2-43DA-B3DB-CF1972FFF4B7}" type="slidenum">
              <a:rPr lang="en-US" altLang="zh-CN" smtClean="0"/>
              <a:pPr>
                <a:defRPr/>
              </a:pPr>
              <a:t>9</a:t>
            </a:fld>
            <a:endParaRPr lang="en-US" altLang="zh-CN"/>
          </a:p>
        </p:txBody>
      </p:sp>
    </p:spTree>
    <p:extLst>
      <p:ext uri="{BB962C8B-B14F-4D97-AF65-F5344CB8AC3E}">
        <p14:creationId xmlns:p14="http://schemas.microsoft.com/office/powerpoint/2010/main" val="1295522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5" name="Rectangle 5"/>
          <p:cNvSpPr>
            <a:spLocks noChangeArrowheads="1"/>
          </p:cNvSpPr>
          <p:nvPr/>
        </p:nvSpPr>
        <p:spPr bwMode="auto">
          <a:xfrm>
            <a:off x="0" y="73"/>
            <a:ext cx="9906000" cy="360363"/>
          </a:xfrm>
          <a:prstGeom prst="rect">
            <a:avLst/>
          </a:prstGeom>
          <a:gradFill rotWithShape="1">
            <a:gsLst>
              <a:gs pos="0">
                <a:srgbClr val="99CCFF"/>
              </a:gs>
              <a:gs pos="100000">
                <a:srgbClr val="99CCFF">
                  <a:gamma/>
                  <a:tint val="0"/>
                  <a:invGamma/>
                </a:srgbClr>
              </a:gs>
            </a:gsLst>
            <a:lin ang="5400000" scaled="1"/>
          </a:gradFill>
          <a:ln w="9525">
            <a:noFill/>
            <a:miter lim="800000"/>
            <a:headEnd/>
            <a:tailEnd/>
          </a:ln>
          <a:effectLst/>
        </p:spPr>
        <p:txBody>
          <a:bodyPr wrap="none" anchor="ctr"/>
          <a:lstStyle/>
          <a:p>
            <a:pPr>
              <a:defRPr/>
            </a:pPr>
            <a:endParaRPr lang="zh-CN" altLang="en-US">
              <a:latin typeface="Arial" charset="0"/>
            </a:endParaRPr>
          </a:p>
        </p:txBody>
      </p:sp>
      <p:sp>
        <p:nvSpPr>
          <p:cNvPr id="7" name="Rectangle 7"/>
          <p:cNvSpPr>
            <a:spLocks noChangeArrowheads="1"/>
          </p:cNvSpPr>
          <p:nvPr/>
        </p:nvSpPr>
        <p:spPr bwMode="auto">
          <a:xfrm>
            <a:off x="200029" y="6453188"/>
            <a:ext cx="1008063" cy="457200"/>
          </a:xfrm>
          <a:prstGeom prst="rect">
            <a:avLst/>
          </a:prstGeom>
          <a:noFill/>
          <a:ln w="9525">
            <a:noFill/>
            <a:miter lim="800000"/>
            <a:headEnd/>
            <a:tailEnd/>
          </a:ln>
          <a:effectLst/>
        </p:spPr>
        <p:txBody>
          <a:bodyPr wrap="none" lIns="92075" tIns="46038" rIns="92075" bIns="46038" anchor="ctr"/>
          <a:lstStyle/>
          <a:p>
            <a:pPr defTabSz="762000">
              <a:defRPr/>
            </a:pPr>
            <a:fld id="{877019A4-F52B-4785-B83C-A974FFFB65AE}" type="slidenum">
              <a:rPr kumimoji="1" lang="en-US" altLang="ja-JP" sz="1600">
                <a:solidFill>
                  <a:schemeClr val="bg1"/>
                </a:solidFill>
                <a:latin typeface="Times New Roman" pitchFamily="18" charset="0"/>
                <a:ea typeface="MS PGothic" pitchFamily="34" charset="-128"/>
              </a:rPr>
              <a:pPr defTabSz="762000">
                <a:defRPr/>
              </a:pPr>
              <a:t>‹#›</a:t>
            </a:fld>
            <a:endParaRPr kumimoji="1" lang="en-US" altLang="ja-JP" sz="1600">
              <a:solidFill>
                <a:schemeClr val="bg1"/>
              </a:solidFill>
              <a:latin typeface="Times New Roman" pitchFamily="18" charset="0"/>
              <a:ea typeface="MS PGothic" pitchFamily="34" charset="-128"/>
            </a:endParaRPr>
          </a:p>
        </p:txBody>
      </p:sp>
      <p:grpSp>
        <p:nvGrpSpPr>
          <p:cNvPr id="2" name="Group 13"/>
          <p:cNvGrpSpPr>
            <a:grpSpLocks/>
          </p:cNvGrpSpPr>
          <p:nvPr/>
        </p:nvGrpSpPr>
        <p:grpSpPr bwMode="auto">
          <a:xfrm>
            <a:off x="-39682" y="-26988"/>
            <a:ext cx="1443038" cy="995363"/>
            <a:chOff x="0" y="0"/>
            <a:chExt cx="5557" cy="4150"/>
          </a:xfrm>
        </p:grpSpPr>
        <p:pic>
          <p:nvPicPr>
            <p:cNvPr id="9" name="Picture 14" descr="リング_2_0924"/>
            <p:cNvPicPr>
              <a:picLocks noChangeAspect="1" noChangeArrowheads="1"/>
            </p:cNvPicPr>
            <p:nvPr userDrawn="1"/>
          </p:nvPicPr>
          <p:blipFill>
            <a:blip r:embed="rId2" cstate="print"/>
            <a:srcRect t="9818"/>
            <a:stretch>
              <a:fillRect/>
            </a:stretch>
          </p:blipFill>
          <p:spPr bwMode="auto">
            <a:xfrm>
              <a:off x="249" y="0"/>
              <a:ext cx="3991" cy="3590"/>
            </a:xfrm>
            <a:prstGeom prst="rect">
              <a:avLst/>
            </a:prstGeom>
            <a:noFill/>
            <a:ln w="9525">
              <a:noFill/>
              <a:miter lim="800000"/>
              <a:headEnd/>
              <a:tailEnd/>
            </a:ln>
          </p:spPr>
        </p:pic>
        <p:pic>
          <p:nvPicPr>
            <p:cNvPr id="10" name="Picture 15" descr="リング_2_0924"/>
            <p:cNvPicPr>
              <a:picLocks noChangeAspect="1" noChangeArrowheads="1"/>
            </p:cNvPicPr>
            <p:nvPr userDrawn="1"/>
          </p:nvPicPr>
          <p:blipFill>
            <a:blip r:embed="rId2" cstate="print"/>
            <a:srcRect/>
            <a:stretch>
              <a:fillRect/>
            </a:stretch>
          </p:blipFill>
          <p:spPr bwMode="auto">
            <a:xfrm>
              <a:off x="4332" y="122"/>
              <a:ext cx="1225" cy="1222"/>
            </a:xfrm>
            <a:prstGeom prst="rect">
              <a:avLst/>
            </a:prstGeom>
            <a:noFill/>
            <a:ln w="9525">
              <a:noFill/>
              <a:miter lim="800000"/>
              <a:headEnd/>
              <a:tailEnd/>
            </a:ln>
          </p:spPr>
        </p:pic>
        <p:pic>
          <p:nvPicPr>
            <p:cNvPr id="11" name="Picture 16" descr="リング_2_0924"/>
            <p:cNvPicPr>
              <a:picLocks noChangeAspect="1" noChangeArrowheads="1"/>
            </p:cNvPicPr>
            <p:nvPr userDrawn="1"/>
          </p:nvPicPr>
          <p:blipFill>
            <a:blip r:embed="rId2" cstate="print"/>
            <a:srcRect l="15576"/>
            <a:stretch>
              <a:fillRect/>
            </a:stretch>
          </p:blipFill>
          <p:spPr bwMode="auto">
            <a:xfrm>
              <a:off x="0" y="1389"/>
              <a:ext cx="2336" cy="2761"/>
            </a:xfrm>
            <a:prstGeom prst="rect">
              <a:avLst/>
            </a:prstGeom>
            <a:noFill/>
            <a:ln w="9525">
              <a:noFill/>
              <a:miter lim="800000"/>
              <a:headEnd/>
              <a:tailEnd/>
            </a:ln>
          </p:spPr>
        </p:pic>
      </p:grpSp>
      <p:grpSp>
        <p:nvGrpSpPr>
          <p:cNvPr id="3" name="Group 20"/>
          <p:cNvGrpSpPr>
            <a:grpSpLocks/>
          </p:cNvGrpSpPr>
          <p:nvPr/>
        </p:nvGrpSpPr>
        <p:grpSpPr bwMode="auto">
          <a:xfrm>
            <a:off x="-39682" y="-26988"/>
            <a:ext cx="1443038" cy="995363"/>
            <a:chOff x="0" y="0"/>
            <a:chExt cx="5557" cy="4150"/>
          </a:xfrm>
        </p:grpSpPr>
        <p:pic>
          <p:nvPicPr>
            <p:cNvPr id="13" name="Picture 21" descr="リング_2_0924"/>
            <p:cNvPicPr>
              <a:picLocks noChangeAspect="1" noChangeArrowheads="1"/>
            </p:cNvPicPr>
            <p:nvPr userDrawn="1"/>
          </p:nvPicPr>
          <p:blipFill>
            <a:blip r:embed="rId2" cstate="print"/>
            <a:srcRect t="9818"/>
            <a:stretch>
              <a:fillRect/>
            </a:stretch>
          </p:blipFill>
          <p:spPr bwMode="auto">
            <a:xfrm>
              <a:off x="249" y="0"/>
              <a:ext cx="3991" cy="3590"/>
            </a:xfrm>
            <a:prstGeom prst="rect">
              <a:avLst/>
            </a:prstGeom>
            <a:noFill/>
            <a:ln w="9525">
              <a:noFill/>
              <a:miter lim="800000"/>
              <a:headEnd/>
              <a:tailEnd/>
            </a:ln>
          </p:spPr>
        </p:pic>
        <p:pic>
          <p:nvPicPr>
            <p:cNvPr id="14" name="Picture 22" descr="リング_2_0924"/>
            <p:cNvPicPr>
              <a:picLocks noChangeAspect="1" noChangeArrowheads="1"/>
            </p:cNvPicPr>
            <p:nvPr userDrawn="1"/>
          </p:nvPicPr>
          <p:blipFill>
            <a:blip r:embed="rId2" cstate="print"/>
            <a:srcRect/>
            <a:stretch>
              <a:fillRect/>
            </a:stretch>
          </p:blipFill>
          <p:spPr bwMode="auto">
            <a:xfrm>
              <a:off x="4332" y="122"/>
              <a:ext cx="1225" cy="1222"/>
            </a:xfrm>
            <a:prstGeom prst="rect">
              <a:avLst/>
            </a:prstGeom>
            <a:noFill/>
            <a:ln w="9525">
              <a:noFill/>
              <a:miter lim="800000"/>
              <a:headEnd/>
              <a:tailEnd/>
            </a:ln>
          </p:spPr>
        </p:pic>
        <p:pic>
          <p:nvPicPr>
            <p:cNvPr id="15" name="Picture 23" descr="リング_2_0924"/>
            <p:cNvPicPr>
              <a:picLocks noChangeAspect="1" noChangeArrowheads="1"/>
            </p:cNvPicPr>
            <p:nvPr userDrawn="1"/>
          </p:nvPicPr>
          <p:blipFill>
            <a:blip r:embed="rId2" cstate="print"/>
            <a:srcRect l="15576"/>
            <a:stretch>
              <a:fillRect/>
            </a:stretch>
          </p:blipFill>
          <p:spPr bwMode="auto">
            <a:xfrm>
              <a:off x="0" y="1389"/>
              <a:ext cx="2336" cy="2761"/>
            </a:xfrm>
            <a:prstGeom prst="rect">
              <a:avLst/>
            </a:prstGeom>
            <a:noFill/>
            <a:ln w="9525">
              <a:noFill/>
              <a:miter lim="800000"/>
              <a:headEnd/>
              <a:tailEnd/>
            </a:ln>
          </p:spPr>
        </p:pic>
      </p:grpSp>
      <p:sp>
        <p:nvSpPr>
          <p:cNvPr id="124931" name="Rectangle 3"/>
          <p:cNvSpPr>
            <a:spLocks noGrp="1" noChangeArrowheads="1"/>
          </p:cNvSpPr>
          <p:nvPr>
            <p:ph type="subTitle" idx="1"/>
          </p:nvPr>
        </p:nvSpPr>
        <p:spPr>
          <a:xfrm>
            <a:off x="1485900" y="3886200"/>
            <a:ext cx="6934200" cy="1752600"/>
          </a:xfrm>
        </p:spPr>
        <p:txBody>
          <a:bodyPr/>
          <a:lstStyle>
            <a:lvl1pPr marL="0" indent="0" algn="ctr">
              <a:buFontTx/>
              <a:buNone/>
              <a:defRPr/>
            </a:lvl1pPr>
          </a:lstStyle>
          <a:p>
            <a:r>
              <a:rPr lang="zh-CN" altLang="en-US"/>
              <a:t>单击此处编辑母版副标题样式</a:t>
            </a:r>
            <a:endParaRPr lang="en-US" altLang="zh-CN"/>
          </a:p>
        </p:txBody>
      </p:sp>
      <p:sp>
        <p:nvSpPr>
          <p:cNvPr id="124934" name="Rectangle 6"/>
          <p:cNvSpPr>
            <a:spLocks noGrp="1" noChangeArrowheads="1"/>
          </p:cNvSpPr>
          <p:nvPr>
            <p:ph type="ctrTitle"/>
          </p:nvPr>
        </p:nvSpPr>
        <p:spPr>
          <a:xfrm>
            <a:off x="742950" y="2130524"/>
            <a:ext cx="8420100" cy="1470025"/>
          </a:xfrm>
        </p:spPr>
        <p:txBody>
          <a:bodyPr/>
          <a:lstStyle>
            <a:lvl1pPr>
              <a:defRPr/>
            </a:lvl1pPr>
          </a:lstStyle>
          <a:p>
            <a:r>
              <a:rPr lang="zh-CN" altLang="en-US"/>
              <a:t>单击此处编辑母版标题样式</a:t>
            </a:r>
            <a:endParaRPr lang="en-US" altLang="zh-CN"/>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94617" y="188913"/>
            <a:ext cx="2339975" cy="59372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71472" y="188913"/>
            <a:ext cx="6870700" cy="59372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271476" y="188913"/>
            <a:ext cx="9363076" cy="792162"/>
          </a:xfrm>
        </p:spPr>
        <p:txBody>
          <a:bodyPr/>
          <a:lstStyle/>
          <a:p>
            <a:r>
              <a:rPr lang="zh-CN" altLang="en-US"/>
              <a:t>单击此处编辑母版标题样式</a:t>
            </a:r>
          </a:p>
        </p:txBody>
      </p:sp>
      <p:sp>
        <p:nvSpPr>
          <p:cNvPr id="3" name="表格占位符 2"/>
          <p:cNvSpPr>
            <a:spLocks noGrp="1"/>
          </p:cNvSpPr>
          <p:nvPr>
            <p:ph type="tbl" idx="1"/>
          </p:nvPr>
        </p:nvSpPr>
        <p:spPr>
          <a:xfrm>
            <a:off x="350892" y="1196976"/>
            <a:ext cx="9139237" cy="4929188"/>
          </a:xfrm>
        </p:spPr>
        <p:txBody>
          <a:bodyPr/>
          <a:lstStyle/>
          <a:p>
            <a:pPr lvl="0"/>
            <a:r>
              <a:rPr lang="zh-CN" altLang="en-US" noProof="0"/>
              <a:t>单击图标添加表格</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98"/>
            <a:ext cx="84201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82638" y="2906722"/>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50841" y="1196976"/>
            <a:ext cx="4492626" cy="49291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95872" y="1196976"/>
            <a:ext cx="4494212" cy="49291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95339" y="1535113"/>
            <a:ext cx="4376739"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95339" y="2174875"/>
            <a:ext cx="4376739"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03241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03241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9" y="273050"/>
            <a:ext cx="3259138"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873503" y="273149"/>
            <a:ext cx="553720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95309" y="1435104"/>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4" y="4800601"/>
            <a:ext cx="59436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941514"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941514" y="5367339"/>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auto">
          <a:xfrm>
            <a:off x="350878" y="1196976"/>
            <a:ext cx="9139237" cy="49291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1035" name="Rectangle 11"/>
          <p:cNvSpPr>
            <a:spLocks noChangeArrowheads="1"/>
          </p:cNvSpPr>
          <p:nvPr/>
        </p:nvSpPr>
        <p:spPr bwMode="auto">
          <a:xfrm>
            <a:off x="0" y="73"/>
            <a:ext cx="9906000" cy="360363"/>
          </a:xfrm>
          <a:prstGeom prst="rect">
            <a:avLst/>
          </a:prstGeom>
          <a:gradFill rotWithShape="1">
            <a:gsLst>
              <a:gs pos="0">
                <a:srgbClr val="99CCFF"/>
              </a:gs>
              <a:gs pos="100000">
                <a:srgbClr val="99CCFF">
                  <a:gamma/>
                  <a:tint val="0"/>
                  <a:invGamma/>
                </a:srgbClr>
              </a:gs>
            </a:gsLst>
            <a:lin ang="5400000" scaled="1"/>
          </a:gradFill>
          <a:ln w="9525">
            <a:noFill/>
            <a:miter lim="800000"/>
            <a:headEnd/>
            <a:tailEnd/>
          </a:ln>
          <a:effectLst/>
        </p:spPr>
        <p:txBody>
          <a:bodyPr wrap="none" anchor="ctr"/>
          <a:lstStyle/>
          <a:p>
            <a:pPr>
              <a:defRPr/>
            </a:pPr>
            <a:endParaRPr lang="zh-CN" altLang="en-US">
              <a:latin typeface="Arial" charset="0"/>
            </a:endParaRPr>
          </a:p>
        </p:txBody>
      </p:sp>
      <p:sp>
        <p:nvSpPr>
          <p:cNvPr id="1029" name="Rectangle 2"/>
          <p:cNvSpPr>
            <a:spLocks noGrp="1" noChangeArrowheads="1"/>
          </p:cNvSpPr>
          <p:nvPr>
            <p:ph type="title"/>
          </p:nvPr>
        </p:nvSpPr>
        <p:spPr bwMode="auto">
          <a:xfrm>
            <a:off x="271464" y="188913"/>
            <a:ext cx="9363076" cy="7921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1036" name="Rectangle 12"/>
          <p:cNvSpPr>
            <a:spLocks noChangeArrowheads="1"/>
          </p:cNvSpPr>
          <p:nvPr/>
        </p:nvSpPr>
        <p:spPr bwMode="auto">
          <a:xfrm>
            <a:off x="228600" y="6400800"/>
            <a:ext cx="894782" cy="373134"/>
          </a:xfrm>
          <a:prstGeom prst="rect">
            <a:avLst/>
          </a:prstGeom>
          <a:noFill/>
          <a:ln w="9525">
            <a:noFill/>
            <a:miter lim="800000"/>
            <a:headEnd/>
            <a:tailEnd/>
          </a:ln>
          <a:effectLst/>
        </p:spPr>
        <p:txBody>
          <a:bodyPr wrap="none" lIns="92075" tIns="46038" rIns="92075" bIns="46038" anchor="ctr"/>
          <a:lstStyle/>
          <a:p>
            <a:pPr defTabSz="762000">
              <a:defRPr/>
            </a:pPr>
            <a:fld id="{A668977A-3572-4392-907F-8F125AD2A05E}" type="slidenum">
              <a:rPr kumimoji="1" lang="en-US" altLang="ja-JP" sz="1600">
                <a:solidFill>
                  <a:schemeClr val="tx1"/>
                </a:solidFill>
                <a:latin typeface="Times New Roman" pitchFamily="18" charset="0"/>
                <a:ea typeface="MS PGothic" pitchFamily="34" charset="-128"/>
              </a:rPr>
              <a:pPr defTabSz="762000">
                <a:defRPr/>
              </a:pPr>
              <a:t>‹#›</a:t>
            </a:fld>
            <a:endParaRPr kumimoji="1" lang="en-US" altLang="ja-JP" sz="1600" dirty="0">
              <a:solidFill>
                <a:schemeClr val="tx1"/>
              </a:solidFill>
              <a:latin typeface="Times New Roman" pitchFamily="18" charset="0"/>
              <a:ea typeface="MS PGothic" pitchFamily="34" charset="-128"/>
            </a:endParaRPr>
          </a:p>
        </p:txBody>
      </p:sp>
    </p:spTree>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Lst>
  <p:transition/>
  <p:timing>
    <p:tnLst>
      <p:par>
        <p:cTn id="1" dur="indefinite" restart="never" nodeType="tmRoot"/>
      </p:par>
    </p:tnLst>
  </p:timing>
  <p:hf sldNum="0" hdr="0" ftr="0" dt="0"/>
  <p:txStyles>
    <p:titleStyle>
      <a:lvl1pPr algn="ctr" rtl="0" eaLnBrk="1" fontAlgn="base" hangingPunct="1">
        <a:spcBef>
          <a:spcPct val="0"/>
        </a:spcBef>
        <a:spcAft>
          <a:spcPct val="0"/>
        </a:spcAft>
        <a:defRPr sz="4000">
          <a:solidFill>
            <a:schemeClr val="tx2"/>
          </a:solidFill>
          <a:latin typeface="+mj-lt"/>
          <a:ea typeface="+mj-ea"/>
          <a:cs typeface="+mj-cs"/>
        </a:defRPr>
      </a:lvl1pPr>
      <a:lvl2pPr algn="ctr" rtl="0" eaLnBrk="1" fontAlgn="base" hangingPunct="1">
        <a:spcBef>
          <a:spcPct val="0"/>
        </a:spcBef>
        <a:spcAft>
          <a:spcPct val="0"/>
        </a:spcAft>
        <a:defRPr sz="4000">
          <a:solidFill>
            <a:schemeClr val="tx2"/>
          </a:solidFill>
          <a:latin typeface="Arial" charset="0"/>
          <a:ea typeface="宋体" pitchFamily="2" charset="-122"/>
        </a:defRPr>
      </a:lvl2pPr>
      <a:lvl3pPr algn="ctr" rtl="0" eaLnBrk="1" fontAlgn="base" hangingPunct="1">
        <a:spcBef>
          <a:spcPct val="0"/>
        </a:spcBef>
        <a:spcAft>
          <a:spcPct val="0"/>
        </a:spcAft>
        <a:defRPr sz="4000">
          <a:solidFill>
            <a:schemeClr val="tx2"/>
          </a:solidFill>
          <a:latin typeface="Arial" charset="0"/>
          <a:ea typeface="宋体" pitchFamily="2" charset="-122"/>
        </a:defRPr>
      </a:lvl3pPr>
      <a:lvl4pPr algn="ctr" rtl="0" eaLnBrk="1" fontAlgn="base" hangingPunct="1">
        <a:spcBef>
          <a:spcPct val="0"/>
        </a:spcBef>
        <a:spcAft>
          <a:spcPct val="0"/>
        </a:spcAft>
        <a:defRPr sz="4000">
          <a:solidFill>
            <a:schemeClr val="tx2"/>
          </a:solidFill>
          <a:latin typeface="Arial" charset="0"/>
          <a:ea typeface="宋体" pitchFamily="2" charset="-122"/>
        </a:defRPr>
      </a:lvl4pPr>
      <a:lvl5pPr algn="ctr" rtl="0" eaLnBrk="1" fontAlgn="base" hangingPunct="1">
        <a:spcBef>
          <a:spcPct val="0"/>
        </a:spcBef>
        <a:spcAft>
          <a:spcPct val="0"/>
        </a:spcAft>
        <a:defRPr sz="4000">
          <a:solidFill>
            <a:schemeClr val="tx2"/>
          </a:solidFill>
          <a:latin typeface="Arial" charset="0"/>
          <a:ea typeface="宋体" pitchFamily="2" charset="-122"/>
        </a:defRPr>
      </a:lvl5pPr>
      <a:lvl6pPr marL="457200" algn="ctr" rtl="0" eaLnBrk="1" fontAlgn="base" hangingPunct="1">
        <a:spcBef>
          <a:spcPct val="0"/>
        </a:spcBef>
        <a:spcAft>
          <a:spcPct val="0"/>
        </a:spcAft>
        <a:defRPr sz="4000">
          <a:solidFill>
            <a:schemeClr val="tx2"/>
          </a:solidFill>
          <a:latin typeface="Arial" charset="0"/>
          <a:ea typeface="宋体" pitchFamily="2" charset="-122"/>
        </a:defRPr>
      </a:lvl6pPr>
      <a:lvl7pPr marL="914400" algn="ctr" rtl="0" eaLnBrk="1" fontAlgn="base" hangingPunct="1">
        <a:spcBef>
          <a:spcPct val="0"/>
        </a:spcBef>
        <a:spcAft>
          <a:spcPct val="0"/>
        </a:spcAft>
        <a:defRPr sz="4000">
          <a:solidFill>
            <a:schemeClr val="tx2"/>
          </a:solidFill>
          <a:latin typeface="Arial" charset="0"/>
          <a:ea typeface="宋体" pitchFamily="2" charset="-122"/>
        </a:defRPr>
      </a:lvl7pPr>
      <a:lvl8pPr marL="1371600" algn="ctr" rtl="0" eaLnBrk="1" fontAlgn="base" hangingPunct="1">
        <a:spcBef>
          <a:spcPct val="0"/>
        </a:spcBef>
        <a:spcAft>
          <a:spcPct val="0"/>
        </a:spcAft>
        <a:defRPr sz="4000">
          <a:solidFill>
            <a:schemeClr val="tx2"/>
          </a:solidFill>
          <a:latin typeface="Arial" charset="0"/>
          <a:ea typeface="宋体" pitchFamily="2" charset="-122"/>
        </a:defRPr>
      </a:lvl8pPr>
      <a:lvl9pPr marL="1828800" algn="ctr" rtl="0" eaLnBrk="1" fontAlgn="base" hangingPunct="1">
        <a:spcBef>
          <a:spcPct val="0"/>
        </a:spcBef>
        <a:spcAft>
          <a:spcPct val="0"/>
        </a:spcAft>
        <a:defRPr sz="4000">
          <a:solidFill>
            <a:schemeClr val="tx2"/>
          </a:solidFill>
          <a:latin typeface="Arial"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10.emf"/><Relationship Id="rId5" Type="http://schemas.openxmlformats.org/officeDocument/2006/relationships/image" Target="../media/image11.emf"/><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emf"/><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a:spLocks noGrp="1"/>
          </p:cNvSpPr>
          <p:nvPr>
            <p:ph type="subTitle" idx="1"/>
          </p:nvPr>
        </p:nvSpPr>
        <p:spPr>
          <a:xfrm>
            <a:off x="304800" y="4343400"/>
            <a:ext cx="9448800" cy="1752600"/>
          </a:xfrm>
        </p:spPr>
        <p:txBody>
          <a:bodyPr/>
          <a:lstStyle/>
          <a:p>
            <a:r>
              <a:rPr kumimoji="1" lang="en-US" altLang="zh-CN" sz="2000" dirty="0"/>
              <a:t>Yang</a:t>
            </a:r>
            <a:r>
              <a:rPr kumimoji="1" lang="zh-CN" altLang="en-US" sz="2000" dirty="0"/>
              <a:t> </a:t>
            </a:r>
            <a:r>
              <a:rPr kumimoji="1" lang="en-US" altLang="zh-CN" sz="2000" dirty="0"/>
              <a:t>Yang</a:t>
            </a:r>
            <a:r>
              <a:rPr kumimoji="1" lang="en-US" altLang="zh-CN" sz="2000" baseline="30000" dirty="0"/>
              <a:t>1</a:t>
            </a:r>
            <a:r>
              <a:rPr kumimoji="1" lang="en-US" altLang="zh-CN" sz="2000" dirty="0"/>
              <a:t>,</a:t>
            </a:r>
            <a:r>
              <a:rPr kumimoji="1" lang="zh-CN" altLang="en-US" sz="2000" dirty="0"/>
              <a:t> </a:t>
            </a:r>
            <a:r>
              <a:rPr kumimoji="1" lang="en-US" altLang="zh-CN" sz="2000" b="1" dirty="0" err="1"/>
              <a:t>Zongtao</a:t>
            </a:r>
            <a:r>
              <a:rPr kumimoji="1" lang="zh-CN" altLang="en-US" sz="2000" b="1" dirty="0"/>
              <a:t> </a:t>
            </a:r>
            <a:r>
              <a:rPr kumimoji="1" lang="en-US" altLang="zh-CN" sz="2000" b="1" dirty="0"/>
              <a:t>Liu</a:t>
            </a:r>
            <a:r>
              <a:rPr kumimoji="1" lang="en-US" altLang="zh-CN" sz="2000" b="1" baseline="30000" dirty="0"/>
              <a:t>1</a:t>
            </a:r>
            <a:r>
              <a:rPr kumimoji="1" lang="en-US" altLang="zh-CN" sz="2000" dirty="0"/>
              <a:t>,</a:t>
            </a:r>
            <a:r>
              <a:rPr kumimoji="1" lang="zh-CN" altLang="en-US" sz="2000" dirty="0"/>
              <a:t> </a:t>
            </a:r>
            <a:r>
              <a:rPr kumimoji="1" lang="en-US" altLang="zh-CN" sz="2000" dirty="0" err="1" smtClean="0"/>
              <a:t>Chenhao</a:t>
            </a:r>
            <a:r>
              <a:rPr kumimoji="1" lang="zh-CN" altLang="en-US" sz="2000" dirty="0" smtClean="0"/>
              <a:t> </a:t>
            </a:r>
            <a:r>
              <a:rPr kumimoji="1" lang="en-US" altLang="zh-CN" sz="2000" dirty="0"/>
              <a:t>Tan</a:t>
            </a:r>
            <a:r>
              <a:rPr kumimoji="1" lang="en-US" altLang="zh-CN" sz="2000" baseline="30000" dirty="0"/>
              <a:t>2</a:t>
            </a:r>
            <a:r>
              <a:rPr kumimoji="1" lang="en-US" altLang="zh-CN" sz="2000" dirty="0"/>
              <a:t>,</a:t>
            </a:r>
            <a:r>
              <a:rPr kumimoji="1" lang="zh-CN" altLang="en-US" sz="2000" dirty="0"/>
              <a:t> </a:t>
            </a:r>
            <a:r>
              <a:rPr kumimoji="1" lang="en-US" altLang="zh-CN" sz="2000" dirty="0" err="1" smtClean="0"/>
              <a:t>Fei</a:t>
            </a:r>
            <a:r>
              <a:rPr kumimoji="1" lang="zh-CN" altLang="en-US" sz="2000" dirty="0" smtClean="0"/>
              <a:t> </a:t>
            </a:r>
            <a:r>
              <a:rPr kumimoji="1" lang="en-US" altLang="zh-CN" sz="2000" dirty="0"/>
              <a:t>Wu</a:t>
            </a:r>
            <a:r>
              <a:rPr kumimoji="1" lang="en-US" altLang="zh-CN" sz="2000" baseline="30000" dirty="0"/>
              <a:t>1</a:t>
            </a:r>
            <a:r>
              <a:rPr kumimoji="1" lang="en-US" altLang="zh-CN" sz="2000" dirty="0" smtClean="0"/>
              <a:t>,</a:t>
            </a:r>
            <a:r>
              <a:rPr kumimoji="1" lang="zh-CN" altLang="en-US" sz="2000" dirty="0" smtClean="0"/>
              <a:t> </a:t>
            </a:r>
            <a:r>
              <a:rPr kumimoji="1" lang="en-US" altLang="zh-CN" sz="2000" dirty="0" err="1" smtClean="0"/>
              <a:t>Yueting</a:t>
            </a:r>
            <a:r>
              <a:rPr kumimoji="1" lang="zh-CN" altLang="en-US" sz="2000" dirty="0" smtClean="0"/>
              <a:t> </a:t>
            </a:r>
            <a:r>
              <a:rPr kumimoji="1" lang="en-US" altLang="zh-CN" sz="2000" dirty="0" smtClean="0"/>
              <a:t>Zhuang</a:t>
            </a:r>
            <a:r>
              <a:rPr kumimoji="1" lang="en-US" altLang="zh-CN" sz="2000" baseline="30000" dirty="0" smtClean="0"/>
              <a:t>1</a:t>
            </a:r>
            <a:r>
              <a:rPr kumimoji="1" lang="en-US" altLang="zh-CN" sz="2000" dirty="0" smtClean="0"/>
              <a:t>, </a:t>
            </a:r>
            <a:r>
              <a:rPr kumimoji="1" lang="en-US" altLang="zh-CN" sz="2000" dirty="0" err="1" smtClean="0"/>
              <a:t>Yafeng</a:t>
            </a:r>
            <a:r>
              <a:rPr kumimoji="1" lang="zh-CN" altLang="en-US" sz="2000" dirty="0" smtClean="0"/>
              <a:t> </a:t>
            </a:r>
            <a:r>
              <a:rPr kumimoji="1" lang="en-US" altLang="zh-CN" sz="2000" dirty="0" smtClean="0"/>
              <a:t>Li</a:t>
            </a:r>
            <a:r>
              <a:rPr kumimoji="1" lang="en-US" altLang="zh-CN" sz="2000" baseline="30000" dirty="0" smtClean="0"/>
              <a:t>3</a:t>
            </a:r>
            <a:endParaRPr kumimoji="1" lang="en-US" altLang="zh-CN" sz="2000" dirty="0"/>
          </a:p>
          <a:p>
            <a:r>
              <a:rPr kumimoji="1" lang="en-US" altLang="zh-CN" sz="2000" baseline="30000" dirty="0"/>
              <a:t>1</a:t>
            </a:r>
            <a:r>
              <a:rPr kumimoji="1" lang="en-US" altLang="zh-CN" sz="2000" b="1" dirty="0"/>
              <a:t>Zhejiang</a:t>
            </a:r>
            <a:r>
              <a:rPr kumimoji="1" lang="zh-CN" altLang="en-US" sz="2000" b="1" dirty="0"/>
              <a:t> </a:t>
            </a:r>
            <a:r>
              <a:rPr kumimoji="1" lang="en-US" altLang="zh-CN" sz="2000" b="1" dirty="0" smtClean="0"/>
              <a:t>University</a:t>
            </a:r>
          </a:p>
          <a:p>
            <a:r>
              <a:rPr kumimoji="1" lang="en-US" altLang="zh-CN" sz="2000" baseline="30000" dirty="0" smtClean="0"/>
              <a:t>2</a:t>
            </a:r>
            <a:r>
              <a:rPr lang="en-US" altLang="zh-CN" sz="2000" dirty="0" smtClean="0"/>
              <a:t>University </a:t>
            </a:r>
            <a:r>
              <a:rPr lang="en-US" altLang="zh-CN" sz="2000" dirty="0"/>
              <a:t>of Colorado </a:t>
            </a:r>
            <a:r>
              <a:rPr lang="en-US" altLang="zh-CN" sz="2000" dirty="0" smtClean="0"/>
              <a:t>Boulder</a:t>
            </a:r>
          </a:p>
          <a:p>
            <a:r>
              <a:rPr lang="en-US" altLang="zh-CN" sz="2000" baseline="30000" dirty="0" smtClean="0"/>
              <a:t>3</a:t>
            </a:r>
            <a:r>
              <a:rPr lang="en-US" altLang="zh-CN" sz="2000" dirty="0" smtClean="0"/>
              <a:t>China</a:t>
            </a:r>
            <a:r>
              <a:rPr lang="zh-CN" altLang="en-US" sz="2000" dirty="0" smtClean="0"/>
              <a:t> </a:t>
            </a:r>
            <a:r>
              <a:rPr lang="en-US" altLang="zh-CN" sz="2000" dirty="0" smtClean="0"/>
              <a:t>Telecom </a:t>
            </a:r>
            <a:endParaRPr lang="en-US" altLang="zh-CN" sz="2000" dirty="0"/>
          </a:p>
        </p:txBody>
      </p:sp>
      <p:sp>
        <p:nvSpPr>
          <p:cNvPr id="3" name="标题 2"/>
          <p:cNvSpPr>
            <a:spLocks noGrp="1"/>
          </p:cNvSpPr>
          <p:nvPr>
            <p:ph type="ctrTitle"/>
          </p:nvPr>
        </p:nvSpPr>
        <p:spPr>
          <a:xfrm>
            <a:off x="742950" y="2263775"/>
            <a:ext cx="8420100" cy="1470025"/>
          </a:xfrm>
        </p:spPr>
        <p:txBody>
          <a:bodyPr/>
          <a:lstStyle/>
          <a:p>
            <a:r>
              <a:rPr kumimoji="1" lang="en-US" altLang="zh-CN" sz="3200" dirty="0" smtClean="0"/>
              <a:t>To</a:t>
            </a:r>
            <a:r>
              <a:rPr kumimoji="1" lang="zh-CN" altLang="en-US" sz="3200" dirty="0" smtClean="0"/>
              <a:t> </a:t>
            </a:r>
            <a:r>
              <a:rPr kumimoji="1" lang="en-US" altLang="zh-CN" sz="3200" dirty="0" smtClean="0"/>
              <a:t>Stay</a:t>
            </a:r>
            <a:r>
              <a:rPr kumimoji="1" lang="zh-CN" altLang="en-US" sz="3200" dirty="0" smtClean="0"/>
              <a:t> </a:t>
            </a:r>
            <a:r>
              <a:rPr kumimoji="1" lang="en-US" altLang="zh-CN" sz="3200" dirty="0" smtClean="0"/>
              <a:t>or</a:t>
            </a:r>
            <a:r>
              <a:rPr kumimoji="1" lang="zh-CN" altLang="en-US" sz="3200" dirty="0" smtClean="0"/>
              <a:t> </a:t>
            </a:r>
            <a:r>
              <a:rPr kumimoji="1" lang="en-US" altLang="zh-CN" sz="3200" dirty="0" smtClean="0"/>
              <a:t>to</a:t>
            </a:r>
            <a:r>
              <a:rPr kumimoji="1" lang="zh-CN" altLang="en-US" sz="3200" dirty="0" smtClean="0"/>
              <a:t> </a:t>
            </a:r>
            <a:r>
              <a:rPr kumimoji="1" lang="en-US" altLang="zh-CN" sz="3200" dirty="0" smtClean="0"/>
              <a:t>Leave:</a:t>
            </a:r>
            <a:br>
              <a:rPr kumimoji="1" lang="en-US" altLang="zh-CN" sz="3200" dirty="0" smtClean="0"/>
            </a:br>
            <a:r>
              <a:rPr kumimoji="1" lang="en-US" altLang="zh-CN" sz="3200" dirty="0" smtClean="0"/>
              <a:t>C</a:t>
            </a:r>
            <a:r>
              <a:rPr lang="en-US" altLang="zh-CN" sz="3200" dirty="0" smtClean="0"/>
              <a:t>hurn</a:t>
            </a:r>
            <a:r>
              <a:rPr lang="zh-CN" altLang="en-US" sz="3200" dirty="0" smtClean="0"/>
              <a:t> </a:t>
            </a:r>
            <a:r>
              <a:rPr lang="en-US" altLang="zh-CN" sz="3200" dirty="0" smtClean="0"/>
              <a:t>Prediction</a:t>
            </a:r>
            <a:r>
              <a:rPr lang="zh-CN" altLang="en-US" sz="3200" dirty="0" smtClean="0"/>
              <a:t> </a:t>
            </a:r>
            <a:r>
              <a:rPr lang="en-US" altLang="zh-CN" sz="3200" dirty="0" smtClean="0"/>
              <a:t>for</a:t>
            </a:r>
            <a:r>
              <a:rPr lang="zh-CN" altLang="en-US" sz="3200" dirty="0" smtClean="0"/>
              <a:t> </a:t>
            </a:r>
            <a:r>
              <a:rPr lang="en-US" altLang="zh-CN" sz="3200" dirty="0" smtClean="0">
                <a:solidFill>
                  <a:srgbClr val="800000"/>
                </a:solidFill>
              </a:rPr>
              <a:t>Urban</a:t>
            </a:r>
            <a:r>
              <a:rPr lang="zh-CN" altLang="en-US" sz="3200" dirty="0" smtClean="0">
                <a:solidFill>
                  <a:srgbClr val="800000"/>
                </a:solidFill>
              </a:rPr>
              <a:t> </a:t>
            </a:r>
            <a:r>
              <a:rPr lang="en-US" altLang="zh-CN" sz="3200" dirty="0" smtClean="0">
                <a:solidFill>
                  <a:srgbClr val="800000"/>
                </a:solidFill>
              </a:rPr>
              <a:t>Migrants</a:t>
            </a:r>
            <a:r>
              <a:rPr lang="zh-CN" altLang="en-US" sz="3200" dirty="0" smtClean="0"/>
              <a:t> </a:t>
            </a:r>
            <a:r>
              <a:rPr lang="en-US" altLang="zh-CN" sz="3200" dirty="0" smtClean="0"/>
              <a:t>in</a:t>
            </a:r>
            <a:r>
              <a:rPr lang="zh-CN" altLang="en-US" sz="3200" dirty="0" smtClean="0"/>
              <a:t> </a:t>
            </a:r>
            <a:r>
              <a:rPr lang="en-US" altLang="zh-CN" sz="3200" dirty="0" smtClean="0"/>
              <a:t>the</a:t>
            </a:r>
            <a:r>
              <a:rPr lang="zh-CN" altLang="en-US" sz="3200" dirty="0" smtClean="0"/>
              <a:t> </a:t>
            </a:r>
            <a:r>
              <a:rPr lang="en-US" altLang="zh-CN" sz="3200" dirty="0" smtClean="0"/>
              <a:t>Initial</a:t>
            </a:r>
            <a:r>
              <a:rPr lang="zh-CN" altLang="en-US" sz="3200" dirty="0" smtClean="0"/>
              <a:t> </a:t>
            </a:r>
            <a:r>
              <a:rPr lang="en-US" altLang="zh-CN" sz="3200" dirty="0" smtClean="0"/>
              <a:t>Period </a:t>
            </a:r>
            <a:endParaRPr lang="en-US" altLang="zh-CN" sz="3200" dirty="0"/>
          </a:p>
        </p:txBody>
      </p:sp>
    </p:spTree>
    <p:extLst>
      <p:ext uri="{BB962C8B-B14F-4D97-AF65-F5344CB8AC3E}">
        <p14:creationId xmlns:p14="http://schemas.microsoft.com/office/powerpoint/2010/main" val="1407529713"/>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smtClean="0">
                <a:ea typeface="黑体"/>
                <a:cs typeface="黑体"/>
              </a:rPr>
              <a:t>How</a:t>
            </a:r>
            <a:r>
              <a:rPr lang="zh-CN" altLang="en-US" sz="3200" dirty="0" smtClean="0">
                <a:ea typeface="黑体"/>
                <a:cs typeface="黑体"/>
              </a:rPr>
              <a:t> </a:t>
            </a:r>
            <a:r>
              <a:rPr lang="en-US" altLang="zh-CN" sz="3200" dirty="0" smtClean="0">
                <a:ea typeface="黑体"/>
                <a:cs typeface="黑体"/>
              </a:rPr>
              <a:t>Many</a:t>
            </a:r>
            <a:r>
              <a:rPr lang="zh-CN" altLang="en-US" sz="3200" dirty="0" smtClean="0">
                <a:ea typeface="黑体"/>
                <a:cs typeface="黑体"/>
              </a:rPr>
              <a:t> </a:t>
            </a:r>
            <a:r>
              <a:rPr lang="en-US" altLang="zh-CN" sz="3200" dirty="0" smtClean="0">
                <a:ea typeface="黑体"/>
                <a:cs typeface="黑体"/>
              </a:rPr>
              <a:t>Migrants</a:t>
            </a:r>
            <a:r>
              <a:rPr lang="zh-CN" altLang="en-US" sz="3200" dirty="0" smtClean="0">
                <a:ea typeface="黑体"/>
                <a:cs typeface="黑体"/>
              </a:rPr>
              <a:t> </a:t>
            </a:r>
            <a:r>
              <a:rPr lang="en-US" altLang="zh-CN" sz="3200" dirty="0" smtClean="0">
                <a:ea typeface="黑体"/>
                <a:cs typeface="黑体"/>
              </a:rPr>
              <a:t>are</a:t>
            </a:r>
            <a:r>
              <a:rPr lang="zh-CN" altLang="en-US" sz="3200" dirty="0" smtClean="0">
                <a:ea typeface="黑体"/>
                <a:cs typeface="黑体"/>
              </a:rPr>
              <a:t> </a:t>
            </a:r>
            <a:r>
              <a:rPr lang="en-US" altLang="zh-CN" sz="3200" dirty="0">
                <a:ea typeface="黑体"/>
                <a:cs typeface="黑体"/>
              </a:rPr>
              <a:t>L</a:t>
            </a:r>
            <a:r>
              <a:rPr lang="en-US" altLang="zh-CN" sz="3200" dirty="0" smtClean="0">
                <a:ea typeface="黑体"/>
                <a:cs typeface="黑体"/>
              </a:rPr>
              <a:t>eaving</a:t>
            </a:r>
            <a:r>
              <a:rPr lang="zh-CN" altLang="en-US" sz="3200" dirty="0" smtClean="0">
                <a:ea typeface="黑体"/>
                <a:cs typeface="黑体"/>
              </a:rPr>
              <a:t> </a:t>
            </a:r>
            <a:r>
              <a:rPr lang="en-US" altLang="zh-CN" sz="3200" dirty="0" smtClean="0">
                <a:ea typeface="黑体"/>
                <a:cs typeface="黑体"/>
              </a:rPr>
              <a:t>in</a:t>
            </a:r>
            <a:r>
              <a:rPr lang="zh-CN" altLang="en-US" sz="3200" dirty="0" smtClean="0">
                <a:ea typeface="黑体"/>
                <a:cs typeface="黑体"/>
              </a:rPr>
              <a:t> </a:t>
            </a:r>
            <a:r>
              <a:rPr lang="en-US" altLang="zh-CN" sz="3200" dirty="0" smtClean="0">
                <a:ea typeface="黑体"/>
                <a:cs typeface="黑体"/>
              </a:rPr>
              <a:t>the</a:t>
            </a:r>
            <a:r>
              <a:rPr lang="zh-CN" altLang="en-US" sz="3200" dirty="0" smtClean="0">
                <a:ea typeface="黑体"/>
                <a:cs typeface="黑体"/>
              </a:rPr>
              <a:t> </a:t>
            </a:r>
            <a:r>
              <a:rPr lang="en-US" altLang="zh-CN" sz="3200" dirty="0">
                <a:ea typeface="黑体"/>
                <a:cs typeface="黑体"/>
              </a:rPr>
              <a:t>F</a:t>
            </a:r>
            <a:r>
              <a:rPr lang="en-US" altLang="zh-CN" sz="3200" dirty="0" smtClean="0">
                <a:ea typeface="黑体"/>
                <a:cs typeface="黑体"/>
              </a:rPr>
              <a:t>irst</a:t>
            </a:r>
            <a:r>
              <a:rPr lang="zh-CN" altLang="en-US" sz="3200" dirty="0" smtClean="0">
                <a:ea typeface="黑体"/>
                <a:cs typeface="黑体"/>
              </a:rPr>
              <a:t> </a:t>
            </a:r>
            <a:r>
              <a:rPr lang="en-US" altLang="zh-CN" sz="3200" dirty="0" smtClean="0">
                <a:ea typeface="黑体"/>
                <a:cs typeface="黑体"/>
              </a:rPr>
              <a:t>Weeks?</a:t>
            </a:r>
            <a:endParaRPr kumimoji="1" lang="zh-CN" altLang="en-US" sz="3200" dirty="0"/>
          </a:p>
        </p:txBody>
      </p:sp>
      <p:sp>
        <p:nvSpPr>
          <p:cNvPr id="3" name="内容占位符 2"/>
          <p:cNvSpPr>
            <a:spLocks noGrp="1"/>
          </p:cNvSpPr>
          <p:nvPr>
            <p:ph idx="1"/>
          </p:nvPr>
        </p:nvSpPr>
        <p:spPr>
          <a:xfrm>
            <a:off x="350878" y="1196976"/>
            <a:ext cx="9139237" cy="2613024"/>
          </a:xfrm>
        </p:spPr>
        <p:txBody>
          <a:bodyPr/>
          <a:lstStyle/>
          <a:p>
            <a:r>
              <a:rPr lang="en-US" altLang="zh-CN" sz="2800" dirty="0"/>
              <a:t>B</a:t>
            </a:r>
            <a:r>
              <a:rPr lang="en-US" altLang="zh-CN" sz="2800" dirty="0" smtClean="0"/>
              <a:t>ased </a:t>
            </a:r>
            <a:r>
              <a:rPr lang="en-US" altLang="zh-CN" sz="2800" dirty="0"/>
              <a:t>on </a:t>
            </a:r>
            <a:r>
              <a:rPr lang="en-US" altLang="zh-CN" sz="2800" dirty="0" smtClean="0"/>
              <a:t>people’s </a:t>
            </a:r>
            <a:r>
              <a:rPr lang="en-US" altLang="zh-CN" sz="2800" dirty="0"/>
              <a:t>birthplaces and call </a:t>
            </a:r>
            <a:r>
              <a:rPr lang="en-US" altLang="zh-CN" sz="2800" dirty="0" smtClean="0"/>
              <a:t>history,</a:t>
            </a:r>
            <a:r>
              <a:rPr lang="zh-CN" altLang="en-US" sz="2800" dirty="0" smtClean="0"/>
              <a:t> </a:t>
            </a:r>
            <a:r>
              <a:rPr lang="en-US" altLang="zh-CN" sz="2800" dirty="0" smtClean="0"/>
              <a:t>we</a:t>
            </a:r>
            <a:r>
              <a:rPr lang="zh-CN" altLang="en-US" sz="2800" dirty="0" smtClean="0"/>
              <a:t> </a:t>
            </a:r>
            <a:r>
              <a:rPr lang="en-US" altLang="zh-CN" sz="2800" dirty="0" smtClean="0"/>
              <a:t>define</a:t>
            </a:r>
            <a:r>
              <a:rPr lang="zh-CN" altLang="en-US" sz="2800" dirty="0" smtClean="0"/>
              <a:t> </a:t>
            </a:r>
            <a:r>
              <a:rPr lang="en-US" altLang="zh-CN" sz="2800" dirty="0" smtClean="0"/>
              <a:t>locals</a:t>
            </a:r>
            <a:r>
              <a:rPr lang="zh-CN" altLang="en-US" sz="2800" dirty="0" smtClean="0"/>
              <a:t> </a:t>
            </a:r>
            <a:r>
              <a:rPr lang="en-US" altLang="zh-CN" sz="2800" dirty="0" smtClean="0"/>
              <a:t>and</a:t>
            </a:r>
            <a:r>
              <a:rPr lang="zh-CN" altLang="en-US" sz="2800" dirty="0" smtClean="0"/>
              <a:t> </a:t>
            </a:r>
            <a:r>
              <a:rPr lang="en-US" altLang="zh-CN" sz="2800" dirty="0" smtClean="0"/>
              <a:t>new</a:t>
            </a:r>
            <a:r>
              <a:rPr lang="zh-CN" altLang="en-US" sz="2800" dirty="0" smtClean="0"/>
              <a:t> </a:t>
            </a:r>
            <a:r>
              <a:rPr lang="en-US" altLang="zh-CN" sz="2800" dirty="0" smtClean="0"/>
              <a:t>migrants:</a:t>
            </a:r>
          </a:p>
          <a:p>
            <a:pPr lvl="1"/>
            <a:r>
              <a:rPr lang="en-US" altLang="zh-CN" sz="2400" dirty="0" smtClean="0"/>
              <a:t>Locals:</a:t>
            </a:r>
            <a:r>
              <a:rPr lang="zh-CN" altLang="en-US" sz="2400" dirty="0" smtClean="0"/>
              <a:t> </a:t>
            </a:r>
            <a:r>
              <a:rPr lang="en-US" altLang="zh-CN" sz="2400" dirty="0" smtClean="0"/>
              <a:t>who</a:t>
            </a:r>
            <a:r>
              <a:rPr lang="zh-CN" altLang="en-US" sz="2400" dirty="0" smtClean="0"/>
              <a:t> </a:t>
            </a:r>
            <a:r>
              <a:rPr lang="en-US" altLang="zh-CN" sz="2400" dirty="0" smtClean="0"/>
              <a:t>were</a:t>
            </a:r>
            <a:r>
              <a:rPr lang="zh-CN" altLang="en-US" sz="2400" dirty="0" smtClean="0"/>
              <a:t> </a:t>
            </a:r>
            <a:r>
              <a:rPr lang="en-US" altLang="zh-CN" sz="2400" dirty="0" smtClean="0"/>
              <a:t>born</a:t>
            </a:r>
            <a:r>
              <a:rPr lang="zh-CN" altLang="en-US" sz="2400" dirty="0" smtClean="0"/>
              <a:t> </a:t>
            </a:r>
            <a:r>
              <a:rPr lang="en-US" altLang="zh-CN" sz="2400" dirty="0" smtClean="0"/>
              <a:t>in</a:t>
            </a:r>
            <a:r>
              <a:rPr lang="zh-CN" altLang="en-US" sz="2400" dirty="0" smtClean="0"/>
              <a:t> </a:t>
            </a:r>
            <a:r>
              <a:rPr lang="en-US" altLang="zh-CN" sz="2400" dirty="0" smtClean="0"/>
              <a:t>Shanghai</a:t>
            </a:r>
          </a:p>
          <a:p>
            <a:pPr lvl="1"/>
            <a:r>
              <a:rPr lang="en-US" altLang="zh-CN" sz="2400" dirty="0" smtClean="0"/>
              <a:t>New</a:t>
            </a:r>
            <a:r>
              <a:rPr lang="zh-CN" altLang="en-US" sz="2400" dirty="0" smtClean="0"/>
              <a:t> </a:t>
            </a:r>
            <a:r>
              <a:rPr lang="en-US" altLang="zh-CN" sz="2400" dirty="0"/>
              <a:t>m</a:t>
            </a:r>
            <a:r>
              <a:rPr lang="en-US" altLang="zh-CN" sz="2400" dirty="0" smtClean="0"/>
              <a:t>igrants:</a:t>
            </a:r>
            <a:r>
              <a:rPr lang="zh-CN" altLang="en-US" sz="2400" dirty="0" smtClean="0"/>
              <a:t> </a:t>
            </a:r>
            <a:r>
              <a:rPr lang="en-US" altLang="zh-CN" sz="2400" dirty="0" smtClean="0"/>
              <a:t>who</a:t>
            </a:r>
            <a:r>
              <a:rPr lang="zh-CN" altLang="en-US" sz="2400" dirty="0" smtClean="0"/>
              <a:t> </a:t>
            </a:r>
            <a:r>
              <a:rPr lang="en-US" altLang="zh-CN" sz="2400" dirty="0" smtClean="0"/>
              <a:t>were </a:t>
            </a:r>
            <a:r>
              <a:rPr lang="en-US" altLang="zh-CN" sz="2400" dirty="0"/>
              <a:t>not born in Shanghai and had no call logs in the </a:t>
            </a:r>
            <a:r>
              <a:rPr lang="en-US" altLang="zh-CN" sz="2400" dirty="0" smtClean="0"/>
              <a:t>first </a:t>
            </a:r>
            <a:r>
              <a:rPr lang="en-US" altLang="zh-CN" sz="2400" dirty="0"/>
              <a:t>4 days in our dataset </a:t>
            </a:r>
          </a:p>
          <a:p>
            <a:pPr lvl="1"/>
            <a:endParaRPr lang="en-US" altLang="zh-CN" dirty="0"/>
          </a:p>
          <a:p>
            <a:endParaRPr kumimoji="1" lang="en-US" altLang="zh-CN" dirty="0" smtClean="0"/>
          </a:p>
          <a:p>
            <a:endParaRPr kumimoji="1" lang="zh-CN" altLang="en-US" dirty="0"/>
          </a:p>
        </p:txBody>
      </p:sp>
      <p:sp>
        <p:nvSpPr>
          <p:cNvPr id="5" name="文本框 4"/>
          <p:cNvSpPr txBox="1"/>
          <p:nvPr/>
        </p:nvSpPr>
        <p:spPr>
          <a:xfrm>
            <a:off x="1295400" y="5943600"/>
            <a:ext cx="7239000" cy="400110"/>
          </a:xfrm>
          <a:prstGeom prst="rect">
            <a:avLst/>
          </a:prstGeom>
          <a:noFill/>
        </p:spPr>
        <p:txBody>
          <a:bodyPr wrap="square" rtlCol="0">
            <a:spAutoFit/>
          </a:bodyPr>
          <a:lstStyle/>
          <a:p>
            <a:r>
              <a:rPr kumimoji="1" lang="en-US" altLang="zh-CN" sz="2000" dirty="0" smtClean="0">
                <a:solidFill>
                  <a:srgbClr val="FF0000"/>
                </a:solidFill>
              </a:rPr>
              <a:t>1.8M</a:t>
            </a:r>
            <a:r>
              <a:rPr kumimoji="1" lang="zh-CN" altLang="en-US" sz="2000" dirty="0" smtClean="0"/>
              <a:t> </a:t>
            </a:r>
            <a:r>
              <a:rPr kumimoji="1" lang="en-US" altLang="zh-CN" sz="2000" dirty="0" smtClean="0"/>
              <a:t>locals,</a:t>
            </a:r>
            <a:r>
              <a:rPr kumimoji="1" lang="zh-CN" altLang="en-US" sz="2000" dirty="0" smtClean="0">
                <a:solidFill>
                  <a:srgbClr val="FF0000"/>
                </a:solidFill>
              </a:rPr>
              <a:t> </a:t>
            </a:r>
            <a:r>
              <a:rPr kumimoji="1" lang="en-US" altLang="zh-CN" sz="2000" dirty="0" smtClean="0">
                <a:solidFill>
                  <a:srgbClr val="FF0000"/>
                </a:solidFill>
              </a:rPr>
              <a:t>34K</a:t>
            </a:r>
            <a:r>
              <a:rPr kumimoji="1" lang="zh-CN" altLang="en-US" sz="2000" dirty="0" smtClean="0">
                <a:solidFill>
                  <a:srgbClr val="FF0000"/>
                </a:solidFill>
              </a:rPr>
              <a:t> </a:t>
            </a:r>
            <a:r>
              <a:rPr kumimoji="1" lang="en-US" altLang="zh-CN" sz="2000" dirty="0" smtClean="0"/>
              <a:t>staying</a:t>
            </a:r>
            <a:r>
              <a:rPr kumimoji="1" lang="zh-CN" altLang="en-US" sz="2000" dirty="0" smtClean="0"/>
              <a:t> </a:t>
            </a:r>
            <a:r>
              <a:rPr kumimoji="1" lang="en-US" altLang="zh-CN" sz="2000" dirty="0" smtClean="0"/>
              <a:t>migrants</a:t>
            </a:r>
            <a:r>
              <a:rPr kumimoji="1" lang="zh-CN" altLang="en-US" sz="2000" dirty="0" smtClean="0"/>
              <a:t> </a:t>
            </a:r>
            <a:r>
              <a:rPr kumimoji="1" lang="en-US" altLang="zh-CN" sz="2000" dirty="0" smtClean="0"/>
              <a:t>and</a:t>
            </a:r>
            <a:r>
              <a:rPr kumimoji="1" lang="zh-CN" altLang="en-US" sz="2000" dirty="0" smtClean="0"/>
              <a:t> </a:t>
            </a:r>
            <a:r>
              <a:rPr kumimoji="1" lang="en-US" altLang="zh-CN" sz="2000" dirty="0" smtClean="0">
                <a:solidFill>
                  <a:srgbClr val="FF0000"/>
                </a:solidFill>
              </a:rPr>
              <a:t>1.5K</a:t>
            </a:r>
            <a:r>
              <a:rPr kumimoji="1" lang="zh-CN" altLang="en-US" sz="2000" dirty="0" smtClean="0"/>
              <a:t> </a:t>
            </a:r>
            <a:r>
              <a:rPr kumimoji="1" lang="en-US" altLang="zh-CN" sz="2000" dirty="0" smtClean="0"/>
              <a:t>leaving</a:t>
            </a:r>
            <a:r>
              <a:rPr kumimoji="1" lang="zh-CN" altLang="en-US" sz="2000" dirty="0" smtClean="0"/>
              <a:t> </a:t>
            </a:r>
            <a:r>
              <a:rPr kumimoji="1" lang="en-US" altLang="zh-CN" sz="2000" dirty="0" smtClean="0"/>
              <a:t>migrants.</a:t>
            </a:r>
            <a:r>
              <a:rPr kumimoji="1" lang="zh-CN" altLang="en-US" sz="2000" dirty="0" smtClean="0"/>
              <a:t> </a:t>
            </a:r>
            <a:endParaRPr kumimoji="1" lang="zh-CN" altLang="en-US" sz="2000" dirty="0"/>
          </a:p>
        </p:txBody>
      </p:sp>
      <p:sp>
        <p:nvSpPr>
          <p:cNvPr id="6" name="文本框 5"/>
          <p:cNvSpPr txBox="1"/>
          <p:nvPr/>
        </p:nvSpPr>
        <p:spPr>
          <a:xfrm>
            <a:off x="-988541" y="3898900"/>
            <a:ext cx="184731" cy="369332"/>
          </a:xfrm>
          <a:prstGeom prst="rect">
            <a:avLst/>
          </a:prstGeom>
          <a:noFill/>
        </p:spPr>
        <p:txBody>
          <a:bodyPr wrap="none" rtlCol="0">
            <a:spAutoFit/>
          </a:bodyPr>
          <a:lstStyle/>
          <a:p>
            <a:endParaRPr kumimoji="1" lang="zh-CN" altLang="en-US" dirty="0"/>
          </a:p>
        </p:txBody>
      </p:sp>
      <p:pic>
        <p:nvPicPr>
          <p:cNvPr id="8" name="图片 7"/>
          <p:cNvPicPr>
            <a:picLocks noChangeAspect="1"/>
          </p:cNvPicPr>
          <p:nvPr/>
        </p:nvPicPr>
        <p:blipFill>
          <a:blip r:embed="rId3"/>
          <a:stretch>
            <a:fillRect/>
          </a:stretch>
        </p:blipFill>
        <p:spPr>
          <a:xfrm>
            <a:off x="1828800" y="3505200"/>
            <a:ext cx="5969000" cy="2222500"/>
          </a:xfrm>
          <a:prstGeom prst="rect">
            <a:avLst/>
          </a:prstGeom>
        </p:spPr>
      </p:pic>
    </p:spTree>
    <p:extLst>
      <p:ext uri="{BB962C8B-B14F-4D97-AF65-F5344CB8AC3E}">
        <p14:creationId xmlns:p14="http://schemas.microsoft.com/office/powerpoint/2010/main" val="574900063"/>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a:t>
            </a:r>
            <a:r>
              <a:rPr lang="en-US" altLang="zh-CN" dirty="0" smtClean="0"/>
              <a:t>Dis)</a:t>
            </a:r>
            <a:r>
              <a:rPr lang="en-US" altLang="zh-CN" dirty="0" err="1" smtClean="0"/>
              <a:t>integretion</a:t>
            </a:r>
            <a:r>
              <a:rPr lang="en-US" altLang="zh-CN" dirty="0" smtClean="0"/>
              <a:t> </a:t>
            </a:r>
            <a:r>
              <a:rPr lang="en-US" altLang="zh-CN" dirty="0"/>
              <a:t>of Migrants </a:t>
            </a:r>
            <a:endParaRPr kumimoji="1" lang="zh-CN" altLang="en-US" dirty="0"/>
          </a:p>
        </p:txBody>
      </p:sp>
      <p:sp>
        <p:nvSpPr>
          <p:cNvPr id="3" name="内容占位符 2"/>
          <p:cNvSpPr>
            <a:spLocks noGrp="1"/>
          </p:cNvSpPr>
          <p:nvPr>
            <p:ph idx="1"/>
          </p:nvPr>
        </p:nvSpPr>
        <p:spPr/>
        <p:txBody>
          <a:bodyPr/>
          <a:lstStyle/>
          <a:p>
            <a:r>
              <a:rPr kumimoji="1" lang="en-US" altLang="zh-CN" sz="2800" dirty="0" smtClean="0"/>
              <a:t>Q1:</a:t>
            </a:r>
            <a:r>
              <a:rPr kumimoji="1" lang="zh-CN" altLang="en-US" sz="2800" dirty="0" smtClean="0"/>
              <a:t> </a:t>
            </a:r>
            <a:r>
              <a:rPr kumimoji="1" lang="en-US" altLang="zh-CN" sz="2800" dirty="0" smtClean="0"/>
              <a:t>What</a:t>
            </a:r>
            <a:r>
              <a:rPr kumimoji="1" lang="zh-CN" altLang="en-US" sz="2800" dirty="0" smtClean="0"/>
              <a:t> </a:t>
            </a:r>
            <a:r>
              <a:rPr kumimoji="1" lang="en-US" altLang="zh-CN" sz="2800" dirty="0" smtClean="0"/>
              <a:t>kind</a:t>
            </a:r>
            <a:r>
              <a:rPr kumimoji="1" lang="zh-CN" altLang="en-US" sz="2800" dirty="0" smtClean="0"/>
              <a:t> </a:t>
            </a:r>
            <a:r>
              <a:rPr kumimoji="1" lang="en-US" altLang="zh-CN" sz="2800" dirty="0" smtClean="0"/>
              <a:t>of</a:t>
            </a:r>
            <a:r>
              <a:rPr kumimoji="1" lang="zh-CN" altLang="en-US" sz="2800" dirty="0" smtClean="0"/>
              <a:t> </a:t>
            </a:r>
            <a:r>
              <a:rPr kumimoji="1" lang="en-US" altLang="zh-CN" sz="2800" dirty="0" smtClean="0"/>
              <a:t>people</a:t>
            </a:r>
            <a:r>
              <a:rPr kumimoji="1" lang="zh-CN" altLang="en-US" sz="2800" dirty="0" smtClean="0"/>
              <a:t> </a:t>
            </a:r>
            <a:r>
              <a:rPr kumimoji="1" lang="en-US" altLang="zh-CN" sz="2800" dirty="0" smtClean="0"/>
              <a:t>tend</a:t>
            </a:r>
            <a:r>
              <a:rPr kumimoji="1" lang="zh-CN" altLang="en-US" sz="2800" dirty="0" smtClean="0"/>
              <a:t> </a:t>
            </a:r>
            <a:r>
              <a:rPr kumimoji="1" lang="en-US" altLang="zh-CN" sz="2800" dirty="0" smtClean="0"/>
              <a:t>to</a:t>
            </a:r>
            <a:r>
              <a:rPr kumimoji="1" lang="zh-CN" altLang="en-US" sz="2800" dirty="0" smtClean="0"/>
              <a:t> </a:t>
            </a:r>
            <a:r>
              <a:rPr kumimoji="1" lang="en-US" altLang="zh-CN" sz="2800" dirty="0" smtClean="0"/>
              <a:t>start</a:t>
            </a:r>
            <a:r>
              <a:rPr kumimoji="1" lang="zh-CN" altLang="en-US" sz="2800" dirty="0" smtClean="0"/>
              <a:t> </a:t>
            </a:r>
            <a:r>
              <a:rPr kumimoji="1" lang="en-US" altLang="zh-CN" sz="2800" dirty="0" smtClean="0"/>
              <a:t>with</a:t>
            </a:r>
            <a:r>
              <a:rPr kumimoji="1" lang="zh-CN" altLang="en-US" sz="2800" dirty="0" smtClean="0"/>
              <a:t> </a:t>
            </a:r>
            <a:r>
              <a:rPr kumimoji="1" lang="en-US" altLang="zh-CN" sz="2800" dirty="0" smtClean="0"/>
              <a:t>a</a:t>
            </a:r>
            <a:r>
              <a:rPr kumimoji="1" lang="zh-CN" altLang="en-US" sz="2800" dirty="0" smtClean="0"/>
              <a:t> </a:t>
            </a:r>
            <a:r>
              <a:rPr kumimoji="1" lang="en-US" altLang="zh-CN" sz="2800" dirty="0" smtClean="0"/>
              <a:t>less</a:t>
            </a:r>
            <a:r>
              <a:rPr kumimoji="1" lang="zh-CN" altLang="en-US" sz="2800" dirty="0" smtClean="0"/>
              <a:t> </a:t>
            </a:r>
            <a:r>
              <a:rPr kumimoji="1" lang="en-US" altLang="zh-CN" sz="2800" dirty="0" smtClean="0"/>
              <a:t>dense</a:t>
            </a:r>
            <a:r>
              <a:rPr kumimoji="1" lang="zh-CN" altLang="en-US" sz="2800" dirty="0" smtClean="0"/>
              <a:t> </a:t>
            </a:r>
            <a:r>
              <a:rPr kumimoji="1" lang="en-US" altLang="zh-CN" sz="2800" dirty="0" smtClean="0"/>
              <a:t>group?</a:t>
            </a:r>
            <a:r>
              <a:rPr kumimoji="1" lang="zh-CN" altLang="en-US" sz="2800" dirty="0" smtClean="0"/>
              <a:t> </a:t>
            </a:r>
            <a:r>
              <a:rPr kumimoji="1" lang="en-US" altLang="zh-CN" sz="2800" dirty="0" smtClean="0"/>
              <a:t>Leaving</a:t>
            </a:r>
            <a:r>
              <a:rPr kumimoji="1" lang="zh-CN" altLang="en-US" sz="2800" dirty="0" smtClean="0"/>
              <a:t> </a:t>
            </a:r>
            <a:r>
              <a:rPr kumimoji="1" lang="en-US" altLang="zh-CN" sz="2800" dirty="0" smtClean="0"/>
              <a:t>migrants</a:t>
            </a:r>
            <a:r>
              <a:rPr kumimoji="1" lang="zh-CN" altLang="en-US" sz="2800" dirty="0" smtClean="0"/>
              <a:t> </a:t>
            </a:r>
            <a:r>
              <a:rPr kumimoji="1" lang="en-US" altLang="zh-CN" sz="2800" dirty="0" smtClean="0"/>
              <a:t>or</a:t>
            </a:r>
            <a:r>
              <a:rPr kumimoji="1" lang="zh-CN" altLang="en-US" sz="2800" dirty="0"/>
              <a:t> </a:t>
            </a:r>
            <a:r>
              <a:rPr kumimoji="1" lang="en-US" altLang="zh-CN" sz="2800" dirty="0" smtClean="0"/>
              <a:t>staying</a:t>
            </a:r>
            <a:r>
              <a:rPr kumimoji="1" lang="zh-CN" altLang="en-US" sz="2800" dirty="0" smtClean="0"/>
              <a:t> </a:t>
            </a:r>
            <a:r>
              <a:rPr kumimoji="1" lang="en-US" altLang="zh-CN" sz="2800" dirty="0" smtClean="0"/>
              <a:t>migrants?</a:t>
            </a:r>
            <a:endParaRPr kumimoji="1" lang="zh-CN" altLang="en-US" sz="2800" dirty="0"/>
          </a:p>
        </p:txBody>
      </p:sp>
    </p:spTree>
    <p:extLst>
      <p:ext uri="{BB962C8B-B14F-4D97-AF65-F5344CB8AC3E}">
        <p14:creationId xmlns:p14="http://schemas.microsoft.com/office/powerpoint/2010/main" val="1254583723"/>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2895600"/>
            <a:ext cx="3729426" cy="3429000"/>
          </a:xfrm>
          <a:prstGeom prst="rect">
            <a:avLst/>
          </a:prstGeom>
        </p:spPr>
      </p:pic>
      <p:sp>
        <p:nvSpPr>
          <p:cNvPr id="2" name="标题 1"/>
          <p:cNvSpPr>
            <a:spLocks noGrp="1"/>
          </p:cNvSpPr>
          <p:nvPr>
            <p:ph type="title"/>
          </p:nvPr>
        </p:nvSpPr>
        <p:spPr/>
        <p:txBody>
          <a:bodyPr/>
          <a:lstStyle/>
          <a:p>
            <a:r>
              <a:rPr lang="en-US" altLang="zh-CN" b="1" dirty="0">
                <a:solidFill>
                  <a:srgbClr val="7030A0"/>
                </a:solidFill>
                <a:latin typeface="Verdana" pitchFamily="34" charset="0"/>
                <a:ea typeface="华文行楷" pitchFamily="2" charset="-122"/>
                <a:cs typeface="Times New Roman" pitchFamily="18" charset="0"/>
                <a:sym typeface="Wingdings" pitchFamily="2" charset="2"/>
              </a:rPr>
              <a:t>Leaving migrants start with a denser </a:t>
            </a:r>
            <a:r>
              <a:rPr lang="en-US" altLang="zh-CN" b="1" dirty="0" smtClean="0">
                <a:solidFill>
                  <a:srgbClr val="7030A0"/>
                </a:solidFill>
                <a:latin typeface="Verdana" pitchFamily="34" charset="0"/>
                <a:ea typeface="华文行楷" pitchFamily="2" charset="-122"/>
                <a:cs typeface="Times New Roman" pitchFamily="18" charset="0"/>
                <a:sym typeface="Wingdings" pitchFamily="2" charset="2"/>
              </a:rPr>
              <a:t>group</a:t>
            </a:r>
            <a:endParaRPr lang="en-US" altLang="zh-CN" dirty="0"/>
          </a:p>
        </p:txBody>
      </p:sp>
      <p:sp>
        <p:nvSpPr>
          <p:cNvPr id="3" name="内容占位符 2"/>
          <p:cNvSpPr>
            <a:spLocks noGrp="1"/>
          </p:cNvSpPr>
          <p:nvPr>
            <p:ph idx="1"/>
          </p:nvPr>
        </p:nvSpPr>
        <p:spPr/>
        <p:txBody>
          <a:bodyPr/>
          <a:lstStyle/>
          <a:p>
            <a:r>
              <a:rPr kumimoji="1" lang="en-US" altLang="zh-CN" sz="2800" dirty="0"/>
              <a:t>Q1:</a:t>
            </a:r>
            <a:r>
              <a:rPr kumimoji="1" lang="zh-CN" altLang="en-US" sz="2800" dirty="0"/>
              <a:t> </a:t>
            </a:r>
            <a:r>
              <a:rPr kumimoji="1" lang="en-US" altLang="zh-CN" sz="2800" dirty="0"/>
              <a:t>What</a:t>
            </a:r>
            <a:r>
              <a:rPr kumimoji="1" lang="zh-CN" altLang="en-US" sz="2800" dirty="0"/>
              <a:t> </a:t>
            </a:r>
            <a:r>
              <a:rPr kumimoji="1" lang="en-US" altLang="zh-CN" sz="2800" dirty="0"/>
              <a:t>kind</a:t>
            </a:r>
            <a:r>
              <a:rPr kumimoji="1" lang="zh-CN" altLang="en-US" sz="2800" dirty="0"/>
              <a:t> </a:t>
            </a:r>
            <a:r>
              <a:rPr kumimoji="1" lang="en-US" altLang="zh-CN" sz="2800" dirty="0"/>
              <a:t>of</a:t>
            </a:r>
            <a:r>
              <a:rPr kumimoji="1" lang="zh-CN" altLang="en-US" sz="2800" dirty="0"/>
              <a:t> </a:t>
            </a:r>
            <a:r>
              <a:rPr kumimoji="1" lang="en-US" altLang="zh-CN" sz="2800" dirty="0"/>
              <a:t>people</a:t>
            </a:r>
            <a:r>
              <a:rPr kumimoji="1" lang="zh-CN" altLang="en-US" sz="2800" dirty="0"/>
              <a:t> </a:t>
            </a:r>
            <a:r>
              <a:rPr kumimoji="1" lang="en-US" altLang="zh-CN" sz="2800" dirty="0"/>
              <a:t>tend</a:t>
            </a:r>
            <a:r>
              <a:rPr kumimoji="1" lang="zh-CN" altLang="en-US" sz="2800" dirty="0"/>
              <a:t> </a:t>
            </a:r>
            <a:r>
              <a:rPr kumimoji="1" lang="en-US" altLang="zh-CN" sz="2800" dirty="0"/>
              <a:t>to</a:t>
            </a:r>
            <a:r>
              <a:rPr kumimoji="1" lang="zh-CN" altLang="en-US" sz="2800" dirty="0"/>
              <a:t> </a:t>
            </a:r>
            <a:r>
              <a:rPr kumimoji="1" lang="en-US" altLang="zh-CN" sz="2800" dirty="0"/>
              <a:t>start</a:t>
            </a:r>
            <a:r>
              <a:rPr kumimoji="1" lang="zh-CN" altLang="en-US" sz="2800" dirty="0"/>
              <a:t> </a:t>
            </a:r>
            <a:r>
              <a:rPr kumimoji="1" lang="en-US" altLang="zh-CN" sz="2800" dirty="0" smtClean="0"/>
              <a:t>with</a:t>
            </a:r>
            <a:r>
              <a:rPr kumimoji="1" lang="zh-CN" altLang="en-US" sz="2800" dirty="0" smtClean="0"/>
              <a:t> </a:t>
            </a:r>
            <a:r>
              <a:rPr kumimoji="1" lang="en-US" altLang="zh-CN" sz="2800" dirty="0" smtClean="0"/>
              <a:t>a</a:t>
            </a:r>
            <a:r>
              <a:rPr kumimoji="1" lang="zh-CN" altLang="en-US" sz="2800" dirty="0" smtClean="0"/>
              <a:t> </a:t>
            </a:r>
            <a:r>
              <a:rPr kumimoji="1" lang="en-US" altLang="zh-CN" sz="2800" dirty="0"/>
              <a:t>less</a:t>
            </a:r>
            <a:r>
              <a:rPr kumimoji="1" lang="zh-CN" altLang="en-US" sz="2800" dirty="0"/>
              <a:t> </a:t>
            </a:r>
            <a:r>
              <a:rPr kumimoji="1" lang="en-US" altLang="zh-CN" sz="2800" dirty="0"/>
              <a:t>dense</a:t>
            </a:r>
            <a:r>
              <a:rPr kumimoji="1" lang="zh-CN" altLang="en-US" sz="2800" dirty="0"/>
              <a:t> </a:t>
            </a:r>
            <a:r>
              <a:rPr kumimoji="1" lang="en-US" altLang="zh-CN" sz="2800" dirty="0"/>
              <a:t>group?</a:t>
            </a:r>
            <a:r>
              <a:rPr kumimoji="1" lang="zh-CN" altLang="en-US" sz="2800" dirty="0"/>
              <a:t> </a:t>
            </a:r>
            <a:r>
              <a:rPr kumimoji="1" lang="en-US" altLang="zh-CN" sz="2800" dirty="0"/>
              <a:t>Leaving</a:t>
            </a:r>
            <a:r>
              <a:rPr kumimoji="1" lang="zh-CN" altLang="en-US" sz="2800" dirty="0"/>
              <a:t> </a:t>
            </a:r>
            <a:r>
              <a:rPr kumimoji="1" lang="en-US" altLang="zh-CN" sz="2800" dirty="0"/>
              <a:t>migrants</a:t>
            </a:r>
            <a:r>
              <a:rPr kumimoji="1" lang="zh-CN" altLang="en-US" sz="2800" dirty="0"/>
              <a:t> </a:t>
            </a:r>
            <a:r>
              <a:rPr kumimoji="1" lang="en-US" altLang="zh-CN" sz="2800" dirty="0"/>
              <a:t>or</a:t>
            </a:r>
            <a:r>
              <a:rPr kumimoji="1" lang="zh-CN" altLang="en-US" sz="2800" dirty="0"/>
              <a:t> </a:t>
            </a:r>
            <a:r>
              <a:rPr kumimoji="1" lang="en-US" altLang="zh-CN" sz="2800" dirty="0"/>
              <a:t>staying</a:t>
            </a:r>
            <a:r>
              <a:rPr kumimoji="1" lang="zh-CN" altLang="en-US" sz="2800" dirty="0"/>
              <a:t> </a:t>
            </a:r>
            <a:r>
              <a:rPr kumimoji="1" lang="en-US" altLang="zh-CN" sz="2800" dirty="0"/>
              <a:t>migrants</a:t>
            </a:r>
            <a:r>
              <a:rPr kumimoji="1" lang="en-US" altLang="zh-CN" sz="2800" dirty="0" smtClean="0"/>
              <a:t>?</a:t>
            </a:r>
          </a:p>
          <a:p>
            <a:pPr lvl="2"/>
            <a:endParaRPr kumimoji="1" lang="zh-CN" altLang="en-US" sz="2000" dirty="0"/>
          </a:p>
        </p:txBody>
      </p:sp>
      <p:sp>
        <p:nvSpPr>
          <p:cNvPr id="7" name="矩形 6"/>
          <p:cNvSpPr/>
          <p:nvPr/>
        </p:nvSpPr>
        <p:spPr>
          <a:xfrm rot="1029180">
            <a:off x="3429183" y="3648649"/>
            <a:ext cx="1524000" cy="228600"/>
          </a:xfrm>
          <a:prstGeom prst="rect">
            <a:avLst/>
          </a:prstGeom>
          <a:solidFill>
            <a:srgbClr val="FF26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文本框 7"/>
          <p:cNvSpPr txBox="1"/>
          <p:nvPr/>
        </p:nvSpPr>
        <p:spPr>
          <a:xfrm>
            <a:off x="1066800" y="2401669"/>
            <a:ext cx="8213066" cy="646331"/>
          </a:xfrm>
          <a:prstGeom prst="rect">
            <a:avLst/>
          </a:prstGeom>
          <a:noFill/>
        </p:spPr>
        <p:txBody>
          <a:bodyPr wrap="square" rtlCol="0">
            <a:spAutoFit/>
          </a:bodyPr>
          <a:lstStyle/>
          <a:p>
            <a:pPr marL="0" lvl="2"/>
            <a:r>
              <a:rPr kumimoji="1" lang="en-US" altLang="zh-CN" b="1" dirty="0" smtClean="0"/>
              <a:t>clustering</a:t>
            </a:r>
            <a:r>
              <a:rPr kumimoji="1" lang="zh-CN" altLang="en-US" b="1" dirty="0" smtClean="0"/>
              <a:t> </a:t>
            </a:r>
            <a:r>
              <a:rPr kumimoji="1" lang="en-US" altLang="zh-CN" b="1" dirty="0" smtClean="0"/>
              <a:t>coefficient</a:t>
            </a:r>
            <a:r>
              <a:rPr kumimoji="1" lang="en-US" altLang="zh-CN" b="1" dirty="0"/>
              <a:t>:</a:t>
            </a:r>
            <a:r>
              <a:rPr kumimoji="1" lang="zh-CN" altLang="en-US" b="1" dirty="0"/>
              <a:t> </a:t>
            </a:r>
            <a:r>
              <a:rPr lang="en-US" altLang="zh-CN" dirty="0"/>
              <a:t>the fraction of triangles in the ego-network and indicates how likely a person’s contacts know each other </a:t>
            </a:r>
          </a:p>
        </p:txBody>
      </p:sp>
    </p:spTree>
    <p:extLst>
      <p:ext uri="{BB962C8B-B14F-4D97-AF65-F5344CB8AC3E}">
        <p14:creationId xmlns:p14="http://schemas.microsoft.com/office/powerpoint/2010/main" val="504940448"/>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The (Dis)</a:t>
            </a:r>
            <a:r>
              <a:rPr lang="en-US" altLang="zh-CN" dirty="0" err="1" smtClean="0"/>
              <a:t>integretion</a:t>
            </a:r>
            <a:r>
              <a:rPr lang="en-US" altLang="zh-CN" dirty="0" smtClean="0"/>
              <a:t> of Migrants </a:t>
            </a:r>
            <a:endParaRPr lang="en-US" altLang="zh-CN" dirty="0"/>
          </a:p>
        </p:txBody>
      </p:sp>
      <p:sp>
        <p:nvSpPr>
          <p:cNvPr id="3" name="内容占位符 2"/>
          <p:cNvSpPr>
            <a:spLocks noGrp="1"/>
          </p:cNvSpPr>
          <p:nvPr>
            <p:ph idx="1"/>
          </p:nvPr>
        </p:nvSpPr>
        <p:spPr>
          <a:xfrm>
            <a:off x="350878" y="1196976"/>
            <a:ext cx="9283662" cy="2155824"/>
          </a:xfrm>
        </p:spPr>
        <p:txBody>
          <a:bodyPr/>
          <a:lstStyle/>
          <a:p>
            <a:endParaRPr kumimoji="1" lang="en-US" altLang="zh-CN" sz="2000" dirty="0"/>
          </a:p>
          <a:p>
            <a:pPr lvl="1"/>
            <a:endParaRPr kumimoji="1" lang="en-US" altLang="zh-CN" dirty="0"/>
          </a:p>
          <a:p>
            <a:pPr lvl="1"/>
            <a:endParaRPr kumimoji="1" lang="en-US" altLang="zh-CN" dirty="0" smtClean="0"/>
          </a:p>
          <a:p>
            <a:pPr lvl="1"/>
            <a:endParaRPr kumimoji="1" lang="zh-CN" altLang="en-US" dirty="0"/>
          </a:p>
        </p:txBody>
      </p:sp>
      <p:sp>
        <p:nvSpPr>
          <p:cNvPr id="9" name="内容占位符 2"/>
          <p:cNvSpPr txBox="1">
            <a:spLocks/>
          </p:cNvSpPr>
          <p:nvPr/>
        </p:nvSpPr>
        <p:spPr bwMode="auto">
          <a:xfrm>
            <a:off x="350878" y="1196976"/>
            <a:ext cx="9139237" cy="14766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r>
              <a:rPr kumimoji="1" lang="en-US" altLang="zh-CN" sz="2800" kern="0" dirty="0" smtClean="0"/>
              <a:t>Q2:</a:t>
            </a:r>
            <a:r>
              <a:rPr kumimoji="1" lang="zh-CN" altLang="en-US" sz="2800" kern="0" dirty="0" smtClean="0"/>
              <a:t> </a:t>
            </a:r>
            <a:r>
              <a:rPr kumimoji="1" lang="en-US" altLang="zh-CN" sz="2800" kern="0" dirty="0" smtClean="0"/>
              <a:t>What</a:t>
            </a:r>
            <a:r>
              <a:rPr kumimoji="1" lang="zh-CN" altLang="en-US" sz="2800" kern="0" dirty="0" smtClean="0"/>
              <a:t> </a:t>
            </a:r>
            <a:r>
              <a:rPr kumimoji="1" lang="en-US" altLang="zh-CN" sz="2800" kern="0" dirty="0" smtClean="0"/>
              <a:t>kind</a:t>
            </a:r>
            <a:r>
              <a:rPr kumimoji="1" lang="zh-CN" altLang="en-US" sz="2800" kern="0" dirty="0" smtClean="0"/>
              <a:t> </a:t>
            </a:r>
            <a:r>
              <a:rPr kumimoji="1" lang="en-US" altLang="zh-CN" sz="2800" kern="0" dirty="0" smtClean="0"/>
              <a:t>of</a:t>
            </a:r>
            <a:r>
              <a:rPr kumimoji="1" lang="zh-CN" altLang="en-US" sz="2800" kern="0" dirty="0" smtClean="0"/>
              <a:t> </a:t>
            </a:r>
            <a:r>
              <a:rPr kumimoji="1" lang="en-US" altLang="zh-CN" sz="2800" kern="0" dirty="0" smtClean="0"/>
              <a:t>people</a:t>
            </a:r>
            <a:r>
              <a:rPr kumimoji="1" lang="zh-CN" altLang="en-US" sz="2800" kern="0" dirty="0" smtClean="0"/>
              <a:t> </a:t>
            </a:r>
            <a:r>
              <a:rPr kumimoji="1" lang="en-US" altLang="zh-CN" sz="2800" kern="0" dirty="0" smtClean="0"/>
              <a:t>tend</a:t>
            </a:r>
            <a:r>
              <a:rPr kumimoji="1" lang="zh-CN" altLang="en-US" sz="2800" kern="0" dirty="0" smtClean="0"/>
              <a:t> </a:t>
            </a:r>
            <a:r>
              <a:rPr kumimoji="1" lang="en-US" altLang="zh-CN" sz="2800" kern="0" dirty="0" smtClean="0"/>
              <a:t>to</a:t>
            </a:r>
            <a:r>
              <a:rPr kumimoji="1" lang="zh-CN" altLang="en-US" sz="2800" kern="0" dirty="0" smtClean="0"/>
              <a:t> </a:t>
            </a:r>
            <a:r>
              <a:rPr kumimoji="1" lang="en-US" altLang="zh-CN" sz="2800" kern="0" dirty="0" smtClean="0"/>
              <a:t>have</a:t>
            </a:r>
            <a:r>
              <a:rPr kumimoji="1" lang="zh-CN" altLang="en-US" sz="2800" kern="0" dirty="0" smtClean="0"/>
              <a:t> </a:t>
            </a:r>
            <a:r>
              <a:rPr kumimoji="1" lang="en-US" altLang="zh-CN" sz="2800" kern="0" dirty="0" smtClean="0"/>
              <a:t>less</a:t>
            </a:r>
            <a:r>
              <a:rPr kumimoji="1" lang="zh-CN" altLang="en-US" sz="2800" kern="0" dirty="0" smtClean="0"/>
              <a:t> </a:t>
            </a:r>
            <a:r>
              <a:rPr kumimoji="1" lang="en-US" altLang="zh-CN" sz="2800" kern="0" dirty="0" smtClean="0"/>
              <a:t>diverse</a:t>
            </a:r>
            <a:r>
              <a:rPr kumimoji="1" lang="zh-CN" altLang="en-US" sz="2800" kern="0" dirty="0" smtClean="0"/>
              <a:t> </a:t>
            </a:r>
            <a:r>
              <a:rPr kumimoji="1" lang="en-US" altLang="zh-CN" sz="2800" kern="0" dirty="0" smtClean="0"/>
              <a:t>connections?</a:t>
            </a:r>
            <a:r>
              <a:rPr kumimoji="1" lang="zh-CN" altLang="en-US" sz="2800" kern="0" dirty="0" smtClean="0"/>
              <a:t> </a:t>
            </a:r>
            <a:r>
              <a:rPr kumimoji="1" lang="en-US" altLang="zh-CN" sz="2800" kern="0" dirty="0" smtClean="0"/>
              <a:t>Leaving</a:t>
            </a:r>
            <a:r>
              <a:rPr kumimoji="1" lang="zh-CN" altLang="en-US" sz="2800" kern="0" dirty="0" smtClean="0"/>
              <a:t> </a:t>
            </a:r>
            <a:r>
              <a:rPr kumimoji="1" lang="en-US" altLang="zh-CN" sz="2800" kern="0" dirty="0" smtClean="0"/>
              <a:t>migrants</a:t>
            </a:r>
            <a:r>
              <a:rPr kumimoji="1" lang="zh-CN" altLang="en-US" sz="2800" kern="0" dirty="0" smtClean="0"/>
              <a:t> </a:t>
            </a:r>
            <a:r>
              <a:rPr kumimoji="1" lang="en-US" altLang="zh-CN" sz="2800" kern="0" dirty="0" smtClean="0"/>
              <a:t>or</a:t>
            </a:r>
            <a:r>
              <a:rPr kumimoji="1" lang="zh-CN" altLang="en-US" sz="2800" kern="0" dirty="0" smtClean="0"/>
              <a:t> </a:t>
            </a:r>
            <a:r>
              <a:rPr kumimoji="1" lang="en-US" altLang="zh-CN" sz="2800" kern="0" dirty="0" smtClean="0"/>
              <a:t>staying</a:t>
            </a:r>
            <a:r>
              <a:rPr kumimoji="1" lang="zh-CN" altLang="en-US" sz="2800" kern="0" dirty="0" smtClean="0"/>
              <a:t> </a:t>
            </a:r>
            <a:r>
              <a:rPr kumimoji="1" lang="en-US" altLang="zh-CN" sz="2800" kern="0" dirty="0" smtClean="0"/>
              <a:t>migrants?</a:t>
            </a:r>
          </a:p>
        </p:txBody>
      </p:sp>
    </p:spTree>
    <p:extLst>
      <p:ext uri="{BB962C8B-B14F-4D97-AF65-F5344CB8AC3E}">
        <p14:creationId xmlns:p14="http://schemas.microsoft.com/office/powerpoint/2010/main" val="1447273949"/>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6228" y="3541379"/>
            <a:ext cx="2893431" cy="2660349"/>
          </a:xfrm>
          <a:prstGeom prst="rect">
            <a:avLst/>
          </a:prstGeom>
        </p:spPr>
      </p:pic>
      <p:sp>
        <p:nvSpPr>
          <p:cNvPr id="2" name="Title 1"/>
          <p:cNvSpPr>
            <a:spLocks noGrp="1"/>
          </p:cNvSpPr>
          <p:nvPr>
            <p:ph type="title"/>
          </p:nvPr>
        </p:nvSpPr>
        <p:spPr/>
        <p:txBody>
          <a:bodyPr/>
          <a:lstStyle/>
          <a:p>
            <a:r>
              <a:rPr lang="en-US" altLang="zh-CN" b="1" dirty="0">
                <a:solidFill>
                  <a:srgbClr val="7030A0"/>
                </a:solidFill>
                <a:latin typeface="Verdana" pitchFamily="34" charset="0"/>
                <a:ea typeface="华文行楷" pitchFamily="2" charset="-122"/>
                <a:cs typeface="Times New Roman" pitchFamily="18" charset="0"/>
                <a:sym typeface="Wingdings" pitchFamily="2" charset="2"/>
              </a:rPr>
              <a:t>Leaving migrants tend to have less diverse connections</a:t>
            </a:r>
          </a:p>
        </p:txBody>
      </p:sp>
      <p:sp>
        <p:nvSpPr>
          <p:cNvPr id="3" name="内容占位符 2"/>
          <p:cNvSpPr>
            <a:spLocks noGrp="1"/>
          </p:cNvSpPr>
          <p:nvPr>
            <p:ph idx="1"/>
          </p:nvPr>
        </p:nvSpPr>
        <p:spPr>
          <a:xfrm>
            <a:off x="350878" y="1196976"/>
            <a:ext cx="9283662" cy="2155824"/>
          </a:xfrm>
        </p:spPr>
        <p:txBody>
          <a:bodyPr/>
          <a:lstStyle/>
          <a:p>
            <a:endParaRPr kumimoji="1" lang="en-US" altLang="zh-CN" sz="2000" dirty="0"/>
          </a:p>
          <a:p>
            <a:pPr lvl="1"/>
            <a:endParaRPr kumimoji="1" lang="en-US" altLang="zh-CN" dirty="0"/>
          </a:p>
          <a:p>
            <a:pPr lvl="1"/>
            <a:endParaRPr kumimoji="1" lang="en-US" altLang="zh-CN" dirty="0" smtClean="0"/>
          </a:p>
          <a:p>
            <a:pPr lvl="1"/>
            <a:endParaRPr kumimoji="1" lang="zh-CN" altLang="en-US" dirty="0"/>
          </a:p>
        </p:txBody>
      </p:sp>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10123" y="3541378"/>
            <a:ext cx="2893430" cy="2660349"/>
          </a:xfrm>
          <a:prstGeom prst="rect">
            <a:avLst/>
          </a:prstGeom>
        </p:spPr>
      </p:pic>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0267" y="3541379"/>
            <a:ext cx="2893431" cy="2660349"/>
          </a:xfrm>
          <a:prstGeom prst="rect">
            <a:avLst/>
          </a:prstGeom>
        </p:spPr>
      </p:pic>
      <p:sp>
        <p:nvSpPr>
          <p:cNvPr id="9" name="内容占位符 2"/>
          <p:cNvSpPr txBox="1">
            <a:spLocks/>
          </p:cNvSpPr>
          <p:nvPr/>
        </p:nvSpPr>
        <p:spPr bwMode="auto">
          <a:xfrm>
            <a:off x="350878" y="1196977"/>
            <a:ext cx="8793122" cy="13176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r>
              <a:rPr kumimoji="1" lang="en-US" altLang="zh-CN" sz="2800" kern="0" dirty="0"/>
              <a:t>Q2:</a:t>
            </a:r>
            <a:r>
              <a:rPr kumimoji="1" lang="zh-CN" altLang="en-US" sz="2800" kern="0" dirty="0"/>
              <a:t> </a:t>
            </a:r>
            <a:r>
              <a:rPr kumimoji="1" lang="en-US" altLang="zh-CN" sz="2800" kern="0" dirty="0"/>
              <a:t>What</a:t>
            </a:r>
            <a:r>
              <a:rPr kumimoji="1" lang="zh-CN" altLang="en-US" sz="2800" kern="0" dirty="0"/>
              <a:t> </a:t>
            </a:r>
            <a:r>
              <a:rPr kumimoji="1" lang="en-US" altLang="zh-CN" sz="2800" kern="0" dirty="0"/>
              <a:t>kind</a:t>
            </a:r>
            <a:r>
              <a:rPr kumimoji="1" lang="zh-CN" altLang="en-US" sz="2800" kern="0" dirty="0"/>
              <a:t> </a:t>
            </a:r>
            <a:r>
              <a:rPr kumimoji="1" lang="en-US" altLang="zh-CN" sz="2800" kern="0" dirty="0"/>
              <a:t>of</a:t>
            </a:r>
            <a:r>
              <a:rPr kumimoji="1" lang="zh-CN" altLang="en-US" sz="2800" kern="0" dirty="0"/>
              <a:t> </a:t>
            </a:r>
            <a:r>
              <a:rPr kumimoji="1" lang="en-US" altLang="zh-CN" sz="2800" kern="0" dirty="0"/>
              <a:t>people</a:t>
            </a:r>
            <a:r>
              <a:rPr kumimoji="1" lang="zh-CN" altLang="en-US" sz="2800" kern="0" dirty="0"/>
              <a:t> </a:t>
            </a:r>
            <a:r>
              <a:rPr kumimoji="1" lang="en-US" altLang="zh-CN" sz="2800" kern="0" dirty="0"/>
              <a:t>tend</a:t>
            </a:r>
            <a:r>
              <a:rPr kumimoji="1" lang="zh-CN" altLang="en-US" sz="2800" kern="0" dirty="0"/>
              <a:t> </a:t>
            </a:r>
            <a:r>
              <a:rPr kumimoji="1" lang="en-US" altLang="zh-CN" sz="2800" kern="0" dirty="0"/>
              <a:t>to</a:t>
            </a:r>
            <a:r>
              <a:rPr kumimoji="1" lang="zh-CN" altLang="en-US" sz="2800" kern="0" dirty="0"/>
              <a:t> </a:t>
            </a:r>
            <a:r>
              <a:rPr kumimoji="1" lang="en-US" altLang="zh-CN" sz="2800" kern="0" dirty="0"/>
              <a:t>have</a:t>
            </a:r>
            <a:r>
              <a:rPr kumimoji="1" lang="zh-CN" altLang="en-US" sz="2800" kern="0" dirty="0"/>
              <a:t> </a:t>
            </a:r>
            <a:r>
              <a:rPr kumimoji="1" lang="en-US" altLang="zh-CN" sz="2800" kern="0" dirty="0"/>
              <a:t>less</a:t>
            </a:r>
            <a:r>
              <a:rPr kumimoji="1" lang="zh-CN" altLang="en-US" sz="2800" kern="0" dirty="0"/>
              <a:t> </a:t>
            </a:r>
            <a:r>
              <a:rPr kumimoji="1" lang="en-US" altLang="zh-CN" sz="2800" kern="0" dirty="0"/>
              <a:t>diverse</a:t>
            </a:r>
            <a:r>
              <a:rPr kumimoji="1" lang="zh-CN" altLang="en-US" sz="2800" kern="0" dirty="0"/>
              <a:t> </a:t>
            </a:r>
            <a:r>
              <a:rPr kumimoji="1" lang="en-US" altLang="zh-CN" sz="2800" kern="0" dirty="0"/>
              <a:t>connections?</a:t>
            </a:r>
            <a:r>
              <a:rPr kumimoji="1" lang="zh-CN" altLang="en-US" sz="2800" kern="0" dirty="0"/>
              <a:t> </a:t>
            </a:r>
            <a:r>
              <a:rPr kumimoji="1" lang="en-US" altLang="zh-CN" sz="2800" kern="0" dirty="0"/>
              <a:t>Leaving</a:t>
            </a:r>
            <a:r>
              <a:rPr kumimoji="1" lang="zh-CN" altLang="en-US" sz="2800" kern="0" dirty="0"/>
              <a:t> </a:t>
            </a:r>
            <a:r>
              <a:rPr kumimoji="1" lang="en-US" altLang="zh-CN" sz="2800" kern="0" dirty="0"/>
              <a:t>migrants</a:t>
            </a:r>
            <a:r>
              <a:rPr kumimoji="1" lang="zh-CN" altLang="en-US" sz="2800" kern="0" dirty="0"/>
              <a:t> </a:t>
            </a:r>
            <a:r>
              <a:rPr kumimoji="1" lang="en-US" altLang="zh-CN" sz="2800" kern="0" dirty="0"/>
              <a:t>or</a:t>
            </a:r>
            <a:r>
              <a:rPr kumimoji="1" lang="zh-CN" altLang="en-US" sz="2800" kern="0" dirty="0"/>
              <a:t> </a:t>
            </a:r>
            <a:r>
              <a:rPr kumimoji="1" lang="en-US" altLang="zh-CN" sz="2800" kern="0" dirty="0"/>
              <a:t>staying</a:t>
            </a:r>
            <a:r>
              <a:rPr kumimoji="1" lang="zh-CN" altLang="en-US" sz="2800" kern="0" dirty="0"/>
              <a:t> </a:t>
            </a:r>
            <a:r>
              <a:rPr kumimoji="1" lang="en-US" altLang="zh-CN" sz="2800" kern="0" dirty="0"/>
              <a:t>migrants</a:t>
            </a:r>
            <a:r>
              <a:rPr kumimoji="1" lang="en-US" altLang="zh-CN" sz="2800" kern="0" dirty="0" smtClean="0"/>
              <a:t>?</a:t>
            </a:r>
          </a:p>
          <a:p>
            <a:pPr lvl="2"/>
            <a:endParaRPr kumimoji="1" lang="en-US" altLang="zh-CN" sz="2000" kern="0" dirty="0"/>
          </a:p>
        </p:txBody>
      </p:sp>
      <p:sp>
        <p:nvSpPr>
          <p:cNvPr id="10" name="矩形 9"/>
          <p:cNvSpPr/>
          <p:nvPr/>
        </p:nvSpPr>
        <p:spPr>
          <a:xfrm rot="552119">
            <a:off x="814731" y="3985599"/>
            <a:ext cx="1263253" cy="249878"/>
          </a:xfrm>
          <a:prstGeom prst="rect">
            <a:avLst/>
          </a:prstGeom>
          <a:solidFill>
            <a:srgbClr val="FF26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p:cNvSpPr/>
          <p:nvPr/>
        </p:nvSpPr>
        <p:spPr>
          <a:xfrm rot="1621425">
            <a:off x="4077912" y="5187058"/>
            <a:ext cx="1263253" cy="249878"/>
          </a:xfrm>
          <a:prstGeom prst="rect">
            <a:avLst/>
          </a:prstGeom>
          <a:solidFill>
            <a:srgbClr val="FF26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p:cNvSpPr/>
          <p:nvPr/>
        </p:nvSpPr>
        <p:spPr>
          <a:xfrm rot="380119">
            <a:off x="7277973" y="5620067"/>
            <a:ext cx="1263253" cy="249878"/>
          </a:xfrm>
          <a:prstGeom prst="rect">
            <a:avLst/>
          </a:prstGeom>
          <a:solidFill>
            <a:srgbClr val="FF26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3"/>
          <p:cNvSpPr txBox="1"/>
          <p:nvPr/>
        </p:nvSpPr>
        <p:spPr>
          <a:xfrm>
            <a:off x="871271" y="2133600"/>
            <a:ext cx="8501329" cy="1477328"/>
          </a:xfrm>
          <a:prstGeom prst="rect">
            <a:avLst/>
          </a:prstGeom>
          <a:noFill/>
        </p:spPr>
        <p:txBody>
          <a:bodyPr wrap="square" rtlCol="0">
            <a:spAutoFit/>
          </a:bodyPr>
          <a:lstStyle/>
          <a:p>
            <a:r>
              <a:rPr kumimoji="1" lang="en-US" altLang="zh-CN" b="1" dirty="0"/>
              <a:t>townsman: </a:t>
            </a:r>
            <a:r>
              <a:rPr kumimoji="1" lang="en-US" altLang="zh-CN" dirty="0" smtClean="0"/>
              <a:t>the </a:t>
            </a:r>
            <a:r>
              <a:rPr kumimoji="1" lang="en-US" altLang="zh-CN" dirty="0"/>
              <a:t>fraction of v ’s contacts born in the same </a:t>
            </a:r>
            <a:r>
              <a:rPr kumimoji="1" lang="en-US" altLang="zh-CN" dirty="0" smtClean="0"/>
              <a:t>province</a:t>
            </a:r>
          </a:p>
          <a:p>
            <a:r>
              <a:rPr kumimoji="1" lang="en-US" altLang="zh-CN" b="1" dirty="0"/>
              <a:t>p</a:t>
            </a:r>
            <a:r>
              <a:rPr kumimoji="1" lang="en-US" altLang="zh-CN" b="1" dirty="0" smtClean="0"/>
              <a:t>rovince </a:t>
            </a:r>
            <a:r>
              <a:rPr kumimoji="1" lang="en-US" altLang="zh-CN" b="1" dirty="0"/>
              <a:t>diversity:  </a:t>
            </a:r>
            <a:r>
              <a:rPr kumimoji="1" lang="en-US" altLang="zh-CN" dirty="0"/>
              <a:t>e</a:t>
            </a:r>
            <a:r>
              <a:rPr kumimoji="1" lang="en-US" altLang="zh-CN" dirty="0" smtClean="0"/>
              <a:t>ntropy </a:t>
            </a:r>
            <a:r>
              <a:rPr kumimoji="1" lang="en-US" altLang="zh-CN" dirty="0"/>
              <a:t>of the distribution of birth provinces among v ’s </a:t>
            </a:r>
            <a:r>
              <a:rPr kumimoji="1" lang="en-US" altLang="zh-CN" dirty="0" smtClean="0"/>
              <a:t>contacts</a:t>
            </a:r>
          </a:p>
          <a:p>
            <a:r>
              <a:rPr kumimoji="1" lang="en-US" altLang="zh-CN" b="1" dirty="0"/>
              <a:t>c</a:t>
            </a:r>
            <a:r>
              <a:rPr kumimoji="1" lang="en-US" altLang="zh-CN" b="1" dirty="0" smtClean="0"/>
              <a:t>ommunication </a:t>
            </a:r>
            <a:r>
              <a:rPr kumimoji="1" lang="en-US" altLang="zh-CN" b="1" dirty="0"/>
              <a:t>diversity: </a:t>
            </a:r>
            <a:r>
              <a:rPr lang="en-US" altLang="zh-CN" dirty="0"/>
              <a:t>Shannon entropy of the distribution of the number </a:t>
            </a:r>
          </a:p>
          <a:p>
            <a:r>
              <a:rPr lang="en-US" altLang="zh-CN" dirty="0"/>
              <a:t>of calls to their contacts </a:t>
            </a:r>
          </a:p>
        </p:txBody>
      </p:sp>
    </p:spTree>
    <p:extLst>
      <p:ext uri="{BB962C8B-B14F-4D97-AF65-F5344CB8AC3E}">
        <p14:creationId xmlns:p14="http://schemas.microsoft.com/office/powerpoint/2010/main" val="190450843"/>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(Dis)</a:t>
            </a:r>
            <a:r>
              <a:rPr lang="en-US" altLang="zh-CN" dirty="0" err="1"/>
              <a:t>integretion</a:t>
            </a:r>
            <a:r>
              <a:rPr lang="en-US" altLang="zh-CN" dirty="0"/>
              <a:t> of Migrants </a:t>
            </a:r>
            <a:endParaRPr kumimoji="1" lang="zh-CN" altLang="en-US" dirty="0"/>
          </a:p>
        </p:txBody>
      </p:sp>
      <p:sp>
        <p:nvSpPr>
          <p:cNvPr id="3" name="内容占位符 2"/>
          <p:cNvSpPr>
            <a:spLocks noGrp="1"/>
          </p:cNvSpPr>
          <p:nvPr>
            <p:ph idx="1"/>
          </p:nvPr>
        </p:nvSpPr>
        <p:spPr/>
        <p:txBody>
          <a:bodyPr/>
          <a:lstStyle/>
          <a:p>
            <a:r>
              <a:rPr kumimoji="1" lang="en-US" altLang="zh-CN" sz="2800" dirty="0" smtClean="0"/>
              <a:t>Q3:</a:t>
            </a:r>
            <a:r>
              <a:rPr kumimoji="1" lang="zh-CN" altLang="en-US" sz="2800" dirty="0" smtClean="0"/>
              <a:t> </a:t>
            </a:r>
            <a:r>
              <a:rPr kumimoji="1" lang="en-US" altLang="zh-CN" sz="2800" dirty="0"/>
              <a:t>What</a:t>
            </a:r>
            <a:r>
              <a:rPr kumimoji="1" lang="zh-CN" altLang="en-US" sz="2800" dirty="0"/>
              <a:t> </a:t>
            </a:r>
            <a:r>
              <a:rPr kumimoji="1" lang="en-US" altLang="zh-CN" sz="2800" dirty="0"/>
              <a:t>kinds</a:t>
            </a:r>
            <a:r>
              <a:rPr kumimoji="1" lang="zh-CN" altLang="en-US" sz="2800" dirty="0"/>
              <a:t> </a:t>
            </a:r>
            <a:r>
              <a:rPr kumimoji="1" lang="en-US" altLang="zh-CN" sz="2800" dirty="0"/>
              <a:t>of</a:t>
            </a:r>
            <a:r>
              <a:rPr kumimoji="1" lang="zh-CN" altLang="en-US" sz="2800" dirty="0"/>
              <a:t> </a:t>
            </a:r>
            <a:r>
              <a:rPr kumimoji="1" lang="en-US" altLang="zh-CN" sz="2800" dirty="0"/>
              <a:t>people</a:t>
            </a:r>
            <a:r>
              <a:rPr kumimoji="1" lang="zh-CN" altLang="en-US" sz="2800" dirty="0"/>
              <a:t> </a:t>
            </a:r>
            <a:r>
              <a:rPr kumimoji="1" lang="en-US" altLang="zh-CN" sz="2800" dirty="0"/>
              <a:t>tend</a:t>
            </a:r>
            <a:r>
              <a:rPr kumimoji="1" lang="zh-CN" altLang="en-US" sz="2800" dirty="0"/>
              <a:t> </a:t>
            </a:r>
            <a:r>
              <a:rPr kumimoji="1" lang="en-US" altLang="zh-CN" sz="2800" dirty="0"/>
              <a:t>to</a:t>
            </a:r>
            <a:r>
              <a:rPr kumimoji="1" lang="zh-CN" altLang="en-US" sz="2800" dirty="0"/>
              <a:t> </a:t>
            </a:r>
            <a:r>
              <a:rPr kumimoji="1" lang="en-US" altLang="zh-CN" sz="2800" dirty="0"/>
              <a:t>be</a:t>
            </a:r>
            <a:r>
              <a:rPr kumimoji="1" lang="zh-CN" altLang="en-US" sz="2800" dirty="0"/>
              <a:t> </a:t>
            </a:r>
            <a:r>
              <a:rPr kumimoji="1" lang="en-US" altLang="zh-CN" sz="2800" dirty="0"/>
              <a:t>active</a:t>
            </a:r>
            <a:r>
              <a:rPr kumimoji="1" lang="zh-CN" altLang="en-US" sz="2800" dirty="0"/>
              <a:t> </a:t>
            </a:r>
            <a:r>
              <a:rPr kumimoji="1" lang="en-US" altLang="zh-CN" sz="2800" dirty="0"/>
              <a:t>at</a:t>
            </a:r>
            <a:r>
              <a:rPr kumimoji="1" lang="zh-CN" altLang="en-US" sz="2800" dirty="0"/>
              <a:t> </a:t>
            </a:r>
            <a:r>
              <a:rPr kumimoji="1" lang="en-US" altLang="zh-CN" sz="2800" dirty="0"/>
              <a:t>more</a:t>
            </a:r>
            <a:r>
              <a:rPr kumimoji="1" lang="zh-CN" altLang="en-US" sz="2800" dirty="0"/>
              <a:t> </a:t>
            </a:r>
            <a:r>
              <a:rPr kumimoji="1" lang="en-US" altLang="zh-CN" sz="2800" dirty="0"/>
              <a:t>expensive</a:t>
            </a:r>
            <a:r>
              <a:rPr kumimoji="1" lang="zh-CN" altLang="en-US" sz="2800" dirty="0"/>
              <a:t> </a:t>
            </a:r>
            <a:r>
              <a:rPr kumimoji="1" lang="en-US" altLang="zh-CN" sz="2800" dirty="0"/>
              <a:t>area?</a:t>
            </a:r>
            <a:r>
              <a:rPr kumimoji="1" lang="zh-CN" altLang="en-US" sz="2800" dirty="0"/>
              <a:t> </a:t>
            </a:r>
            <a:r>
              <a:rPr kumimoji="1" lang="en-US" altLang="zh-CN" sz="2800" dirty="0"/>
              <a:t>Leaving</a:t>
            </a:r>
            <a:r>
              <a:rPr kumimoji="1" lang="zh-CN" altLang="en-US" sz="2800" dirty="0"/>
              <a:t> </a:t>
            </a:r>
            <a:r>
              <a:rPr kumimoji="1" lang="en-US" altLang="zh-CN" sz="2800" dirty="0"/>
              <a:t>migrants</a:t>
            </a:r>
            <a:r>
              <a:rPr kumimoji="1" lang="zh-CN" altLang="en-US" sz="2800" dirty="0"/>
              <a:t> </a:t>
            </a:r>
            <a:r>
              <a:rPr kumimoji="1" lang="en-US" altLang="zh-CN" sz="2800" dirty="0"/>
              <a:t>or</a:t>
            </a:r>
            <a:r>
              <a:rPr kumimoji="1" lang="zh-CN" altLang="en-US" sz="2800" dirty="0"/>
              <a:t> </a:t>
            </a:r>
            <a:r>
              <a:rPr kumimoji="1" lang="en-US" altLang="zh-CN" sz="2800" dirty="0"/>
              <a:t>staying</a:t>
            </a:r>
            <a:r>
              <a:rPr kumimoji="1" lang="zh-CN" altLang="en-US" sz="2800" dirty="0"/>
              <a:t> </a:t>
            </a:r>
            <a:r>
              <a:rPr kumimoji="1" lang="en-US" altLang="zh-CN" sz="2800" dirty="0"/>
              <a:t>migrants?</a:t>
            </a:r>
            <a:endParaRPr kumimoji="1" lang="zh-CN" altLang="en-US" sz="2800" dirty="0"/>
          </a:p>
        </p:txBody>
      </p:sp>
      <p:sp>
        <p:nvSpPr>
          <p:cNvPr id="5" name="Rectangle 4"/>
          <p:cNvSpPr/>
          <p:nvPr/>
        </p:nvSpPr>
        <p:spPr>
          <a:xfrm>
            <a:off x="304800" y="5334000"/>
            <a:ext cx="4406149" cy="369332"/>
          </a:xfrm>
          <a:prstGeom prst="rect">
            <a:avLst/>
          </a:prstGeom>
        </p:spPr>
        <p:txBody>
          <a:bodyPr wrap="none">
            <a:spAutoFit/>
          </a:bodyPr>
          <a:lstStyle/>
          <a:p>
            <a:r>
              <a:rPr lang="en-US" altLang="zh-CN" dirty="0" smtClean="0"/>
              <a:t>(a)</a:t>
            </a:r>
            <a:r>
              <a:rPr lang="zh-CN" altLang="en-US" dirty="0" smtClean="0"/>
              <a:t> </a:t>
            </a:r>
            <a:r>
              <a:rPr lang="en-US" altLang="zh-CN" dirty="0" smtClean="0"/>
              <a:t>Housing</a:t>
            </a:r>
            <a:r>
              <a:rPr lang="zh-CN" altLang="en-US" dirty="0" smtClean="0"/>
              <a:t> </a:t>
            </a:r>
            <a:r>
              <a:rPr lang="en-US" altLang="zh-CN" dirty="0" smtClean="0"/>
              <a:t>price</a:t>
            </a:r>
            <a:r>
              <a:rPr lang="zh-CN" altLang="en-US" dirty="0" smtClean="0"/>
              <a:t> </a:t>
            </a:r>
            <a:r>
              <a:rPr lang="en-US" altLang="zh-CN" dirty="0" smtClean="0"/>
              <a:t>distribution</a:t>
            </a:r>
            <a:r>
              <a:rPr lang="zh-CN" altLang="en-US" dirty="0" smtClean="0"/>
              <a:t> </a:t>
            </a:r>
            <a:r>
              <a:rPr lang="en-US" altLang="zh-CN" dirty="0" smtClean="0"/>
              <a:t>in</a:t>
            </a:r>
            <a:r>
              <a:rPr lang="zh-CN" altLang="en-US" dirty="0" smtClean="0"/>
              <a:t> </a:t>
            </a:r>
            <a:r>
              <a:rPr lang="en-US" altLang="zh-CN" dirty="0" smtClean="0"/>
              <a:t>Shanghai</a:t>
            </a:r>
            <a:endParaRPr lang="en-US" dirty="0"/>
          </a:p>
        </p:txBody>
      </p:sp>
      <p:pic>
        <p:nvPicPr>
          <p:cNvPr id="6" name="图片 8"/>
          <p:cNvPicPr>
            <a:picLocks noChangeAspect="1"/>
          </p:cNvPicPr>
          <p:nvPr/>
        </p:nvPicPr>
        <p:blipFill rotWithShape="1">
          <a:blip r:embed="rId3"/>
          <a:srcRect b="20450"/>
          <a:stretch/>
        </p:blipFill>
        <p:spPr>
          <a:xfrm>
            <a:off x="294867" y="2623990"/>
            <a:ext cx="4505733" cy="2519510"/>
          </a:xfrm>
          <a:prstGeom prst="rect">
            <a:avLst/>
          </a:prstGeom>
        </p:spPr>
      </p:pic>
    </p:spTree>
    <p:extLst>
      <p:ext uri="{BB962C8B-B14F-4D97-AF65-F5344CB8AC3E}">
        <p14:creationId xmlns:p14="http://schemas.microsoft.com/office/powerpoint/2010/main" val="1370570053"/>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rgbClr val="7030A0"/>
                </a:solidFill>
                <a:latin typeface="Verdana" pitchFamily="34" charset="0"/>
                <a:ea typeface="华文行楷" pitchFamily="2" charset="-122"/>
                <a:cs typeface="Times New Roman" pitchFamily="18" charset="0"/>
                <a:sym typeface="Wingdings" pitchFamily="2" charset="2"/>
              </a:rPr>
              <a:t>Leaving migrants tend to stay in most expensive area</a:t>
            </a:r>
          </a:p>
        </p:txBody>
      </p:sp>
      <p:sp>
        <p:nvSpPr>
          <p:cNvPr id="3" name="内容占位符 2"/>
          <p:cNvSpPr>
            <a:spLocks noGrp="1"/>
          </p:cNvSpPr>
          <p:nvPr>
            <p:ph idx="1"/>
          </p:nvPr>
        </p:nvSpPr>
        <p:spPr/>
        <p:txBody>
          <a:bodyPr/>
          <a:lstStyle/>
          <a:p>
            <a:r>
              <a:rPr kumimoji="1" lang="en-US" altLang="zh-CN" sz="2800" smtClean="0"/>
              <a:t>Q3:</a:t>
            </a:r>
            <a:r>
              <a:rPr kumimoji="1" lang="zh-CN" altLang="en-US" sz="2800" dirty="0" smtClean="0"/>
              <a:t> </a:t>
            </a:r>
            <a:r>
              <a:rPr kumimoji="1" lang="en-US" altLang="zh-CN" sz="2800" dirty="0"/>
              <a:t>What</a:t>
            </a:r>
            <a:r>
              <a:rPr kumimoji="1" lang="zh-CN" altLang="en-US" sz="2800" dirty="0"/>
              <a:t> </a:t>
            </a:r>
            <a:r>
              <a:rPr kumimoji="1" lang="en-US" altLang="zh-CN" sz="2800" dirty="0"/>
              <a:t>kinds</a:t>
            </a:r>
            <a:r>
              <a:rPr kumimoji="1" lang="zh-CN" altLang="en-US" sz="2800" dirty="0"/>
              <a:t> </a:t>
            </a:r>
            <a:r>
              <a:rPr kumimoji="1" lang="en-US" altLang="zh-CN" sz="2800" dirty="0" smtClean="0"/>
              <a:t>of</a:t>
            </a:r>
            <a:r>
              <a:rPr kumimoji="1" lang="zh-CN" altLang="en-US" sz="2800" dirty="0" smtClean="0"/>
              <a:t> </a:t>
            </a:r>
            <a:r>
              <a:rPr kumimoji="1" lang="en-US" altLang="zh-CN" sz="2800" dirty="0"/>
              <a:t>people</a:t>
            </a:r>
            <a:r>
              <a:rPr kumimoji="1" lang="zh-CN" altLang="en-US" sz="2800" dirty="0"/>
              <a:t> </a:t>
            </a:r>
            <a:r>
              <a:rPr kumimoji="1" lang="en-US" altLang="zh-CN" sz="2800" dirty="0"/>
              <a:t>tend</a:t>
            </a:r>
            <a:r>
              <a:rPr kumimoji="1" lang="zh-CN" altLang="en-US" sz="2800" dirty="0"/>
              <a:t> </a:t>
            </a:r>
            <a:r>
              <a:rPr kumimoji="1" lang="en-US" altLang="zh-CN" sz="2800" dirty="0"/>
              <a:t>to</a:t>
            </a:r>
            <a:r>
              <a:rPr kumimoji="1" lang="zh-CN" altLang="en-US" sz="2800" dirty="0"/>
              <a:t> </a:t>
            </a:r>
            <a:r>
              <a:rPr kumimoji="1" lang="en-US" altLang="zh-CN" sz="2800" dirty="0"/>
              <a:t>be</a:t>
            </a:r>
            <a:r>
              <a:rPr kumimoji="1" lang="zh-CN" altLang="en-US" sz="2800" dirty="0"/>
              <a:t> </a:t>
            </a:r>
            <a:r>
              <a:rPr kumimoji="1" lang="en-US" altLang="zh-CN" sz="2800" dirty="0"/>
              <a:t>active</a:t>
            </a:r>
            <a:r>
              <a:rPr kumimoji="1" lang="zh-CN" altLang="en-US" sz="2800" dirty="0"/>
              <a:t> </a:t>
            </a:r>
            <a:r>
              <a:rPr kumimoji="1" lang="en-US" altLang="zh-CN" sz="2800" dirty="0"/>
              <a:t>at</a:t>
            </a:r>
            <a:r>
              <a:rPr kumimoji="1" lang="zh-CN" altLang="en-US" sz="2800" dirty="0"/>
              <a:t> </a:t>
            </a:r>
            <a:r>
              <a:rPr kumimoji="1" lang="en-US" altLang="zh-CN" sz="2800" dirty="0"/>
              <a:t>more</a:t>
            </a:r>
            <a:r>
              <a:rPr kumimoji="1" lang="zh-CN" altLang="en-US" sz="2800" dirty="0"/>
              <a:t> </a:t>
            </a:r>
            <a:r>
              <a:rPr kumimoji="1" lang="en-US" altLang="zh-CN" sz="2800" dirty="0"/>
              <a:t>expensive</a:t>
            </a:r>
            <a:r>
              <a:rPr kumimoji="1" lang="zh-CN" altLang="en-US" sz="2800" dirty="0"/>
              <a:t> </a:t>
            </a:r>
            <a:r>
              <a:rPr kumimoji="1" lang="en-US" altLang="zh-CN" sz="2800" dirty="0"/>
              <a:t>area?</a:t>
            </a:r>
            <a:r>
              <a:rPr kumimoji="1" lang="zh-CN" altLang="en-US" sz="2800" dirty="0"/>
              <a:t> </a:t>
            </a:r>
            <a:r>
              <a:rPr kumimoji="1" lang="en-US" altLang="zh-CN" sz="2800" dirty="0"/>
              <a:t>Leaving</a:t>
            </a:r>
            <a:r>
              <a:rPr kumimoji="1" lang="zh-CN" altLang="en-US" sz="2800" dirty="0"/>
              <a:t> </a:t>
            </a:r>
            <a:r>
              <a:rPr kumimoji="1" lang="en-US" altLang="zh-CN" sz="2800" dirty="0"/>
              <a:t>migrants</a:t>
            </a:r>
            <a:r>
              <a:rPr kumimoji="1" lang="zh-CN" altLang="en-US" sz="2800" dirty="0"/>
              <a:t> </a:t>
            </a:r>
            <a:r>
              <a:rPr kumimoji="1" lang="en-US" altLang="zh-CN" sz="2800" dirty="0"/>
              <a:t>or</a:t>
            </a:r>
            <a:r>
              <a:rPr kumimoji="1" lang="zh-CN" altLang="en-US" sz="2800" dirty="0"/>
              <a:t> </a:t>
            </a:r>
            <a:r>
              <a:rPr kumimoji="1" lang="en-US" altLang="zh-CN" sz="2800" dirty="0"/>
              <a:t>staying</a:t>
            </a:r>
            <a:r>
              <a:rPr kumimoji="1" lang="zh-CN" altLang="en-US" sz="2800" dirty="0"/>
              <a:t> </a:t>
            </a:r>
            <a:r>
              <a:rPr kumimoji="1" lang="en-US" altLang="zh-CN" sz="2800" dirty="0"/>
              <a:t>migrants?</a:t>
            </a:r>
            <a:endParaRPr kumimoji="1" lang="zh-CN" altLang="en-US" sz="2800"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0200" y="2362200"/>
            <a:ext cx="3124200" cy="2872529"/>
          </a:xfrm>
          <a:prstGeom prst="rect">
            <a:avLst/>
          </a:prstGeom>
        </p:spPr>
      </p:pic>
      <p:sp>
        <p:nvSpPr>
          <p:cNvPr id="6" name="矩形 5"/>
          <p:cNvSpPr/>
          <p:nvPr/>
        </p:nvSpPr>
        <p:spPr>
          <a:xfrm>
            <a:off x="6019800" y="2721922"/>
            <a:ext cx="1263253" cy="249878"/>
          </a:xfrm>
          <a:prstGeom prst="rect">
            <a:avLst/>
          </a:prstGeom>
          <a:solidFill>
            <a:srgbClr val="FF26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片 8"/>
          <p:cNvPicPr>
            <a:picLocks noChangeAspect="1"/>
          </p:cNvPicPr>
          <p:nvPr/>
        </p:nvPicPr>
        <p:blipFill rotWithShape="1">
          <a:blip r:embed="rId4"/>
          <a:srcRect b="20450"/>
          <a:stretch/>
        </p:blipFill>
        <p:spPr>
          <a:xfrm>
            <a:off x="294867" y="2623990"/>
            <a:ext cx="4505733" cy="2519510"/>
          </a:xfrm>
          <a:prstGeom prst="rect">
            <a:avLst/>
          </a:prstGeom>
        </p:spPr>
      </p:pic>
      <p:sp>
        <p:nvSpPr>
          <p:cNvPr id="8" name="Rectangle 7"/>
          <p:cNvSpPr/>
          <p:nvPr/>
        </p:nvSpPr>
        <p:spPr>
          <a:xfrm>
            <a:off x="304800" y="5334000"/>
            <a:ext cx="4406149" cy="369332"/>
          </a:xfrm>
          <a:prstGeom prst="rect">
            <a:avLst/>
          </a:prstGeom>
        </p:spPr>
        <p:txBody>
          <a:bodyPr wrap="none">
            <a:spAutoFit/>
          </a:bodyPr>
          <a:lstStyle/>
          <a:p>
            <a:r>
              <a:rPr lang="en-US" altLang="zh-CN" dirty="0" smtClean="0"/>
              <a:t>(a)</a:t>
            </a:r>
            <a:r>
              <a:rPr lang="zh-CN" altLang="en-US" dirty="0" smtClean="0"/>
              <a:t> </a:t>
            </a:r>
            <a:r>
              <a:rPr lang="en-US" altLang="zh-CN" dirty="0" smtClean="0"/>
              <a:t>Housing</a:t>
            </a:r>
            <a:r>
              <a:rPr lang="zh-CN" altLang="en-US" dirty="0" smtClean="0"/>
              <a:t> </a:t>
            </a:r>
            <a:r>
              <a:rPr lang="en-US" altLang="zh-CN" dirty="0" smtClean="0"/>
              <a:t>price</a:t>
            </a:r>
            <a:r>
              <a:rPr lang="zh-CN" altLang="en-US" dirty="0" smtClean="0"/>
              <a:t> </a:t>
            </a:r>
            <a:r>
              <a:rPr lang="en-US" altLang="zh-CN" dirty="0" smtClean="0"/>
              <a:t>distribution</a:t>
            </a:r>
            <a:r>
              <a:rPr lang="zh-CN" altLang="en-US" dirty="0" smtClean="0"/>
              <a:t> </a:t>
            </a:r>
            <a:r>
              <a:rPr lang="en-US" altLang="zh-CN" dirty="0" smtClean="0"/>
              <a:t>in</a:t>
            </a:r>
            <a:r>
              <a:rPr lang="zh-CN" altLang="en-US" dirty="0" smtClean="0"/>
              <a:t> </a:t>
            </a:r>
            <a:r>
              <a:rPr lang="en-US" altLang="zh-CN" dirty="0" smtClean="0"/>
              <a:t>Shanghai</a:t>
            </a:r>
            <a:endParaRPr lang="en-US" dirty="0"/>
          </a:p>
        </p:txBody>
      </p:sp>
      <p:sp>
        <p:nvSpPr>
          <p:cNvPr id="11" name="Rectangle 10"/>
          <p:cNvSpPr/>
          <p:nvPr/>
        </p:nvSpPr>
        <p:spPr>
          <a:xfrm>
            <a:off x="4876800" y="5334000"/>
            <a:ext cx="4800600" cy="369332"/>
          </a:xfrm>
          <a:prstGeom prst="rect">
            <a:avLst/>
          </a:prstGeom>
        </p:spPr>
        <p:txBody>
          <a:bodyPr wrap="square">
            <a:spAutoFit/>
          </a:bodyPr>
          <a:lstStyle/>
          <a:p>
            <a:r>
              <a:rPr lang="en-US" altLang="zh-CN" dirty="0" smtClean="0"/>
              <a:t>(b)</a:t>
            </a:r>
            <a:r>
              <a:rPr lang="zh-CN" altLang="en-US" dirty="0" smtClean="0"/>
              <a:t> </a:t>
            </a:r>
            <a:r>
              <a:rPr lang="en-US" altLang="zh-CN" dirty="0" smtClean="0"/>
              <a:t>Avg.</a:t>
            </a:r>
            <a:r>
              <a:rPr lang="zh-CN" altLang="en-US" dirty="0" smtClean="0"/>
              <a:t> </a:t>
            </a:r>
            <a:r>
              <a:rPr lang="en-US" altLang="zh-CN" dirty="0" smtClean="0"/>
              <a:t>housing </a:t>
            </a:r>
            <a:r>
              <a:rPr lang="en-US" altLang="zh-CN" dirty="0"/>
              <a:t>price of users’ </a:t>
            </a:r>
            <a:r>
              <a:rPr lang="en-US" altLang="zh-CN" dirty="0" smtClean="0"/>
              <a:t>active</a:t>
            </a:r>
            <a:r>
              <a:rPr lang="zh-CN" altLang="en-US" dirty="0" smtClean="0"/>
              <a:t> </a:t>
            </a:r>
            <a:r>
              <a:rPr lang="en-US" altLang="zh-CN" dirty="0" smtClean="0"/>
              <a:t>areas</a:t>
            </a:r>
            <a:r>
              <a:rPr lang="en-US" altLang="zh-CN" dirty="0"/>
              <a:t>.</a:t>
            </a:r>
          </a:p>
        </p:txBody>
      </p:sp>
    </p:spTree>
    <p:extLst>
      <p:ext uri="{BB962C8B-B14F-4D97-AF65-F5344CB8AC3E}">
        <p14:creationId xmlns:p14="http://schemas.microsoft.com/office/powerpoint/2010/main" val="573125006"/>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The (Dis)</a:t>
            </a:r>
            <a:r>
              <a:rPr lang="en-US" altLang="zh-CN" dirty="0" err="1" smtClean="0"/>
              <a:t>integretion</a:t>
            </a:r>
            <a:r>
              <a:rPr lang="en-US" altLang="zh-CN" dirty="0" smtClean="0"/>
              <a:t> of Migrants </a:t>
            </a:r>
            <a:endParaRPr lang="en-US" altLang="zh-CN" dirty="0"/>
          </a:p>
        </p:txBody>
      </p:sp>
      <p:sp>
        <p:nvSpPr>
          <p:cNvPr id="7" name="内容占位符 2"/>
          <p:cNvSpPr>
            <a:spLocks noGrp="1"/>
          </p:cNvSpPr>
          <p:nvPr>
            <p:ph idx="1"/>
          </p:nvPr>
        </p:nvSpPr>
        <p:spPr>
          <a:xfrm>
            <a:off x="350878" y="1196976"/>
            <a:ext cx="8716922" cy="4388061"/>
          </a:xfrm>
        </p:spPr>
        <p:txBody>
          <a:bodyPr/>
          <a:lstStyle/>
          <a:p>
            <a:r>
              <a:rPr kumimoji="1" lang="en-US" altLang="zh-CN" dirty="0" smtClean="0"/>
              <a:t>Feature</a:t>
            </a:r>
            <a:r>
              <a:rPr kumimoji="1" lang="zh-CN" altLang="en-US" dirty="0" smtClean="0"/>
              <a:t> </a:t>
            </a:r>
            <a:r>
              <a:rPr kumimoji="1" lang="en-US" altLang="zh-CN" dirty="0" smtClean="0"/>
              <a:t>sets</a:t>
            </a:r>
            <a:r>
              <a:rPr kumimoji="1" lang="en-US" altLang="zh-CN" dirty="0"/>
              <a:t>:</a:t>
            </a:r>
          </a:p>
          <a:p>
            <a:pPr lvl="1"/>
            <a:r>
              <a:rPr kumimoji="1" lang="en-US" altLang="zh-CN" dirty="0" smtClean="0"/>
              <a:t>Ego</a:t>
            </a:r>
            <a:r>
              <a:rPr kumimoji="1" lang="zh-CN" altLang="en-US" dirty="0" smtClean="0"/>
              <a:t> </a:t>
            </a:r>
            <a:r>
              <a:rPr kumimoji="1" lang="en-US" altLang="zh-CN" dirty="0" smtClean="0"/>
              <a:t>network</a:t>
            </a:r>
            <a:r>
              <a:rPr kumimoji="1" lang="zh-CN" altLang="en-US" dirty="0" smtClean="0"/>
              <a:t> </a:t>
            </a:r>
            <a:r>
              <a:rPr kumimoji="1" lang="en-US" altLang="zh-CN" dirty="0" smtClean="0"/>
              <a:t>properties</a:t>
            </a:r>
            <a:endParaRPr kumimoji="1" lang="en-US" altLang="zh-CN" sz="2400" dirty="0" smtClean="0"/>
          </a:p>
          <a:p>
            <a:pPr lvl="1"/>
            <a:r>
              <a:rPr kumimoji="1" lang="en-US" altLang="zh-CN" dirty="0" smtClean="0"/>
              <a:t>Call</a:t>
            </a:r>
            <a:r>
              <a:rPr kumimoji="1" lang="zh-CN" altLang="en-US" dirty="0" smtClean="0"/>
              <a:t> </a:t>
            </a:r>
            <a:r>
              <a:rPr kumimoji="1" lang="en-US" altLang="zh-CN" dirty="0" smtClean="0"/>
              <a:t>behavior</a:t>
            </a:r>
          </a:p>
          <a:p>
            <a:pPr lvl="1"/>
            <a:r>
              <a:rPr kumimoji="1" lang="en-US" altLang="zh-CN" dirty="0" smtClean="0"/>
              <a:t>Geographical</a:t>
            </a:r>
            <a:r>
              <a:rPr kumimoji="1" lang="zh-CN" altLang="en-US" dirty="0" smtClean="0"/>
              <a:t> </a:t>
            </a:r>
            <a:r>
              <a:rPr kumimoji="1" lang="en-US" altLang="zh-CN" dirty="0" smtClean="0"/>
              <a:t>patterns</a:t>
            </a:r>
          </a:p>
          <a:p>
            <a:pPr lvl="1"/>
            <a:r>
              <a:rPr kumimoji="1" lang="en-US" altLang="zh-CN" dirty="0" smtClean="0"/>
              <a:t>Housing</a:t>
            </a:r>
            <a:r>
              <a:rPr kumimoji="1" lang="zh-CN" altLang="en-US" dirty="0" smtClean="0"/>
              <a:t> </a:t>
            </a:r>
            <a:r>
              <a:rPr kumimoji="1" lang="en-US" altLang="zh-CN" dirty="0" smtClean="0"/>
              <a:t>price</a:t>
            </a:r>
            <a:r>
              <a:rPr kumimoji="1" lang="zh-CN" altLang="en-US" dirty="0" smtClean="0"/>
              <a:t> </a:t>
            </a:r>
            <a:r>
              <a:rPr kumimoji="1" lang="en-US" altLang="zh-CN" dirty="0" smtClean="0"/>
              <a:t>information</a:t>
            </a:r>
          </a:p>
          <a:p>
            <a:pPr lvl="1"/>
            <a:endParaRPr kumimoji="1" lang="zh-CN" altLang="en-US" sz="3200" dirty="0"/>
          </a:p>
        </p:txBody>
      </p:sp>
    </p:spTree>
    <p:extLst>
      <p:ext uri="{BB962C8B-B14F-4D97-AF65-F5344CB8AC3E}">
        <p14:creationId xmlns:p14="http://schemas.microsoft.com/office/powerpoint/2010/main" val="670630495"/>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Classification</a:t>
            </a:r>
            <a:r>
              <a:rPr kumimoji="1" lang="zh-CN" altLang="en-US" dirty="0" smtClean="0"/>
              <a:t> </a:t>
            </a:r>
            <a:r>
              <a:rPr kumimoji="1" lang="en-US" altLang="zh-CN" dirty="0" smtClean="0"/>
              <a:t>Tasks</a:t>
            </a:r>
            <a:endParaRPr kumimoji="1" lang="zh-CN" altLang="en-US" dirty="0"/>
          </a:p>
        </p:txBody>
      </p:sp>
      <p:sp>
        <p:nvSpPr>
          <p:cNvPr id="3" name="内容占位符 2"/>
          <p:cNvSpPr>
            <a:spLocks noGrp="1"/>
          </p:cNvSpPr>
          <p:nvPr>
            <p:ph idx="1"/>
          </p:nvPr>
        </p:nvSpPr>
        <p:spPr>
          <a:xfrm>
            <a:off x="350878" y="1196976"/>
            <a:ext cx="9139237" cy="1247475"/>
          </a:xfrm>
        </p:spPr>
        <p:txBody>
          <a:bodyPr/>
          <a:lstStyle/>
          <a:p>
            <a:r>
              <a:rPr kumimoji="1" lang="en-US" altLang="zh-CN" sz="2800" dirty="0" smtClean="0"/>
              <a:t>New</a:t>
            </a:r>
            <a:r>
              <a:rPr kumimoji="1" lang="zh-CN" altLang="en-US" sz="2800" dirty="0" smtClean="0"/>
              <a:t> </a:t>
            </a:r>
            <a:r>
              <a:rPr kumimoji="1" lang="en-US" altLang="zh-CN" sz="2800" dirty="0" smtClean="0"/>
              <a:t>Migrants</a:t>
            </a:r>
            <a:r>
              <a:rPr kumimoji="1" lang="zh-CN" altLang="en-US" sz="2800" dirty="0" smtClean="0"/>
              <a:t> </a:t>
            </a:r>
            <a:r>
              <a:rPr kumimoji="1" lang="en-US" altLang="zh-CN" sz="2800" dirty="0" smtClean="0"/>
              <a:t>(</a:t>
            </a:r>
            <a:r>
              <a:rPr kumimoji="1" lang="en-US" altLang="zh-CN" sz="2800" i="1" dirty="0" smtClean="0"/>
              <a:t>35K</a:t>
            </a:r>
            <a:r>
              <a:rPr kumimoji="1" lang="en-US" altLang="zh-CN" sz="2800" dirty="0" smtClean="0"/>
              <a:t>)</a:t>
            </a:r>
            <a:r>
              <a:rPr kumimoji="1" lang="zh-CN" altLang="en-US" sz="2800" dirty="0" smtClean="0"/>
              <a:t> </a:t>
            </a:r>
            <a:r>
              <a:rPr kumimoji="1" lang="en-US" altLang="zh-CN" sz="2800" dirty="0" smtClean="0"/>
              <a:t>vs.</a:t>
            </a:r>
            <a:r>
              <a:rPr kumimoji="1" lang="zh-CN" altLang="en-US" sz="2800" dirty="0" smtClean="0"/>
              <a:t> </a:t>
            </a:r>
            <a:r>
              <a:rPr kumimoji="1" lang="en-US" altLang="zh-CN" sz="2800" dirty="0" smtClean="0"/>
              <a:t>Locals</a:t>
            </a:r>
            <a:r>
              <a:rPr kumimoji="1" lang="zh-CN" altLang="en-US" sz="2800" dirty="0" smtClean="0"/>
              <a:t> </a:t>
            </a:r>
            <a:r>
              <a:rPr kumimoji="1" lang="en-US" altLang="zh-CN" sz="2800" dirty="0" smtClean="0"/>
              <a:t>(</a:t>
            </a:r>
            <a:r>
              <a:rPr kumimoji="1" lang="en-US" altLang="zh-CN" sz="2800" i="1" dirty="0" smtClean="0"/>
              <a:t>1.7M</a:t>
            </a:r>
            <a:r>
              <a:rPr kumimoji="1" lang="en-US" altLang="zh-CN" sz="2800" dirty="0" smtClean="0"/>
              <a:t>)</a:t>
            </a:r>
          </a:p>
          <a:p>
            <a:r>
              <a:rPr kumimoji="1" lang="en-US" altLang="zh-CN" sz="2800" dirty="0" smtClean="0"/>
              <a:t>Leaving</a:t>
            </a:r>
            <a:r>
              <a:rPr kumimoji="1" lang="zh-CN" altLang="en-US" sz="2800" dirty="0" smtClean="0"/>
              <a:t> </a:t>
            </a:r>
            <a:r>
              <a:rPr kumimoji="1" lang="en-US" altLang="zh-CN" sz="2800" dirty="0" smtClean="0"/>
              <a:t>Migrants</a:t>
            </a:r>
            <a:r>
              <a:rPr kumimoji="1" lang="zh-CN" altLang="en-US" sz="2800" dirty="0" smtClean="0"/>
              <a:t> </a:t>
            </a:r>
            <a:r>
              <a:rPr kumimoji="1" lang="en-US" altLang="zh-CN" sz="2800" dirty="0" smtClean="0"/>
              <a:t>(1.4K)</a:t>
            </a:r>
            <a:r>
              <a:rPr kumimoji="1" lang="zh-CN" altLang="en-US" sz="2800" dirty="0" smtClean="0"/>
              <a:t> </a:t>
            </a:r>
            <a:r>
              <a:rPr kumimoji="1" lang="en-US" altLang="zh-CN" sz="2800" dirty="0" smtClean="0"/>
              <a:t>vs.</a:t>
            </a:r>
            <a:r>
              <a:rPr kumimoji="1" lang="zh-CN" altLang="en-US" sz="2800" dirty="0" smtClean="0"/>
              <a:t> </a:t>
            </a:r>
            <a:r>
              <a:rPr kumimoji="1" lang="en-US" altLang="zh-CN" sz="2800" dirty="0" smtClean="0"/>
              <a:t>Staying</a:t>
            </a:r>
            <a:r>
              <a:rPr kumimoji="1" lang="zh-CN" altLang="en-US" sz="2800" dirty="0" smtClean="0"/>
              <a:t> </a:t>
            </a:r>
            <a:r>
              <a:rPr kumimoji="1" lang="en-US" altLang="zh-CN" sz="2800" dirty="0" smtClean="0"/>
              <a:t>Migrants(</a:t>
            </a:r>
            <a:r>
              <a:rPr kumimoji="1" lang="en-US" altLang="zh-CN" sz="2800" i="1" dirty="0" smtClean="0"/>
              <a:t>34K</a:t>
            </a:r>
            <a:r>
              <a:rPr kumimoji="1" lang="en-US" altLang="zh-CN" sz="2800" dirty="0" smtClean="0"/>
              <a:t>)</a:t>
            </a:r>
          </a:p>
        </p:txBody>
      </p:sp>
      <p:sp>
        <p:nvSpPr>
          <p:cNvPr id="4" name="矩形 3"/>
          <p:cNvSpPr/>
          <p:nvPr/>
        </p:nvSpPr>
        <p:spPr>
          <a:xfrm>
            <a:off x="152400" y="3612645"/>
            <a:ext cx="2743200" cy="95935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2400" b="1" dirty="0" smtClean="0"/>
              <a:t>  </a:t>
            </a:r>
            <a:r>
              <a:rPr kumimoji="1" lang="en-US" altLang="zh-CN" sz="2400" b="1" dirty="0" smtClean="0"/>
              <a:t>Mobile</a:t>
            </a:r>
            <a:r>
              <a:rPr kumimoji="1" lang="zh-CN" altLang="en-US" sz="2400" b="1" dirty="0" smtClean="0"/>
              <a:t> </a:t>
            </a:r>
            <a:r>
              <a:rPr kumimoji="1" lang="en-US" altLang="zh-CN" sz="2400" b="1" dirty="0" smtClean="0"/>
              <a:t>networks</a:t>
            </a:r>
            <a:r>
              <a:rPr kumimoji="1" lang="zh-CN" altLang="en-US" sz="2400" b="1" dirty="0" smtClean="0"/>
              <a:t>，</a:t>
            </a:r>
            <a:r>
              <a:rPr kumimoji="1" lang="en-US" altLang="zh-CN" sz="2400" b="1" dirty="0" smtClean="0"/>
              <a:t>user</a:t>
            </a:r>
            <a:r>
              <a:rPr kumimoji="1" lang="zh-CN" altLang="en-US" sz="2400" b="1" dirty="0" smtClean="0"/>
              <a:t> </a:t>
            </a:r>
            <a:r>
              <a:rPr kumimoji="1" lang="en-US" altLang="zh-CN" sz="2400" b="1" dirty="0" smtClean="0"/>
              <a:t>v</a:t>
            </a:r>
            <a:endParaRPr kumimoji="1" lang="zh-CN" altLang="en-US" sz="2400" b="1" dirty="0"/>
          </a:p>
        </p:txBody>
      </p:sp>
      <p:cxnSp>
        <p:nvCxnSpPr>
          <p:cNvPr id="7" name="直线箭头连接符 6"/>
          <p:cNvCxnSpPr/>
          <p:nvPr/>
        </p:nvCxnSpPr>
        <p:spPr>
          <a:xfrm flipV="1">
            <a:off x="2895600" y="3415474"/>
            <a:ext cx="762000" cy="35000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线箭头连接符 7"/>
          <p:cNvCxnSpPr/>
          <p:nvPr/>
        </p:nvCxnSpPr>
        <p:spPr>
          <a:xfrm>
            <a:off x="2895600" y="4302165"/>
            <a:ext cx="762000" cy="26983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3714879" y="4319174"/>
            <a:ext cx="1072730" cy="461665"/>
          </a:xfrm>
          <a:prstGeom prst="rect">
            <a:avLst/>
          </a:prstGeom>
          <a:noFill/>
        </p:spPr>
        <p:txBody>
          <a:bodyPr wrap="none" rtlCol="0">
            <a:spAutoFit/>
          </a:bodyPr>
          <a:lstStyle/>
          <a:p>
            <a:r>
              <a:rPr kumimoji="1" lang="en-US" altLang="zh-CN" sz="2400" b="1" dirty="0"/>
              <a:t>l</a:t>
            </a:r>
            <a:r>
              <a:rPr kumimoji="1" lang="en-US" altLang="zh-CN" sz="2400" b="1" dirty="0" smtClean="0"/>
              <a:t>ocal?</a:t>
            </a:r>
            <a:endParaRPr kumimoji="1" lang="zh-CN" altLang="en-US" sz="2400" b="1" dirty="0"/>
          </a:p>
        </p:txBody>
      </p:sp>
      <p:sp>
        <p:nvSpPr>
          <p:cNvPr id="11" name="文本框 10"/>
          <p:cNvSpPr txBox="1"/>
          <p:nvPr/>
        </p:nvSpPr>
        <p:spPr>
          <a:xfrm>
            <a:off x="3675020" y="3150980"/>
            <a:ext cx="2183611" cy="461665"/>
          </a:xfrm>
          <a:prstGeom prst="rect">
            <a:avLst/>
          </a:prstGeom>
          <a:noFill/>
        </p:spPr>
        <p:txBody>
          <a:bodyPr wrap="none" rtlCol="0">
            <a:spAutoFit/>
          </a:bodyPr>
          <a:lstStyle/>
          <a:p>
            <a:r>
              <a:rPr kumimoji="1" lang="en-US" altLang="zh-CN" sz="2400" b="1" dirty="0"/>
              <a:t>n</a:t>
            </a:r>
            <a:r>
              <a:rPr kumimoji="1" lang="en-US" altLang="zh-CN" sz="2400" b="1" dirty="0" smtClean="0"/>
              <a:t>ew</a:t>
            </a:r>
            <a:r>
              <a:rPr kumimoji="1" lang="zh-CN" altLang="en-US" sz="2400" b="1" dirty="0" smtClean="0"/>
              <a:t> </a:t>
            </a:r>
            <a:r>
              <a:rPr kumimoji="1" lang="en-US" altLang="zh-CN" sz="2400" b="1" dirty="0" smtClean="0"/>
              <a:t>migrant?</a:t>
            </a:r>
            <a:endParaRPr kumimoji="1" lang="zh-CN" altLang="en-US" sz="2400" b="1" dirty="0"/>
          </a:p>
        </p:txBody>
      </p:sp>
      <p:cxnSp>
        <p:nvCxnSpPr>
          <p:cNvPr id="12" name="直线箭头连接符 11"/>
          <p:cNvCxnSpPr/>
          <p:nvPr/>
        </p:nvCxnSpPr>
        <p:spPr>
          <a:xfrm flipV="1">
            <a:off x="5876051" y="2915200"/>
            <a:ext cx="830701" cy="4110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线箭头连接符 12"/>
          <p:cNvCxnSpPr/>
          <p:nvPr/>
        </p:nvCxnSpPr>
        <p:spPr>
          <a:xfrm>
            <a:off x="5876051" y="3558923"/>
            <a:ext cx="830701" cy="47967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6934200" y="2659052"/>
            <a:ext cx="2645276" cy="461665"/>
          </a:xfrm>
          <a:prstGeom prst="rect">
            <a:avLst/>
          </a:prstGeom>
          <a:noFill/>
        </p:spPr>
        <p:txBody>
          <a:bodyPr wrap="none" rtlCol="0">
            <a:spAutoFit/>
          </a:bodyPr>
          <a:lstStyle/>
          <a:p>
            <a:r>
              <a:rPr kumimoji="1" lang="en-US" altLang="zh-CN" sz="2400" b="1" dirty="0" smtClean="0"/>
              <a:t>leaving</a:t>
            </a:r>
            <a:r>
              <a:rPr kumimoji="1" lang="zh-CN" altLang="en-US" sz="2400" b="1" dirty="0" smtClean="0"/>
              <a:t> </a:t>
            </a:r>
            <a:r>
              <a:rPr kumimoji="1" lang="en-US" altLang="zh-CN" sz="2400" b="1" dirty="0" smtClean="0"/>
              <a:t>migrant?</a:t>
            </a:r>
            <a:endParaRPr kumimoji="1" lang="zh-CN" altLang="en-US" sz="2400" b="1" dirty="0"/>
          </a:p>
        </p:txBody>
      </p:sp>
      <p:sp>
        <p:nvSpPr>
          <p:cNvPr id="15" name="文本框 14"/>
          <p:cNvSpPr txBox="1"/>
          <p:nvPr/>
        </p:nvSpPr>
        <p:spPr>
          <a:xfrm>
            <a:off x="6971632" y="3814602"/>
            <a:ext cx="2662908" cy="461665"/>
          </a:xfrm>
          <a:prstGeom prst="rect">
            <a:avLst/>
          </a:prstGeom>
          <a:noFill/>
        </p:spPr>
        <p:txBody>
          <a:bodyPr wrap="none" rtlCol="0">
            <a:spAutoFit/>
          </a:bodyPr>
          <a:lstStyle/>
          <a:p>
            <a:r>
              <a:rPr kumimoji="1" lang="en-US" altLang="zh-CN" sz="2400" b="1" dirty="0" smtClean="0"/>
              <a:t>staying</a:t>
            </a:r>
            <a:r>
              <a:rPr kumimoji="1" lang="zh-CN" altLang="en-US" sz="2400" b="1" dirty="0" smtClean="0"/>
              <a:t> </a:t>
            </a:r>
            <a:r>
              <a:rPr kumimoji="1" lang="en-US" altLang="zh-CN" sz="2400" b="1" dirty="0" smtClean="0"/>
              <a:t>migrant?</a:t>
            </a:r>
            <a:endParaRPr kumimoji="1" lang="zh-CN" altLang="en-US" sz="2400" b="1" dirty="0"/>
          </a:p>
        </p:txBody>
      </p:sp>
      <p:sp>
        <p:nvSpPr>
          <p:cNvPr id="18" name="文本框 17"/>
          <p:cNvSpPr txBox="1"/>
          <p:nvPr/>
        </p:nvSpPr>
        <p:spPr>
          <a:xfrm>
            <a:off x="3325091" y="5458691"/>
            <a:ext cx="1074140" cy="461665"/>
          </a:xfrm>
          <a:prstGeom prst="rect">
            <a:avLst/>
          </a:prstGeom>
          <a:noFill/>
        </p:spPr>
        <p:txBody>
          <a:bodyPr wrap="none" rtlCol="0">
            <a:spAutoFit/>
          </a:bodyPr>
          <a:lstStyle/>
          <a:p>
            <a:r>
              <a:rPr kumimoji="1" lang="en-US" altLang="zh-CN" sz="2400" dirty="0" smtClean="0"/>
              <a:t>Task</a:t>
            </a:r>
            <a:r>
              <a:rPr kumimoji="1" lang="zh-CN" altLang="en-US" sz="2400" dirty="0" smtClean="0"/>
              <a:t> </a:t>
            </a:r>
            <a:r>
              <a:rPr kumimoji="1" lang="en-US" altLang="zh-CN" sz="2400" dirty="0" smtClean="0"/>
              <a:t>1</a:t>
            </a:r>
            <a:endParaRPr kumimoji="1" lang="zh-CN" altLang="en-US" sz="2400" dirty="0"/>
          </a:p>
        </p:txBody>
      </p:sp>
      <p:sp>
        <p:nvSpPr>
          <p:cNvPr id="19" name="文本框 18"/>
          <p:cNvSpPr txBox="1"/>
          <p:nvPr/>
        </p:nvSpPr>
        <p:spPr>
          <a:xfrm>
            <a:off x="7536460" y="5455839"/>
            <a:ext cx="1074140" cy="461665"/>
          </a:xfrm>
          <a:prstGeom prst="rect">
            <a:avLst/>
          </a:prstGeom>
          <a:noFill/>
        </p:spPr>
        <p:txBody>
          <a:bodyPr wrap="none" rtlCol="0">
            <a:spAutoFit/>
          </a:bodyPr>
          <a:lstStyle/>
          <a:p>
            <a:r>
              <a:rPr kumimoji="1" lang="en-US" altLang="zh-CN" sz="2400" dirty="0" smtClean="0"/>
              <a:t>Task</a:t>
            </a:r>
            <a:r>
              <a:rPr kumimoji="1" lang="zh-CN" altLang="en-US" sz="2400" dirty="0" smtClean="0"/>
              <a:t> </a:t>
            </a:r>
            <a:r>
              <a:rPr kumimoji="1" lang="en-US" altLang="zh-CN" sz="2400" dirty="0"/>
              <a:t>2</a:t>
            </a:r>
            <a:endParaRPr kumimoji="1" lang="zh-CN" altLang="en-US" sz="2400" dirty="0"/>
          </a:p>
        </p:txBody>
      </p:sp>
    </p:spTree>
    <p:extLst>
      <p:ext uri="{BB962C8B-B14F-4D97-AF65-F5344CB8AC3E}">
        <p14:creationId xmlns:p14="http://schemas.microsoft.com/office/powerpoint/2010/main" val="1653748213"/>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New</a:t>
            </a:r>
            <a:r>
              <a:rPr kumimoji="1" lang="zh-CN" altLang="en-US" dirty="0" smtClean="0"/>
              <a:t> </a:t>
            </a:r>
            <a:r>
              <a:rPr kumimoji="1" lang="en-US" altLang="zh-CN" dirty="0" smtClean="0"/>
              <a:t>Migrants</a:t>
            </a:r>
            <a:r>
              <a:rPr kumimoji="1" lang="zh-CN" altLang="en-US" dirty="0" smtClean="0"/>
              <a:t> </a:t>
            </a:r>
            <a:r>
              <a:rPr kumimoji="1" lang="en-US" altLang="zh-CN" dirty="0" smtClean="0"/>
              <a:t>from</a:t>
            </a:r>
            <a:r>
              <a:rPr kumimoji="1" lang="zh-CN" altLang="en-US" dirty="0" smtClean="0"/>
              <a:t> </a:t>
            </a:r>
            <a:r>
              <a:rPr kumimoji="1" lang="en-US" altLang="zh-CN" dirty="0" smtClean="0"/>
              <a:t>Locals</a:t>
            </a:r>
            <a:endParaRPr kumimoji="1" lang="zh-CN" altLang="en-US" dirty="0"/>
          </a:p>
        </p:txBody>
      </p:sp>
      <p:pic>
        <p:nvPicPr>
          <p:cNvPr id="4" name="图片 3"/>
          <p:cNvPicPr>
            <a:picLocks noChangeAspect="1"/>
          </p:cNvPicPr>
          <p:nvPr/>
        </p:nvPicPr>
        <p:blipFill>
          <a:blip r:embed="rId3"/>
          <a:stretch>
            <a:fillRect/>
          </a:stretch>
        </p:blipFill>
        <p:spPr>
          <a:xfrm>
            <a:off x="1309124" y="2693719"/>
            <a:ext cx="7287756" cy="3462240"/>
          </a:xfrm>
          <a:prstGeom prst="rect">
            <a:avLst/>
          </a:prstGeom>
        </p:spPr>
      </p:pic>
      <p:sp>
        <p:nvSpPr>
          <p:cNvPr id="5" name="内容占位符 2"/>
          <p:cNvSpPr>
            <a:spLocks noGrp="1"/>
          </p:cNvSpPr>
          <p:nvPr>
            <p:ph idx="1"/>
          </p:nvPr>
        </p:nvSpPr>
        <p:spPr>
          <a:xfrm>
            <a:off x="350878" y="1196976"/>
            <a:ext cx="9139237" cy="1470024"/>
          </a:xfrm>
        </p:spPr>
        <p:txBody>
          <a:bodyPr/>
          <a:lstStyle/>
          <a:p>
            <a:r>
              <a:rPr kumimoji="1" lang="en-US" altLang="zh-CN" sz="2800" dirty="0" smtClean="0"/>
              <a:t>New</a:t>
            </a:r>
            <a:r>
              <a:rPr kumimoji="1" lang="zh-CN" altLang="en-US" sz="2800" dirty="0" smtClean="0"/>
              <a:t> </a:t>
            </a:r>
            <a:r>
              <a:rPr kumimoji="1" lang="en-US" altLang="zh-CN" sz="2800" dirty="0"/>
              <a:t>Migrants(</a:t>
            </a:r>
            <a:r>
              <a:rPr kumimoji="1" lang="en-US" altLang="zh-CN" sz="2800" i="1" dirty="0"/>
              <a:t>35K</a:t>
            </a:r>
            <a:r>
              <a:rPr kumimoji="1" lang="en-US" altLang="zh-CN" sz="2800" dirty="0"/>
              <a:t>)</a:t>
            </a:r>
            <a:r>
              <a:rPr kumimoji="1" lang="zh-CN" altLang="en-US" sz="2800" dirty="0"/>
              <a:t> </a:t>
            </a:r>
            <a:r>
              <a:rPr kumimoji="1" lang="en-US" altLang="zh-CN" sz="2800" dirty="0"/>
              <a:t>vs.</a:t>
            </a:r>
            <a:r>
              <a:rPr kumimoji="1" lang="zh-CN" altLang="en-US" sz="2800" dirty="0"/>
              <a:t> </a:t>
            </a:r>
            <a:r>
              <a:rPr kumimoji="1" lang="en-US" altLang="zh-CN" sz="2800" dirty="0" smtClean="0"/>
              <a:t>Locals(</a:t>
            </a:r>
            <a:r>
              <a:rPr kumimoji="1" lang="en-US" altLang="zh-CN" sz="2800" i="1" dirty="0" smtClean="0"/>
              <a:t>1.7M</a:t>
            </a:r>
            <a:r>
              <a:rPr kumimoji="1" lang="en-US" altLang="zh-CN" sz="2800" dirty="0" smtClean="0"/>
              <a:t>)</a:t>
            </a:r>
          </a:p>
          <a:p>
            <a:r>
              <a:rPr kumimoji="1" lang="en-US" altLang="zh-CN" sz="2800" dirty="0" smtClean="0"/>
              <a:t>Classifier:</a:t>
            </a:r>
            <a:r>
              <a:rPr kumimoji="1" lang="zh-CN" altLang="en-US" sz="2800" dirty="0" smtClean="0"/>
              <a:t> </a:t>
            </a:r>
            <a:r>
              <a:rPr kumimoji="1" lang="en-US" altLang="zh-CN" sz="2800" dirty="0" smtClean="0"/>
              <a:t>random</a:t>
            </a:r>
            <a:r>
              <a:rPr kumimoji="1" lang="zh-CN" altLang="en-US" sz="2800" dirty="0" smtClean="0"/>
              <a:t> </a:t>
            </a:r>
            <a:r>
              <a:rPr kumimoji="1" lang="en-US" altLang="zh-CN" sz="2800" dirty="0" smtClean="0"/>
              <a:t>forest</a:t>
            </a:r>
          </a:p>
          <a:p>
            <a:r>
              <a:rPr kumimoji="1" lang="en-US" altLang="zh-CN" sz="2800" dirty="0" smtClean="0"/>
              <a:t>5-fold</a:t>
            </a:r>
            <a:r>
              <a:rPr kumimoji="1" lang="zh-CN" altLang="en-US" sz="2800" dirty="0" smtClean="0"/>
              <a:t> </a:t>
            </a:r>
            <a:r>
              <a:rPr kumimoji="1" lang="en-US" altLang="zh-CN" sz="2800" dirty="0" smtClean="0"/>
              <a:t>cross-validation</a:t>
            </a:r>
          </a:p>
          <a:p>
            <a:endParaRPr kumimoji="1" lang="en-US" altLang="zh-CN" sz="2800" dirty="0"/>
          </a:p>
        </p:txBody>
      </p:sp>
      <p:sp>
        <p:nvSpPr>
          <p:cNvPr id="3" name="矩形 2"/>
          <p:cNvSpPr/>
          <p:nvPr/>
        </p:nvSpPr>
        <p:spPr>
          <a:xfrm>
            <a:off x="1752600" y="3429000"/>
            <a:ext cx="63246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Tree>
    <p:extLst>
      <p:ext uri="{BB962C8B-B14F-4D97-AF65-F5344CB8AC3E}">
        <p14:creationId xmlns:p14="http://schemas.microsoft.com/office/powerpoint/2010/main" val="542479159"/>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0843" y="1219200"/>
            <a:ext cx="9174157" cy="4602163"/>
          </a:xfrm>
        </p:spPr>
        <p:txBody>
          <a:bodyPr/>
          <a:lstStyle/>
          <a:p>
            <a:r>
              <a:rPr lang="en-US" sz="2800" dirty="0"/>
              <a:t>In China, </a:t>
            </a:r>
            <a:r>
              <a:rPr lang="en-US" sz="2800" b="1" dirty="0">
                <a:solidFill>
                  <a:srgbClr val="800000"/>
                </a:solidFill>
              </a:rPr>
              <a:t>260 million </a:t>
            </a:r>
            <a:r>
              <a:rPr lang="en-US" sz="2800" dirty="0"/>
              <a:t>people migrate to cities to realize their </a:t>
            </a:r>
            <a:r>
              <a:rPr lang="en-US" sz="2800" dirty="0" smtClean="0"/>
              <a:t>urban</a:t>
            </a:r>
            <a:r>
              <a:rPr lang="zh-CN" altLang="en-US" sz="2800" dirty="0" smtClean="0"/>
              <a:t> </a:t>
            </a:r>
            <a:r>
              <a:rPr lang="en-US" sz="2800" dirty="0" smtClean="0"/>
              <a:t>dreams</a:t>
            </a:r>
            <a:r>
              <a:rPr lang="en-US" sz="2800" dirty="0"/>
              <a:t>.</a:t>
            </a:r>
            <a:endParaRPr lang="en-US" altLang="zh-CN" sz="2800" dirty="0" smtClean="0">
              <a:ea typeface="黑体"/>
              <a:cs typeface="黑体"/>
            </a:endParaRPr>
          </a:p>
          <a:p>
            <a:pPr>
              <a:lnSpc>
                <a:spcPct val="120000"/>
              </a:lnSpc>
            </a:pPr>
            <a:r>
              <a:rPr lang="en-US" altLang="zh-CN" sz="2800" dirty="0" smtClean="0">
                <a:cs typeface="黑体"/>
              </a:rPr>
              <a:t>Urban</a:t>
            </a:r>
            <a:r>
              <a:rPr lang="zh-CN" altLang="en-US" sz="2800" dirty="0" smtClean="0">
                <a:cs typeface="黑体"/>
              </a:rPr>
              <a:t> </a:t>
            </a:r>
            <a:r>
              <a:rPr lang="en-US" altLang="zh-CN" sz="2800" dirty="0" smtClean="0">
                <a:cs typeface="黑体"/>
              </a:rPr>
              <a:t>migrants</a:t>
            </a:r>
            <a:r>
              <a:rPr lang="zh-CN" altLang="en-US" sz="2800" dirty="0" smtClean="0">
                <a:cs typeface="黑体"/>
              </a:rPr>
              <a:t> </a:t>
            </a:r>
            <a:r>
              <a:rPr lang="en-US" altLang="zh-CN" sz="2800" dirty="0" smtClean="0">
                <a:cs typeface="黑体"/>
              </a:rPr>
              <a:t>also</a:t>
            </a:r>
            <a:r>
              <a:rPr lang="zh-CN" altLang="en-US" sz="2800" dirty="0" smtClean="0">
                <a:cs typeface="黑体"/>
              </a:rPr>
              <a:t> </a:t>
            </a:r>
            <a:r>
              <a:rPr lang="en-US" altLang="zh-CN" sz="2800" dirty="0" smtClean="0">
                <a:cs typeface="黑体"/>
              </a:rPr>
              <a:t>pose</a:t>
            </a:r>
            <a:r>
              <a:rPr lang="zh-CN" altLang="en-US" sz="2800" dirty="0" smtClean="0">
                <a:cs typeface="黑体"/>
              </a:rPr>
              <a:t> </a:t>
            </a:r>
            <a:r>
              <a:rPr lang="en-US" altLang="zh-CN" sz="2800" dirty="0">
                <a:cs typeface="黑体"/>
              </a:rPr>
              <a:t>great</a:t>
            </a:r>
            <a:r>
              <a:rPr lang="zh-CN" altLang="en-US" sz="2800" dirty="0">
                <a:cs typeface="黑体"/>
              </a:rPr>
              <a:t> </a:t>
            </a:r>
            <a:r>
              <a:rPr lang="en-US" altLang="zh-CN" sz="2800" dirty="0">
                <a:cs typeface="黑体"/>
              </a:rPr>
              <a:t>challenges</a:t>
            </a:r>
            <a:r>
              <a:rPr lang="zh-CN" altLang="en-US" sz="2800" dirty="0">
                <a:cs typeface="黑体"/>
              </a:rPr>
              <a:t> </a:t>
            </a:r>
            <a:r>
              <a:rPr lang="en-US" altLang="zh-CN" sz="2800" dirty="0">
                <a:cs typeface="黑体"/>
              </a:rPr>
              <a:t>including</a:t>
            </a:r>
            <a:r>
              <a:rPr lang="zh-CN" altLang="en-US" sz="2800" dirty="0">
                <a:cs typeface="黑体"/>
              </a:rPr>
              <a:t> </a:t>
            </a:r>
            <a:r>
              <a:rPr lang="en-US" altLang="zh-CN" sz="2800" b="1" dirty="0">
                <a:solidFill>
                  <a:srgbClr val="800000"/>
                </a:solidFill>
                <a:cs typeface="黑体"/>
              </a:rPr>
              <a:t>segregation</a:t>
            </a:r>
            <a:r>
              <a:rPr lang="zh-CN" altLang="en-US" sz="2800" dirty="0">
                <a:solidFill>
                  <a:srgbClr val="800000"/>
                </a:solidFill>
                <a:cs typeface="黑体"/>
              </a:rPr>
              <a:t> </a:t>
            </a:r>
            <a:r>
              <a:rPr lang="en-US" altLang="zh-CN" sz="2800" dirty="0">
                <a:cs typeface="黑体"/>
              </a:rPr>
              <a:t>and</a:t>
            </a:r>
            <a:r>
              <a:rPr lang="zh-CN" altLang="en-US" sz="2800" dirty="0">
                <a:cs typeface="黑体"/>
              </a:rPr>
              <a:t> </a:t>
            </a:r>
            <a:r>
              <a:rPr lang="en-US" altLang="zh-CN" sz="2800" b="1" dirty="0">
                <a:solidFill>
                  <a:srgbClr val="800000"/>
                </a:solidFill>
                <a:cs typeface="黑体"/>
              </a:rPr>
              <a:t>social</a:t>
            </a:r>
            <a:r>
              <a:rPr lang="zh-CN" altLang="en-US" sz="2800" b="1" dirty="0">
                <a:solidFill>
                  <a:srgbClr val="800000"/>
                </a:solidFill>
                <a:cs typeface="黑体"/>
              </a:rPr>
              <a:t> </a:t>
            </a:r>
            <a:r>
              <a:rPr lang="en-US" altLang="zh-CN" sz="2800" b="1" dirty="0" smtClean="0">
                <a:solidFill>
                  <a:srgbClr val="800000"/>
                </a:solidFill>
                <a:cs typeface="黑体"/>
              </a:rPr>
              <a:t>inequality.</a:t>
            </a:r>
            <a:endParaRPr lang="en-US" altLang="zh-CN" sz="2800" b="1" dirty="0">
              <a:solidFill>
                <a:srgbClr val="800000"/>
              </a:solidFill>
              <a:cs typeface="黑体"/>
            </a:endParaRPr>
          </a:p>
          <a:p>
            <a:pPr>
              <a:lnSpc>
                <a:spcPct val="120000"/>
              </a:lnSpc>
            </a:pPr>
            <a:r>
              <a:rPr lang="en-US" altLang="zh-CN" sz="2800" dirty="0">
                <a:ea typeface="黑体"/>
                <a:cs typeface="黑体"/>
              </a:rPr>
              <a:t>Understanding</a:t>
            </a:r>
            <a:r>
              <a:rPr lang="zh-CN" altLang="en-US" sz="2800" dirty="0">
                <a:ea typeface="黑体"/>
                <a:cs typeface="黑体"/>
              </a:rPr>
              <a:t> </a:t>
            </a:r>
            <a:r>
              <a:rPr lang="en-US" altLang="zh-CN" sz="2800" dirty="0">
                <a:ea typeface="黑体"/>
                <a:cs typeface="黑体"/>
              </a:rPr>
              <a:t>migrant</a:t>
            </a:r>
            <a:r>
              <a:rPr lang="zh-CN" altLang="en-US" sz="2800" dirty="0">
                <a:ea typeface="黑体"/>
                <a:cs typeface="黑体"/>
              </a:rPr>
              <a:t> </a:t>
            </a:r>
            <a:r>
              <a:rPr lang="en-US" altLang="zh-CN" sz="2800" dirty="0">
                <a:ea typeface="黑体"/>
                <a:cs typeface="黑体"/>
              </a:rPr>
              <a:t>integration</a:t>
            </a:r>
            <a:r>
              <a:rPr lang="zh-CN" altLang="en-US" sz="2800" dirty="0">
                <a:ea typeface="黑体"/>
                <a:cs typeface="黑体"/>
              </a:rPr>
              <a:t> </a:t>
            </a:r>
            <a:r>
              <a:rPr lang="en-US" altLang="zh-CN" sz="2800" dirty="0">
                <a:ea typeface="黑体"/>
                <a:cs typeface="黑体"/>
              </a:rPr>
              <a:t>helps</a:t>
            </a:r>
            <a:r>
              <a:rPr lang="zh-CN" altLang="en-US" sz="2800" dirty="0">
                <a:ea typeface="黑体"/>
                <a:cs typeface="黑体"/>
              </a:rPr>
              <a:t> </a:t>
            </a:r>
            <a:r>
              <a:rPr lang="en-US" altLang="zh-CN" sz="2800" dirty="0">
                <a:ea typeface="黑体"/>
                <a:cs typeface="黑体"/>
              </a:rPr>
              <a:t>policymakers</a:t>
            </a:r>
            <a:r>
              <a:rPr lang="zh-CN" altLang="en-US" sz="2800" dirty="0">
                <a:ea typeface="黑体"/>
                <a:cs typeface="黑体"/>
              </a:rPr>
              <a:t> </a:t>
            </a:r>
            <a:r>
              <a:rPr lang="en-US" altLang="zh-CN" sz="2800" dirty="0">
                <a:ea typeface="黑体"/>
                <a:cs typeface="黑体"/>
              </a:rPr>
              <a:t>with</a:t>
            </a:r>
            <a:r>
              <a:rPr lang="zh-CN" altLang="en-US" sz="2800" dirty="0">
                <a:ea typeface="黑体"/>
                <a:cs typeface="黑体"/>
              </a:rPr>
              <a:t> </a:t>
            </a:r>
            <a:r>
              <a:rPr lang="en-US" altLang="zh-CN" sz="2800" dirty="0">
                <a:ea typeface="黑体"/>
                <a:cs typeface="黑体"/>
              </a:rPr>
              <a:t>urban</a:t>
            </a:r>
            <a:r>
              <a:rPr lang="zh-CN" altLang="en-US" sz="2800" dirty="0">
                <a:ea typeface="黑体"/>
                <a:cs typeface="黑体"/>
              </a:rPr>
              <a:t> </a:t>
            </a:r>
            <a:r>
              <a:rPr lang="en-US" altLang="zh-CN" sz="2800" dirty="0" smtClean="0">
                <a:ea typeface="黑体"/>
                <a:cs typeface="黑体"/>
              </a:rPr>
              <a:t>planning.</a:t>
            </a:r>
          </a:p>
          <a:p>
            <a:pPr>
              <a:lnSpc>
                <a:spcPct val="120000"/>
              </a:lnSpc>
            </a:pPr>
            <a:r>
              <a:rPr lang="en-US" altLang="zh-CN" sz="2800" b="1" kern="1200" dirty="0">
                <a:solidFill>
                  <a:srgbClr val="7030A0"/>
                </a:solidFill>
                <a:latin typeface="Verdana" pitchFamily="34" charset="0"/>
                <a:ea typeface="华文行楷" pitchFamily="2" charset="-122"/>
                <a:cs typeface="Times New Roman" pitchFamily="18" charset="0"/>
              </a:rPr>
              <a:t>We conduct</a:t>
            </a:r>
            <a:r>
              <a:rPr lang="zh-CN" altLang="en-US" sz="2800" b="1" kern="1200" dirty="0">
                <a:solidFill>
                  <a:srgbClr val="7030A0"/>
                </a:solidFill>
                <a:latin typeface="Verdana" pitchFamily="34" charset="0"/>
                <a:ea typeface="华文行楷" pitchFamily="2" charset="-122"/>
                <a:cs typeface="Times New Roman" pitchFamily="18" charset="0"/>
              </a:rPr>
              <a:t> </a:t>
            </a:r>
            <a:r>
              <a:rPr lang="en-US" altLang="zh-CN" sz="2800" b="1" kern="1200" dirty="0" smtClean="0">
                <a:solidFill>
                  <a:srgbClr val="7030A0"/>
                </a:solidFill>
                <a:latin typeface="Verdana" pitchFamily="34" charset="0"/>
                <a:ea typeface="华文行楷" pitchFamily="2" charset="-122"/>
                <a:cs typeface="Times New Roman" pitchFamily="18" charset="0"/>
              </a:rPr>
              <a:t>quantitative explorations</a:t>
            </a:r>
            <a:r>
              <a:rPr lang="zh-CN" altLang="zh-CN" sz="2800" b="1" kern="1200" dirty="0" smtClean="0">
                <a:solidFill>
                  <a:srgbClr val="7030A0"/>
                </a:solidFill>
                <a:latin typeface="Verdana" pitchFamily="34" charset="0"/>
                <a:ea typeface="华文行楷" pitchFamily="2" charset="-122"/>
                <a:cs typeface="Times New Roman" pitchFamily="18" charset="0"/>
              </a:rPr>
              <a:t> </a:t>
            </a:r>
            <a:r>
              <a:rPr lang="en-US" altLang="zh-CN" sz="2800" b="1" kern="1200" dirty="0">
                <a:solidFill>
                  <a:srgbClr val="7030A0"/>
                </a:solidFill>
                <a:latin typeface="Verdana" pitchFamily="34" charset="0"/>
                <a:ea typeface="华文行楷" pitchFamily="2" charset="-122"/>
                <a:cs typeface="Times New Roman" pitchFamily="18" charset="0"/>
              </a:rPr>
              <a:t>of</a:t>
            </a:r>
            <a:r>
              <a:rPr lang="zh-CN" altLang="en-US" sz="2800" b="1" kern="1200" dirty="0">
                <a:solidFill>
                  <a:srgbClr val="7030A0"/>
                </a:solidFill>
                <a:latin typeface="Verdana" pitchFamily="34" charset="0"/>
                <a:ea typeface="华文行楷" pitchFamily="2" charset="-122"/>
                <a:cs typeface="Times New Roman" pitchFamily="18" charset="0"/>
              </a:rPr>
              <a:t> </a:t>
            </a:r>
            <a:r>
              <a:rPr lang="en-US" altLang="zh-CN" sz="2800" b="1" kern="1200" dirty="0">
                <a:solidFill>
                  <a:srgbClr val="7030A0"/>
                </a:solidFill>
                <a:latin typeface="Verdana" pitchFamily="34" charset="0"/>
                <a:ea typeface="华文行楷" pitchFamily="2" charset="-122"/>
                <a:cs typeface="Times New Roman" pitchFamily="18" charset="0"/>
              </a:rPr>
              <a:t>migrant</a:t>
            </a:r>
            <a:r>
              <a:rPr lang="zh-CN" altLang="en-US" sz="2800" b="1" kern="1200" dirty="0">
                <a:solidFill>
                  <a:srgbClr val="7030A0"/>
                </a:solidFill>
                <a:latin typeface="Verdana" pitchFamily="34" charset="0"/>
                <a:ea typeface="华文行楷" pitchFamily="2" charset="-122"/>
                <a:cs typeface="Times New Roman" pitchFamily="18" charset="0"/>
              </a:rPr>
              <a:t> </a:t>
            </a:r>
            <a:r>
              <a:rPr lang="en-US" altLang="zh-CN" sz="2800" b="1" kern="1200" dirty="0">
                <a:solidFill>
                  <a:srgbClr val="7030A0"/>
                </a:solidFill>
                <a:latin typeface="Verdana" pitchFamily="34" charset="0"/>
                <a:ea typeface="华文行楷" pitchFamily="2" charset="-122"/>
                <a:cs typeface="Times New Roman" pitchFamily="18" charset="0"/>
              </a:rPr>
              <a:t>integration</a:t>
            </a:r>
            <a:r>
              <a:rPr lang="zh-CN" altLang="en-US" sz="2800" b="1" kern="1200" dirty="0">
                <a:solidFill>
                  <a:srgbClr val="7030A0"/>
                </a:solidFill>
                <a:latin typeface="Verdana" pitchFamily="34" charset="0"/>
                <a:ea typeface="华文行楷" pitchFamily="2" charset="-122"/>
                <a:cs typeface="Times New Roman" pitchFamily="18" charset="0"/>
              </a:rPr>
              <a:t> </a:t>
            </a:r>
            <a:r>
              <a:rPr lang="en-US" altLang="zh-CN" sz="2800" b="1" kern="1200" dirty="0">
                <a:solidFill>
                  <a:srgbClr val="7030A0"/>
                </a:solidFill>
                <a:latin typeface="Verdana" pitchFamily="34" charset="0"/>
                <a:ea typeface="华文行楷" pitchFamily="2" charset="-122"/>
                <a:cs typeface="Times New Roman" pitchFamily="18" charset="0"/>
              </a:rPr>
              <a:t>based</a:t>
            </a:r>
            <a:r>
              <a:rPr lang="zh-CN" altLang="en-US" sz="2800" b="1" kern="1200" dirty="0">
                <a:solidFill>
                  <a:srgbClr val="7030A0"/>
                </a:solidFill>
                <a:latin typeface="Verdana" pitchFamily="34" charset="0"/>
                <a:ea typeface="华文行楷" pitchFamily="2" charset="-122"/>
                <a:cs typeface="Times New Roman" pitchFamily="18" charset="0"/>
              </a:rPr>
              <a:t> </a:t>
            </a:r>
            <a:r>
              <a:rPr lang="en-US" altLang="zh-CN" sz="2800" b="1" kern="1200" dirty="0">
                <a:solidFill>
                  <a:srgbClr val="7030A0"/>
                </a:solidFill>
                <a:latin typeface="Verdana" pitchFamily="34" charset="0"/>
                <a:ea typeface="华文行楷" pitchFamily="2" charset="-122"/>
                <a:cs typeface="Times New Roman" pitchFamily="18" charset="0"/>
              </a:rPr>
              <a:t>on</a:t>
            </a:r>
            <a:r>
              <a:rPr lang="zh-CN" altLang="en-US" sz="2800" b="1" kern="1200" dirty="0">
                <a:solidFill>
                  <a:srgbClr val="7030A0"/>
                </a:solidFill>
                <a:latin typeface="Verdana" pitchFamily="34" charset="0"/>
                <a:ea typeface="华文行楷" pitchFamily="2" charset="-122"/>
                <a:cs typeface="Times New Roman" pitchFamily="18" charset="0"/>
              </a:rPr>
              <a:t> </a:t>
            </a:r>
            <a:r>
              <a:rPr lang="en-US" altLang="zh-CN" sz="2800" b="1" kern="1200" dirty="0">
                <a:solidFill>
                  <a:srgbClr val="7030A0"/>
                </a:solidFill>
                <a:latin typeface="Verdana" pitchFamily="34" charset="0"/>
                <a:ea typeface="华文行楷" pitchFamily="2" charset="-122"/>
                <a:cs typeface="Times New Roman" pitchFamily="18" charset="0"/>
              </a:rPr>
              <a:t>mobile communication networks.</a:t>
            </a:r>
          </a:p>
          <a:p>
            <a:pPr>
              <a:lnSpc>
                <a:spcPct val="120000"/>
              </a:lnSpc>
            </a:pPr>
            <a:endParaRPr lang="en-US" altLang="zh-CN" sz="2800" dirty="0">
              <a:ea typeface="黑体"/>
              <a:cs typeface="黑体"/>
            </a:endParaRPr>
          </a:p>
        </p:txBody>
      </p:sp>
      <p:sp>
        <p:nvSpPr>
          <p:cNvPr id="4" name="标题 3"/>
          <p:cNvSpPr>
            <a:spLocks noGrp="1"/>
          </p:cNvSpPr>
          <p:nvPr>
            <p:ph type="title"/>
          </p:nvPr>
        </p:nvSpPr>
        <p:spPr/>
        <p:txBody>
          <a:bodyPr/>
          <a:lstStyle/>
          <a:p>
            <a:r>
              <a:rPr kumimoji="1" lang="en-US" altLang="zh-CN" dirty="0" smtClean="0"/>
              <a:t>Urban Migrants</a:t>
            </a:r>
            <a:endParaRPr kumimoji="1" lang="zh-CN" altLang="en-US" dirty="0"/>
          </a:p>
        </p:txBody>
      </p:sp>
    </p:spTree>
    <p:extLst>
      <p:ext uri="{BB962C8B-B14F-4D97-AF65-F5344CB8AC3E}">
        <p14:creationId xmlns:p14="http://schemas.microsoft.com/office/powerpoint/2010/main" val="3042751885"/>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New</a:t>
            </a:r>
            <a:r>
              <a:rPr kumimoji="1" lang="zh-CN" altLang="en-US" dirty="0" smtClean="0"/>
              <a:t> </a:t>
            </a:r>
            <a:r>
              <a:rPr kumimoji="1" lang="en-US" altLang="zh-CN" dirty="0" smtClean="0"/>
              <a:t>Migrants</a:t>
            </a:r>
            <a:r>
              <a:rPr kumimoji="1" lang="zh-CN" altLang="en-US" dirty="0" smtClean="0"/>
              <a:t> </a:t>
            </a:r>
            <a:r>
              <a:rPr kumimoji="1" lang="en-US" altLang="zh-CN" dirty="0" smtClean="0"/>
              <a:t>from</a:t>
            </a:r>
            <a:r>
              <a:rPr kumimoji="1" lang="zh-CN" altLang="en-US" dirty="0" smtClean="0"/>
              <a:t> </a:t>
            </a:r>
            <a:r>
              <a:rPr kumimoji="1" lang="en-US" altLang="zh-CN" dirty="0" smtClean="0"/>
              <a:t>Locals</a:t>
            </a:r>
            <a:endParaRPr kumimoji="1" lang="zh-CN" altLang="en-US" dirty="0"/>
          </a:p>
        </p:txBody>
      </p:sp>
      <p:pic>
        <p:nvPicPr>
          <p:cNvPr id="4" name="图片 3"/>
          <p:cNvPicPr>
            <a:picLocks noChangeAspect="1"/>
          </p:cNvPicPr>
          <p:nvPr/>
        </p:nvPicPr>
        <p:blipFill>
          <a:blip r:embed="rId3"/>
          <a:stretch>
            <a:fillRect/>
          </a:stretch>
        </p:blipFill>
        <p:spPr>
          <a:xfrm>
            <a:off x="1309124" y="2693719"/>
            <a:ext cx="7287756" cy="3462240"/>
          </a:xfrm>
          <a:prstGeom prst="rect">
            <a:avLst/>
          </a:prstGeom>
        </p:spPr>
      </p:pic>
      <p:sp>
        <p:nvSpPr>
          <p:cNvPr id="5" name="内容占位符 2"/>
          <p:cNvSpPr>
            <a:spLocks noGrp="1"/>
          </p:cNvSpPr>
          <p:nvPr>
            <p:ph idx="1"/>
          </p:nvPr>
        </p:nvSpPr>
        <p:spPr>
          <a:xfrm>
            <a:off x="350878" y="1196976"/>
            <a:ext cx="9139237" cy="1470024"/>
          </a:xfrm>
        </p:spPr>
        <p:txBody>
          <a:bodyPr/>
          <a:lstStyle/>
          <a:p>
            <a:r>
              <a:rPr kumimoji="1" lang="en-US" altLang="zh-CN" sz="2800" dirty="0" smtClean="0"/>
              <a:t>New</a:t>
            </a:r>
            <a:r>
              <a:rPr kumimoji="1" lang="zh-CN" altLang="en-US" sz="2800" dirty="0" smtClean="0"/>
              <a:t> </a:t>
            </a:r>
            <a:r>
              <a:rPr kumimoji="1" lang="en-US" altLang="zh-CN" sz="2800" dirty="0"/>
              <a:t>Migrants(</a:t>
            </a:r>
            <a:r>
              <a:rPr kumimoji="1" lang="en-US" altLang="zh-CN" sz="2800" i="1" dirty="0"/>
              <a:t>35K</a:t>
            </a:r>
            <a:r>
              <a:rPr kumimoji="1" lang="en-US" altLang="zh-CN" sz="2800" dirty="0"/>
              <a:t>)</a:t>
            </a:r>
            <a:r>
              <a:rPr kumimoji="1" lang="zh-CN" altLang="en-US" sz="2800" dirty="0"/>
              <a:t> </a:t>
            </a:r>
            <a:r>
              <a:rPr kumimoji="1" lang="en-US" altLang="zh-CN" sz="2800" dirty="0"/>
              <a:t>vs.</a:t>
            </a:r>
            <a:r>
              <a:rPr kumimoji="1" lang="zh-CN" altLang="en-US" sz="2800" dirty="0"/>
              <a:t> </a:t>
            </a:r>
            <a:r>
              <a:rPr kumimoji="1" lang="en-US" altLang="zh-CN" sz="2800" dirty="0" smtClean="0"/>
              <a:t>Locals(</a:t>
            </a:r>
            <a:r>
              <a:rPr kumimoji="1" lang="en-US" altLang="zh-CN" sz="2800" i="1" dirty="0" smtClean="0"/>
              <a:t>1.7M</a:t>
            </a:r>
            <a:r>
              <a:rPr kumimoji="1" lang="en-US" altLang="zh-CN" sz="2800" dirty="0" smtClean="0"/>
              <a:t>)</a:t>
            </a:r>
          </a:p>
          <a:p>
            <a:r>
              <a:rPr kumimoji="1" lang="en-US" altLang="zh-CN" sz="2800" dirty="0" smtClean="0"/>
              <a:t>Classifier:</a:t>
            </a:r>
            <a:r>
              <a:rPr kumimoji="1" lang="zh-CN" altLang="en-US" sz="2800" dirty="0" smtClean="0"/>
              <a:t> </a:t>
            </a:r>
            <a:r>
              <a:rPr kumimoji="1" lang="en-US" altLang="zh-CN" sz="2800" dirty="0" smtClean="0"/>
              <a:t>random</a:t>
            </a:r>
            <a:r>
              <a:rPr kumimoji="1" lang="zh-CN" altLang="en-US" sz="2800" dirty="0" smtClean="0"/>
              <a:t> </a:t>
            </a:r>
            <a:r>
              <a:rPr kumimoji="1" lang="en-US" altLang="zh-CN" sz="2800" dirty="0" smtClean="0"/>
              <a:t>forest</a:t>
            </a:r>
          </a:p>
          <a:p>
            <a:r>
              <a:rPr kumimoji="1" lang="en-US" altLang="zh-CN" sz="2800" dirty="0" smtClean="0"/>
              <a:t>5-fold</a:t>
            </a:r>
            <a:r>
              <a:rPr kumimoji="1" lang="zh-CN" altLang="en-US" sz="2800" dirty="0" smtClean="0"/>
              <a:t> </a:t>
            </a:r>
            <a:r>
              <a:rPr kumimoji="1" lang="en-US" altLang="zh-CN" sz="2800" dirty="0" smtClean="0"/>
              <a:t>cross-validation</a:t>
            </a:r>
          </a:p>
          <a:p>
            <a:endParaRPr kumimoji="1" lang="en-US" altLang="zh-CN" sz="2800" dirty="0"/>
          </a:p>
        </p:txBody>
      </p:sp>
      <p:sp>
        <p:nvSpPr>
          <p:cNvPr id="3" name="矩形 2"/>
          <p:cNvSpPr/>
          <p:nvPr/>
        </p:nvSpPr>
        <p:spPr>
          <a:xfrm>
            <a:off x="1758196" y="3733800"/>
            <a:ext cx="6324600" cy="609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72480975"/>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Churn</a:t>
            </a:r>
            <a:r>
              <a:rPr kumimoji="1" lang="zh-CN" altLang="en-US" dirty="0" smtClean="0"/>
              <a:t> </a:t>
            </a:r>
            <a:r>
              <a:rPr kumimoji="1" lang="en-US" altLang="zh-CN" dirty="0" smtClean="0"/>
              <a:t>prediction</a:t>
            </a:r>
            <a:r>
              <a:rPr kumimoji="1" lang="zh-CN" altLang="en-US" dirty="0" smtClean="0"/>
              <a:t> </a:t>
            </a:r>
            <a:r>
              <a:rPr kumimoji="1" lang="en-US" altLang="zh-CN" dirty="0" smtClean="0"/>
              <a:t>problem</a:t>
            </a:r>
            <a:endParaRPr kumimoji="1" lang="zh-CN" altLang="en-US" dirty="0"/>
          </a:p>
        </p:txBody>
      </p:sp>
      <p:sp>
        <p:nvSpPr>
          <p:cNvPr id="6" name="内容占位符 2"/>
          <p:cNvSpPr>
            <a:spLocks noGrp="1"/>
          </p:cNvSpPr>
          <p:nvPr>
            <p:ph idx="1"/>
          </p:nvPr>
        </p:nvSpPr>
        <p:spPr>
          <a:xfrm>
            <a:off x="350878" y="1196976"/>
            <a:ext cx="9139237" cy="4929188"/>
          </a:xfrm>
        </p:spPr>
        <p:txBody>
          <a:bodyPr/>
          <a:lstStyle/>
          <a:p>
            <a:r>
              <a:rPr kumimoji="1" lang="en-US" altLang="zh-CN" sz="2800" dirty="0"/>
              <a:t>Leaving</a:t>
            </a:r>
            <a:r>
              <a:rPr kumimoji="1" lang="zh-CN" altLang="en-US" sz="2800" dirty="0"/>
              <a:t> </a:t>
            </a:r>
            <a:r>
              <a:rPr kumimoji="1" lang="en-US" altLang="zh-CN" sz="2800" dirty="0"/>
              <a:t>Migrants(1.4K)</a:t>
            </a:r>
            <a:r>
              <a:rPr kumimoji="1" lang="zh-CN" altLang="en-US" sz="2800" dirty="0"/>
              <a:t> </a:t>
            </a:r>
            <a:r>
              <a:rPr kumimoji="1" lang="en-US" altLang="zh-CN" sz="2800" dirty="0"/>
              <a:t>vs.</a:t>
            </a:r>
            <a:r>
              <a:rPr kumimoji="1" lang="zh-CN" altLang="en-US" sz="2800" dirty="0"/>
              <a:t> </a:t>
            </a:r>
            <a:r>
              <a:rPr kumimoji="1" lang="en-US" altLang="zh-CN" sz="2800" dirty="0"/>
              <a:t>Staying</a:t>
            </a:r>
            <a:r>
              <a:rPr kumimoji="1" lang="zh-CN" altLang="en-US" sz="2800" dirty="0"/>
              <a:t> </a:t>
            </a:r>
            <a:r>
              <a:rPr kumimoji="1" lang="en-US" altLang="zh-CN" sz="2800" dirty="0"/>
              <a:t>Migrants(</a:t>
            </a:r>
            <a:r>
              <a:rPr kumimoji="1" lang="en-US" altLang="zh-CN" sz="2800" i="1" dirty="0"/>
              <a:t>34K</a:t>
            </a:r>
            <a:r>
              <a:rPr kumimoji="1" lang="en-US" altLang="zh-CN" sz="2800" dirty="0" smtClean="0"/>
              <a:t>)</a:t>
            </a:r>
          </a:p>
          <a:p>
            <a:r>
              <a:rPr kumimoji="1" lang="en-US" altLang="zh-CN" sz="2800" dirty="0" smtClean="0"/>
              <a:t>Classifier</a:t>
            </a:r>
            <a:r>
              <a:rPr kumimoji="1" lang="en-US" altLang="zh-CN" sz="2800" dirty="0"/>
              <a:t>:</a:t>
            </a:r>
            <a:r>
              <a:rPr kumimoji="1" lang="zh-CN" altLang="en-US" sz="2800" dirty="0"/>
              <a:t> </a:t>
            </a:r>
            <a:r>
              <a:rPr kumimoji="1" lang="en-US" altLang="zh-CN" sz="2800" dirty="0"/>
              <a:t>random</a:t>
            </a:r>
            <a:r>
              <a:rPr kumimoji="1" lang="zh-CN" altLang="en-US" sz="2800" dirty="0"/>
              <a:t> </a:t>
            </a:r>
            <a:r>
              <a:rPr kumimoji="1" lang="en-US" altLang="zh-CN" sz="2800" dirty="0"/>
              <a:t>forest</a:t>
            </a:r>
          </a:p>
          <a:p>
            <a:r>
              <a:rPr kumimoji="1" lang="en-US" altLang="zh-CN" sz="2800" dirty="0"/>
              <a:t>5-fold</a:t>
            </a:r>
            <a:r>
              <a:rPr kumimoji="1" lang="zh-CN" altLang="en-US" sz="2800" dirty="0"/>
              <a:t> </a:t>
            </a:r>
            <a:r>
              <a:rPr kumimoji="1" lang="en-US" altLang="zh-CN" sz="2800" dirty="0"/>
              <a:t>cross-validation</a:t>
            </a:r>
          </a:p>
        </p:txBody>
      </p:sp>
      <p:pic>
        <p:nvPicPr>
          <p:cNvPr id="3" name="图片 2"/>
          <p:cNvPicPr>
            <a:picLocks noChangeAspect="1"/>
          </p:cNvPicPr>
          <p:nvPr/>
        </p:nvPicPr>
        <p:blipFill>
          <a:blip r:embed="rId3"/>
          <a:stretch>
            <a:fillRect/>
          </a:stretch>
        </p:blipFill>
        <p:spPr>
          <a:xfrm>
            <a:off x="1333500" y="2971800"/>
            <a:ext cx="7162800" cy="3275451"/>
          </a:xfrm>
          <a:prstGeom prst="rect">
            <a:avLst/>
          </a:prstGeom>
        </p:spPr>
      </p:pic>
      <p:sp>
        <p:nvSpPr>
          <p:cNvPr id="5" name="矩形 4"/>
          <p:cNvSpPr/>
          <p:nvPr/>
        </p:nvSpPr>
        <p:spPr>
          <a:xfrm>
            <a:off x="1790702" y="3962400"/>
            <a:ext cx="6324600" cy="609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096708063"/>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a:srcRect l="67495"/>
          <a:stretch/>
        </p:blipFill>
        <p:spPr>
          <a:xfrm>
            <a:off x="3352800" y="3276600"/>
            <a:ext cx="3581400" cy="3581400"/>
          </a:xfrm>
          <a:prstGeom prst="rect">
            <a:avLst/>
          </a:prstGeom>
        </p:spPr>
      </p:pic>
      <p:sp>
        <p:nvSpPr>
          <p:cNvPr id="2" name="标题 1"/>
          <p:cNvSpPr>
            <a:spLocks noGrp="1"/>
          </p:cNvSpPr>
          <p:nvPr>
            <p:ph type="title"/>
          </p:nvPr>
        </p:nvSpPr>
        <p:spPr/>
        <p:txBody>
          <a:bodyPr/>
          <a:lstStyle/>
          <a:p>
            <a:r>
              <a:rPr kumimoji="1" lang="en-US" altLang="zh-CN" dirty="0" smtClean="0"/>
              <a:t>Churn</a:t>
            </a:r>
            <a:r>
              <a:rPr kumimoji="1" lang="zh-CN" altLang="en-US" dirty="0" smtClean="0"/>
              <a:t> </a:t>
            </a:r>
            <a:r>
              <a:rPr kumimoji="1" lang="en-US" altLang="zh-CN" dirty="0" smtClean="0"/>
              <a:t>prediction</a:t>
            </a:r>
            <a:r>
              <a:rPr kumimoji="1" lang="zh-CN" altLang="en-US" dirty="0" smtClean="0"/>
              <a:t> </a:t>
            </a:r>
            <a:r>
              <a:rPr kumimoji="1" lang="en-US" altLang="zh-CN" dirty="0" smtClean="0"/>
              <a:t>problem</a:t>
            </a:r>
            <a:endParaRPr kumimoji="1" lang="zh-CN" altLang="en-US" dirty="0"/>
          </a:p>
        </p:txBody>
      </p:sp>
      <p:sp>
        <p:nvSpPr>
          <p:cNvPr id="6" name="内容占位符 2"/>
          <p:cNvSpPr>
            <a:spLocks noGrp="1"/>
          </p:cNvSpPr>
          <p:nvPr>
            <p:ph idx="1"/>
          </p:nvPr>
        </p:nvSpPr>
        <p:spPr>
          <a:xfrm>
            <a:off x="350878" y="1196976"/>
            <a:ext cx="9139237" cy="4929188"/>
          </a:xfrm>
        </p:spPr>
        <p:txBody>
          <a:bodyPr/>
          <a:lstStyle/>
          <a:p>
            <a:r>
              <a:rPr kumimoji="1" lang="en-US" altLang="zh-CN" sz="2800" dirty="0" smtClean="0"/>
              <a:t>Early</a:t>
            </a:r>
            <a:r>
              <a:rPr kumimoji="1" lang="zh-CN" altLang="en-US" sz="2800" dirty="0" smtClean="0"/>
              <a:t> </a:t>
            </a:r>
            <a:r>
              <a:rPr kumimoji="1" lang="en-US" altLang="zh-CN" sz="2800" dirty="0" smtClean="0"/>
              <a:t>detection</a:t>
            </a:r>
            <a:r>
              <a:rPr kumimoji="1" lang="zh-CN" altLang="en-US" sz="2800" dirty="0" smtClean="0"/>
              <a:t> </a:t>
            </a:r>
            <a:r>
              <a:rPr kumimoji="1" lang="en-US" altLang="zh-CN" sz="2800" dirty="0" smtClean="0"/>
              <a:t>of</a:t>
            </a:r>
            <a:r>
              <a:rPr kumimoji="1" lang="zh-CN" altLang="en-US" sz="2800" dirty="0" smtClean="0"/>
              <a:t> </a:t>
            </a:r>
            <a:r>
              <a:rPr kumimoji="1" lang="en-US" altLang="zh-CN" sz="2800" dirty="0" smtClean="0"/>
              <a:t>leaving</a:t>
            </a:r>
            <a:r>
              <a:rPr kumimoji="1" lang="zh-CN" altLang="en-US" sz="2800" dirty="0" smtClean="0"/>
              <a:t> </a:t>
            </a:r>
            <a:r>
              <a:rPr kumimoji="1" lang="en-US" altLang="zh-CN" sz="2800" dirty="0" smtClean="0"/>
              <a:t>migrant</a:t>
            </a:r>
          </a:p>
          <a:p>
            <a:pPr lvl="1"/>
            <a:r>
              <a:rPr kumimoji="1" lang="en-US" altLang="zh-CN" sz="2600" dirty="0" smtClean="0"/>
              <a:t>Is</a:t>
            </a:r>
            <a:r>
              <a:rPr kumimoji="1" lang="zh-CN" altLang="en-US" sz="2600" dirty="0" smtClean="0"/>
              <a:t> </a:t>
            </a:r>
            <a:r>
              <a:rPr kumimoji="1" lang="en-US" altLang="zh-CN" sz="2600" dirty="0" smtClean="0"/>
              <a:t>it</a:t>
            </a:r>
            <a:r>
              <a:rPr kumimoji="1" lang="zh-CN" altLang="en-US" sz="2600" dirty="0" smtClean="0"/>
              <a:t> </a:t>
            </a:r>
            <a:r>
              <a:rPr kumimoji="1" lang="en-US" altLang="zh-CN" sz="2600" dirty="0" smtClean="0"/>
              <a:t>possible</a:t>
            </a:r>
            <a:r>
              <a:rPr kumimoji="1" lang="zh-CN" altLang="en-US" sz="2600" dirty="0" smtClean="0"/>
              <a:t> </a:t>
            </a:r>
            <a:r>
              <a:rPr kumimoji="1" lang="en-US" altLang="zh-CN" sz="2600" dirty="0" smtClean="0"/>
              <a:t>to</a:t>
            </a:r>
            <a:r>
              <a:rPr kumimoji="1" lang="zh-CN" altLang="en-US" sz="2600" dirty="0" smtClean="0"/>
              <a:t> </a:t>
            </a:r>
            <a:r>
              <a:rPr kumimoji="1" lang="en-US" altLang="zh-CN" sz="2600" dirty="0" smtClean="0"/>
              <a:t>detect</a:t>
            </a:r>
            <a:r>
              <a:rPr kumimoji="1" lang="zh-CN" altLang="en-US" sz="2600" dirty="0" smtClean="0"/>
              <a:t> </a:t>
            </a:r>
            <a:r>
              <a:rPr kumimoji="1" lang="en-US" altLang="zh-CN" sz="2600" dirty="0" smtClean="0"/>
              <a:t>leaving</a:t>
            </a:r>
            <a:r>
              <a:rPr kumimoji="1" lang="zh-CN" altLang="en-US" sz="2600" dirty="0" smtClean="0"/>
              <a:t> </a:t>
            </a:r>
            <a:r>
              <a:rPr kumimoji="1" lang="en-US" altLang="zh-CN" sz="2600" dirty="0" smtClean="0"/>
              <a:t>migrants</a:t>
            </a:r>
            <a:r>
              <a:rPr kumimoji="1" lang="zh-CN" altLang="en-US" sz="2600" dirty="0" smtClean="0"/>
              <a:t> </a:t>
            </a:r>
            <a:r>
              <a:rPr kumimoji="1" lang="en-US" altLang="zh-CN" sz="2600" dirty="0" smtClean="0"/>
              <a:t>sooner</a:t>
            </a:r>
            <a:r>
              <a:rPr kumimoji="1" lang="zh-CN" altLang="en-US" sz="2600" dirty="0" smtClean="0"/>
              <a:t> </a:t>
            </a:r>
            <a:r>
              <a:rPr kumimoji="1" lang="en-US" altLang="zh-CN" sz="2600" dirty="0" smtClean="0"/>
              <a:t>than</a:t>
            </a:r>
            <a:r>
              <a:rPr kumimoji="1" lang="zh-CN" altLang="en-US" sz="2600" dirty="0" smtClean="0"/>
              <a:t> </a:t>
            </a:r>
            <a:r>
              <a:rPr kumimoji="1" lang="en-US" altLang="zh-CN" sz="2600" dirty="0" smtClean="0"/>
              <a:t>two</a:t>
            </a:r>
            <a:r>
              <a:rPr kumimoji="1" lang="zh-CN" altLang="en-US" sz="2600" dirty="0" smtClean="0"/>
              <a:t> </a:t>
            </a:r>
            <a:r>
              <a:rPr kumimoji="1" lang="en-US" altLang="zh-CN" sz="2600" dirty="0" smtClean="0"/>
              <a:t>weeks?</a:t>
            </a:r>
          </a:p>
          <a:p>
            <a:pPr lvl="2"/>
            <a:r>
              <a:rPr kumimoji="1" lang="en-US" altLang="zh-CN" dirty="0" smtClean="0"/>
              <a:t>If</a:t>
            </a:r>
            <a:r>
              <a:rPr kumimoji="1" lang="zh-CN" altLang="en-US" dirty="0" smtClean="0"/>
              <a:t> </a:t>
            </a:r>
            <a:r>
              <a:rPr kumimoji="1" lang="en-US" altLang="zh-CN" dirty="0" smtClean="0"/>
              <a:t>so,</a:t>
            </a:r>
            <a:r>
              <a:rPr kumimoji="1" lang="zh-CN" altLang="en-US" dirty="0" smtClean="0"/>
              <a:t> </a:t>
            </a:r>
            <a:r>
              <a:rPr kumimoji="1" lang="en-US" altLang="zh-CN" dirty="0" smtClean="0"/>
              <a:t>we</a:t>
            </a:r>
            <a:r>
              <a:rPr kumimoji="1" lang="zh-CN" altLang="en-US" dirty="0" smtClean="0"/>
              <a:t> </a:t>
            </a:r>
            <a:r>
              <a:rPr kumimoji="1" lang="en-US" altLang="zh-CN" dirty="0" smtClean="0"/>
              <a:t>may</a:t>
            </a:r>
            <a:r>
              <a:rPr kumimoji="1" lang="zh-CN" altLang="en-US" dirty="0" smtClean="0"/>
              <a:t> </a:t>
            </a:r>
            <a:r>
              <a:rPr kumimoji="1" lang="en-US" altLang="zh-CN" dirty="0" smtClean="0"/>
              <a:t>be</a:t>
            </a:r>
            <a:r>
              <a:rPr kumimoji="1" lang="zh-CN" altLang="en-US" dirty="0" smtClean="0"/>
              <a:t> </a:t>
            </a:r>
            <a:r>
              <a:rPr kumimoji="1" lang="en-US" altLang="zh-CN" dirty="0" smtClean="0"/>
              <a:t>able</a:t>
            </a:r>
            <a:r>
              <a:rPr kumimoji="1" lang="zh-CN" altLang="en-US" dirty="0" smtClean="0"/>
              <a:t> </a:t>
            </a:r>
            <a:r>
              <a:rPr kumimoji="1" lang="en-US" altLang="zh-CN" dirty="0" smtClean="0"/>
              <a:t>to</a:t>
            </a:r>
            <a:r>
              <a:rPr kumimoji="1" lang="zh-CN" altLang="en-US" dirty="0" smtClean="0"/>
              <a:t> </a:t>
            </a:r>
            <a:r>
              <a:rPr kumimoji="1" lang="en-US" altLang="zh-CN" dirty="0" smtClean="0"/>
              <a:t>provide</a:t>
            </a:r>
            <a:r>
              <a:rPr kumimoji="1" lang="zh-CN" altLang="en-US" dirty="0" smtClean="0"/>
              <a:t> </a:t>
            </a:r>
            <a:r>
              <a:rPr kumimoji="1" lang="en-US" altLang="zh-CN" dirty="0" smtClean="0"/>
              <a:t>integration</a:t>
            </a:r>
            <a:r>
              <a:rPr kumimoji="1" lang="zh-CN" altLang="en-US" dirty="0" smtClean="0"/>
              <a:t> </a:t>
            </a:r>
            <a:r>
              <a:rPr kumimoji="1" lang="en-US" altLang="zh-CN" dirty="0" smtClean="0"/>
              <a:t>service.</a:t>
            </a:r>
            <a:r>
              <a:rPr kumimoji="1" lang="zh-CN" altLang="en-US" dirty="0" smtClean="0"/>
              <a:t> </a:t>
            </a:r>
            <a:endParaRPr kumimoji="1" lang="en-US" altLang="zh-CN" dirty="0" smtClean="0"/>
          </a:p>
          <a:p>
            <a:pPr lvl="1"/>
            <a:r>
              <a:rPr kumimoji="1" lang="en-US" altLang="zh-CN" sz="2600" dirty="0" smtClean="0"/>
              <a:t>We</a:t>
            </a:r>
            <a:r>
              <a:rPr kumimoji="1" lang="zh-CN" altLang="en-US" sz="2600" dirty="0" smtClean="0"/>
              <a:t> </a:t>
            </a:r>
            <a:r>
              <a:rPr kumimoji="1" lang="en-US" altLang="zh-CN" sz="2600" dirty="0" smtClean="0"/>
              <a:t>extract</a:t>
            </a:r>
            <a:r>
              <a:rPr kumimoji="1" lang="zh-CN" altLang="en-US" sz="2600" dirty="0" smtClean="0"/>
              <a:t> </a:t>
            </a:r>
            <a:r>
              <a:rPr kumimoji="1" lang="en-US" altLang="zh-CN" sz="2600" dirty="0" smtClean="0"/>
              <a:t>features</a:t>
            </a:r>
            <a:r>
              <a:rPr kumimoji="1" lang="zh-CN" altLang="en-US" sz="2600" dirty="0" smtClean="0"/>
              <a:t> </a:t>
            </a:r>
            <a:r>
              <a:rPr kumimoji="1" lang="en-US" altLang="zh-CN" sz="2600" dirty="0" smtClean="0"/>
              <a:t>based</a:t>
            </a:r>
            <a:r>
              <a:rPr kumimoji="1" lang="zh-CN" altLang="en-US" sz="2600" dirty="0" smtClean="0"/>
              <a:t> </a:t>
            </a:r>
            <a:r>
              <a:rPr kumimoji="1" lang="en-US" altLang="zh-CN" sz="2600" dirty="0" smtClean="0"/>
              <a:t>on</a:t>
            </a:r>
            <a:r>
              <a:rPr kumimoji="1" lang="zh-CN" altLang="en-US" sz="2600" dirty="0" smtClean="0"/>
              <a:t> </a:t>
            </a:r>
            <a:r>
              <a:rPr kumimoji="1" lang="en-US" altLang="zh-CN" sz="2600" dirty="0" smtClean="0"/>
              <a:t>one’s</a:t>
            </a:r>
            <a:r>
              <a:rPr kumimoji="1" lang="zh-CN" altLang="en-US" sz="2600" dirty="0" smtClean="0"/>
              <a:t> </a:t>
            </a:r>
            <a:r>
              <a:rPr kumimoji="1" lang="en-US" altLang="zh-CN" sz="2600" dirty="0" smtClean="0"/>
              <a:t>information</a:t>
            </a:r>
            <a:r>
              <a:rPr kumimoji="1" lang="zh-CN" altLang="en-US" sz="2600" dirty="0" smtClean="0"/>
              <a:t> </a:t>
            </a:r>
            <a:r>
              <a:rPr kumimoji="1" lang="en-US" altLang="zh-CN" sz="2600" dirty="0" smtClean="0"/>
              <a:t>from</a:t>
            </a:r>
            <a:r>
              <a:rPr kumimoji="1" lang="zh-CN" altLang="en-US" sz="2600" dirty="0" smtClean="0"/>
              <a:t> </a:t>
            </a:r>
            <a:r>
              <a:rPr kumimoji="1" lang="en-US" altLang="zh-CN" sz="2600" dirty="0" smtClean="0"/>
              <a:t>the</a:t>
            </a:r>
            <a:r>
              <a:rPr kumimoji="1" lang="zh-CN" altLang="en-US" sz="2600" dirty="0" smtClean="0"/>
              <a:t> </a:t>
            </a:r>
            <a:r>
              <a:rPr kumimoji="1" lang="en-US" altLang="zh-CN" sz="2600" dirty="0" smtClean="0"/>
              <a:t>first</a:t>
            </a:r>
            <a:r>
              <a:rPr kumimoji="1" lang="zh-CN" altLang="en-US" sz="2600" dirty="0" smtClean="0"/>
              <a:t> </a:t>
            </a:r>
            <a:r>
              <a:rPr kumimoji="1" lang="en-US" altLang="zh-CN" sz="2600" dirty="0" smtClean="0"/>
              <a:t>k</a:t>
            </a:r>
            <a:r>
              <a:rPr kumimoji="1" lang="zh-CN" altLang="en-US" sz="2600" dirty="0" smtClean="0"/>
              <a:t> </a:t>
            </a:r>
            <a:r>
              <a:rPr kumimoji="1" lang="en-US" altLang="zh-CN" sz="2600" dirty="0" smtClean="0"/>
              <a:t>days.</a:t>
            </a:r>
            <a:endParaRPr kumimoji="1" lang="zh-CN" altLang="en-US" sz="2600" dirty="0"/>
          </a:p>
        </p:txBody>
      </p:sp>
    </p:spTree>
    <p:extLst>
      <p:ext uri="{BB962C8B-B14F-4D97-AF65-F5344CB8AC3E}">
        <p14:creationId xmlns:p14="http://schemas.microsoft.com/office/powerpoint/2010/main" val="1077235921"/>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Churn</a:t>
            </a:r>
            <a:r>
              <a:rPr kumimoji="1" lang="zh-CN" altLang="en-US" dirty="0" smtClean="0"/>
              <a:t> </a:t>
            </a:r>
            <a:r>
              <a:rPr kumimoji="1" lang="en-US" altLang="zh-CN" dirty="0" smtClean="0"/>
              <a:t>prediction</a:t>
            </a:r>
            <a:r>
              <a:rPr kumimoji="1" lang="zh-CN" altLang="en-US" dirty="0" smtClean="0"/>
              <a:t> </a:t>
            </a:r>
            <a:r>
              <a:rPr kumimoji="1" lang="en-US" altLang="zh-CN" dirty="0" smtClean="0"/>
              <a:t>problem</a:t>
            </a:r>
            <a:endParaRPr kumimoji="1" lang="zh-CN" altLang="en-US" dirty="0"/>
          </a:p>
        </p:txBody>
      </p:sp>
      <p:sp>
        <p:nvSpPr>
          <p:cNvPr id="6" name="内容占位符 2"/>
          <p:cNvSpPr>
            <a:spLocks noGrp="1"/>
          </p:cNvSpPr>
          <p:nvPr>
            <p:ph idx="1"/>
          </p:nvPr>
        </p:nvSpPr>
        <p:spPr>
          <a:xfrm>
            <a:off x="350878" y="1196976"/>
            <a:ext cx="9174122" cy="2232024"/>
          </a:xfrm>
        </p:spPr>
        <p:txBody>
          <a:bodyPr/>
          <a:lstStyle/>
          <a:p>
            <a:r>
              <a:rPr kumimoji="1" lang="en-US" altLang="zh-CN" sz="2800" dirty="0" smtClean="0"/>
              <a:t>Why</a:t>
            </a:r>
            <a:r>
              <a:rPr kumimoji="1" lang="zh-CN" altLang="en-US" sz="2800" dirty="0" smtClean="0"/>
              <a:t> </a:t>
            </a:r>
            <a:r>
              <a:rPr kumimoji="1" lang="en-US" altLang="zh-CN" sz="2800" dirty="0" smtClean="0"/>
              <a:t>does</a:t>
            </a:r>
            <a:r>
              <a:rPr kumimoji="1" lang="zh-CN" altLang="en-US" sz="2800" dirty="0" smtClean="0"/>
              <a:t> </a:t>
            </a:r>
            <a:r>
              <a:rPr kumimoji="1" lang="en-US" altLang="zh-CN" sz="2800" dirty="0" smtClean="0"/>
              <a:t>the</a:t>
            </a:r>
            <a:r>
              <a:rPr kumimoji="1" lang="zh-CN" altLang="en-US" sz="2800" dirty="0" smtClean="0"/>
              <a:t> </a:t>
            </a:r>
            <a:r>
              <a:rPr kumimoji="1" lang="en-US" altLang="zh-CN" sz="2800" dirty="0" smtClean="0"/>
              <a:t>performance</a:t>
            </a:r>
            <a:r>
              <a:rPr kumimoji="1" lang="zh-CN" altLang="en-US" sz="2800" dirty="0" smtClean="0"/>
              <a:t> </a:t>
            </a:r>
            <a:r>
              <a:rPr kumimoji="1" lang="en-US" altLang="zh-CN" sz="2800" dirty="0" smtClean="0"/>
              <a:t>improve?</a:t>
            </a:r>
          </a:p>
          <a:p>
            <a:pPr lvl="1"/>
            <a:r>
              <a:rPr kumimoji="1" lang="en-US" altLang="zh-CN" sz="2400" dirty="0" smtClean="0"/>
              <a:t>We</a:t>
            </a:r>
            <a:r>
              <a:rPr kumimoji="1" lang="zh-CN" altLang="en-US" sz="2400" dirty="0" smtClean="0"/>
              <a:t> </a:t>
            </a:r>
            <a:r>
              <a:rPr kumimoji="1" lang="en-US" altLang="zh-CN" sz="2400" dirty="0" smtClean="0"/>
              <a:t>disentangle</a:t>
            </a:r>
            <a:r>
              <a:rPr kumimoji="1" lang="zh-CN" altLang="en-US" sz="2400" dirty="0" smtClean="0"/>
              <a:t> </a:t>
            </a:r>
            <a:r>
              <a:rPr kumimoji="1" lang="en-US" altLang="zh-CN" sz="2400" dirty="0" smtClean="0"/>
              <a:t>the</a:t>
            </a:r>
            <a:r>
              <a:rPr kumimoji="1" lang="zh-CN" altLang="en-US" sz="2400" dirty="0" smtClean="0"/>
              <a:t> </a:t>
            </a:r>
            <a:r>
              <a:rPr kumimoji="1" lang="en-US" altLang="zh-CN" sz="2400" dirty="0" smtClean="0"/>
              <a:t>improvement</a:t>
            </a:r>
            <a:r>
              <a:rPr kumimoji="1" lang="zh-CN" altLang="en-US" sz="2400" dirty="0" smtClean="0"/>
              <a:t> </a:t>
            </a:r>
            <a:r>
              <a:rPr kumimoji="1" lang="en-US" altLang="zh-CN" sz="2400" dirty="0" smtClean="0"/>
              <a:t>due</a:t>
            </a:r>
            <a:r>
              <a:rPr kumimoji="1" lang="zh-CN" altLang="en-US" sz="2400" dirty="0" smtClean="0"/>
              <a:t> </a:t>
            </a:r>
            <a:r>
              <a:rPr kumimoji="1" lang="en-US" altLang="zh-CN" sz="2400" dirty="0" smtClean="0"/>
              <a:t>to</a:t>
            </a:r>
            <a:r>
              <a:rPr kumimoji="1" lang="zh-CN" altLang="en-US" sz="2400" dirty="0" smtClean="0"/>
              <a:t> </a:t>
            </a:r>
            <a:r>
              <a:rPr kumimoji="1" lang="en-US" altLang="zh-CN" sz="2400" dirty="0" smtClean="0"/>
              <a:t>feature</a:t>
            </a:r>
            <a:r>
              <a:rPr kumimoji="1" lang="zh-CN" altLang="en-US" sz="2400" dirty="0" smtClean="0"/>
              <a:t> </a:t>
            </a:r>
            <a:r>
              <a:rPr kumimoji="1" lang="en-US" altLang="zh-CN" sz="2400" dirty="0" smtClean="0"/>
              <a:t>quality</a:t>
            </a:r>
            <a:r>
              <a:rPr kumimoji="1" lang="zh-CN" altLang="en-US" sz="2400" dirty="0" smtClean="0"/>
              <a:t> </a:t>
            </a:r>
            <a:r>
              <a:rPr kumimoji="1" lang="en-US" altLang="zh-CN" sz="2400" dirty="0" smtClean="0"/>
              <a:t>or</a:t>
            </a:r>
            <a:r>
              <a:rPr kumimoji="1" lang="zh-CN" altLang="en-US" sz="2400" dirty="0" smtClean="0"/>
              <a:t> </a:t>
            </a:r>
            <a:r>
              <a:rPr kumimoji="1" lang="en-US" altLang="zh-CN" sz="2400" dirty="0" smtClean="0"/>
              <a:t>classifier</a:t>
            </a:r>
            <a:r>
              <a:rPr kumimoji="1" lang="zh-CN" altLang="en-US" sz="2400" dirty="0" smtClean="0"/>
              <a:t> </a:t>
            </a:r>
            <a:r>
              <a:rPr kumimoji="1" lang="en-US" altLang="zh-CN" sz="2400" dirty="0" smtClean="0"/>
              <a:t>quality</a:t>
            </a:r>
          </a:p>
        </p:txBody>
      </p:sp>
      <p:sp>
        <p:nvSpPr>
          <p:cNvPr id="30" name="圆角矩形 29"/>
          <p:cNvSpPr/>
          <p:nvPr/>
        </p:nvSpPr>
        <p:spPr>
          <a:xfrm>
            <a:off x="2167541" y="4267200"/>
            <a:ext cx="1515412" cy="555871"/>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2400" dirty="0" smtClean="0">
                <a:solidFill>
                  <a:schemeClr val="tx1"/>
                </a:solidFill>
              </a:rPr>
              <a:t>classifier</a:t>
            </a:r>
            <a:endParaRPr kumimoji="1" lang="zh-CN" altLang="en-US" sz="2400" dirty="0">
              <a:solidFill>
                <a:schemeClr val="tx1"/>
              </a:solidFill>
            </a:endParaRPr>
          </a:p>
        </p:txBody>
      </p:sp>
      <p:sp>
        <p:nvSpPr>
          <p:cNvPr id="31" name="矩形 30"/>
          <p:cNvSpPr/>
          <p:nvPr/>
        </p:nvSpPr>
        <p:spPr>
          <a:xfrm>
            <a:off x="685800" y="2667000"/>
            <a:ext cx="1854145" cy="8046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400" b="1" dirty="0" smtClean="0">
                <a:solidFill>
                  <a:srgbClr val="FF0000"/>
                </a:solidFill>
              </a:rPr>
              <a:t>k</a:t>
            </a:r>
            <a:r>
              <a:rPr kumimoji="1" lang="en-US" altLang="zh-CN" sz="2400" dirty="0" smtClean="0"/>
              <a:t>-day</a:t>
            </a:r>
            <a:r>
              <a:rPr kumimoji="1" lang="zh-CN" altLang="en-US" sz="2400" dirty="0" smtClean="0"/>
              <a:t> </a:t>
            </a:r>
            <a:r>
              <a:rPr kumimoji="1" lang="en-US" altLang="zh-CN" sz="2400" dirty="0" smtClean="0"/>
              <a:t>features</a:t>
            </a:r>
            <a:endParaRPr kumimoji="1" lang="zh-CN" altLang="en-US" sz="2400" dirty="0"/>
          </a:p>
        </p:txBody>
      </p:sp>
      <p:cxnSp>
        <p:nvCxnSpPr>
          <p:cNvPr id="32" name="直线箭头连接符 31"/>
          <p:cNvCxnSpPr/>
          <p:nvPr/>
        </p:nvCxnSpPr>
        <p:spPr>
          <a:xfrm>
            <a:off x="1904660" y="3657600"/>
            <a:ext cx="635285" cy="43710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线箭头连接符 32"/>
          <p:cNvCxnSpPr/>
          <p:nvPr/>
        </p:nvCxnSpPr>
        <p:spPr>
          <a:xfrm flipH="1">
            <a:off x="3299866" y="3657600"/>
            <a:ext cx="569806" cy="42224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1325522" y="3657600"/>
            <a:ext cx="845066" cy="461665"/>
          </a:xfrm>
          <a:prstGeom prst="rect">
            <a:avLst/>
          </a:prstGeom>
          <a:noFill/>
        </p:spPr>
        <p:txBody>
          <a:bodyPr wrap="square" rtlCol="0">
            <a:spAutoFit/>
          </a:bodyPr>
          <a:lstStyle/>
          <a:p>
            <a:r>
              <a:rPr kumimoji="1" lang="en-US" altLang="zh-CN" sz="2400" dirty="0" smtClean="0"/>
              <a:t>train</a:t>
            </a:r>
            <a:endParaRPr kumimoji="1" lang="zh-CN" altLang="en-US" sz="2400" dirty="0"/>
          </a:p>
        </p:txBody>
      </p:sp>
      <p:sp>
        <p:nvSpPr>
          <p:cNvPr id="35" name="文本框 34"/>
          <p:cNvSpPr txBox="1"/>
          <p:nvPr/>
        </p:nvSpPr>
        <p:spPr>
          <a:xfrm>
            <a:off x="3808977" y="3653135"/>
            <a:ext cx="716945" cy="461665"/>
          </a:xfrm>
          <a:prstGeom prst="rect">
            <a:avLst/>
          </a:prstGeom>
          <a:noFill/>
        </p:spPr>
        <p:txBody>
          <a:bodyPr wrap="square" rtlCol="0">
            <a:spAutoFit/>
          </a:bodyPr>
          <a:lstStyle/>
          <a:p>
            <a:r>
              <a:rPr kumimoji="1" lang="en-US" altLang="zh-CN" sz="2400" dirty="0" smtClean="0"/>
              <a:t>test</a:t>
            </a:r>
            <a:endParaRPr kumimoji="1" lang="zh-CN" altLang="en-US" sz="2400" dirty="0"/>
          </a:p>
        </p:txBody>
      </p:sp>
      <p:cxnSp>
        <p:nvCxnSpPr>
          <p:cNvPr id="36" name="直线箭头连接符 35"/>
          <p:cNvCxnSpPr/>
          <p:nvPr/>
        </p:nvCxnSpPr>
        <p:spPr>
          <a:xfrm>
            <a:off x="2925247" y="4901603"/>
            <a:ext cx="0" cy="5847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1248230" y="5410200"/>
            <a:ext cx="3318537" cy="461665"/>
          </a:xfrm>
          <a:prstGeom prst="rect">
            <a:avLst/>
          </a:prstGeom>
          <a:noFill/>
        </p:spPr>
        <p:txBody>
          <a:bodyPr wrap="none" rtlCol="0">
            <a:spAutoFit/>
          </a:bodyPr>
          <a:lstStyle/>
          <a:p>
            <a:pPr algn="ctr"/>
            <a:r>
              <a:rPr kumimoji="1" lang="en-US" altLang="zh-CN" sz="2400" dirty="0" smtClean="0"/>
              <a:t>Predict</a:t>
            </a:r>
            <a:r>
              <a:rPr kumimoji="1" lang="zh-CN" altLang="en-US" sz="2400" dirty="0" smtClean="0"/>
              <a:t> </a:t>
            </a:r>
            <a:r>
              <a:rPr kumimoji="1" lang="en-US" altLang="zh-CN" sz="2400" dirty="0" smtClean="0"/>
              <a:t>leaving</a:t>
            </a:r>
            <a:r>
              <a:rPr kumimoji="1" lang="zh-CN" altLang="en-US" sz="2400" dirty="0" smtClean="0"/>
              <a:t> </a:t>
            </a:r>
            <a:r>
              <a:rPr kumimoji="1" lang="en-US" altLang="zh-CN" sz="2400" dirty="0" smtClean="0"/>
              <a:t>migrant</a:t>
            </a:r>
            <a:endParaRPr kumimoji="1" lang="zh-CN" altLang="en-US" sz="2400" dirty="0"/>
          </a:p>
        </p:txBody>
      </p:sp>
      <p:sp>
        <p:nvSpPr>
          <p:cNvPr id="38" name="矩形 37"/>
          <p:cNvSpPr/>
          <p:nvPr/>
        </p:nvSpPr>
        <p:spPr>
          <a:xfrm>
            <a:off x="3191267" y="2667000"/>
            <a:ext cx="1711352" cy="8046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400" b="1" dirty="0" smtClean="0">
                <a:solidFill>
                  <a:srgbClr val="FF0000"/>
                </a:solidFill>
              </a:rPr>
              <a:t>t</a:t>
            </a:r>
            <a:r>
              <a:rPr kumimoji="1" lang="en-US" altLang="zh-CN" sz="2400" dirty="0" smtClean="0"/>
              <a:t>-day</a:t>
            </a:r>
            <a:r>
              <a:rPr kumimoji="1" lang="zh-CN" altLang="en-US" sz="2400" dirty="0" smtClean="0"/>
              <a:t> </a:t>
            </a:r>
            <a:r>
              <a:rPr kumimoji="1" lang="en-US" altLang="zh-CN" sz="2400" dirty="0" smtClean="0"/>
              <a:t>features</a:t>
            </a:r>
            <a:endParaRPr kumimoji="1" lang="zh-CN" altLang="en-US" sz="2400" dirty="0"/>
          </a:p>
        </p:txBody>
      </p:sp>
    </p:spTree>
    <p:extLst>
      <p:ext uri="{BB962C8B-B14F-4D97-AF65-F5344CB8AC3E}">
        <p14:creationId xmlns:p14="http://schemas.microsoft.com/office/powerpoint/2010/main" val="28509995"/>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200" y="152400"/>
            <a:ext cx="9829800" cy="855663"/>
          </a:xfrm>
        </p:spPr>
        <p:txBody>
          <a:bodyPr/>
          <a:lstStyle/>
          <a:p>
            <a:pPr lvl="1"/>
            <a:r>
              <a:rPr lang="en-US" altLang="zh-CN" sz="2800" b="1" dirty="0">
                <a:solidFill>
                  <a:srgbClr val="7030A0"/>
                </a:solidFill>
                <a:latin typeface="Verdana" pitchFamily="34" charset="0"/>
                <a:ea typeface="华文行楷" pitchFamily="2" charset="-122"/>
                <a:cs typeface="Times New Roman" pitchFamily="18" charset="0"/>
              </a:rPr>
              <a:t>With</a:t>
            </a:r>
            <a:r>
              <a:rPr lang="zh-CN" altLang="en-US" sz="2800" b="1" dirty="0">
                <a:solidFill>
                  <a:srgbClr val="7030A0"/>
                </a:solidFill>
                <a:latin typeface="Verdana" pitchFamily="34" charset="0"/>
                <a:ea typeface="华文行楷" pitchFamily="2" charset="-122"/>
                <a:cs typeface="Times New Roman" pitchFamily="18" charset="0"/>
              </a:rPr>
              <a:t> </a:t>
            </a:r>
            <a:r>
              <a:rPr lang="en-US" altLang="zh-CN" sz="2800" b="1" dirty="0">
                <a:solidFill>
                  <a:srgbClr val="7030A0"/>
                </a:solidFill>
                <a:latin typeface="Verdana" pitchFamily="34" charset="0"/>
                <a:ea typeface="华文行楷" pitchFamily="2" charset="-122"/>
                <a:cs typeface="Times New Roman" pitchFamily="18" charset="0"/>
              </a:rPr>
              <a:t>the</a:t>
            </a:r>
            <a:r>
              <a:rPr lang="zh-CN" altLang="en-US" sz="2800" b="1" dirty="0">
                <a:solidFill>
                  <a:srgbClr val="7030A0"/>
                </a:solidFill>
                <a:latin typeface="Verdana" pitchFamily="34" charset="0"/>
                <a:ea typeface="华文行楷" pitchFamily="2" charset="-122"/>
                <a:cs typeface="Times New Roman" pitchFamily="18" charset="0"/>
              </a:rPr>
              <a:t> </a:t>
            </a:r>
            <a:r>
              <a:rPr lang="en-US" altLang="zh-CN" sz="2800" b="1" dirty="0">
                <a:solidFill>
                  <a:srgbClr val="7030A0"/>
                </a:solidFill>
                <a:latin typeface="Verdana" pitchFamily="34" charset="0"/>
                <a:ea typeface="华文行楷" pitchFamily="2" charset="-122"/>
                <a:cs typeface="Times New Roman" pitchFamily="18" charset="0"/>
              </a:rPr>
              <a:t>first</a:t>
            </a:r>
            <a:r>
              <a:rPr lang="zh-CN" altLang="en-US" sz="2800" b="1" dirty="0">
                <a:solidFill>
                  <a:srgbClr val="7030A0"/>
                </a:solidFill>
                <a:latin typeface="Verdana" pitchFamily="34" charset="0"/>
                <a:ea typeface="华文行楷" pitchFamily="2" charset="-122"/>
                <a:cs typeface="Times New Roman" pitchFamily="18" charset="0"/>
              </a:rPr>
              <a:t> </a:t>
            </a:r>
            <a:r>
              <a:rPr lang="en-US" altLang="zh-CN" sz="2800" b="1" dirty="0">
                <a:solidFill>
                  <a:srgbClr val="7030A0"/>
                </a:solidFill>
                <a:latin typeface="Verdana" pitchFamily="34" charset="0"/>
                <a:ea typeface="华文行楷" pitchFamily="2" charset="-122"/>
                <a:cs typeface="Times New Roman" pitchFamily="18" charset="0"/>
              </a:rPr>
              <a:t>5</a:t>
            </a:r>
            <a:r>
              <a:rPr lang="zh-CN" altLang="en-US" sz="2800" b="1" dirty="0">
                <a:solidFill>
                  <a:srgbClr val="7030A0"/>
                </a:solidFill>
                <a:latin typeface="Verdana" pitchFamily="34" charset="0"/>
                <a:ea typeface="华文行楷" pitchFamily="2" charset="-122"/>
                <a:cs typeface="Times New Roman" pitchFamily="18" charset="0"/>
              </a:rPr>
              <a:t> </a:t>
            </a:r>
            <a:r>
              <a:rPr lang="en-US" altLang="zh-CN" sz="2800" b="1" dirty="0">
                <a:solidFill>
                  <a:srgbClr val="7030A0"/>
                </a:solidFill>
                <a:latin typeface="Verdana" pitchFamily="34" charset="0"/>
                <a:ea typeface="华文行楷" pitchFamily="2" charset="-122"/>
                <a:cs typeface="Times New Roman" pitchFamily="18" charset="0"/>
              </a:rPr>
              <a:t>days’</a:t>
            </a:r>
            <a:r>
              <a:rPr lang="zh-CN" altLang="en-US" sz="2800" b="1" dirty="0">
                <a:solidFill>
                  <a:srgbClr val="7030A0"/>
                </a:solidFill>
                <a:latin typeface="Verdana" pitchFamily="34" charset="0"/>
                <a:ea typeface="华文行楷" pitchFamily="2" charset="-122"/>
                <a:cs typeface="Times New Roman" pitchFamily="18" charset="0"/>
              </a:rPr>
              <a:t> </a:t>
            </a:r>
            <a:r>
              <a:rPr lang="en-US" altLang="zh-CN" sz="2800" b="1" dirty="0">
                <a:solidFill>
                  <a:srgbClr val="7030A0"/>
                </a:solidFill>
                <a:latin typeface="Verdana" pitchFamily="34" charset="0"/>
                <a:ea typeface="华文行楷" pitchFamily="2" charset="-122"/>
                <a:cs typeface="Times New Roman" pitchFamily="18" charset="0"/>
              </a:rPr>
              <a:t>data,</a:t>
            </a:r>
            <a:r>
              <a:rPr lang="zh-CN" altLang="en-US" sz="2800" b="1" dirty="0">
                <a:solidFill>
                  <a:srgbClr val="7030A0"/>
                </a:solidFill>
                <a:latin typeface="Verdana" pitchFamily="34" charset="0"/>
                <a:ea typeface="华文行楷" pitchFamily="2" charset="-122"/>
                <a:cs typeface="Times New Roman" pitchFamily="18" charset="0"/>
              </a:rPr>
              <a:t> </a:t>
            </a:r>
            <a:r>
              <a:rPr lang="en-US" altLang="zh-CN" sz="2800" b="1" dirty="0">
                <a:solidFill>
                  <a:srgbClr val="7030A0"/>
                </a:solidFill>
                <a:latin typeface="Verdana" pitchFamily="34" charset="0"/>
                <a:ea typeface="华文行楷" pitchFamily="2" charset="-122"/>
                <a:cs typeface="Times New Roman" pitchFamily="18" charset="0"/>
              </a:rPr>
              <a:t>the</a:t>
            </a:r>
            <a:r>
              <a:rPr lang="zh-CN" altLang="en-US" sz="2800" b="1" dirty="0">
                <a:solidFill>
                  <a:srgbClr val="7030A0"/>
                </a:solidFill>
                <a:latin typeface="Verdana" pitchFamily="34" charset="0"/>
                <a:ea typeface="华文行楷" pitchFamily="2" charset="-122"/>
                <a:cs typeface="Times New Roman" pitchFamily="18" charset="0"/>
              </a:rPr>
              <a:t> </a:t>
            </a:r>
            <a:r>
              <a:rPr lang="en-US" altLang="zh-CN" sz="2800" b="1" dirty="0">
                <a:solidFill>
                  <a:srgbClr val="7030A0"/>
                </a:solidFill>
                <a:latin typeface="Verdana" pitchFamily="34" charset="0"/>
                <a:ea typeface="华文行楷" pitchFamily="2" charset="-122"/>
                <a:cs typeface="Times New Roman" pitchFamily="18" charset="0"/>
              </a:rPr>
              <a:t>classifier</a:t>
            </a:r>
            <a:r>
              <a:rPr lang="zh-CN" altLang="en-US" sz="2800" b="1" dirty="0">
                <a:solidFill>
                  <a:srgbClr val="7030A0"/>
                </a:solidFill>
                <a:latin typeface="Verdana" pitchFamily="34" charset="0"/>
                <a:ea typeface="华文行楷" pitchFamily="2" charset="-122"/>
                <a:cs typeface="Times New Roman" pitchFamily="18" charset="0"/>
              </a:rPr>
              <a:t> </a:t>
            </a:r>
            <a:r>
              <a:rPr lang="en-US" altLang="zh-CN" sz="2800" b="1" dirty="0">
                <a:solidFill>
                  <a:srgbClr val="7030A0"/>
                </a:solidFill>
                <a:latin typeface="Verdana" pitchFamily="34" charset="0"/>
                <a:ea typeface="华文行楷" pitchFamily="2" charset="-122"/>
                <a:cs typeface="Times New Roman" pitchFamily="18" charset="0"/>
              </a:rPr>
              <a:t>performs</a:t>
            </a:r>
            <a:r>
              <a:rPr lang="zh-CN" altLang="en-US" sz="2800" b="1" dirty="0">
                <a:solidFill>
                  <a:srgbClr val="7030A0"/>
                </a:solidFill>
                <a:latin typeface="Verdana" pitchFamily="34" charset="0"/>
                <a:ea typeface="华文行楷" pitchFamily="2" charset="-122"/>
                <a:cs typeface="Times New Roman" pitchFamily="18" charset="0"/>
              </a:rPr>
              <a:t> </a:t>
            </a:r>
            <a:r>
              <a:rPr lang="en-US" altLang="zh-CN" sz="2800" b="1" dirty="0">
                <a:solidFill>
                  <a:srgbClr val="7030A0"/>
                </a:solidFill>
                <a:latin typeface="Verdana" pitchFamily="34" charset="0"/>
                <a:ea typeface="华文行楷" pitchFamily="2" charset="-122"/>
                <a:cs typeface="Times New Roman" pitchFamily="18" charset="0"/>
              </a:rPr>
              <a:t>as</a:t>
            </a:r>
            <a:r>
              <a:rPr lang="zh-CN" altLang="en-US" sz="2800" b="1" dirty="0">
                <a:solidFill>
                  <a:srgbClr val="7030A0"/>
                </a:solidFill>
                <a:latin typeface="Verdana" pitchFamily="34" charset="0"/>
                <a:ea typeface="华文行楷" pitchFamily="2" charset="-122"/>
                <a:cs typeface="Times New Roman" pitchFamily="18" charset="0"/>
              </a:rPr>
              <a:t> </a:t>
            </a:r>
            <a:r>
              <a:rPr lang="en-US" altLang="zh-CN" sz="2800" b="1" dirty="0">
                <a:solidFill>
                  <a:srgbClr val="7030A0"/>
                </a:solidFill>
                <a:latin typeface="Verdana" pitchFamily="34" charset="0"/>
                <a:ea typeface="华文行楷" pitchFamily="2" charset="-122"/>
                <a:cs typeface="Times New Roman" pitchFamily="18" charset="0"/>
              </a:rPr>
              <a:t>well</a:t>
            </a:r>
            <a:r>
              <a:rPr lang="zh-CN" altLang="en-US" sz="2800" b="1" dirty="0">
                <a:solidFill>
                  <a:srgbClr val="7030A0"/>
                </a:solidFill>
                <a:latin typeface="Verdana" pitchFamily="34" charset="0"/>
                <a:ea typeface="华文行楷" pitchFamily="2" charset="-122"/>
                <a:cs typeface="Times New Roman" pitchFamily="18" charset="0"/>
              </a:rPr>
              <a:t> </a:t>
            </a:r>
            <a:r>
              <a:rPr lang="en-US" altLang="zh-CN" sz="2800" b="1" dirty="0">
                <a:solidFill>
                  <a:srgbClr val="7030A0"/>
                </a:solidFill>
                <a:latin typeface="Verdana" pitchFamily="34" charset="0"/>
                <a:ea typeface="华文行楷" pitchFamily="2" charset="-122"/>
                <a:cs typeface="Times New Roman" pitchFamily="18" charset="0"/>
              </a:rPr>
              <a:t>as</a:t>
            </a:r>
            <a:r>
              <a:rPr lang="zh-CN" altLang="en-US" sz="2800" b="1" dirty="0">
                <a:solidFill>
                  <a:srgbClr val="7030A0"/>
                </a:solidFill>
                <a:latin typeface="Verdana" pitchFamily="34" charset="0"/>
                <a:ea typeface="华文行楷" pitchFamily="2" charset="-122"/>
                <a:cs typeface="Times New Roman" pitchFamily="18" charset="0"/>
              </a:rPr>
              <a:t> </a:t>
            </a:r>
            <a:r>
              <a:rPr lang="en-US" altLang="zh-CN" sz="2800" b="1" dirty="0">
                <a:solidFill>
                  <a:srgbClr val="7030A0"/>
                </a:solidFill>
                <a:latin typeface="Verdana" pitchFamily="34" charset="0"/>
                <a:ea typeface="华文行楷" pitchFamily="2" charset="-122"/>
                <a:cs typeface="Times New Roman" pitchFamily="18" charset="0"/>
              </a:rPr>
              <a:t>those</a:t>
            </a:r>
            <a:r>
              <a:rPr lang="zh-CN" altLang="en-US" sz="2800" b="1" dirty="0">
                <a:solidFill>
                  <a:srgbClr val="7030A0"/>
                </a:solidFill>
                <a:latin typeface="Verdana" pitchFamily="34" charset="0"/>
                <a:ea typeface="华文行楷" pitchFamily="2" charset="-122"/>
                <a:cs typeface="Times New Roman" pitchFamily="18" charset="0"/>
              </a:rPr>
              <a:t> </a:t>
            </a:r>
            <a:r>
              <a:rPr lang="en-US" altLang="zh-CN" sz="2800" b="1" dirty="0">
                <a:solidFill>
                  <a:srgbClr val="7030A0"/>
                </a:solidFill>
                <a:latin typeface="Verdana" pitchFamily="34" charset="0"/>
                <a:ea typeface="华文行楷" pitchFamily="2" charset="-122"/>
                <a:cs typeface="Times New Roman" pitchFamily="18" charset="0"/>
              </a:rPr>
              <a:t>trained</a:t>
            </a:r>
            <a:r>
              <a:rPr lang="zh-CN" altLang="en-US" sz="2800" b="1" dirty="0">
                <a:solidFill>
                  <a:srgbClr val="7030A0"/>
                </a:solidFill>
                <a:latin typeface="Verdana" pitchFamily="34" charset="0"/>
                <a:ea typeface="华文行楷" pitchFamily="2" charset="-122"/>
                <a:cs typeface="Times New Roman" pitchFamily="18" charset="0"/>
              </a:rPr>
              <a:t> </a:t>
            </a:r>
            <a:r>
              <a:rPr lang="en-US" altLang="zh-CN" sz="2800" b="1" dirty="0">
                <a:solidFill>
                  <a:srgbClr val="7030A0"/>
                </a:solidFill>
                <a:latin typeface="Verdana" pitchFamily="34" charset="0"/>
                <a:ea typeface="华文行楷" pitchFamily="2" charset="-122"/>
                <a:cs typeface="Times New Roman" pitchFamily="18" charset="0"/>
              </a:rPr>
              <a:t>using</a:t>
            </a:r>
            <a:r>
              <a:rPr lang="zh-CN" altLang="en-US" sz="2800" b="1" dirty="0">
                <a:solidFill>
                  <a:srgbClr val="7030A0"/>
                </a:solidFill>
                <a:latin typeface="Verdana" pitchFamily="34" charset="0"/>
                <a:ea typeface="华文行楷" pitchFamily="2" charset="-122"/>
                <a:cs typeface="Times New Roman" pitchFamily="18" charset="0"/>
              </a:rPr>
              <a:t> </a:t>
            </a:r>
            <a:r>
              <a:rPr lang="en-US" altLang="zh-CN" sz="2800" b="1" dirty="0">
                <a:solidFill>
                  <a:srgbClr val="7030A0"/>
                </a:solidFill>
                <a:latin typeface="Verdana" pitchFamily="34" charset="0"/>
                <a:ea typeface="华文行楷" pitchFamily="2" charset="-122"/>
                <a:cs typeface="Times New Roman" pitchFamily="18" charset="0"/>
              </a:rPr>
              <a:t>14</a:t>
            </a:r>
            <a:r>
              <a:rPr lang="zh-CN" altLang="en-US" sz="2800" b="1" dirty="0">
                <a:solidFill>
                  <a:srgbClr val="7030A0"/>
                </a:solidFill>
                <a:latin typeface="Verdana" pitchFamily="34" charset="0"/>
                <a:ea typeface="华文行楷" pitchFamily="2" charset="-122"/>
                <a:cs typeface="Times New Roman" pitchFamily="18" charset="0"/>
              </a:rPr>
              <a:t> </a:t>
            </a:r>
            <a:r>
              <a:rPr lang="en-US" altLang="zh-CN" sz="2800" b="1" dirty="0" smtClean="0">
                <a:solidFill>
                  <a:srgbClr val="7030A0"/>
                </a:solidFill>
                <a:latin typeface="Verdana" pitchFamily="34" charset="0"/>
                <a:ea typeface="华文行楷" pitchFamily="2" charset="-122"/>
                <a:cs typeface="Times New Roman" pitchFamily="18" charset="0"/>
              </a:rPr>
              <a:t>days</a:t>
            </a:r>
            <a:endParaRPr kumimoji="1" lang="zh-CN" altLang="en-US" sz="2800" dirty="0"/>
          </a:p>
        </p:txBody>
      </p:sp>
      <p:sp>
        <p:nvSpPr>
          <p:cNvPr id="6" name="内容占位符 2"/>
          <p:cNvSpPr>
            <a:spLocks noGrp="1"/>
          </p:cNvSpPr>
          <p:nvPr>
            <p:ph idx="1"/>
          </p:nvPr>
        </p:nvSpPr>
        <p:spPr>
          <a:xfrm>
            <a:off x="350878" y="1196976"/>
            <a:ext cx="9174122" cy="2232024"/>
          </a:xfrm>
        </p:spPr>
        <p:txBody>
          <a:bodyPr/>
          <a:lstStyle/>
          <a:p>
            <a:r>
              <a:rPr kumimoji="1" lang="en-US" altLang="zh-CN" sz="2800" dirty="0" smtClean="0"/>
              <a:t>Why</a:t>
            </a:r>
            <a:r>
              <a:rPr kumimoji="1" lang="zh-CN" altLang="en-US" sz="2800" dirty="0" smtClean="0"/>
              <a:t> </a:t>
            </a:r>
            <a:r>
              <a:rPr kumimoji="1" lang="en-US" altLang="zh-CN" sz="2800" dirty="0" smtClean="0"/>
              <a:t>does</a:t>
            </a:r>
            <a:r>
              <a:rPr kumimoji="1" lang="zh-CN" altLang="en-US" sz="2800" dirty="0" smtClean="0"/>
              <a:t> </a:t>
            </a:r>
            <a:r>
              <a:rPr kumimoji="1" lang="en-US" altLang="zh-CN" sz="2800" dirty="0" smtClean="0"/>
              <a:t>the</a:t>
            </a:r>
            <a:r>
              <a:rPr kumimoji="1" lang="zh-CN" altLang="en-US" sz="2800" dirty="0" smtClean="0"/>
              <a:t> </a:t>
            </a:r>
            <a:r>
              <a:rPr kumimoji="1" lang="en-US" altLang="zh-CN" sz="2800" dirty="0" smtClean="0"/>
              <a:t>performance</a:t>
            </a:r>
            <a:r>
              <a:rPr kumimoji="1" lang="zh-CN" altLang="en-US" sz="2800" dirty="0" smtClean="0"/>
              <a:t> </a:t>
            </a:r>
            <a:r>
              <a:rPr kumimoji="1" lang="en-US" altLang="zh-CN" sz="2800" dirty="0" smtClean="0"/>
              <a:t>improve?</a:t>
            </a:r>
          </a:p>
          <a:p>
            <a:pPr lvl="1"/>
            <a:r>
              <a:rPr kumimoji="1" lang="en-US" altLang="zh-CN" sz="2400" dirty="0" smtClean="0"/>
              <a:t>We</a:t>
            </a:r>
            <a:r>
              <a:rPr kumimoji="1" lang="zh-CN" altLang="en-US" sz="2400" dirty="0" smtClean="0"/>
              <a:t> </a:t>
            </a:r>
            <a:r>
              <a:rPr kumimoji="1" lang="en-US" altLang="zh-CN" sz="2400" dirty="0" smtClean="0"/>
              <a:t>disentangle</a:t>
            </a:r>
            <a:r>
              <a:rPr kumimoji="1" lang="zh-CN" altLang="en-US" sz="2400" dirty="0" smtClean="0"/>
              <a:t> </a:t>
            </a:r>
            <a:r>
              <a:rPr kumimoji="1" lang="en-US" altLang="zh-CN" sz="2400" dirty="0" smtClean="0"/>
              <a:t>the</a:t>
            </a:r>
            <a:r>
              <a:rPr kumimoji="1" lang="zh-CN" altLang="en-US" sz="2400" dirty="0" smtClean="0"/>
              <a:t> </a:t>
            </a:r>
            <a:r>
              <a:rPr kumimoji="1" lang="en-US" altLang="zh-CN" sz="2400" dirty="0" smtClean="0"/>
              <a:t>improvement</a:t>
            </a:r>
            <a:r>
              <a:rPr kumimoji="1" lang="zh-CN" altLang="en-US" sz="2400" dirty="0" smtClean="0"/>
              <a:t> </a:t>
            </a:r>
            <a:r>
              <a:rPr kumimoji="1" lang="en-US" altLang="zh-CN" sz="2400" dirty="0" smtClean="0"/>
              <a:t>due</a:t>
            </a:r>
            <a:r>
              <a:rPr kumimoji="1" lang="zh-CN" altLang="en-US" sz="2400" dirty="0" smtClean="0"/>
              <a:t> </a:t>
            </a:r>
            <a:r>
              <a:rPr kumimoji="1" lang="en-US" altLang="zh-CN" sz="2400" dirty="0" smtClean="0"/>
              <a:t>to</a:t>
            </a:r>
            <a:r>
              <a:rPr kumimoji="1" lang="zh-CN" altLang="en-US" sz="2400" dirty="0" smtClean="0"/>
              <a:t> </a:t>
            </a:r>
            <a:r>
              <a:rPr kumimoji="1" lang="en-US" altLang="zh-CN" sz="2400" dirty="0" smtClean="0"/>
              <a:t>feature</a:t>
            </a:r>
            <a:r>
              <a:rPr kumimoji="1" lang="zh-CN" altLang="en-US" sz="2400" dirty="0" smtClean="0"/>
              <a:t> </a:t>
            </a:r>
            <a:r>
              <a:rPr kumimoji="1" lang="en-US" altLang="zh-CN" sz="2400" dirty="0" smtClean="0"/>
              <a:t>quality</a:t>
            </a:r>
            <a:r>
              <a:rPr kumimoji="1" lang="zh-CN" altLang="en-US" sz="2400" dirty="0" smtClean="0"/>
              <a:t> </a:t>
            </a:r>
            <a:r>
              <a:rPr kumimoji="1" lang="en-US" altLang="zh-CN" sz="2400" dirty="0" smtClean="0"/>
              <a:t>or</a:t>
            </a:r>
            <a:r>
              <a:rPr kumimoji="1" lang="zh-CN" altLang="en-US" sz="2400" dirty="0" smtClean="0"/>
              <a:t> </a:t>
            </a:r>
            <a:r>
              <a:rPr kumimoji="1" lang="en-US" altLang="zh-CN" sz="2400" dirty="0" smtClean="0"/>
              <a:t>classifier</a:t>
            </a:r>
            <a:r>
              <a:rPr kumimoji="1" lang="zh-CN" altLang="en-US" sz="2400" dirty="0" smtClean="0"/>
              <a:t> </a:t>
            </a:r>
            <a:r>
              <a:rPr kumimoji="1" lang="en-US" altLang="zh-CN" sz="2400" dirty="0" smtClean="0"/>
              <a:t>quality</a:t>
            </a:r>
          </a:p>
        </p:txBody>
      </p:sp>
      <p:sp>
        <p:nvSpPr>
          <p:cNvPr id="5" name="圆角矩形 4"/>
          <p:cNvSpPr/>
          <p:nvPr/>
        </p:nvSpPr>
        <p:spPr>
          <a:xfrm>
            <a:off x="2167541" y="4267200"/>
            <a:ext cx="1515412" cy="555871"/>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sz="2400" dirty="0" smtClean="0">
                <a:solidFill>
                  <a:schemeClr val="tx1"/>
                </a:solidFill>
              </a:rPr>
              <a:t>classifier</a:t>
            </a:r>
            <a:endParaRPr kumimoji="1" lang="zh-CN" altLang="en-US" sz="2400" dirty="0">
              <a:solidFill>
                <a:schemeClr val="tx1"/>
              </a:solidFill>
            </a:endParaRPr>
          </a:p>
        </p:txBody>
      </p:sp>
      <p:sp>
        <p:nvSpPr>
          <p:cNvPr id="7" name="矩形 6"/>
          <p:cNvSpPr/>
          <p:nvPr/>
        </p:nvSpPr>
        <p:spPr>
          <a:xfrm>
            <a:off x="685800" y="2667000"/>
            <a:ext cx="1854145" cy="8046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400" b="1" dirty="0" smtClean="0">
                <a:solidFill>
                  <a:srgbClr val="FF0000"/>
                </a:solidFill>
              </a:rPr>
              <a:t>k</a:t>
            </a:r>
            <a:r>
              <a:rPr kumimoji="1" lang="en-US" altLang="zh-CN" sz="2400" dirty="0" smtClean="0"/>
              <a:t>-day</a:t>
            </a:r>
            <a:r>
              <a:rPr kumimoji="1" lang="zh-CN" altLang="en-US" sz="2400" dirty="0" smtClean="0"/>
              <a:t> </a:t>
            </a:r>
            <a:r>
              <a:rPr kumimoji="1" lang="en-US" altLang="zh-CN" sz="2400" dirty="0" smtClean="0"/>
              <a:t>features</a:t>
            </a:r>
            <a:endParaRPr kumimoji="1" lang="zh-CN" altLang="en-US" sz="2400" dirty="0"/>
          </a:p>
        </p:txBody>
      </p:sp>
      <p:cxnSp>
        <p:nvCxnSpPr>
          <p:cNvPr id="10" name="直线箭头连接符 9"/>
          <p:cNvCxnSpPr/>
          <p:nvPr/>
        </p:nvCxnSpPr>
        <p:spPr>
          <a:xfrm>
            <a:off x="1904660" y="3657600"/>
            <a:ext cx="635285" cy="43710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线箭头连接符 10"/>
          <p:cNvCxnSpPr/>
          <p:nvPr/>
        </p:nvCxnSpPr>
        <p:spPr>
          <a:xfrm flipH="1">
            <a:off x="3299866" y="3657600"/>
            <a:ext cx="569806" cy="42224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1325522" y="3657600"/>
            <a:ext cx="845066" cy="461665"/>
          </a:xfrm>
          <a:prstGeom prst="rect">
            <a:avLst/>
          </a:prstGeom>
          <a:noFill/>
        </p:spPr>
        <p:txBody>
          <a:bodyPr wrap="square" rtlCol="0">
            <a:spAutoFit/>
          </a:bodyPr>
          <a:lstStyle/>
          <a:p>
            <a:r>
              <a:rPr kumimoji="1" lang="en-US" altLang="zh-CN" sz="2400" dirty="0" smtClean="0"/>
              <a:t>train</a:t>
            </a:r>
            <a:endParaRPr kumimoji="1" lang="zh-CN" altLang="en-US" sz="2400" dirty="0"/>
          </a:p>
        </p:txBody>
      </p:sp>
      <p:sp>
        <p:nvSpPr>
          <p:cNvPr id="16" name="文本框 15"/>
          <p:cNvSpPr txBox="1"/>
          <p:nvPr/>
        </p:nvSpPr>
        <p:spPr>
          <a:xfrm>
            <a:off x="3808977" y="3653135"/>
            <a:ext cx="716945" cy="461665"/>
          </a:xfrm>
          <a:prstGeom prst="rect">
            <a:avLst/>
          </a:prstGeom>
          <a:noFill/>
        </p:spPr>
        <p:txBody>
          <a:bodyPr wrap="square" rtlCol="0">
            <a:spAutoFit/>
          </a:bodyPr>
          <a:lstStyle/>
          <a:p>
            <a:r>
              <a:rPr kumimoji="1" lang="en-US" altLang="zh-CN" sz="2400" dirty="0" smtClean="0"/>
              <a:t>test</a:t>
            </a:r>
            <a:endParaRPr kumimoji="1" lang="zh-CN" altLang="en-US" sz="2400" dirty="0"/>
          </a:p>
        </p:txBody>
      </p:sp>
      <p:cxnSp>
        <p:nvCxnSpPr>
          <p:cNvPr id="17" name="直线箭头连接符 16"/>
          <p:cNvCxnSpPr/>
          <p:nvPr/>
        </p:nvCxnSpPr>
        <p:spPr>
          <a:xfrm>
            <a:off x="2925247" y="4901603"/>
            <a:ext cx="0" cy="5847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1248230" y="5410200"/>
            <a:ext cx="3318537" cy="461665"/>
          </a:xfrm>
          <a:prstGeom prst="rect">
            <a:avLst/>
          </a:prstGeom>
          <a:noFill/>
        </p:spPr>
        <p:txBody>
          <a:bodyPr wrap="none" rtlCol="0">
            <a:spAutoFit/>
          </a:bodyPr>
          <a:lstStyle/>
          <a:p>
            <a:pPr algn="ctr"/>
            <a:r>
              <a:rPr kumimoji="1" lang="en-US" altLang="zh-CN" sz="2400" dirty="0" smtClean="0"/>
              <a:t>Predict</a:t>
            </a:r>
            <a:r>
              <a:rPr kumimoji="1" lang="zh-CN" altLang="en-US" sz="2400" dirty="0" smtClean="0"/>
              <a:t> </a:t>
            </a:r>
            <a:r>
              <a:rPr kumimoji="1" lang="en-US" altLang="zh-CN" sz="2400" dirty="0" smtClean="0"/>
              <a:t>leaving</a:t>
            </a:r>
            <a:r>
              <a:rPr kumimoji="1" lang="zh-CN" altLang="en-US" sz="2400" dirty="0" smtClean="0"/>
              <a:t> </a:t>
            </a:r>
            <a:r>
              <a:rPr kumimoji="1" lang="en-US" altLang="zh-CN" sz="2400" dirty="0" smtClean="0"/>
              <a:t>migrant</a:t>
            </a:r>
            <a:endParaRPr kumimoji="1" lang="zh-CN" altLang="en-US" sz="2400" dirty="0"/>
          </a:p>
        </p:txBody>
      </p:sp>
      <p:pic>
        <p:nvPicPr>
          <p:cNvPr id="13" name="图片 12"/>
          <p:cNvPicPr>
            <a:picLocks noChangeAspect="1"/>
          </p:cNvPicPr>
          <p:nvPr/>
        </p:nvPicPr>
        <p:blipFill>
          <a:blip r:embed="rId3"/>
          <a:stretch>
            <a:fillRect/>
          </a:stretch>
        </p:blipFill>
        <p:spPr>
          <a:xfrm>
            <a:off x="5745122" y="2386624"/>
            <a:ext cx="3729682" cy="3633176"/>
          </a:xfrm>
          <a:prstGeom prst="rect">
            <a:avLst/>
          </a:prstGeom>
        </p:spPr>
      </p:pic>
      <p:sp>
        <p:nvSpPr>
          <p:cNvPr id="14" name="矩形 13"/>
          <p:cNvSpPr/>
          <p:nvPr/>
        </p:nvSpPr>
        <p:spPr>
          <a:xfrm>
            <a:off x="3191267" y="2667000"/>
            <a:ext cx="1711352" cy="8046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400" b="1" dirty="0" smtClean="0">
                <a:solidFill>
                  <a:srgbClr val="FF0000"/>
                </a:solidFill>
              </a:rPr>
              <a:t>t</a:t>
            </a:r>
            <a:r>
              <a:rPr kumimoji="1" lang="en-US" altLang="zh-CN" sz="2400" dirty="0" smtClean="0"/>
              <a:t>-day</a:t>
            </a:r>
            <a:r>
              <a:rPr kumimoji="1" lang="zh-CN" altLang="en-US" sz="2400" dirty="0" smtClean="0"/>
              <a:t> </a:t>
            </a:r>
            <a:r>
              <a:rPr kumimoji="1" lang="en-US" altLang="zh-CN" sz="2400" dirty="0" smtClean="0"/>
              <a:t>features</a:t>
            </a:r>
            <a:endParaRPr kumimoji="1" lang="zh-CN" altLang="en-US" sz="2400" dirty="0"/>
          </a:p>
        </p:txBody>
      </p:sp>
      <p:cxnSp>
        <p:nvCxnSpPr>
          <p:cNvPr id="4" name="直线连接符 3"/>
          <p:cNvCxnSpPr/>
          <p:nvPr/>
        </p:nvCxnSpPr>
        <p:spPr>
          <a:xfrm>
            <a:off x="5287922" y="2747841"/>
            <a:ext cx="0" cy="3124024"/>
          </a:xfrm>
          <a:prstGeom prst="line">
            <a:avLst/>
          </a:prstGeom>
          <a:ln w="28575">
            <a:solidFill>
              <a:srgbClr val="000000"/>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130019"/>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Summary</a:t>
            </a:r>
            <a:endParaRPr kumimoji="1" lang="zh-CN" altLang="en-US" dirty="0"/>
          </a:p>
        </p:txBody>
      </p:sp>
      <p:sp>
        <p:nvSpPr>
          <p:cNvPr id="3" name="内容占位符 2"/>
          <p:cNvSpPr>
            <a:spLocks noGrp="1"/>
          </p:cNvSpPr>
          <p:nvPr>
            <p:ph idx="1"/>
          </p:nvPr>
        </p:nvSpPr>
        <p:spPr>
          <a:xfrm>
            <a:off x="350878" y="1395412"/>
            <a:ext cx="9139237" cy="4929188"/>
          </a:xfrm>
        </p:spPr>
        <p:txBody>
          <a:bodyPr/>
          <a:lstStyle/>
          <a:p>
            <a:r>
              <a:rPr kumimoji="1" lang="en-US" altLang="zh-CN" sz="2400" dirty="0" smtClean="0"/>
              <a:t>We</a:t>
            </a:r>
            <a:r>
              <a:rPr kumimoji="1" lang="zh-CN" altLang="en-US" sz="2400" dirty="0" smtClean="0"/>
              <a:t> </a:t>
            </a:r>
            <a:r>
              <a:rPr kumimoji="1" lang="en-US" altLang="zh-CN" sz="2400" dirty="0" smtClean="0"/>
              <a:t>study</a:t>
            </a:r>
            <a:r>
              <a:rPr kumimoji="1" lang="zh-CN" altLang="en-US" sz="2400" dirty="0" smtClean="0"/>
              <a:t> </a:t>
            </a:r>
            <a:r>
              <a:rPr kumimoji="1" lang="en-US" altLang="zh-CN" sz="2400" dirty="0" smtClean="0"/>
              <a:t>the</a:t>
            </a:r>
            <a:r>
              <a:rPr kumimoji="1" lang="zh-CN" altLang="en-US" sz="2400" dirty="0" smtClean="0"/>
              <a:t> </a:t>
            </a:r>
            <a:r>
              <a:rPr kumimoji="1" lang="en-US" altLang="zh-CN" sz="2400" dirty="0" smtClean="0"/>
              <a:t>problem</a:t>
            </a:r>
            <a:r>
              <a:rPr kumimoji="1" lang="zh-CN" altLang="en-US" sz="2400" dirty="0" smtClean="0"/>
              <a:t> </a:t>
            </a:r>
            <a:r>
              <a:rPr kumimoji="1" lang="en-US" altLang="zh-CN" sz="2400" dirty="0" smtClean="0"/>
              <a:t>of</a:t>
            </a:r>
            <a:r>
              <a:rPr kumimoji="1" lang="zh-CN" altLang="en-US" sz="2400" dirty="0" smtClean="0"/>
              <a:t> </a:t>
            </a:r>
            <a:r>
              <a:rPr kumimoji="1" lang="en-US" altLang="zh-CN" sz="2400" b="1" dirty="0" smtClean="0">
                <a:solidFill>
                  <a:srgbClr val="800000"/>
                </a:solidFill>
              </a:rPr>
              <a:t>early</a:t>
            </a:r>
            <a:r>
              <a:rPr kumimoji="1" lang="zh-CN" altLang="en-US" sz="2400" b="1" dirty="0" smtClean="0">
                <a:solidFill>
                  <a:srgbClr val="800000"/>
                </a:solidFill>
              </a:rPr>
              <a:t> </a:t>
            </a:r>
            <a:r>
              <a:rPr kumimoji="1" lang="en-US" altLang="zh-CN" sz="2400" b="1" dirty="0" smtClean="0">
                <a:solidFill>
                  <a:srgbClr val="800000"/>
                </a:solidFill>
              </a:rPr>
              <a:t>departure</a:t>
            </a:r>
            <a:r>
              <a:rPr kumimoji="1" lang="zh-CN" altLang="en-US" sz="2400" b="1" dirty="0" smtClean="0">
                <a:solidFill>
                  <a:srgbClr val="800000"/>
                </a:solidFill>
              </a:rPr>
              <a:t> </a:t>
            </a:r>
            <a:r>
              <a:rPr kumimoji="1" lang="en-US" altLang="zh-CN" sz="2400" b="1" dirty="0" smtClean="0">
                <a:solidFill>
                  <a:srgbClr val="800000"/>
                </a:solidFill>
              </a:rPr>
              <a:t>of</a:t>
            </a:r>
            <a:r>
              <a:rPr kumimoji="1" lang="zh-CN" altLang="en-US" sz="2400" b="1" dirty="0" smtClean="0">
                <a:solidFill>
                  <a:srgbClr val="800000"/>
                </a:solidFill>
              </a:rPr>
              <a:t> </a:t>
            </a:r>
            <a:r>
              <a:rPr kumimoji="1" lang="en-US" altLang="zh-CN" sz="2400" b="1" dirty="0" smtClean="0">
                <a:solidFill>
                  <a:srgbClr val="800000"/>
                </a:solidFill>
              </a:rPr>
              <a:t>new</a:t>
            </a:r>
            <a:r>
              <a:rPr kumimoji="1" lang="zh-CN" altLang="en-US" sz="2400" b="1" dirty="0" smtClean="0">
                <a:solidFill>
                  <a:srgbClr val="800000"/>
                </a:solidFill>
              </a:rPr>
              <a:t> </a:t>
            </a:r>
            <a:r>
              <a:rPr kumimoji="1" lang="en-US" altLang="zh-CN" sz="2400" b="1" dirty="0" smtClean="0">
                <a:solidFill>
                  <a:srgbClr val="800000"/>
                </a:solidFill>
              </a:rPr>
              <a:t>migrants</a:t>
            </a:r>
            <a:r>
              <a:rPr kumimoji="1" lang="en-US" altLang="zh-CN" sz="2400" dirty="0" smtClean="0"/>
              <a:t>.</a:t>
            </a:r>
            <a:r>
              <a:rPr kumimoji="1" lang="zh-CN" altLang="en-US" sz="2400" dirty="0" smtClean="0"/>
              <a:t> </a:t>
            </a:r>
            <a:endParaRPr kumimoji="1" lang="en-US" altLang="zh-CN" sz="2400" dirty="0" smtClean="0"/>
          </a:p>
          <a:p>
            <a:r>
              <a:rPr kumimoji="1" lang="en-US" altLang="zh-CN" sz="2400" dirty="0" smtClean="0"/>
              <a:t>Leaving</a:t>
            </a:r>
            <a:r>
              <a:rPr kumimoji="1" lang="zh-CN" altLang="en-US" sz="2400" dirty="0" smtClean="0"/>
              <a:t> </a:t>
            </a:r>
            <a:r>
              <a:rPr kumimoji="1" lang="en-US" altLang="zh-CN" sz="2400" dirty="0" smtClean="0"/>
              <a:t>migrants</a:t>
            </a:r>
            <a:r>
              <a:rPr kumimoji="1" lang="zh-CN" altLang="en-US" sz="2400" dirty="0" smtClean="0"/>
              <a:t> </a:t>
            </a:r>
            <a:r>
              <a:rPr kumimoji="1" lang="en-US" altLang="zh-CN" sz="2400" dirty="0" smtClean="0"/>
              <a:t>develop</a:t>
            </a:r>
            <a:r>
              <a:rPr kumimoji="1" lang="zh-CN" altLang="en-US" sz="2400" dirty="0" smtClean="0"/>
              <a:t> </a:t>
            </a:r>
            <a:r>
              <a:rPr kumimoji="1" lang="en-US" altLang="zh-CN" sz="2400" b="1" dirty="0" smtClean="0">
                <a:solidFill>
                  <a:srgbClr val="800000"/>
                </a:solidFill>
              </a:rPr>
              <a:t>less</a:t>
            </a:r>
            <a:r>
              <a:rPr kumimoji="1" lang="zh-CN" altLang="en-US" sz="2400" b="1" dirty="0" smtClean="0">
                <a:solidFill>
                  <a:srgbClr val="800000"/>
                </a:solidFill>
              </a:rPr>
              <a:t> </a:t>
            </a:r>
            <a:r>
              <a:rPr kumimoji="1" lang="en-US" altLang="zh-CN" sz="2400" b="1" dirty="0" smtClean="0">
                <a:solidFill>
                  <a:srgbClr val="800000"/>
                </a:solidFill>
              </a:rPr>
              <a:t>diverse</a:t>
            </a:r>
            <a:r>
              <a:rPr kumimoji="1" lang="zh-CN" altLang="en-US" sz="2400" b="1" dirty="0" smtClean="0">
                <a:solidFill>
                  <a:srgbClr val="800000"/>
                </a:solidFill>
              </a:rPr>
              <a:t> </a:t>
            </a:r>
            <a:r>
              <a:rPr kumimoji="1" lang="en-US" altLang="zh-CN" sz="2400" b="1" dirty="0" smtClean="0">
                <a:solidFill>
                  <a:srgbClr val="800000"/>
                </a:solidFill>
              </a:rPr>
              <a:t>connections</a:t>
            </a:r>
            <a:r>
              <a:rPr kumimoji="1" lang="zh-CN" altLang="en-US" sz="2400" b="1" dirty="0" smtClean="0">
                <a:solidFill>
                  <a:srgbClr val="800000"/>
                </a:solidFill>
              </a:rPr>
              <a:t> </a:t>
            </a:r>
            <a:r>
              <a:rPr kumimoji="1" lang="en-US" altLang="zh-CN" sz="2400" dirty="0" smtClean="0"/>
              <a:t>and</a:t>
            </a:r>
            <a:r>
              <a:rPr kumimoji="1" lang="zh-CN" altLang="en-US" sz="2400" dirty="0" smtClean="0"/>
              <a:t> </a:t>
            </a:r>
            <a:r>
              <a:rPr kumimoji="1" lang="en-US" altLang="zh-CN" sz="2400" dirty="0" smtClean="0"/>
              <a:t>t</a:t>
            </a:r>
            <a:r>
              <a:rPr kumimoji="1" lang="en-US" altLang="zh-CN" sz="2400" dirty="0" smtClean="0"/>
              <a:t>heir</a:t>
            </a:r>
            <a:r>
              <a:rPr kumimoji="1" lang="zh-CN" altLang="en-US" sz="2400" dirty="0" smtClean="0"/>
              <a:t> </a:t>
            </a:r>
            <a:r>
              <a:rPr kumimoji="1" lang="en-US" altLang="zh-CN" sz="2400" dirty="0"/>
              <a:t>active</a:t>
            </a:r>
            <a:r>
              <a:rPr kumimoji="1" lang="zh-CN" altLang="en-US" sz="2400" dirty="0"/>
              <a:t> </a:t>
            </a:r>
            <a:r>
              <a:rPr kumimoji="1" lang="en-US" altLang="zh-CN" sz="2400" dirty="0"/>
              <a:t>areas</a:t>
            </a:r>
            <a:r>
              <a:rPr kumimoji="1" lang="zh-CN" altLang="en-US" sz="2400" dirty="0"/>
              <a:t> </a:t>
            </a:r>
            <a:r>
              <a:rPr kumimoji="1" lang="en-US" altLang="zh-CN" sz="2400" dirty="0"/>
              <a:t>also</a:t>
            </a:r>
            <a:r>
              <a:rPr kumimoji="1" lang="zh-CN" altLang="en-US" sz="2400" dirty="0"/>
              <a:t> </a:t>
            </a:r>
            <a:r>
              <a:rPr kumimoji="1" lang="en-US" altLang="zh-CN" sz="2400" b="1" dirty="0">
                <a:solidFill>
                  <a:srgbClr val="800000"/>
                </a:solidFill>
              </a:rPr>
              <a:t>have</a:t>
            </a:r>
            <a:r>
              <a:rPr kumimoji="1" lang="zh-CN" altLang="en-US" sz="2400" b="1" dirty="0">
                <a:solidFill>
                  <a:srgbClr val="800000"/>
                </a:solidFill>
              </a:rPr>
              <a:t> </a:t>
            </a:r>
            <a:r>
              <a:rPr kumimoji="1" lang="en-US" altLang="zh-CN" sz="2400" b="1" dirty="0">
                <a:solidFill>
                  <a:srgbClr val="800000"/>
                </a:solidFill>
              </a:rPr>
              <a:t>higher</a:t>
            </a:r>
            <a:r>
              <a:rPr kumimoji="1" lang="zh-CN" altLang="en-US" sz="2400" b="1" dirty="0">
                <a:solidFill>
                  <a:srgbClr val="800000"/>
                </a:solidFill>
              </a:rPr>
              <a:t> </a:t>
            </a:r>
            <a:r>
              <a:rPr kumimoji="1" lang="en-US" altLang="zh-CN" sz="2400" b="1" dirty="0">
                <a:solidFill>
                  <a:srgbClr val="800000"/>
                </a:solidFill>
              </a:rPr>
              <a:t>housing</a:t>
            </a:r>
            <a:r>
              <a:rPr kumimoji="1" lang="zh-CN" altLang="en-US" sz="2400" b="1" dirty="0">
                <a:solidFill>
                  <a:srgbClr val="800000"/>
                </a:solidFill>
              </a:rPr>
              <a:t> </a:t>
            </a:r>
            <a:r>
              <a:rPr kumimoji="1" lang="en-US" altLang="zh-CN" sz="2400" b="1" dirty="0">
                <a:solidFill>
                  <a:srgbClr val="800000"/>
                </a:solidFill>
              </a:rPr>
              <a:t>prices</a:t>
            </a:r>
            <a:r>
              <a:rPr kumimoji="1" lang="zh-CN" altLang="en-US" sz="2400" dirty="0">
                <a:solidFill>
                  <a:srgbClr val="FF0000"/>
                </a:solidFill>
              </a:rPr>
              <a:t> </a:t>
            </a:r>
            <a:r>
              <a:rPr kumimoji="1" lang="en-US" altLang="zh-CN" sz="2400" dirty="0"/>
              <a:t>than</a:t>
            </a:r>
            <a:r>
              <a:rPr kumimoji="1" lang="zh-CN" altLang="en-US" sz="2400" dirty="0"/>
              <a:t> </a:t>
            </a:r>
            <a:r>
              <a:rPr kumimoji="1" lang="en-US" altLang="zh-CN" sz="2400" dirty="0"/>
              <a:t>that</a:t>
            </a:r>
            <a:r>
              <a:rPr kumimoji="1" lang="zh-CN" altLang="en-US" sz="2400" dirty="0"/>
              <a:t> </a:t>
            </a:r>
            <a:r>
              <a:rPr kumimoji="1" lang="en-US" altLang="zh-CN" sz="2400" dirty="0"/>
              <a:t>of</a:t>
            </a:r>
            <a:r>
              <a:rPr kumimoji="1" lang="zh-CN" altLang="en-US" sz="2400" dirty="0"/>
              <a:t> </a:t>
            </a:r>
            <a:r>
              <a:rPr kumimoji="1" lang="en-US" altLang="zh-CN" sz="2400" dirty="0"/>
              <a:t>staying</a:t>
            </a:r>
            <a:r>
              <a:rPr kumimoji="1" lang="zh-CN" altLang="en-US" sz="2400" dirty="0"/>
              <a:t> </a:t>
            </a:r>
            <a:r>
              <a:rPr kumimoji="1" lang="en-US" altLang="zh-CN" sz="2400" dirty="0"/>
              <a:t>migrants</a:t>
            </a:r>
            <a:r>
              <a:rPr kumimoji="1" lang="en-US" altLang="zh-CN" sz="2400" dirty="0" smtClean="0"/>
              <a:t>.</a:t>
            </a:r>
            <a:r>
              <a:rPr lang="en-US" altLang="zh-CN" sz="2400" dirty="0" smtClean="0"/>
              <a:t>.</a:t>
            </a:r>
            <a:endParaRPr kumimoji="1" lang="en-US" altLang="zh-CN" sz="2400" dirty="0" smtClean="0"/>
          </a:p>
          <a:p>
            <a:r>
              <a:rPr kumimoji="1" lang="en-US" altLang="zh-CN" sz="2400" dirty="0" smtClean="0"/>
              <a:t>Classification</a:t>
            </a:r>
            <a:r>
              <a:rPr kumimoji="1" lang="zh-CN" altLang="en-US" sz="2400" dirty="0" smtClean="0"/>
              <a:t> </a:t>
            </a:r>
            <a:r>
              <a:rPr kumimoji="1" lang="en-US" altLang="zh-CN" sz="2400" dirty="0" smtClean="0"/>
              <a:t>performance</a:t>
            </a:r>
            <a:r>
              <a:rPr kumimoji="1" lang="zh-CN" altLang="en-US" sz="2400" dirty="0" smtClean="0"/>
              <a:t> </a:t>
            </a:r>
            <a:r>
              <a:rPr kumimoji="1" lang="en-US" altLang="zh-CN" sz="2400" dirty="0" smtClean="0"/>
              <a:t>improves</a:t>
            </a:r>
            <a:r>
              <a:rPr kumimoji="1" lang="zh-CN" altLang="en-US" sz="2400" dirty="0" smtClean="0"/>
              <a:t> </a:t>
            </a:r>
            <a:r>
              <a:rPr kumimoji="1" lang="en-US" altLang="zh-CN" sz="2400" dirty="0" smtClean="0"/>
              <a:t>over</a:t>
            </a:r>
            <a:r>
              <a:rPr kumimoji="1" lang="zh-CN" altLang="en-US" sz="2400" dirty="0" smtClean="0"/>
              <a:t> </a:t>
            </a:r>
            <a:r>
              <a:rPr kumimoji="1" lang="en-US" altLang="zh-CN" sz="2400" dirty="0" smtClean="0"/>
              <a:t>time,</a:t>
            </a:r>
            <a:r>
              <a:rPr kumimoji="1" lang="zh-CN" altLang="en-US" sz="2400" dirty="0" smtClean="0"/>
              <a:t> </a:t>
            </a:r>
            <a:r>
              <a:rPr kumimoji="1" lang="en-US" altLang="zh-CN" sz="2400" dirty="0" smtClean="0"/>
              <a:t>mainly</a:t>
            </a:r>
            <a:r>
              <a:rPr kumimoji="1" lang="zh-CN" altLang="en-US" sz="2400" dirty="0"/>
              <a:t> </a:t>
            </a:r>
            <a:r>
              <a:rPr kumimoji="1" lang="en-US" altLang="zh-CN" sz="2400" dirty="0" smtClean="0"/>
              <a:t>because</a:t>
            </a:r>
            <a:r>
              <a:rPr kumimoji="1" lang="zh-CN" altLang="en-US" sz="2400" dirty="0" smtClean="0"/>
              <a:t> </a:t>
            </a:r>
            <a:r>
              <a:rPr kumimoji="1" lang="en-US" altLang="zh-CN" sz="2400" dirty="0" smtClean="0"/>
              <a:t>the</a:t>
            </a:r>
            <a:r>
              <a:rPr kumimoji="1" lang="zh-CN" altLang="en-US" sz="2400" dirty="0" smtClean="0"/>
              <a:t> </a:t>
            </a:r>
            <a:r>
              <a:rPr kumimoji="1" lang="en-US" altLang="zh-CN" sz="2400" dirty="0" smtClean="0"/>
              <a:t>features</a:t>
            </a:r>
            <a:r>
              <a:rPr kumimoji="1" lang="zh-CN" altLang="en-US" sz="2400" dirty="0" smtClean="0"/>
              <a:t> </a:t>
            </a:r>
            <a:r>
              <a:rPr kumimoji="1" lang="en-US" altLang="zh-CN" sz="2400" dirty="0" smtClean="0"/>
              <a:t>become</a:t>
            </a:r>
            <a:r>
              <a:rPr kumimoji="1" lang="zh-CN" altLang="en-US" sz="2400" dirty="0" smtClean="0"/>
              <a:t> </a:t>
            </a:r>
            <a:r>
              <a:rPr kumimoji="1" lang="en-US" altLang="zh-CN" sz="2400" dirty="0" smtClean="0"/>
              <a:t>more</a:t>
            </a:r>
            <a:r>
              <a:rPr kumimoji="1" lang="zh-CN" altLang="en-US" sz="2400" dirty="0" smtClean="0"/>
              <a:t> </a:t>
            </a:r>
            <a:r>
              <a:rPr kumimoji="1" lang="en-US" altLang="zh-CN" sz="2400" dirty="0" smtClean="0"/>
              <a:t>robust.</a:t>
            </a:r>
            <a:endParaRPr kumimoji="1" lang="en-US" altLang="zh-CN" sz="2400" dirty="0"/>
          </a:p>
        </p:txBody>
      </p:sp>
      <p:sp>
        <p:nvSpPr>
          <p:cNvPr id="9" name="标题 1"/>
          <p:cNvSpPr txBox="1">
            <a:spLocks/>
          </p:cNvSpPr>
          <p:nvPr/>
        </p:nvSpPr>
        <p:spPr bwMode="auto">
          <a:xfrm>
            <a:off x="1038539" y="4206081"/>
            <a:ext cx="4495800" cy="7921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000">
                <a:solidFill>
                  <a:schemeClr val="tx2"/>
                </a:solidFill>
                <a:latin typeface="+mj-lt"/>
                <a:ea typeface="+mj-ea"/>
                <a:cs typeface="+mj-cs"/>
              </a:defRPr>
            </a:lvl1pPr>
            <a:lvl2pPr algn="ctr" rtl="0" eaLnBrk="1" fontAlgn="base" hangingPunct="1">
              <a:spcBef>
                <a:spcPct val="0"/>
              </a:spcBef>
              <a:spcAft>
                <a:spcPct val="0"/>
              </a:spcAft>
              <a:defRPr sz="4000">
                <a:solidFill>
                  <a:schemeClr val="tx2"/>
                </a:solidFill>
                <a:latin typeface="Arial" charset="0"/>
                <a:ea typeface="宋体" pitchFamily="2" charset="-122"/>
              </a:defRPr>
            </a:lvl2pPr>
            <a:lvl3pPr algn="ctr" rtl="0" eaLnBrk="1" fontAlgn="base" hangingPunct="1">
              <a:spcBef>
                <a:spcPct val="0"/>
              </a:spcBef>
              <a:spcAft>
                <a:spcPct val="0"/>
              </a:spcAft>
              <a:defRPr sz="4000">
                <a:solidFill>
                  <a:schemeClr val="tx2"/>
                </a:solidFill>
                <a:latin typeface="Arial" charset="0"/>
                <a:ea typeface="宋体" pitchFamily="2" charset="-122"/>
              </a:defRPr>
            </a:lvl3pPr>
            <a:lvl4pPr algn="ctr" rtl="0" eaLnBrk="1" fontAlgn="base" hangingPunct="1">
              <a:spcBef>
                <a:spcPct val="0"/>
              </a:spcBef>
              <a:spcAft>
                <a:spcPct val="0"/>
              </a:spcAft>
              <a:defRPr sz="4000">
                <a:solidFill>
                  <a:schemeClr val="tx2"/>
                </a:solidFill>
                <a:latin typeface="Arial" charset="0"/>
                <a:ea typeface="宋体" pitchFamily="2" charset="-122"/>
              </a:defRPr>
            </a:lvl4pPr>
            <a:lvl5pPr algn="ctr" rtl="0" eaLnBrk="1" fontAlgn="base" hangingPunct="1">
              <a:spcBef>
                <a:spcPct val="0"/>
              </a:spcBef>
              <a:spcAft>
                <a:spcPct val="0"/>
              </a:spcAft>
              <a:defRPr sz="4000">
                <a:solidFill>
                  <a:schemeClr val="tx2"/>
                </a:solidFill>
                <a:latin typeface="Arial" charset="0"/>
                <a:ea typeface="宋体" pitchFamily="2" charset="-122"/>
              </a:defRPr>
            </a:lvl5pPr>
            <a:lvl6pPr marL="457200" algn="ctr" rtl="0" eaLnBrk="1" fontAlgn="base" hangingPunct="1">
              <a:spcBef>
                <a:spcPct val="0"/>
              </a:spcBef>
              <a:spcAft>
                <a:spcPct val="0"/>
              </a:spcAft>
              <a:defRPr sz="4000">
                <a:solidFill>
                  <a:schemeClr val="tx2"/>
                </a:solidFill>
                <a:latin typeface="Arial" charset="0"/>
                <a:ea typeface="宋体" pitchFamily="2" charset="-122"/>
              </a:defRPr>
            </a:lvl6pPr>
            <a:lvl7pPr marL="914400" algn="ctr" rtl="0" eaLnBrk="1" fontAlgn="base" hangingPunct="1">
              <a:spcBef>
                <a:spcPct val="0"/>
              </a:spcBef>
              <a:spcAft>
                <a:spcPct val="0"/>
              </a:spcAft>
              <a:defRPr sz="4000">
                <a:solidFill>
                  <a:schemeClr val="tx2"/>
                </a:solidFill>
                <a:latin typeface="Arial" charset="0"/>
                <a:ea typeface="宋体" pitchFamily="2" charset="-122"/>
              </a:defRPr>
            </a:lvl7pPr>
            <a:lvl8pPr marL="1371600" algn="ctr" rtl="0" eaLnBrk="1" fontAlgn="base" hangingPunct="1">
              <a:spcBef>
                <a:spcPct val="0"/>
              </a:spcBef>
              <a:spcAft>
                <a:spcPct val="0"/>
              </a:spcAft>
              <a:defRPr sz="4000">
                <a:solidFill>
                  <a:schemeClr val="tx2"/>
                </a:solidFill>
                <a:latin typeface="Arial" charset="0"/>
                <a:ea typeface="宋体" pitchFamily="2" charset="-122"/>
              </a:defRPr>
            </a:lvl8pPr>
            <a:lvl9pPr marL="1828800" algn="ctr" rtl="0" eaLnBrk="1" fontAlgn="base" hangingPunct="1">
              <a:spcBef>
                <a:spcPct val="0"/>
              </a:spcBef>
              <a:spcAft>
                <a:spcPct val="0"/>
              </a:spcAft>
              <a:defRPr sz="4000">
                <a:solidFill>
                  <a:schemeClr val="tx2"/>
                </a:solidFill>
                <a:latin typeface="Arial" charset="0"/>
                <a:ea typeface="宋体" pitchFamily="2" charset="-122"/>
              </a:defRPr>
            </a:lvl9pPr>
          </a:lstStyle>
          <a:p>
            <a:r>
              <a:rPr kumimoji="1" lang="en-US" altLang="zh-CN" kern="0" dirty="0" smtClean="0"/>
              <a:t>Thank</a:t>
            </a:r>
            <a:r>
              <a:rPr kumimoji="1" lang="zh-CN" altLang="en-US" kern="0" dirty="0" smtClean="0"/>
              <a:t> </a:t>
            </a:r>
            <a:r>
              <a:rPr kumimoji="1" lang="en-US" altLang="zh-CN" kern="0" dirty="0" smtClean="0"/>
              <a:t>you!</a:t>
            </a:r>
            <a:br>
              <a:rPr kumimoji="1" lang="en-US" altLang="zh-CN" kern="0" dirty="0" smtClean="0"/>
            </a:br>
            <a:r>
              <a:rPr kumimoji="1" lang="zh-CN" altLang="en-US" kern="0" dirty="0" smtClean="0"/>
              <a:t> </a:t>
            </a:r>
            <a:r>
              <a:rPr kumimoji="1" lang="en-US" altLang="zh-CN" kern="0" dirty="0" smtClean="0"/>
              <a:t>Q&amp;A</a:t>
            </a:r>
            <a:endParaRPr kumimoji="1" lang="zh-CN" altLang="en-US" kern="0" dirty="0"/>
          </a:p>
        </p:txBody>
      </p:sp>
      <p:pic>
        <p:nvPicPr>
          <p:cNvPr id="10" name="图片 9"/>
          <p:cNvPicPr>
            <a:picLocks noChangeAspect="1"/>
          </p:cNvPicPr>
          <p:nvPr/>
        </p:nvPicPr>
        <p:blipFill>
          <a:blip r:embed="rId3"/>
          <a:stretch>
            <a:fillRect/>
          </a:stretch>
        </p:blipFill>
        <p:spPr>
          <a:xfrm>
            <a:off x="7440689" y="4206081"/>
            <a:ext cx="1855200" cy="1874626"/>
          </a:xfrm>
          <a:prstGeom prst="rect">
            <a:avLst/>
          </a:prstGeom>
        </p:spPr>
      </p:pic>
      <p:sp>
        <p:nvSpPr>
          <p:cNvPr id="11" name="标题 1"/>
          <p:cNvSpPr txBox="1">
            <a:spLocks/>
          </p:cNvSpPr>
          <p:nvPr/>
        </p:nvSpPr>
        <p:spPr bwMode="auto">
          <a:xfrm>
            <a:off x="2999525" y="5411195"/>
            <a:ext cx="4468075"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000">
                <a:solidFill>
                  <a:schemeClr val="tx2"/>
                </a:solidFill>
                <a:latin typeface="+mj-lt"/>
                <a:ea typeface="+mj-ea"/>
                <a:cs typeface="+mj-cs"/>
              </a:defRPr>
            </a:lvl1pPr>
            <a:lvl2pPr algn="ctr" rtl="0" eaLnBrk="1" fontAlgn="base" hangingPunct="1">
              <a:spcBef>
                <a:spcPct val="0"/>
              </a:spcBef>
              <a:spcAft>
                <a:spcPct val="0"/>
              </a:spcAft>
              <a:defRPr sz="4000">
                <a:solidFill>
                  <a:schemeClr val="tx2"/>
                </a:solidFill>
                <a:latin typeface="Arial" charset="0"/>
                <a:ea typeface="宋体" pitchFamily="2" charset="-122"/>
              </a:defRPr>
            </a:lvl2pPr>
            <a:lvl3pPr algn="ctr" rtl="0" eaLnBrk="1" fontAlgn="base" hangingPunct="1">
              <a:spcBef>
                <a:spcPct val="0"/>
              </a:spcBef>
              <a:spcAft>
                <a:spcPct val="0"/>
              </a:spcAft>
              <a:defRPr sz="4000">
                <a:solidFill>
                  <a:schemeClr val="tx2"/>
                </a:solidFill>
                <a:latin typeface="Arial" charset="0"/>
                <a:ea typeface="宋体" pitchFamily="2" charset="-122"/>
              </a:defRPr>
            </a:lvl3pPr>
            <a:lvl4pPr algn="ctr" rtl="0" eaLnBrk="1" fontAlgn="base" hangingPunct="1">
              <a:spcBef>
                <a:spcPct val="0"/>
              </a:spcBef>
              <a:spcAft>
                <a:spcPct val="0"/>
              </a:spcAft>
              <a:defRPr sz="4000">
                <a:solidFill>
                  <a:schemeClr val="tx2"/>
                </a:solidFill>
                <a:latin typeface="Arial" charset="0"/>
                <a:ea typeface="宋体" pitchFamily="2" charset="-122"/>
              </a:defRPr>
            </a:lvl4pPr>
            <a:lvl5pPr algn="ctr" rtl="0" eaLnBrk="1" fontAlgn="base" hangingPunct="1">
              <a:spcBef>
                <a:spcPct val="0"/>
              </a:spcBef>
              <a:spcAft>
                <a:spcPct val="0"/>
              </a:spcAft>
              <a:defRPr sz="4000">
                <a:solidFill>
                  <a:schemeClr val="tx2"/>
                </a:solidFill>
                <a:latin typeface="Arial" charset="0"/>
                <a:ea typeface="宋体" pitchFamily="2" charset="-122"/>
              </a:defRPr>
            </a:lvl5pPr>
            <a:lvl6pPr marL="457200" algn="ctr" rtl="0" eaLnBrk="1" fontAlgn="base" hangingPunct="1">
              <a:spcBef>
                <a:spcPct val="0"/>
              </a:spcBef>
              <a:spcAft>
                <a:spcPct val="0"/>
              </a:spcAft>
              <a:defRPr sz="4000">
                <a:solidFill>
                  <a:schemeClr val="tx2"/>
                </a:solidFill>
                <a:latin typeface="Arial" charset="0"/>
                <a:ea typeface="宋体" pitchFamily="2" charset="-122"/>
              </a:defRPr>
            </a:lvl6pPr>
            <a:lvl7pPr marL="914400" algn="ctr" rtl="0" eaLnBrk="1" fontAlgn="base" hangingPunct="1">
              <a:spcBef>
                <a:spcPct val="0"/>
              </a:spcBef>
              <a:spcAft>
                <a:spcPct val="0"/>
              </a:spcAft>
              <a:defRPr sz="4000">
                <a:solidFill>
                  <a:schemeClr val="tx2"/>
                </a:solidFill>
                <a:latin typeface="Arial" charset="0"/>
                <a:ea typeface="宋体" pitchFamily="2" charset="-122"/>
              </a:defRPr>
            </a:lvl7pPr>
            <a:lvl8pPr marL="1371600" algn="ctr" rtl="0" eaLnBrk="1" fontAlgn="base" hangingPunct="1">
              <a:spcBef>
                <a:spcPct val="0"/>
              </a:spcBef>
              <a:spcAft>
                <a:spcPct val="0"/>
              </a:spcAft>
              <a:defRPr sz="4000">
                <a:solidFill>
                  <a:schemeClr val="tx2"/>
                </a:solidFill>
                <a:latin typeface="Arial" charset="0"/>
                <a:ea typeface="宋体" pitchFamily="2" charset="-122"/>
              </a:defRPr>
            </a:lvl8pPr>
            <a:lvl9pPr marL="1828800" algn="ctr" rtl="0" eaLnBrk="1" fontAlgn="base" hangingPunct="1">
              <a:spcBef>
                <a:spcPct val="0"/>
              </a:spcBef>
              <a:spcAft>
                <a:spcPct val="0"/>
              </a:spcAft>
              <a:defRPr sz="4000">
                <a:solidFill>
                  <a:schemeClr val="tx2"/>
                </a:solidFill>
                <a:latin typeface="Arial" charset="0"/>
                <a:ea typeface="宋体" pitchFamily="2" charset="-122"/>
              </a:defRPr>
            </a:lvl9pPr>
          </a:lstStyle>
          <a:p>
            <a:r>
              <a:rPr kumimoji="1" lang="en-US" altLang="zh-CN" sz="2400" kern="0" dirty="0" smtClean="0"/>
              <a:t>QR</a:t>
            </a:r>
            <a:r>
              <a:rPr kumimoji="1" lang="zh-CN" altLang="en-US" sz="2400" kern="0" dirty="0" smtClean="0"/>
              <a:t> </a:t>
            </a:r>
            <a:r>
              <a:rPr kumimoji="1" lang="en-US" altLang="zh-CN" sz="2400" kern="0" dirty="0" smtClean="0"/>
              <a:t>code</a:t>
            </a:r>
            <a:r>
              <a:rPr kumimoji="1" lang="zh-CN" altLang="en-US" sz="2400" kern="0" dirty="0" smtClean="0"/>
              <a:t> </a:t>
            </a:r>
            <a:r>
              <a:rPr kumimoji="1" lang="en-US" altLang="zh-CN" sz="2400" kern="0" dirty="0" smtClean="0"/>
              <a:t>for</a:t>
            </a:r>
            <a:r>
              <a:rPr kumimoji="1" lang="zh-CN" altLang="en-US" sz="2400" kern="0" dirty="0" smtClean="0"/>
              <a:t> </a:t>
            </a:r>
            <a:r>
              <a:rPr kumimoji="1" lang="en-US" altLang="zh-CN" sz="2400" kern="0" dirty="0" smtClean="0"/>
              <a:t>housing</a:t>
            </a:r>
            <a:r>
              <a:rPr kumimoji="1" lang="zh-CN" altLang="en-US" sz="2400" kern="0" dirty="0" smtClean="0"/>
              <a:t> </a:t>
            </a:r>
            <a:r>
              <a:rPr kumimoji="1" lang="en-US" altLang="zh-CN" sz="2400" kern="0" dirty="0" smtClean="0"/>
              <a:t>price</a:t>
            </a:r>
            <a:r>
              <a:rPr kumimoji="1" lang="zh-CN" altLang="en-US" sz="2400" kern="0" dirty="0" smtClean="0"/>
              <a:t> </a:t>
            </a:r>
            <a:r>
              <a:rPr kumimoji="1" lang="en-US" altLang="zh-CN" sz="2400" kern="0" dirty="0" smtClean="0"/>
              <a:t>data:</a:t>
            </a:r>
            <a:endParaRPr kumimoji="1" lang="zh-CN" altLang="en-US" sz="2400" kern="0" dirty="0"/>
          </a:p>
        </p:txBody>
      </p:sp>
    </p:spTree>
    <p:extLst>
      <p:ext uri="{BB962C8B-B14F-4D97-AF65-F5344CB8AC3E}">
        <p14:creationId xmlns:p14="http://schemas.microsoft.com/office/powerpoint/2010/main" val="10297875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Appendix:</a:t>
            </a:r>
            <a:r>
              <a:rPr kumimoji="1" lang="zh-CN" altLang="en-US" dirty="0" smtClean="0"/>
              <a:t> </a:t>
            </a:r>
            <a:r>
              <a:rPr kumimoji="1" lang="en-US" altLang="zh-CN" dirty="0" smtClean="0"/>
              <a:t>Telecommunication</a:t>
            </a:r>
            <a:r>
              <a:rPr kumimoji="1" lang="zh-CN" altLang="en-US" dirty="0" smtClean="0"/>
              <a:t> </a:t>
            </a:r>
            <a:r>
              <a:rPr kumimoji="1" lang="en-US" altLang="zh-CN" dirty="0" smtClean="0"/>
              <a:t>in</a:t>
            </a:r>
            <a:r>
              <a:rPr kumimoji="1" lang="zh-CN" altLang="en-US" dirty="0" smtClean="0"/>
              <a:t> </a:t>
            </a:r>
            <a:r>
              <a:rPr kumimoji="1" lang="en-US" altLang="zh-CN" dirty="0" smtClean="0"/>
              <a:t>China</a:t>
            </a:r>
            <a:endParaRPr kumimoji="1" lang="zh-CN" altLang="en-US" dirty="0"/>
          </a:p>
        </p:txBody>
      </p:sp>
      <p:sp>
        <p:nvSpPr>
          <p:cNvPr id="3" name="内容占位符 2"/>
          <p:cNvSpPr>
            <a:spLocks noGrp="1"/>
          </p:cNvSpPr>
          <p:nvPr>
            <p:ph idx="1"/>
          </p:nvPr>
        </p:nvSpPr>
        <p:spPr/>
        <p:txBody>
          <a:bodyPr/>
          <a:lstStyle/>
          <a:p>
            <a:r>
              <a:rPr kumimoji="1" lang="en-US" altLang="zh-CN" sz="2800" dirty="0" smtClean="0"/>
              <a:t>Obtaining a local number is the first integration </a:t>
            </a:r>
            <a:r>
              <a:rPr lang="en-US" altLang="zh-CN" sz="2800" dirty="0"/>
              <a:t>step for a new migrant </a:t>
            </a:r>
          </a:p>
          <a:p>
            <a:pPr lvl="1"/>
            <a:r>
              <a:rPr kumimoji="1" lang="en-US" altLang="zh-CN" sz="2400" dirty="0" smtClean="0"/>
              <a:t>Long-distance call cost</a:t>
            </a:r>
          </a:p>
          <a:p>
            <a:r>
              <a:rPr lang="en-US" altLang="zh-CN" sz="2800" dirty="0"/>
              <a:t>I</a:t>
            </a:r>
            <a:r>
              <a:rPr lang="en-US" altLang="zh-CN" sz="2800" dirty="0" smtClean="0"/>
              <a:t>t </a:t>
            </a:r>
            <a:r>
              <a:rPr lang="en-US" altLang="zh-CN" sz="2800" dirty="0"/>
              <a:t>is uncommon for a temporary visitor to obtain a local number </a:t>
            </a:r>
            <a:endParaRPr lang="en-US" altLang="zh-CN" sz="2800" dirty="0" smtClean="0"/>
          </a:p>
          <a:p>
            <a:pPr lvl="1"/>
            <a:r>
              <a:rPr lang="en-US" altLang="zh-CN" sz="2400" dirty="0"/>
              <a:t>obtaining a phone number is nontrivial and requires personal </a:t>
            </a:r>
            <a:r>
              <a:rPr lang="en-US" altLang="zh-CN" sz="2400" dirty="0" smtClean="0"/>
              <a:t>identification </a:t>
            </a:r>
          </a:p>
          <a:p>
            <a:r>
              <a:rPr lang="en-US" altLang="zh-CN" sz="2800" dirty="0" smtClean="0"/>
              <a:t>We can identify people who just obtained a local number but were not from Shanghai originally. </a:t>
            </a:r>
          </a:p>
          <a:p>
            <a:pPr lvl="1"/>
            <a:r>
              <a:rPr lang="en-US" altLang="zh-CN" sz="2400" dirty="0"/>
              <a:t>Personal </a:t>
            </a:r>
            <a:r>
              <a:rPr lang="en-US" altLang="zh-CN" sz="2400" dirty="0" smtClean="0"/>
              <a:t>identification </a:t>
            </a:r>
            <a:r>
              <a:rPr lang="en-US" altLang="zh-CN" sz="2400" dirty="0"/>
              <a:t>allows us to extract the birthplace of a </a:t>
            </a:r>
            <a:r>
              <a:rPr lang="en-US" altLang="zh-CN" sz="2400" dirty="0" smtClean="0"/>
              <a:t>person</a:t>
            </a:r>
            <a:r>
              <a:rPr lang="en-US" altLang="zh-CN" sz="2400" dirty="0"/>
              <a:t>. </a:t>
            </a:r>
          </a:p>
          <a:p>
            <a:pPr lvl="1"/>
            <a:endParaRPr lang="en-US" altLang="zh-CN" sz="2400" dirty="0" smtClean="0"/>
          </a:p>
          <a:p>
            <a:pPr lvl="1"/>
            <a:endParaRPr lang="en-US" altLang="zh-CN" dirty="0"/>
          </a:p>
          <a:p>
            <a:endParaRPr kumimoji="1" lang="zh-CN" altLang="en-US" dirty="0"/>
          </a:p>
        </p:txBody>
      </p:sp>
    </p:spTree>
    <p:extLst>
      <p:ext uri="{BB962C8B-B14F-4D97-AF65-F5344CB8AC3E}">
        <p14:creationId xmlns:p14="http://schemas.microsoft.com/office/powerpoint/2010/main" val="1613878598"/>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Appendix:</a:t>
            </a:r>
            <a:r>
              <a:rPr kumimoji="1" lang="zh-CN" altLang="en-US" dirty="0" smtClean="0"/>
              <a:t> </a:t>
            </a:r>
            <a:r>
              <a:rPr kumimoji="1" lang="en-US" altLang="zh-CN" dirty="0" smtClean="0"/>
              <a:t>Feature</a:t>
            </a:r>
            <a:r>
              <a:rPr kumimoji="1" lang="zh-CN" altLang="en-US" dirty="0" smtClean="0"/>
              <a:t> </a:t>
            </a:r>
            <a:r>
              <a:rPr kumimoji="1" lang="en-US" altLang="zh-CN" dirty="0" smtClean="0"/>
              <a:t>Sets</a:t>
            </a:r>
            <a:endParaRPr kumimoji="1" lang="zh-CN" altLang="en-US" dirty="0"/>
          </a:p>
        </p:txBody>
      </p:sp>
      <p:pic>
        <p:nvPicPr>
          <p:cNvPr id="4" name="内容占位符 3"/>
          <p:cNvPicPr>
            <a:picLocks noGrp="1" noChangeAspect="1"/>
          </p:cNvPicPr>
          <p:nvPr>
            <p:ph idx="1"/>
          </p:nvPr>
        </p:nvPicPr>
        <p:blipFill>
          <a:blip r:embed="rId2"/>
          <a:stretch>
            <a:fillRect/>
          </a:stretch>
        </p:blipFill>
        <p:spPr>
          <a:xfrm>
            <a:off x="1103341" y="1196975"/>
            <a:ext cx="7634230" cy="4929188"/>
          </a:xfrm>
          <a:prstGeom prst="rect">
            <a:avLst/>
          </a:prstGeom>
        </p:spPr>
      </p:pic>
    </p:spTree>
    <p:extLst>
      <p:ext uri="{BB962C8B-B14F-4D97-AF65-F5344CB8AC3E}">
        <p14:creationId xmlns:p14="http://schemas.microsoft.com/office/powerpoint/2010/main" val="1229036224"/>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Appendix:</a:t>
            </a:r>
            <a:r>
              <a:rPr kumimoji="1" lang="zh-CN" altLang="en-US" dirty="0" smtClean="0"/>
              <a:t> </a:t>
            </a:r>
            <a:r>
              <a:rPr kumimoji="1" lang="en-US" altLang="zh-CN" dirty="0" smtClean="0"/>
              <a:t>Feature</a:t>
            </a:r>
            <a:r>
              <a:rPr kumimoji="1" lang="zh-CN" altLang="en-US" dirty="0" smtClean="0"/>
              <a:t> </a:t>
            </a:r>
            <a:r>
              <a:rPr kumimoji="1" lang="en-US" altLang="zh-CN" dirty="0" smtClean="0"/>
              <a:t>Sets</a:t>
            </a:r>
            <a:endParaRPr kumimoji="1" lang="zh-CN" altLang="en-US" dirty="0"/>
          </a:p>
        </p:txBody>
      </p:sp>
      <p:pic>
        <p:nvPicPr>
          <p:cNvPr id="6" name="内容占位符 5"/>
          <p:cNvPicPr>
            <a:picLocks noGrp="1" noChangeAspect="1"/>
          </p:cNvPicPr>
          <p:nvPr>
            <p:ph idx="1"/>
          </p:nvPr>
        </p:nvPicPr>
        <p:blipFill>
          <a:blip r:embed="rId2"/>
          <a:stretch>
            <a:fillRect/>
          </a:stretch>
        </p:blipFill>
        <p:spPr>
          <a:xfrm>
            <a:off x="1156349" y="1196975"/>
            <a:ext cx="7528214" cy="4929188"/>
          </a:xfrm>
          <a:prstGeom prst="rect">
            <a:avLst/>
          </a:prstGeom>
        </p:spPr>
      </p:pic>
    </p:spTree>
    <p:extLst>
      <p:ext uri="{BB962C8B-B14F-4D97-AF65-F5344CB8AC3E}">
        <p14:creationId xmlns:p14="http://schemas.microsoft.com/office/powerpoint/2010/main" val="1602494360"/>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Appendix:</a:t>
            </a:r>
            <a:r>
              <a:rPr kumimoji="1" lang="zh-CN" altLang="en-US" dirty="0" smtClean="0"/>
              <a:t> </a:t>
            </a:r>
            <a:r>
              <a:rPr kumimoji="1" lang="en-US" altLang="zh-CN" dirty="0" smtClean="0"/>
              <a:t>Feature</a:t>
            </a:r>
            <a:r>
              <a:rPr kumimoji="1" lang="zh-CN" altLang="en-US" dirty="0" smtClean="0"/>
              <a:t> </a:t>
            </a:r>
            <a:r>
              <a:rPr kumimoji="1" lang="en-US" altLang="zh-CN" dirty="0" smtClean="0"/>
              <a:t>Sets</a:t>
            </a:r>
            <a:endParaRPr kumimoji="1" lang="zh-CN" altLang="en-US" dirty="0"/>
          </a:p>
        </p:txBody>
      </p:sp>
      <p:pic>
        <p:nvPicPr>
          <p:cNvPr id="4" name="内容占位符 3"/>
          <p:cNvPicPr>
            <a:picLocks noGrp="1" noChangeAspect="1"/>
          </p:cNvPicPr>
          <p:nvPr>
            <p:ph idx="1"/>
          </p:nvPr>
        </p:nvPicPr>
        <p:blipFill>
          <a:blip r:embed="rId2"/>
          <a:stretch>
            <a:fillRect/>
          </a:stretch>
        </p:blipFill>
        <p:spPr>
          <a:xfrm>
            <a:off x="1432721" y="1828800"/>
            <a:ext cx="7040562" cy="3527170"/>
          </a:xfrm>
          <a:prstGeom prst="rect">
            <a:avLst/>
          </a:prstGeom>
        </p:spPr>
      </p:pic>
    </p:spTree>
    <p:extLst>
      <p:ext uri="{BB962C8B-B14F-4D97-AF65-F5344CB8AC3E}">
        <p14:creationId xmlns:p14="http://schemas.microsoft.com/office/powerpoint/2010/main" val="43706353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latin typeface="+mn-lt"/>
                <a:ea typeface="黑体"/>
                <a:cs typeface="黑体"/>
              </a:rPr>
              <a:t>Telecommunication</a:t>
            </a:r>
            <a:r>
              <a:rPr lang="zh-CN" altLang="en-US" dirty="0" smtClean="0">
                <a:latin typeface="+mn-lt"/>
                <a:ea typeface="黑体"/>
                <a:cs typeface="黑体"/>
              </a:rPr>
              <a:t> </a:t>
            </a:r>
            <a:r>
              <a:rPr lang="en-US" altLang="zh-CN" dirty="0" smtClean="0">
                <a:latin typeface="+mn-lt"/>
                <a:ea typeface="黑体"/>
                <a:cs typeface="黑体"/>
              </a:rPr>
              <a:t>Metadata</a:t>
            </a:r>
            <a:endParaRPr lang="en-US" dirty="0">
              <a:latin typeface="+mn-lt"/>
              <a:ea typeface="黑体"/>
              <a:cs typeface="黑体"/>
            </a:endParaRPr>
          </a:p>
        </p:txBody>
      </p:sp>
      <p:sp>
        <p:nvSpPr>
          <p:cNvPr id="6" name="Rectangle 5"/>
          <p:cNvSpPr/>
          <p:nvPr/>
        </p:nvSpPr>
        <p:spPr>
          <a:xfrm>
            <a:off x="457200" y="1165513"/>
            <a:ext cx="8991600" cy="702756"/>
          </a:xfrm>
          <a:prstGeom prst="rect">
            <a:avLst/>
          </a:prstGeom>
        </p:spPr>
        <p:txBody>
          <a:bodyPr wrap="square">
            <a:spAutoFit/>
          </a:bodyPr>
          <a:lstStyle/>
          <a:p>
            <a:pPr marL="457200" indent="-457200">
              <a:lnSpc>
                <a:spcPct val="150000"/>
              </a:lnSpc>
              <a:buFont typeface="Arial"/>
              <a:buChar char="•"/>
            </a:pPr>
            <a:endParaRPr lang="zh-CN" altLang="en-US" sz="2800" b="1" dirty="0">
              <a:solidFill>
                <a:srgbClr val="000000"/>
              </a:solidFill>
              <a:ea typeface="黑体"/>
              <a:cs typeface="Arial"/>
            </a:endParaRPr>
          </a:p>
        </p:txBody>
      </p:sp>
      <p:pic>
        <p:nvPicPr>
          <p:cNvPr id="5" name="Picture 8" descr="egonetwork.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600" y="1165513"/>
            <a:ext cx="5562600" cy="4769712"/>
          </a:xfrm>
          <a:prstGeom prst="rect">
            <a:avLst/>
          </a:prstGeom>
        </p:spPr>
      </p:pic>
      <p:sp>
        <p:nvSpPr>
          <p:cNvPr id="8" name="Rectangle 5"/>
          <p:cNvSpPr/>
          <p:nvPr/>
        </p:nvSpPr>
        <p:spPr>
          <a:xfrm>
            <a:off x="-1272" y="6291691"/>
            <a:ext cx="9907272" cy="56630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342900" indent="-342900" fontAlgn="auto">
              <a:lnSpc>
                <a:spcPct val="110000"/>
              </a:lnSpc>
              <a:spcBef>
                <a:spcPts val="0"/>
              </a:spcBef>
              <a:spcAft>
                <a:spcPts val="0"/>
              </a:spcAft>
              <a:buFont typeface="+mj-lt"/>
              <a:buAutoNum type="arabicPeriod"/>
            </a:pPr>
            <a:r>
              <a:rPr lang="en-US" altLang="zh-CN" sz="1400" dirty="0" smtClean="0"/>
              <a:t>China </a:t>
            </a:r>
            <a:r>
              <a:rPr lang="en-US" altLang="zh-CN" sz="1400" dirty="0"/>
              <a:t>Telecom Corporation is a Chinese state-owned telecommunication company and the third largest mobile service providers in China. </a:t>
            </a:r>
          </a:p>
        </p:txBody>
      </p:sp>
      <p:sp>
        <p:nvSpPr>
          <p:cNvPr id="3" name="矩形 2"/>
          <p:cNvSpPr/>
          <p:nvPr/>
        </p:nvSpPr>
        <p:spPr>
          <a:xfrm>
            <a:off x="152400" y="2057400"/>
            <a:ext cx="3657600" cy="20574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endParaRPr kumimoji="1" lang="en-US" altLang="zh-CN" sz="2200" b="1" dirty="0" smtClean="0">
              <a:solidFill>
                <a:srgbClr val="800000"/>
              </a:solidFill>
            </a:endParaRPr>
          </a:p>
          <a:p>
            <a:r>
              <a:rPr kumimoji="1" lang="en-US" altLang="zh-CN" sz="2200" b="1" dirty="0" smtClean="0">
                <a:solidFill>
                  <a:srgbClr val="800000"/>
                </a:solidFill>
              </a:rPr>
              <a:t>698M+</a:t>
            </a:r>
            <a:r>
              <a:rPr kumimoji="1" lang="en-US" altLang="zh-CN" sz="2200" dirty="0" smtClean="0">
                <a:solidFill>
                  <a:schemeClr val="tx1"/>
                </a:solidFill>
              </a:rPr>
              <a:t> call logs</a:t>
            </a:r>
            <a:r>
              <a:rPr kumimoji="1" lang="zh-CN" altLang="en-US" sz="2200" dirty="0" smtClean="0">
                <a:solidFill>
                  <a:schemeClr val="tx1"/>
                </a:solidFill>
              </a:rPr>
              <a:t> </a:t>
            </a:r>
            <a:r>
              <a:rPr kumimoji="1" lang="en-US" altLang="zh-CN" sz="2200" dirty="0" smtClean="0">
                <a:solidFill>
                  <a:schemeClr val="tx1"/>
                </a:solidFill>
              </a:rPr>
              <a:t>and</a:t>
            </a:r>
            <a:r>
              <a:rPr kumimoji="1" lang="zh-CN" altLang="en-US" sz="2200" dirty="0" smtClean="0">
                <a:solidFill>
                  <a:schemeClr val="tx1"/>
                </a:solidFill>
              </a:rPr>
              <a:t> </a:t>
            </a:r>
            <a:endParaRPr kumimoji="1" lang="en-US" altLang="zh-CN" sz="2200" dirty="0">
              <a:solidFill>
                <a:schemeClr val="tx1"/>
              </a:solidFill>
            </a:endParaRPr>
          </a:p>
          <a:p>
            <a:r>
              <a:rPr kumimoji="1" lang="en-US" altLang="zh-CN" sz="2200" b="1" dirty="0" smtClean="0">
                <a:solidFill>
                  <a:srgbClr val="800000"/>
                </a:solidFill>
              </a:rPr>
              <a:t>54M+</a:t>
            </a:r>
            <a:r>
              <a:rPr kumimoji="1" lang="en-US" altLang="zh-CN" sz="2200" dirty="0" smtClean="0">
                <a:solidFill>
                  <a:schemeClr val="tx1"/>
                </a:solidFill>
              </a:rPr>
              <a:t> users</a:t>
            </a:r>
            <a:r>
              <a:rPr kumimoji="1" lang="zh-CN" altLang="en-US" sz="2200" dirty="0" smtClean="0">
                <a:solidFill>
                  <a:schemeClr val="tx1"/>
                </a:solidFill>
              </a:rPr>
              <a:t> </a:t>
            </a:r>
            <a:r>
              <a:rPr kumimoji="1" lang="en-US" altLang="zh-CN" sz="2200" dirty="0" smtClean="0">
                <a:solidFill>
                  <a:schemeClr val="tx1"/>
                </a:solidFill>
              </a:rPr>
              <a:t>provided</a:t>
            </a:r>
            <a:r>
              <a:rPr kumimoji="1" lang="zh-CN" altLang="en-US" sz="2200" dirty="0" smtClean="0">
                <a:solidFill>
                  <a:schemeClr val="tx1"/>
                </a:solidFill>
              </a:rPr>
              <a:t> </a:t>
            </a:r>
            <a:r>
              <a:rPr kumimoji="1" lang="en-US" altLang="zh-CN" sz="2200" dirty="0" smtClean="0">
                <a:solidFill>
                  <a:schemeClr val="tx1"/>
                </a:solidFill>
              </a:rPr>
              <a:t>by</a:t>
            </a:r>
            <a:r>
              <a:rPr kumimoji="1" lang="zh-CN" altLang="en-US" sz="2200" dirty="0" smtClean="0">
                <a:solidFill>
                  <a:schemeClr val="tx1"/>
                </a:solidFill>
              </a:rPr>
              <a:t> </a:t>
            </a:r>
            <a:r>
              <a:rPr kumimoji="1" lang="en-US" altLang="zh-CN" sz="2200" dirty="0">
                <a:solidFill>
                  <a:schemeClr val="tx1"/>
                </a:solidFill>
              </a:rPr>
              <a:t>China</a:t>
            </a:r>
            <a:r>
              <a:rPr kumimoji="1" lang="zh-CN" altLang="en-US" sz="2200" dirty="0">
                <a:solidFill>
                  <a:schemeClr val="tx1"/>
                </a:solidFill>
              </a:rPr>
              <a:t> </a:t>
            </a:r>
            <a:r>
              <a:rPr kumimoji="1" lang="en-US" altLang="zh-CN" sz="2200" dirty="0" smtClean="0">
                <a:solidFill>
                  <a:schemeClr val="tx1"/>
                </a:solidFill>
              </a:rPr>
              <a:t>Telecom</a:t>
            </a:r>
            <a:r>
              <a:rPr kumimoji="1" lang="en-US" altLang="zh-CN" sz="2200" baseline="30000" dirty="0" smtClean="0">
                <a:solidFill>
                  <a:schemeClr val="tx1"/>
                </a:solidFill>
              </a:rPr>
              <a:t>1</a:t>
            </a:r>
            <a:endParaRPr kumimoji="1" lang="en-US" altLang="zh-CN" sz="2200" baseline="30000" dirty="0">
              <a:solidFill>
                <a:schemeClr val="tx1"/>
              </a:solidFill>
            </a:endParaRPr>
          </a:p>
        </p:txBody>
      </p:sp>
      <p:sp>
        <p:nvSpPr>
          <p:cNvPr id="4" name="Rectangle 3"/>
          <p:cNvSpPr/>
          <p:nvPr/>
        </p:nvSpPr>
        <p:spPr>
          <a:xfrm>
            <a:off x="457200" y="1752600"/>
            <a:ext cx="3124200" cy="76944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kumimoji="1" lang="en-US" altLang="zh-CN" sz="2200" b="1" dirty="0"/>
              <a:t>One-month</a:t>
            </a:r>
            <a:r>
              <a:rPr kumimoji="1" lang="zh-CN" altLang="en-US" sz="2200" b="1" dirty="0"/>
              <a:t> </a:t>
            </a:r>
            <a:r>
              <a:rPr kumimoji="1" lang="en-US" altLang="zh-CN" sz="2200" b="1" dirty="0"/>
              <a:t>complete</a:t>
            </a:r>
            <a:r>
              <a:rPr kumimoji="1" lang="zh-CN" altLang="en-US" sz="2200" b="1" dirty="0"/>
              <a:t> </a:t>
            </a:r>
            <a:r>
              <a:rPr kumimoji="1" lang="en-US" altLang="zh-CN" sz="2200" b="1" dirty="0"/>
              <a:t>call</a:t>
            </a:r>
            <a:r>
              <a:rPr kumimoji="1" lang="zh-CN" altLang="en-US" sz="2200" b="1" dirty="0"/>
              <a:t> </a:t>
            </a:r>
            <a:r>
              <a:rPr kumimoji="1" lang="en-US" altLang="zh-CN" sz="2200" b="1" dirty="0" smtClean="0"/>
              <a:t>data</a:t>
            </a:r>
            <a:r>
              <a:rPr kumimoji="1" lang="zh-CN" altLang="en-US" sz="2200" b="1" dirty="0" smtClean="0"/>
              <a:t> </a:t>
            </a:r>
            <a:r>
              <a:rPr kumimoji="1" lang="en-US" altLang="zh-CN" sz="2200" b="1" dirty="0" smtClean="0"/>
              <a:t>in</a:t>
            </a:r>
            <a:r>
              <a:rPr kumimoji="1" lang="zh-CN" altLang="en-US" sz="2200" b="1" dirty="0" smtClean="0"/>
              <a:t> </a:t>
            </a:r>
            <a:r>
              <a:rPr kumimoji="1" lang="en-US" altLang="zh-CN" sz="2200" b="1" dirty="0" smtClean="0"/>
              <a:t>Shanghai</a:t>
            </a:r>
            <a:r>
              <a:rPr kumimoji="1" lang="zh-CN" altLang="en-US" sz="2200" b="1" dirty="0" smtClean="0"/>
              <a:t> </a:t>
            </a:r>
            <a:endParaRPr kumimoji="1" lang="en-US" altLang="zh-CN" sz="2200" b="1" dirty="0"/>
          </a:p>
        </p:txBody>
      </p:sp>
      <p:sp>
        <p:nvSpPr>
          <p:cNvPr id="9" name="文本框 8"/>
          <p:cNvSpPr txBox="1"/>
          <p:nvPr/>
        </p:nvSpPr>
        <p:spPr>
          <a:xfrm>
            <a:off x="8458200" y="2069068"/>
            <a:ext cx="1184213" cy="369332"/>
          </a:xfrm>
          <a:prstGeom prst="rect">
            <a:avLst/>
          </a:prstGeom>
          <a:noFill/>
        </p:spPr>
        <p:txBody>
          <a:bodyPr wrap="square" rtlCol="0">
            <a:spAutoFit/>
          </a:bodyPr>
          <a:lstStyle/>
          <a:p>
            <a:r>
              <a:rPr kumimoji="1" lang="en-US" altLang="zh-CN" dirty="0"/>
              <a:t>b</a:t>
            </a:r>
            <a:r>
              <a:rPr kumimoji="1" lang="en-US" altLang="zh-CN" dirty="0" smtClean="0"/>
              <a:t>orn</a:t>
            </a:r>
            <a:r>
              <a:rPr kumimoji="1" lang="zh-CN" altLang="en-US" dirty="0" smtClean="0"/>
              <a:t> </a:t>
            </a:r>
            <a:r>
              <a:rPr kumimoji="1" lang="en-US" altLang="zh-CN" dirty="0" smtClean="0"/>
              <a:t>in</a:t>
            </a:r>
            <a:endParaRPr kumimoji="1" lang="zh-CN" altLang="en-US" dirty="0"/>
          </a:p>
        </p:txBody>
      </p:sp>
      <p:sp>
        <p:nvSpPr>
          <p:cNvPr id="10" name="文本框 9"/>
          <p:cNvSpPr txBox="1"/>
          <p:nvPr/>
        </p:nvSpPr>
        <p:spPr>
          <a:xfrm>
            <a:off x="4191000" y="5040868"/>
            <a:ext cx="1184213" cy="369332"/>
          </a:xfrm>
          <a:prstGeom prst="rect">
            <a:avLst/>
          </a:prstGeom>
          <a:noFill/>
        </p:spPr>
        <p:txBody>
          <a:bodyPr wrap="square" rtlCol="0">
            <a:spAutoFit/>
          </a:bodyPr>
          <a:lstStyle/>
          <a:p>
            <a:r>
              <a:rPr kumimoji="1" lang="en-US" altLang="zh-CN" dirty="0"/>
              <a:t>b</a:t>
            </a:r>
            <a:r>
              <a:rPr kumimoji="1" lang="en-US" altLang="zh-CN" dirty="0" smtClean="0"/>
              <a:t>orn</a:t>
            </a:r>
            <a:r>
              <a:rPr kumimoji="1" lang="zh-CN" altLang="en-US" dirty="0" smtClean="0"/>
              <a:t> </a:t>
            </a:r>
            <a:r>
              <a:rPr kumimoji="1" lang="en-US" altLang="zh-CN" dirty="0" smtClean="0"/>
              <a:t>in</a:t>
            </a:r>
            <a:endParaRPr kumimoji="1" lang="zh-CN" altLang="en-US" dirty="0"/>
          </a:p>
        </p:txBody>
      </p:sp>
      <p:sp>
        <p:nvSpPr>
          <p:cNvPr id="11" name="文本框 10"/>
          <p:cNvSpPr txBox="1"/>
          <p:nvPr/>
        </p:nvSpPr>
        <p:spPr>
          <a:xfrm>
            <a:off x="3997387" y="1688068"/>
            <a:ext cx="1184213" cy="369332"/>
          </a:xfrm>
          <a:prstGeom prst="rect">
            <a:avLst/>
          </a:prstGeom>
          <a:noFill/>
        </p:spPr>
        <p:txBody>
          <a:bodyPr wrap="square" rtlCol="0">
            <a:spAutoFit/>
          </a:bodyPr>
          <a:lstStyle/>
          <a:p>
            <a:r>
              <a:rPr kumimoji="1" lang="en-US" altLang="zh-CN" dirty="0"/>
              <a:t>b</a:t>
            </a:r>
            <a:r>
              <a:rPr kumimoji="1" lang="en-US" altLang="zh-CN" dirty="0" smtClean="0"/>
              <a:t>orn</a:t>
            </a:r>
            <a:r>
              <a:rPr kumimoji="1" lang="zh-CN" altLang="en-US" dirty="0" smtClean="0"/>
              <a:t> </a:t>
            </a:r>
            <a:r>
              <a:rPr kumimoji="1" lang="en-US" altLang="zh-CN" dirty="0" smtClean="0"/>
              <a:t>in</a:t>
            </a:r>
            <a:endParaRPr kumimoji="1" lang="zh-CN" altLang="en-US" dirty="0"/>
          </a:p>
        </p:txBody>
      </p:sp>
    </p:spTree>
    <p:extLst>
      <p:ext uri="{BB962C8B-B14F-4D97-AF65-F5344CB8AC3E}">
        <p14:creationId xmlns:p14="http://schemas.microsoft.com/office/powerpoint/2010/main" val="2352071722"/>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Appendix:</a:t>
            </a:r>
            <a:r>
              <a:rPr kumimoji="1" lang="zh-CN" altLang="en-US" dirty="0" smtClean="0"/>
              <a:t> </a:t>
            </a:r>
            <a:r>
              <a:rPr kumimoji="1" lang="en-US" altLang="zh-CN" dirty="0" smtClean="0"/>
              <a:t>Feature</a:t>
            </a:r>
            <a:r>
              <a:rPr kumimoji="1" lang="zh-CN" altLang="en-US" dirty="0" smtClean="0"/>
              <a:t> </a:t>
            </a:r>
            <a:r>
              <a:rPr kumimoji="1" lang="en-US" altLang="zh-CN" dirty="0" smtClean="0"/>
              <a:t>Sets</a:t>
            </a:r>
            <a:endParaRPr kumimoji="1" lang="zh-CN" altLang="en-US" dirty="0"/>
          </a:p>
        </p:txBody>
      </p:sp>
      <p:pic>
        <p:nvPicPr>
          <p:cNvPr id="5" name="内容占位符 4"/>
          <p:cNvPicPr>
            <a:picLocks noGrp="1" noChangeAspect="1"/>
          </p:cNvPicPr>
          <p:nvPr>
            <p:ph idx="1"/>
          </p:nvPr>
        </p:nvPicPr>
        <p:blipFill>
          <a:blip r:embed="rId2"/>
          <a:stretch>
            <a:fillRect/>
          </a:stretch>
        </p:blipFill>
        <p:spPr>
          <a:xfrm>
            <a:off x="1066800" y="2133600"/>
            <a:ext cx="7345362" cy="2692056"/>
          </a:xfrm>
          <a:prstGeom prst="rect">
            <a:avLst/>
          </a:prstGeom>
        </p:spPr>
      </p:pic>
    </p:spTree>
    <p:extLst>
      <p:ext uri="{BB962C8B-B14F-4D97-AF65-F5344CB8AC3E}">
        <p14:creationId xmlns:p14="http://schemas.microsoft.com/office/powerpoint/2010/main" val="34564585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617" y="152400"/>
            <a:ext cx="9363075" cy="792162"/>
          </a:xfrm>
        </p:spPr>
        <p:txBody>
          <a:bodyPr/>
          <a:lstStyle/>
          <a:p>
            <a:r>
              <a:rPr lang="en-US" altLang="zh-CN" dirty="0" smtClean="0">
                <a:latin typeface="+mn-lt"/>
                <a:ea typeface="黑体"/>
                <a:cs typeface="黑体"/>
              </a:rPr>
              <a:t>Integration</a:t>
            </a:r>
            <a:r>
              <a:rPr lang="zh-CN" altLang="en-US" dirty="0" smtClean="0">
                <a:latin typeface="+mn-lt"/>
                <a:ea typeface="黑体"/>
                <a:cs typeface="黑体"/>
              </a:rPr>
              <a:t> </a:t>
            </a:r>
            <a:r>
              <a:rPr lang="en-US" altLang="zh-CN" dirty="0" smtClean="0">
                <a:latin typeface="+mn-lt"/>
                <a:ea typeface="黑体"/>
                <a:cs typeface="黑体"/>
              </a:rPr>
              <a:t>and</a:t>
            </a:r>
            <a:r>
              <a:rPr lang="zh-CN" altLang="en-US" dirty="0" smtClean="0">
                <a:latin typeface="+mn-lt"/>
                <a:ea typeface="黑体"/>
                <a:cs typeface="黑体"/>
              </a:rPr>
              <a:t> </a:t>
            </a:r>
            <a:r>
              <a:rPr lang="en-US" altLang="zh-CN" dirty="0" smtClean="0">
                <a:latin typeface="+mn-lt"/>
                <a:ea typeface="黑体"/>
                <a:cs typeface="黑体"/>
              </a:rPr>
              <a:t>Disintegration</a:t>
            </a:r>
            <a:endParaRPr lang="en-US" dirty="0">
              <a:latin typeface="+mn-lt"/>
              <a:ea typeface="黑体"/>
              <a:cs typeface="黑体"/>
            </a:endParaRPr>
          </a:p>
        </p:txBody>
      </p:sp>
      <p:sp>
        <p:nvSpPr>
          <p:cNvPr id="3" name="Content Placeholder 2"/>
          <p:cNvSpPr>
            <a:spLocks noGrp="1"/>
          </p:cNvSpPr>
          <p:nvPr>
            <p:ph idx="1"/>
          </p:nvPr>
        </p:nvSpPr>
        <p:spPr>
          <a:xfrm>
            <a:off x="350843" y="1143000"/>
            <a:ext cx="9139237" cy="5029200"/>
          </a:xfrm>
        </p:spPr>
        <p:txBody>
          <a:bodyPr/>
          <a:lstStyle/>
          <a:p>
            <a:r>
              <a:rPr lang="en-US" altLang="zh-CN" sz="2800" dirty="0" smtClean="0"/>
              <a:t>Migrant</a:t>
            </a:r>
            <a:r>
              <a:rPr lang="zh-CN" altLang="en-US" sz="2800" dirty="0" smtClean="0"/>
              <a:t> </a:t>
            </a:r>
            <a:r>
              <a:rPr lang="en-US" altLang="zh-CN" sz="2800" dirty="0" smtClean="0"/>
              <a:t>Integration</a:t>
            </a:r>
          </a:p>
          <a:p>
            <a:pPr lvl="1"/>
            <a:r>
              <a:rPr lang="en-US" altLang="zh-CN" sz="2400" dirty="0"/>
              <a:t>W</a:t>
            </a:r>
            <a:r>
              <a:rPr lang="en-US" altLang="zh-CN" sz="2400" dirty="0" smtClean="0"/>
              <a:t>e </a:t>
            </a:r>
            <a:r>
              <a:rPr lang="en-US" altLang="zh-CN" sz="2400" dirty="0"/>
              <a:t>observe an increasing trend for new </a:t>
            </a:r>
            <a:r>
              <a:rPr lang="en-US" altLang="zh-CN" sz="2400" dirty="0" smtClean="0"/>
              <a:t>migrants</a:t>
            </a:r>
            <a:r>
              <a:rPr lang="zh-CN" altLang="en-US" sz="2400" dirty="0" smtClean="0"/>
              <a:t> </a:t>
            </a:r>
            <a:r>
              <a:rPr lang="en-US" altLang="zh-CN" sz="2400" dirty="0" smtClean="0"/>
              <a:t>misclassified</a:t>
            </a:r>
            <a:r>
              <a:rPr lang="zh-CN" altLang="en-US" sz="2400" dirty="0" smtClean="0"/>
              <a:t> </a:t>
            </a:r>
            <a:r>
              <a:rPr lang="en-US" altLang="zh-CN" sz="2400" dirty="0" smtClean="0"/>
              <a:t>as</a:t>
            </a:r>
            <a:r>
              <a:rPr lang="zh-CN" altLang="en-US" sz="2400" dirty="0" smtClean="0"/>
              <a:t> </a:t>
            </a:r>
            <a:r>
              <a:rPr lang="en-US" altLang="zh-CN" sz="2400" dirty="0" smtClean="0"/>
              <a:t>locals </a:t>
            </a:r>
            <a:r>
              <a:rPr lang="en-US" altLang="zh-CN" sz="2400" dirty="0"/>
              <a:t>over the three weeks </a:t>
            </a:r>
            <a:r>
              <a:rPr lang="en-US" altLang="zh-CN" sz="2400" dirty="0" smtClean="0"/>
              <a:t>.</a:t>
            </a:r>
            <a:r>
              <a:rPr lang="en-US" altLang="zh-CN" sz="2400" baseline="30000" dirty="0" smtClean="0"/>
              <a:t>1</a:t>
            </a:r>
            <a:endParaRPr lang="en-US" altLang="zh-CN" sz="2400" dirty="0"/>
          </a:p>
          <a:p>
            <a:pPr lvl="1">
              <a:lnSpc>
                <a:spcPct val="120000"/>
              </a:lnSpc>
            </a:pPr>
            <a:endParaRPr lang="en-US" altLang="zh-CN" sz="2400" dirty="0"/>
          </a:p>
          <a:p>
            <a:pPr lvl="1">
              <a:lnSpc>
                <a:spcPct val="120000"/>
              </a:lnSpc>
            </a:pPr>
            <a:endParaRPr lang="en-US" altLang="zh-CN" sz="2400" dirty="0" smtClean="0">
              <a:ea typeface="黑体"/>
              <a:cs typeface="黑体"/>
            </a:endParaRPr>
          </a:p>
          <a:p>
            <a:pPr>
              <a:lnSpc>
                <a:spcPct val="120000"/>
              </a:lnSpc>
            </a:pPr>
            <a:endParaRPr lang="en-US" altLang="zh-CN" sz="2800" dirty="0">
              <a:ea typeface="黑体"/>
              <a:cs typeface="黑体"/>
            </a:endParaRPr>
          </a:p>
        </p:txBody>
      </p:sp>
      <p:sp>
        <p:nvSpPr>
          <p:cNvPr id="4" name="Rectangle 5"/>
          <p:cNvSpPr/>
          <p:nvPr/>
        </p:nvSpPr>
        <p:spPr>
          <a:xfrm>
            <a:off x="-1272" y="6324600"/>
            <a:ext cx="9907272" cy="54790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342900" indent="-342900">
              <a:lnSpc>
                <a:spcPct val="110000"/>
              </a:lnSpc>
              <a:buFont typeface="+mj-lt"/>
              <a:buAutoNum type="arabicPeriod"/>
            </a:pPr>
            <a:r>
              <a:rPr lang="en-US" altLang="zh-CN" sz="1400" dirty="0">
                <a:solidFill>
                  <a:srgbClr val="000000"/>
                </a:solidFill>
              </a:rPr>
              <a:t>Yang</a:t>
            </a:r>
            <a:r>
              <a:rPr lang="zh-CN" altLang="en-US" sz="1400" dirty="0">
                <a:solidFill>
                  <a:srgbClr val="000000"/>
                </a:solidFill>
              </a:rPr>
              <a:t> </a:t>
            </a:r>
            <a:r>
              <a:rPr lang="en-US" altLang="zh-CN" sz="1400" dirty="0">
                <a:solidFill>
                  <a:srgbClr val="000000"/>
                </a:solidFill>
              </a:rPr>
              <a:t>Yang,</a:t>
            </a:r>
            <a:r>
              <a:rPr lang="zh-CN" altLang="en-US" sz="1400" b="1" dirty="0">
                <a:solidFill>
                  <a:srgbClr val="000000"/>
                </a:solidFill>
              </a:rPr>
              <a:t> </a:t>
            </a:r>
            <a:r>
              <a:rPr lang="en-US" altLang="zh-CN" sz="1400" dirty="0" err="1">
                <a:solidFill>
                  <a:srgbClr val="000000"/>
                </a:solidFill>
              </a:rPr>
              <a:t>Chenhao</a:t>
            </a:r>
            <a:r>
              <a:rPr lang="zh-CN" altLang="en-US" sz="1400" dirty="0">
                <a:solidFill>
                  <a:srgbClr val="000000"/>
                </a:solidFill>
              </a:rPr>
              <a:t> </a:t>
            </a:r>
            <a:r>
              <a:rPr lang="en-US" altLang="zh-CN" sz="1400" dirty="0">
                <a:solidFill>
                  <a:srgbClr val="000000"/>
                </a:solidFill>
              </a:rPr>
              <a:t>Tan,</a:t>
            </a:r>
            <a:r>
              <a:rPr lang="zh-CN" altLang="en-US" sz="1400" dirty="0">
                <a:solidFill>
                  <a:srgbClr val="000000"/>
                </a:solidFill>
              </a:rPr>
              <a:t> </a:t>
            </a:r>
            <a:r>
              <a:rPr lang="en-US" altLang="zh-CN" sz="1400" dirty="0" err="1">
                <a:solidFill>
                  <a:srgbClr val="000000"/>
                </a:solidFill>
              </a:rPr>
              <a:t>Zongtao</a:t>
            </a:r>
            <a:r>
              <a:rPr lang="zh-CN" altLang="en-US" sz="1400" dirty="0">
                <a:solidFill>
                  <a:srgbClr val="000000"/>
                </a:solidFill>
              </a:rPr>
              <a:t> </a:t>
            </a:r>
            <a:r>
              <a:rPr lang="en-US" altLang="zh-CN" sz="1400" dirty="0">
                <a:solidFill>
                  <a:srgbClr val="000000"/>
                </a:solidFill>
              </a:rPr>
              <a:t>Liu,</a:t>
            </a:r>
            <a:r>
              <a:rPr lang="zh-CN" altLang="en-US" sz="1400" dirty="0">
                <a:solidFill>
                  <a:srgbClr val="000000"/>
                </a:solidFill>
              </a:rPr>
              <a:t> </a:t>
            </a:r>
            <a:r>
              <a:rPr lang="en-US" altLang="zh-CN" sz="1400" dirty="0" err="1">
                <a:solidFill>
                  <a:srgbClr val="000000"/>
                </a:solidFill>
              </a:rPr>
              <a:t>Fei</a:t>
            </a:r>
            <a:r>
              <a:rPr lang="zh-CN" altLang="en-US" sz="1400" dirty="0">
                <a:solidFill>
                  <a:srgbClr val="000000"/>
                </a:solidFill>
              </a:rPr>
              <a:t> </a:t>
            </a:r>
            <a:r>
              <a:rPr lang="en-US" altLang="zh-CN" sz="1400" dirty="0">
                <a:solidFill>
                  <a:srgbClr val="000000"/>
                </a:solidFill>
              </a:rPr>
              <a:t>Wu,</a:t>
            </a:r>
            <a:r>
              <a:rPr lang="zh-CN" altLang="en-US" sz="1400" dirty="0">
                <a:solidFill>
                  <a:srgbClr val="000000"/>
                </a:solidFill>
              </a:rPr>
              <a:t> </a:t>
            </a:r>
            <a:r>
              <a:rPr lang="en-US" altLang="zh-CN" sz="1400" dirty="0">
                <a:solidFill>
                  <a:srgbClr val="000000"/>
                </a:solidFill>
              </a:rPr>
              <a:t>and</a:t>
            </a:r>
            <a:r>
              <a:rPr lang="zh-CN" altLang="en-US" sz="1400" dirty="0">
                <a:solidFill>
                  <a:srgbClr val="000000"/>
                </a:solidFill>
              </a:rPr>
              <a:t> </a:t>
            </a:r>
            <a:r>
              <a:rPr lang="en-US" altLang="zh-CN" sz="1400" dirty="0" err="1">
                <a:solidFill>
                  <a:srgbClr val="000000"/>
                </a:solidFill>
              </a:rPr>
              <a:t>Yueting</a:t>
            </a:r>
            <a:r>
              <a:rPr lang="zh-CN" altLang="en-US" sz="1400" dirty="0">
                <a:solidFill>
                  <a:srgbClr val="000000"/>
                </a:solidFill>
              </a:rPr>
              <a:t> </a:t>
            </a:r>
            <a:r>
              <a:rPr lang="en-US" altLang="zh-CN" sz="1400" dirty="0">
                <a:solidFill>
                  <a:srgbClr val="000000"/>
                </a:solidFill>
              </a:rPr>
              <a:t>Zhuang.</a:t>
            </a:r>
            <a:r>
              <a:rPr lang="zh-CN" altLang="en-US" sz="1400" dirty="0">
                <a:solidFill>
                  <a:srgbClr val="000000"/>
                </a:solidFill>
              </a:rPr>
              <a:t> </a:t>
            </a:r>
            <a:r>
              <a:rPr lang="en-US" altLang="zh-CN" sz="1400" dirty="0">
                <a:solidFill>
                  <a:srgbClr val="000000"/>
                </a:solidFill>
              </a:rPr>
              <a:t>Urban</a:t>
            </a:r>
            <a:r>
              <a:rPr lang="zh-CN" altLang="en-US" sz="1400" dirty="0">
                <a:solidFill>
                  <a:srgbClr val="000000"/>
                </a:solidFill>
              </a:rPr>
              <a:t> </a:t>
            </a:r>
            <a:r>
              <a:rPr lang="en-US" altLang="zh-CN" sz="1400" dirty="0">
                <a:solidFill>
                  <a:srgbClr val="000000"/>
                </a:solidFill>
              </a:rPr>
              <a:t>Dreams</a:t>
            </a:r>
            <a:r>
              <a:rPr lang="zh-CN" altLang="en-US" sz="1400" dirty="0">
                <a:solidFill>
                  <a:srgbClr val="000000"/>
                </a:solidFill>
              </a:rPr>
              <a:t> </a:t>
            </a:r>
            <a:r>
              <a:rPr lang="en-US" altLang="zh-CN" sz="1400" dirty="0">
                <a:solidFill>
                  <a:srgbClr val="000000"/>
                </a:solidFill>
              </a:rPr>
              <a:t>of</a:t>
            </a:r>
            <a:r>
              <a:rPr lang="zh-CN" altLang="en-US" sz="1400" dirty="0">
                <a:solidFill>
                  <a:srgbClr val="000000"/>
                </a:solidFill>
              </a:rPr>
              <a:t> </a:t>
            </a:r>
            <a:r>
              <a:rPr lang="en-US" altLang="zh-CN" sz="1400" dirty="0">
                <a:solidFill>
                  <a:srgbClr val="000000"/>
                </a:solidFill>
              </a:rPr>
              <a:t>Migrant:</a:t>
            </a:r>
            <a:r>
              <a:rPr lang="zh-CN" altLang="en-US" sz="1400" dirty="0">
                <a:solidFill>
                  <a:srgbClr val="000000"/>
                </a:solidFill>
              </a:rPr>
              <a:t> </a:t>
            </a:r>
            <a:r>
              <a:rPr lang="en-US" altLang="zh-CN" sz="1400" dirty="0">
                <a:solidFill>
                  <a:srgbClr val="000000"/>
                </a:solidFill>
              </a:rPr>
              <a:t>A</a:t>
            </a:r>
            <a:r>
              <a:rPr lang="zh-CN" altLang="en-US" sz="1400" dirty="0">
                <a:solidFill>
                  <a:srgbClr val="000000"/>
                </a:solidFill>
              </a:rPr>
              <a:t> </a:t>
            </a:r>
            <a:r>
              <a:rPr lang="en-US" altLang="zh-CN" sz="1400" dirty="0">
                <a:solidFill>
                  <a:srgbClr val="000000"/>
                </a:solidFill>
              </a:rPr>
              <a:t>Case</a:t>
            </a:r>
            <a:r>
              <a:rPr lang="zh-CN" altLang="en-US" sz="1400" dirty="0">
                <a:solidFill>
                  <a:srgbClr val="000000"/>
                </a:solidFill>
              </a:rPr>
              <a:t> </a:t>
            </a:r>
            <a:r>
              <a:rPr lang="en-US" altLang="zh-CN" sz="1400" dirty="0">
                <a:solidFill>
                  <a:srgbClr val="000000"/>
                </a:solidFill>
              </a:rPr>
              <a:t>Study</a:t>
            </a:r>
            <a:r>
              <a:rPr lang="zh-CN" altLang="en-US" sz="1400" dirty="0">
                <a:solidFill>
                  <a:srgbClr val="000000"/>
                </a:solidFill>
              </a:rPr>
              <a:t> </a:t>
            </a:r>
            <a:r>
              <a:rPr lang="en-US" altLang="zh-CN" sz="1400" dirty="0">
                <a:solidFill>
                  <a:srgbClr val="000000"/>
                </a:solidFill>
              </a:rPr>
              <a:t>of</a:t>
            </a:r>
            <a:r>
              <a:rPr lang="zh-CN" altLang="en-US" sz="1400" dirty="0">
                <a:solidFill>
                  <a:srgbClr val="000000"/>
                </a:solidFill>
              </a:rPr>
              <a:t> </a:t>
            </a:r>
            <a:r>
              <a:rPr lang="en-US" altLang="zh-CN" sz="1400" dirty="0">
                <a:solidFill>
                  <a:srgbClr val="000000"/>
                </a:solidFill>
              </a:rPr>
              <a:t>Migrant</a:t>
            </a:r>
            <a:r>
              <a:rPr lang="zh-CN" altLang="en-US" sz="1400" dirty="0">
                <a:solidFill>
                  <a:srgbClr val="000000"/>
                </a:solidFill>
              </a:rPr>
              <a:t> </a:t>
            </a:r>
            <a:r>
              <a:rPr lang="en-US" altLang="zh-CN" sz="1400" dirty="0">
                <a:solidFill>
                  <a:srgbClr val="000000"/>
                </a:solidFill>
              </a:rPr>
              <a:t>Integration</a:t>
            </a:r>
            <a:r>
              <a:rPr lang="zh-CN" altLang="en-US" sz="1400" dirty="0">
                <a:solidFill>
                  <a:srgbClr val="000000"/>
                </a:solidFill>
              </a:rPr>
              <a:t> </a:t>
            </a:r>
            <a:r>
              <a:rPr lang="en-US" altLang="zh-CN" sz="1400" dirty="0">
                <a:solidFill>
                  <a:srgbClr val="000000"/>
                </a:solidFill>
              </a:rPr>
              <a:t>in</a:t>
            </a:r>
            <a:r>
              <a:rPr lang="zh-CN" altLang="en-US" sz="1400" dirty="0">
                <a:solidFill>
                  <a:srgbClr val="000000"/>
                </a:solidFill>
              </a:rPr>
              <a:t> </a:t>
            </a:r>
            <a:r>
              <a:rPr lang="en-US" altLang="zh-CN" sz="1400" dirty="0">
                <a:solidFill>
                  <a:srgbClr val="000000"/>
                </a:solidFill>
              </a:rPr>
              <a:t>Shanghai.</a:t>
            </a:r>
            <a:r>
              <a:rPr lang="zh-CN" altLang="en-US" sz="1400" dirty="0">
                <a:solidFill>
                  <a:srgbClr val="000000"/>
                </a:solidFill>
              </a:rPr>
              <a:t> </a:t>
            </a:r>
            <a:r>
              <a:rPr lang="en-US" altLang="zh-CN" sz="1400" b="1" dirty="0">
                <a:solidFill>
                  <a:srgbClr val="000000"/>
                </a:solidFill>
              </a:rPr>
              <a:t>AAAI’18.</a:t>
            </a:r>
          </a:p>
        </p:txBody>
      </p:sp>
      <p:pic>
        <p:nvPicPr>
          <p:cNvPr id="6" name="图片 5"/>
          <p:cNvPicPr>
            <a:picLocks noChangeAspect="1"/>
          </p:cNvPicPr>
          <p:nvPr/>
        </p:nvPicPr>
        <p:blipFill rotWithShape="1">
          <a:blip r:embed="rId3"/>
          <a:srcRect b="19711"/>
          <a:stretch/>
        </p:blipFill>
        <p:spPr>
          <a:xfrm>
            <a:off x="2819400" y="2584669"/>
            <a:ext cx="3505200" cy="2939831"/>
          </a:xfrm>
          <a:prstGeom prst="rect">
            <a:avLst/>
          </a:prstGeom>
        </p:spPr>
      </p:pic>
      <p:sp>
        <p:nvSpPr>
          <p:cNvPr id="7" name="矩形 6"/>
          <p:cNvSpPr/>
          <p:nvPr/>
        </p:nvSpPr>
        <p:spPr>
          <a:xfrm rot="19352528">
            <a:off x="3603136" y="4190158"/>
            <a:ext cx="1302396" cy="154083"/>
          </a:xfrm>
          <a:prstGeom prst="rect">
            <a:avLst/>
          </a:prstGeom>
          <a:solidFill>
            <a:srgbClr val="00B05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p:nvSpPr>
        <p:spPr>
          <a:xfrm>
            <a:off x="4621033" y="3810000"/>
            <a:ext cx="1170167" cy="152400"/>
          </a:xfrm>
          <a:prstGeom prst="rect">
            <a:avLst/>
          </a:prstGeom>
          <a:solidFill>
            <a:srgbClr val="00B05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Rectangle 4"/>
          <p:cNvSpPr/>
          <p:nvPr/>
        </p:nvSpPr>
        <p:spPr>
          <a:xfrm>
            <a:off x="2788338" y="5479018"/>
            <a:ext cx="4264246" cy="369332"/>
          </a:xfrm>
          <a:prstGeom prst="rect">
            <a:avLst/>
          </a:prstGeom>
        </p:spPr>
        <p:txBody>
          <a:bodyPr wrap="none">
            <a:spAutoFit/>
          </a:bodyPr>
          <a:lstStyle/>
          <a:p>
            <a:r>
              <a:rPr lang="en-US" altLang="zh-CN" dirty="0" smtClean="0"/>
              <a:t>Fraction</a:t>
            </a:r>
            <a:r>
              <a:rPr lang="zh-CN" altLang="en-US" dirty="0" smtClean="0"/>
              <a:t> </a:t>
            </a:r>
            <a:r>
              <a:rPr lang="en-US" altLang="zh-CN" dirty="0" smtClean="0"/>
              <a:t>of</a:t>
            </a:r>
            <a:r>
              <a:rPr lang="zh-CN" altLang="en-US" dirty="0" smtClean="0"/>
              <a:t> </a:t>
            </a:r>
            <a:r>
              <a:rPr lang="en-US" altLang="zh-CN" dirty="0" smtClean="0"/>
              <a:t>migrants</a:t>
            </a:r>
            <a:r>
              <a:rPr lang="zh-CN" altLang="en-US" dirty="0" smtClean="0"/>
              <a:t> </a:t>
            </a:r>
            <a:r>
              <a:rPr lang="en-US" altLang="zh-CN" dirty="0" smtClean="0"/>
              <a:t>classified</a:t>
            </a:r>
            <a:r>
              <a:rPr lang="zh-CN" altLang="en-US" dirty="0" smtClean="0"/>
              <a:t> </a:t>
            </a:r>
            <a:r>
              <a:rPr lang="en-US" altLang="zh-CN" dirty="0" smtClean="0"/>
              <a:t>as</a:t>
            </a:r>
            <a:r>
              <a:rPr lang="zh-CN" altLang="en-US" dirty="0" smtClean="0"/>
              <a:t> </a:t>
            </a:r>
            <a:r>
              <a:rPr lang="en-US" altLang="zh-CN" dirty="0" smtClean="0"/>
              <a:t>locals.</a:t>
            </a:r>
            <a:endParaRPr lang="en-US" dirty="0"/>
          </a:p>
        </p:txBody>
      </p:sp>
    </p:spTree>
    <p:extLst>
      <p:ext uri="{BB962C8B-B14F-4D97-AF65-F5344CB8AC3E}">
        <p14:creationId xmlns:p14="http://schemas.microsoft.com/office/powerpoint/2010/main" val="425036506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617" y="152400"/>
            <a:ext cx="9363075" cy="792162"/>
          </a:xfrm>
        </p:spPr>
        <p:txBody>
          <a:bodyPr/>
          <a:lstStyle/>
          <a:p>
            <a:r>
              <a:rPr lang="en-US" altLang="zh-CN" dirty="0" smtClean="0">
                <a:latin typeface="+mn-lt"/>
                <a:ea typeface="黑体"/>
                <a:cs typeface="黑体"/>
              </a:rPr>
              <a:t>Integration</a:t>
            </a:r>
            <a:r>
              <a:rPr lang="zh-CN" altLang="en-US" dirty="0" smtClean="0">
                <a:latin typeface="+mn-lt"/>
                <a:ea typeface="黑体"/>
                <a:cs typeface="黑体"/>
              </a:rPr>
              <a:t> </a:t>
            </a:r>
            <a:r>
              <a:rPr lang="en-US" altLang="zh-CN" dirty="0" smtClean="0">
                <a:latin typeface="+mn-lt"/>
                <a:ea typeface="黑体"/>
                <a:cs typeface="黑体"/>
              </a:rPr>
              <a:t>and</a:t>
            </a:r>
            <a:r>
              <a:rPr lang="zh-CN" altLang="en-US" dirty="0" smtClean="0">
                <a:latin typeface="+mn-lt"/>
                <a:ea typeface="黑体"/>
                <a:cs typeface="黑体"/>
              </a:rPr>
              <a:t> </a:t>
            </a:r>
            <a:r>
              <a:rPr lang="en-US" altLang="zh-CN" dirty="0" smtClean="0">
                <a:latin typeface="+mn-lt"/>
                <a:ea typeface="黑体"/>
                <a:cs typeface="黑体"/>
              </a:rPr>
              <a:t>Disintegration</a:t>
            </a:r>
            <a:endParaRPr lang="en-US" dirty="0">
              <a:latin typeface="+mn-lt"/>
              <a:ea typeface="黑体"/>
              <a:cs typeface="黑体"/>
            </a:endParaRPr>
          </a:p>
        </p:txBody>
      </p:sp>
      <p:sp>
        <p:nvSpPr>
          <p:cNvPr id="3" name="Content Placeholder 2"/>
          <p:cNvSpPr>
            <a:spLocks noGrp="1"/>
          </p:cNvSpPr>
          <p:nvPr>
            <p:ph idx="1"/>
          </p:nvPr>
        </p:nvSpPr>
        <p:spPr>
          <a:xfrm>
            <a:off x="350843" y="1143000"/>
            <a:ext cx="9139237" cy="5029200"/>
          </a:xfrm>
        </p:spPr>
        <p:txBody>
          <a:bodyPr/>
          <a:lstStyle/>
          <a:p>
            <a:r>
              <a:rPr lang="en-US" altLang="zh-CN" sz="2800" dirty="0" smtClean="0"/>
              <a:t>Migrant</a:t>
            </a:r>
            <a:r>
              <a:rPr lang="zh-CN" altLang="en-US" sz="2800" dirty="0" smtClean="0"/>
              <a:t> </a:t>
            </a:r>
            <a:r>
              <a:rPr lang="en-US" altLang="zh-CN" sz="2800" dirty="0" smtClean="0"/>
              <a:t>Integration</a:t>
            </a:r>
          </a:p>
          <a:p>
            <a:pPr lvl="1"/>
            <a:r>
              <a:rPr lang="en-US" altLang="zh-CN" sz="2400" dirty="0"/>
              <a:t>W</a:t>
            </a:r>
            <a:r>
              <a:rPr lang="en-US" altLang="zh-CN" sz="2400" dirty="0" smtClean="0"/>
              <a:t>e </a:t>
            </a:r>
            <a:r>
              <a:rPr lang="en-US" altLang="zh-CN" sz="2400" dirty="0"/>
              <a:t>observe an increasing trend for new </a:t>
            </a:r>
            <a:r>
              <a:rPr lang="en-US" altLang="zh-CN" sz="2400" dirty="0" smtClean="0"/>
              <a:t>migrants</a:t>
            </a:r>
            <a:r>
              <a:rPr lang="zh-CN" altLang="en-US" sz="2400" dirty="0" smtClean="0"/>
              <a:t> </a:t>
            </a:r>
            <a:r>
              <a:rPr lang="en-US" altLang="zh-CN" sz="2400" dirty="0" smtClean="0"/>
              <a:t>misclassified</a:t>
            </a:r>
            <a:r>
              <a:rPr lang="zh-CN" altLang="en-US" sz="2400" dirty="0" smtClean="0"/>
              <a:t> </a:t>
            </a:r>
            <a:r>
              <a:rPr lang="en-US" altLang="zh-CN" sz="2400" dirty="0" smtClean="0"/>
              <a:t>as</a:t>
            </a:r>
            <a:r>
              <a:rPr lang="zh-CN" altLang="en-US" sz="2400" dirty="0" smtClean="0"/>
              <a:t> </a:t>
            </a:r>
            <a:r>
              <a:rPr lang="en-US" altLang="zh-CN" sz="2400" dirty="0" smtClean="0"/>
              <a:t>locals </a:t>
            </a:r>
            <a:r>
              <a:rPr lang="en-US" altLang="zh-CN" sz="2400" dirty="0"/>
              <a:t>over the three weeks </a:t>
            </a:r>
            <a:r>
              <a:rPr lang="en-US" altLang="zh-CN" sz="2400" dirty="0" smtClean="0"/>
              <a:t>.</a:t>
            </a:r>
            <a:r>
              <a:rPr lang="en-US" altLang="zh-CN" sz="2400" baseline="30000" dirty="0" smtClean="0"/>
              <a:t>1-</a:t>
            </a:r>
            <a:endParaRPr lang="en-US" altLang="zh-CN" sz="2400" dirty="0"/>
          </a:p>
          <a:p>
            <a:pPr>
              <a:lnSpc>
                <a:spcPct val="120000"/>
              </a:lnSpc>
            </a:pPr>
            <a:r>
              <a:rPr lang="en-US" altLang="zh-CN" sz="2800" dirty="0" smtClean="0">
                <a:ea typeface="黑体"/>
                <a:cs typeface="黑体"/>
              </a:rPr>
              <a:t>Departure</a:t>
            </a:r>
            <a:r>
              <a:rPr lang="zh-CN" altLang="en-US" sz="2800" dirty="0" smtClean="0">
                <a:ea typeface="黑体"/>
                <a:cs typeface="黑体"/>
              </a:rPr>
              <a:t> </a:t>
            </a:r>
            <a:r>
              <a:rPr lang="en-US" altLang="zh-CN" sz="2800" dirty="0" smtClean="0">
                <a:ea typeface="黑体"/>
                <a:cs typeface="黑体"/>
              </a:rPr>
              <a:t>of</a:t>
            </a:r>
            <a:r>
              <a:rPr lang="zh-CN" altLang="en-US" sz="2800" dirty="0" smtClean="0">
                <a:ea typeface="黑体"/>
                <a:cs typeface="黑体"/>
              </a:rPr>
              <a:t> </a:t>
            </a:r>
            <a:r>
              <a:rPr lang="en-US" altLang="zh-CN" sz="2800" dirty="0" smtClean="0">
                <a:ea typeface="黑体"/>
                <a:cs typeface="黑体"/>
              </a:rPr>
              <a:t>New</a:t>
            </a:r>
            <a:r>
              <a:rPr lang="zh-CN" altLang="en-US" sz="2800" dirty="0" smtClean="0">
                <a:ea typeface="黑体"/>
                <a:cs typeface="黑体"/>
              </a:rPr>
              <a:t> </a:t>
            </a:r>
            <a:r>
              <a:rPr lang="en-US" altLang="zh-CN" sz="2800" dirty="0" smtClean="0">
                <a:ea typeface="黑体"/>
                <a:cs typeface="黑体"/>
              </a:rPr>
              <a:t>Migrants</a:t>
            </a:r>
          </a:p>
          <a:p>
            <a:pPr lvl="1">
              <a:lnSpc>
                <a:spcPct val="120000"/>
              </a:lnSpc>
            </a:pPr>
            <a:r>
              <a:rPr lang="en-US" altLang="zh-CN" sz="2400" dirty="0"/>
              <a:t>A</a:t>
            </a:r>
            <a:r>
              <a:rPr lang="en-US" altLang="zh-CN" sz="2400" dirty="0" smtClean="0"/>
              <a:t>round </a:t>
            </a:r>
            <a:r>
              <a:rPr lang="en-US" altLang="zh-CN" sz="2400" dirty="0"/>
              <a:t>4% of new migrants ended up leaving </a:t>
            </a:r>
            <a:r>
              <a:rPr lang="en-US" altLang="zh-CN" sz="2400" dirty="0" smtClean="0"/>
              <a:t>early.</a:t>
            </a:r>
          </a:p>
          <a:p>
            <a:pPr>
              <a:lnSpc>
                <a:spcPct val="120000"/>
              </a:lnSpc>
            </a:pPr>
            <a:r>
              <a:rPr lang="en-US" altLang="zh-CN" sz="2800" dirty="0" smtClean="0"/>
              <a:t>To</a:t>
            </a:r>
            <a:r>
              <a:rPr lang="zh-CN" altLang="en-US" sz="2800" dirty="0" smtClean="0"/>
              <a:t> </a:t>
            </a:r>
            <a:r>
              <a:rPr lang="en-US" altLang="zh-CN" sz="2800" dirty="0" smtClean="0"/>
              <a:t>Stay</a:t>
            </a:r>
            <a:r>
              <a:rPr lang="zh-CN" altLang="en-US" sz="2800" dirty="0" smtClean="0"/>
              <a:t> </a:t>
            </a:r>
            <a:r>
              <a:rPr lang="en-US" altLang="zh-CN" sz="2800" dirty="0" smtClean="0"/>
              <a:t>or</a:t>
            </a:r>
            <a:r>
              <a:rPr lang="zh-CN" altLang="en-US" sz="2800" dirty="0" smtClean="0"/>
              <a:t> </a:t>
            </a:r>
            <a:r>
              <a:rPr lang="en-US" altLang="zh-CN" sz="2800" dirty="0" smtClean="0"/>
              <a:t>to</a:t>
            </a:r>
            <a:r>
              <a:rPr lang="zh-CN" altLang="en-US" sz="2800" dirty="0" smtClean="0"/>
              <a:t> </a:t>
            </a:r>
            <a:r>
              <a:rPr lang="en-US" altLang="zh-CN" sz="2800" dirty="0" smtClean="0"/>
              <a:t>leave? </a:t>
            </a:r>
          </a:p>
          <a:p>
            <a:pPr lvl="1">
              <a:lnSpc>
                <a:spcPct val="120000"/>
              </a:lnSpc>
            </a:pPr>
            <a:r>
              <a:rPr kumimoji="1" lang="en-US" altLang="zh-CN" sz="2400" dirty="0" smtClean="0"/>
              <a:t>Initial</a:t>
            </a:r>
            <a:r>
              <a:rPr kumimoji="1" lang="zh-CN" altLang="en-US" sz="2400" dirty="0" smtClean="0"/>
              <a:t> </a:t>
            </a:r>
            <a:r>
              <a:rPr kumimoji="1" lang="en-US" altLang="zh-CN" sz="2400" dirty="0"/>
              <a:t>period</a:t>
            </a:r>
            <a:r>
              <a:rPr kumimoji="1" lang="zh-CN" altLang="en-US" sz="2400" dirty="0"/>
              <a:t> </a:t>
            </a:r>
            <a:r>
              <a:rPr kumimoji="1" lang="en-US" altLang="zh-CN" sz="2400" dirty="0"/>
              <a:t>of</a:t>
            </a:r>
            <a:r>
              <a:rPr kumimoji="1" lang="zh-CN" altLang="en-US" sz="2400" dirty="0"/>
              <a:t> </a:t>
            </a:r>
            <a:r>
              <a:rPr kumimoji="1" lang="en-US" altLang="zh-CN" sz="2400" dirty="0"/>
              <a:t>a</a:t>
            </a:r>
            <a:r>
              <a:rPr kumimoji="1" lang="zh-CN" altLang="en-US" sz="2400" dirty="0"/>
              <a:t> </a:t>
            </a:r>
            <a:r>
              <a:rPr kumimoji="1" lang="en-US" altLang="zh-CN" sz="2400" dirty="0"/>
              <a:t>migrant’s</a:t>
            </a:r>
            <a:r>
              <a:rPr kumimoji="1" lang="zh-CN" altLang="en-US" sz="2400" dirty="0"/>
              <a:t> </a:t>
            </a:r>
            <a:r>
              <a:rPr kumimoji="1" lang="en-US" altLang="zh-CN" sz="2400" dirty="0"/>
              <a:t>integration</a:t>
            </a:r>
            <a:r>
              <a:rPr kumimoji="1" lang="zh-CN" altLang="en-US" sz="2400" dirty="0"/>
              <a:t> </a:t>
            </a:r>
            <a:r>
              <a:rPr kumimoji="1" lang="en-US" altLang="zh-CN" sz="2400" dirty="0" smtClean="0"/>
              <a:t>process</a:t>
            </a:r>
            <a:r>
              <a:rPr kumimoji="1" lang="zh-CN" altLang="en-US" sz="2400" dirty="0" smtClean="0"/>
              <a:t> </a:t>
            </a:r>
            <a:r>
              <a:rPr kumimoji="1" lang="en-US" altLang="zh-CN" sz="2400" dirty="0" smtClean="0"/>
              <a:t>in</a:t>
            </a:r>
            <a:r>
              <a:rPr kumimoji="1" lang="zh-CN" altLang="en-US" sz="2400" dirty="0" smtClean="0"/>
              <a:t> </a:t>
            </a:r>
            <a:r>
              <a:rPr kumimoji="1" lang="en-US" altLang="zh-CN" sz="2400" dirty="0" smtClean="0"/>
              <a:t>Shanghai</a:t>
            </a:r>
            <a:endParaRPr lang="en-US" altLang="zh-CN" sz="2400" dirty="0" smtClean="0"/>
          </a:p>
          <a:p>
            <a:pPr lvl="1">
              <a:lnSpc>
                <a:spcPct val="120000"/>
              </a:lnSpc>
            </a:pPr>
            <a:endParaRPr lang="en-US" altLang="zh-CN" sz="2400" dirty="0"/>
          </a:p>
          <a:p>
            <a:pPr lvl="1">
              <a:lnSpc>
                <a:spcPct val="120000"/>
              </a:lnSpc>
            </a:pPr>
            <a:endParaRPr lang="en-US" altLang="zh-CN" sz="2400" dirty="0" smtClean="0">
              <a:ea typeface="黑体"/>
              <a:cs typeface="黑体"/>
            </a:endParaRPr>
          </a:p>
          <a:p>
            <a:pPr>
              <a:lnSpc>
                <a:spcPct val="120000"/>
              </a:lnSpc>
            </a:pPr>
            <a:endParaRPr lang="en-US" altLang="zh-CN" sz="2800" dirty="0">
              <a:ea typeface="黑体"/>
              <a:cs typeface="黑体"/>
            </a:endParaRPr>
          </a:p>
        </p:txBody>
      </p:sp>
      <p:sp>
        <p:nvSpPr>
          <p:cNvPr id="4" name="Rectangle 5"/>
          <p:cNvSpPr/>
          <p:nvPr/>
        </p:nvSpPr>
        <p:spPr>
          <a:xfrm>
            <a:off x="-1272" y="6310093"/>
            <a:ext cx="9907272" cy="54790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342900" indent="-342900">
              <a:lnSpc>
                <a:spcPct val="110000"/>
              </a:lnSpc>
              <a:buFont typeface="+mj-lt"/>
              <a:buAutoNum type="arabicPeriod"/>
            </a:pPr>
            <a:r>
              <a:rPr lang="en-US" altLang="zh-CN" sz="1400" dirty="0">
                <a:solidFill>
                  <a:srgbClr val="000000"/>
                </a:solidFill>
              </a:rPr>
              <a:t>Yang</a:t>
            </a:r>
            <a:r>
              <a:rPr lang="zh-CN" altLang="en-US" sz="1400" dirty="0">
                <a:solidFill>
                  <a:srgbClr val="000000"/>
                </a:solidFill>
              </a:rPr>
              <a:t> </a:t>
            </a:r>
            <a:r>
              <a:rPr lang="en-US" altLang="zh-CN" sz="1400" dirty="0">
                <a:solidFill>
                  <a:srgbClr val="000000"/>
                </a:solidFill>
              </a:rPr>
              <a:t>Yang,</a:t>
            </a:r>
            <a:r>
              <a:rPr lang="zh-CN" altLang="en-US" sz="1400" b="1" dirty="0">
                <a:solidFill>
                  <a:srgbClr val="000000"/>
                </a:solidFill>
              </a:rPr>
              <a:t> </a:t>
            </a:r>
            <a:r>
              <a:rPr lang="en-US" altLang="zh-CN" sz="1400" dirty="0" err="1">
                <a:solidFill>
                  <a:srgbClr val="000000"/>
                </a:solidFill>
              </a:rPr>
              <a:t>Chenhao</a:t>
            </a:r>
            <a:r>
              <a:rPr lang="zh-CN" altLang="en-US" sz="1400" dirty="0">
                <a:solidFill>
                  <a:srgbClr val="000000"/>
                </a:solidFill>
              </a:rPr>
              <a:t> </a:t>
            </a:r>
            <a:r>
              <a:rPr lang="en-US" altLang="zh-CN" sz="1400" dirty="0">
                <a:solidFill>
                  <a:srgbClr val="000000"/>
                </a:solidFill>
              </a:rPr>
              <a:t>Tan,</a:t>
            </a:r>
            <a:r>
              <a:rPr lang="zh-CN" altLang="en-US" sz="1400" dirty="0">
                <a:solidFill>
                  <a:srgbClr val="000000"/>
                </a:solidFill>
              </a:rPr>
              <a:t> </a:t>
            </a:r>
            <a:r>
              <a:rPr lang="en-US" altLang="zh-CN" sz="1400" dirty="0" err="1">
                <a:solidFill>
                  <a:srgbClr val="000000"/>
                </a:solidFill>
              </a:rPr>
              <a:t>Zongtao</a:t>
            </a:r>
            <a:r>
              <a:rPr lang="zh-CN" altLang="en-US" sz="1400" dirty="0">
                <a:solidFill>
                  <a:srgbClr val="000000"/>
                </a:solidFill>
              </a:rPr>
              <a:t> </a:t>
            </a:r>
            <a:r>
              <a:rPr lang="en-US" altLang="zh-CN" sz="1400" dirty="0">
                <a:solidFill>
                  <a:srgbClr val="000000"/>
                </a:solidFill>
              </a:rPr>
              <a:t>Liu,</a:t>
            </a:r>
            <a:r>
              <a:rPr lang="zh-CN" altLang="en-US" sz="1400" dirty="0">
                <a:solidFill>
                  <a:srgbClr val="000000"/>
                </a:solidFill>
              </a:rPr>
              <a:t> </a:t>
            </a:r>
            <a:r>
              <a:rPr lang="en-US" altLang="zh-CN" sz="1400" dirty="0" err="1">
                <a:solidFill>
                  <a:srgbClr val="000000"/>
                </a:solidFill>
              </a:rPr>
              <a:t>Fei</a:t>
            </a:r>
            <a:r>
              <a:rPr lang="zh-CN" altLang="en-US" sz="1400" dirty="0">
                <a:solidFill>
                  <a:srgbClr val="000000"/>
                </a:solidFill>
              </a:rPr>
              <a:t> </a:t>
            </a:r>
            <a:r>
              <a:rPr lang="en-US" altLang="zh-CN" sz="1400" dirty="0">
                <a:solidFill>
                  <a:srgbClr val="000000"/>
                </a:solidFill>
              </a:rPr>
              <a:t>Wu,</a:t>
            </a:r>
            <a:r>
              <a:rPr lang="zh-CN" altLang="en-US" sz="1400" dirty="0">
                <a:solidFill>
                  <a:srgbClr val="000000"/>
                </a:solidFill>
              </a:rPr>
              <a:t> </a:t>
            </a:r>
            <a:r>
              <a:rPr lang="en-US" altLang="zh-CN" sz="1400" dirty="0">
                <a:solidFill>
                  <a:srgbClr val="000000"/>
                </a:solidFill>
              </a:rPr>
              <a:t>and</a:t>
            </a:r>
            <a:r>
              <a:rPr lang="zh-CN" altLang="en-US" sz="1400" dirty="0">
                <a:solidFill>
                  <a:srgbClr val="000000"/>
                </a:solidFill>
              </a:rPr>
              <a:t> </a:t>
            </a:r>
            <a:r>
              <a:rPr lang="en-US" altLang="zh-CN" sz="1400" dirty="0" err="1">
                <a:solidFill>
                  <a:srgbClr val="000000"/>
                </a:solidFill>
              </a:rPr>
              <a:t>Yueting</a:t>
            </a:r>
            <a:r>
              <a:rPr lang="zh-CN" altLang="en-US" sz="1400" dirty="0">
                <a:solidFill>
                  <a:srgbClr val="000000"/>
                </a:solidFill>
              </a:rPr>
              <a:t> </a:t>
            </a:r>
            <a:r>
              <a:rPr lang="en-US" altLang="zh-CN" sz="1400" dirty="0">
                <a:solidFill>
                  <a:srgbClr val="000000"/>
                </a:solidFill>
              </a:rPr>
              <a:t>Zhuang.</a:t>
            </a:r>
            <a:r>
              <a:rPr lang="zh-CN" altLang="en-US" sz="1400" dirty="0">
                <a:solidFill>
                  <a:srgbClr val="000000"/>
                </a:solidFill>
              </a:rPr>
              <a:t> </a:t>
            </a:r>
            <a:r>
              <a:rPr lang="en-US" altLang="zh-CN" sz="1400" dirty="0">
                <a:solidFill>
                  <a:srgbClr val="000000"/>
                </a:solidFill>
              </a:rPr>
              <a:t>Urban</a:t>
            </a:r>
            <a:r>
              <a:rPr lang="zh-CN" altLang="en-US" sz="1400" dirty="0">
                <a:solidFill>
                  <a:srgbClr val="000000"/>
                </a:solidFill>
              </a:rPr>
              <a:t> </a:t>
            </a:r>
            <a:r>
              <a:rPr lang="en-US" altLang="zh-CN" sz="1400" dirty="0">
                <a:solidFill>
                  <a:srgbClr val="000000"/>
                </a:solidFill>
              </a:rPr>
              <a:t>Dreams</a:t>
            </a:r>
            <a:r>
              <a:rPr lang="zh-CN" altLang="en-US" sz="1400" dirty="0">
                <a:solidFill>
                  <a:srgbClr val="000000"/>
                </a:solidFill>
              </a:rPr>
              <a:t> </a:t>
            </a:r>
            <a:r>
              <a:rPr lang="en-US" altLang="zh-CN" sz="1400" dirty="0">
                <a:solidFill>
                  <a:srgbClr val="000000"/>
                </a:solidFill>
              </a:rPr>
              <a:t>of</a:t>
            </a:r>
            <a:r>
              <a:rPr lang="zh-CN" altLang="en-US" sz="1400" dirty="0">
                <a:solidFill>
                  <a:srgbClr val="000000"/>
                </a:solidFill>
              </a:rPr>
              <a:t> </a:t>
            </a:r>
            <a:r>
              <a:rPr lang="en-US" altLang="zh-CN" sz="1400" dirty="0">
                <a:solidFill>
                  <a:srgbClr val="000000"/>
                </a:solidFill>
              </a:rPr>
              <a:t>Migrant:</a:t>
            </a:r>
            <a:r>
              <a:rPr lang="zh-CN" altLang="en-US" sz="1400" dirty="0">
                <a:solidFill>
                  <a:srgbClr val="000000"/>
                </a:solidFill>
              </a:rPr>
              <a:t> </a:t>
            </a:r>
            <a:r>
              <a:rPr lang="en-US" altLang="zh-CN" sz="1400" dirty="0">
                <a:solidFill>
                  <a:srgbClr val="000000"/>
                </a:solidFill>
              </a:rPr>
              <a:t>A</a:t>
            </a:r>
            <a:r>
              <a:rPr lang="zh-CN" altLang="en-US" sz="1400" dirty="0">
                <a:solidFill>
                  <a:srgbClr val="000000"/>
                </a:solidFill>
              </a:rPr>
              <a:t> </a:t>
            </a:r>
            <a:r>
              <a:rPr lang="en-US" altLang="zh-CN" sz="1400" dirty="0">
                <a:solidFill>
                  <a:srgbClr val="000000"/>
                </a:solidFill>
              </a:rPr>
              <a:t>Case</a:t>
            </a:r>
            <a:r>
              <a:rPr lang="zh-CN" altLang="en-US" sz="1400" dirty="0">
                <a:solidFill>
                  <a:srgbClr val="000000"/>
                </a:solidFill>
              </a:rPr>
              <a:t> </a:t>
            </a:r>
            <a:r>
              <a:rPr lang="en-US" altLang="zh-CN" sz="1400" dirty="0">
                <a:solidFill>
                  <a:srgbClr val="000000"/>
                </a:solidFill>
              </a:rPr>
              <a:t>Study</a:t>
            </a:r>
            <a:r>
              <a:rPr lang="zh-CN" altLang="en-US" sz="1400" dirty="0">
                <a:solidFill>
                  <a:srgbClr val="000000"/>
                </a:solidFill>
              </a:rPr>
              <a:t> </a:t>
            </a:r>
            <a:r>
              <a:rPr lang="en-US" altLang="zh-CN" sz="1400" dirty="0">
                <a:solidFill>
                  <a:srgbClr val="000000"/>
                </a:solidFill>
              </a:rPr>
              <a:t>of</a:t>
            </a:r>
            <a:r>
              <a:rPr lang="zh-CN" altLang="en-US" sz="1400" dirty="0">
                <a:solidFill>
                  <a:srgbClr val="000000"/>
                </a:solidFill>
              </a:rPr>
              <a:t> </a:t>
            </a:r>
            <a:r>
              <a:rPr lang="en-US" altLang="zh-CN" sz="1400" dirty="0">
                <a:solidFill>
                  <a:srgbClr val="000000"/>
                </a:solidFill>
              </a:rPr>
              <a:t>Migrant</a:t>
            </a:r>
            <a:r>
              <a:rPr lang="zh-CN" altLang="en-US" sz="1400" dirty="0">
                <a:solidFill>
                  <a:srgbClr val="000000"/>
                </a:solidFill>
              </a:rPr>
              <a:t> </a:t>
            </a:r>
            <a:r>
              <a:rPr lang="en-US" altLang="zh-CN" sz="1400" dirty="0">
                <a:solidFill>
                  <a:srgbClr val="000000"/>
                </a:solidFill>
              </a:rPr>
              <a:t>Integration</a:t>
            </a:r>
            <a:r>
              <a:rPr lang="zh-CN" altLang="en-US" sz="1400" dirty="0">
                <a:solidFill>
                  <a:srgbClr val="000000"/>
                </a:solidFill>
              </a:rPr>
              <a:t> </a:t>
            </a:r>
            <a:r>
              <a:rPr lang="en-US" altLang="zh-CN" sz="1400" dirty="0">
                <a:solidFill>
                  <a:srgbClr val="000000"/>
                </a:solidFill>
              </a:rPr>
              <a:t>in</a:t>
            </a:r>
            <a:r>
              <a:rPr lang="zh-CN" altLang="en-US" sz="1400" dirty="0">
                <a:solidFill>
                  <a:srgbClr val="000000"/>
                </a:solidFill>
              </a:rPr>
              <a:t> </a:t>
            </a:r>
            <a:r>
              <a:rPr lang="en-US" altLang="zh-CN" sz="1400" dirty="0">
                <a:solidFill>
                  <a:srgbClr val="000000"/>
                </a:solidFill>
              </a:rPr>
              <a:t>Shanghai.</a:t>
            </a:r>
            <a:r>
              <a:rPr lang="zh-CN" altLang="en-US" sz="1400" dirty="0">
                <a:solidFill>
                  <a:srgbClr val="000000"/>
                </a:solidFill>
              </a:rPr>
              <a:t> </a:t>
            </a:r>
            <a:r>
              <a:rPr lang="en-US" altLang="zh-CN" sz="1400" b="1" dirty="0">
                <a:solidFill>
                  <a:srgbClr val="000000"/>
                </a:solidFill>
              </a:rPr>
              <a:t>AAAI’18.</a:t>
            </a:r>
          </a:p>
        </p:txBody>
      </p:sp>
      <p:sp>
        <p:nvSpPr>
          <p:cNvPr id="5" name="Rectangle 4"/>
          <p:cNvSpPr/>
          <p:nvPr/>
        </p:nvSpPr>
        <p:spPr>
          <a:xfrm>
            <a:off x="304890" y="5039380"/>
            <a:ext cx="9296310" cy="523220"/>
          </a:xfrm>
          <a:prstGeom prst="rect">
            <a:avLst/>
          </a:prstGeom>
        </p:spPr>
        <p:txBody>
          <a:bodyPr wrap="none">
            <a:spAutoFit/>
          </a:bodyPr>
          <a:lstStyle/>
          <a:p>
            <a:pPr algn="ctr">
              <a:spcBef>
                <a:spcPct val="20000"/>
              </a:spcBef>
              <a:buFont typeface="Wingdings" pitchFamily="2" charset="2"/>
              <a:buNone/>
            </a:pPr>
            <a:r>
              <a:rPr lang="en-US" altLang="zh-CN" sz="2800" b="1" dirty="0" smtClean="0">
                <a:solidFill>
                  <a:srgbClr val="7030A0"/>
                </a:solidFill>
                <a:latin typeface="Verdana" pitchFamily="34" charset="0"/>
                <a:ea typeface="华文行楷" pitchFamily="2" charset="-122"/>
                <a:cs typeface="Times New Roman" pitchFamily="18" charset="0"/>
                <a:sym typeface="Wingdings" pitchFamily="2" charset="2"/>
              </a:rPr>
              <a:t>A</a:t>
            </a:r>
            <a:r>
              <a:rPr lang="zh-CN" altLang="en-US" sz="2800" b="1" dirty="0" smtClean="0">
                <a:solidFill>
                  <a:srgbClr val="7030A0"/>
                </a:solidFill>
                <a:latin typeface="Verdana" pitchFamily="34" charset="0"/>
                <a:ea typeface="华文行楷" pitchFamily="2" charset="-122"/>
                <a:cs typeface="Times New Roman" pitchFamily="18" charset="0"/>
                <a:sym typeface="Wingdings" pitchFamily="2" charset="2"/>
              </a:rPr>
              <a:t> </a:t>
            </a:r>
            <a:r>
              <a:rPr lang="en-US" altLang="zh-CN" sz="2800" b="1" dirty="0">
                <a:solidFill>
                  <a:srgbClr val="7030A0"/>
                </a:solidFill>
                <a:latin typeface="Verdana" pitchFamily="34" charset="0"/>
                <a:ea typeface="华文行楷" pitchFamily="2" charset="-122"/>
                <a:cs typeface="Times New Roman" pitchFamily="18" charset="0"/>
                <a:sym typeface="Wingdings" pitchFamily="2" charset="2"/>
              </a:rPr>
              <a:t>migrant’s</a:t>
            </a:r>
            <a:r>
              <a:rPr lang="zh-CN" altLang="en-US" sz="2800" b="1" dirty="0" smtClean="0">
                <a:solidFill>
                  <a:srgbClr val="7030A0"/>
                </a:solidFill>
                <a:latin typeface="Verdana" pitchFamily="34" charset="0"/>
                <a:ea typeface="华文行楷" pitchFamily="2" charset="-122"/>
                <a:cs typeface="Times New Roman" pitchFamily="18" charset="0"/>
                <a:sym typeface="Wingdings" pitchFamily="2" charset="2"/>
              </a:rPr>
              <a:t> </a:t>
            </a:r>
            <a:r>
              <a:rPr lang="en-US" altLang="zh-CN" sz="2800" b="1" dirty="0" smtClean="0">
                <a:solidFill>
                  <a:srgbClr val="7030A0"/>
                </a:solidFill>
                <a:latin typeface="Verdana" pitchFamily="34" charset="0"/>
                <a:ea typeface="华文行楷" pitchFamily="2" charset="-122"/>
                <a:cs typeface="Times New Roman" pitchFamily="18" charset="0"/>
                <a:sym typeface="Wingdings" pitchFamily="2" charset="2"/>
              </a:rPr>
              <a:t>first</a:t>
            </a:r>
            <a:r>
              <a:rPr lang="zh-CN" altLang="en-US" sz="2800" b="1" dirty="0" smtClean="0">
                <a:solidFill>
                  <a:srgbClr val="7030A0"/>
                </a:solidFill>
                <a:latin typeface="Verdana" pitchFamily="34" charset="0"/>
                <a:ea typeface="华文行楷" pitchFamily="2" charset="-122"/>
                <a:cs typeface="Times New Roman" pitchFamily="18" charset="0"/>
                <a:sym typeface="Wingdings" pitchFamily="2" charset="2"/>
              </a:rPr>
              <a:t> </a:t>
            </a:r>
            <a:r>
              <a:rPr lang="en-US" altLang="zh-CN" sz="2800" b="1" dirty="0" smtClean="0">
                <a:solidFill>
                  <a:srgbClr val="7030A0"/>
                </a:solidFill>
                <a:latin typeface="Verdana" pitchFamily="34" charset="0"/>
                <a:ea typeface="华文行楷" pitchFamily="2" charset="-122"/>
                <a:cs typeface="Times New Roman" pitchFamily="18" charset="0"/>
                <a:sym typeface="Wingdings" pitchFamily="2" charset="2"/>
              </a:rPr>
              <a:t>step</a:t>
            </a:r>
            <a:r>
              <a:rPr lang="zh-CN" altLang="en-US" sz="2800" b="1" dirty="0" smtClean="0">
                <a:solidFill>
                  <a:srgbClr val="7030A0"/>
                </a:solidFill>
                <a:latin typeface="Verdana" pitchFamily="34" charset="0"/>
                <a:ea typeface="华文行楷" pitchFamily="2" charset="-122"/>
                <a:cs typeface="Times New Roman" pitchFamily="18" charset="0"/>
                <a:sym typeface="Wingdings" pitchFamily="2" charset="2"/>
              </a:rPr>
              <a:t> </a:t>
            </a:r>
            <a:r>
              <a:rPr lang="en-US" altLang="zh-CN" sz="2800" b="1" dirty="0" smtClean="0">
                <a:solidFill>
                  <a:srgbClr val="7030A0"/>
                </a:solidFill>
                <a:latin typeface="Verdana" pitchFamily="34" charset="0"/>
                <a:ea typeface="华文行楷" pitchFamily="2" charset="-122"/>
                <a:cs typeface="Times New Roman" pitchFamily="18" charset="0"/>
                <a:sym typeface="Wingdings" pitchFamily="2" charset="2"/>
              </a:rPr>
              <a:t>-</a:t>
            </a:r>
            <a:r>
              <a:rPr lang="en-US" altLang="zh-CN" sz="2800" b="1" dirty="0">
                <a:solidFill>
                  <a:srgbClr val="7030A0"/>
                </a:solidFill>
                <a:latin typeface="Verdana" pitchFamily="34" charset="0"/>
                <a:ea typeface="华文行楷" pitchFamily="2" charset="-122"/>
                <a:cs typeface="Times New Roman" pitchFamily="18" charset="0"/>
                <a:sym typeface="Wingdings" pitchFamily="2" charset="2"/>
              </a:rPr>
              <a:t>&gt; </a:t>
            </a:r>
            <a:r>
              <a:rPr lang="en-US" altLang="zh-CN" sz="2800" b="1" dirty="0" smtClean="0">
                <a:solidFill>
                  <a:srgbClr val="7030A0"/>
                </a:solidFill>
                <a:latin typeface="Verdana" pitchFamily="34" charset="0"/>
                <a:ea typeface="华文行楷" pitchFamily="2" charset="-122"/>
                <a:cs typeface="Times New Roman" pitchFamily="18" charset="0"/>
                <a:sym typeface="Wingdings" pitchFamily="2" charset="2"/>
              </a:rPr>
              <a:t>Eventual</a:t>
            </a:r>
            <a:r>
              <a:rPr lang="zh-CN" altLang="en-US" sz="2800" b="1" dirty="0" smtClean="0">
                <a:solidFill>
                  <a:srgbClr val="7030A0"/>
                </a:solidFill>
                <a:latin typeface="Verdana" pitchFamily="34" charset="0"/>
                <a:ea typeface="华文行楷" pitchFamily="2" charset="-122"/>
                <a:cs typeface="Times New Roman" pitchFamily="18" charset="0"/>
                <a:sym typeface="Wingdings" pitchFamily="2" charset="2"/>
              </a:rPr>
              <a:t> </a:t>
            </a:r>
            <a:r>
              <a:rPr lang="en-US" altLang="zh-CN" sz="2800" b="1" dirty="0" smtClean="0">
                <a:solidFill>
                  <a:srgbClr val="7030A0"/>
                </a:solidFill>
                <a:latin typeface="Verdana" pitchFamily="34" charset="0"/>
                <a:ea typeface="华文行楷" pitchFamily="2" charset="-122"/>
                <a:cs typeface="Times New Roman" pitchFamily="18" charset="0"/>
                <a:sym typeface="Wingdings" pitchFamily="2" charset="2"/>
              </a:rPr>
              <a:t>integration</a:t>
            </a:r>
            <a:endParaRPr lang="zh-CN" altLang="en-US" sz="2800" b="1" dirty="0">
              <a:solidFill>
                <a:srgbClr val="7030A0"/>
              </a:solidFill>
              <a:latin typeface="Verdana" pitchFamily="34" charset="0"/>
              <a:ea typeface="华文行楷" pitchFamily="2" charset="-122"/>
              <a:cs typeface="Times New Roman" pitchFamily="18" charset="0"/>
              <a:sym typeface="Wingdings" pitchFamily="2" charset="2"/>
            </a:endParaRPr>
          </a:p>
        </p:txBody>
      </p:sp>
    </p:spTree>
    <p:extLst>
      <p:ext uri="{BB962C8B-B14F-4D97-AF65-F5344CB8AC3E}">
        <p14:creationId xmlns:p14="http://schemas.microsoft.com/office/powerpoint/2010/main" val="1667119624"/>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smtClean="0">
                <a:ea typeface="黑体"/>
                <a:cs typeface="黑体"/>
              </a:rPr>
              <a:t>How</a:t>
            </a:r>
            <a:r>
              <a:rPr lang="zh-CN" altLang="en-US" sz="3200" dirty="0" smtClean="0">
                <a:ea typeface="黑体"/>
                <a:cs typeface="黑体"/>
              </a:rPr>
              <a:t> </a:t>
            </a:r>
            <a:r>
              <a:rPr lang="en-US" altLang="zh-CN" sz="3200" dirty="0" smtClean="0">
                <a:ea typeface="黑体"/>
                <a:cs typeface="黑体"/>
              </a:rPr>
              <a:t>Many</a:t>
            </a:r>
            <a:r>
              <a:rPr lang="zh-CN" altLang="en-US" sz="3200" dirty="0" smtClean="0">
                <a:ea typeface="黑体"/>
                <a:cs typeface="黑体"/>
              </a:rPr>
              <a:t> </a:t>
            </a:r>
            <a:r>
              <a:rPr lang="en-US" altLang="zh-CN" sz="3200" dirty="0" smtClean="0">
                <a:ea typeface="黑体"/>
                <a:cs typeface="黑体"/>
              </a:rPr>
              <a:t>Migrants</a:t>
            </a:r>
            <a:r>
              <a:rPr lang="zh-CN" altLang="en-US" sz="3200" dirty="0" smtClean="0">
                <a:ea typeface="黑体"/>
                <a:cs typeface="黑体"/>
              </a:rPr>
              <a:t> </a:t>
            </a:r>
            <a:r>
              <a:rPr lang="en-US" altLang="zh-CN" sz="3200" dirty="0" smtClean="0">
                <a:ea typeface="黑体"/>
                <a:cs typeface="黑体"/>
              </a:rPr>
              <a:t>are</a:t>
            </a:r>
            <a:r>
              <a:rPr lang="zh-CN" altLang="en-US" sz="3200" dirty="0" smtClean="0">
                <a:ea typeface="黑体"/>
                <a:cs typeface="黑体"/>
              </a:rPr>
              <a:t> </a:t>
            </a:r>
            <a:r>
              <a:rPr lang="en-US" altLang="zh-CN" sz="3200" dirty="0">
                <a:ea typeface="黑体"/>
                <a:cs typeface="黑体"/>
              </a:rPr>
              <a:t>L</a:t>
            </a:r>
            <a:r>
              <a:rPr lang="en-US" altLang="zh-CN" sz="3200" dirty="0" smtClean="0">
                <a:ea typeface="黑体"/>
                <a:cs typeface="黑体"/>
              </a:rPr>
              <a:t>eaving</a:t>
            </a:r>
            <a:r>
              <a:rPr lang="zh-CN" altLang="en-US" sz="3200" dirty="0" smtClean="0">
                <a:ea typeface="黑体"/>
                <a:cs typeface="黑体"/>
              </a:rPr>
              <a:t> </a:t>
            </a:r>
            <a:r>
              <a:rPr lang="en-US" altLang="zh-CN" sz="3200" dirty="0" smtClean="0">
                <a:ea typeface="黑体"/>
                <a:cs typeface="黑体"/>
              </a:rPr>
              <a:t>in</a:t>
            </a:r>
            <a:r>
              <a:rPr lang="zh-CN" altLang="en-US" sz="3200" dirty="0" smtClean="0">
                <a:ea typeface="黑体"/>
                <a:cs typeface="黑体"/>
              </a:rPr>
              <a:t> </a:t>
            </a:r>
            <a:r>
              <a:rPr lang="en-US" altLang="zh-CN" sz="3200" dirty="0" smtClean="0">
                <a:ea typeface="黑体"/>
                <a:cs typeface="黑体"/>
              </a:rPr>
              <a:t>the</a:t>
            </a:r>
            <a:r>
              <a:rPr lang="zh-CN" altLang="en-US" sz="3200" dirty="0" smtClean="0">
                <a:ea typeface="黑体"/>
                <a:cs typeface="黑体"/>
              </a:rPr>
              <a:t> </a:t>
            </a:r>
            <a:r>
              <a:rPr lang="en-US" altLang="zh-CN" sz="3200" dirty="0">
                <a:ea typeface="黑体"/>
                <a:cs typeface="黑体"/>
              </a:rPr>
              <a:t>F</a:t>
            </a:r>
            <a:r>
              <a:rPr lang="en-US" altLang="zh-CN" sz="3200" dirty="0" smtClean="0">
                <a:ea typeface="黑体"/>
                <a:cs typeface="黑体"/>
              </a:rPr>
              <a:t>irst</a:t>
            </a:r>
            <a:r>
              <a:rPr lang="zh-CN" altLang="en-US" sz="3200" dirty="0" smtClean="0">
                <a:ea typeface="黑体"/>
                <a:cs typeface="黑体"/>
              </a:rPr>
              <a:t> </a:t>
            </a:r>
            <a:r>
              <a:rPr lang="en-US" altLang="zh-CN" sz="3200" dirty="0" smtClean="0">
                <a:ea typeface="黑体"/>
                <a:cs typeface="黑体"/>
              </a:rPr>
              <a:t>Weeks?</a:t>
            </a:r>
            <a:endParaRPr kumimoji="1" lang="zh-CN" altLang="en-US" sz="3200" dirty="0"/>
          </a:p>
        </p:txBody>
      </p:sp>
      <p:sp>
        <p:nvSpPr>
          <p:cNvPr id="3" name="内容占位符 2"/>
          <p:cNvSpPr>
            <a:spLocks noGrp="1"/>
          </p:cNvSpPr>
          <p:nvPr>
            <p:ph idx="1"/>
          </p:nvPr>
        </p:nvSpPr>
        <p:spPr>
          <a:xfrm>
            <a:off x="350878" y="1196976"/>
            <a:ext cx="9139237" cy="2613024"/>
          </a:xfrm>
        </p:spPr>
        <p:txBody>
          <a:bodyPr/>
          <a:lstStyle/>
          <a:p>
            <a:r>
              <a:rPr lang="en-US" altLang="zh-CN" sz="2800" dirty="0"/>
              <a:t>B</a:t>
            </a:r>
            <a:r>
              <a:rPr lang="en-US" altLang="zh-CN" sz="2800" dirty="0" smtClean="0"/>
              <a:t>ased </a:t>
            </a:r>
            <a:r>
              <a:rPr lang="en-US" altLang="zh-CN" sz="2800" dirty="0"/>
              <a:t>on </a:t>
            </a:r>
            <a:r>
              <a:rPr lang="en-US" altLang="zh-CN" sz="2800" dirty="0" smtClean="0"/>
              <a:t>people’s </a:t>
            </a:r>
            <a:r>
              <a:rPr lang="en-US" altLang="zh-CN" sz="2800" dirty="0"/>
              <a:t>birthplaces and call </a:t>
            </a:r>
            <a:r>
              <a:rPr lang="en-US" altLang="zh-CN" sz="2800" dirty="0" smtClean="0"/>
              <a:t>history,</a:t>
            </a:r>
            <a:r>
              <a:rPr lang="zh-CN" altLang="en-US" sz="2800" dirty="0" smtClean="0"/>
              <a:t> </a:t>
            </a:r>
            <a:r>
              <a:rPr lang="en-US" altLang="zh-CN" sz="2800" dirty="0" smtClean="0"/>
              <a:t>we</a:t>
            </a:r>
            <a:r>
              <a:rPr lang="zh-CN" altLang="en-US" sz="2800" dirty="0" smtClean="0"/>
              <a:t> </a:t>
            </a:r>
            <a:r>
              <a:rPr lang="en-US" altLang="zh-CN" sz="2800" dirty="0" smtClean="0"/>
              <a:t>define</a:t>
            </a:r>
            <a:r>
              <a:rPr lang="zh-CN" altLang="en-US" sz="2800" dirty="0" smtClean="0"/>
              <a:t> </a:t>
            </a:r>
            <a:r>
              <a:rPr lang="en-US" altLang="zh-CN" sz="2800" dirty="0" smtClean="0"/>
              <a:t>locals</a:t>
            </a:r>
            <a:r>
              <a:rPr lang="zh-CN" altLang="en-US" sz="2800" dirty="0" smtClean="0"/>
              <a:t> </a:t>
            </a:r>
            <a:r>
              <a:rPr lang="en-US" altLang="zh-CN" sz="2800" dirty="0" smtClean="0"/>
              <a:t>and</a:t>
            </a:r>
            <a:r>
              <a:rPr lang="zh-CN" altLang="en-US" sz="2800" dirty="0" smtClean="0"/>
              <a:t> </a:t>
            </a:r>
            <a:r>
              <a:rPr lang="en-US" altLang="zh-CN" sz="2800" dirty="0" smtClean="0"/>
              <a:t>new</a:t>
            </a:r>
            <a:r>
              <a:rPr lang="zh-CN" altLang="en-US" sz="2800" dirty="0" smtClean="0"/>
              <a:t> </a:t>
            </a:r>
            <a:r>
              <a:rPr lang="en-US" altLang="zh-CN" sz="2800" dirty="0" smtClean="0"/>
              <a:t>migrants:</a:t>
            </a:r>
          </a:p>
          <a:p>
            <a:pPr lvl="1"/>
            <a:r>
              <a:rPr lang="en-US" altLang="zh-CN" sz="2400" dirty="0" smtClean="0"/>
              <a:t>Locals:</a:t>
            </a:r>
            <a:r>
              <a:rPr lang="zh-CN" altLang="en-US" sz="2400" dirty="0" smtClean="0"/>
              <a:t> </a:t>
            </a:r>
            <a:r>
              <a:rPr lang="en-US" altLang="zh-CN" sz="2400" dirty="0" smtClean="0"/>
              <a:t>who</a:t>
            </a:r>
            <a:r>
              <a:rPr lang="zh-CN" altLang="en-US" sz="2400" dirty="0" smtClean="0"/>
              <a:t> </a:t>
            </a:r>
            <a:r>
              <a:rPr lang="en-US" altLang="zh-CN" sz="2400" dirty="0" smtClean="0"/>
              <a:t>were</a:t>
            </a:r>
            <a:r>
              <a:rPr lang="zh-CN" altLang="en-US" sz="2400" dirty="0" smtClean="0"/>
              <a:t> </a:t>
            </a:r>
            <a:r>
              <a:rPr lang="en-US" altLang="zh-CN" sz="2400" dirty="0" smtClean="0"/>
              <a:t>born</a:t>
            </a:r>
            <a:r>
              <a:rPr lang="zh-CN" altLang="en-US" sz="2400" dirty="0" smtClean="0"/>
              <a:t> </a:t>
            </a:r>
            <a:r>
              <a:rPr lang="en-US" altLang="zh-CN" sz="2400" dirty="0" smtClean="0"/>
              <a:t>in</a:t>
            </a:r>
            <a:r>
              <a:rPr lang="zh-CN" altLang="en-US" sz="2400" dirty="0" smtClean="0"/>
              <a:t> </a:t>
            </a:r>
            <a:r>
              <a:rPr lang="en-US" altLang="zh-CN" sz="2400" dirty="0" smtClean="0"/>
              <a:t>Shanghai</a:t>
            </a:r>
          </a:p>
          <a:p>
            <a:pPr lvl="1"/>
            <a:r>
              <a:rPr lang="en-US" altLang="zh-CN" sz="2400" dirty="0" smtClean="0"/>
              <a:t>New</a:t>
            </a:r>
            <a:r>
              <a:rPr lang="zh-CN" altLang="en-US" sz="2400" dirty="0" smtClean="0"/>
              <a:t> </a:t>
            </a:r>
            <a:r>
              <a:rPr lang="en-US" altLang="zh-CN" sz="2400" dirty="0"/>
              <a:t>m</a:t>
            </a:r>
            <a:r>
              <a:rPr lang="en-US" altLang="zh-CN" sz="2400" dirty="0" smtClean="0"/>
              <a:t>igrants:</a:t>
            </a:r>
            <a:r>
              <a:rPr lang="zh-CN" altLang="en-US" sz="2400" dirty="0" smtClean="0"/>
              <a:t> </a:t>
            </a:r>
            <a:r>
              <a:rPr lang="en-US" altLang="zh-CN" sz="2400" dirty="0" smtClean="0"/>
              <a:t>who</a:t>
            </a:r>
            <a:r>
              <a:rPr lang="zh-CN" altLang="en-US" sz="2400" dirty="0" smtClean="0"/>
              <a:t> </a:t>
            </a:r>
            <a:r>
              <a:rPr lang="en-US" altLang="zh-CN" sz="2400" dirty="0" smtClean="0"/>
              <a:t>were </a:t>
            </a:r>
            <a:r>
              <a:rPr lang="en-US" altLang="zh-CN" sz="2400" dirty="0"/>
              <a:t>not born in Shanghai and had no call logs in the </a:t>
            </a:r>
            <a:r>
              <a:rPr lang="en-US" altLang="zh-CN" sz="2400" dirty="0" smtClean="0"/>
              <a:t>first </a:t>
            </a:r>
            <a:r>
              <a:rPr lang="en-US" altLang="zh-CN" sz="2400" dirty="0"/>
              <a:t>4 days in our dataset </a:t>
            </a:r>
          </a:p>
          <a:p>
            <a:pPr lvl="1"/>
            <a:endParaRPr lang="en-US" altLang="zh-CN" dirty="0"/>
          </a:p>
          <a:p>
            <a:endParaRPr kumimoji="1" lang="en-US" altLang="zh-CN" dirty="0" smtClean="0"/>
          </a:p>
          <a:p>
            <a:endParaRPr kumimoji="1" lang="zh-CN" altLang="en-US" dirty="0"/>
          </a:p>
        </p:txBody>
      </p:sp>
      <p:sp>
        <p:nvSpPr>
          <p:cNvPr id="6" name="文本框 5"/>
          <p:cNvSpPr txBox="1"/>
          <p:nvPr/>
        </p:nvSpPr>
        <p:spPr>
          <a:xfrm>
            <a:off x="-988541" y="3781168"/>
            <a:ext cx="184731" cy="369332"/>
          </a:xfrm>
          <a:prstGeom prst="rect">
            <a:avLst/>
          </a:prstGeom>
          <a:noFill/>
        </p:spPr>
        <p:txBody>
          <a:bodyPr wrap="none" rtlCol="0">
            <a:spAutoFit/>
          </a:bodyPr>
          <a:lstStyle/>
          <a:p>
            <a:endParaRPr kumimoji="1" lang="zh-CN" altLang="en-US" dirty="0"/>
          </a:p>
        </p:txBody>
      </p:sp>
      <p:pic>
        <p:nvPicPr>
          <p:cNvPr id="4" name="图片 3"/>
          <p:cNvPicPr>
            <a:picLocks noChangeAspect="1"/>
          </p:cNvPicPr>
          <p:nvPr/>
        </p:nvPicPr>
        <p:blipFill>
          <a:blip r:embed="rId3"/>
          <a:stretch>
            <a:fillRect/>
          </a:stretch>
        </p:blipFill>
        <p:spPr>
          <a:xfrm>
            <a:off x="1828800" y="4356100"/>
            <a:ext cx="5969000" cy="673100"/>
          </a:xfrm>
          <a:prstGeom prst="rect">
            <a:avLst/>
          </a:prstGeom>
        </p:spPr>
      </p:pic>
    </p:spTree>
    <p:extLst>
      <p:ext uri="{BB962C8B-B14F-4D97-AF65-F5344CB8AC3E}">
        <p14:creationId xmlns:p14="http://schemas.microsoft.com/office/powerpoint/2010/main" val="411651869"/>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smtClean="0">
                <a:ea typeface="黑体"/>
                <a:cs typeface="黑体"/>
              </a:rPr>
              <a:t>How</a:t>
            </a:r>
            <a:r>
              <a:rPr lang="zh-CN" altLang="en-US" sz="3200" dirty="0" smtClean="0">
                <a:ea typeface="黑体"/>
                <a:cs typeface="黑体"/>
              </a:rPr>
              <a:t> </a:t>
            </a:r>
            <a:r>
              <a:rPr lang="en-US" altLang="zh-CN" sz="3200" dirty="0" smtClean="0">
                <a:ea typeface="黑体"/>
                <a:cs typeface="黑体"/>
              </a:rPr>
              <a:t>Many</a:t>
            </a:r>
            <a:r>
              <a:rPr lang="zh-CN" altLang="en-US" sz="3200" dirty="0" smtClean="0">
                <a:ea typeface="黑体"/>
                <a:cs typeface="黑体"/>
              </a:rPr>
              <a:t> </a:t>
            </a:r>
            <a:r>
              <a:rPr lang="en-US" altLang="zh-CN" sz="3200" dirty="0" smtClean="0">
                <a:ea typeface="黑体"/>
                <a:cs typeface="黑体"/>
              </a:rPr>
              <a:t>Migrants</a:t>
            </a:r>
            <a:r>
              <a:rPr lang="zh-CN" altLang="en-US" sz="3200" dirty="0" smtClean="0">
                <a:ea typeface="黑体"/>
                <a:cs typeface="黑体"/>
              </a:rPr>
              <a:t> </a:t>
            </a:r>
            <a:r>
              <a:rPr lang="en-US" altLang="zh-CN" sz="3200" dirty="0" smtClean="0">
                <a:ea typeface="黑体"/>
                <a:cs typeface="黑体"/>
              </a:rPr>
              <a:t>are</a:t>
            </a:r>
            <a:r>
              <a:rPr lang="zh-CN" altLang="en-US" sz="3200" dirty="0" smtClean="0">
                <a:ea typeface="黑体"/>
                <a:cs typeface="黑体"/>
              </a:rPr>
              <a:t> </a:t>
            </a:r>
            <a:r>
              <a:rPr lang="en-US" altLang="zh-CN" sz="3200" dirty="0">
                <a:ea typeface="黑体"/>
                <a:cs typeface="黑体"/>
              </a:rPr>
              <a:t>L</a:t>
            </a:r>
            <a:r>
              <a:rPr lang="en-US" altLang="zh-CN" sz="3200" dirty="0" smtClean="0">
                <a:ea typeface="黑体"/>
                <a:cs typeface="黑体"/>
              </a:rPr>
              <a:t>eaving</a:t>
            </a:r>
            <a:r>
              <a:rPr lang="zh-CN" altLang="en-US" sz="3200" dirty="0" smtClean="0">
                <a:ea typeface="黑体"/>
                <a:cs typeface="黑体"/>
              </a:rPr>
              <a:t> </a:t>
            </a:r>
            <a:r>
              <a:rPr lang="en-US" altLang="zh-CN" sz="3200" dirty="0" smtClean="0">
                <a:ea typeface="黑体"/>
                <a:cs typeface="黑体"/>
              </a:rPr>
              <a:t>in</a:t>
            </a:r>
            <a:r>
              <a:rPr lang="zh-CN" altLang="en-US" sz="3200" dirty="0" smtClean="0">
                <a:ea typeface="黑体"/>
                <a:cs typeface="黑体"/>
              </a:rPr>
              <a:t> </a:t>
            </a:r>
            <a:r>
              <a:rPr lang="en-US" altLang="zh-CN" sz="3200" dirty="0" smtClean="0">
                <a:ea typeface="黑体"/>
                <a:cs typeface="黑体"/>
              </a:rPr>
              <a:t>the</a:t>
            </a:r>
            <a:r>
              <a:rPr lang="zh-CN" altLang="en-US" sz="3200" dirty="0" smtClean="0">
                <a:ea typeface="黑体"/>
                <a:cs typeface="黑体"/>
              </a:rPr>
              <a:t> </a:t>
            </a:r>
            <a:r>
              <a:rPr lang="en-US" altLang="zh-CN" sz="3200" dirty="0">
                <a:ea typeface="黑体"/>
                <a:cs typeface="黑体"/>
              </a:rPr>
              <a:t>F</a:t>
            </a:r>
            <a:r>
              <a:rPr lang="en-US" altLang="zh-CN" sz="3200" dirty="0" smtClean="0">
                <a:ea typeface="黑体"/>
                <a:cs typeface="黑体"/>
              </a:rPr>
              <a:t>irst</a:t>
            </a:r>
            <a:r>
              <a:rPr lang="zh-CN" altLang="en-US" sz="3200" dirty="0" smtClean="0">
                <a:ea typeface="黑体"/>
                <a:cs typeface="黑体"/>
              </a:rPr>
              <a:t> </a:t>
            </a:r>
            <a:r>
              <a:rPr lang="en-US" altLang="zh-CN" sz="3200" dirty="0" smtClean="0">
                <a:ea typeface="黑体"/>
                <a:cs typeface="黑体"/>
              </a:rPr>
              <a:t>Weeks?</a:t>
            </a:r>
            <a:endParaRPr kumimoji="1" lang="zh-CN" altLang="en-US" sz="3200" dirty="0"/>
          </a:p>
        </p:txBody>
      </p:sp>
      <p:sp>
        <p:nvSpPr>
          <p:cNvPr id="3" name="内容占位符 2"/>
          <p:cNvSpPr>
            <a:spLocks noGrp="1"/>
          </p:cNvSpPr>
          <p:nvPr>
            <p:ph idx="1"/>
          </p:nvPr>
        </p:nvSpPr>
        <p:spPr>
          <a:xfrm>
            <a:off x="350878" y="1196976"/>
            <a:ext cx="9139237" cy="2613024"/>
          </a:xfrm>
        </p:spPr>
        <p:txBody>
          <a:bodyPr/>
          <a:lstStyle/>
          <a:p>
            <a:r>
              <a:rPr lang="en-US" altLang="zh-CN" sz="2800" dirty="0"/>
              <a:t>B</a:t>
            </a:r>
            <a:r>
              <a:rPr lang="en-US" altLang="zh-CN" sz="2800" dirty="0" smtClean="0"/>
              <a:t>ased </a:t>
            </a:r>
            <a:r>
              <a:rPr lang="en-US" altLang="zh-CN" sz="2800" dirty="0"/>
              <a:t>on </a:t>
            </a:r>
            <a:r>
              <a:rPr lang="en-US" altLang="zh-CN" sz="2800" dirty="0" smtClean="0"/>
              <a:t>people’s </a:t>
            </a:r>
            <a:r>
              <a:rPr lang="en-US" altLang="zh-CN" sz="2800" dirty="0"/>
              <a:t>birthplaces and call </a:t>
            </a:r>
            <a:r>
              <a:rPr lang="en-US" altLang="zh-CN" sz="2800" dirty="0" smtClean="0"/>
              <a:t>history,</a:t>
            </a:r>
            <a:r>
              <a:rPr lang="zh-CN" altLang="en-US" sz="2800" dirty="0" smtClean="0"/>
              <a:t> </a:t>
            </a:r>
            <a:r>
              <a:rPr lang="en-US" altLang="zh-CN" sz="2800" dirty="0" smtClean="0"/>
              <a:t>we</a:t>
            </a:r>
            <a:r>
              <a:rPr lang="zh-CN" altLang="en-US" sz="2800" dirty="0" smtClean="0"/>
              <a:t> </a:t>
            </a:r>
            <a:r>
              <a:rPr lang="en-US" altLang="zh-CN" sz="2800" dirty="0" smtClean="0"/>
              <a:t>define</a:t>
            </a:r>
            <a:r>
              <a:rPr lang="zh-CN" altLang="en-US" sz="2800" dirty="0" smtClean="0"/>
              <a:t> </a:t>
            </a:r>
            <a:r>
              <a:rPr lang="en-US" altLang="zh-CN" sz="2800" dirty="0" smtClean="0"/>
              <a:t>locals</a:t>
            </a:r>
            <a:r>
              <a:rPr lang="zh-CN" altLang="en-US" sz="2800" dirty="0" smtClean="0"/>
              <a:t> </a:t>
            </a:r>
            <a:r>
              <a:rPr lang="en-US" altLang="zh-CN" sz="2800" dirty="0" smtClean="0"/>
              <a:t>and</a:t>
            </a:r>
            <a:r>
              <a:rPr lang="zh-CN" altLang="en-US" sz="2800" dirty="0" smtClean="0"/>
              <a:t> </a:t>
            </a:r>
            <a:r>
              <a:rPr lang="en-US" altLang="zh-CN" sz="2800" dirty="0" smtClean="0"/>
              <a:t>new</a:t>
            </a:r>
            <a:r>
              <a:rPr lang="zh-CN" altLang="en-US" sz="2800" dirty="0" smtClean="0"/>
              <a:t> </a:t>
            </a:r>
            <a:r>
              <a:rPr lang="en-US" altLang="zh-CN" sz="2800" dirty="0" smtClean="0"/>
              <a:t>migrants:</a:t>
            </a:r>
          </a:p>
          <a:p>
            <a:pPr lvl="1"/>
            <a:r>
              <a:rPr lang="en-US" altLang="zh-CN" sz="2400" dirty="0" smtClean="0"/>
              <a:t>Locals:</a:t>
            </a:r>
            <a:r>
              <a:rPr lang="zh-CN" altLang="en-US" sz="2400" dirty="0" smtClean="0"/>
              <a:t> </a:t>
            </a:r>
            <a:r>
              <a:rPr lang="en-US" altLang="zh-CN" sz="2400" dirty="0" smtClean="0"/>
              <a:t>who</a:t>
            </a:r>
            <a:r>
              <a:rPr lang="zh-CN" altLang="en-US" sz="2400" dirty="0" smtClean="0"/>
              <a:t> </a:t>
            </a:r>
            <a:r>
              <a:rPr lang="en-US" altLang="zh-CN" sz="2400" dirty="0" smtClean="0"/>
              <a:t>were</a:t>
            </a:r>
            <a:r>
              <a:rPr lang="zh-CN" altLang="en-US" sz="2400" dirty="0" smtClean="0"/>
              <a:t> </a:t>
            </a:r>
            <a:r>
              <a:rPr lang="en-US" altLang="zh-CN" sz="2400" dirty="0" smtClean="0"/>
              <a:t>born</a:t>
            </a:r>
            <a:r>
              <a:rPr lang="zh-CN" altLang="en-US" sz="2400" dirty="0" smtClean="0"/>
              <a:t> </a:t>
            </a:r>
            <a:r>
              <a:rPr lang="en-US" altLang="zh-CN" sz="2400" dirty="0" smtClean="0"/>
              <a:t>in</a:t>
            </a:r>
            <a:r>
              <a:rPr lang="zh-CN" altLang="en-US" sz="2400" dirty="0" smtClean="0"/>
              <a:t> </a:t>
            </a:r>
            <a:r>
              <a:rPr lang="en-US" altLang="zh-CN" sz="2400" dirty="0" smtClean="0"/>
              <a:t>Shanghai</a:t>
            </a:r>
          </a:p>
          <a:p>
            <a:pPr lvl="1"/>
            <a:r>
              <a:rPr lang="en-US" altLang="zh-CN" sz="2400" dirty="0" smtClean="0"/>
              <a:t>New</a:t>
            </a:r>
            <a:r>
              <a:rPr lang="zh-CN" altLang="en-US" sz="2400" dirty="0" smtClean="0"/>
              <a:t> </a:t>
            </a:r>
            <a:r>
              <a:rPr lang="en-US" altLang="zh-CN" sz="2400" dirty="0"/>
              <a:t>m</a:t>
            </a:r>
            <a:r>
              <a:rPr lang="en-US" altLang="zh-CN" sz="2400" dirty="0" smtClean="0"/>
              <a:t>igrants:</a:t>
            </a:r>
            <a:r>
              <a:rPr lang="zh-CN" altLang="en-US" sz="2400" dirty="0" smtClean="0"/>
              <a:t> </a:t>
            </a:r>
            <a:r>
              <a:rPr lang="en-US" altLang="zh-CN" sz="2400" dirty="0" smtClean="0"/>
              <a:t>who</a:t>
            </a:r>
            <a:r>
              <a:rPr lang="zh-CN" altLang="en-US" sz="2400" dirty="0" smtClean="0"/>
              <a:t> </a:t>
            </a:r>
            <a:r>
              <a:rPr lang="en-US" altLang="zh-CN" sz="2400" dirty="0" smtClean="0"/>
              <a:t>were </a:t>
            </a:r>
            <a:r>
              <a:rPr lang="en-US" altLang="zh-CN" sz="2400" dirty="0"/>
              <a:t>not born in Shanghai and had no call logs in the </a:t>
            </a:r>
            <a:r>
              <a:rPr lang="en-US" altLang="zh-CN" sz="2400" dirty="0" smtClean="0"/>
              <a:t>first </a:t>
            </a:r>
            <a:r>
              <a:rPr lang="en-US" altLang="zh-CN" sz="2400" dirty="0"/>
              <a:t>4 days in our dataset </a:t>
            </a:r>
          </a:p>
          <a:p>
            <a:pPr lvl="1"/>
            <a:endParaRPr lang="en-US" altLang="zh-CN" dirty="0"/>
          </a:p>
          <a:p>
            <a:endParaRPr kumimoji="1" lang="en-US" altLang="zh-CN" dirty="0" smtClean="0"/>
          </a:p>
          <a:p>
            <a:endParaRPr kumimoji="1" lang="zh-CN" altLang="en-US" dirty="0"/>
          </a:p>
        </p:txBody>
      </p:sp>
      <p:sp>
        <p:nvSpPr>
          <p:cNvPr id="6" name="文本框 5"/>
          <p:cNvSpPr txBox="1"/>
          <p:nvPr/>
        </p:nvSpPr>
        <p:spPr>
          <a:xfrm>
            <a:off x="-988541" y="3781168"/>
            <a:ext cx="184731" cy="369332"/>
          </a:xfrm>
          <a:prstGeom prst="rect">
            <a:avLst/>
          </a:prstGeom>
          <a:noFill/>
        </p:spPr>
        <p:txBody>
          <a:bodyPr wrap="none" rtlCol="0">
            <a:spAutoFit/>
          </a:bodyPr>
          <a:lstStyle/>
          <a:p>
            <a:endParaRPr kumimoji="1" lang="zh-CN" altLang="en-US" dirty="0"/>
          </a:p>
        </p:txBody>
      </p:sp>
      <p:pic>
        <p:nvPicPr>
          <p:cNvPr id="8" name="图片 7"/>
          <p:cNvPicPr>
            <a:picLocks noChangeAspect="1"/>
          </p:cNvPicPr>
          <p:nvPr/>
        </p:nvPicPr>
        <p:blipFill>
          <a:blip r:embed="rId3"/>
          <a:stretch>
            <a:fillRect/>
          </a:stretch>
        </p:blipFill>
        <p:spPr>
          <a:xfrm>
            <a:off x="1828800" y="4330700"/>
            <a:ext cx="5969000" cy="1384300"/>
          </a:xfrm>
          <a:prstGeom prst="rect">
            <a:avLst/>
          </a:prstGeom>
        </p:spPr>
      </p:pic>
    </p:spTree>
    <p:extLst>
      <p:ext uri="{BB962C8B-B14F-4D97-AF65-F5344CB8AC3E}">
        <p14:creationId xmlns:p14="http://schemas.microsoft.com/office/powerpoint/2010/main" val="282956307"/>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smtClean="0">
                <a:ea typeface="黑体"/>
                <a:cs typeface="黑体"/>
              </a:rPr>
              <a:t>How</a:t>
            </a:r>
            <a:r>
              <a:rPr lang="zh-CN" altLang="en-US" sz="3200" dirty="0" smtClean="0">
                <a:ea typeface="黑体"/>
                <a:cs typeface="黑体"/>
              </a:rPr>
              <a:t> </a:t>
            </a:r>
            <a:r>
              <a:rPr lang="en-US" altLang="zh-CN" sz="3200" dirty="0" smtClean="0">
                <a:ea typeface="黑体"/>
                <a:cs typeface="黑体"/>
              </a:rPr>
              <a:t>Many</a:t>
            </a:r>
            <a:r>
              <a:rPr lang="zh-CN" altLang="en-US" sz="3200" dirty="0" smtClean="0">
                <a:ea typeface="黑体"/>
                <a:cs typeface="黑体"/>
              </a:rPr>
              <a:t> </a:t>
            </a:r>
            <a:r>
              <a:rPr lang="en-US" altLang="zh-CN" sz="3200" dirty="0" smtClean="0">
                <a:ea typeface="黑体"/>
                <a:cs typeface="黑体"/>
              </a:rPr>
              <a:t>Migrants</a:t>
            </a:r>
            <a:r>
              <a:rPr lang="zh-CN" altLang="en-US" sz="3200" dirty="0" smtClean="0">
                <a:ea typeface="黑体"/>
                <a:cs typeface="黑体"/>
              </a:rPr>
              <a:t> </a:t>
            </a:r>
            <a:r>
              <a:rPr lang="en-US" altLang="zh-CN" sz="3200" dirty="0" smtClean="0">
                <a:ea typeface="黑体"/>
                <a:cs typeface="黑体"/>
              </a:rPr>
              <a:t>are</a:t>
            </a:r>
            <a:r>
              <a:rPr lang="zh-CN" altLang="en-US" sz="3200" dirty="0" smtClean="0">
                <a:ea typeface="黑体"/>
                <a:cs typeface="黑体"/>
              </a:rPr>
              <a:t> </a:t>
            </a:r>
            <a:r>
              <a:rPr lang="en-US" altLang="zh-CN" sz="3200" dirty="0">
                <a:ea typeface="黑体"/>
                <a:cs typeface="黑体"/>
              </a:rPr>
              <a:t>L</a:t>
            </a:r>
            <a:r>
              <a:rPr lang="en-US" altLang="zh-CN" sz="3200" dirty="0" smtClean="0">
                <a:ea typeface="黑体"/>
                <a:cs typeface="黑体"/>
              </a:rPr>
              <a:t>eaving</a:t>
            </a:r>
            <a:r>
              <a:rPr lang="zh-CN" altLang="en-US" sz="3200" dirty="0" smtClean="0">
                <a:ea typeface="黑体"/>
                <a:cs typeface="黑体"/>
              </a:rPr>
              <a:t> </a:t>
            </a:r>
            <a:r>
              <a:rPr lang="en-US" altLang="zh-CN" sz="3200" dirty="0" smtClean="0">
                <a:ea typeface="黑体"/>
                <a:cs typeface="黑体"/>
              </a:rPr>
              <a:t>in</a:t>
            </a:r>
            <a:r>
              <a:rPr lang="zh-CN" altLang="en-US" sz="3200" dirty="0" smtClean="0">
                <a:ea typeface="黑体"/>
                <a:cs typeface="黑体"/>
              </a:rPr>
              <a:t> </a:t>
            </a:r>
            <a:r>
              <a:rPr lang="en-US" altLang="zh-CN" sz="3200" dirty="0" smtClean="0">
                <a:ea typeface="黑体"/>
                <a:cs typeface="黑体"/>
              </a:rPr>
              <a:t>the</a:t>
            </a:r>
            <a:r>
              <a:rPr lang="zh-CN" altLang="en-US" sz="3200" dirty="0" smtClean="0">
                <a:ea typeface="黑体"/>
                <a:cs typeface="黑体"/>
              </a:rPr>
              <a:t> </a:t>
            </a:r>
            <a:r>
              <a:rPr lang="en-US" altLang="zh-CN" sz="3200" dirty="0">
                <a:ea typeface="黑体"/>
                <a:cs typeface="黑体"/>
              </a:rPr>
              <a:t>F</a:t>
            </a:r>
            <a:r>
              <a:rPr lang="en-US" altLang="zh-CN" sz="3200" dirty="0" smtClean="0">
                <a:ea typeface="黑体"/>
                <a:cs typeface="黑体"/>
              </a:rPr>
              <a:t>irst</a:t>
            </a:r>
            <a:r>
              <a:rPr lang="zh-CN" altLang="en-US" sz="3200" dirty="0" smtClean="0">
                <a:ea typeface="黑体"/>
                <a:cs typeface="黑体"/>
              </a:rPr>
              <a:t> </a:t>
            </a:r>
            <a:r>
              <a:rPr lang="en-US" altLang="zh-CN" sz="3200" dirty="0" smtClean="0">
                <a:ea typeface="黑体"/>
                <a:cs typeface="黑体"/>
              </a:rPr>
              <a:t>Weeks?</a:t>
            </a:r>
            <a:endParaRPr kumimoji="1" lang="zh-CN" altLang="en-US" sz="3200" dirty="0"/>
          </a:p>
        </p:txBody>
      </p:sp>
      <p:sp>
        <p:nvSpPr>
          <p:cNvPr id="3" name="内容占位符 2"/>
          <p:cNvSpPr>
            <a:spLocks noGrp="1"/>
          </p:cNvSpPr>
          <p:nvPr>
            <p:ph idx="1"/>
          </p:nvPr>
        </p:nvSpPr>
        <p:spPr>
          <a:xfrm>
            <a:off x="350878" y="1196976"/>
            <a:ext cx="9139237" cy="2613024"/>
          </a:xfrm>
        </p:spPr>
        <p:txBody>
          <a:bodyPr/>
          <a:lstStyle/>
          <a:p>
            <a:r>
              <a:rPr lang="en-US" altLang="zh-CN" sz="2800" dirty="0"/>
              <a:t>B</a:t>
            </a:r>
            <a:r>
              <a:rPr lang="en-US" altLang="zh-CN" sz="2800" dirty="0" smtClean="0"/>
              <a:t>ased </a:t>
            </a:r>
            <a:r>
              <a:rPr lang="en-US" altLang="zh-CN" sz="2800" dirty="0"/>
              <a:t>on </a:t>
            </a:r>
            <a:r>
              <a:rPr lang="en-US" altLang="zh-CN" sz="2800" dirty="0" smtClean="0"/>
              <a:t>people’s </a:t>
            </a:r>
            <a:r>
              <a:rPr lang="en-US" altLang="zh-CN" sz="2800" dirty="0"/>
              <a:t>birthplaces and call </a:t>
            </a:r>
            <a:r>
              <a:rPr lang="en-US" altLang="zh-CN" sz="2800" dirty="0" smtClean="0"/>
              <a:t>history,</a:t>
            </a:r>
            <a:r>
              <a:rPr lang="zh-CN" altLang="en-US" sz="2800" dirty="0" smtClean="0"/>
              <a:t> </a:t>
            </a:r>
            <a:r>
              <a:rPr lang="en-US" altLang="zh-CN" sz="2800" dirty="0" smtClean="0"/>
              <a:t>we</a:t>
            </a:r>
            <a:r>
              <a:rPr lang="zh-CN" altLang="en-US" sz="2800" dirty="0" smtClean="0"/>
              <a:t> </a:t>
            </a:r>
            <a:r>
              <a:rPr lang="en-US" altLang="zh-CN" sz="2800" dirty="0" smtClean="0"/>
              <a:t>define</a:t>
            </a:r>
            <a:r>
              <a:rPr lang="zh-CN" altLang="en-US" sz="2800" dirty="0" smtClean="0"/>
              <a:t> </a:t>
            </a:r>
            <a:r>
              <a:rPr lang="en-US" altLang="zh-CN" sz="2800" dirty="0" smtClean="0"/>
              <a:t>locals</a:t>
            </a:r>
            <a:r>
              <a:rPr lang="zh-CN" altLang="en-US" sz="2800" dirty="0" smtClean="0"/>
              <a:t> </a:t>
            </a:r>
            <a:r>
              <a:rPr lang="en-US" altLang="zh-CN" sz="2800" dirty="0" smtClean="0"/>
              <a:t>and</a:t>
            </a:r>
            <a:r>
              <a:rPr lang="zh-CN" altLang="en-US" sz="2800" dirty="0" smtClean="0"/>
              <a:t> </a:t>
            </a:r>
            <a:r>
              <a:rPr lang="en-US" altLang="zh-CN" sz="2800" dirty="0" smtClean="0"/>
              <a:t>new</a:t>
            </a:r>
            <a:r>
              <a:rPr lang="zh-CN" altLang="en-US" sz="2800" dirty="0" smtClean="0"/>
              <a:t> </a:t>
            </a:r>
            <a:r>
              <a:rPr lang="en-US" altLang="zh-CN" sz="2800" dirty="0" smtClean="0"/>
              <a:t>migrants:</a:t>
            </a:r>
          </a:p>
          <a:p>
            <a:pPr lvl="1"/>
            <a:r>
              <a:rPr lang="en-US" altLang="zh-CN" sz="2400" dirty="0" smtClean="0"/>
              <a:t>Locals:</a:t>
            </a:r>
            <a:r>
              <a:rPr lang="zh-CN" altLang="en-US" sz="2400" dirty="0" smtClean="0"/>
              <a:t> </a:t>
            </a:r>
            <a:r>
              <a:rPr lang="en-US" altLang="zh-CN" sz="2400" dirty="0" smtClean="0"/>
              <a:t>who</a:t>
            </a:r>
            <a:r>
              <a:rPr lang="zh-CN" altLang="en-US" sz="2400" dirty="0" smtClean="0"/>
              <a:t> </a:t>
            </a:r>
            <a:r>
              <a:rPr lang="en-US" altLang="zh-CN" sz="2400" dirty="0" smtClean="0"/>
              <a:t>were</a:t>
            </a:r>
            <a:r>
              <a:rPr lang="zh-CN" altLang="en-US" sz="2400" dirty="0" smtClean="0"/>
              <a:t> </a:t>
            </a:r>
            <a:r>
              <a:rPr lang="en-US" altLang="zh-CN" sz="2400" dirty="0" smtClean="0"/>
              <a:t>born</a:t>
            </a:r>
            <a:r>
              <a:rPr lang="zh-CN" altLang="en-US" sz="2400" dirty="0" smtClean="0"/>
              <a:t> </a:t>
            </a:r>
            <a:r>
              <a:rPr lang="en-US" altLang="zh-CN" sz="2400" dirty="0" smtClean="0"/>
              <a:t>in</a:t>
            </a:r>
            <a:r>
              <a:rPr lang="zh-CN" altLang="en-US" sz="2400" dirty="0" smtClean="0"/>
              <a:t> </a:t>
            </a:r>
            <a:r>
              <a:rPr lang="en-US" altLang="zh-CN" sz="2400" dirty="0" smtClean="0"/>
              <a:t>Shanghai</a:t>
            </a:r>
          </a:p>
          <a:p>
            <a:pPr lvl="1"/>
            <a:r>
              <a:rPr lang="en-US" altLang="zh-CN" sz="2400" dirty="0" smtClean="0"/>
              <a:t>New</a:t>
            </a:r>
            <a:r>
              <a:rPr lang="zh-CN" altLang="en-US" sz="2400" dirty="0" smtClean="0"/>
              <a:t> </a:t>
            </a:r>
            <a:r>
              <a:rPr lang="en-US" altLang="zh-CN" sz="2400" dirty="0"/>
              <a:t>m</a:t>
            </a:r>
            <a:r>
              <a:rPr lang="en-US" altLang="zh-CN" sz="2400" dirty="0" smtClean="0"/>
              <a:t>igrants:</a:t>
            </a:r>
            <a:r>
              <a:rPr lang="zh-CN" altLang="en-US" sz="2400" dirty="0" smtClean="0"/>
              <a:t> </a:t>
            </a:r>
            <a:r>
              <a:rPr lang="en-US" altLang="zh-CN" sz="2400" dirty="0" smtClean="0"/>
              <a:t>who</a:t>
            </a:r>
            <a:r>
              <a:rPr lang="zh-CN" altLang="en-US" sz="2400" dirty="0" smtClean="0"/>
              <a:t> </a:t>
            </a:r>
            <a:r>
              <a:rPr lang="en-US" altLang="zh-CN" sz="2400" dirty="0" smtClean="0"/>
              <a:t>were </a:t>
            </a:r>
            <a:r>
              <a:rPr lang="en-US" altLang="zh-CN" sz="2400" dirty="0"/>
              <a:t>not born in Shanghai and had no call logs in the </a:t>
            </a:r>
            <a:r>
              <a:rPr lang="en-US" altLang="zh-CN" sz="2400" dirty="0" smtClean="0"/>
              <a:t>first </a:t>
            </a:r>
            <a:r>
              <a:rPr lang="en-US" altLang="zh-CN" sz="2400" dirty="0"/>
              <a:t>4 days in our dataset </a:t>
            </a:r>
          </a:p>
          <a:p>
            <a:pPr lvl="1"/>
            <a:endParaRPr lang="en-US" altLang="zh-CN" dirty="0"/>
          </a:p>
          <a:p>
            <a:endParaRPr kumimoji="1" lang="en-US" altLang="zh-CN" dirty="0" smtClean="0"/>
          </a:p>
          <a:p>
            <a:endParaRPr kumimoji="1" lang="zh-CN" altLang="en-US" dirty="0"/>
          </a:p>
        </p:txBody>
      </p:sp>
      <p:sp>
        <p:nvSpPr>
          <p:cNvPr id="6" name="文本框 5"/>
          <p:cNvSpPr txBox="1"/>
          <p:nvPr/>
        </p:nvSpPr>
        <p:spPr>
          <a:xfrm>
            <a:off x="-988541" y="3781168"/>
            <a:ext cx="184731" cy="369332"/>
          </a:xfrm>
          <a:prstGeom prst="rect">
            <a:avLst/>
          </a:prstGeom>
          <a:noFill/>
        </p:spPr>
        <p:txBody>
          <a:bodyPr wrap="none" rtlCol="0">
            <a:spAutoFit/>
          </a:bodyPr>
          <a:lstStyle/>
          <a:p>
            <a:endParaRPr kumimoji="1" lang="zh-CN" altLang="en-US" dirty="0"/>
          </a:p>
        </p:txBody>
      </p:sp>
      <p:pic>
        <p:nvPicPr>
          <p:cNvPr id="8" name="图片 7"/>
          <p:cNvPicPr>
            <a:picLocks noChangeAspect="1"/>
          </p:cNvPicPr>
          <p:nvPr/>
        </p:nvPicPr>
        <p:blipFill>
          <a:blip r:embed="rId3"/>
          <a:stretch>
            <a:fillRect/>
          </a:stretch>
        </p:blipFill>
        <p:spPr>
          <a:xfrm>
            <a:off x="1828800" y="4318000"/>
            <a:ext cx="5969000" cy="1397000"/>
          </a:xfrm>
          <a:prstGeom prst="rect">
            <a:avLst/>
          </a:prstGeom>
        </p:spPr>
      </p:pic>
    </p:spTree>
    <p:extLst>
      <p:ext uri="{BB962C8B-B14F-4D97-AF65-F5344CB8AC3E}">
        <p14:creationId xmlns:p14="http://schemas.microsoft.com/office/powerpoint/2010/main" val="179407293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smtClean="0">
                <a:ea typeface="黑体"/>
                <a:cs typeface="黑体"/>
              </a:rPr>
              <a:t>How</a:t>
            </a:r>
            <a:r>
              <a:rPr lang="zh-CN" altLang="en-US" sz="3200" dirty="0" smtClean="0">
                <a:ea typeface="黑体"/>
                <a:cs typeface="黑体"/>
              </a:rPr>
              <a:t> </a:t>
            </a:r>
            <a:r>
              <a:rPr lang="en-US" altLang="zh-CN" sz="3200" dirty="0" smtClean="0">
                <a:ea typeface="黑体"/>
                <a:cs typeface="黑体"/>
              </a:rPr>
              <a:t>Many</a:t>
            </a:r>
            <a:r>
              <a:rPr lang="zh-CN" altLang="en-US" sz="3200" dirty="0" smtClean="0">
                <a:ea typeface="黑体"/>
                <a:cs typeface="黑体"/>
              </a:rPr>
              <a:t> </a:t>
            </a:r>
            <a:r>
              <a:rPr lang="en-US" altLang="zh-CN" sz="3200" dirty="0" smtClean="0">
                <a:ea typeface="黑体"/>
                <a:cs typeface="黑体"/>
              </a:rPr>
              <a:t>Migrants</a:t>
            </a:r>
            <a:r>
              <a:rPr lang="zh-CN" altLang="en-US" sz="3200" dirty="0" smtClean="0">
                <a:ea typeface="黑体"/>
                <a:cs typeface="黑体"/>
              </a:rPr>
              <a:t> </a:t>
            </a:r>
            <a:r>
              <a:rPr lang="en-US" altLang="zh-CN" sz="3200" dirty="0" smtClean="0">
                <a:ea typeface="黑体"/>
                <a:cs typeface="黑体"/>
              </a:rPr>
              <a:t>are</a:t>
            </a:r>
            <a:r>
              <a:rPr lang="zh-CN" altLang="en-US" sz="3200" dirty="0" smtClean="0">
                <a:ea typeface="黑体"/>
                <a:cs typeface="黑体"/>
              </a:rPr>
              <a:t> </a:t>
            </a:r>
            <a:r>
              <a:rPr lang="en-US" altLang="zh-CN" sz="3200" dirty="0">
                <a:ea typeface="黑体"/>
                <a:cs typeface="黑体"/>
              </a:rPr>
              <a:t>L</a:t>
            </a:r>
            <a:r>
              <a:rPr lang="en-US" altLang="zh-CN" sz="3200" dirty="0" smtClean="0">
                <a:ea typeface="黑体"/>
                <a:cs typeface="黑体"/>
              </a:rPr>
              <a:t>eaving</a:t>
            </a:r>
            <a:r>
              <a:rPr lang="zh-CN" altLang="en-US" sz="3200" dirty="0" smtClean="0">
                <a:ea typeface="黑体"/>
                <a:cs typeface="黑体"/>
              </a:rPr>
              <a:t> </a:t>
            </a:r>
            <a:r>
              <a:rPr lang="en-US" altLang="zh-CN" sz="3200" dirty="0" smtClean="0">
                <a:ea typeface="黑体"/>
                <a:cs typeface="黑体"/>
              </a:rPr>
              <a:t>in</a:t>
            </a:r>
            <a:r>
              <a:rPr lang="zh-CN" altLang="en-US" sz="3200" dirty="0" smtClean="0">
                <a:ea typeface="黑体"/>
                <a:cs typeface="黑体"/>
              </a:rPr>
              <a:t> </a:t>
            </a:r>
            <a:r>
              <a:rPr lang="en-US" altLang="zh-CN" sz="3200" dirty="0" smtClean="0">
                <a:ea typeface="黑体"/>
                <a:cs typeface="黑体"/>
              </a:rPr>
              <a:t>the</a:t>
            </a:r>
            <a:r>
              <a:rPr lang="zh-CN" altLang="en-US" sz="3200" dirty="0" smtClean="0">
                <a:ea typeface="黑体"/>
                <a:cs typeface="黑体"/>
              </a:rPr>
              <a:t> </a:t>
            </a:r>
            <a:r>
              <a:rPr lang="en-US" altLang="zh-CN" sz="3200" dirty="0">
                <a:ea typeface="黑体"/>
                <a:cs typeface="黑体"/>
              </a:rPr>
              <a:t>F</a:t>
            </a:r>
            <a:r>
              <a:rPr lang="en-US" altLang="zh-CN" sz="3200" dirty="0" smtClean="0">
                <a:ea typeface="黑体"/>
                <a:cs typeface="黑体"/>
              </a:rPr>
              <a:t>irst</a:t>
            </a:r>
            <a:r>
              <a:rPr lang="zh-CN" altLang="en-US" sz="3200" dirty="0" smtClean="0">
                <a:ea typeface="黑体"/>
                <a:cs typeface="黑体"/>
              </a:rPr>
              <a:t> </a:t>
            </a:r>
            <a:r>
              <a:rPr lang="en-US" altLang="zh-CN" sz="3200" dirty="0" smtClean="0">
                <a:ea typeface="黑体"/>
                <a:cs typeface="黑体"/>
              </a:rPr>
              <a:t>Weeks?</a:t>
            </a:r>
            <a:endParaRPr kumimoji="1" lang="zh-CN" altLang="en-US" sz="3200" dirty="0"/>
          </a:p>
        </p:txBody>
      </p:sp>
      <p:sp>
        <p:nvSpPr>
          <p:cNvPr id="3" name="内容占位符 2"/>
          <p:cNvSpPr>
            <a:spLocks noGrp="1"/>
          </p:cNvSpPr>
          <p:nvPr>
            <p:ph idx="1"/>
          </p:nvPr>
        </p:nvSpPr>
        <p:spPr>
          <a:xfrm>
            <a:off x="350878" y="1196976"/>
            <a:ext cx="9139237" cy="2613024"/>
          </a:xfrm>
        </p:spPr>
        <p:txBody>
          <a:bodyPr/>
          <a:lstStyle/>
          <a:p>
            <a:r>
              <a:rPr lang="en-US" altLang="zh-CN" sz="2800" dirty="0"/>
              <a:t>B</a:t>
            </a:r>
            <a:r>
              <a:rPr lang="en-US" altLang="zh-CN" sz="2800" dirty="0" smtClean="0"/>
              <a:t>ased </a:t>
            </a:r>
            <a:r>
              <a:rPr lang="en-US" altLang="zh-CN" sz="2800" dirty="0"/>
              <a:t>on </a:t>
            </a:r>
            <a:r>
              <a:rPr lang="en-US" altLang="zh-CN" sz="2800" dirty="0" smtClean="0"/>
              <a:t>people’s </a:t>
            </a:r>
            <a:r>
              <a:rPr lang="en-US" altLang="zh-CN" sz="2800" dirty="0"/>
              <a:t>birthplaces and call </a:t>
            </a:r>
            <a:r>
              <a:rPr lang="en-US" altLang="zh-CN" sz="2800" dirty="0" smtClean="0"/>
              <a:t>history,</a:t>
            </a:r>
            <a:r>
              <a:rPr lang="zh-CN" altLang="en-US" sz="2800" dirty="0" smtClean="0"/>
              <a:t> </a:t>
            </a:r>
            <a:r>
              <a:rPr lang="en-US" altLang="zh-CN" sz="2800" dirty="0" smtClean="0"/>
              <a:t>we</a:t>
            </a:r>
            <a:r>
              <a:rPr lang="zh-CN" altLang="en-US" sz="2800" dirty="0" smtClean="0"/>
              <a:t> </a:t>
            </a:r>
            <a:r>
              <a:rPr lang="en-US" altLang="zh-CN" sz="2800" dirty="0" smtClean="0"/>
              <a:t>define</a:t>
            </a:r>
            <a:r>
              <a:rPr lang="zh-CN" altLang="en-US" sz="2800" dirty="0" smtClean="0"/>
              <a:t> </a:t>
            </a:r>
            <a:r>
              <a:rPr lang="en-US" altLang="zh-CN" sz="2800" dirty="0" smtClean="0"/>
              <a:t>locals</a:t>
            </a:r>
            <a:r>
              <a:rPr lang="zh-CN" altLang="en-US" sz="2800" dirty="0" smtClean="0"/>
              <a:t> </a:t>
            </a:r>
            <a:r>
              <a:rPr lang="en-US" altLang="zh-CN" sz="2800" dirty="0" smtClean="0"/>
              <a:t>and</a:t>
            </a:r>
            <a:r>
              <a:rPr lang="zh-CN" altLang="en-US" sz="2800" dirty="0" smtClean="0"/>
              <a:t> </a:t>
            </a:r>
            <a:r>
              <a:rPr lang="en-US" altLang="zh-CN" sz="2800" dirty="0" smtClean="0"/>
              <a:t>new</a:t>
            </a:r>
            <a:r>
              <a:rPr lang="zh-CN" altLang="en-US" sz="2800" dirty="0" smtClean="0"/>
              <a:t> </a:t>
            </a:r>
            <a:r>
              <a:rPr lang="en-US" altLang="zh-CN" sz="2800" dirty="0" smtClean="0"/>
              <a:t>migrants:</a:t>
            </a:r>
          </a:p>
          <a:p>
            <a:pPr lvl="1"/>
            <a:r>
              <a:rPr lang="en-US" altLang="zh-CN" sz="2400" dirty="0" smtClean="0"/>
              <a:t>Locals:</a:t>
            </a:r>
            <a:r>
              <a:rPr lang="zh-CN" altLang="en-US" sz="2400" dirty="0" smtClean="0"/>
              <a:t> </a:t>
            </a:r>
            <a:r>
              <a:rPr lang="en-US" altLang="zh-CN" sz="2400" dirty="0" smtClean="0"/>
              <a:t>who</a:t>
            </a:r>
            <a:r>
              <a:rPr lang="zh-CN" altLang="en-US" sz="2400" dirty="0" smtClean="0"/>
              <a:t> </a:t>
            </a:r>
            <a:r>
              <a:rPr lang="en-US" altLang="zh-CN" sz="2400" dirty="0" smtClean="0"/>
              <a:t>were</a:t>
            </a:r>
            <a:r>
              <a:rPr lang="zh-CN" altLang="en-US" sz="2400" dirty="0" smtClean="0"/>
              <a:t> </a:t>
            </a:r>
            <a:r>
              <a:rPr lang="en-US" altLang="zh-CN" sz="2400" dirty="0" smtClean="0"/>
              <a:t>born</a:t>
            </a:r>
            <a:r>
              <a:rPr lang="zh-CN" altLang="en-US" sz="2400" dirty="0" smtClean="0"/>
              <a:t> </a:t>
            </a:r>
            <a:r>
              <a:rPr lang="en-US" altLang="zh-CN" sz="2400" dirty="0" smtClean="0"/>
              <a:t>in</a:t>
            </a:r>
            <a:r>
              <a:rPr lang="zh-CN" altLang="en-US" sz="2400" dirty="0" smtClean="0"/>
              <a:t> </a:t>
            </a:r>
            <a:r>
              <a:rPr lang="en-US" altLang="zh-CN" sz="2400" dirty="0" smtClean="0"/>
              <a:t>Shanghai</a:t>
            </a:r>
          </a:p>
          <a:p>
            <a:pPr lvl="1"/>
            <a:r>
              <a:rPr lang="en-US" altLang="zh-CN" sz="2400" dirty="0" smtClean="0"/>
              <a:t>New</a:t>
            </a:r>
            <a:r>
              <a:rPr lang="zh-CN" altLang="en-US" sz="2400" dirty="0" smtClean="0"/>
              <a:t> </a:t>
            </a:r>
            <a:r>
              <a:rPr lang="en-US" altLang="zh-CN" sz="2400" dirty="0"/>
              <a:t>m</a:t>
            </a:r>
            <a:r>
              <a:rPr lang="en-US" altLang="zh-CN" sz="2400" dirty="0" smtClean="0"/>
              <a:t>igrants:</a:t>
            </a:r>
            <a:r>
              <a:rPr lang="zh-CN" altLang="en-US" sz="2400" dirty="0" smtClean="0"/>
              <a:t> </a:t>
            </a:r>
            <a:r>
              <a:rPr lang="en-US" altLang="zh-CN" sz="2400" dirty="0" smtClean="0"/>
              <a:t>who</a:t>
            </a:r>
            <a:r>
              <a:rPr lang="zh-CN" altLang="en-US" sz="2400" dirty="0" smtClean="0"/>
              <a:t> </a:t>
            </a:r>
            <a:r>
              <a:rPr lang="en-US" altLang="zh-CN" sz="2400" dirty="0" smtClean="0"/>
              <a:t>were </a:t>
            </a:r>
            <a:r>
              <a:rPr lang="en-US" altLang="zh-CN" sz="2400" dirty="0"/>
              <a:t>not born in Shanghai and had no call logs in the </a:t>
            </a:r>
            <a:r>
              <a:rPr lang="en-US" altLang="zh-CN" sz="2400" dirty="0" smtClean="0"/>
              <a:t>first </a:t>
            </a:r>
            <a:r>
              <a:rPr lang="en-US" altLang="zh-CN" sz="2400" dirty="0"/>
              <a:t>4 days in our dataset </a:t>
            </a:r>
          </a:p>
          <a:p>
            <a:pPr lvl="1"/>
            <a:endParaRPr lang="en-US" altLang="zh-CN" dirty="0"/>
          </a:p>
          <a:p>
            <a:endParaRPr kumimoji="1" lang="en-US" altLang="zh-CN" dirty="0" smtClean="0"/>
          </a:p>
          <a:p>
            <a:endParaRPr kumimoji="1" lang="zh-CN" altLang="en-US" dirty="0"/>
          </a:p>
        </p:txBody>
      </p:sp>
      <p:sp>
        <p:nvSpPr>
          <p:cNvPr id="6" name="文本框 5"/>
          <p:cNvSpPr txBox="1"/>
          <p:nvPr/>
        </p:nvSpPr>
        <p:spPr>
          <a:xfrm>
            <a:off x="-988541" y="3733800"/>
            <a:ext cx="184731" cy="369332"/>
          </a:xfrm>
          <a:prstGeom prst="rect">
            <a:avLst/>
          </a:prstGeom>
          <a:noFill/>
        </p:spPr>
        <p:txBody>
          <a:bodyPr wrap="none" rtlCol="0">
            <a:spAutoFit/>
          </a:bodyPr>
          <a:lstStyle/>
          <a:p>
            <a:endParaRPr kumimoji="1" lang="zh-CN" altLang="en-US" dirty="0"/>
          </a:p>
        </p:txBody>
      </p:sp>
      <p:pic>
        <p:nvPicPr>
          <p:cNvPr id="8" name="图片 7"/>
          <p:cNvPicPr>
            <a:picLocks noChangeAspect="1"/>
          </p:cNvPicPr>
          <p:nvPr/>
        </p:nvPicPr>
        <p:blipFill>
          <a:blip r:embed="rId3"/>
          <a:stretch>
            <a:fillRect/>
          </a:stretch>
        </p:blipFill>
        <p:spPr>
          <a:xfrm>
            <a:off x="1828800" y="3505200"/>
            <a:ext cx="5969000" cy="2222500"/>
          </a:xfrm>
          <a:prstGeom prst="rect">
            <a:avLst/>
          </a:prstGeom>
        </p:spPr>
      </p:pic>
    </p:spTree>
    <p:extLst>
      <p:ext uri="{BB962C8B-B14F-4D97-AF65-F5344CB8AC3E}">
        <p14:creationId xmlns:p14="http://schemas.microsoft.com/office/powerpoint/2010/main" val="1933796218"/>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ji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77578</TotalTime>
  <Words>4018</Words>
  <Application>Microsoft Macintosh PowerPoint</Application>
  <PresentationFormat>A4 纸张(210x297 毫米)</PresentationFormat>
  <Paragraphs>257</Paragraphs>
  <Slides>30</Slides>
  <Notes>26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30</vt:i4>
      </vt:variant>
    </vt:vector>
  </HeadingPairs>
  <TitlesOfParts>
    <vt:vector size="39" baseType="lpstr">
      <vt:lpstr>MS PGothic</vt:lpstr>
      <vt:lpstr>Times New Roman</vt:lpstr>
      <vt:lpstr>Verdana</vt:lpstr>
      <vt:lpstr>Wingdings</vt:lpstr>
      <vt:lpstr>黑体</vt:lpstr>
      <vt:lpstr>华文行楷</vt:lpstr>
      <vt:lpstr>宋体</vt:lpstr>
      <vt:lpstr>Arial</vt:lpstr>
      <vt:lpstr>jie</vt:lpstr>
      <vt:lpstr>To Stay or to Leave: Churn Prediction for Urban Migrants in the Initial Period </vt:lpstr>
      <vt:lpstr>Urban Migrants</vt:lpstr>
      <vt:lpstr>Telecommunication Metadata</vt:lpstr>
      <vt:lpstr>Integration and Disintegration</vt:lpstr>
      <vt:lpstr>Integration and Disintegration</vt:lpstr>
      <vt:lpstr>How Many Migrants are Leaving in the First Weeks?</vt:lpstr>
      <vt:lpstr>How Many Migrants are Leaving in the First Weeks?</vt:lpstr>
      <vt:lpstr>How Many Migrants are Leaving in the First Weeks?</vt:lpstr>
      <vt:lpstr>How Many Migrants are Leaving in the First Weeks?</vt:lpstr>
      <vt:lpstr>How Many Migrants are Leaving in the First Weeks?</vt:lpstr>
      <vt:lpstr>The (Dis)integretion of Migrants </vt:lpstr>
      <vt:lpstr>Leaving migrants start with a denser group</vt:lpstr>
      <vt:lpstr>The (Dis)integretion of Migrants </vt:lpstr>
      <vt:lpstr>Leaving migrants tend to have less diverse connections</vt:lpstr>
      <vt:lpstr>The (Dis)integretion of Migrants </vt:lpstr>
      <vt:lpstr>Leaving migrants tend to stay in most expensive area</vt:lpstr>
      <vt:lpstr>The (Dis)integretion of Migrants </vt:lpstr>
      <vt:lpstr>Classification Tasks</vt:lpstr>
      <vt:lpstr>New Migrants from Locals</vt:lpstr>
      <vt:lpstr>New Migrants from Locals</vt:lpstr>
      <vt:lpstr>Churn prediction problem</vt:lpstr>
      <vt:lpstr>Churn prediction problem</vt:lpstr>
      <vt:lpstr>Churn prediction problem</vt:lpstr>
      <vt:lpstr>With the first 5 days’ data, the classifier performs as well as those trained using 14 days</vt:lpstr>
      <vt:lpstr>Summary</vt:lpstr>
      <vt:lpstr>Appendix: Telecommunication in China</vt:lpstr>
      <vt:lpstr>Appendix: Feature Sets</vt:lpstr>
      <vt:lpstr>Appendix: Feature Sets</vt:lpstr>
      <vt:lpstr>Appendix: Feature Sets</vt:lpstr>
      <vt:lpstr>Appendix: Feature Sets</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Influence Analysis and Action Prediction via Factor Graph Models</dc:title>
  <dc:creator>Jie Tang</dc:creator>
  <cp:keywords>Social Influence Analysis, social prediction, social networks</cp:keywords>
  <cp:lastModifiedBy>刘 宗涛</cp:lastModifiedBy>
  <cp:revision>6266</cp:revision>
  <cp:lastPrinted>2018-04-17T06:48:03Z</cp:lastPrinted>
  <dcterms:created xsi:type="dcterms:W3CDTF">1601-01-01T00:00:00Z</dcterms:created>
  <dcterms:modified xsi:type="dcterms:W3CDTF">2018-04-26T11:28:34Z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