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82" r:id="rId6"/>
    <p:sldId id="281" r:id="rId7"/>
    <p:sldId id="283" r:id="rId8"/>
    <p:sldId id="284" r:id="rId9"/>
    <p:sldId id="285" r:id="rId10"/>
    <p:sldId id="286" r:id="rId11"/>
    <p:sldId id="288" r:id="rId12"/>
    <p:sldId id="287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78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84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016" y="1196752"/>
            <a:ext cx="9145016" cy="147002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Assessing Human Error Against a Benchmark of Perfection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1640" y="2564904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000" dirty="0" err="1" smtClean="0">
                <a:solidFill>
                  <a:schemeClr val="tx1"/>
                </a:solidFill>
              </a:rPr>
              <a:t>Acm</a:t>
            </a:r>
            <a:r>
              <a:rPr lang="en-US" altLang="zh-CN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Sigkdd</a:t>
            </a:r>
            <a:r>
              <a:rPr lang="en-US" altLang="zh-CN" sz="2000" dirty="0" smtClean="0">
                <a:solidFill>
                  <a:schemeClr val="tx1"/>
                </a:solidFill>
              </a:rPr>
              <a:t> International Conference on Knowledge Discovery &amp; Data Mining , 2016</a:t>
            </a:r>
          </a:p>
          <a:p>
            <a:endParaRPr lang="en-US" altLang="zh-CN" sz="2000" dirty="0" smtClean="0">
              <a:solidFill>
                <a:schemeClr val="tx1"/>
              </a:solidFill>
            </a:endParaRPr>
          </a:p>
          <a:p>
            <a:r>
              <a:rPr lang="en-US" altLang="zh-CN" sz="2000" dirty="0" smtClean="0">
                <a:solidFill>
                  <a:schemeClr val="tx1"/>
                </a:solidFill>
              </a:rPr>
              <a:t>Zhou  Chao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525963"/>
          </a:xfrm>
        </p:spPr>
        <p:txBody>
          <a:bodyPr>
            <a:noAutofit/>
          </a:bodyPr>
          <a:lstStyle/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 player selected </a:t>
            </a:r>
            <a:r>
              <a:rPr lang="en-US" altLang="zh-CN" sz="2400" dirty="0" smtClean="0"/>
              <a:t>from a biased distribution in which they were </a:t>
            </a:r>
            <a:r>
              <a:rPr lang="en-US" altLang="zh-CN" sz="2400" dirty="0" smtClean="0"/>
              <a:t>preferentially </a:t>
            </a:r>
            <a:r>
              <a:rPr lang="en-US" altLang="zh-CN" sz="2400" dirty="0" smtClean="0"/>
              <a:t>c times more likely to select a non-blunder than a blunder, </a:t>
            </a:r>
            <a:r>
              <a:rPr lang="en-US" altLang="zh-CN" sz="2400" dirty="0" smtClean="0"/>
              <a:t>for a </a:t>
            </a:r>
            <a:r>
              <a:rPr lang="en-US" altLang="zh-CN" sz="2400" dirty="0" smtClean="0"/>
              <a:t>parameter c &gt; 1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The empirical blunder </a:t>
            </a:r>
            <a:r>
              <a:rPr lang="en-US" altLang="zh-CN" sz="2400" dirty="0" smtClean="0"/>
              <a:t>rate of a position P would </a:t>
            </a:r>
            <a:r>
              <a:rPr lang="en-US" altLang="zh-CN" sz="2400" dirty="0" smtClean="0"/>
              <a:t>be: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Best-fit </a:t>
            </a:r>
            <a:r>
              <a:rPr lang="en-US" altLang="zh-CN" sz="2400" dirty="0" smtClean="0"/>
              <a:t>values of c are c </a:t>
            </a:r>
            <a:r>
              <a:rPr lang="en-US" altLang="zh-CN" sz="2400" dirty="0" smtClean="0"/>
              <a:t>= 15 for </a:t>
            </a:r>
            <a:r>
              <a:rPr lang="en-US" altLang="zh-CN" sz="2400" dirty="0" smtClean="0"/>
              <a:t>the FICS data and c </a:t>
            </a:r>
            <a:r>
              <a:rPr lang="en-US" altLang="zh-CN" sz="2400" dirty="0" smtClean="0"/>
              <a:t>= 100 </a:t>
            </a:r>
            <a:r>
              <a:rPr lang="en-US" altLang="zh-CN" sz="2400" dirty="0" smtClean="0"/>
              <a:t>for the GM </a:t>
            </a:r>
            <a:r>
              <a:rPr lang="en-US" altLang="zh-CN" sz="2400" dirty="0" smtClean="0"/>
              <a:t>data.</a:t>
            </a:r>
            <a:endParaRPr lang="en-US" altLang="zh-CN" sz="2400" dirty="0" smtClean="0"/>
          </a:p>
        </p:txBody>
      </p:sp>
      <p:pic>
        <p:nvPicPr>
          <p:cNvPr id="24577" name="Picture 1" descr="C:\Users\zc\AppData\Roaming\Tencent\Users\799514034\QQ\WinTemp\RichOle\GFZNDNLXHYX]R7{OBS5XKL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850801"/>
            <a:ext cx="2466975" cy="561975"/>
          </a:xfrm>
          <a:prstGeom prst="rect">
            <a:avLst/>
          </a:prstGeom>
          <a:noFill/>
        </p:spPr>
      </p:pic>
      <p:pic>
        <p:nvPicPr>
          <p:cNvPr id="24578" name="Picture 2" descr="C:\Users\zc\AppData\Roaming\Tencent\Users\799514034\QQ\WinTemp\RichOle\9)T]P]6OOSP{ZG_[WAU5R@U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128776"/>
            <a:ext cx="5328592" cy="1076561"/>
          </a:xfrm>
          <a:prstGeom prst="rect">
            <a:avLst/>
          </a:prstGeom>
          <a:noFill/>
        </p:spPr>
      </p:pic>
      <p:pic>
        <p:nvPicPr>
          <p:cNvPr id="24579" name="Picture 3" descr="C:\Users\zc\AppData\Roaming\Tencent\Users\799514034\QQ\WinTemp\RichOle\0U{M9PJ%(B]I]FRW0OGH8FW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4280904"/>
            <a:ext cx="2880320" cy="8762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Skill</a:t>
            </a:r>
          </a:p>
          <a:p>
            <a:pPr>
              <a:buNone/>
            </a:pPr>
            <a:endParaRPr lang="en-US" altLang="zh-CN" sz="1300" dirty="0" smtClean="0"/>
          </a:p>
        </p:txBody>
      </p:sp>
      <p:pic>
        <p:nvPicPr>
          <p:cNvPr id="25601" name="Picture 1" descr="C:\Users\zc\AppData\Roaming\Tencent\Users\799514034\QQ\WinTemp\RichOle\WEIW)Y3~7ZULISGWIOSY0}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16832"/>
            <a:ext cx="3708412" cy="3096344"/>
          </a:xfrm>
          <a:prstGeom prst="rect">
            <a:avLst/>
          </a:prstGeom>
          <a:noFill/>
        </p:spPr>
      </p:pic>
      <p:pic>
        <p:nvPicPr>
          <p:cNvPr id="25602" name="Picture 2" descr="C:\Users\zc\AppData\Roaming\Tencent\Users\799514034\QQ\WinTemp\RichOle\QXBE2GI5YGQ`RB]ZXW855$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916832"/>
            <a:ext cx="3744416" cy="31144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Skill</a:t>
            </a:r>
          </a:p>
          <a:p>
            <a:pPr>
              <a:buNone/>
            </a:pPr>
            <a:endParaRPr lang="en-US" altLang="zh-CN" sz="1300" dirty="0" smtClean="0"/>
          </a:p>
          <a:p>
            <a:r>
              <a:rPr lang="en-US" altLang="zh-CN" sz="2400" dirty="0" smtClean="0"/>
              <a:t>There </a:t>
            </a:r>
            <a:r>
              <a:rPr lang="en-US" altLang="zh-CN" sz="2400" dirty="0" smtClean="0"/>
              <a:t>is </a:t>
            </a:r>
            <a:r>
              <a:rPr lang="en-US" altLang="zh-CN" sz="2400" dirty="0" smtClean="0"/>
              <a:t>remarkably little </a:t>
            </a:r>
            <a:r>
              <a:rPr lang="en-US" altLang="zh-CN" sz="2400" dirty="0" smtClean="0"/>
              <a:t>variation among the curves. When viewed on a </a:t>
            </a:r>
            <a:r>
              <a:rPr lang="en-US" altLang="zh-CN" sz="2400" dirty="0" smtClean="0"/>
              <a:t>logarithmic y-axis </a:t>
            </a:r>
            <a:r>
              <a:rPr lang="en-US" altLang="zh-CN" sz="2400" dirty="0" smtClean="0"/>
              <a:t>the curves are </a:t>
            </a:r>
            <a:r>
              <a:rPr lang="en-US" altLang="zh-CN" sz="2400" dirty="0" smtClean="0"/>
              <a:t>almost completely parallel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A second, arguably more striking, property is how little the </a:t>
            </a:r>
            <a:r>
              <a:rPr lang="en-US" altLang="zh-CN" sz="2400" dirty="0" smtClean="0"/>
              <a:t>curves overlap </a:t>
            </a:r>
            <a:r>
              <a:rPr lang="en-US" altLang="zh-CN" sz="2400" dirty="0" smtClean="0"/>
              <a:t>in their ranges of </a:t>
            </a:r>
            <a:r>
              <a:rPr lang="en-US" altLang="zh-CN" sz="2400" dirty="0" smtClean="0"/>
              <a:t>y-values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Skill-fixed values of (N(P), B(P))</a:t>
            </a:r>
          </a:p>
          <a:p>
            <a:pPr>
              <a:buNone/>
            </a:pPr>
            <a:endParaRPr lang="en-US" altLang="zh-CN" sz="1300" dirty="0" smtClean="0"/>
          </a:p>
        </p:txBody>
      </p:sp>
      <p:pic>
        <p:nvPicPr>
          <p:cNvPr id="28673" name="Picture 1" descr="C:\Users\zc\AppData\Roaming\Tencent\Users\799514034\QQ\WinTemp\RichOle\AA%3`(T8}IGOPY1WXFC$X4J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412776"/>
            <a:ext cx="6192688" cy="49278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Skill-fixed position</a:t>
            </a:r>
          </a:p>
          <a:p>
            <a:pPr>
              <a:buNone/>
            </a:pPr>
            <a:endParaRPr lang="en-US" altLang="zh-CN" sz="1300" dirty="0" smtClean="0"/>
          </a:p>
        </p:txBody>
      </p:sp>
      <p:pic>
        <p:nvPicPr>
          <p:cNvPr id="27649" name="Picture 1" descr="C:\Users\zc\AppData\Roaming\Tencent\Users\799514034\QQ\WinTemp\RichOle\}$E[(BC1{S%V(O85INAJ{Y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124744"/>
            <a:ext cx="6552728" cy="55163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Time</a:t>
            </a:r>
          </a:p>
          <a:p>
            <a:pPr>
              <a:buNone/>
            </a:pPr>
            <a:endParaRPr lang="en-US" altLang="zh-CN" sz="1300" dirty="0" smtClean="0"/>
          </a:p>
        </p:txBody>
      </p:sp>
      <p:pic>
        <p:nvPicPr>
          <p:cNvPr id="29697" name="Picture 1" descr="C:\Users\zc\AppData\Roaming\Tencent\Users\799514034\QQ\WinTemp\RichOle\CM7ZO{$1@TM%TVF}_[U[T@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412776"/>
            <a:ext cx="5571249" cy="46085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Time</a:t>
            </a:r>
          </a:p>
          <a:p>
            <a:pPr>
              <a:buNone/>
            </a:pPr>
            <a:endParaRPr lang="en-US" altLang="zh-CN" sz="1300" dirty="0" smtClean="0"/>
          </a:p>
          <a:p>
            <a:r>
              <a:rPr lang="en-US" altLang="zh-CN" sz="2400" dirty="0" smtClean="0"/>
              <a:t>It </a:t>
            </a:r>
            <a:r>
              <a:rPr lang="en-US" altLang="zh-CN" sz="2400" dirty="0" smtClean="0"/>
              <a:t>shows a very similar “ladder” structure </a:t>
            </a:r>
            <a:r>
              <a:rPr lang="en-US" altLang="zh-CN" sz="2400" dirty="0" smtClean="0"/>
              <a:t>in which </a:t>
            </a:r>
            <a:r>
              <a:rPr lang="en-US" altLang="zh-CN" sz="2400" dirty="0" smtClean="0"/>
              <a:t>the role of blunder potential is </a:t>
            </a:r>
            <a:r>
              <a:rPr lang="en-US" altLang="zh-CN" sz="2400" dirty="0" smtClean="0"/>
              <a:t>dominant</a:t>
            </a:r>
          </a:p>
          <a:p>
            <a:endParaRPr lang="en-US" altLang="zh-CN" sz="2400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6632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Time-fixed blunder potential and player rating</a:t>
            </a:r>
            <a:endParaRPr lang="en-US" altLang="zh-CN" sz="2800" b="1" dirty="0" smtClean="0"/>
          </a:p>
          <a:p>
            <a:pPr>
              <a:buNone/>
            </a:pPr>
            <a:endParaRPr lang="en-US" altLang="zh-CN" sz="1300" dirty="0" smtClean="0"/>
          </a:p>
        </p:txBody>
      </p:sp>
      <p:pic>
        <p:nvPicPr>
          <p:cNvPr id="30721" name="Picture 1" descr="C:\Users\zc\AppData\Roaming\Tencent\Users\799514034\QQ\WinTemp\RichOle\QY}%8)RLVBZ0$)$T)(_0OS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698736"/>
            <a:ext cx="6120680" cy="59706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Prediction – Task1</a:t>
            </a:r>
            <a:endParaRPr lang="en-US" altLang="zh-CN" sz="1300" dirty="0" smtClean="0"/>
          </a:p>
          <a:p>
            <a:r>
              <a:rPr lang="en-US" altLang="zh-CN" sz="2400" dirty="0" smtClean="0"/>
              <a:t>Task 1: </a:t>
            </a:r>
            <a:r>
              <a:rPr lang="en-US" altLang="zh-CN" sz="2400" dirty="0" smtClean="0"/>
              <a:t>we want to predict whether </a:t>
            </a:r>
            <a:r>
              <a:rPr lang="en-US" altLang="zh-CN" sz="2400" dirty="0" smtClean="0"/>
              <a:t>the decision-maker </a:t>
            </a:r>
            <a:r>
              <a:rPr lang="en-US" altLang="zh-CN" sz="2400" dirty="0" smtClean="0"/>
              <a:t>will err or </a:t>
            </a:r>
            <a:r>
              <a:rPr lang="en-US" altLang="zh-CN" sz="2400" dirty="0" smtClean="0"/>
              <a:t>not.</a:t>
            </a:r>
            <a:endParaRPr lang="en-US" altLang="zh-CN" sz="2400" dirty="0" smtClean="0"/>
          </a:p>
        </p:txBody>
      </p:sp>
      <p:pic>
        <p:nvPicPr>
          <p:cNvPr id="32769" name="Picture 1" descr="C:\Users\zc\AppData\Roaming\Tencent\Users\799514034\QQ\WinTemp\RichOle\E7PJQK(4YC0R~3X~]{6F_S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132856"/>
            <a:ext cx="7058025" cy="4171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Prediction – Task1</a:t>
            </a:r>
            <a:endParaRPr lang="en-US" altLang="zh-CN" sz="1300" dirty="0" smtClean="0"/>
          </a:p>
          <a:p>
            <a:pPr>
              <a:buNone/>
            </a:pPr>
            <a:endParaRPr lang="en-US" altLang="zh-CN" sz="2400" dirty="0" smtClean="0"/>
          </a:p>
        </p:txBody>
      </p:sp>
      <p:pic>
        <p:nvPicPr>
          <p:cNvPr id="33793" name="Picture 1" descr="C:\Users\zc\AppData\Roaming\Tencent\Users\799514034\QQ\WinTemp\RichOle\`VXD3~8IG[42_9~T}G11Y$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628800"/>
            <a:ext cx="6943725" cy="4286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692696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Aim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Model systems for studying human error</a:t>
            </a:r>
            <a:endParaRPr lang="en-US" altLang="zh-CN" sz="2400" b="1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2400" b="1" dirty="0" err="1" smtClean="0"/>
              <a:t>Rrequirement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buNone/>
            </a:pPr>
            <a:endParaRPr lang="en-US" altLang="zh-CN" sz="1300" dirty="0" smtClean="0"/>
          </a:p>
          <a:p>
            <a:pPr>
              <a:lnSpc>
                <a:spcPts val="2500"/>
              </a:lnSpc>
              <a:buNone/>
            </a:pP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        It should consist of a task for which the context of the    human decisions has been measured as thoroughly as possible, and in a very large number of instances, to provide the training data for an algorithm to analyze errors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2400" dirty="0" smtClean="0"/>
              <a:t>(ii)      The task is non-trivial, it should be challenging even for highly skilled human decision-makers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(iii)     The “ground truth” — the correctness of each candidate decision — should be feasibly computable by an algorithm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Prediction – Task2</a:t>
            </a:r>
            <a:endParaRPr lang="en-US" altLang="zh-CN" sz="1300" dirty="0" smtClean="0"/>
          </a:p>
          <a:p>
            <a:r>
              <a:rPr lang="en-US" altLang="zh-CN" sz="2400" dirty="0" smtClean="0"/>
              <a:t>Task 2: </a:t>
            </a:r>
            <a:r>
              <a:rPr lang="en-US" altLang="zh-CN" sz="2400" dirty="0" smtClean="0"/>
              <a:t>we now </a:t>
            </a:r>
            <a:r>
              <a:rPr lang="en-US" altLang="zh-CN" sz="2400" dirty="0" smtClean="0"/>
              <a:t>control for </a:t>
            </a:r>
            <a:r>
              <a:rPr lang="en-US" altLang="zh-CN" sz="2400" dirty="0" smtClean="0"/>
              <a:t>b(P) and n(P) and investigate the predictive </a:t>
            </a:r>
            <a:r>
              <a:rPr lang="en-US" altLang="zh-CN" sz="2400" dirty="0" smtClean="0"/>
              <a:t>performance of </a:t>
            </a:r>
            <a:r>
              <a:rPr lang="en-US" altLang="zh-CN" sz="2400" dirty="0" smtClean="0"/>
              <a:t>our features once blunder potential has been </a:t>
            </a:r>
            <a:r>
              <a:rPr lang="en-US" altLang="zh-CN" sz="2400" dirty="0" smtClean="0"/>
              <a:t>fixed.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In all cases, the </a:t>
            </a:r>
            <a:r>
              <a:rPr lang="en-US" altLang="zh-CN" sz="2400" dirty="0" smtClean="0"/>
              <a:t>performance of </a:t>
            </a:r>
            <a:r>
              <a:rPr lang="en-US" altLang="zh-CN" sz="2400" dirty="0" smtClean="0"/>
              <a:t>the full feature set is best (the mean accuracy is 0.71</a:t>
            </a:r>
            <a:r>
              <a:rPr lang="en-US" altLang="zh-CN" sz="2400" dirty="0" smtClean="0"/>
              <a:t>), but </a:t>
            </a:r>
            <a:r>
              <a:rPr lang="en-US" altLang="zh-CN" sz="2400" dirty="0" smtClean="0"/>
              <a:t>D2 alone achieves 0.70 accuracy on average.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Prediction – Task3</a:t>
            </a:r>
            <a:endParaRPr lang="en-US" altLang="zh-CN" sz="1300" dirty="0" smtClean="0"/>
          </a:p>
          <a:p>
            <a:r>
              <a:rPr lang="en-US" altLang="zh-CN" sz="2400" dirty="0" smtClean="0"/>
              <a:t>Task 3: </a:t>
            </a:r>
            <a:r>
              <a:rPr lang="en-US" altLang="zh-CN" sz="2400" dirty="0" smtClean="0"/>
              <a:t>the degree to </a:t>
            </a:r>
            <a:r>
              <a:rPr lang="en-US" altLang="zh-CN" sz="2400" dirty="0" smtClean="0"/>
              <a:t>which time </a:t>
            </a:r>
            <a:r>
              <a:rPr lang="en-US" altLang="zh-CN" sz="2400" dirty="0" smtClean="0"/>
              <a:t>and skill are informative once the position has been fully </a:t>
            </a:r>
            <a:r>
              <a:rPr lang="en-US" altLang="zh-CN" sz="2400" dirty="0" smtClean="0"/>
              <a:t>controlled for.</a:t>
            </a:r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On average, knowing the rating of the player </a:t>
            </a:r>
            <a:r>
              <a:rPr lang="en-US" altLang="zh-CN" sz="2400" dirty="0" smtClean="0"/>
              <a:t>alone results </a:t>
            </a:r>
            <a:r>
              <a:rPr lang="en-US" altLang="zh-CN" sz="2400" dirty="0" smtClean="0"/>
              <a:t>in an accuracy of 0.62, knowing the times available to </a:t>
            </a:r>
            <a:r>
              <a:rPr lang="en-US" altLang="zh-CN" sz="2400" dirty="0" smtClean="0"/>
              <a:t>the player </a:t>
            </a:r>
            <a:r>
              <a:rPr lang="en-US" altLang="zh-CN" sz="2400" dirty="0" smtClean="0"/>
              <a:t>and his opponent yields 0.54, and together they give </a:t>
            </a:r>
            <a:r>
              <a:rPr lang="en-US" altLang="zh-CN" sz="2400" dirty="0" smtClean="0"/>
              <a:t>0.63.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0872" y="692696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Chess: A perfect model system for human error</a:t>
            </a:r>
            <a:endParaRPr lang="en-US" altLang="zh-CN" sz="2400" b="1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2400" b="1" dirty="0" smtClean="0"/>
              <a:t>Initial ideas 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buNone/>
            </a:pPr>
            <a:endParaRPr lang="en-US" altLang="zh-CN" sz="1300" dirty="0" smtClean="0"/>
          </a:p>
          <a:p>
            <a:pPr>
              <a:buNone/>
            </a:pP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       The clean formulation of the decisions made by human chess players.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2400" dirty="0" smtClean="0"/>
              <a:t>(ii)      The availability of databases with millions of recorded chess games by strong players.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(iii)     The definition of chess a deterministic game with two players (White and Black) who engage in alternating moves, and with a game outcome that is either (a) a win for White, (b) a win for Black, or (c) a draw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Assessing errors using </a:t>
            </a:r>
            <a:r>
              <a:rPr lang="en-US" altLang="zh-CN" sz="2800" b="1" dirty="0" err="1" smtClean="0"/>
              <a:t>tablebases</a:t>
            </a:r>
            <a:endParaRPr lang="en-US" altLang="zh-CN" sz="2800" b="1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endParaRPr lang="en-US" altLang="zh-CN" sz="1300" dirty="0" smtClean="0"/>
          </a:p>
          <a:p>
            <a:pPr>
              <a:lnSpc>
                <a:spcPts val="2500"/>
              </a:lnSpc>
              <a:buNone/>
            </a:pPr>
            <a:r>
              <a:rPr lang="en-US" altLang="zh-CN" sz="2400" dirty="0" smtClean="0"/>
              <a:t>          In our work, we use </a:t>
            </a:r>
            <a:r>
              <a:rPr lang="en-US" altLang="zh-CN" sz="2400" dirty="0" err="1" smtClean="0"/>
              <a:t>minimax</a:t>
            </a:r>
            <a:r>
              <a:rPr lang="en-US" altLang="zh-CN" sz="2400" dirty="0" smtClean="0"/>
              <a:t> values by leveraging a further development in computer chess — the fact that chess has been solved for all positions with at most k pieces on the board, for small values of k.</a:t>
            </a:r>
          </a:p>
          <a:p>
            <a:pPr>
              <a:lnSpc>
                <a:spcPts val="2500"/>
              </a:lnSpc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          Proprietary </a:t>
            </a:r>
            <a:r>
              <a:rPr lang="en-US" altLang="zh-CN" sz="2400" dirty="0" err="1" smtClean="0"/>
              <a:t>tablebases</a:t>
            </a:r>
            <a:r>
              <a:rPr lang="en-US" altLang="zh-CN" sz="2400" dirty="0" smtClean="0"/>
              <a:t> with k = 7 have been built, requiring in excess of a hundred terabytes of storage, and we focus on the case of k = 6 in what follows.</a:t>
            </a:r>
          </a:p>
          <a:p>
            <a:pPr>
              <a:buNone/>
            </a:pPr>
            <a:endParaRPr lang="en-US" altLang="zh-CN" sz="1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Our model system for analyzing human error</a:t>
            </a:r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endParaRPr lang="en-US" altLang="zh-CN" sz="1300" dirty="0" smtClean="0"/>
          </a:p>
          <a:p>
            <a:pPr marL="514350" indent="-514350">
              <a:buAutoNum type="romanLcParenBoth"/>
            </a:pPr>
            <a:r>
              <a:rPr lang="en-US" altLang="zh-CN" sz="2400" dirty="0" smtClean="0"/>
              <a:t>Chess positions with at most k = 6 pieces arise relatively frequently in real games.</a:t>
            </a:r>
          </a:p>
          <a:p>
            <a:pPr marL="514350" indent="-514350">
              <a:buAutoNum type="romanLcParenBoth"/>
            </a:pPr>
            <a:endParaRPr lang="en-US" altLang="zh-CN" sz="2400" dirty="0" smtClean="0"/>
          </a:p>
          <a:p>
            <a:pPr marL="514350" indent="-514350">
              <a:buAutoNum type="romanLcParenBoth"/>
            </a:pPr>
            <a:r>
              <a:rPr lang="en-US" altLang="zh-CN" sz="2400" dirty="0" smtClean="0"/>
              <a:t>Despite their simple structure, they can induce high error rates by amateurs and non-trivial error rates even by the best players in the world.</a:t>
            </a:r>
          </a:p>
          <a:p>
            <a:pPr marL="514350" indent="-514350">
              <a:buAutoNum type="romanLcParenBoth"/>
            </a:pPr>
            <a:endParaRPr lang="en-US" altLang="zh-CN" sz="2400" dirty="0" smtClean="0"/>
          </a:p>
          <a:p>
            <a:pPr marL="514350" indent="-514350">
              <a:buAutoNum type="romanLcParenBoth"/>
            </a:pPr>
            <a:r>
              <a:rPr lang="en-US" altLang="zh-CN" sz="2400" dirty="0" smtClean="0"/>
              <a:t>They can be evaluated perfectly by </a:t>
            </a:r>
            <a:r>
              <a:rPr lang="en-US" altLang="zh-CN" sz="2400" dirty="0" err="1" smtClean="0"/>
              <a:t>tablebases</a:t>
            </a:r>
            <a:r>
              <a:rPr lang="en-US" altLang="zh-CN" sz="2400" dirty="0" smtClean="0"/>
              <a:t>.</a:t>
            </a:r>
          </a:p>
          <a:p>
            <a:pPr>
              <a:buNone/>
            </a:pPr>
            <a:endParaRPr lang="en-US" altLang="zh-CN" sz="14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Definition of blunders</a:t>
            </a:r>
          </a:p>
          <a:p>
            <a:pPr>
              <a:buNone/>
            </a:pPr>
            <a:endParaRPr lang="en-US" altLang="zh-CN" sz="2800" b="1" dirty="0" smtClean="0"/>
          </a:p>
          <a:p>
            <a:pPr>
              <a:buNone/>
            </a:pPr>
            <a:endParaRPr lang="en-US" altLang="zh-CN" sz="1300" dirty="0" smtClean="0"/>
          </a:p>
          <a:p>
            <a:pPr marL="514350" indent="-514350">
              <a:buAutoNum type="romanLcParenBoth"/>
            </a:pPr>
            <a:r>
              <a:rPr lang="en-US" altLang="zh-CN" sz="2400" dirty="0" smtClean="0"/>
              <a:t>Concrete and precisely aligned with the </a:t>
            </a:r>
            <a:r>
              <a:rPr lang="en-US" altLang="zh-CN" sz="2400" dirty="0" err="1" smtClean="0"/>
              <a:t>minimax</a:t>
            </a:r>
            <a:r>
              <a:rPr lang="en-US" altLang="zh-CN" sz="2400" dirty="0" smtClean="0"/>
              <a:t> value of the game tree.</a:t>
            </a:r>
          </a:p>
          <a:p>
            <a:pPr marL="514350" indent="-514350">
              <a:buAutoNum type="romanLcParenBoth"/>
            </a:pPr>
            <a:endParaRPr lang="en-US" altLang="zh-CN" sz="2400" dirty="0" smtClean="0"/>
          </a:p>
          <a:p>
            <a:pPr marL="514350" indent="-514350">
              <a:buAutoNum type="romanLcParenBoth"/>
            </a:pPr>
            <a:endParaRPr lang="en-US" altLang="zh-CN" sz="2400" dirty="0" smtClean="0"/>
          </a:p>
          <a:p>
            <a:pPr marL="514350" indent="-514350">
              <a:buAutoNum type="romanLcParenBoth"/>
            </a:pPr>
            <a:r>
              <a:rPr lang="en-US" altLang="zh-CN" sz="2400" dirty="0" smtClean="0"/>
              <a:t>“Softer” notions of blunders,  produces a much higher empirical probability that the opponent will make a mistake at some future point and lose.</a:t>
            </a:r>
          </a:p>
          <a:p>
            <a:pPr>
              <a:buNone/>
            </a:pPr>
            <a:endParaRPr lang="en-US" altLang="zh-CN" sz="14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Features</a:t>
            </a:r>
          </a:p>
          <a:p>
            <a:pPr>
              <a:buNone/>
            </a:pPr>
            <a:endParaRPr lang="en-US" altLang="zh-CN" sz="1300" dirty="0" smtClean="0"/>
          </a:p>
          <a:p>
            <a:pPr marL="514350" indent="-514350">
              <a:buAutoNum type="romanLcParenBoth"/>
            </a:pPr>
            <a:r>
              <a:rPr lang="en-US" altLang="zh-CN" sz="2400" dirty="0" smtClean="0"/>
              <a:t>the skill of the </a:t>
            </a:r>
            <a:r>
              <a:rPr lang="en-US" altLang="zh-CN" sz="2400" dirty="0" smtClean="0"/>
              <a:t>decision-maker.</a:t>
            </a:r>
            <a:endParaRPr lang="en-US" altLang="zh-CN" sz="2400" dirty="0" smtClean="0"/>
          </a:p>
          <a:p>
            <a:pPr marL="514350" indent="-514350">
              <a:buAutoNum type="romanLcParenBoth"/>
            </a:pPr>
            <a:r>
              <a:rPr lang="en-US" altLang="zh-CN" sz="2400" dirty="0" smtClean="0"/>
              <a:t>the time available to make the </a:t>
            </a:r>
            <a:r>
              <a:rPr lang="en-US" altLang="zh-CN" sz="2400" dirty="0" smtClean="0"/>
              <a:t>decision.</a:t>
            </a:r>
          </a:p>
          <a:p>
            <a:pPr marL="514350" indent="-514350">
              <a:buAutoNum type="romanLcParenBoth"/>
            </a:pPr>
            <a:r>
              <a:rPr lang="en-US" altLang="zh-CN" sz="2400" dirty="0" smtClean="0"/>
              <a:t> </a:t>
            </a:r>
            <a:r>
              <a:rPr lang="en-US" altLang="zh-CN" sz="2400" dirty="0" smtClean="0"/>
              <a:t>the inherent difficulty of the </a:t>
            </a:r>
            <a:r>
              <a:rPr lang="en-US" altLang="zh-CN" sz="2400" dirty="0" smtClean="0"/>
              <a:t>decision</a:t>
            </a:r>
          </a:p>
          <a:p>
            <a:pPr marL="514350" indent="-514350">
              <a:buAutoNum type="romanLcParenBoth"/>
            </a:pPr>
            <a:endParaRPr lang="en-US" altLang="zh-CN" sz="2400" dirty="0" smtClean="0"/>
          </a:p>
          <a:p>
            <a:pPr marL="514350" indent="-514350">
              <a:buAutoNum type="romanLcParenBoth"/>
            </a:pPr>
            <a:endParaRPr lang="en-US" altLang="zh-CN" sz="2400" dirty="0" smtClean="0"/>
          </a:p>
          <a:p>
            <a:pPr marL="514350" indent="-514350">
              <a:buNone/>
            </a:pPr>
            <a:r>
              <a:rPr lang="en-US" altLang="zh-CN" sz="2800" b="1" dirty="0" smtClean="0"/>
              <a:t>Task Definition</a:t>
            </a:r>
          </a:p>
          <a:p>
            <a:pPr marL="514350" indent="-514350">
              <a:buNone/>
            </a:pPr>
            <a:endParaRPr lang="en-US" altLang="zh-CN" sz="1300" b="1" dirty="0" smtClean="0"/>
          </a:p>
          <a:p>
            <a:pPr marL="514350" indent="-514350">
              <a:buNone/>
            </a:pPr>
            <a:r>
              <a:rPr lang="en-US" altLang="zh-CN" sz="2400" dirty="0" smtClean="0"/>
              <a:t>               To </a:t>
            </a:r>
            <a:r>
              <a:rPr lang="en-US" altLang="zh-CN" sz="2400" dirty="0" smtClean="0"/>
              <a:t>summarize, in a single instance in our data, a player of </a:t>
            </a:r>
            <a:r>
              <a:rPr lang="en-US" altLang="zh-CN" sz="2400" dirty="0" smtClean="0"/>
              <a:t>a given rating</a:t>
            </a:r>
            <a:r>
              <a:rPr lang="en-US" altLang="zh-CN" sz="2400" dirty="0" smtClean="0"/>
              <a:t>, with a given amount of time </a:t>
            </a:r>
            <a:r>
              <a:rPr lang="en-US" altLang="zh-CN" sz="2400" dirty="0" smtClean="0"/>
              <a:t>remaining </a:t>
            </a:r>
            <a:r>
              <a:rPr lang="en-US" altLang="zh-CN" sz="2400" dirty="0" smtClean="0"/>
              <a:t>in the game, </a:t>
            </a:r>
            <a:r>
              <a:rPr lang="en-US" altLang="zh-CN" sz="2400" dirty="0" smtClean="0"/>
              <a:t>faces a </a:t>
            </a:r>
            <a:r>
              <a:rPr lang="en-US" altLang="zh-CN" sz="2400" dirty="0" smtClean="0"/>
              <a:t>specific position on the board, and we ask whether </a:t>
            </a:r>
            <a:r>
              <a:rPr lang="en-US" altLang="zh-CN" sz="2400" dirty="0" smtClean="0"/>
              <a:t>the move </a:t>
            </a:r>
            <a:r>
              <a:rPr lang="en-US" altLang="zh-CN" sz="2400" dirty="0" smtClean="0"/>
              <a:t>they select is a blunder.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2800" b="1" dirty="0" smtClean="0"/>
              <a:t>Dataset</a:t>
            </a:r>
          </a:p>
          <a:p>
            <a:pPr>
              <a:buNone/>
            </a:pPr>
            <a:endParaRPr lang="en-US" altLang="zh-CN" sz="1300" dirty="0" smtClean="0"/>
          </a:p>
          <a:p>
            <a:r>
              <a:rPr lang="en-US" altLang="zh-CN" sz="2400" dirty="0" smtClean="0"/>
              <a:t>There are 24.6 million </a:t>
            </a:r>
            <a:r>
              <a:rPr lang="en-US" altLang="zh-CN" sz="2400" dirty="0" smtClean="0"/>
              <a:t>(non-losing) instances in the </a:t>
            </a:r>
            <a:r>
              <a:rPr lang="en-US" altLang="zh-CN" sz="2400" dirty="0" smtClean="0"/>
              <a:t>FICS dataset</a:t>
            </a:r>
            <a:r>
              <a:rPr lang="en-US" altLang="zh-CN" sz="2400" dirty="0" smtClean="0"/>
              <a:t>, and 880,000 in the GM </a:t>
            </a:r>
            <a:r>
              <a:rPr lang="en-US" altLang="zh-CN" sz="2400" dirty="0" smtClean="0"/>
              <a:t>dataset.</a:t>
            </a:r>
            <a:endParaRPr lang="en-US" altLang="zh-CN" sz="2400" dirty="0" smtClean="0"/>
          </a:p>
          <a:p>
            <a:pPr marL="514350" indent="-514350">
              <a:buAutoNum type="romanLcParenBoth"/>
            </a:pPr>
            <a:endParaRPr lang="en-US" altLang="zh-CN" sz="2400" dirty="0" smtClean="0"/>
          </a:p>
          <a:p>
            <a:pPr marL="514350" indent="-514350">
              <a:buNone/>
            </a:pPr>
            <a:r>
              <a:rPr lang="en-US" altLang="zh-CN" sz="2800" b="1" dirty="0" smtClean="0"/>
              <a:t>Some Definition</a:t>
            </a:r>
            <a:endParaRPr lang="en-US" altLang="zh-CN" sz="1300" b="1" dirty="0" smtClean="0"/>
          </a:p>
          <a:p>
            <a:r>
              <a:rPr lang="en-US" altLang="zh-CN" sz="2400" dirty="0" smtClean="0"/>
              <a:t>N(P) —— number of legal moves available </a:t>
            </a:r>
            <a:r>
              <a:rPr lang="en-US" altLang="zh-CN" sz="2400" dirty="0" smtClean="0"/>
              <a:t>in a </a:t>
            </a:r>
            <a:r>
              <a:rPr lang="en-US" altLang="zh-CN" sz="2400" dirty="0" smtClean="0"/>
              <a:t>given chess </a:t>
            </a:r>
            <a:r>
              <a:rPr lang="en-US" altLang="zh-CN" sz="2400" dirty="0" smtClean="0"/>
              <a:t>position </a:t>
            </a:r>
            <a:r>
              <a:rPr lang="en-US" altLang="zh-CN" sz="2400" dirty="0" smtClean="0"/>
              <a:t>P</a:t>
            </a:r>
          </a:p>
          <a:p>
            <a:r>
              <a:rPr lang="en-US" altLang="zh-CN" sz="2400" dirty="0" smtClean="0"/>
              <a:t>B(P) —— number of blunder </a:t>
            </a:r>
            <a:r>
              <a:rPr lang="en-US" altLang="zh-CN" sz="2400" dirty="0" smtClean="0"/>
              <a:t>moves available in a given chess position </a:t>
            </a:r>
            <a:r>
              <a:rPr lang="en-US" altLang="zh-CN" sz="2400" dirty="0" smtClean="0"/>
              <a:t>P</a:t>
            </a:r>
          </a:p>
          <a:p>
            <a:r>
              <a:rPr lang="en-US" altLang="zh-CN" sz="2400" dirty="0" smtClean="0"/>
              <a:t>Blunder </a:t>
            </a:r>
            <a:r>
              <a:rPr lang="en-US" altLang="zh-CN" sz="2400" dirty="0" smtClean="0"/>
              <a:t>Potential ——             = B(P)/N(P</a:t>
            </a:r>
            <a:r>
              <a:rPr lang="en-US" altLang="zh-CN" sz="2400" dirty="0" smtClean="0"/>
              <a:t>).</a:t>
            </a:r>
          </a:p>
        </p:txBody>
      </p:sp>
      <p:pic>
        <p:nvPicPr>
          <p:cNvPr id="1025" name="Picture 1" descr="C:\Users\zc\AppData\Roaming\Tencent\Users\799514034\QQ\WinTemp\RichOle\`PNEOL4]0CU%RCLAA2L3I0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8265" y="4797152"/>
            <a:ext cx="811727" cy="4320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 descr="C:\Users\zc\AppData\Roaming\Tencent\Users\799514034\QQ\WinTemp\RichOle\S0]AU6KR)%{UI`6R9F0ZD$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16743"/>
            <a:ext cx="7048500" cy="6524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799</Words>
  <Application>Microsoft Office PowerPoint</Application>
  <PresentationFormat>全屏显示(4:3)</PresentationFormat>
  <Paragraphs>96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Assessing Human Error Against a Benchmark of Perfection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Time-Evolving Feature Selection  on Dynamic Networks</dc:title>
  <dc:creator>zc</dc:creator>
  <cp:lastModifiedBy>zc</cp:lastModifiedBy>
  <cp:revision>89</cp:revision>
  <dcterms:created xsi:type="dcterms:W3CDTF">2018-04-04T04:12:46Z</dcterms:created>
  <dcterms:modified xsi:type="dcterms:W3CDTF">2018-05-02T02:44:23Z</dcterms:modified>
</cp:coreProperties>
</file>