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79" r:id="rId5"/>
    <p:sldId id="281" r:id="rId6"/>
    <p:sldId id="283" r:id="rId7"/>
    <p:sldId id="284" r:id="rId8"/>
    <p:sldId id="285" r:id="rId9"/>
    <p:sldId id="288" r:id="rId10"/>
    <p:sldId id="289" r:id="rId11"/>
    <p:sldId id="290" r:id="rId12"/>
    <p:sldId id="291" r:id="rId13"/>
    <p:sldId id="293" r:id="rId14"/>
    <p:sldId id="292" r:id="rId15"/>
    <p:sldId id="294" r:id="rId16"/>
    <p:sldId id="286" r:id="rId17"/>
    <p:sldId id="287" r:id="rId18"/>
    <p:sldId id="295" r:id="rId19"/>
    <p:sldId id="297" r:id="rId20"/>
    <p:sldId id="298" r:id="rId21"/>
    <p:sldId id="299" r:id="rId22"/>
    <p:sldId id="300" r:id="rId23"/>
    <p:sldId id="278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16" y="1196752"/>
            <a:ext cx="9145016" cy="1470025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Learning Discrete Representations via Information Maximizing Self-Augmented Training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2564904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err="1" smtClean="0">
                <a:solidFill>
                  <a:schemeClr val="tx1"/>
                </a:solidFill>
              </a:rPr>
              <a:t>Weihua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Hu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Takeru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Miyato</a:t>
            </a:r>
            <a:r>
              <a:rPr lang="en-US" altLang="zh-CN" sz="2000" dirty="0" smtClean="0">
                <a:solidFill>
                  <a:schemeClr val="tx1"/>
                </a:solidFill>
              </a:rPr>
              <a:t>,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Seiya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Tokui</a:t>
            </a:r>
            <a:r>
              <a:rPr lang="en-US" altLang="zh-CN" sz="2000" dirty="0" smtClean="0">
                <a:solidFill>
                  <a:schemeClr val="tx1"/>
                </a:solidFill>
              </a:rPr>
              <a:t>, Eiichi Matsumoto, Masashi Sugiyama, ICML, 2017</a:t>
            </a: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Zhou  Chao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Augmentation Function </a:t>
            </a:r>
            <a:r>
              <a:rPr lang="en-US" altLang="zh-CN" sz="2800" b="1" i="1" dirty="0" smtClean="0"/>
              <a:t>T</a:t>
            </a:r>
          </a:p>
          <a:p>
            <a:pPr>
              <a:buNone/>
            </a:pPr>
            <a:endParaRPr lang="en-US" altLang="zh-CN" sz="1800" b="1" dirty="0" smtClean="0"/>
          </a:p>
          <a:p>
            <a:r>
              <a:rPr lang="en-US" altLang="zh-CN" sz="2400" dirty="0" smtClean="0"/>
              <a:t>Can be either stochastic or deterministic, can be designed specifically for the applications of interest.</a:t>
            </a:r>
          </a:p>
          <a:p>
            <a:pPr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More generally, functions of local perturbations:</a:t>
            </a:r>
          </a:p>
          <a:p>
            <a:endParaRPr lang="en-US" altLang="zh-CN" sz="2400" baseline="-25000" dirty="0" smtClean="0"/>
          </a:p>
          <a:p>
            <a:endParaRPr lang="en-US" altLang="zh-CN" sz="2400" baseline="-25000" dirty="0" smtClean="0"/>
          </a:p>
          <a:p>
            <a:endParaRPr lang="en-US" altLang="zh-CN" sz="2400" baseline="-25000" dirty="0" smtClean="0"/>
          </a:p>
          <a:p>
            <a:pPr>
              <a:buNone/>
            </a:pPr>
            <a:r>
              <a:rPr lang="en-US" altLang="zh-CN" sz="2400" dirty="0" smtClean="0"/>
              <a:t>     Where r is a small perturbation that does not alter the meaning of the data point. The use of local perturbations in SAT encourages the data representations to be locally invariant.</a:t>
            </a: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</p:txBody>
      </p:sp>
      <p:sp>
        <p:nvSpPr>
          <p:cNvPr id="26625" name="AutoShape 1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7" name="AutoShape 3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6628" name="Picture 4" descr="C:\Users\zc\AppData\Roaming\Tencent\Users\799514034\QQ\WinTemp\RichOle\OOJ7OYH](J)6[YW`YQ`~$7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3356992"/>
            <a:ext cx="4819650" cy="628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Two  Methods</a:t>
            </a:r>
          </a:p>
          <a:p>
            <a:pPr>
              <a:buNone/>
            </a:pPr>
            <a:endParaRPr lang="en-US" altLang="zh-CN" sz="1800" b="1" dirty="0" smtClean="0"/>
          </a:p>
          <a:p>
            <a:r>
              <a:rPr lang="en-US" altLang="zh-CN" sz="2400" dirty="0" smtClean="0"/>
              <a:t>Random Perturbation Training (RPT)</a:t>
            </a:r>
          </a:p>
          <a:p>
            <a:pPr>
              <a:buNone/>
            </a:pPr>
            <a:r>
              <a:rPr lang="en-US" altLang="zh-CN" sz="2400" dirty="0" smtClean="0"/>
              <a:t>     </a:t>
            </a:r>
            <a:r>
              <a:rPr lang="en-US" altLang="zh-CN" sz="2200" dirty="0" smtClean="0"/>
              <a:t>Perturbation r is sampled randomly from hyper-sphere ||r||</a:t>
            </a:r>
            <a:r>
              <a:rPr lang="en-US" altLang="zh-CN" sz="2200" baseline="-25000" dirty="0" smtClean="0"/>
              <a:t>2</a:t>
            </a:r>
            <a:r>
              <a:rPr lang="en-US" altLang="zh-CN" sz="2200" dirty="0" smtClean="0"/>
              <a:t> = ϵ, where ϵ is a hyper-parameter that controls the range of the local perturbation.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Virtual Adversarial Training(VAT)</a:t>
            </a:r>
            <a:endParaRPr lang="en-US" altLang="zh-CN" sz="2400" baseline="-25000" dirty="0" smtClean="0"/>
          </a:p>
          <a:p>
            <a:pPr>
              <a:buNone/>
            </a:pPr>
            <a:r>
              <a:rPr lang="en-US" altLang="zh-CN" sz="2400" dirty="0" smtClean="0"/>
              <a:t>     Perturbation r is chosen to be an adversarial direction:</a:t>
            </a:r>
            <a:endParaRPr lang="en-US" altLang="zh-CN" sz="2400" baseline="-25000" dirty="0" smtClean="0"/>
          </a:p>
          <a:p>
            <a:endParaRPr lang="en-US" altLang="zh-CN" sz="2400" baseline="-25000" dirty="0" smtClean="0"/>
          </a:p>
          <a:p>
            <a:pPr>
              <a:buNone/>
            </a:pPr>
            <a:r>
              <a:rPr lang="en-US" altLang="zh-CN" sz="2400" dirty="0" smtClean="0"/>
              <a:t>     </a:t>
            </a:r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</p:txBody>
      </p:sp>
      <p:sp>
        <p:nvSpPr>
          <p:cNvPr id="26625" name="AutoShape 1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7" name="AutoShape 3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7649" name="Picture 1" descr="C:\Users\zc\AppData\Roaming\Tencent\Users\799514034\QQ\WinTemp\RichOle\D{FUXPLJVXKHC8[S{7V1%X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653136"/>
            <a:ext cx="6762750" cy="714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For Clustering</a:t>
            </a:r>
          </a:p>
          <a:p>
            <a:pPr>
              <a:buNone/>
            </a:pPr>
            <a:endParaRPr lang="en-US" altLang="zh-CN" sz="1800" b="1" dirty="0" smtClean="0"/>
          </a:p>
          <a:p>
            <a:r>
              <a:rPr lang="en-US" altLang="zh-CN" sz="2400" dirty="0" smtClean="0"/>
              <a:t>Directly apply the RIM:    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r>
              <a:rPr lang="en-US" altLang="zh-CN" sz="2200" dirty="0" smtClean="0"/>
              <a:t>Increasing the marginal entropy </a:t>
            </a:r>
            <a:r>
              <a:rPr lang="en-US" altLang="zh-CN" sz="2200" i="1" dirty="0" smtClean="0"/>
              <a:t>H(Y ) </a:t>
            </a:r>
            <a:r>
              <a:rPr lang="en-US" altLang="zh-CN" sz="2200" dirty="0" smtClean="0"/>
              <a:t>encourages the cluster sizes to be uniform, while decreasing </a:t>
            </a:r>
            <a:r>
              <a:rPr lang="fr-FR" altLang="zh-CN" sz="2200" dirty="0" smtClean="0"/>
              <a:t>the conditional entropy </a:t>
            </a:r>
            <a:r>
              <a:rPr lang="fr-FR" altLang="zh-CN" sz="2200" i="1" dirty="0" smtClean="0"/>
              <a:t>H(Y |X) </a:t>
            </a:r>
            <a:r>
              <a:rPr lang="fr-FR" altLang="zh-CN" sz="2200" dirty="0" smtClean="0"/>
              <a:t>encourages unambiguous </a:t>
            </a:r>
            <a:r>
              <a:rPr lang="en-US" altLang="zh-CN" sz="2200" dirty="0" smtClean="0"/>
              <a:t>cluster assignments.</a:t>
            </a:r>
            <a:endParaRPr lang="en-US" altLang="zh-CN" sz="22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</p:txBody>
      </p:sp>
      <p:sp>
        <p:nvSpPr>
          <p:cNvPr id="26625" name="AutoShape 1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7" name="AutoShape 3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9697" name="Picture 1" descr="C:\Users\zc\AppData\Roaming\Tencent\Users\799514034\QQ\WinTemp\RichOle\@LPPWNW([JZ]TNSR68D~YS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916832"/>
            <a:ext cx="5943600" cy="600075"/>
          </a:xfrm>
          <a:prstGeom prst="rect">
            <a:avLst/>
          </a:prstGeom>
          <a:noFill/>
        </p:spPr>
      </p:pic>
      <p:pic>
        <p:nvPicPr>
          <p:cNvPr id="29698" name="Picture 2" descr="C:\Users\zc\AppData\Roaming\Tencent\Users\799514034\QQ\WinTemp\RichOle\`($SY[[T]X1{[XT9Q`9PD$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708920"/>
            <a:ext cx="6619875" cy="2028825"/>
          </a:xfrm>
          <a:prstGeom prst="rect">
            <a:avLst/>
          </a:prstGeom>
          <a:noFill/>
        </p:spPr>
      </p:pic>
      <p:pic>
        <p:nvPicPr>
          <p:cNvPr id="29699" name="Picture 3" descr="C:\Users\zc\AppData\Roaming\Tencent\Users\799514034\QQ\WinTemp\RichOle\YIAWV1OL3$CDOUAQ3)G_{]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4869160"/>
            <a:ext cx="5210175" cy="47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For Clustering</a:t>
            </a:r>
          </a:p>
          <a:p>
            <a:r>
              <a:rPr lang="en-US" altLang="zh-CN" sz="2200" dirty="0" smtClean="0"/>
              <a:t>Incorporate our prior knowledge on cluster sizes by modifying </a:t>
            </a:r>
            <a:r>
              <a:rPr lang="en-US" altLang="zh-CN" sz="2200" i="1" dirty="0" smtClean="0"/>
              <a:t>H(Y)</a:t>
            </a:r>
          </a:p>
          <a:p>
            <a:pPr>
              <a:buNone/>
            </a:pPr>
            <a:endParaRPr lang="en-US" altLang="zh-CN" sz="1400" b="1" dirty="0" smtClean="0"/>
          </a:p>
          <a:p>
            <a:r>
              <a:rPr lang="en-US" altLang="zh-CN" sz="2200" dirty="0" smtClean="0"/>
              <a:t>Note that </a:t>
            </a:r>
            <a:r>
              <a:rPr lang="en-US" altLang="zh-CN" sz="2200" i="1" dirty="0" smtClean="0"/>
              <a:t>H(Y )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log</a:t>
            </a:r>
            <a:r>
              <a:rPr lang="en-US" altLang="zh-CN" sz="2200" i="1" dirty="0" err="1" smtClean="0"/>
              <a:t>K</a:t>
            </a:r>
            <a:r>
              <a:rPr lang="en-US" altLang="zh-CN" sz="2200" dirty="0" smtClean="0"/>
              <a:t> − KL[</a:t>
            </a:r>
            <a:r>
              <a:rPr lang="en-US" altLang="zh-CN" sz="2200" i="1" dirty="0" smtClean="0"/>
              <a:t>p</a:t>
            </a:r>
            <a:r>
              <a:rPr lang="el-GR" altLang="zh-CN" sz="2200" i="1" baseline="-25000" dirty="0" smtClean="0"/>
              <a:t>θ</a:t>
            </a:r>
            <a:r>
              <a:rPr lang="el-GR" altLang="zh-CN" sz="2200" i="1" dirty="0" smtClean="0"/>
              <a:t>(</a:t>
            </a:r>
            <a:r>
              <a:rPr lang="en-US" altLang="zh-CN" sz="2200" i="1" dirty="0" smtClean="0"/>
              <a:t>y)</a:t>
            </a:r>
            <a:r>
              <a:rPr lang="en-US" altLang="zh-CN" sz="2200" dirty="0" smtClean="0"/>
              <a:t>||</a:t>
            </a:r>
            <a:r>
              <a:rPr lang="en-US" altLang="zh-CN" sz="2200" i="1" dirty="0" smtClean="0"/>
              <a:t> U</a:t>
            </a:r>
            <a:r>
              <a:rPr lang="en-US" altLang="zh-CN" sz="2200" dirty="0" smtClean="0"/>
              <a:t>], where K is the number of clusters, KL[·||·] is the </a:t>
            </a:r>
            <a:r>
              <a:rPr lang="en-US" altLang="zh-CN" sz="2200" dirty="0" err="1" smtClean="0"/>
              <a:t>Kullback-Leibler</a:t>
            </a:r>
            <a:r>
              <a:rPr lang="en-US" altLang="zh-CN" sz="2200" dirty="0" smtClean="0"/>
              <a:t> divergence, and </a:t>
            </a:r>
            <a:r>
              <a:rPr lang="en-US" altLang="zh-CN" sz="2200" i="1" dirty="0" smtClean="0"/>
              <a:t>U</a:t>
            </a:r>
            <a:r>
              <a:rPr lang="en-US" altLang="zh-CN" sz="2200" dirty="0" smtClean="0"/>
              <a:t> is a uniform distribution.</a:t>
            </a:r>
          </a:p>
          <a:p>
            <a:pPr>
              <a:buNone/>
            </a:pPr>
            <a:endParaRPr lang="en-US" altLang="zh-CN" sz="1400" dirty="0" smtClean="0"/>
          </a:p>
          <a:p>
            <a:r>
              <a:rPr lang="en-US" altLang="zh-CN" sz="2200" dirty="0" smtClean="0"/>
              <a:t>Hence, maximization of </a:t>
            </a:r>
            <a:r>
              <a:rPr lang="en-US" altLang="zh-CN" sz="2200" i="1" dirty="0" smtClean="0"/>
              <a:t>H(Y ) </a:t>
            </a:r>
            <a:r>
              <a:rPr lang="en-US" altLang="zh-CN" sz="2200" dirty="0" smtClean="0"/>
              <a:t>is equivalent to minimization of KL[</a:t>
            </a:r>
            <a:r>
              <a:rPr lang="en-US" altLang="zh-CN" sz="2200" i="1" dirty="0" smtClean="0"/>
              <a:t>p</a:t>
            </a:r>
            <a:r>
              <a:rPr lang="el-GR" altLang="zh-CN" sz="2200" i="1" baseline="-25000" dirty="0" smtClean="0"/>
              <a:t>θ</a:t>
            </a:r>
            <a:r>
              <a:rPr lang="el-GR" altLang="zh-CN" sz="2200" i="1" dirty="0" smtClean="0"/>
              <a:t>(</a:t>
            </a:r>
            <a:r>
              <a:rPr lang="en-US" altLang="zh-CN" sz="2200" i="1" dirty="0" smtClean="0"/>
              <a:t>y)</a:t>
            </a:r>
            <a:r>
              <a:rPr lang="en-US" altLang="zh-CN" sz="2200" dirty="0" smtClean="0"/>
              <a:t>||</a:t>
            </a:r>
            <a:r>
              <a:rPr lang="en-US" altLang="zh-CN" sz="2200" i="1" dirty="0" smtClean="0"/>
              <a:t> U</a:t>
            </a:r>
            <a:r>
              <a:rPr lang="en-US" altLang="zh-CN" sz="2200" dirty="0" smtClean="0"/>
              <a:t>], which encourages predicted cluster distribution </a:t>
            </a:r>
            <a:r>
              <a:rPr lang="en-US" altLang="zh-CN" sz="2200" i="1" dirty="0" err="1" smtClean="0"/>
              <a:t>p</a:t>
            </a:r>
            <a:r>
              <a:rPr lang="en-US" altLang="zh-CN" sz="2200" i="1" baseline="-25000" dirty="0" err="1" smtClean="0"/>
              <a:t>θ</a:t>
            </a:r>
            <a:r>
              <a:rPr lang="en-US" altLang="zh-CN" sz="2200" i="1" dirty="0" smtClean="0"/>
              <a:t>(y) </a:t>
            </a:r>
            <a:r>
              <a:rPr lang="en-US" altLang="zh-CN" sz="2200" dirty="0" smtClean="0"/>
              <a:t>to be close to </a:t>
            </a:r>
            <a:r>
              <a:rPr lang="en-US" altLang="zh-CN" sz="2200" i="1" dirty="0" smtClean="0"/>
              <a:t>U</a:t>
            </a:r>
            <a:r>
              <a:rPr lang="en-US" altLang="zh-CN" sz="2200" dirty="0" smtClean="0"/>
              <a:t>.</a:t>
            </a:r>
          </a:p>
          <a:p>
            <a:pPr>
              <a:buNone/>
            </a:pPr>
            <a:r>
              <a:rPr lang="en-US" altLang="zh-CN" sz="1400" dirty="0" smtClean="0"/>
              <a:t> </a:t>
            </a:r>
          </a:p>
          <a:p>
            <a:r>
              <a:rPr lang="en-US" altLang="zh-CN" sz="2200" dirty="0" smtClean="0"/>
              <a:t>To ensure that </a:t>
            </a:r>
            <a:r>
              <a:rPr lang="en-US" altLang="zh-CN" sz="2200" i="1" dirty="0" err="1" smtClean="0"/>
              <a:t>p</a:t>
            </a:r>
            <a:r>
              <a:rPr lang="en-US" altLang="zh-CN" sz="2200" i="1" baseline="-25000" dirty="0" err="1" smtClean="0"/>
              <a:t>θ</a:t>
            </a:r>
            <a:r>
              <a:rPr lang="en-US" altLang="zh-CN" sz="2200" i="1" dirty="0" smtClean="0"/>
              <a:t>(y) </a:t>
            </a:r>
            <a:r>
              <a:rPr lang="en-US" altLang="zh-CN" sz="2200" dirty="0" smtClean="0"/>
              <a:t>is actually close to </a:t>
            </a:r>
            <a:r>
              <a:rPr lang="en-US" altLang="zh-CN" sz="2200" i="1" dirty="0" smtClean="0"/>
              <a:t>q(y)</a:t>
            </a:r>
            <a:r>
              <a:rPr lang="en-US" altLang="zh-CN" sz="2200" dirty="0" smtClean="0"/>
              <a:t>, we consider the following constrained optimization problem: 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</p:txBody>
      </p:sp>
      <p:sp>
        <p:nvSpPr>
          <p:cNvPr id="26625" name="AutoShape 1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7" name="AutoShape 3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21" name="Picture 1" descr="C:\Users\zc\AppData\Roaming\Tencent\Users\799514034\QQ\WinTemp\RichOle\[BE`4JB@FK(XU~ID$2FLW)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5373216"/>
            <a:ext cx="5981700" cy="1028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For Hash Learning</a:t>
            </a:r>
          </a:p>
          <a:p>
            <a:pPr>
              <a:buNone/>
            </a:pPr>
            <a:endParaRPr lang="en-US" altLang="zh-CN" sz="1800" b="1" dirty="0" smtClean="0"/>
          </a:p>
          <a:p>
            <a:r>
              <a:rPr lang="en-US" altLang="zh-CN" sz="2400" dirty="0" smtClean="0"/>
              <a:t>The mutual information </a:t>
            </a:r>
            <a:r>
              <a:rPr lang="en-US" altLang="zh-CN" sz="2400" i="1" dirty="0" smtClean="0"/>
              <a:t>I(Y</a:t>
            </a:r>
            <a:r>
              <a:rPr lang="en-US" altLang="zh-CN" sz="2400" i="1" baseline="-25000" dirty="0" smtClean="0"/>
              <a:t>1</a:t>
            </a:r>
            <a:r>
              <a:rPr lang="en-US" altLang="zh-CN" sz="2400" i="1" dirty="0" smtClean="0"/>
              <a:t>, . . . ,Y</a:t>
            </a:r>
            <a:r>
              <a:rPr lang="en-US" altLang="zh-CN" sz="2400" i="1" baseline="-25000" dirty="0" smtClean="0"/>
              <a:t>D</a:t>
            </a:r>
            <a:r>
              <a:rPr lang="en-US" altLang="zh-CN" sz="2400" i="1" dirty="0" smtClean="0"/>
              <a:t>;X) </a:t>
            </a:r>
            <a:r>
              <a:rPr lang="en-US" altLang="zh-CN" sz="2400" dirty="0" smtClean="0"/>
              <a:t>can be expanded as the sum of interaction information: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Where </a:t>
            </a:r>
            <a:r>
              <a:rPr lang="en-US" altLang="zh-CN" sz="2400" i="1" dirty="0" smtClean="0"/>
              <a:t>S</a:t>
            </a:r>
            <a:r>
              <a:rPr lang="en-US" altLang="zh-CN" sz="2400" i="1" baseline="-25000" dirty="0" smtClean="0"/>
              <a:t>Y</a:t>
            </a:r>
            <a:r>
              <a:rPr lang="en-US" altLang="zh-CN" sz="2400" dirty="0" smtClean="0"/>
              <a:t> ≡ {</a:t>
            </a:r>
            <a:r>
              <a:rPr lang="en-US" altLang="zh-CN" sz="2400" i="1" dirty="0" smtClean="0"/>
              <a:t>Y</a:t>
            </a:r>
            <a:r>
              <a:rPr lang="en-US" altLang="zh-CN" sz="2400" i="1" baseline="-25000" dirty="0" smtClean="0"/>
              <a:t>1</a:t>
            </a:r>
            <a:r>
              <a:rPr lang="en-US" altLang="zh-CN" sz="2400" dirty="0" smtClean="0"/>
              <a:t>, . . . ,</a:t>
            </a:r>
            <a:r>
              <a:rPr lang="en-US" altLang="zh-CN" sz="2400" i="1" dirty="0" smtClean="0"/>
              <a:t>Y</a:t>
            </a:r>
            <a:r>
              <a:rPr lang="en-US" altLang="zh-CN" sz="2400" i="1" baseline="-25000" dirty="0" smtClean="0"/>
              <a:t>D</a:t>
            </a:r>
            <a:r>
              <a:rPr lang="en-US" altLang="zh-CN" sz="2400" dirty="0" smtClean="0"/>
              <a:t>}.</a:t>
            </a:r>
          </a:p>
          <a:p>
            <a:r>
              <a:rPr lang="en-US" altLang="zh-CN" sz="2400" dirty="0" smtClean="0"/>
              <a:t>Following Brown (2009), we only retain terms involving pairs of output dimensions in Eq. (11), i.e., all terms where |C| ≤ 2. This gives us: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</p:txBody>
      </p:sp>
      <p:sp>
        <p:nvSpPr>
          <p:cNvPr id="26625" name="AutoShape 1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7" name="AutoShape 3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8673" name="Picture 1" descr="C:\Users\zc\AppData\Roaming\Tencent\Users\799514034\QQ\WinTemp\RichOle\U(7[])WDAM($LG7NJZY_%S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6877050" cy="904875"/>
          </a:xfrm>
          <a:prstGeom prst="rect">
            <a:avLst/>
          </a:prstGeom>
          <a:noFill/>
        </p:spPr>
      </p:pic>
      <p:pic>
        <p:nvPicPr>
          <p:cNvPr id="28674" name="Picture 2" descr="C:\Users\zc\AppData\Roaming\Tencent\Users\799514034\QQ\WinTemp\RichOle\8_D[)OB{[DA5QS6VL{KSKF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941168"/>
            <a:ext cx="6896100" cy="1095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For Hash Learning</a:t>
            </a:r>
          </a:p>
          <a:p>
            <a:pPr>
              <a:buNone/>
            </a:pPr>
            <a:endParaRPr lang="en-US" altLang="zh-CN" sz="1800" b="1" dirty="0" smtClean="0"/>
          </a:p>
          <a:p>
            <a:r>
              <a:rPr lang="en-US" altLang="zh-CN" sz="2400" dirty="0" smtClean="0"/>
              <a:t>It follows from the definition of interaction information and the conditional independence in Eq. (2) that: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In summary, our approximated objective to minimize is:</a:t>
            </a:r>
          </a:p>
          <a:p>
            <a:endParaRPr lang="en-US" altLang="zh-CN" sz="2400" baseline="-25000" dirty="0" smtClean="0"/>
          </a:p>
          <a:p>
            <a:endParaRPr lang="en-US" altLang="zh-CN" sz="2400" baseline="-25000" dirty="0" smtClean="0"/>
          </a:p>
          <a:p>
            <a:endParaRPr lang="en-US" altLang="zh-CN" sz="2400" baseline="-25000" dirty="0" smtClean="0"/>
          </a:p>
          <a:p>
            <a:endParaRPr lang="en-US" altLang="zh-CN" sz="2400" baseline="-25000" dirty="0" smtClean="0"/>
          </a:p>
          <a:p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</p:txBody>
      </p:sp>
      <p:sp>
        <p:nvSpPr>
          <p:cNvPr id="26625" name="AutoShape 1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6" name="AutoShape 2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7" name="AutoShape 3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1745" name="Picture 1" descr="C:\Users\zc\AppData\Roaming\Tencent\Users\799514034\QQ\WinTemp\RichOle\6K7R)8[FFYWN9ZN`WOUTZ_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420888"/>
            <a:ext cx="6353175" cy="1038225"/>
          </a:xfrm>
          <a:prstGeom prst="rect">
            <a:avLst/>
          </a:prstGeom>
          <a:noFill/>
        </p:spPr>
      </p:pic>
      <p:pic>
        <p:nvPicPr>
          <p:cNvPr id="31746" name="Picture 2" descr="C:\Users\zc\AppData\Roaming\Tencent\Users\799514034\QQ\WinTemp\RichOle\TK19T_}]$K_9I9DO00KPVH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365104"/>
            <a:ext cx="7029450" cy="1504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Scale Up To Large Datasets</a:t>
            </a:r>
          </a:p>
          <a:p>
            <a:pPr>
              <a:buNone/>
            </a:pPr>
            <a:endParaRPr lang="en-US" altLang="zh-CN" sz="1800" b="1" dirty="0" smtClean="0"/>
          </a:p>
          <a:p>
            <a:r>
              <a:rPr lang="en-US" altLang="zh-CN" sz="2400" dirty="0" smtClean="0"/>
              <a:t>Aim: Let the objective in Eq. (1) to be amenable to optimization based on mini-batch SGD.</a:t>
            </a:r>
          </a:p>
          <a:p>
            <a:r>
              <a:rPr lang="en-US" altLang="zh-CN" sz="2400" dirty="0" smtClean="0"/>
              <a:t>Regularization term: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Approximated objective: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</p:txBody>
      </p:sp>
      <p:pic>
        <p:nvPicPr>
          <p:cNvPr id="23553" name="Picture 1" descr="C:\Users\zc\AppData\Roaming\Tencent\Users\799514034\QQ\WinTemp\RichOle\AXLZR{`QCDWAWT3J2_Q0_C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780928"/>
            <a:ext cx="5760640" cy="933437"/>
          </a:xfrm>
          <a:prstGeom prst="rect">
            <a:avLst/>
          </a:prstGeom>
          <a:noFill/>
        </p:spPr>
      </p:pic>
      <p:pic>
        <p:nvPicPr>
          <p:cNvPr id="23554" name="Picture 2" descr="C:\Users\zc\AppData\Roaming\Tencent\Users\799514034\QQ\WinTemp\RichOle\WTHODW2D~3RD8G]1F{2$FE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4437112"/>
            <a:ext cx="6336704" cy="14196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Scale Up To Large Datasets</a:t>
            </a:r>
          </a:p>
          <a:p>
            <a:pPr>
              <a:buNone/>
            </a:pPr>
            <a:endParaRPr lang="en-US" altLang="zh-CN" sz="1800" b="1" dirty="0" smtClean="0"/>
          </a:p>
          <a:p>
            <a:r>
              <a:rPr lang="en-US" altLang="zh-CN" sz="2400" dirty="0" smtClean="0"/>
              <a:t>Decompose the approximated mutual information:</a:t>
            </a:r>
          </a:p>
          <a:p>
            <a:pPr>
              <a:buNone/>
            </a:pPr>
            <a:r>
              <a:rPr lang="en-US" altLang="zh-CN" sz="2400" dirty="0" smtClean="0"/>
              <a:t>     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Conditional entropy </a:t>
            </a:r>
            <a:r>
              <a:rPr lang="en-US" altLang="zh-CN" sz="2400" i="1" dirty="0" smtClean="0"/>
              <a:t>H(</a:t>
            </a:r>
            <a:r>
              <a:rPr lang="en-US" altLang="zh-CN" sz="2400" i="1" dirty="0" err="1" smtClean="0"/>
              <a:t>Y</a:t>
            </a:r>
            <a:r>
              <a:rPr lang="en-US" altLang="zh-CN" sz="2400" i="1" baseline="-25000" dirty="0" err="1" smtClean="0"/>
              <a:t>d</a:t>
            </a:r>
            <a:r>
              <a:rPr lang="en-US" altLang="zh-CN" sz="2400" i="1" dirty="0" err="1" smtClean="0"/>
              <a:t>|X</a:t>
            </a:r>
            <a:r>
              <a:rPr lang="en-US" altLang="zh-CN" sz="2400" i="1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 (ii) Marginal entropy </a:t>
            </a:r>
            <a:r>
              <a:rPr lang="en-US" altLang="zh-CN" sz="2400" i="1" dirty="0" smtClean="0"/>
              <a:t>H(Y</a:t>
            </a:r>
            <a:r>
              <a:rPr lang="en-US" altLang="zh-CN" sz="2400" i="1" baseline="-25000" dirty="0" smtClean="0"/>
              <a:t>d</a:t>
            </a:r>
            <a:r>
              <a:rPr lang="en-US" altLang="zh-CN" sz="2400" i="1" dirty="0" smtClean="0"/>
              <a:t>)</a:t>
            </a:r>
          </a:p>
          <a:p>
            <a:pPr>
              <a:buNone/>
            </a:pPr>
            <a:r>
              <a:rPr lang="en-US" altLang="zh-CN" sz="2400" dirty="0" smtClean="0"/>
              <a:t>     (iii) Mutual information between output dimensions </a:t>
            </a:r>
            <a:r>
              <a:rPr lang="en-US" altLang="zh-CN" sz="2400" i="1" dirty="0" smtClean="0"/>
              <a:t>I(Yd; Yd′).</a:t>
            </a:r>
          </a:p>
          <a:p>
            <a:pPr>
              <a:buNone/>
            </a:pPr>
            <a:endParaRPr lang="en-US" altLang="zh-CN" sz="1400" i="1" dirty="0" smtClean="0"/>
          </a:p>
          <a:p>
            <a:r>
              <a:rPr lang="en-US" altLang="zh-CN" sz="2400" dirty="0" smtClean="0"/>
              <a:t>The marginal distribution can only be calculated using the entire dataset and is not amenable to the mini-batch setting.</a:t>
            </a:r>
          </a:p>
          <a:p>
            <a:pPr>
              <a:buNone/>
            </a:pPr>
            <a:endParaRPr lang="en-US" altLang="zh-CN" sz="1400" dirty="0" smtClean="0"/>
          </a:p>
          <a:p>
            <a:r>
              <a:rPr lang="en-US" altLang="zh-CN" sz="2400" dirty="0" smtClean="0"/>
              <a:t>Approximate the marginal distributions using mini-batch data:</a:t>
            </a:r>
            <a:endParaRPr lang="en-US" altLang="zh-CN" sz="2400" i="1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</p:txBody>
      </p:sp>
      <p:pic>
        <p:nvPicPr>
          <p:cNvPr id="24577" name="Picture 1" descr="C:\Users\zc\AppData\Roaming\Tencent\Users\799514034\QQ\WinTemp\RichOle\FRRT4GS}ABJQVT{DV~3XL3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5229200"/>
            <a:ext cx="5800725" cy="87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Experiments</a:t>
            </a:r>
          </a:p>
          <a:p>
            <a:pPr>
              <a:buNone/>
            </a:pPr>
            <a:endParaRPr lang="en-US" altLang="zh-CN" sz="1800" b="1" dirty="0" smtClean="0"/>
          </a:p>
          <a:p>
            <a:r>
              <a:rPr lang="en-US" altLang="zh-CN" sz="2400" dirty="0" smtClean="0"/>
              <a:t>Set the </a:t>
            </a:r>
            <a:r>
              <a:rPr lang="en-US" altLang="zh-CN" sz="2400" dirty="0" smtClean="0"/>
              <a:t>network dimensionality to d-1200-1200-M for </a:t>
            </a:r>
            <a:r>
              <a:rPr lang="en-US" altLang="zh-CN" sz="2400" dirty="0" smtClean="0"/>
              <a:t>clustering.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For hash learning</a:t>
            </a:r>
            <a:r>
              <a:rPr lang="en-US" altLang="zh-CN" sz="2400" dirty="0" smtClean="0"/>
              <a:t>, use </a:t>
            </a:r>
            <a:r>
              <a:rPr lang="en-US" altLang="zh-CN" sz="2400" dirty="0" smtClean="0"/>
              <a:t>smaller network sizes to ensure fast </a:t>
            </a:r>
            <a:r>
              <a:rPr lang="en-US" altLang="zh-CN" sz="2400" dirty="0" smtClean="0"/>
              <a:t>computation of </a:t>
            </a:r>
            <a:r>
              <a:rPr lang="en-US" altLang="zh-CN" sz="2400" dirty="0" smtClean="0"/>
              <a:t>mapping data into hash </a:t>
            </a:r>
            <a:r>
              <a:rPr lang="en-US" altLang="zh-CN" sz="2400" dirty="0" smtClean="0"/>
              <a:t>codes.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Use rectified </a:t>
            </a:r>
            <a:r>
              <a:rPr lang="en-US" altLang="zh-CN" sz="2400" dirty="0" smtClean="0"/>
              <a:t>linear </a:t>
            </a:r>
            <a:r>
              <a:rPr lang="en-US" altLang="zh-CN" sz="2400" dirty="0" smtClean="0"/>
              <a:t>units(</a:t>
            </a:r>
            <a:r>
              <a:rPr lang="en-US" altLang="zh-CN" sz="2400" dirty="0" err="1" smtClean="0"/>
              <a:t>ReLU</a:t>
            </a:r>
            <a:r>
              <a:rPr lang="en-US" altLang="zh-CN" sz="2400" dirty="0" smtClean="0"/>
              <a:t>) for </a:t>
            </a:r>
            <a:r>
              <a:rPr lang="en-US" altLang="zh-CN" sz="2400" dirty="0" smtClean="0"/>
              <a:t>all the hidden </a:t>
            </a:r>
            <a:r>
              <a:rPr lang="en-US" altLang="zh-CN" sz="2400" dirty="0" smtClean="0"/>
              <a:t>activations.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For the output </a:t>
            </a:r>
            <a:r>
              <a:rPr lang="en-US" altLang="zh-CN" sz="2400" dirty="0" smtClean="0"/>
              <a:t>layer, use </a:t>
            </a:r>
            <a:r>
              <a:rPr lang="en-US" altLang="zh-CN" sz="2400" dirty="0" smtClean="0"/>
              <a:t>the </a:t>
            </a:r>
            <a:r>
              <a:rPr lang="en-US" altLang="zh-CN" sz="2400" dirty="0" err="1" smtClean="0"/>
              <a:t>softmax</a:t>
            </a:r>
            <a:r>
              <a:rPr lang="en-US" altLang="zh-CN" sz="2400" dirty="0" smtClean="0"/>
              <a:t> for clustering and the </a:t>
            </a:r>
            <a:r>
              <a:rPr lang="en-US" altLang="zh-CN" sz="2400" dirty="0" err="1" smtClean="0"/>
              <a:t>sigmoids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for hash </a:t>
            </a:r>
            <a:r>
              <a:rPr lang="en-US" altLang="zh-CN" sz="2400" dirty="0" smtClean="0"/>
              <a:t>learning.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Results-Cluster</a:t>
            </a:r>
          </a:p>
          <a:p>
            <a:pPr>
              <a:buNone/>
            </a:pPr>
            <a:endParaRPr lang="en-US" altLang="zh-CN" sz="1800" b="1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</p:txBody>
      </p:sp>
      <p:pic>
        <p:nvPicPr>
          <p:cNvPr id="1025" name="Picture 1" descr="C:\Users\zc\AppData\Roaming\Tencent\Users\799514034\QQ\WinTemp\RichOle\%$P[9FT$F[[RP31X1)DJIH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7450699" cy="2520280"/>
          </a:xfrm>
          <a:prstGeom prst="rect">
            <a:avLst/>
          </a:prstGeom>
          <a:noFill/>
        </p:spPr>
      </p:pic>
      <p:pic>
        <p:nvPicPr>
          <p:cNvPr id="1026" name="Picture 2" descr="C:\Users\zc\AppData\Roaming\Tencent\Users\799514034\QQ\WinTemp\RichOle\[D~FO6P[O3006TSB`@~NH4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005064"/>
            <a:ext cx="8677472" cy="23320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Discrete Representations Learning 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lnSpc>
                <a:spcPts val="3000"/>
              </a:lnSpc>
              <a:buNone/>
            </a:pPr>
            <a:r>
              <a:rPr lang="en-US" altLang="zh-CN" sz="2400" b="1" dirty="0" smtClean="0"/>
              <a:t>Advantages</a:t>
            </a:r>
            <a:r>
              <a:rPr lang="en-US" altLang="zh-CN" sz="2400" dirty="0" smtClean="0"/>
              <a:t>:</a:t>
            </a:r>
            <a:endParaRPr lang="en-US" altLang="zh-CN" sz="1300" dirty="0" smtClean="0"/>
          </a:p>
          <a:p>
            <a:pPr marL="514350" indent="-514350">
              <a:lnSpc>
                <a:spcPts val="3000"/>
              </a:lnSpc>
              <a:buAutoNum type="romanLcParenBoth"/>
            </a:pPr>
            <a:r>
              <a:rPr lang="en-US" altLang="zh-CN" sz="2400" dirty="0" smtClean="0"/>
              <a:t>The compactness of the representations  </a:t>
            </a:r>
          </a:p>
          <a:p>
            <a:pPr marL="514350" indent="-514350">
              <a:lnSpc>
                <a:spcPts val="3000"/>
              </a:lnSpc>
              <a:buAutoNum type="romanLcParenBoth"/>
            </a:pPr>
            <a:r>
              <a:rPr lang="en-US" altLang="zh-CN" sz="2400" dirty="0" smtClean="0"/>
              <a:t>Ease of interpretation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lnSpc>
                <a:spcPts val="3000"/>
              </a:lnSpc>
              <a:buNone/>
            </a:pPr>
            <a:r>
              <a:rPr lang="en-US" altLang="zh-CN" sz="2400" b="1" dirty="0" smtClean="0"/>
              <a:t>Usages:</a:t>
            </a:r>
          </a:p>
          <a:p>
            <a:pPr>
              <a:lnSpc>
                <a:spcPts val="3000"/>
              </a:lnSpc>
              <a:buNone/>
            </a:pP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   Clustering</a:t>
            </a:r>
          </a:p>
          <a:p>
            <a:pPr marL="514350" indent="-514350">
              <a:lnSpc>
                <a:spcPts val="3000"/>
              </a:lnSpc>
              <a:buAutoNum type="romanLcParenBoth" startAt="2"/>
            </a:pPr>
            <a:r>
              <a:rPr lang="en-US" altLang="zh-CN" sz="2400" dirty="0" smtClean="0"/>
              <a:t>Hash learning</a:t>
            </a:r>
          </a:p>
          <a:p>
            <a:pPr marL="514350" indent="-514350">
              <a:buNone/>
            </a:pPr>
            <a:endParaRPr lang="en-US" altLang="zh-CN" sz="1400" dirty="0" smtClean="0"/>
          </a:p>
          <a:p>
            <a:pPr marL="514350" indent="-514350">
              <a:lnSpc>
                <a:spcPts val="3000"/>
              </a:lnSpc>
              <a:buNone/>
            </a:pPr>
            <a:r>
              <a:rPr lang="en-US" altLang="zh-CN" sz="2400" b="1" dirty="0" smtClean="0"/>
              <a:t>Method:</a:t>
            </a:r>
          </a:p>
          <a:p>
            <a:pPr>
              <a:buNone/>
            </a:pPr>
            <a:r>
              <a:rPr lang="en-US" altLang="zh-CN" sz="2400" dirty="0" smtClean="0"/>
              <a:t>       Deep neural networks, they can model the non-linearity of </a:t>
            </a:r>
          </a:p>
          <a:p>
            <a:pPr>
              <a:buNone/>
            </a:pPr>
            <a:r>
              <a:rPr lang="en-US" altLang="zh-CN" sz="2400" dirty="0" smtClean="0"/>
              <a:t>data and scale to large datasets.</a:t>
            </a:r>
            <a:endParaRPr lang="en-US" altLang="zh-CN" sz="2400" b="1" dirty="0" smtClean="0"/>
          </a:p>
          <a:p>
            <a:pPr marL="514350" indent="-514350">
              <a:lnSpc>
                <a:spcPts val="3000"/>
              </a:lnSpc>
              <a:buNone/>
            </a:pPr>
            <a:endParaRPr lang="en-US" altLang="zh-CN" sz="2400" b="1" dirty="0" smtClean="0"/>
          </a:p>
          <a:p>
            <a:pPr marL="514350" indent="-514350">
              <a:lnSpc>
                <a:spcPts val="3000"/>
              </a:lnSpc>
              <a:buNone/>
            </a:pPr>
            <a:endParaRPr lang="en-US" altLang="zh-CN" sz="1400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Results-Cluster</a:t>
            </a:r>
          </a:p>
          <a:p>
            <a:pPr>
              <a:buNone/>
            </a:pPr>
            <a:endParaRPr lang="en-US" altLang="zh-CN" sz="1400" b="1" dirty="0" smtClean="0"/>
          </a:p>
          <a:p>
            <a:pPr>
              <a:buNone/>
            </a:pPr>
            <a:r>
              <a:rPr lang="en-US" altLang="zh-CN" sz="2400" dirty="0" smtClean="0"/>
              <a:t>Further </a:t>
            </a:r>
            <a:r>
              <a:rPr lang="en-US" altLang="zh-CN" sz="2400" dirty="0" smtClean="0"/>
              <a:t>conducted experiments on the </a:t>
            </a:r>
            <a:r>
              <a:rPr lang="en-US" altLang="zh-CN" sz="2400" dirty="0" err="1" smtClean="0"/>
              <a:t>Omniglot</a:t>
            </a:r>
            <a:r>
              <a:rPr lang="en-US" altLang="zh-CN" sz="2400" dirty="0" smtClean="0"/>
              <a:t> </a:t>
            </a:r>
            <a:r>
              <a:rPr lang="en-US" altLang="zh-CN" sz="2400" dirty="0" smtClean="0"/>
              <a:t>dataset.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dirty="0" smtClean="0"/>
              <a:t>method successfully captured the </a:t>
            </a:r>
            <a:r>
              <a:rPr lang="en-US" altLang="zh-CN" sz="2400" dirty="0" smtClean="0"/>
              <a:t>invariance in </a:t>
            </a:r>
            <a:r>
              <a:rPr lang="en-US" altLang="zh-CN" sz="2400" dirty="0" smtClean="0"/>
              <a:t>the hand-written character recognition in an </a:t>
            </a:r>
            <a:r>
              <a:rPr lang="en-US" altLang="zh-CN" sz="2400" dirty="0" smtClean="0"/>
              <a:t>unsupervised way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>
              <a:buNone/>
            </a:pPr>
            <a:endParaRPr lang="en-US" altLang="zh-CN" sz="1800" b="1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</p:txBody>
      </p:sp>
      <p:pic>
        <p:nvPicPr>
          <p:cNvPr id="34817" name="Picture 1" descr="C:\Users\zc\AppData\Roaming\Tencent\Users\799514034\QQ\WinTemp\RichOle\J0[SN3H6B5_SIRH03R1R~Z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132856"/>
            <a:ext cx="6934200" cy="2447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Results-Hash learning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lnSpc>
                <a:spcPts val="4000"/>
              </a:lnSpc>
            </a:pPr>
            <a:r>
              <a:rPr lang="en-US" altLang="zh-CN" sz="2400" dirty="0" smtClean="0"/>
              <a:t>Dataset: MNIST and CIFAR10.</a:t>
            </a:r>
            <a:endParaRPr lang="en-US" altLang="zh-CN" sz="2400" dirty="0" smtClean="0"/>
          </a:p>
          <a:p>
            <a:pPr>
              <a:lnSpc>
                <a:spcPts val="4000"/>
              </a:lnSpc>
            </a:pPr>
            <a:r>
              <a:rPr lang="en-US" altLang="zh-CN" sz="2400" dirty="0" smtClean="0"/>
              <a:t>Metrics: </a:t>
            </a:r>
          </a:p>
          <a:p>
            <a:pPr>
              <a:lnSpc>
                <a:spcPts val="4000"/>
              </a:lnSpc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    1</a:t>
            </a:r>
            <a:r>
              <a:rPr lang="en-US" altLang="zh-CN" sz="2400" dirty="0" smtClean="0"/>
              <a:t>) </a:t>
            </a:r>
            <a:r>
              <a:rPr lang="en-US" altLang="zh-CN" sz="2400" dirty="0" smtClean="0"/>
              <a:t>Mean </a:t>
            </a:r>
            <a:r>
              <a:rPr lang="en-US" altLang="zh-CN" sz="2400" dirty="0" smtClean="0"/>
              <a:t>average precision (</a:t>
            </a:r>
            <a:r>
              <a:rPr lang="en-US" altLang="zh-CN" sz="2400" dirty="0" err="1" smtClean="0"/>
              <a:t>mAP</a:t>
            </a:r>
            <a:r>
              <a:rPr lang="en-US" altLang="zh-CN" sz="2400" dirty="0" smtClean="0"/>
              <a:t>)</a:t>
            </a:r>
          </a:p>
          <a:p>
            <a:pPr>
              <a:lnSpc>
                <a:spcPts val="4000"/>
              </a:lnSpc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    2</a:t>
            </a:r>
            <a:r>
              <a:rPr lang="en-US" altLang="zh-CN" sz="2400" dirty="0" smtClean="0"/>
              <a:t>) </a:t>
            </a:r>
            <a:r>
              <a:rPr lang="en-US" altLang="zh-CN" sz="2400" dirty="0" smtClean="0"/>
              <a:t>Precision at N </a:t>
            </a:r>
            <a:r>
              <a:rPr lang="en-US" altLang="zh-CN" sz="2400" dirty="0" smtClean="0"/>
              <a:t>= 500 </a:t>
            </a:r>
            <a:r>
              <a:rPr lang="en-US" altLang="zh-CN" sz="2400" dirty="0" smtClean="0"/>
              <a:t>samples</a:t>
            </a:r>
          </a:p>
          <a:p>
            <a:pPr>
              <a:lnSpc>
                <a:spcPts val="4000"/>
              </a:lnSpc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    3</a:t>
            </a:r>
            <a:r>
              <a:rPr lang="en-US" altLang="zh-CN" sz="2400" dirty="0" smtClean="0"/>
              <a:t>) Hamming look-up result </a:t>
            </a:r>
            <a:r>
              <a:rPr lang="en-US" altLang="zh-CN" sz="2400" dirty="0" smtClean="0"/>
              <a:t>where the </a:t>
            </a:r>
            <a:r>
              <a:rPr lang="en-US" altLang="zh-CN" sz="2400" dirty="0" smtClean="0"/>
              <a:t>hamming radius is </a:t>
            </a:r>
            <a:endParaRPr lang="en-US" altLang="zh-CN" sz="2400" dirty="0" smtClean="0"/>
          </a:p>
          <a:p>
            <a:pPr>
              <a:lnSpc>
                <a:spcPts val="4000"/>
              </a:lnSpc>
              <a:buNone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           set </a:t>
            </a:r>
            <a:r>
              <a:rPr lang="en-US" altLang="zh-CN" sz="2400" dirty="0" smtClean="0"/>
              <a:t>as r = </a:t>
            </a:r>
            <a:r>
              <a:rPr lang="en-US" altLang="zh-CN" sz="2400" dirty="0" smtClean="0"/>
              <a:t>2</a:t>
            </a:r>
          </a:p>
          <a:p>
            <a:pPr>
              <a:lnSpc>
                <a:spcPts val="4000"/>
              </a:lnSpc>
            </a:pPr>
            <a:r>
              <a:rPr lang="en-US" altLang="zh-CN" sz="2400" dirty="0" smtClean="0"/>
              <a:t>Randomly sampled 1000 </a:t>
            </a:r>
            <a:r>
              <a:rPr lang="en-US" altLang="zh-CN" sz="2400" dirty="0" smtClean="0"/>
              <a:t>samples, 100 per class, as the query data and used </a:t>
            </a:r>
            <a:r>
              <a:rPr lang="en-US" altLang="zh-CN" sz="2400" dirty="0" smtClean="0"/>
              <a:t>the remaining </a:t>
            </a:r>
            <a:r>
              <a:rPr lang="en-US" altLang="zh-CN" sz="2400" dirty="0" smtClean="0"/>
              <a:t>data as the gallery </a:t>
            </a:r>
            <a:r>
              <a:rPr lang="en-US" altLang="zh-CN" sz="2400" dirty="0" smtClean="0"/>
              <a:t>set.</a:t>
            </a:r>
            <a:endParaRPr lang="en-US" altLang="zh-CN" sz="2400" dirty="0" smtClean="0"/>
          </a:p>
          <a:p>
            <a:pPr>
              <a:lnSpc>
                <a:spcPts val="4000"/>
              </a:lnSpc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1800" b="1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Results-Hash learning</a:t>
            </a:r>
          </a:p>
          <a:p>
            <a:pPr>
              <a:buNone/>
            </a:pPr>
            <a:endParaRPr lang="en-US" altLang="zh-CN" sz="1400" dirty="0" smtClean="0"/>
          </a:p>
          <a:p>
            <a:r>
              <a:rPr lang="en-US" altLang="zh-CN" sz="2400" dirty="0" smtClean="0"/>
              <a:t>The </a:t>
            </a:r>
            <a:r>
              <a:rPr lang="en-US" altLang="zh-CN" sz="2400" dirty="0" smtClean="0"/>
              <a:t>results for 32-bit hash </a:t>
            </a:r>
            <a:r>
              <a:rPr lang="en-US" altLang="zh-CN" sz="2400" dirty="0" smtClean="0"/>
              <a:t>codes </a:t>
            </a:r>
            <a:r>
              <a:rPr lang="en-US" altLang="zh-CN" sz="2400" dirty="0" smtClean="0"/>
              <a:t>showed a similar tendency </a:t>
            </a:r>
            <a:r>
              <a:rPr lang="en-US" altLang="zh-CN" sz="2400" dirty="0" smtClean="0"/>
              <a:t>as that </a:t>
            </a:r>
            <a:r>
              <a:rPr lang="en-US" altLang="zh-CN" sz="2400" dirty="0" smtClean="0"/>
              <a:t>of 16-bit hash codes.</a:t>
            </a:r>
            <a:endParaRPr lang="en-US" altLang="zh-CN" sz="2400" dirty="0" smtClean="0"/>
          </a:p>
          <a:p>
            <a:pPr>
              <a:buNone/>
            </a:pPr>
            <a:endParaRPr lang="en-US" altLang="zh-CN" sz="1800" b="1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</p:txBody>
      </p:sp>
      <p:pic>
        <p:nvPicPr>
          <p:cNvPr id="35841" name="Picture 1" descr="C:\Users\zc\AppData\Roaming\Tencent\Users\799514034\QQ\WinTemp\RichOle\{FDUW{4L1$~~_P5_020@PV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8145023" cy="30243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Problem  Definition </a:t>
            </a:r>
          </a:p>
          <a:p>
            <a:pPr>
              <a:buNone/>
            </a:pPr>
            <a:endParaRPr lang="en-US" altLang="zh-CN" sz="1800" b="1" dirty="0" smtClean="0"/>
          </a:p>
        </p:txBody>
      </p:sp>
      <p:pic>
        <p:nvPicPr>
          <p:cNvPr id="19457" name="Picture 1" descr="C:\Users\zc\AppData\Roaming\Tencent\Users\799514034\QQ\WinTemp\RichOle\9I{4W@6A4NXYTA5TGCRIIB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916832"/>
            <a:ext cx="7239000" cy="2228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IMSAT</a:t>
            </a:r>
          </a:p>
          <a:p>
            <a:pPr>
              <a:buNone/>
            </a:pPr>
            <a:endParaRPr lang="en-US" altLang="zh-CN" sz="1800" b="1" dirty="0" smtClean="0"/>
          </a:p>
          <a:p>
            <a:r>
              <a:rPr lang="en-US" altLang="zh-CN" sz="2400" dirty="0" smtClean="0"/>
              <a:t>Information Maximizing</a:t>
            </a:r>
          </a:p>
          <a:p>
            <a:pPr>
              <a:buNone/>
            </a:pPr>
            <a:r>
              <a:rPr lang="en-US" altLang="zh-CN" sz="2200" dirty="0" smtClean="0"/>
              <a:t>             Maximize the information theoretic dependency between data and their predicted discrete representations.</a:t>
            </a:r>
          </a:p>
          <a:p>
            <a:pPr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Self-Augmented Training</a:t>
            </a:r>
          </a:p>
          <a:p>
            <a:pPr>
              <a:buNone/>
            </a:pPr>
            <a:r>
              <a:rPr lang="en-US" altLang="zh-CN" sz="2200" dirty="0" smtClean="0"/>
              <a:t>             Use data augmentation to impose the invariance</a:t>
            </a:r>
            <a:r>
              <a:rPr lang="zh-CN" altLang="en-US" sz="2200" dirty="0" smtClean="0"/>
              <a:t> </a:t>
            </a:r>
            <a:r>
              <a:rPr lang="en-US" altLang="zh-CN" sz="2200" dirty="0" smtClean="0"/>
              <a:t>on discrete representations. </a:t>
            </a:r>
          </a:p>
          <a:p>
            <a:pPr>
              <a:buNone/>
            </a:pPr>
            <a:r>
              <a:rPr lang="en-US" altLang="zh-CN" sz="2200" dirty="0" smtClean="0"/>
              <a:t>             Encourage the predicted representations of augmented data points to be close to those of the original data points in an end-to-end fashion.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136815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Brief  View</a:t>
            </a:r>
          </a:p>
          <a:p>
            <a:pPr>
              <a:buNone/>
            </a:pPr>
            <a:endParaRPr lang="en-US" altLang="zh-CN" sz="1800" b="1" dirty="0" smtClean="0"/>
          </a:p>
        </p:txBody>
      </p:sp>
      <p:pic>
        <p:nvPicPr>
          <p:cNvPr id="1025" name="Picture 1" descr="C:\Users\zc\AppData\Roaming\Tencent\Users\799514034\QQ\WinTemp\RichOle\S]P00}I$GPI)K9`WPQ{WT_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196752"/>
            <a:ext cx="5536332" cy="535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RIM</a:t>
            </a:r>
          </a:p>
          <a:p>
            <a:pPr>
              <a:buNone/>
            </a:pPr>
            <a:endParaRPr lang="en-US" altLang="zh-CN" sz="1800" b="1" dirty="0" smtClean="0"/>
          </a:p>
          <a:p>
            <a:r>
              <a:rPr lang="en-US" altLang="zh-CN" sz="2400" dirty="0" smtClean="0"/>
              <a:t>Learns a probabilistic classifier </a:t>
            </a:r>
            <a:r>
              <a:rPr lang="en-US" altLang="zh-CN" sz="2400" i="1" dirty="0" err="1" smtClean="0"/>
              <a:t>p</a:t>
            </a:r>
            <a:r>
              <a:rPr lang="en-US" altLang="zh-CN" sz="2400" i="1" baseline="-25000" dirty="0" err="1" smtClean="0"/>
              <a:t>θ</a:t>
            </a:r>
            <a:r>
              <a:rPr lang="en-US" altLang="zh-CN" sz="2400" i="1" dirty="0" smtClean="0"/>
              <a:t>(</a:t>
            </a:r>
            <a:r>
              <a:rPr lang="en-US" altLang="zh-CN" sz="2400" i="1" dirty="0" err="1" smtClean="0"/>
              <a:t>y|x</a:t>
            </a:r>
            <a:r>
              <a:rPr lang="en-US" altLang="zh-CN" sz="2400" i="1" dirty="0" smtClean="0"/>
              <a:t>) </a:t>
            </a:r>
            <a:r>
              <a:rPr lang="en-US" altLang="zh-CN" sz="2400" dirty="0" smtClean="0"/>
              <a:t>such that mutual information between inputs and cluster assignments is maximized.</a:t>
            </a:r>
            <a:r>
              <a:rPr lang="en-US" altLang="zh-CN" sz="2200" dirty="0" smtClean="0"/>
              <a:t>             </a:t>
            </a:r>
          </a:p>
          <a:p>
            <a:r>
              <a:rPr lang="en-US" altLang="zh-CN" sz="2400" dirty="0" smtClean="0"/>
              <a:t>The RIM minimizes the objective:</a:t>
            </a:r>
          </a:p>
          <a:p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2400" dirty="0" smtClean="0"/>
              <a:t>     Where </a:t>
            </a:r>
            <a:r>
              <a:rPr lang="en-US" altLang="zh-CN" sz="2400" i="1" dirty="0" smtClean="0"/>
              <a:t>R(θ) </a:t>
            </a:r>
            <a:r>
              <a:rPr lang="en-US" altLang="zh-CN" sz="2400" dirty="0" smtClean="0"/>
              <a:t>is the regularization penalty, and </a:t>
            </a:r>
            <a:r>
              <a:rPr lang="en-US" altLang="zh-CN" sz="2400" i="1" dirty="0" smtClean="0"/>
              <a:t>I(X; Y) </a:t>
            </a:r>
            <a:r>
              <a:rPr lang="en-US" altLang="zh-CN" sz="2400" dirty="0" smtClean="0"/>
              <a:t>is mutual information between </a:t>
            </a:r>
            <a:r>
              <a:rPr lang="en-US" altLang="zh-CN" sz="2400" i="1" dirty="0" smtClean="0"/>
              <a:t>X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. Hyper-parameter </a:t>
            </a:r>
            <a:r>
              <a:rPr lang="en-US" altLang="zh-CN" sz="2400" i="1" dirty="0" smtClean="0"/>
              <a:t>λ</a:t>
            </a:r>
            <a:r>
              <a:rPr lang="en-US" altLang="zh-CN" sz="2400" dirty="0" smtClean="0"/>
              <a:t> trades off the two terms.</a:t>
            </a:r>
            <a:endParaRPr lang="en-US" altLang="zh-CN" sz="2200" dirty="0" smtClean="0"/>
          </a:p>
        </p:txBody>
      </p:sp>
      <p:pic>
        <p:nvPicPr>
          <p:cNvPr id="20481" name="Picture 1" descr="C:\Users\zc\AppData\Roaming\Tencent\Users\799514034\QQ\WinTemp\RichOle\Q@SFHPXV[TWZE2HN@9A_A`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3212976"/>
            <a:ext cx="4933950" cy="619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Mutual Information</a:t>
            </a:r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2800" b="1" dirty="0" smtClean="0"/>
          </a:p>
          <a:p>
            <a:r>
              <a:rPr lang="en-US" altLang="zh-CN" sz="2400" dirty="0" smtClean="0"/>
              <a:t>Mutual information measures the statistical dependency between X and Y , and is 0 if they are independent.</a:t>
            </a:r>
            <a:endParaRPr lang="en-US" altLang="zh-CN" sz="2400" b="1" dirty="0" smtClean="0"/>
          </a:p>
          <a:p>
            <a:pPr>
              <a:buNone/>
            </a:pPr>
            <a:endParaRPr lang="en-US" altLang="zh-CN" sz="1800" b="1" dirty="0" smtClean="0"/>
          </a:p>
        </p:txBody>
      </p:sp>
      <p:pic>
        <p:nvPicPr>
          <p:cNvPr id="21505" name="Picture 1" descr="C:\Users\zc\AppData\Roaming\Tencent\Users\799514034\QQ\WinTemp\RichOle\%Y08WM]`2QE994MX~3N9}$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1484784"/>
            <a:ext cx="4824537" cy="737082"/>
          </a:xfrm>
          <a:prstGeom prst="rect">
            <a:avLst/>
          </a:prstGeom>
          <a:noFill/>
        </p:spPr>
      </p:pic>
      <p:pic>
        <p:nvPicPr>
          <p:cNvPr id="21506" name="Picture 2" descr="C:\Users\zc\AppData\Roaming\Tencent\Users\799514034\QQ\WinTemp\RichOle\QBX27A6{885~TCAAO4T@BS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708920"/>
            <a:ext cx="6095561" cy="1872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Information Maximization</a:t>
            </a:r>
          </a:p>
          <a:p>
            <a:pPr>
              <a:buNone/>
            </a:pPr>
            <a:endParaRPr lang="en-US" altLang="zh-CN" sz="1800" b="1" dirty="0" smtClean="0"/>
          </a:p>
          <a:p>
            <a:r>
              <a:rPr lang="en-US" altLang="zh-CN" sz="2400" dirty="0" smtClean="0"/>
              <a:t>Extend the RIM and Let the output domain be </a:t>
            </a:r>
          </a:p>
          <a:p>
            <a:pPr>
              <a:buNone/>
            </a:pPr>
            <a:r>
              <a:rPr lang="en-US" altLang="zh-CN" sz="2400" dirty="0" smtClean="0"/>
              <a:t>      </a:t>
            </a:r>
            <a:r>
              <a:rPr lang="en-US" altLang="zh-CN" sz="2400" i="1" dirty="0" smtClean="0"/>
              <a:t>Y</a:t>
            </a:r>
            <a:r>
              <a:rPr lang="en-US" altLang="zh-CN" sz="2400" dirty="0" smtClean="0"/>
              <a:t> = </a:t>
            </a:r>
            <a:r>
              <a:rPr lang="en-US" altLang="zh-CN" sz="2400" i="1" dirty="0" smtClean="0"/>
              <a:t>Y</a:t>
            </a:r>
            <a:r>
              <a:rPr lang="en-US" altLang="zh-CN" sz="2400" i="1" baseline="-25000" dirty="0" smtClean="0"/>
              <a:t>1</a:t>
            </a:r>
            <a:r>
              <a:rPr lang="en-US" altLang="zh-CN" sz="2400" dirty="0" smtClean="0"/>
              <a:t>×· · ·×</a:t>
            </a:r>
            <a:r>
              <a:rPr lang="en-US" altLang="zh-CN" sz="2400" i="1" dirty="0" smtClean="0"/>
              <a:t>Y</a:t>
            </a:r>
            <a:r>
              <a:rPr lang="en-US" altLang="zh-CN" sz="2400" i="1" baseline="-25000" dirty="0" smtClean="0"/>
              <a:t>M</a:t>
            </a:r>
            <a:r>
              <a:rPr lang="en-US" altLang="zh-CN" sz="2400" i="1" dirty="0" smtClean="0"/>
              <a:t>  </a:t>
            </a:r>
            <a:r>
              <a:rPr lang="en-US" altLang="zh-CN" sz="2400" dirty="0" smtClean="0"/>
              <a:t>and {</a:t>
            </a:r>
            <a:r>
              <a:rPr lang="en-US" altLang="zh-CN" sz="2400" i="1" dirty="0" smtClean="0"/>
              <a:t>y</a:t>
            </a:r>
            <a:r>
              <a:rPr lang="en-US" altLang="zh-CN" sz="2400" i="1" baseline="-25000" dirty="0" smtClean="0"/>
              <a:t>1</a:t>
            </a:r>
            <a:r>
              <a:rPr lang="en-US" altLang="zh-CN" sz="2400" dirty="0" smtClean="0"/>
              <a:t>, . . . , </a:t>
            </a:r>
            <a:r>
              <a:rPr lang="en-US" altLang="zh-CN" sz="2400" i="1" dirty="0" err="1" smtClean="0"/>
              <a:t>y</a:t>
            </a:r>
            <a:r>
              <a:rPr lang="en-US" altLang="zh-CN" sz="2400" i="1" baseline="-25000" dirty="0" err="1" smtClean="0"/>
              <a:t>M</a:t>
            </a:r>
            <a:r>
              <a:rPr lang="en-US" altLang="zh-CN" sz="2400" dirty="0" smtClean="0"/>
              <a:t>} are conditionally independent given </a:t>
            </a:r>
            <a:r>
              <a:rPr lang="en-US" altLang="zh-CN" sz="2400" i="1" dirty="0" smtClean="0"/>
              <a:t>x </a:t>
            </a:r>
            <a:r>
              <a:rPr lang="en-US" altLang="zh-CN" sz="2400" dirty="0" smtClean="0"/>
              <a:t>: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r>
              <a:rPr lang="en-US" altLang="zh-CN" sz="2400" dirty="0" smtClean="0"/>
              <a:t>Maximize the mutual information between inputs and their discrete representations, while regularizing the multi-output probabilistic classifier.</a:t>
            </a:r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  <a:p>
            <a:pPr>
              <a:buNone/>
            </a:pPr>
            <a:endParaRPr lang="en-US" altLang="zh-CN" sz="2400" baseline="-25000" dirty="0" smtClean="0"/>
          </a:p>
        </p:txBody>
      </p:sp>
      <p:pic>
        <p:nvPicPr>
          <p:cNvPr id="22529" name="Picture 1" descr="C:\Users\zc\AppData\Roaming\Tencent\Users\799514034\QQ\WinTemp\RichOle\K{LMHSR(J2YU@S7P22JOH%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852936"/>
            <a:ext cx="5867400" cy="962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6048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Self-Augmented Training (SAT)</a:t>
            </a:r>
          </a:p>
          <a:p>
            <a:pPr>
              <a:buNone/>
            </a:pPr>
            <a:endParaRPr lang="en-US" altLang="zh-CN" sz="1800" b="1" dirty="0" smtClean="0"/>
          </a:p>
          <a:p>
            <a:r>
              <a:rPr lang="en-US" altLang="zh-CN" sz="2400" dirty="0" smtClean="0"/>
              <a:t>SAT uses data augmentation to impose the intended invariance on the data representations.</a:t>
            </a:r>
            <a:r>
              <a:rPr lang="en-US" altLang="zh-CN" sz="2200" dirty="0" smtClean="0"/>
              <a:t>      </a:t>
            </a:r>
          </a:p>
          <a:p>
            <a:r>
              <a:rPr lang="en-US" altLang="zh-CN" sz="2400" dirty="0" smtClean="0"/>
              <a:t>The regularization of SAT made on data point x is: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The regularization by SAT is then the average of </a:t>
            </a:r>
            <a:r>
              <a:rPr lang="en-US" altLang="zh-CN" sz="2400" i="1" dirty="0" smtClean="0"/>
              <a:t>R</a:t>
            </a:r>
            <a:r>
              <a:rPr lang="en-US" altLang="zh-CN" sz="2400" i="1" baseline="-25000" dirty="0" smtClean="0"/>
              <a:t>SAT</a:t>
            </a:r>
            <a:r>
              <a:rPr lang="en-US" altLang="zh-CN" sz="2400" i="1" dirty="0" smtClean="0"/>
              <a:t>(θ; x, T(x)) </a:t>
            </a:r>
            <a:r>
              <a:rPr lang="en-US" altLang="zh-CN" sz="2400" dirty="0" smtClean="0"/>
              <a:t>over all the training data points:</a:t>
            </a:r>
          </a:p>
        </p:txBody>
      </p:sp>
      <p:pic>
        <p:nvPicPr>
          <p:cNvPr id="25601" name="Picture 1" descr="C:\Users\zc\AppData\Roaming\Tencent\Users\799514034\QQ\WinTemp\RichOle\]6`~NJO8CR29AQO5VU2ID@V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24944"/>
            <a:ext cx="6192688" cy="1451270"/>
          </a:xfrm>
          <a:prstGeom prst="rect">
            <a:avLst/>
          </a:prstGeom>
          <a:noFill/>
        </p:spPr>
      </p:pic>
      <p:pic>
        <p:nvPicPr>
          <p:cNvPr id="25602" name="Picture 2" descr="C:\Users\zc\AppData\Roaming\Tencent\Users\799514034\QQ\WinTemp\RichOle\4MBU88PRDL8BI@125@P_%(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373216"/>
            <a:ext cx="6120680" cy="948015"/>
          </a:xfrm>
          <a:prstGeom prst="rect">
            <a:avLst/>
          </a:prstGeom>
          <a:noFill/>
        </p:spPr>
      </p:pic>
      <p:sp>
        <p:nvSpPr>
          <p:cNvPr id="25603" name="AutoShape 3" descr="C:\Users\zc\AppData\Roaming\Tencent\Users\799514034\QQ\WinTemp\RichOle\KA2TJ]%@M(0J$)FSPWRN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913</Words>
  <Application>Microsoft Office PowerPoint</Application>
  <PresentationFormat>全屏显示(4:3)</PresentationFormat>
  <Paragraphs>242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Learning Discrete Representations via Information Maximizing Self-Augmented Training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Time-Evolving Feature Selection  on Dynamic Networks</dc:title>
  <dc:creator>zc</dc:creator>
  <cp:lastModifiedBy>zc</cp:lastModifiedBy>
  <cp:revision>161</cp:revision>
  <dcterms:created xsi:type="dcterms:W3CDTF">2018-04-04T04:12:46Z</dcterms:created>
  <dcterms:modified xsi:type="dcterms:W3CDTF">2018-05-30T03:15:42Z</dcterms:modified>
</cp:coreProperties>
</file>