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308" r:id="rId7"/>
    <p:sldId id="260" r:id="rId9"/>
    <p:sldId id="261" r:id="rId10"/>
    <p:sldId id="311" r:id="rId11"/>
    <p:sldId id="298" r:id="rId12"/>
    <p:sldId id="266" r:id="rId13"/>
    <p:sldId id="314" r:id="rId14"/>
    <p:sldId id="267" r:id="rId15"/>
    <p:sldId id="268" r:id="rId16"/>
    <p:sldId id="315" r:id="rId17"/>
    <p:sldId id="269" r:id="rId18"/>
    <p:sldId id="310" r:id="rId19"/>
    <p:sldId id="316" r:id="rId20"/>
    <p:sldId id="273" r:id="rId21"/>
    <p:sldId id="274" r:id="rId22"/>
    <p:sldId id="300" r:id="rId23"/>
    <p:sldId id="301" r:id="rId24"/>
    <p:sldId id="318" r:id="rId25"/>
    <p:sldId id="302" r:id="rId26"/>
    <p:sldId id="333" r:id="rId27"/>
    <p:sldId id="276" r:id="rId28"/>
    <p:sldId id="303" r:id="rId29"/>
    <p:sldId id="306" r:id="rId30"/>
    <p:sldId id="337" r:id="rId31"/>
    <p:sldId id="338" r:id="rId32"/>
    <p:sldId id="281" r:id="rId33"/>
    <p:sldId id="290" r:id="rId34"/>
    <p:sldId id="335" r:id="rId35"/>
    <p:sldId id="334" r:id="rId36"/>
    <p:sldId id="307" r:id="rId37"/>
    <p:sldId id="292" r:id="rId38"/>
    <p:sldId id="327" r:id="rId39"/>
    <p:sldId id="296" r:id="rId40"/>
    <p:sldId id="320" r:id="rId41"/>
    <p:sldId id="321" r:id="rId42"/>
    <p:sldId id="330" r:id="rId43"/>
    <p:sldId id="326" r:id="rId44"/>
    <p:sldId id="331" r:id="rId45"/>
    <p:sldId id="322" r:id="rId46"/>
    <p:sldId id="323" r:id="rId47"/>
    <p:sldId id="324" r:id="rId48"/>
    <p:sldId id="325" r:id="rId49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7" initials="8" lastIdx="1" clrIdx="0"/>
  <p:cmAuthor id="2" name="孟庆 郭" initials="孟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09"/>
  </p:normalViewPr>
  <p:slideViewPr>
    <p:cSldViewPr showGuides="1">
      <p:cViewPr>
        <p:scale>
          <a:sx n="100" d="100"/>
          <a:sy n="10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3T11:08:54.716" idx="1">
    <p:pos x="-524" y="472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6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结束当前循环，开启下一次循环。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只要不等于</a:t>
            </a:r>
            <a:r>
              <a:rPr lang="en-US" altLang="zh-CN" dirty="0"/>
              <a:t>0</a:t>
            </a:r>
            <a:r>
              <a:rPr lang="zh-CN" altLang="en-US" dirty="0"/>
              <a:t>代表是真的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B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D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C   D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A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3 ,3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52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9812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第三章 循环结构程序设计</a:t>
            </a:r>
            <a:br>
              <a:rPr lang="en-US" altLang="zh-CN" b="1" dirty="0"/>
            </a:br>
            <a:r>
              <a:rPr lang="zh-CN" altLang="en-US" b="1" dirty="0"/>
              <a:t>书</a:t>
            </a:r>
            <a:r>
              <a:rPr lang="en-US" altLang="zh-CN" b="1" dirty="0"/>
              <a:t>P86</a:t>
            </a:r>
            <a:endParaRPr lang="zh-CN" altLang="en-US" b="1" dirty="0"/>
          </a:p>
        </p:txBody>
      </p:sp>
      <p:sp>
        <p:nvSpPr>
          <p:cNvPr id="4099" name="Rectangle 5"/>
          <p:cNvSpPr>
            <a:spLocks noGrp="1" noRot="1"/>
          </p:cNvSpPr>
          <p:nvPr>
            <p:ph idx="1"/>
          </p:nvPr>
        </p:nvSpPr>
        <p:spPr>
          <a:xfrm>
            <a:off x="301625" y="2438400"/>
            <a:ext cx="8540750" cy="36607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b="1" dirty="0"/>
              <a:t>内容提要：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概述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构成循环的语句：</a:t>
            </a:r>
            <a:r>
              <a:rPr lang="en-US" altLang="zh-CN" b="1" dirty="0"/>
              <a:t>while</a:t>
            </a:r>
            <a:r>
              <a:rPr lang="zh-CN" altLang="en-US" b="1" dirty="0"/>
              <a:t>、</a:t>
            </a:r>
            <a:r>
              <a:rPr lang="en-US" altLang="zh-CN" b="1" dirty="0"/>
              <a:t>do-while</a:t>
            </a:r>
            <a:r>
              <a:rPr lang="zh-CN" altLang="en-US" b="1" dirty="0"/>
              <a:t>、</a:t>
            </a:r>
            <a:r>
              <a:rPr lang="en-US" altLang="zh-CN" b="1" dirty="0"/>
              <a:t>for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几种循环的比较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循环的嵌套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break</a:t>
            </a:r>
            <a:r>
              <a:rPr lang="zh-CN" altLang="en-US" b="1" dirty="0"/>
              <a:t>语句和</a:t>
            </a:r>
            <a:r>
              <a:rPr lang="en-US" altLang="zh-CN" b="1" dirty="0"/>
              <a:t>continue</a:t>
            </a:r>
            <a:r>
              <a:rPr lang="zh-CN" altLang="en-US" b="1" dirty="0"/>
              <a:t>语句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/>
          </p:cNvSpPr>
          <p:nvPr>
            <p:ph type="title"/>
          </p:nvPr>
        </p:nvSpPr>
        <p:spPr>
          <a:xfrm>
            <a:off x="228600" y="0"/>
            <a:ext cx="8540750" cy="9906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b="1" dirty="0"/>
              <a:t>do-while</a:t>
            </a:r>
            <a:r>
              <a:rPr lang="zh-CN" altLang="en-US" sz="3600" b="1" dirty="0"/>
              <a:t>循环</a:t>
            </a:r>
            <a:endParaRPr lang="zh-CN" altLang="en-US" sz="3600" b="1" dirty="0"/>
          </a:p>
        </p:txBody>
      </p:sp>
      <p:sp>
        <p:nvSpPr>
          <p:cNvPr id="20483" name="Rectangle 3"/>
          <p:cNvSpPr>
            <a:spLocks noGrp="1" noRot="1"/>
          </p:cNvSpPr>
          <p:nvPr>
            <p:ph idx="1"/>
          </p:nvPr>
        </p:nvSpPr>
        <p:spPr>
          <a:xfrm>
            <a:off x="304800" y="1066800"/>
            <a:ext cx="8540750" cy="1066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  do-while</a:t>
            </a:r>
            <a:r>
              <a:rPr lang="zh-CN" altLang="en-US" sz="2800" b="1" dirty="0">
                <a:ea typeface="楷体_GB2312" pitchFamily="49" charset="-122"/>
              </a:rPr>
              <a:t>语句用来实现“直到型”循环，它的一般形式为：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1066800" y="2133600"/>
            <a:ext cx="31242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do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while(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485" name="Picture 5" descr="未命名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rcRect r="63750" b="22000"/>
          <a:stretch>
            <a:fillRect/>
          </a:stretch>
        </p:blipFill>
        <p:spPr>
          <a:xfrm>
            <a:off x="5334000" y="2133600"/>
            <a:ext cx="2889250" cy="388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Picture 6" descr="未命名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rcRect r="66251" b="75999"/>
          <a:stretch>
            <a:fillRect/>
          </a:stretch>
        </p:blipFill>
        <p:spPr>
          <a:xfrm>
            <a:off x="1066800" y="4038600"/>
            <a:ext cx="3352800" cy="160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例：计算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62200" y="304800"/>
          <a:ext cx="7858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17500" imgH="431165" progId="Equation.3">
                  <p:embed/>
                </p:oleObj>
              </mc:Choice>
              <mc:Fallback>
                <p:oleObj name="" r:id="rId1" imgW="317500" imgH="4311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362200" y="304800"/>
                        <a:ext cx="785813" cy="106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5"/>
          <p:cNvSpPr/>
          <p:nvPr/>
        </p:nvSpPr>
        <p:spPr>
          <a:xfrm>
            <a:off x="152400" y="1600200"/>
            <a:ext cx="4038600" cy="4362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int k,s;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s=0;  k=1;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do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{  s=s+k;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k++;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}while(k&lt;=3);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s=%d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,s);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9" name="Text Box 9"/>
          <p:cNvSpPr txBox="1"/>
          <p:nvPr/>
        </p:nvSpPr>
        <p:spPr>
          <a:xfrm>
            <a:off x="4572000" y="1676400"/>
            <a:ext cx="4419600" cy="30845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s=0    k=1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s=0+1            k=2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2&lt;=3   s=0+1+2        k=3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3&lt;=3   s=0+1+2+3    k=4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4&lt;=3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不成立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例：计算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62200" y="304800"/>
          <a:ext cx="7858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17500" imgH="431165" progId="Equation.3">
                  <p:embed/>
                </p:oleObj>
              </mc:Choice>
              <mc:Fallback>
                <p:oleObj name="" r:id="rId1" imgW="317500" imgH="4311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362200" y="304800"/>
                        <a:ext cx="785813" cy="106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6"/>
          <p:cNvSpPr/>
          <p:nvPr/>
        </p:nvSpPr>
        <p:spPr>
          <a:xfrm>
            <a:off x="0" y="1524000"/>
            <a:ext cx="4191000" cy="4362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int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int k,s;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s=0;   k=1;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while(k&lt;=3)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{  s=s+k;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k++;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}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s=%d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,s);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3" name="Rectangle 7"/>
          <p:cNvSpPr/>
          <p:nvPr/>
        </p:nvSpPr>
        <p:spPr>
          <a:xfrm>
            <a:off x="5105400" y="1524000"/>
            <a:ext cx="4038600" cy="4362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int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int k,s;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s=0;  k=1;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do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{  s=s+k;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k++;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}while(k&lt;=3);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s=%d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,s);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4" name="Text Box 8"/>
          <p:cNvSpPr txBox="1"/>
          <p:nvPr/>
        </p:nvSpPr>
        <p:spPr>
          <a:xfrm>
            <a:off x="609600" y="61722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先判断后做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2535" name="Text Box 9"/>
          <p:cNvSpPr txBox="1"/>
          <p:nvPr/>
        </p:nvSpPr>
        <p:spPr>
          <a:xfrm>
            <a:off x="5943600" y="61722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先做后判断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2536" name="Oval 11"/>
          <p:cNvSpPr/>
          <p:nvPr/>
        </p:nvSpPr>
        <p:spPr>
          <a:xfrm>
            <a:off x="7620000" y="4495800"/>
            <a:ext cx="3810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xfrm>
            <a:off x="304800" y="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b="1" dirty="0"/>
              <a:t>for</a:t>
            </a:r>
            <a:r>
              <a:rPr lang="zh-CN" altLang="en-US" sz="3600" b="1" dirty="0"/>
              <a:t>循环</a:t>
            </a:r>
            <a:endParaRPr lang="zh-CN" altLang="en-US" sz="3600" b="1" dirty="0"/>
          </a:p>
        </p:txBody>
      </p:sp>
      <p:sp>
        <p:nvSpPr>
          <p:cNvPr id="23555" name="Rectangle 3"/>
          <p:cNvSpPr>
            <a:spLocks noGrp="1" noRot="1"/>
          </p:cNvSpPr>
          <p:nvPr>
            <p:ph idx="1"/>
          </p:nvPr>
        </p:nvSpPr>
        <p:spPr>
          <a:xfrm>
            <a:off x="301625" y="1295400"/>
            <a:ext cx="8540750" cy="60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循环的一般形式：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429537" y="2117725"/>
            <a:ext cx="55626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for(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3557" name="Picture 5" descr="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663" y="333375"/>
            <a:ext cx="2578100" cy="5630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Text Box 6"/>
          <p:cNvSpPr txBox="1"/>
          <p:nvPr/>
        </p:nvSpPr>
        <p:spPr>
          <a:xfrm>
            <a:off x="381000" y="3352800"/>
            <a:ext cx="5638800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表达式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在进入循环之前求解（循环变量赋初值）；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800" b="1" dirty="0">
                <a:ea typeface="楷体_GB2312" pitchFamily="49" charset="-122"/>
              </a:rPr>
              <a:t> 表达式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是循环体的一部分。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4583" name="Oval 7"/>
          <p:cNvSpPr/>
          <p:nvPr/>
        </p:nvSpPr>
        <p:spPr>
          <a:xfrm>
            <a:off x="6629400" y="2743200"/>
            <a:ext cx="2133600" cy="1752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/>
          <p:nvPr/>
        </p:nvSpPr>
        <p:spPr>
          <a:xfrm>
            <a:off x="533400" y="1752600"/>
            <a:ext cx="36576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s=0;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for(k=1;k&lt;=3;k++)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s=s+k;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29" name="Text Box 5"/>
          <p:cNvSpPr txBox="1"/>
          <p:nvPr/>
        </p:nvSpPr>
        <p:spPr>
          <a:xfrm>
            <a:off x="4724400" y="1676400"/>
            <a:ext cx="3962400" cy="30845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s=0    k=1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k=1   1&lt;=3   s=0+1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k=2   2&lt;=3   s=0+1+2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k=3   3&lt;=3   s=0+1+2+3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k=4   4&lt;=3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不成立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4580" name="Text Box 6"/>
          <p:cNvSpPr txBox="1"/>
          <p:nvPr/>
        </p:nvSpPr>
        <p:spPr>
          <a:xfrm>
            <a:off x="533400" y="8382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例：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Rot="1"/>
          </p:cNvSpPr>
          <p:nvPr>
            <p:ph idx="1"/>
          </p:nvPr>
        </p:nvSpPr>
        <p:spPr>
          <a:xfrm>
            <a:off x="152400" y="381000"/>
            <a:ext cx="8540750" cy="2438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循环的其他形式：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685800" y="2009775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7" name="Text Box 7"/>
          <p:cNvSpPr txBox="1"/>
          <p:nvPr/>
        </p:nvSpPr>
        <p:spPr>
          <a:xfrm>
            <a:off x="228600" y="1476375"/>
            <a:ext cx="868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可以移到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语句的前边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228600" y="3505200"/>
            <a:ext cx="853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可以移到内嵌语句中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6" name="Rectangle 14"/>
          <p:cNvSpPr/>
          <p:nvPr/>
        </p:nvSpPr>
        <p:spPr>
          <a:xfrm>
            <a:off x="3581400" y="304800"/>
            <a:ext cx="55626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for(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15" name="Rectangle 15"/>
          <p:cNvSpPr/>
          <p:nvPr/>
        </p:nvSpPr>
        <p:spPr>
          <a:xfrm>
            <a:off x="762000" y="4095750"/>
            <a:ext cx="7010400" cy="227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for(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 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16" name="Rectangle 16"/>
          <p:cNvSpPr/>
          <p:nvPr/>
        </p:nvSpPr>
        <p:spPr>
          <a:xfrm>
            <a:off x="762000" y="2543175"/>
            <a:ext cx="4572000" cy="96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for(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3 )</a:t>
            </a:r>
            <a:endParaRPr lang="en-US" altLang="zh-CN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7" grpId="0"/>
      <p:bldP spid="25608" grpId="0"/>
      <p:bldP spid="25615" grpId="0"/>
      <p:bldP spid="256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/>
          </p:cNvSpPr>
          <p:nvPr>
            <p:ph idx="1"/>
          </p:nvPr>
        </p:nvSpPr>
        <p:spPr>
          <a:xfrm>
            <a:off x="152400" y="381000"/>
            <a:ext cx="8540750" cy="2438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循环的其他形式：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0" name="Text Box 6"/>
          <p:cNvSpPr txBox="1"/>
          <p:nvPr/>
        </p:nvSpPr>
        <p:spPr>
          <a:xfrm>
            <a:off x="304800" y="1905000"/>
            <a:ext cx="853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为空，值永远为真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称为死循环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Rectangle 7"/>
          <p:cNvSpPr/>
          <p:nvPr/>
        </p:nvSpPr>
        <p:spPr>
          <a:xfrm>
            <a:off x="3581400" y="304800"/>
            <a:ext cx="55626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for(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；表达式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4" name="Rectangle 10"/>
          <p:cNvSpPr/>
          <p:nvPr/>
        </p:nvSpPr>
        <p:spPr>
          <a:xfrm>
            <a:off x="990600" y="2514600"/>
            <a:ext cx="52578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for(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；；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 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表达式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6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/>
          </p:cNvSpPr>
          <p:nvPr>
            <p:ph idx="1"/>
          </p:nvPr>
        </p:nvSpPr>
        <p:spPr>
          <a:xfrm>
            <a:off x="304800" y="4572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如：     </a:t>
            </a:r>
            <a:r>
              <a:rPr lang="en-US" altLang="zh-CN" sz="2800" b="1" dirty="0">
                <a:ea typeface="楷体_GB2312" pitchFamily="49" charset="-122"/>
              </a:rPr>
              <a:t>s=0;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       for(k=1;k-4;k++)  s=s+k;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</a:t>
            </a:r>
            <a:r>
              <a:rPr lang="zh-CN" altLang="en-US" sz="2800" b="1" dirty="0">
                <a:ea typeface="楷体_GB2312" pitchFamily="49" charset="-122"/>
              </a:rPr>
              <a:t>仅当</a:t>
            </a:r>
            <a:r>
              <a:rPr lang="en-US" altLang="zh-CN" sz="2800" b="1" dirty="0">
                <a:ea typeface="楷体_GB2312" pitchFamily="49" charset="-122"/>
              </a:rPr>
              <a:t>k</a:t>
            </a:r>
            <a:r>
              <a:rPr lang="zh-CN" altLang="en-US" sz="2800" b="1" dirty="0">
                <a:ea typeface="楷体_GB2312" pitchFamily="49" charset="-122"/>
              </a:rPr>
              <a:t>的值等于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ea typeface="楷体_GB2312" pitchFamily="49" charset="-122"/>
              </a:rPr>
              <a:t>时终止循环，</a:t>
            </a:r>
            <a:r>
              <a:rPr lang="en-US" altLang="zh-CN" sz="2800" b="1" dirty="0">
                <a:ea typeface="楷体_GB2312" pitchFamily="49" charset="-122"/>
              </a:rPr>
              <a:t>k-4</a:t>
            </a:r>
            <a:r>
              <a:rPr lang="zh-CN" altLang="en-US" sz="2800" b="1" dirty="0">
                <a:ea typeface="楷体_GB2312" pitchFamily="49" charset="-122"/>
              </a:rPr>
              <a:t>是数值表达式。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78851" name="Text Box 3"/>
          <p:cNvSpPr txBox="1"/>
          <p:nvPr/>
        </p:nvSpPr>
        <p:spPr>
          <a:xfrm>
            <a:off x="1524000" y="2514600"/>
            <a:ext cx="556260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s=0   </a:t>
            </a: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k=1   1-4=-3    s=0+1</a:t>
            </a: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k=2   2-4=-2    s=0+1+2</a:t>
            </a: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k=3   3-4=-1    s=0+1+2+3</a:t>
            </a: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k=4   4-4=0     </a:t>
            </a:r>
            <a:r>
              <a:rPr lang="zh-CN" altLang="en-US" sz="2800" b="1" dirty="0">
                <a:ea typeface="楷体_GB2312" pitchFamily="49" charset="-122"/>
              </a:rPr>
              <a:t>结束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/>
          </p:cNvSpPr>
          <p:nvPr>
            <p:ph type="title"/>
          </p:nvPr>
        </p:nvSpPr>
        <p:spPr>
          <a:xfrm>
            <a:off x="304800" y="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/>
              <a:t>循环的嵌套</a:t>
            </a:r>
            <a:endParaRPr lang="zh-CN" altLang="en-US" sz="3200" b="1" dirty="0"/>
          </a:p>
        </p:txBody>
      </p:sp>
      <p:sp>
        <p:nvSpPr>
          <p:cNvPr id="32771" name="Rectangle 3"/>
          <p:cNvSpPr>
            <a:spLocks noGrp="1" noRot="1"/>
          </p:cNvSpPr>
          <p:nvPr>
            <p:ph idx="1"/>
          </p:nvPr>
        </p:nvSpPr>
        <p:spPr>
          <a:xfrm>
            <a:off x="304800" y="990600"/>
            <a:ext cx="8540750" cy="2438400"/>
          </a:xfrm>
        </p:spPr>
        <p:txBody>
          <a:bodyPr vert="horz" wrap="square" lIns="91440" tIns="45720" rIns="91440" bIns="45720" anchor="t" anchorCtr="0"/>
          <a:lstStyle/>
          <a:p>
            <a:pPr marL="182880" indent="-182880" eaLnBrk="1" hangingPunct="1"/>
            <a:r>
              <a:rPr lang="zh-CN" altLang="en-US" sz="2800" b="1" dirty="0">
                <a:ea typeface="楷体_GB2312" pitchFamily="49" charset="-122"/>
              </a:rPr>
              <a:t>一个循环体内包含着另一个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完整</a:t>
            </a:r>
            <a:r>
              <a:rPr lang="zh-CN" altLang="en-US" sz="2800" b="1" dirty="0">
                <a:ea typeface="楷体_GB2312" pitchFamily="49" charset="-122"/>
              </a:rPr>
              <a:t>的循环结构，称为循环嵌套；</a:t>
            </a:r>
            <a:endParaRPr lang="zh-CN" altLang="en-US" sz="2800" b="1" dirty="0">
              <a:ea typeface="楷体_GB2312" pitchFamily="49" charset="-122"/>
            </a:endParaRPr>
          </a:p>
          <a:p>
            <a:pPr marL="182880" indent="-182880" eaLnBrk="1" hangingPunct="1"/>
            <a:r>
              <a:rPr lang="zh-CN" altLang="en-US" sz="2800" b="1" dirty="0">
                <a:ea typeface="楷体_GB2312" pitchFamily="49" charset="-122"/>
              </a:rPr>
              <a:t>内嵌的循环中又可以嵌套循环，从而构成多重循环；</a:t>
            </a:r>
            <a:endParaRPr lang="zh-CN" altLang="en-US" sz="2800" b="1" dirty="0">
              <a:ea typeface="楷体_GB2312" pitchFamily="49" charset="-122"/>
            </a:endParaRPr>
          </a:p>
          <a:p>
            <a:pPr marL="182880" indent="-182880" eaLnBrk="1" hangingPunct="1"/>
            <a:r>
              <a:rPr lang="zh-CN" altLang="en-US" sz="2800" b="1" dirty="0">
                <a:ea typeface="楷体_GB2312" pitchFamily="49" charset="-122"/>
              </a:rPr>
              <a:t>三种循环可以互相嵌套。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2772" name="Rectangle 4"/>
          <p:cNvSpPr/>
          <p:nvPr/>
        </p:nvSpPr>
        <p:spPr>
          <a:xfrm>
            <a:off x="304800" y="3733800"/>
            <a:ext cx="8534400" cy="306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下面几种都是合法的形式：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(1) while( )     (2)do              (3) for(;;)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{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{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{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while( )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do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for(;;)</a:t>
            </a:r>
            <a:endParaRPr lang="en-US" altLang="zh-CN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{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…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}         {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…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}               {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…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  <a:endParaRPr lang="en-US" altLang="zh-CN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}          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while( );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}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    }while( );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                     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/>
          <p:nvPr/>
        </p:nvSpPr>
        <p:spPr>
          <a:xfrm>
            <a:off x="0" y="914400"/>
            <a:ext cx="8642350" cy="3384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(4) while( )        (5) for(;;)         (6) do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{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{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{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do{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…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while( )            for(;;){ }</a:t>
            </a:r>
            <a:endParaRPr lang="en-US" altLang="zh-CN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while( )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；     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{  }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en-US" altLang="zh-CN" sz="2400" b="1" dirty="0"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}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}                   }                  while( 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1800" b="1" dirty="0">
                <a:solidFill>
                  <a:srgbClr val="336600"/>
                </a:solidFill>
              </a:rPr>
              <a:t>                                    </a:t>
            </a:r>
            <a:r>
              <a:rPr lang="zh-CN" altLang="en-US" sz="2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zh-CN" altLang="en-US" dirty="0"/>
              <a:t>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371648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b="1" dirty="0"/>
              <a:t>概述</a:t>
            </a:r>
            <a:endParaRPr lang="zh-CN" altLang="en-US" sz="3600" b="1" dirty="0"/>
          </a:p>
        </p:txBody>
      </p:sp>
      <p:sp>
        <p:nvSpPr>
          <p:cNvPr id="7171" name="Rectangle 3"/>
          <p:cNvSpPr>
            <a:spLocks noGrp="1" noRot="1"/>
          </p:cNvSpPr>
          <p:nvPr>
            <p:ph idx="1"/>
          </p:nvPr>
        </p:nvSpPr>
        <p:spPr>
          <a:xfrm>
            <a:off x="149349" y="1447852"/>
            <a:ext cx="8994651" cy="5105266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实现循环的语句：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AutoNum type="arabicPeriod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语句；   当型循环</a:t>
            </a:r>
            <a:r>
              <a:rPr lang="en-US" altLang="zh-CN" b="1" dirty="0">
                <a:ea typeface="楷体_GB2312" pitchFamily="49" charset="-122"/>
              </a:rPr>
              <a:t>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先判断再执行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语句；直到型循环</a:t>
            </a:r>
            <a:r>
              <a:rPr lang="en-US" altLang="zh-CN" b="1" dirty="0">
                <a:ea typeface="楷体_GB2312" pitchFamily="49" charset="-122"/>
              </a:rPr>
              <a:t>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先执行再判断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语句。           多功能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/>
          </p:cNvSpPr>
          <p:nvPr>
            <p:ph idx="1"/>
          </p:nvPr>
        </p:nvSpPr>
        <p:spPr>
          <a:xfrm>
            <a:off x="301625" y="533400"/>
            <a:ext cx="8540750" cy="7620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例：打印图形</a:t>
            </a:r>
            <a:endParaRPr lang="zh-CN" altLang="en-US" sz="2800" b="1" dirty="0">
              <a:ea typeface="楷体_GB2312" pitchFamily="49" charset="-122"/>
            </a:endParaRP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1295400" y="1295400"/>
            <a:ext cx="22098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6" name="Text Box 4"/>
          <p:cNvSpPr txBox="1"/>
          <p:nvPr/>
        </p:nvSpPr>
        <p:spPr>
          <a:xfrm>
            <a:off x="0" y="3581400"/>
            <a:ext cx="4724400" cy="2443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分析：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）图形每行的起始位置相同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）每行的字符数相同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）用一重循环控制输出行数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3886218" y="152486"/>
            <a:ext cx="5105266" cy="37548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{int row;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for(row=1;row&lt;=5;row++)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printf(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********\n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/>
          </p:cNvSpPr>
          <p:nvPr>
            <p:ph idx="1"/>
          </p:nvPr>
        </p:nvSpPr>
        <p:spPr>
          <a:xfrm>
            <a:off x="-23907" y="-6639"/>
            <a:ext cx="8540750" cy="7620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例：打印图形</a:t>
            </a:r>
            <a:endParaRPr lang="zh-CN" altLang="en-US" sz="2800" b="1" dirty="0">
              <a:ea typeface="楷体_GB2312" pitchFamily="49" charset="-122"/>
            </a:endParaRP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1143090" y="457278"/>
            <a:ext cx="22098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Text Box 5"/>
          <p:cNvSpPr txBox="1"/>
          <p:nvPr/>
        </p:nvSpPr>
        <p:spPr>
          <a:xfrm>
            <a:off x="214807" y="2317461"/>
            <a:ext cx="3899993" cy="42934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{int row;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for(row=1;row&lt;=5;row++)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printf(</a:t>
            </a:r>
            <a:r>
              <a:rPr lang="en-US" altLang="zh-CN" sz="2600" b="1" dirty="0">
                <a:solidFill>
                  <a:srgbClr val="FF3300"/>
                </a:solidFill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********\n</a:t>
            </a:r>
            <a:r>
              <a:rPr lang="en-US" altLang="zh-CN" sz="26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6" name="Text Box 6"/>
          <p:cNvSpPr txBox="1"/>
          <p:nvPr/>
        </p:nvSpPr>
        <p:spPr>
          <a:xfrm>
            <a:off x="4360490" y="1600200"/>
            <a:ext cx="4724400" cy="5251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{int row,col;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for(row=1;row&lt;=5;row++)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{ for(col=1;col&lt;=8;col++)</a:t>
            </a:r>
            <a:endParaRPr lang="en-US" altLang="zh-CN" sz="2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printf(</a:t>
            </a:r>
            <a:r>
              <a:rPr lang="en-US" altLang="zh-CN" sz="2600" b="1" dirty="0">
                <a:solidFill>
                  <a:srgbClr val="FF3300"/>
                </a:solidFill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6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printf(</a:t>
            </a:r>
            <a:r>
              <a:rPr lang="en-US" altLang="zh-CN" sz="2600" b="1" dirty="0">
                <a:solidFill>
                  <a:srgbClr val="FF3300"/>
                </a:solidFill>
                <a:ea typeface="楷体_GB2312" pitchFamily="49" charset="-122"/>
              </a:rPr>
              <a:t>“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en-US" altLang="zh-CN" sz="26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}</a:t>
            </a:r>
            <a:endParaRPr lang="en-US" altLang="zh-CN" sz="2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7" name="AutoShape 7"/>
          <p:cNvSpPr/>
          <p:nvPr/>
        </p:nvSpPr>
        <p:spPr>
          <a:xfrm>
            <a:off x="4073244" y="4273702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/>
          </p:cNvSpPr>
          <p:nvPr>
            <p:ph idx="1"/>
          </p:nvPr>
        </p:nvSpPr>
        <p:spPr>
          <a:xfrm>
            <a:off x="301625" y="533400"/>
            <a:ext cx="8540750" cy="7620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例：打印图形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81923" name="Text Box 3"/>
          <p:cNvSpPr txBox="1"/>
          <p:nvPr/>
        </p:nvSpPr>
        <p:spPr>
          <a:xfrm>
            <a:off x="4267200" y="381000"/>
            <a:ext cx="4495800" cy="3767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分析：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）每行的起始位置不同，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     空格数递减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）每行的字符数相同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）用二重循环实现：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      外循环控制输出行数；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      内循环控制输出空格数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81924" name="Text Box 4"/>
          <p:cNvSpPr txBox="1"/>
          <p:nvPr/>
        </p:nvSpPr>
        <p:spPr>
          <a:xfrm>
            <a:off x="533400" y="3962400"/>
            <a:ext cx="807720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行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个空格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行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个空格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行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个空格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行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个空格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行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个空格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5" name="Picture 5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914400" y="1143000"/>
            <a:ext cx="2667000" cy="166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6" name="Rectangle 6"/>
          <p:cNvSpPr/>
          <p:nvPr/>
        </p:nvSpPr>
        <p:spPr>
          <a:xfrm>
            <a:off x="4343400" y="5029200"/>
            <a:ext cx="4122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row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行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5-row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个空格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4" grpId="0"/>
      <p:bldP spid="819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/>
          </p:cNvSpPr>
          <p:nvPr>
            <p:ph idx="1"/>
          </p:nvPr>
        </p:nvSpPr>
        <p:spPr>
          <a:xfrm>
            <a:off x="301625" y="533400"/>
            <a:ext cx="8540750" cy="7620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例：打印图形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3492" name="Text Box 4"/>
          <p:cNvSpPr txBox="1"/>
          <p:nvPr/>
        </p:nvSpPr>
        <p:spPr>
          <a:xfrm>
            <a:off x="228600" y="2209800"/>
            <a:ext cx="8077200" cy="3767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{int row,col;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for(row=1;row&lt;=5;row++)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{ for(col=1;col&lt;=5-row;col++)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********\n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1988" name="Picture 5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3352800" y="457200"/>
            <a:ext cx="2667000" cy="166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/>
          </p:cNvSpPr>
          <p:nvPr>
            <p:ph idx="1"/>
          </p:nvPr>
        </p:nvSpPr>
        <p:spPr>
          <a:xfrm>
            <a:off x="228600" y="533400"/>
            <a:ext cx="8842375" cy="5489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/>
              <a:t>编程实现：按如下形式打印九九乘法口诀表</a:t>
            </a:r>
            <a:endParaRPr lang="zh-CN" altLang="en-US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1*1=1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      2*1=2   2*2=4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      3*1=3   3*2=6    3*3=9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      ……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      9*1=9   9*2=18  9*3=27 …     9*9=81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39939" name="Rectangle 5"/>
          <p:cNvSpPr/>
          <p:nvPr/>
        </p:nvSpPr>
        <p:spPr>
          <a:xfrm>
            <a:off x="479425" y="4038600"/>
            <a:ext cx="6781800" cy="2503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for(i=1;i&lt;=9;i++)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  for(j=1;j&lt;=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;j++)      	printf(“%d*%d=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%2d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”,i,j,i*j);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printf(“\n”);   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注意有空格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/>
          </p:cNvSpPr>
          <p:nvPr>
            <p:ph type="title"/>
          </p:nvPr>
        </p:nvSpPr>
        <p:spPr>
          <a:xfrm>
            <a:off x="301625" y="381000"/>
            <a:ext cx="8540750" cy="1828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例：试找出满足下列条件的所有两位数</a:t>
            </a:r>
            <a:br>
              <a:rPr lang="zh-CN" altLang="en-US" sz="2800" b="1" dirty="0">
                <a:ea typeface="楷体_GB2312" pitchFamily="49" charset="-122"/>
              </a:rPr>
            </a:b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）其十位数不大于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br>
              <a:rPr lang="en-US" altLang="zh-CN" sz="2800" b="1" dirty="0">
                <a:ea typeface="楷体_GB2312" pitchFamily="49" charset="-122"/>
              </a:rPr>
            </a:br>
            <a:r>
              <a:rPr lang="en-US" altLang="zh-CN" sz="2800" b="1" dirty="0">
                <a:ea typeface="楷体_GB2312" pitchFamily="49" charset="-122"/>
              </a:rPr>
              <a:t> 2</a:t>
            </a:r>
            <a:r>
              <a:rPr lang="zh-CN" altLang="en-US" sz="2800" b="1" dirty="0">
                <a:ea typeface="楷体_GB2312" pitchFamily="49" charset="-122"/>
              </a:rPr>
              <a:t>）将个位与十位对换，得到的两位数是原两位数     的两倍多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4035" name="Rectangle 3"/>
          <p:cNvSpPr>
            <a:spLocks noGrp="1" noRot="1"/>
          </p:cNvSpPr>
          <p:nvPr>
            <p:ph idx="1"/>
          </p:nvPr>
        </p:nvSpPr>
        <p:spPr>
          <a:xfrm>
            <a:off x="304800" y="2362200"/>
            <a:ext cx="8839200" cy="41179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分析：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用二重循环的循环控制变量分别表示十位数和个位数。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 十位数</a:t>
            </a:r>
            <a:r>
              <a:rPr lang="en-US" altLang="zh-CN" sz="2800" b="1" dirty="0">
                <a:ea typeface="楷体_GB2312" pitchFamily="49" charset="-122"/>
              </a:rPr>
              <a:t>i</a:t>
            </a:r>
            <a:r>
              <a:rPr lang="zh-CN" altLang="en-US" sz="2800" b="1" dirty="0">
                <a:ea typeface="楷体_GB2312" pitchFamily="49" charset="-122"/>
              </a:rPr>
              <a:t>取值</a:t>
            </a:r>
            <a:r>
              <a:rPr lang="en-US" altLang="zh-CN" sz="2800" b="1" dirty="0">
                <a:ea typeface="楷体_GB2312" pitchFamily="49" charset="-122"/>
              </a:rPr>
              <a:t>1~2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ea typeface="楷体_GB2312" pitchFamily="49" charset="-122"/>
              </a:rPr>
              <a:t>个位数</a:t>
            </a:r>
            <a:r>
              <a:rPr lang="en-US" altLang="zh-CN" sz="2800" b="1" dirty="0">
                <a:ea typeface="楷体_GB2312" pitchFamily="49" charset="-122"/>
              </a:rPr>
              <a:t>j</a:t>
            </a:r>
            <a:r>
              <a:rPr lang="zh-CN" altLang="en-US" sz="2800" b="1" dirty="0">
                <a:ea typeface="楷体_GB2312" pitchFamily="49" charset="-122"/>
              </a:rPr>
              <a:t>取值</a:t>
            </a:r>
            <a:r>
              <a:rPr lang="en-US" altLang="zh-CN" sz="2800" b="1" dirty="0">
                <a:ea typeface="楷体_GB2312" pitchFamily="49" charset="-122"/>
              </a:rPr>
              <a:t>0~9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n=10*i+j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m=10*j+i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ea typeface="楷体_GB2312" pitchFamily="49" charset="-122"/>
              </a:rPr>
              <a:t>若</a:t>
            </a:r>
            <a:r>
              <a:rPr lang="en-US" altLang="zh-CN" sz="2800" b="1" dirty="0">
                <a:ea typeface="楷体_GB2312" pitchFamily="49" charset="-122"/>
              </a:rPr>
              <a:t>m&gt;=2*n</a:t>
            </a:r>
            <a:r>
              <a:rPr lang="zh-CN" altLang="en-US" sz="2800" b="1" dirty="0">
                <a:ea typeface="楷体_GB2312" pitchFamily="49" charset="-122"/>
              </a:rPr>
              <a:t>，则</a:t>
            </a:r>
            <a:r>
              <a:rPr lang="en-US" altLang="zh-CN" sz="2800" b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ea typeface="楷体_GB2312" pitchFamily="49" charset="-122"/>
              </a:rPr>
              <a:t>为满足条件的两位数。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5600" y="441960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原数字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5600" y="494157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翻转后的数字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0400" y="541020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判断条件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  <p:bldP spid="44035" grpId="1" build="p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/>
          </p:cNvSpPr>
          <p:nvPr>
            <p:ph idx="1"/>
          </p:nvPr>
        </p:nvSpPr>
        <p:spPr>
          <a:xfrm>
            <a:off x="304800" y="1371600"/>
            <a:ext cx="8686800" cy="52578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 int i,j,n,m;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for(i=1;i&lt;=2;++i)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for(j=0;j&lt;=9;++j)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{  n=10*i+j;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m=10*j+i;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if(m&gt;2*n)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%d\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dirty="0" err="1">
                <a:ea typeface="楷体_GB2312" pitchFamily="49" charset="-122"/>
              </a:rPr>
              <a:t>”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,n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5" name="Text Box 3"/>
          <p:cNvSpPr txBox="1"/>
          <p:nvPr/>
        </p:nvSpPr>
        <p:spPr>
          <a:xfrm>
            <a:off x="4800600" y="381000"/>
            <a:ext cx="4191000" cy="429101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i=1   j=2    n=12    m=21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j=3    n=13    m=31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……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j=9    n=19    m=91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i=2   j=2    n=22    m=22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j=3    n=23    m=32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……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j=9    n=29    m=92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/>
              <a:t>break</a:t>
            </a:r>
            <a:r>
              <a:rPr lang="zh-CN" altLang="en-US" sz="3200" b="1" dirty="0"/>
              <a:t>语句</a:t>
            </a:r>
            <a:endParaRPr lang="zh-CN" altLang="en-US" sz="3200" b="1" dirty="0"/>
          </a:p>
        </p:txBody>
      </p:sp>
      <p:sp>
        <p:nvSpPr>
          <p:cNvPr id="49155" name="Rectangle 3"/>
          <p:cNvSpPr>
            <a:spLocks noGrp="1" noRot="1"/>
          </p:cNvSpPr>
          <p:nvPr>
            <p:ph idx="1"/>
          </p:nvPr>
        </p:nvSpPr>
        <p:spPr>
          <a:xfrm>
            <a:off x="304800" y="1219200"/>
            <a:ext cx="8540750" cy="533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用</a:t>
            </a:r>
            <a:r>
              <a:rPr lang="en-US" altLang="zh-CN" sz="2800" b="1" dirty="0">
                <a:ea typeface="楷体_GB2312" pitchFamily="49" charset="-122"/>
              </a:rPr>
              <a:t>break</a:t>
            </a:r>
            <a:r>
              <a:rPr lang="zh-CN" altLang="en-US" sz="2800" b="1" dirty="0">
                <a:ea typeface="楷体_GB2312" pitchFamily="49" charset="-122"/>
              </a:rPr>
              <a:t>语句可以结束</a:t>
            </a:r>
            <a:r>
              <a:rPr lang="en-US" altLang="zh-CN" sz="2800" b="1" dirty="0">
                <a:ea typeface="楷体_GB2312" pitchFamily="49" charset="-122"/>
              </a:rPr>
              <a:t>switch</a:t>
            </a:r>
            <a:r>
              <a:rPr lang="zh-CN" altLang="en-US" sz="2800" b="1" dirty="0">
                <a:ea typeface="楷体_GB2312" pitchFamily="49" charset="-122"/>
              </a:rPr>
              <a:t>结构和三种循环。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8612" name="Text Box 4"/>
          <p:cNvSpPr txBox="1"/>
          <p:nvPr/>
        </p:nvSpPr>
        <p:spPr>
          <a:xfrm>
            <a:off x="381000" y="1752600"/>
            <a:ext cx="84582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例：对所有输入的字符进行计数，直到输入的字符为换行符为止。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  <p:sp>
        <p:nvSpPr>
          <p:cNvPr id="68615" name="Rectangle 7"/>
          <p:cNvSpPr/>
          <p:nvPr/>
        </p:nvSpPr>
        <p:spPr>
          <a:xfrm>
            <a:off x="2514600" y="2286000"/>
            <a:ext cx="5867400" cy="4321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void main()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{	char c;    int i=0;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	while(1)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	{ c=getchar();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	  if(c=='\n')   break;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	  i++;  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    }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	printf("</a:t>
            </a:r>
            <a:r>
              <a:rPr lang="zh-CN" altLang="en-US" sz="2800" b="1" dirty="0"/>
              <a:t>字符数为</a:t>
            </a:r>
            <a:r>
              <a:rPr lang="en-US" altLang="zh-CN" sz="2800" b="1" dirty="0"/>
              <a:t>%d\n",i);</a:t>
            </a:r>
            <a:endParaRPr lang="en-US" altLang="zh-CN" sz="28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8" y="457278"/>
            <a:ext cx="3355999" cy="2590731"/>
          </a:xfrm>
        </p:spPr>
        <p:txBody>
          <a:bodyPr/>
          <a:lstStyle/>
          <a:p>
            <a:r>
              <a:rPr lang="en-US" altLang="zh-CN" dirty="0"/>
              <a:t>                                                  </a:t>
            </a:r>
            <a:r>
              <a:rPr lang="zh-CN" altLang="en-US" dirty="0">
                <a:highlight>
                  <a:srgbClr val="FFFF00"/>
                </a:highlight>
              </a:rPr>
              <a:t>如果把</a:t>
            </a:r>
            <a:r>
              <a:rPr lang="en-US" altLang="zh-CN" dirty="0">
                <a:highlight>
                  <a:srgbClr val="FFFF00"/>
                </a:highlight>
              </a:rPr>
              <a:t>break </a:t>
            </a:r>
            <a:r>
              <a:rPr lang="zh-CN" altLang="en-US" dirty="0">
                <a:highlight>
                  <a:srgbClr val="FFFF00"/>
                </a:highlight>
              </a:rPr>
              <a:t>去掉 程序结果还会一样吗。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8" y="79694"/>
            <a:ext cx="4377782" cy="67436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912" y="609674"/>
            <a:ext cx="8686572" cy="594344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b="1" dirty="0"/>
              <a:t>while</a:t>
            </a:r>
            <a:r>
              <a:rPr lang="zh-CN" altLang="en-US" sz="3600" b="1" dirty="0"/>
              <a:t>循环（实现当型循环）</a:t>
            </a:r>
            <a:endParaRPr lang="zh-CN" altLang="en-US" sz="3600" b="1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301625" y="1600200"/>
            <a:ext cx="5260975" cy="44989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语句的一般形式：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（表达式）  语句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当表达式的值为真（非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）时，执行其中的内嵌语句（循环体），然后回过头来再判断表达式的值，如此重复；当表达式为假（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）时结束循环。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196" name="Picture 4" descr="未命名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rcRect r="65517" b="16000"/>
          <a:stretch>
            <a:fillRect/>
          </a:stretch>
        </p:blipFill>
        <p:spPr>
          <a:xfrm>
            <a:off x="6019800" y="1371600"/>
            <a:ext cx="2776538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/>
              <a:t>continue</a:t>
            </a:r>
            <a:r>
              <a:rPr lang="zh-CN" altLang="en-US" sz="3200" b="1" dirty="0"/>
              <a:t>语句</a:t>
            </a:r>
            <a:endParaRPr lang="zh-CN" altLang="en-US" sz="3200" b="1" dirty="0"/>
          </a:p>
        </p:txBody>
      </p:sp>
      <p:sp>
        <p:nvSpPr>
          <p:cNvPr id="54275" name="Rectangle 3"/>
          <p:cNvSpPr>
            <a:spLocks noGrp="1" noRot="1"/>
          </p:cNvSpPr>
          <p:nvPr>
            <p:ph idx="1"/>
          </p:nvPr>
        </p:nvSpPr>
        <p:spPr>
          <a:xfrm>
            <a:off x="301625" y="1447800"/>
            <a:ext cx="8540750" cy="9906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用</a:t>
            </a:r>
            <a:r>
              <a:rPr lang="en-US" altLang="zh-CN" sz="2800" b="1" dirty="0">
                <a:ea typeface="楷体_GB2312" pitchFamily="49" charset="-122"/>
              </a:rPr>
              <a:t>continue</a:t>
            </a:r>
            <a:r>
              <a:rPr lang="zh-CN" altLang="en-US" sz="2800" b="1" dirty="0">
                <a:ea typeface="楷体_GB2312" pitchFamily="49" charset="-122"/>
              </a:rPr>
              <a:t>语句可以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结束本次循环</a:t>
            </a:r>
            <a:r>
              <a:rPr lang="zh-CN" altLang="en-US" sz="2800" b="1" dirty="0">
                <a:ea typeface="楷体_GB2312" pitchFamily="49" charset="-122"/>
              </a:rPr>
              <a:t>，即忽略循环体中剩余的语句。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381000" y="2438400"/>
            <a:ext cx="8305800" cy="414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例：把</a:t>
            </a:r>
            <a:r>
              <a:rPr lang="en-US" altLang="zh-CN" sz="2800" b="1" dirty="0">
                <a:ea typeface="楷体_GB2312" pitchFamily="49" charset="-122"/>
              </a:rPr>
              <a:t>100</a:t>
            </a:r>
            <a:r>
              <a:rPr lang="zh-CN" altLang="en-US" sz="2800" b="1" dirty="0">
                <a:ea typeface="楷体_GB2312" pitchFamily="49" charset="-122"/>
              </a:rPr>
              <a:t>～</a:t>
            </a:r>
            <a:r>
              <a:rPr lang="en-US" altLang="zh-CN" sz="2800" b="1" dirty="0">
                <a:ea typeface="楷体_GB2312" pitchFamily="49" charset="-122"/>
              </a:rPr>
              <a:t>200</a:t>
            </a:r>
            <a:r>
              <a:rPr lang="zh-CN" altLang="en-US" sz="2800" b="1" dirty="0">
                <a:ea typeface="楷体_GB2312" pitchFamily="49" charset="-122"/>
              </a:rPr>
              <a:t>之间的不能被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整除的数输出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{int n;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for(n=100;n&lt;=200;n++)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{if(n%3==0) 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continue;</a:t>
            </a:r>
            <a:b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printf("%d″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n);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}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7" name="AutoShape 5"/>
          <p:cNvSpPr/>
          <p:nvPr/>
        </p:nvSpPr>
        <p:spPr>
          <a:xfrm>
            <a:off x="5257800" y="3124200"/>
            <a:ext cx="3581400" cy="2057400"/>
          </a:xfrm>
          <a:prstGeom prst="wedgeRoundRectCallout">
            <a:avLst>
              <a:gd name="adj1" fmla="val -72917"/>
              <a:gd name="adj2" fmla="val 4050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本次循环结束，循环体的剩余语句被忽略，执行表达式</a:t>
            </a:r>
            <a:r>
              <a:rPr lang="en-US" altLang="zh-CN" sz="2400" b="1" dirty="0">
                <a:ea typeface="楷体_GB2312" pitchFamily="49" charset="-122"/>
              </a:rPr>
              <a:t>3</a:t>
            </a:r>
            <a:r>
              <a:rPr lang="zh-CN" altLang="en-US" sz="2400" b="1" dirty="0">
                <a:ea typeface="楷体_GB2312" pitchFamily="49" charset="-122"/>
              </a:rPr>
              <a:t>，进入下一循环，</a:t>
            </a:r>
            <a:r>
              <a:rPr lang="en-US" altLang="zh-CN" sz="2400" b="1" dirty="0">
                <a:ea typeface="楷体_GB2312" pitchFamily="49" charset="-122"/>
              </a:rPr>
              <a:t>continue</a:t>
            </a:r>
            <a:r>
              <a:rPr lang="zh-CN" altLang="en-US" sz="2400" b="1" dirty="0">
                <a:ea typeface="楷体_GB2312" pitchFamily="49" charset="-122"/>
              </a:rPr>
              <a:t>总是作</a:t>
            </a:r>
            <a:r>
              <a:rPr lang="en-US" altLang="zh-CN" sz="2400" b="1" dirty="0">
                <a:ea typeface="楷体_GB2312" pitchFamily="49" charset="-122"/>
              </a:rPr>
              <a:t>if</a:t>
            </a:r>
            <a:r>
              <a:rPr lang="zh-CN" altLang="en-US" sz="2400" b="1" dirty="0">
                <a:ea typeface="楷体_GB2312" pitchFamily="49" charset="-122"/>
              </a:rPr>
              <a:t>的内嵌语句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8918" name="AutoShape 6"/>
          <p:cNvSpPr/>
          <p:nvPr/>
        </p:nvSpPr>
        <p:spPr>
          <a:xfrm>
            <a:off x="4419600" y="5562600"/>
            <a:ext cx="4724400" cy="685800"/>
          </a:xfrm>
          <a:prstGeom prst="wedgeRoundRectCallout">
            <a:avLst>
              <a:gd name="adj1" fmla="val -65523"/>
              <a:gd name="adj2" fmla="val -5138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if(n%3)printf(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,n);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/>
          </p:cNvSpPr>
          <p:nvPr>
            <p:ph idx="1"/>
          </p:nvPr>
        </p:nvSpPr>
        <p:spPr>
          <a:xfrm>
            <a:off x="301625" y="609600"/>
            <a:ext cx="8540750" cy="5489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b="1" dirty="0"/>
              <a:t>编程实现：打印输出以下图案</a:t>
            </a:r>
            <a:endParaRPr lang="en-US" altLang="zh-CN" b="1" dirty="0"/>
          </a:p>
          <a:p>
            <a:pPr marL="0" indent="0" eaLnBrk="1" hangingPunct="1">
              <a:buNone/>
            </a:pPr>
            <a:r>
              <a:rPr lang="en-US" altLang="zh-CN" sz="4800" b="1" dirty="0"/>
              <a:t>  *</a:t>
            </a:r>
            <a:endParaRPr lang="en-US" altLang="zh-CN" sz="4800" b="1" dirty="0"/>
          </a:p>
          <a:p>
            <a:pPr marL="0" indent="0" eaLnBrk="1" hangingPunct="1">
              <a:buNone/>
            </a:pPr>
            <a:r>
              <a:rPr lang="en-US" altLang="zh-CN" sz="4800" b="1" dirty="0"/>
              <a:t>  * *</a:t>
            </a:r>
            <a:endParaRPr lang="en-US" altLang="zh-CN" sz="4800" b="1" dirty="0"/>
          </a:p>
          <a:p>
            <a:pPr marL="0" indent="0" eaLnBrk="1" hangingPunct="1">
              <a:buNone/>
            </a:pPr>
            <a:r>
              <a:rPr lang="en-US" altLang="zh-CN" sz="4800" b="1" dirty="0"/>
              <a:t>  * * *</a:t>
            </a:r>
            <a:endParaRPr lang="en-US" altLang="zh-CN" sz="4800" b="1" dirty="0"/>
          </a:p>
          <a:p>
            <a:pPr marL="0" indent="0" eaLnBrk="1" hangingPunct="1">
              <a:buNone/>
            </a:pPr>
            <a:r>
              <a:rPr lang="en-US" altLang="zh-CN" sz="4800" b="1" dirty="0"/>
              <a:t>  * * * *</a:t>
            </a:r>
            <a:endParaRPr lang="en-US" altLang="zh-CN" sz="4800" b="1" dirty="0"/>
          </a:p>
          <a:p>
            <a:pPr marL="0" indent="0" eaLnBrk="1" hangingPunct="1">
              <a:buNone/>
            </a:pPr>
            <a:r>
              <a:rPr lang="en-US" altLang="zh-CN" sz="4800" b="1" dirty="0"/>
              <a:t>  * * * * *</a:t>
            </a:r>
            <a:endParaRPr lang="en-US" altLang="zh-CN" sz="4800" b="1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/>
          </p:cNvSpPr>
          <p:nvPr>
            <p:ph idx="1"/>
          </p:nvPr>
        </p:nvSpPr>
        <p:spPr>
          <a:xfrm>
            <a:off x="381000" y="457200"/>
            <a:ext cx="8458200" cy="5638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int row,col;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for(row=1;row&lt;=5;row++)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{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for(col=1;col&lt;=row;col++)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/>
          </p:cNvSpPr>
          <p:nvPr>
            <p:ph idx="1"/>
          </p:nvPr>
        </p:nvSpPr>
        <p:spPr>
          <a:xfrm>
            <a:off x="301625" y="609600"/>
            <a:ext cx="8540750" cy="5489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b="1" dirty="0"/>
              <a:t>例：</a:t>
            </a: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编程实现：打印输出以下图案</a:t>
            </a: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（两个并列的内循环控制输出每行的空格数和字符数）</a:t>
            </a:r>
            <a:endParaRPr lang="zh-CN" altLang="en-US" b="1" dirty="0"/>
          </a:p>
        </p:txBody>
      </p:sp>
      <p:pic>
        <p:nvPicPr>
          <p:cNvPr id="64515" name="Picture 5" descr="未命名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rcRect l="1147" r="82780" b="75999"/>
          <a:stretch>
            <a:fillRect/>
          </a:stretch>
        </p:blipFill>
        <p:spPr>
          <a:xfrm>
            <a:off x="2057400" y="2895600"/>
            <a:ext cx="4419600" cy="344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/>
          </p:cNvSpPr>
          <p:nvPr>
            <p:ph idx="1"/>
          </p:nvPr>
        </p:nvSpPr>
        <p:spPr>
          <a:xfrm>
            <a:off x="381000" y="457200"/>
            <a:ext cx="8458200" cy="5638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int row,col;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for(row=1;row&lt;=5;row++)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{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for(col=1;col&lt;=5-row;col++)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for(col=1;col&lt;=2*row-1;col++)printf(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/>
          </p:cNvSpPr>
          <p:nvPr>
            <p:ph idx="1"/>
          </p:nvPr>
        </p:nvSpPr>
        <p:spPr>
          <a:xfrm>
            <a:off x="228600" y="533400"/>
            <a:ext cx="8842375" cy="5489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/>
              <a:t>作业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、编程实现：统计全班某门功课期末考试的平均分和最高分。（设全班人数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人，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位同学的成绩都用变量</a:t>
            </a:r>
            <a:r>
              <a:rPr lang="en-US" altLang="zh-CN" sz="2800" b="1" dirty="0"/>
              <a:t>score</a:t>
            </a:r>
            <a:r>
              <a:rPr lang="zh-CN" altLang="en-US" sz="2800" b="1" dirty="0"/>
              <a:t>存储）</a:t>
            </a:r>
            <a:endParaRPr lang="zh-CN" altLang="en-US" sz="2800" b="1" dirty="0"/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/>
          </p:cNvSpPr>
          <p:nvPr>
            <p:ph idx="1"/>
          </p:nvPr>
        </p:nvSpPr>
        <p:spPr>
          <a:xfrm>
            <a:off x="304800" y="533400"/>
            <a:ext cx="9474200" cy="65532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 int i=1,a,max=0; 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while(i&lt;=3)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{ scanf(</a:t>
            </a:r>
            <a:r>
              <a:rPr lang="en-US" altLang="zh-CN" b="1" dirty="0">
                <a:ea typeface="楷体_GB2312" pitchFamily="49" charset="-122"/>
              </a:rPr>
              <a:t>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en-US" altLang="zh-CN" b="1" dirty="0">
                <a:ea typeface="楷体_GB2312" pitchFamily="49" charset="-122"/>
              </a:rPr>
              <a:t>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,&amp;a);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if(max&lt;=a) max=a;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i++;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}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最大值为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en-US" altLang="zh-CN" b="1" dirty="0">
                <a:ea typeface="楷体_GB2312" pitchFamily="49" charset="-122"/>
              </a:rPr>
              <a:t>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 max);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7" name="Text Box 3"/>
          <p:cNvSpPr txBox="1"/>
          <p:nvPr/>
        </p:nvSpPr>
        <p:spPr>
          <a:xfrm>
            <a:off x="5791200" y="16383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/>
              <a:t>max</a:t>
            </a:r>
            <a:endParaRPr lang="en-US" altLang="zh-CN" sz="2800" b="1" dirty="0"/>
          </a:p>
        </p:txBody>
      </p:sp>
      <p:sp>
        <p:nvSpPr>
          <p:cNvPr id="67588" name="Rectangle 4"/>
          <p:cNvSpPr/>
          <p:nvPr/>
        </p:nvSpPr>
        <p:spPr>
          <a:xfrm>
            <a:off x="5867400" y="2324100"/>
            <a:ext cx="838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0</a:t>
            </a:r>
            <a:endParaRPr lang="en-US" altLang="zh-CN" sz="2800" b="1" dirty="0"/>
          </a:p>
        </p:txBody>
      </p:sp>
      <p:sp>
        <p:nvSpPr>
          <p:cNvPr id="67589" name="Text Box 5"/>
          <p:cNvSpPr txBox="1"/>
          <p:nvPr/>
        </p:nvSpPr>
        <p:spPr>
          <a:xfrm>
            <a:off x="7467600" y="1600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/>
              <a:t>a</a:t>
            </a:r>
            <a:endParaRPr lang="en-US" altLang="zh-CN" sz="2800" b="1" dirty="0"/>
          </a:p>
        </p:txBody>
      </p:sp>
      <p:sp>
        <p:nvSpPr>
          <p:cNvPr id="67590" name="Rectangle 6"/>
          <p:cNvSpPr/>
          <p:nvPr/>
        </p:nvSpPr>
        <p:spPr>
          <a:xfrm>
            <a:off x="7543800" y="2311400"/>
            <a:ext cx="838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90</a:t>
            </a:r>
            <a:endParaRPr lang="en-US" altLang="zh-CN" sz="2800" b="1" dirty="0"/>
          </a:p>
        </p:txBody>
      </p:sp>
      <p:sp>
        <p:nvSpPr>
          <p:cNvPr id="67591" name="Text Box 7"/>
          <p:cNvSpPr txBox="1"/>
          <p:nvPr/>
        </p:nvSpPr>
        <p:spPr>
          <a:xfrm>
            <a:off x="5257800" y="533400"/>
            <a:ext cx="3505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假设有三位同学成绩分别为</a:t>
            </a:r>
            <a:r>
              <a:rPr lang="en-US" altLang="zh-CN" sz="2800" b="1" dirty="0"/>
              <a:t>90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85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95</a:t>
            </a:r>
            <a:endParaRPr lang="en-US" altLang="zh-CN" sz="2800" b="1" dirty="0"/>
          </a:p>
        </p:txBody>
      </p:sp>
      <p:sp>
        <p:nvSpPr>
          <p:cNvPr id="98313" name="Rectangle 9"/>
          <p:cNvSpPr/>
          <p:nvPr/>
        </p:nvSpPr>
        <p:spPr>
          <a:xfrm>
            <a:off x="5867400" y="2324100"/>
            <a:ext cx="838200" cy="457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90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8315" name="Rectangle 11"/>
          <p:cNvSpPr/>
          <p:nvPr/>
        </p:nvSpPr>
        <p:spPr>
          <a:xfrm>
            <a:off x="7543800" y="2311400"/>
            <a:ext cx="838200" cy="457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85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8317" name="Rectangle 13"/>
          <p:cNvSpPr/>
          <p:nvPr/>
        </p:nvSpPr>
        <p:spPr>
          <a:xfrm>
            <a:off x="7543800" y="2349500"/>
            <a:ext cx="838200" cy="457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95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8318" name="Rectangle 14"/>
          <p:cNvSpPr/>
          <p:nvPr/>
        </p:nvSpPr>
        <p:spPr>
          <a:xfrm>
            <a:off x="5867400" y="2349500"/>
            <a:ext cx="838200" cy="457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95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build="p"/>
      <p:bldP spid="98313" grpId="0" animBg="1"/>
      <p:bldP spid="98315" grpId="0" animBg="1"/>
      <p:bldP spid="98317" grpId="0" animBg="1"/>
      <p:bldP spid="983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/>
          </p:cNvSpPr>
          <p:nvPr>
            <p:ph idx="1"/>
          </p:nvPr>
        </p:nvSpPr>
        <p:spPr>
          <a:xfrm>
            <a:off x="0" y="304800"/>
            <a:ext cx="9474200" cy="65532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 int i=1,score,max=0;  float sum=0;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while(i&lt;=10)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{ printf(</a:t>
            </a:r>
            <a:r>
              <a:rPr lang="en-US" altLang="zh-CN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请输入第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位同学的成绩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dirty="0">
                <a:ea typeface="楷体_GB2312" pitchFamily="49" charset="-122"/>
              </a:rPr>
              <a:t>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,i);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scanf(</a:t>
            </a:r>
            <a:r>
              <a:rPr lang="en-US" altLang="zh-CN" b="1" dirty="0">
                <a:ea typeface="楷体_GB2312" pitchFamily="49" charset="-122"/>
              </a:rPr>
              <a:t>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en-US" altLang="zh-CN" b="1" dirty="0">
                <a:ea typeface="楷体_GB2312" pitchFamily="49" charset="-122"/>
              </a:rPr>
              <a:t>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,&amp;score);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sum=sum+score;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if(max&lt;=score) max=score;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i++;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}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平均分为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%f,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最高分为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en-US" altLang="zh-CN" b="1" dirty="0">
                <a:ea typeface="楷体_GB2312" pitchFamily="49" charset="-122"/>
              </a:rPr>
              <a:t>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,sum/10,max);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/>
          <p:nvPr/>
        </p:nvSpPr>
        <p:spPr>
          <a:xfrm>
            <a:off x="533400" y="762000"/>
            <a:ext cx="8153400" cy="31686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．若</a:t>
            </a:r>
            <a:r>
              <a:rPr lang="en-US" altLang="zh-CN" sz="2800" b="1" dirty="0">
                <a:latin typeface="Times New Roman" panose="02020603050405020304" pitchFamily="18" charset="0"/>
              </a:rPr>
              <a:t>i,j</a:t>
            </a:r>
            <a:r>
              <a:rPr lang="zh-CN" altLang="en-US" sz="2800" b="1" dirty="0">
                <a:latin typeface="Times New Roman" panose="02020603050405020304" pitchFamily="18" charset="0"/>
              </a:rPr>
              <a:t>已定义为</a:t>
            </a:r>
            <a:r>
              <a:rPr lang="en-US" altLang="zh-CN" sz="2800" b="1" dirty="0">
                <a:latin typeface="Times New Roman" panose="02020603050405020304" pitchFamily="18" charset="0"/>
              </a:rPr>
              <a:t>int</a:t>
            </a:r>
            <a:r>
              <a:rPr lang="zh-CN" altLang="en-US" sz="2800" b="1" dirty="0">
                <a:latin typeface="Times New Roman" panose="02020603050405020304" pitchFamily="18" charset="0"/>
              </a:rPr>
              <a:t>型，则以下程序段中循环体的总的执行次数是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for(i=5;i;i--)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for(j=0;j&lt;4;j++)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 { 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A)20                B)24               C)25           D)30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6600" y="1365250"/>
            <a:ext cx="450850" cy="4686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/>
          <p:nvPr/>
        </p:nvSpPr>
        <p:spPr>
          <a:xfrm>
            <a:off x="381000" y="-37991"/>
            <a:ext cx="7467600" cy="674030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下面程序的运行结果是：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#include &lt;stdio.h&gt;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main(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  int  I 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for ( I = 1; I &lt;=5; I++)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switch ( I%5 )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{  case 0: printf ( “ * ” ); break;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case 1: printf ( “ # ” ); break;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default : printf (“\n”);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case 2: printf ( “ &amp;” ); break;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#&amp;&amp;*      B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#&amp;    C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#     D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#&amp;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&amp;            &amp;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&amp;*          &amp;              *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          &amp;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            *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7200" y="-38100"/>
            <a:ext cx="67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374650" y="682625"/>
            <a:ext cx="8540750" cy="5718175"/>
          </a:xfrm>
        </p:spPr>
        <p:txBody>
          <a:bodyPr vert="horz" wrap="square" lIns="91440" tIns="45720" rIns="91440" bIns="45720" anchor="t" anchorCtr="0"/>
          <a:lstStyle/>
          <a:p>
            <a:pPr marL="182880" indent="-182880"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s=0;  k=1;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while(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&lt;=100 )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{s=s+k;  k++;}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循环控制表达式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循环控制变量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循环体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   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	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k=1    1&lt;=100    s=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+1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	k=2    2&lt;=100    s=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0+1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+2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	k=3    3&lt;=100    s=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0+1+2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+3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……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k=100  100&lt;=100  s=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0+1+</a:t>
            </a:r>
            <a:r>
              <a:rPr lang="en-US" altLang="zh-CN" sz="2800" b="1" u="sng" dirty="0">
                <a:ea typeface="楷体_GB2312" pitchFamily="49" charset="-122"/>
              </a:rPr>
              <a:t>…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+99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+100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182880" indent="-18288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k=101  101&lt;=100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结束循环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2" name="Rectangle 4"/>
          <p:cNvSpPr/>
          <p:nvPr/>
        </p:nvSpPr>
        <p:spPr>
          <a:xfrm>
            <a:off x="2390775" y="1216025"/>
            <a:ext cx="1143000" cy="457200"/>
          </a:xfrm>
          <a:prstGeom prst="rect">
            <a:avLst/>
          </a:prstGeom>
          <a:noFill/>
          <a:ln w="254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29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/>
          <p:nvPr/>
        </p:nvSpPr>
        <p:spPr>
          <a:xfrm>
            <a:off x="381000" y="533400"/>
            <a:ext cx="8196263" cy="5349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．在下列程序中，</a:t>
            </a:r>
            <a:r>
              <a:rPr lang="en-US" altLang="zh-CN" sz="2400" b="1" dirty="0">
                <a:latin typeface="Times New Roman" panose="02020603050405020304" pitchFamily="18" charset="0"/>
              </a:rPr>
              <a:t>while</a:t>
            </a:r>
            <a:r>
              <a:rPr lang="zh-CN" altLang="en-US" sz="2400" b="1" dirty="0">
                <a:latin typeface="Times New Roman" panose="02020603050405020304" pitchFamily="18" charset="0"/>
              </a:rPr>
              <a:t>循环的循环次数是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main(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int  i=0;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while(i&lt;10)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	{	if(i&lt;1)  continue;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		if(i==5)  break;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i++;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	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......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1        B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10        C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6          D</a:t>
            </a:r>
            <a:r>
              <a:rPr lang="zh-CN" altLang="en-US" sz="2400" b="1" dirty="0">
                <a:latin typeface="Times New Roman" panose="02020603050405020304" pitchFamily="18" charset="0"/>
              </a:rPr>
              <a:t>）死循环、不能确定次数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0" y="533400"/>
            <a:ext cx="554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/>
          <p:nvPr/>
        </p:nvSpPr>
        <p:spPr>
          <a:xfrm>
            <a:off x="0" y="256064"/>
            <a:ext cx="9144000" cy="5775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．程序段如下</a:t>
            </a:r>
            <a:endParaRPr lang="zh-CN" altLang="en-US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int k=-20;</a:t>
            </a:r>
            <a:endParaRPr lang="en-US" altLang="zh-CN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while(k = 0)  k=k+1;</a:t>
            </a:r>
            <a:endParaRPr lang="en-US" altLang="zh-CN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则以下说法中正确的是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while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循环执行</a:t>
            </a:r>
            <a:r>
              <a:rPr lang="en-US" altLang="zh-CN" sz="2800" b="1" dirty="0">
                <a:latin typeface="Times New Roman" panose="02020603050405020304" pitchFamily="18" charset="0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</a:rPr>
              <a:t>次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）循环是无限循环  </a:t>
            </a:r>
            <a:endParaRPr lang="zh-CN" altLang="en-US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）循环体语句一次也不执行  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）循环体语句执行一次</a:t>
            </a:r>
            <a:endParaRPr lang="zh-CN" altLang="en-US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．以下</a:t>
            </a:r>
            <a:r>
              <a:rPr lang="en-US" altLang="zh-CN" sz="2800" b="1" dirty="0">
                <a:latin typeface="Times New Roman" panose="02020603050405020304" pitchFamily="18" charset="0"/>
              </a:rPr>
              <a:t>for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循环是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for(a=0,b=0;(b!=123)&amp;&amp;(a&lt;=4);a++);</a:t>
            </a:r>
            <a:endParaRPr lang="en-US" altLang="zh-CN" sz="2800" b="1" dirty="0"/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）无限循环   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）循环次数不定 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26670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）执行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次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）执行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8600" y="1856740"/>
            <a:ext cx="53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2800" y="3886200"/>
            <a:ext cx="416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/>
          <p:nvPr/>
        </p:nvSpPr>
        <p:spPr>
          <a:xfrm>
            <a:off x="533400" y="688975"/>
            <a:ext cx="7429500" cy="3981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．程序段如下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k=0;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while(k++&lt;=2)  printf("%d\n",k);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则执行结果是</a:t>
            </a:r>
            <a:r>
              <a:rPr lang="zh-CN" alt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A)1             B)2            C)0           D)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无结果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2                 3                1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3                 4                2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/>
          <p:nvPr/>
        </p:nvSpPr>
        <p:spPr>
          <a:xfrm>
            <a:off x="533400" y="264478"/>
            <a:ext cx="7848600" cy="62496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．下面程序的输出结果是</a:t>
            </a:r>
            <a:r>
              <a:rPr lang="zh-CN" altLang="en-US" sz="2600" b="1" u="sng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main()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{ int n=0;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while(n++&lt;=1)</a:t>
            </a:r>
            <a:r>
              <a:rPr lang="en-US" altLang="zh-CN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;</a:t>
            </a:r>
            <a:endParaRPr lang="en-US" altLang="zh-CN" sz="26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printf("%</a:t>
            </a:r>
            <a:r>
              <a:rPr lang="en-US" altLang="zh-CN" sz="2600" b="1" dirty="0" err="1">
                <a:latin typeface="Times New Roman" panose="02020603050405020304" pitchFamily="18" charset="0"/>
              </a:rPr>
              <a:t>d",n</a:t>
            </a:r>
            <a:r>
              <a:rPr lang="en-US" altLang="zh-CN" sz="2600" b="1" dirty="0">
                <a:latin typeface="Times New Roman" panose="02020603050405020304" pitchFamily="18" charset="0"/>
              </a:rPr>
              <a:t>);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printf("%d\n",n);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}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</a:rPr>
              <a:t>．下面程序的输出结果是</a:t>
            </a:r>
            <a:r>
              <a:rPr lang="zh-CN" altLang="en-US" sz="2600" b="1" u="sng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   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main()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{ int s,i;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for(s=0,i=1;i&lt;3;i++,s=s+</a:t>
            </a:r>
            <a:r>
              <a:rPr lang="en-US" altLang="zh-CN" sz="26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printf("%d\n",s);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}</a:t>
            </a:r>
            <a:endParaRPr lang="en-US" altLang="zh-CN" sz="2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0" y="287655"/>
            <a:ext cx="746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0" y="3733800"/>
            <a:ext cx="431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/>
          <p:nvPr/>
        </p:nvSpPr>
        <p:spPr>
          <a:xfrm>
            <a:off x="685800" y="609600"/>
            <a:ext cx="6553200" cy="4537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．下面程序的输出结果是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main()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  int i=10,j=0;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do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{ j=j+i;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i--; }while(i&gt;2);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printf("%d\n",j);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0" y="685800"/>
            <a:ext cx="642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52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/>
          <p:nvPr/>
        </p:nvSpPr>
        <p:spPr>
          <a:xfrm>
            <a:off x="609600" y="762000"/>
            <a:ext cx="6553200" cy="4791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下面程序运行结果是：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main(  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  int  x, i 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for( i=1,x=1;  i&lt;=50;  i++ 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{ if(x&gt;=10)  break;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if(x%2==1) {  x+=5;continue; 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x -= 3;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printf(“%d\n”, i );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/>
          <p:nvPr/>
        </p:nvSpPr>
        <p:spPr>
          <a:xfrm>
            <a:off x="685902" y="609674"/>
            <a:ext cx="6477000" cy="5426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5.</a:t>
            </a:r>
            <a:r>
              <a:rPr lang="zh-CN" altLang="en-US" sz="2800" b="1" dirty="0">
                <a:latin typeface="Times New Roman" panose="02020603050405020304" pitchFamily="18" charset="0"/>
              </a:rPr>
              <a:t>下面程序运行结果是：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/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＃</a:t>
            </a:r>
            <a:r>
              <a:rPr lang="en-US" altLang="zh-CN" sz="2800" b="1" dirty="0">
                <a:latin typeface="Times New Roman" panose="02020603050405020304" pitchFamily="18" charset="0"/>
              </a:rPr>
              <a:t>include&lt;stdio.h&gt;</a:t>
            </a:r>
            <a:endParaRPr lang="en-US" altLang="zh-CN" sz="2800" b="1" dirty="0"/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main( )</a:t>
            </a:r>
            <a:endParaRPr lang="en-US" altLang="zh-CN" sz="2800" b="1" dirty="0"/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{  int i,j;</a:t>
            </a:r>
            <a:endParaRPr lang="en-US" altLang="zh-CN" sz="2800" b="1" dirty="0"/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for(i=4;i&gt;=1;i--)</a:t>
            </a:r>
            <a:endParaRPr lang="en-US" altLang="zh-CN" sz="2800" b="1" dirty="0"/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{ printf(</a:t>
            </a:r>
            <a:r>
              <a:rPr lang="en-US" altLang="zh-CN" sz="2800" b="1" dirty="0"/>
              <a:t>“</a:t>
            </a:r>
            <a:r>
              <a:rPr lang="en-US" altLang="zh-CN" sz="2800" b="1" dirty="0">
                <a:latin typeface="Times New Roman" panose="02020603050405020304" pitchFamily="18" charset="0"/>
              </a:rPr>
              <a:t>*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latin typeface="Times New Roman" panose="02020603050405020304" pitchFamily="18" charset="0"/>
              </a:rPr>
              <a:t>);  </a:t>
            </a:r>
            <a:endParaRPr lang="en-US" altLang="zh-CN" sz="2800" b="1" dirty="0"/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for(j=1;j&lt;=4-i;j++) printf(</a:t>
            </a:r>
            <a:r>
              <a:rPr lang="en-US" altLang="zh-CN" sz="2800" b="1" dirty="0"/>
              <a:t>“</a:t>
            </a:r>
            <a:r>
              <a:rPr lang="en-US" altLang="zh-CN" sz="2800" b="1" dirty="0">
                <a:latin typeface="Times New Roman" panose="02020603050405020304" pitchFamily="18" charset="0"/>
              </a:rPr>
              <a:t>*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latin typeface="Times New Roman" panose="02020603050405020304" pitchFamily="18" charset="0"/>
              </a:rPr>
              <a:t>);  </a:t>
            </a:r>
            <a:endParaRPr lang="en-US" altLang="zh-CN" sz="2800" b="1" dirty="0"/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printf(</a:t>
            </a:r>
            <a:r>
              <a:rPr lang="en-US" altLang="zh-CN" sz="2800" b="1" dirty="0"/>
              <a:t>“</a:t>
            </a:r>
            <a:r>
              <a:rPr lang="en-US" altLang="zh-CN" sz="2800" b="1" dirty="0">
                <a:latin typeface="Times New Roman" panose="02020603050405020304" pitchFamily="18" charset="0"/>
              </a:rPr>
              <a:t>\n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latin typeface="Times New Roman" panose="02020603050405020304" pitchFamily="18" charset="0"/>
              </a:rPr>
              <a:t>);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}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}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/>
          </p:cNvSpPr>
          <p:nvPr>
            <p:ph idx="1"/>
          </p:nvPr>
        </p:nvSpPr>
        <p:spPr>
          <a:xfrm>
            <a:off x="304800" y="381000"/>
            <a:ext cx="8839200" cy="6248400"/>
          </a:xfrm>
        </p:spPr>
        <p:txBody>
          <a:bodyPr vert="horz" wrap="square" lIns="91440" tIns="45720" rIns="91440" bIns="45720" anchor="t" anchorCtr="0"/>
          <a:lstStyle/>
          <a:p>
            <a:pPr marL="358775" indent="-358775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s=0;    k=1;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80000"/>
              </a:lnSpc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   while( 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&lt;=100 )   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80000"/>
              </a:lnSpc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{s=s+k;  k++;}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注意：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120000"/>
              </a:lnSpc>
            </a:pP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若循环体包含一条以上的语句，需要使用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{}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120000"/>
              </a:lnSpc>
            </a:pP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循环前，必须给循环控制变量赋初值；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120000"/>
              </a:lnSpc>
            </a:pP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循环体中，必须有改变循环控制变量值的语句（使循环趋向结束的语句）；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切记，</a:t>
            </a:r>
            <a:r>
              <a:rPr lang="en-US" altLang="zh-CN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后不加分号！！！</a:t>
            </a:r>
            <a:endParaRPr lang="zh-CN" altLang="en-US" sz="2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           </a:t>
            </a:r>
            <a:endParaRPr lang="en-US" altLang="zh-CN" sz="2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例：计算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为数字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和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301705" y="1382268"/>
            <a:ext cx="5260975" cy="99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分析：这是一个累加求和问题。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   </a:t>
            </a:r>
            <a:r>
              <a:rPr lang="en-US" altLang="zh-CN" sz="2800" b="1" dirty="0">
                <a:ea typeface="楷体_GB2312" pitchFamily="49" charset="-122"/>
              </a:rPr>
              <a:t>s=1+2+3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229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  <p:sp>
        <p:nvSpPr>
          <p:cNvPr id="12294" name="Text Box 6"/>
          <p:cNvSpPr txBox="1"/>
          <p:nvPr/>
        </p:nvSpPr>
        <p:spPr>
          <a:xfrm>
            <a:off x="1314450" y="2286000"/>
            <a:ext cx="1216025" cy="315163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s=0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s=s+1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s=s+2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s=s+3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5" name="AutoShape 7"/>
          <p:cNvSpPr/>
          <p:nvPr/>
        </p:nvSpPr>
        <p:spPr>
          <a:xfrm>
            <a:off x="762000" y="3276600"/>
            <a:ext cx="533400" cy="457200"/>
          </a:xfrm>
          <a:prstGeom prst="rightArrow">
            <a:avLst>
              <a:gd name="adj1" fmla="val 50000"/>
              <a:gd name="adj2" fmla="val 291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  <p:sp>
        <p:nvSpPr>
          <p:cNvPr id="12296" name="AutoShape 8"/>
          <p:cNvSpPr/>
          <p:nvPr/>
        </p:nvSpPr>
        <p:spPr>
          <a:xfrm>
            <a:off x="762000" y="4724366"/>
            <a:ext cx="533400" cy="457200"/>
          </a:xfrm>
          <a:prstGeom prst="rightArrow">
            <a:avLst>
              <a:gd name="adj1" fmla="val 50000"/>
              <a:gd name="adj2" fmla="val 291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  <p:sp>
        <p:nvSpPr>
          <p:cNvPr id="12297" name="Text Box 9"/>
          <p:cNvSpPr txBox="1"/>
          <p:nvPr/>
        </p:nvSpPr>
        <p:spPr>
          <a:xfrm>
            <a:off x="3025775" y="2958577"/>
            <a:ext cx="1295400" cy="4429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=s+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8" name="AutoShape 10"/>
          <p:cNvSpPr/>
          <p:nvPr/>
        </p:nvSpPr>
        <p:spPr>
          <a:xfrm>
            <a:off x="342900" y="5791138"/>
            <a:ext cx="914400" cy="990600"/>
          </a:xfrm>
          <a:prstGeom prst="wedgeRoundRectCallout">
            <a:avLst>
              <a:gd name="adj1" fmla="val 73093"/>
              <a:gd name="adj2" fmla="val -7772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C00CC"/>
                </a:solidFill>
                <a:ea typeface="楷体_GB2312" pitchFamily="49" charset="-122"/>
              </a:rPr>
              <a:t>和的新值</a:t>
            </a:r>
            <a:endParaRPr lang="zh-CN" altLang="en-US" sz="2400" b="1" dirty="0">
              <a:solidFill>
                <a:srgbClr val="CC00CC"/>
              </a:solidFill>
              <a:ea typeface="楷体_GB2312" pitchFamily="49" charset="-122"/>
            </a:endParaRPr>
          </a:p>
        </p:txBody>
      </p:sp>
      <p:sp>
        <p:nvSpPr>
          <p:cNvPr id="12299" name="AutoShape 11"/>
          <p:cNvSpPr/>
          <p:nvPr/>
        </p:nvSpPr>
        <p:spPr>
          <a:xfrm>
            <a:off x="1477297" y="5837336"/>
            <a:ext cx="1219200" cy="990600"/>
          </a:xfrm>
          <a:prstGeom prst="wedgeRoundRectCallout">
            <a:avLst>
              <a:gd name="adj1" fmla="val -11847"/>
              <a:gd name="adj2" fmla="val -8445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和的当前值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12300" name="AutoShape 12"/>
          <p:cNvSpPr/>
          <p:nvPr/>
        </p:nvSpPr>
        <p:spPr>
          <a:xfrm>
            <a:off x="2971800" y="5867400"/>
            <a:ext cx="1219200" cy="990600"/>
          </a:xfrm>
          <a:prstGeom prst="wedgeRoundRectCallout">
            <a:avLst>
              <a:gd name="adj1" fmla="val -87889"/>
              <a:gd name="adj2" fmla="val -875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求和项当前值</a:t>
            </a:r>
            <a:endParaRPr lang="zh-CN" altLang="en-US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3326" name="Line 14"/>
          <p:cNvSpPr/>
          <p:nvPr/>
        </p:nvSpPr>
        <p:spPr>
          <a:xfrm>
            <a:off x="1485900" y="2668445"/>
            <a:ext cx="190576" cy="227169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3327" name="Line 15"/>
          <p:cNvSpPr/>
          <p:nvPr/>
        </p:nvSpPr>
        <p:spPr>
          <a:xfrm>
            <a:off x="1523712" y="3276423"/>
            <a:ext cx="190576" cy="227169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6"/>
          <p:cNvSpPr/>
          <p:nvPr/>
        </p:nvSpPr>
        <p:spPr>
          <a:xfrm>
            <a:off x="1523712" y="3810127"/>
            <a:ext cx="190576" cy="227169"/>
          </a:xfrm>
          <a:prstGeom prst="line">
            <a:avLst/>
          </a:prstGeom>
          <a:ln w="38100" cap="flat" cmpd="sng">
            <a:solidFill>
              <a:srgbClr val="CC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2291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用</a:t>
            </a:r>
            <a:r>
              <a:rPr lang="en-US" altLang="zh-CN" sz="2800" b="1" dirty="0">
                <a:ea typeface="楷体_GB2312" pitchFamily="49" charset="-122"/>
              </a:rPr>
              <a:t>while</a:t>
            </a:r>
            <a:r>
              <a:rPr lang="zh-CN" altLang="en-US" sz="2800" b="1" dirty="0">
                <a:ea typeface="楷体_GB2312" pitchFamily="49" charset="-122"/>
              </a:rPr>
              <a:t>语句的程序如下：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3315" name="Rectangle 3"/>
          <p:cNvSpPr>
            <a:spLocks noGrp="1" noRot="1"/>
          </p:cNvSpPr>
          <p:nvPr>
            <p:ph idx="1"/>
          </p:nvPr>
        </p:nvSpPr>
        <p:spPr>
          <a:xfrm>
            <a:off x="603250" y="1295400"/>
            <a:ext cx="8540750" cy="5257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/>
              <a:t>#include &lt;stdio.h&gt;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void main()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{ int k, s;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s=0;   k=1;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while(k&lt;=3)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{  </a:t>
            </a:r>
            <a:r>
              <a:rPr lang="en-US" altLang="zh-CN" sz="2800" b="1" dirty="0">
                <a:solidFill>
                  <a:srgbClr val="FF3300"/>
                </a:solidFill>
              </a:rPr>
              <a:t>s=s+k;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FF3300"/>
                </a:solidFill>
              </a:rPr>
              <a:t>     k++;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/>
              <a:t>  }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printf(“s=%d”,s);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  <p:sp>
        <p:nvSpPr>
          <p:cNvPr id="14340" name="Text Box 4"/>
          <p:cNvSpPr txBox="1"/>
          <p:nvPr/>
        </p:nvSpPr>
        <p:spPr>
          <a:xfrm>
            <a:off x="5715000" y="3200400"/>
            <a:ext cx="2895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:s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的初值与位置。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用</a:t>
            </a:r>
            <a:r>
              <a:rPr lang="en-US" altLang="zh-CN" sz="2800" b="1" dirty="0">
                <a:ea typeface="楷体_GB2312" pitchFamily="49" charset="-122"/>
              </a:rPr>
              <a:t>while</a:t>
            </a:r>
            <a:r>
              <a:rPr lang="zh-CN" altLang="en-US" sz="2800" b="1" dirty="0">
                <a:ea typeface="楷体_GB2312" pitchFamily="49" charset="-122"/>
              </a:rPr>
              <a:t>语句的程序如下：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339" name="Rectangle 3"/>
          <p:cNvSpPr>
            <a:spLocks noGrp="1" noRot="1"/>
          </p:cNvSpPr>
          <p:nvPr>
            <p:ph idx="1"/>
          </p:nvPr>
        </p:nvSpPr>
        <p:spPr>
          <a:xfrm>
            <a:off x="603250" y="1295400"/>
            <a:ext cx="8540750" cy="5257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/>
              <a:t>#include &lt;stdio.h&gt;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void main()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{ int k, s;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s=0;   k=1;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while(k&lt;=3)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{  </a:t>
            </a:r>
            <a:r>
              <a:rPr lang="en-US" altLang="zh-CN" sz="2800" b="1" dirty="0">
                <a:solidFill>
                  <a:srgbClr val="FF3300"/>
                </a:solidFill>
              </a:rPr>
              <a:t>s=s+k;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FF3300"/>
                </a:solidFill>
              </a:rPr>
              <a:t>     k++;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/>
              <a:t>  }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printf(“s=%d”,s);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  <p:sp>
        <p:nvSpPr>
          <p:cNvPr id="73735" name="Text Box 7"/>
          <p:cNvSpPr txBox="1"/>
          <p:nvPr/>
        </p:nvSpPr>
        <p:spPr>
          <a:xfrm>
            <a:off x="4724396" y="1752644"/>
            <a:ext cx="3962400" cy="30845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s=0    k=1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k=1   1&lt;=3   s=0+1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k=2   2&lt;=3   s=0+1+2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k=3   3&lt;=3   s=0+1+2+3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k=4   4&lt;=3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不成立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/>
          </p:cNvSpPr>
          <p:nvPr>
            <p:ph idx="1"/>
          </p:nvPr>
        </p:nvSpPr>
        <p:spPr>
          <a:xfrm>
            <a:off x="228600" y="1524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】</a:t>
            </a:r>
            <a:r>
              <a:rPr lang="zh-CN" altLang="en-US" b="1" dirty="0"/>
              <a:t>求</a:t>
            </a:r>
            <a:r>
              <a:rPr lang="en-US" altLang="zh-CN" b="1" dirty="0"/>
              <a:t>100</a:t>
            </a:r>
            <a:r>
              <a:rPr lang="zh-CN" altLang="en-US" b="1" dirty="0"/>
              <a:t>以内的奇数、偶数之和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分析：偶数和</a:t>
            </a:r>
            <a:r>
              <a:rPr lang="en-US" altLang="zh-CN" b="1" dirty="0"/>
              <a:t>s1=2+4+6+…+100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         </a:t>
            </a:r>
            <a:r>
              <a:rPr lang="zh-CN" altLang="en-US" b="1" dirty="0"/>
              <a:t>奇数和</a:t>
            </a:r>
            <a:r>
              <a:rPr lang="en-US" altLang="zh-CN" b="1" dirty="0"/>
              <a:t>s2=1+3+5+…+9</a:t>
            </a:r>
            <a:endParaRPr lang="en-US" altLang="zh-CN" b="1" dirty="0"/>
          </a:p>
        </p:txBody>
      </p:sp>
      <p:sp>
        <p:nvSpPr>
          <p:cNvPr id="57348" name="Rectangle 4"/>
          <p:cNvSpPr>
            <a:spLocks noRot="1"/>
          </p:cNvSpPr>
          <p:nvPr/>
        </p:nvSpPr>
        <p:spPr>
          <a:xfrm>
            <a:off x="457200" y="1981200"/>
            <a:ext cx="8305800" cy="464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int k=1,s1=0,s2=0;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while(k&lt;=100)</a:t>
            </a:r>
            <a:endParaRPr lang="en-US" altLang="zh-CN" sz="2800" b="1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{ if(k%2==0)  s1+=k;      </a:t>
            </a:r>
            <a:endParaRPr lang="en-US" altLang="zh-CN" sz="2800" b="1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else   s2+=k;</a:t>
            </a:r>
            <a:endParaRPr lang="en-US" altLang="zh-CN" sz="2800" b="1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k++; }</a:t>
            </a:r>
            <a:endParaRPr lang="en-US" altLang="zh-CN" sz="2800" b="1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偶数和为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，奇数和为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%d\n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,s1,s2);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tags/tag1.xml><?xml version="1.0" encoding="utf-8"?>
<p:tagLst xmlns:p="http://schemas.openxmlformats.org/presentationml/2006/main">
  <p:tag name="KSO_WPP_MARK_KEY" val="ed49cf34-98ca-4bde-8db9-76b51805aaeb"/>
  <p:tag name="COMMONDATA" val="eyJoZGlkIjoiNGU0YTEyNzdmMTE0YmZlZTdmZjc5M2QwMmI3MmY1NzYifQ=="/>
  <p:tag name="commondata" val="eyJoZGlkIjoiNDUwMTFkMDI3ZjBmZjczM2Q3M2EwOGI5M2VjYzUzMDkifQ=="/>
</p:tagLst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0</TotalTime>
  <Words>7924</Words>
  <Application>WPS 演示</Application>
  <PresentationFormat>全屏显示(4:3)</PresentationFormat>
  <Paragraphs>598</Paragraphs>
  <Slides>46</Slides>
  <Notes>14</Notes>
  <HiddenSlides>44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宋体</vt:lpstr>
      <vt:lpstr>Wingdings</vt:lpstr>
      <vt:lpstr>Wingdings 2</vt:lpstr>
      <vt:lpstr>楷体_GB2312</vt:lpstr>
      <vt:lpstr>新宋体</vt:lpstr>
      <vt:lpstr>Times New Roman</vt:lpstr>
      <vt:lpstr>微软雅黑</vt:lpstr>
      <vt:lpstr>Arial Unicode MS</vt:lpstr>
      <vt:lpstr>砖雕艺术</vt:lpstr>
      <vt:lpstr>Equation.3</vt:lpstr>
      <vt:lpstr>Equation.3</vt:lpstr>
      <vt:lpstr>第三章 循环结构程序设计 书P86</vt:lpstr>
      <vt:lpstr>概述</vt:lpstr>
      <vt:lpstr>while循环（实现当型循环）</vt:lpstr>
      <vt:lpstr>PowerPoint 演示文稿</vt:lpstr>
      <vt:lpstr>PowerPoint 演示文稿</vt:lpstr>
      <vt:lpstr>例：计算S，S为数字1到3的和</vt:lpstr>
      <vt:lpstr>用while语句的程序如下：</vt:lpstr>
      <vt:lpstr>用while语句的程序如下：</vt:lpstr>
      <vt:lpstr>PowerPoint 演示文稿</vt:lpstr>
      <vt:lpstr>do-while循环</vt:lpstr>
      <vt:lpstr>例：计算S=</vt:lpstr>
      <vt:lpstr>例：计算S=</vt:lpstr>
      <vt:lpstr>for循环</vt:lpstr>
      <vt:lpstr>PowerPoint 演示文稿</vt:lpstr>
      <vt:lpstr>PowerPoint 演示文稿</vt:lpstr>
      <vt:lpstr>PowerPoint 演示文稿</vt:lpstr>
      <vt:lpstr>PowerPoint 演示文稿</vt:lpstr>
      <vt:lpstr>循环的嵌套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例：试找出满足下列条件的所有两位数  1）其十位数不大于2  2）将个位与十位对换，得到的两位数是原两位数     的两倍多</vt:lpstr>
      <vt:lpstr>PowerPoint 演示文稿</vt:lpstr>
      <vt:lpstr>break语句</vt:lpstr>
      <vt:lpstr>PowerPoint 演示文稿</vt:lpstr>
      <vt:lpstr>PowerPoint 演示文稿</vt:lpstr>
      <vt:lpstr>continue语句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郭孟庆</dc:creator>
  <cp:lastModifiedBy>CookieCream</cp:lastModifiedBy>
  <cp:revision>460</cp:revision>
  <dcterms:created xsi:type="dcterms:W3CDTF">2021-10-22T07:56:00Z</dcterms:created>
  <dcterms:modified xsi:type="dcterms:W3CDTF">2023-10-29T14:14:34Z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2BE9A169CC854943987D374F7C4857BC_13</vt:lpwstr>
  </property>
  <property fmtid="{D5CDD505-2E9C-101B-9397-08002B2CF9AE}" pid="4" name="KSOProductBuildVer">
    <vt:lpwstr>2052-11.1.0.12165</vt:lpwstr>
  </property>
</Properties>
</file>