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66" r:id="rId4"/>
    <p:sldId id="262" r:id="rId5"/>
    <p:sldId id="264" r:id="rId6"/>
    <p:sldId id="265" r:id="rId7"/>
    <p:sldId id="267" r:id="rId8"/>
    <p:sldId id="269" r:id="rId10"/>
    <p:sldId id="270" r:id="rId11"/>
    <p:sldId id="326" r:id="rId12"/>
    <p:sldId id="271" r:id="rId13"/>
    <p:sldId id="327" r:id="rId14"/>
    <p:sldId id="272" r:id="rId15"/>
    <p:sldId id="314" r:id="rId16"/>
    <p:sldId id="273" r:id="rId17"/>
    <p:sldId id="274" r:id="rId18"/>
    <p:sldId id="302" r:id="rId19"/>
    <p:sldId id="275" r:id="rId20"/>
    <p:sldId id="303" r:id="rId21"/>
    <p:sldId id="307" r:id="rId22"/>
    <p:sldId id="280" r:id="rId23"/>
    <p:sldId id="281" r:id="rId24"/>
    <p:sldId id="279" r:id="rId25"/>
    <p:sldId id="283" r:id="rId26"/>
    <p:sldId id="291" r:id="rId27"/>
    <p:sldId id="284" r:id="rId28"/>
    <p:sldId id="285" r:id="rId29"/>
    <p:sldId id="286" r:id="rId30"/>
    <p:sldId id="328" r:id="rId31"/>
    <p:sldId id="287" r:id="rId32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80"/>
    <a:srgbClr val="008000"/>
    <a:srgbClr val="FFFF00"/>
    <a:srgbClr val="CBCBCB"/>
    <a:srgbClr val="C0C0C0"/>
    <a:srgbClr val="FF0000"/>
    <a:srgbClr val="D1D1D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531"/>
  </p:normalViewPr>
  <p:slideViewPr>
    <p:cSldViewPr showGuides="1">
      <p:cViewPr>
        <p:scale>
          <a:sx n="75" d="100"/>
          <a:sy n="75" d="100"/>
        </p:scale>
        <p:origin x="2100" y="5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9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Arial" panose="020B0604020202020204" pitchFamily="34" charset="0"/>
              </a:rPr>
            </a:fld>
            <a:endParaRPr lang="en-US" altLang="zh-CN" sz="1200" b="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anose="05020102010507070707" pitchFamily="18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/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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Char char="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Rot="1"/>
          </p:cNvSpPr>
          <p:nvPr>
            <p:ph type="title"/>
          </p:nvPr>
        </p:nvSpPr>
        <p:spPr>
          <a:xfrm>
            <a:off x="0" y="68580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eaLnBrk="1" hangingPunct="1"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</a:rPr>
              <a:t>第三章</a:t>
            </a:r>
            <a:br>
              <a:rPr lang="zh-CN" altLang="en-US" b="1" dirty="0">
                <a:solidFill>
                  <a:schemeClr val="tx1"/>
                </a:solidFill>
              </a:rPr>
            </a:br>
            <a:r>
              <a:rPr lang="zh-CN" altLang="en-US" b="1" dirty="0">
                <a:solidFill>
                  <a:schemeClr val="tx1"/>
                </a:solidFill>
              </a:rPr>
              <a:t>选择结构程序设计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4099" name="Rectangle 5"/>
          <p:cNvSpPr>
            <a:spLocks noGrp="1" noRot="1"/>
          </p:cNvSpPr>
          <p:nvPr>
            <p:ph idx="1"/>
          </p:nvPr>
        </p:nvSpPr>
        <p:spPr>
          <a:xfrm>
            <a:off x="609600" y="2590800"/>
            <a:ext cx="7772400" cy="320040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内容提要：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、关系表达式与逻辑表达式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Font typeface="Wingdings" panose="05000000000000000000" pitchFamily="2" charset="2"/>
              <a:buNone/>
              <a:tabLst>
                <a:tab pos="544830" algn="l"/>
              </a:tabLst>
            </a:pP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、选择结构控制语句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  <a:p>
            <a:pPr marL="0" indent="0" defTabSz="914400" eaLnBrk="1" hangingPunct="1">
              <a:buNone/>
              <a:tabLst>
                <a:tab pos="544830" algn="l"/>
              </a:tabLst>
            </a:pP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       （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语句、</a:t>
            </a:r>
            <a:r>
              <a:rPr lang="en-US" altLang="zh-CN" sz="3600" b="1" dirty="0">
                <a:latin typeface="楷体_GB2312" pitchFamily="49" charset="-122"/>
                <a:ea typeface="楷体_GB2312" pitchFamily="49" charset="-122"/>
              </a:rPr>
              <a:t>switch</a:t>
            </a:r>
            <a:r>
              <a:rPr lang="zh-CN" altLang="en-US" sz="3600" b="1" dirty="0">
                <a:latin typeface="楷体_GB2312" pitchFamily="49" charset="-122"/>
                <a:ea typeface="楷体_GB2312" pitchFamily="49" charset="-122"/>
              </a:rPr>
              <a:t>语句）</a:t>
            </a:r>
            <a:endParaRPr lang="zh-CN" altLang="en-US" sz="36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Rot="1"/>
          </p:cNvSpPr>
          <p:nvPr>
            <p:ph idx="1"/>
          </p:nvPr>
        </p:nvSpPr>
        <p:spPr>
          <a:xfrm>
            <a:off x="301625" y="533400"/>
            <a:ext cx="8540750" cy="5181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读程序，写出它所完成的功能。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#include &lt;stdio.h&gt;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void main()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{ float x,y;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Enter x: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scanf(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%f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,&amp;x);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if(x==0) y=1;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else  y=(x*5+1)/x;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\nx=%4.1f\ty=%4.1f\n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,x,y);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}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4580" name="Picture 4" descr="未命名"/>
          <p:cNvPicPr>
            <a:picLocks noChangeAspect="1"/>
          </p:cNvPicPr>
          <p:nvPr/>
        </p:nvPicPr>
        <p:blipFill>
          <a:blip r:embed="rId1">
            <a:biLevel thresh="50000"/>
            <a:grayscl/>
          </a:blip>
          <a:srcRect r="61250" b="74001"/>
          <a:stretch>
            <a:fillRect/>
          </a:stretch>
        </p:blipFill>
        <p:spPr>
          <a:xfrm>
            <a:off x="5029200" y="1143000"/>
            <a:ext cx="3733800" cy="1565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81" name="Text Box 5"/>
          <p:cNvSpPr txBox="1"/>
          <p:nvPr/>
        </p:nvSpPr>
        <p:spPr>
          <a:xfrm>
            <a:off x="4495800" y="3048001"/>
            <a:ext cx="4572000" cy="11684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y=1;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if(x!=0) y=(x*5+1)/x;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2" name="Text Box 6"/>
          <p:cNvSpPr txBox="1"/>
          <p:nvPr/>
        </p:nvSpPr>
        <p:spPr>
          <a:xfrm>
            <a:off x="381000" y="5791200"/>
            <a:ext cx="876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问：若将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y=1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与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if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语句调换位置，程序结果会相同吗？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bldLvl="0" animBg="1"/>
      <p:bldP spid="2458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381000" y="533400"/>
            <a:ext cx="8540750" cy="5181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%</a:t>
            </a:r>
            <a:r>
              <a:rPr kumimoji="0" lang="en-US" altLang="zh-CN" sz="2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m.n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的意思：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342900" marR="0" lvl="0" indent="72009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表示对应的输出项在输出设备上所占的字符数。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表示精度，即小数点后保留几位（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不会自动进行四舍五入运算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），比如输出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1.1234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%4.1f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输出的结果就是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_1.1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。输出结果为两个一和一个小数点占三位。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m=4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表示要占四位，不够的在前面加一个空格。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800" b="1" dirty="0">
                <a:ea typeface="楷体_GB2312" pitchFamily="49" charset="-122"/>
              </a:rPr>
              <a:t>例：任给</a:t>
            </a:r>
            <a:r>
              <a:rPr lang="en-US" altLang="zh-CN" sz="2800" b="1" dirty="0">
                <a:ea typeface="楷体_GB2312" pitchFamily="49" charset="-122"/>
              </a:rPr>
              <a:t>a,b,c</a:t>
            </a:r>
            <a:r>
              <a:rPr lang="zh-CN" altLang="en-US" sz="2800" b="1" dirty="0">
                <a:ea typeface="楷体_GB2312" pitchFamily="49" charset="-122"/>
              </a:rPr>
              <a:t>三个数，按从大到小的顺序输出。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16387" name="Rectangle 3"/>
          <p:cNvSpPr>
            <a:spLocks noGrp="1" noRot="1"/>
          </p:cNvSpPr>
          <p:nvPr>
            <p:ph idx="1"/>
          </p:nvPr>
        </p:nvSpPr>
        <p:spPr>
          <a:xfrm>
            <a:off x="301625" y="1295400"/>
            <a:ext cx="854075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分析：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）对于任意两个数</a:t>
            </a:r>
            <a:r>
              <a:rPr lang="en-US" altLang="zh-CN" sz="2800" b="1" dirty="0">
                <a:ea typeface="楷体_GB2312" pitchFamily="49" charset="-122"/>
              </a:rPr>
              <a:t>a,b: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dirty="0">
                <a:ea typeface="楷体_GB2312" pitchFamily="49" charset="-122"/>
              </a:rPr>
              <a:t>a&gt;b</a:t>
            </a:r>
            <a:r>
              <a:rPr lang="zh-CN" altLang="en-US" sz="2800" b="1" dirty="0">
                <a:ea typeface="楷体_GB2312" pitchFamily="49" charset="-122"/>
              </a:rPr>
              <a:t>，则输出</a:t>
            </a:r>
            <a:r>
              <a:rPr lang="en-US" altLang="zh-CN" sz="2800" b="1" dirty="0">
                <a:ea typeface="楷体_GB2312" pitchFamily="49" charset="-122"/>
              </a:rPr>
              <a:t>a,b;</a:t>
            </a:r>
            <a:r>
              <a:rPr lang="zh-CN" altLang="en-US" sz="2800" b="1" dirty="0">
                <a:ea typeface="楷体_GB2312" pitchFamily="49" charset="-122"/>
              </a:rPr>
              <a:t>否则输出</a:t>
            </a:r>
            <a:r>
              <a:rPr lang="en-US" altLang="zh-CN" sz="2800" b="1" dirty="0">
                <a:ea typeface="楷体_GB2312" pitchFamily="49" charset="-122"/>
              </a:rPr>
              <a:t>b,a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2</a:t>
            </a:r>
            <a:r>
              <a:rPr lang="zh-CN" altLang="en-US" sz="2800" b="1" dirty="0">
                <a:ea typeface="楷体_GB2312" pitchFamily="49" charset="-122"/>
              </a:rPr>
              <a:t>）对于三个数，有</a:t>
            </a:r>
            <a:r>
              <a:rPr lang="en-US" altLang="zh-CN" sz="2800" b="1" dirty="0">
                <a:ea typeface="楷体_GB2312" pitchFamily="49" charset="-122"/>
              </a:rPr>
              <a:t>6</a:t>
            </a:r>
            <a:r>
              <a:rPr lang="zh-CN" altLang="en-US" sz="2800" b="1" dirty="0">
                <a:ea typeface="楷体_GB2312" pitchFamily="49" charset="-122"/>
              </a:rPr>
              <a:t>种可能：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</a:t>
            </a:r>
            <a:r>
              <a:rPr lang="en-US" altLang="zh-CN" sz="2800" b="1" dirty="0">
                <a:ea typeface="楷体_GB2312" pitchFamily="49" charset="-122"/>
              </a:rPr>
              <a:t>a&gt;b&gt;c   a&gt;c&gt;b    b&gt;a&gt;c   b&gt;c&gt;a   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c&gt;a&gt;b   c&gt;b&gt;a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3</a:t>
            </a:r>
            <a:r>
              <a:rPr lang="zh-CN" altLang="en-US" sz="2800" b="1" dirty="0">
                <a:ea typeface="楷体_GB2312" pitchFamily="49" charset="-122"/>
              </a:rPr>
              <a:t>）使用判断</a:t>
            </a:r>
            <a:r>
              <a:rPr lang="en-US" altLang="zh-CN" sz="2800" b="1" dirty="0">
                <a:ea typeface="楷体_GB2312" pitchFamily="49" charset="-122"/>
              </a:rPr>
              <a:t>---</a:t>
            </a:r>
            <a:r>
              <a:rPr lang="zh-CN" altLang="en-US" sz="2800" b="1" dirty="0">
                <a:ea typeface="楷体_GB2312" pitchFamily="49" charset="-122"/>
              </a:rPr>
              <a:t>交换法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若</a:t>
            </a:r>
            <a:r>
              <a:rPr lang="en-US" altLang="zh-CN" sz="2800" b="1" dirty="0">
                <a:ea typeface="楷体_GB2312" pitchFamily="49" charset="-122"/>
              </a:rPr>
              <a:t>a&lt;b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b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ea typeface="楷体_GB2312" pitchFamily="49" charset="-122"/>
              </a:rPr>
              <a:t>若</a:t>
            </a:r>
            <a:r>
              <a:rPr lang="en-US" altLang="zh-CN" sz="2800" b="1" dirty="0">
                <a:ea typeface="楷体_GB2312" pitchFamily="49" charset="-122"/>
              </a:rPr>
              <a:t>a&lt;c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，结果</a:t>
            </a:r>
            <a:r>
              <a:rPr lang="en-US" altLang="zh-CN" sz="2800" b="1" dirty="0">
                <a:ea typeface="楷体_GB2312" pitchFamily="49" charset="-122"/>
              </a:rPr>
              <a:t>a</a:t>
            </a:r>
            <a:r>
              <a:rPr lang="zh-CN" altLang="en-US" sz="2800" b="1" dirty="0">
                <a:ea typeface="楷体_GB2312" pitchFamily="49" charset="-122"/>
              </a:rPr>
              <a:t>最大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若</a:t>
            </a:r>
            <a:r>
              <a:rPr lang="en-US" altLang="zh-CN" sz="2800" b="1" dirty="0">
                <a:ea typeface="楷体_GB2312" pitchFamily="49" charset="-122"/>
              </a:rPr>
              <a:t>b&lt;c</a:t>
            </a:r>
            <a:r>
              <a:rPr lang="zh-CN" altLang="en-US" sz="2800" b="1" dirty="0">
                <a:ea typeface="楷体_GB2312" pitchFamily="49" charset="-122"/>
              </a:rPr>
              <a:t>，则交换</a:t>
            </a:r>
            <a:r>
              <a:rPr lang="en-US" altLang="zh-CN" sz="2800" b="1" dirty="0">
                <a:ea typeface="楷体_GB2312" pitchFamily="49" charset="-122"/>
              </a:rPr>
              <a:t>b</a:t>
            </a:r>
            <a:r>
              <a:rPr lang="zh-CN" altLang="en-US" sz="2800" b="1" dirty="0">
                <a:ea typeface="楷体_GB2312" pitchFamily="49" charset="-122"/>
              </a:rPr>
              <a:t>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，结果</a:t>
            </a:r>
            <a:r>
              <a:rPr lang="en-US" altLang="zh-CN" sz="2800" b="1" dirty="0">
                <a:ea typeface="楷体_GB2312" pitchFamily="49" charset="-122"/>
              </a:rPr>
              <a:t>a&gt;b&gt;c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/>
          <p:cNvSpPr txBox="1"/>
          <p:nvPr/>
        </p:nvSpPr>
        <p:spPr>
          <a:xfrm>
            <a:off x="4648200" y="176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1" name="Text Box 5"/>
          <p:cNvSpPr txBox="1"/>
          <p:nvPr/>
        </p:nvSpPr>
        <p:spPr>
          <a:xfrm>
            <a:off x="5942504" y="225586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2" name="Text Box 6"/>
          <p:cNvSpPr txBox="1"/>
          <p:nvPr/>
        </p:nvSpPr>
        <p:spPr>
          <a:xfrm>
            <a:off x="7315200" y="152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3" name="Rectangle 7"/>
          <p:cNvSpPr/>
          <p:nvPr/>
        </p:nvSpPr>
        <p:spPr>
          <a:xfrm>
            <a:off x="4661699" y="744698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4" name="Rectangle 8"/>
          <p:cNvSpPr/>
          <p:nvPr/>
        </p:nvSpPr>
        <p:spPr>
          <a:xfrm>
            <a:off x="5943600" y="709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7415" name="Rectangle 9"/>
          <p:cNvSpPr/>
          <p:nvPr/>
        </p:nvSpPr>
        <p:spPr>
          <a:xfrm>
            <a:off x="7315200" y="709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4" name="Rectangle 10"/>
          <p:cNvSpPr/>
          <p:nvPr/>
        </p:nvSpPr>
        <p:spPr>
          <a:xfrm>
            <a:off x="381000" y="1700213"/>
            <a:ext cx="3273425" cy="4762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a&lt;b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6" name="Text Box 12"/>
          <p:cNvSpPr txBox="1"/>
          <p:nvPr/>
        </p:nvSpPr>
        <p:spPr>
          <a:xfrm>
            <a:off x="4648200" y="14716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7" name="Text Box 13"/>
          <p:cNvSpPr txBox="1"/>
          <p:nvPr/>
        </p:nvSpPr>
        <p:spPr>
          <a:xfrm>
            <a:off x="5943600" y="14716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8" name="Text Box 14"/>
          <p:cNvSpPr txBox="1"/>
          <p:nvPr/>
        </p:nvSpPr>
        <p:spPr>
          <a:xfrm>
            <a:off x="7315200" y="1447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39" name="Rectangle 15"/>
          <p:cNvSpPr/>
          <p:nvPr/>
        </p:nvSpPr>
        <p:spPr>
          <a:xfrm>
            <a:off x="46482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0" name="Rectangle 16"/>
          <p:cNvSpPr/>
          <p:nvPr/>
        </p:nvSpPr>
        <p:spPr>
          <a:xfrm>
            <a:off x="59436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1" name="Rectangle 17"/>
          <p:cNvSpPr/>
          <p:nvPr/>
        </p:nvSpPr>
        <p:spPr>
          <a:xfrm>
            <a:off x="7315200" y="20050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2" name="Rectangle 18"/>
          <p:cNvSpPr/>
          <p:nvPr/>
        </p:nvSpPr>
        <p:spPr>
          <a:xfrm>
            <a:off x="381000" y="2819400"/>
            <a:ext cx="51466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a&lt;c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最大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7843" name="Text Box 19"/>
          <p:cNvSpPr txBox="1"/>
          <p:nvPr/>
        </p:nvSpPr>
        <p:spPr>
          <a:xfrm>
            <a:off x="4648200" y="3224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4" name="Text Box 20"/>
          <p:cNvSpPr txBox="1"/>
          <p:nvPr/>
        </p:nvSpPr>
        <p:spPr>
          <a:xfrm>
            <a:off x="5943600" y="32242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5" name="Text Box 21"/>
          <p:cNvSpPr txBox="1"/>
          <p:nvPr/>
        </p:nvSpPr>
        <p:spPr>
          <a:xfrm>
            <a:off x="7315200" y="3200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6" name="Rectangle 22"/>
          <p:cNvSpPr/>
          <p:nvPr/>
        </p:nvSpPr>
        <p:spPr>
          <a:xfrm>
            <a:off x="46482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7" name="Rectangle 23"/>
          <p:cNvSpPr/>
          <p:nvPr/>
        </p:nvSpPr>
        <p:spPr>
          <a:xfrm>
            <a:off x="59436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48" name="Rectangle 24"/>
          <p:cNvSpPr/>
          <p:nvPr/>
        </p:nvSpPr>
        <p:spPr>
          <a:xfrm>
            <a:off x="7315200" y="3757613"/>
            <a:ext cx="371475" cy="5286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49" name="Rectangle 25"/>
          <p:cNvSpPr/>
          <p:nvPr/>
        </p:nvSpPr>
        <p:spPr>
          <a:xfrm>
            <a:off x="431800" y="4343400"/>
            <a:ext cx="5238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</a:t>
            </a:r>
            <a:r>
              <a:rPr lang="en-US" altLang="zh-CN" sz="2800" b="1" dirty="0">
                <a:latin typeface="Times New Roman" panose="02020603050405020304" pitchFamily="18" charset="0"/>
              </a:rPr>
              <a:t>b&lt;c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，则交换</a:t>
            </a: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，结果</a:t>
            </a:r>
            <a:r>
              <a:rPr lang="en-US" altLang="zh-CN" sz="2800" b="1" dirty="0">
                <a:latin typeface="Times New Roman" panose="02020603050405020304" pitchFamily="18" charset="0"/>
              </a:rPr>
              <a:t>a&gt;b&gt;c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0" name="Text Box 26"/>
          <p:cNvSpPr txBox="1"/>
          <p:nvPr/>
        </p:nvSpPr>
        <p:spPr>
          <a:xfrm>
            <a:off x="4648200" y="4953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1" name="Text Box 27"/>
          <p:cNvSpPr txBox="1"/>
          <p:nvPr/>
        </p:nvSpPr>
        <p:spPr>
          <a:xfrm>
            <a:off x="5943600" y="4953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b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2" name="Text Box 28"/>
          <p:cNvSpPr txBox="1"/>
          <p:nvPr/>
        </p:nvSpPr>
        <p:spPr>
          <a:xfrm>
            <a:off x="7315200" y="49291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3" name="Rectangle 29"/>
          <p:cNvSpPr/>
          <p:nvPr/>
        </p:nvSpPr>
        <p:spPr>
          <a:xfrm>
            <a:off x="46482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7854" name="Rectangle 30"/>
          <p:cNvSpPr/>
          <p:nvPr/>
        </p:nvSpPr>
        <p:spPr>
          <a:xfrm>
            <a:off x="59436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55" name="Rectangle 31"/>
          <p:cNvSpPr/>
          <p:nvPr/>
        </p:nvSpPr>
        <p:spPr>
          <a:xfrm>
            <a:off x="7315200" y="5486400"/>
            <a:ext cx="371475" cy="528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7" name="Line 33"/>
          <p:cNvSpPr/>
          <p:nvPr/>
        </p:nvSpPr>
        <p:spPr>
          <a:xfrm>
            <a:off x="367797" y="1411619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8" name="Line 34"/>
          <p:cNvSpPr/>
          <p:nvPr/>
        </p:nvSpPr>
        <p:spPr>
          <a:xfrm>
            <a:off x="419100" y="2667000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59" name="Line 35"/>
          <p:cNvSpPr/>
          <p:nvPr/>
        </p:nvSpPr>
        <p:spPr>
          <a:xfrm>
            <a:off x="381000" y="4343400"/>
            <a:ext cx="8153400" cy="0"/>
          </a:xfrm>
          <a:prstGeom prst="line">
            <a:avLst/>
          </a:prstGeom>
          <a:ln w="28575" cap="flat" cmpd="sng">
            <a:solidFill>
              <a:srgbClr val="80008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" name="矩形: 圆顶角 2"/>
          <p:cNvSpPr/>
          <p:nvPr/>
        </p:nvSpPr>
        <p:spPr bwMode="auto">
          <a:xfrm>
            <a:off x="1828800" y="381000"/>
            <a:ext cx="762000" cy="733426"/>
          </a:xfrm>
          <a:prstGeom prst="round2Same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78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7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7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7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7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7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7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7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77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7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7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77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77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77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7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4" grpId="0"/>
      <p:bldP spid="77836" grpId="0"/>
      <p:bldP spid="77837" grpId="0"/>
      <p:bldP spid="77838" grpId="0"/>
      <p:bldP spid="77839" grpId="0" animBg="1"/>
      <p:bldP spid="77840" grpId="0" animBg="1"/>
      <p:bldP spid="77841" grpId="0" animBg="1"/>
      <p:bldP spid="77842" grpId="0"/>
      <p:bldP spid="77843" grpId="0"/>
      <p:bldP spid="77844" grpId="0"/>
      <p:bldP spid="77845" grpId="0"/>
      <p:bldP spid="77846" grpId="0" animBg="1"/>
      <p:bldP spid="77847" grpId="0" animBg="1"/>
      <p:bldP spid="77848" grpId="0" animBg="1"/>
      <p:bldP spid="77849" grpId="0"/>
      <p:bldP spid="77850" grpId="0"/>
      <p:bldP spid="77851" grpId="0"/>
      <p:bldP spid="77852" grpId="0"/>
      <p:bldP spid="77853" grpId="0" animBg="1"/>
      <p:bldP spid="77854" grpId="0" animBg="1"/>
      <p:bldP spid="7785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Rot="1"/>
          </p:cNvSpPr>
          <p:nvPr>
            <p:ph idx="1"/>
          </p:nvPr>
        </p:nvSpPr>
        <p:spPr>
          <a:xfrm>
            <a:off x="1447800" y="457200"/>
            <a:ext cx="5870575" cy="5943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#include &lt;stdio.h&gt;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void main()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{  int a,b,c,t;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printf(“input a,b,c:”);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scanf(“%d,%d,%d”,&amp;a,&amp;b,&amp;c);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if(a&lt;b)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t=a; a=b;  b=t;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if(a&lt;c)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t=a; a=c;  c=t;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if(b&lt;c)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{</a:t>
            </a:r>
            <a:r>
              <a:rPr lang="en-US" altLang="zh-CN" sz="2800" b="1" dirty="0">
                <a:ea typeface="楷体_GB2312" pitchFamily="49" charset="-122"/>
              </a:rPr>
              <a:t> t=b; b=c; c=t;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}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printf(“%d,%d,%d”,a,b,c);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}</a:t>
            </a:r>
            <a:endParaRPr lang="en-US" altLang="zh-CN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Rot="1"/>
          </p:cNvSpPr>
          <p:nvPr>
            <p:ph idx="1"/>
          </p:nvPr>
        </p:nvSpPr>
        <p:spPr>
          <a:xfrm>
            <a:off x="228600" y="228600"/>
            <a:ext cx="3889375" cy="6553200"/>
          </a:xfrm>
        </p:spPr>
        <p:txBody>
          <a:bodyPr vert="horz" wrap="square" lIns="91440" tIns="45720" rIns="91440" bIns="45720" anchor="t" anchorCtr="0"/>
          <a:lstStyle/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ea typeface="楷体_GB2312" pitchFamily="49" charset="-122"/>
              </a:rPr>
              <a:t>3</a:t>
            </a:r>
            <a:r>
              <a:rPr lang="zh-CN" altLang="en-US" sz="2400" b="1" dirty="0">
                <a:ea typeface="楷体_GB2312" pitchFamily="49" charset="-122"/>
              </a:rPr>
              <a:t>）</a:t>
            </a:r>
            <a:r>
              <a:rPr lang="en-US" altLang="zh-CN" sz="2400" b="1" dirty="0">
                <a:ea typeface="楷体_GB2312" pitchFamily="49" charset="-122"/>
              </a:rPr>
              <a:t>else if</a:t>
            </a:r>
            <a:r>
              <a:rPr lang="zh-CN" altLang="en-US" sz="2400" b="1" dirty="0">
                <a:ea typeface="楷体_GB2312" pitchFamily="49" charset="-122"/>
              </a:rPr>
              <a:t>形式</a:t>
            </a:r>
            <a:endParaRPr lang="zh-CN" altLang="en-US" sz="2400" b="1" dirty="0"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zh-CN" altLang="en-US" sz="2400" b="1" dirty="0">
                <a:ea typeface="楷体_GB2312" pitchFamily="49" charset="-122"/>
              </a:rPr>
              <a:t>  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if(P1)   S1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else   if(P2)    S2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      …..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else   if(Pn-1)    Sn-1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        else          Sn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20000"/>
              </a:lnSpc>
              <a:buNone/>
              <a:tabLst>
                <a:tab pos="446405" algn="l"/>
              </a:tabLst>
            </a:pPr>
            <a:r>
              <a:rPr lang="en-US" altLang="zh-CN" sz="2400" b="1" dirty="0">
                <a:ea typeface="楷体_GB2312" pitchFamily="49" charset="-122"/>
              </a:rPr>
              <a:t>       </a:t>
            </a:r>
            <a:r>
              <a:rPr lang="zh-CN" altLang="en-US" sz="2400" b="1" dirty="0">
                <a:ea typeface="楷体_GB2312" pitchFamily="49" charset="-122"/>
              </a:rPr>
              <a:t>系统从上到下的逐个判断条件</a:t>
            </a:r>
            <a:r>
              <a:rPr lang="en-US" altLang="zh-CN" sz="2400" b="1" dirty="0">
                <a:ea typeface="楷体_GB2312" pitchFamily="49" charset="-122"/>
              </a:rPr>
              <a:t>P</a:t>
            </a:r>
            <a:r>
              <a:rPr lang="zh-CN" altLang="en-US" sz="2400" b="1" dirty="0">
                <a:ea typeface="楷体_GB2312" pitchFamily="49" charset="-122"/>
              </a:rPr>
              <a:t>，一旦发现某条件</a:t>
            </a:r>
            <a:r>
              <a:rPr lang="en-US" altLang="zh-CN" sz="2400" b="1" dirty="0">
                <a:ea typeface="楷体_GB2312" pitchFamily="49" charset="-122"/>
              </a:rPr>
              <a:t>Pi</a:t>
            </a:r>
            <a:r>
              <a:rPr lang="zh-CN" altLang="en-US" sz="2400" b="1" dirty="0">
                <a:ea typeface="楷体_GB2312" pitchFamily="49" charset="-122"/>
              </a:rPr>
              <a:t>满足时，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则执行与它有关的语句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Si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，并跳过其他剩余的阶梯</a:t>
            </a:r>
            <a:r>
              <a:rPr lang="zh-CN" altLang="en-US" sz="2400" b="1" dirty="0">
                <a:ea typeface="楷体_GB2312" pitchFamily="49" charset="-122"/>
              </a:rPr>
              <a:t>。若所有条件均不满足，执行最后一个</a:t>
            </a:r>
            <a:r>
              <a:rPr lang="en-US" altLang="zh-CN" sz="2400" b="1" dirty="0">
                <a:ea typeface="楷体_GB2312" pitchFamily="49" charset="-122"/>
              </a:rPr>
              <a:t>else</a:t>
            </a:r>
            <a:r>
              <a:rPr lang="zh-CN" altLang="en-US" sz="2400" b="1" dirty="0">
                <a:ea typeface="楷体_GB2312" pitchFamily="49" charset="-122"/>
              </a:rPr>
              <a:t>语句或后续语句。</a:t>
            </a:r>
            <a:endParaRPr lang="zh-CN" altLang="en-US" sz="2400" b="1" dirty="0">
              <a:ea typeface="楷体_GB2312" pitchFamily="49" charset="-122"/>
            </a:endParaRPr>
          </a:p>
          <a:p>
            <a:pPr marL="0" indent="0" defTabSz="914400" eaLnBrk="1" hangingPunct="1">
              <a:lnSpc>
                <a:spcPct val="110000"/>
              </a:lnSpc>
              <a:buNone/>
              <a:tabLst>
                <a:tab pos="446405" algn="l"/>
              </a:tabLst>
            </a:pPr>
            <a:endParaRPr lang="en-US" altLang="zh-CN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19459" name="Group 5"/>
          <p:cNvGrpSpPr/>
          <p:nvPr/>
        </p:nvGrpSpPr>
        <p:grpSpPr>
          <a:xfrm>
            <a:off x="3962400" y="0"/>
            <a:ext cx="5364163" cy="4679950"/>
            <a:chOff x="2472" y="1162"/>
            <a:chExt cx="3288" cy="2948"/>
          </a:xfrm>
        </p:grpSpPr>
        <p:sp>
          <p:nvSpPr>
            <p:cNvPr id="19461" name="AutoShape 6"/>
            <p:cNvSpPr/>
            <p:nvPr/>
          </p:nvSpPr>
          <p:spPr>
            <a:xfrm>
              <a:off x="2789" y="3838"/>
              <a:ext cx="2358" cy="27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2" name="Line 7"/>
            <p:cNvSpPr/>
            <p:nvPr/>
          </p:nvSpPr>
          <p:spPr>
            <a:xfrm>
              <a:off x="3379" y="1434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3" name="Text Box 8"/>
            <p:cNvSpPr txBox="1"/>
            <p:nvPr/>
          </p:nvSpPr>
          <p:spPr>
            <a:xfrm>
              <a:off x="2562" y="1162"/>
              <a:ext cx="180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4" name="Text Box 9"/>
            <p:cNvSpPr txBox="1"/>
            <p:nvPr/>
          </p:nvSpPr>
          <p:spPr>
            <a:xfrm>
              <a:off x="2835" y="3838"/>
              <a:ext cx="231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下一语句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5" name="AutoShape 10"/>
            <p:cNvSpPr/>
            <p:nvPr/>
          </p:nvSpPr>
          <p:spPr>
            <a:xfrm>
              <a:off x="2472" y="2795"/>
              <a:ext cx="513" cy="258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6" name="AutoShape 11"/>
            <p:cNvSpPr/>
            <p:nvPr/>
          </p:nvSpPr>
          <p:spPr>
            <a:xfrm>
              <a:off x="2939" y="1649"/>
              <a:ext cx="917" cy="39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7" name="Text Box 12"/>
            <p:cNvSpPr txBox="1"/>
            <p:nvPr/>
          </p:nvSpPr>
          <p:spPr>
            <a:xfrm>
              <a:off x="3085" y="1706"/>
              <a:ext cx="6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P1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68" name="Line 13"/>
            <p:cNvSpPr/>
            <p:nvPr/>
          </p:nvSpPr>
          <p:spPr>
            <a:xfrm flipV="1">
              <a:off x="3856" y="1842"/>
              <a:ext cx="158" cy="6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69" name="Text Box 14"/>
            <p:cNvSpPr txBox="1"/>
            <p:nvPr/>
          </p:nvSpPr>
          <p:spPr>
            <a:xfrm>
              <a:off x="2472" y="2795"/>
              <a:ext cx="6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0" name="Text Box 15"/>
            <p:cNvSpPr txBox="1"/>
            <p:nvPr/>
          </p:nvSpPr>
          <p:spPr>
            <a:xfrm>
              <a:off x="2677" y="1570"/>
              <a:ext cx="4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1" name="Text Box 16"/>
            <p:cNvSpPr txBox="1"/>
            <p:nvPr/>
          </p:nvSpPr>
          <p:spPr>
            <a:xfrm>
              <a:off x="3856" y="1570"/>
              <a:ext cx="403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2" name="AutoShape 17"/>
            <p:cNvSpPr/>
            <p:nvPr/>
          </p:nvSpPr>
          <p:spPr>
            <a:xfrm>
              <a:off x="3198" y="2795"/>
              <a:ext cx="452" cy="255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3" name="AutoShape 18"/>
            <p:cNvSpPr/>
            <p:nvPr/>
          </p:nvSpPr>
          <p:spPr>
            <a:xfrm>
              <a:off x="3604" y="2012"/>
              <a:ext cx="807" cy="394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4" name="Text Box 19"/>
            <p:cNvSpPr txBox="1"/>
            <p:nvPr/>
          </p:nvSpPr>
          <p:spPr>
            <a:xfrm>
              <a:off x="3696" y="2069"/>
              <a:ext cx="681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Times New Roman" panose="02020603050405020304" pitchFamily="18" charset="0"/>
                </a:rPr>
                <a:t>P2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75" name="Line 20"/>
            <p:cNvSpPr/>
            <p:nvPr/>
          </p:nvSpPr>
          <p:spPr>
            <a:xfrm>
              <a:off x="4411" y="2209"/>
              <a:ext cx="16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6" name="Line 21"/>
            <p:cNvSpPr/>
            <p:nvPr/>
          </p:nvSpPr>
          <p:spPr>
            <a:xfrm>
              <a:off x="3379" y="2205"/>
              <a:ext cx="225" cy="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7" name="Line 22"/>
            <p:cNvSpPr/>
            <p:nvPr/>
          </p:nvSpPr>
          <p:spPr>
            <a:xfrm>
              <a:off x="3379" y="2205"/>
              <a:ext cx="0" cy="59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78" name="Text Box 23"/>
            <p:cNvSpPr txBox="1"/>
            <p:nvPr/>
          </p:nvSpPr>
          <p:spPr>
            <a:xfrm>
              <a:off x="3152" y="2795"/>
              <a:ext cx="57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S2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9" name="Line 24"/>
            <p:cNvSpPr/>
            <p:nvPr/>
          </p:nvSpPr>
          <p:spPr>
            <a:xfrm flipH="1">
              <a:off x="3379" y="3067"/>
              <a:ext cx="0" cy="54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0" name="Text Box 25"/>
            <p:cNvSpPr txBox="1"/>
            <p:nvPr/>
          </p:nvSpPr>
          <p:spPr>
            <a:xfrm>
              <a:off x="3379" y="1978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26"/>
            <p:cNvSpPr txBox="1"/>
            <p:nvPr/>
          </p:nvSpPr>
          <p:spPr>
            <a:xfrm>
              <a:off x="4355" y="1933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2" name="AutoShape 27"/>
            <p:cNvSpPr/>
            <p:nvPr/>
          </p:nvSpPr>
          <p:spPr>
            <a:xfrm>
              <a:off x="3923" y="2795"/>
              <a:ext cx="635" cy="272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3" name="Line 28"/>
            <p:cNvSpPr/>
            <p:nvPr/>
          </p:nvSpPr>
          <p:spPr>
            <a:xfrm>
              <a:off x="5001" y="2617"/>
              <a:ext cx="161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4" name="Line 29"/>
            <p:cNvSpPr/>
            <p:nvPr/>
          </p:nvSpPr>
          <p:spPr>
            <a:xfrm>
              <a:off x="4241" y="2613"/>
              <a:ext cx="136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5" name="AutoShape 30"/>
            <p:cNvSpPr/>
            <p:nvPr/>
          </p:nvSpPr>
          <p:spPr>
            <a:xfrm>
              <a:off x="4377" y="2432"/>
              <a:ext cx="886" cy="348"/>
            </a:xfrm>
            <a:prstGeom prst="flowChartDecision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86" name="Text Box 31"/>
            <p:cNvSpPr txBox="1"/>
            <p:nvPr/>
          </p:nvSpPr>
          <p:spPr>
            <a:xfrm>
              <a:off x="4468" y="2477"/>
              <a:ext cx="77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宋体" panose="02010600030101010101" pitchFamily="2" charset="-122"/>
                </a:rPr>
                <a:t>Pn-1</a:t>
              </a:r>
              <a:endParaRPr lang="en-US" altLang="zh-CN" sz="1600" b="1" dirty="0">
                <a:latin typeface="宋体" panose="02010600030101010101" pitchFamily="2" charset="-122"/>
              </a:endParaRPr>
            </a:p>
          </p:txBody>
        </p:sp>
        <p:sp>
          <p:nvSpPr>
            <p:cNvPr id="19487" name="Line 32"/>
            <p:cNvSpPr/>
            <p:nvPr/>
          </p:nvSpPr>
          <p:spPr>
            <a:xfrm>
              <a:off x="5420" y="2613"/>
              <a:ext cx="0" cy="197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8" name="Line 33"/>
            <p:cNvSpPr/>
            <p:nvPr/>
          </p:nvSpPr>
          <p:spPr>
            <a:xfrm>
              <a:off x="4241" y="2613"/>
              <a:ext cx="0" cy="18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9" name="Text Box 34"/>
            <p:cNvSpPr txBox="1"/>
            <p:nvPr/>
          </p:nvSpPr>
          <p:spPr>
            <a:xfrm>
              <a:off x="3923" y="2795"/>
              <a:ext cx="90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Sn-1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0" name="Text Box 35"/>
            <p:cNvSpPr txBox="1"/>
            <p:nvPr/>
          </p:nvSpPr>
          <p:spPr>
            <a:xfrm>
              <a:off x="4059" y="2386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真</a:t>
              </a:r>
              <a:endPara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1" name="Text Box 36"/>
            <p:cNvSpPr txBox="1"/>
            <p:nvPr/>
          </p:nvSpPr>
          <p:spPr>
            <a:xfrm>
              <a:off x="5239" y="2341"/>
              <a:ext cx="35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rgbClr val="CC00CC"/>
                  </a:solidFill>
                  <a:latin typeface="Times New Roman" panose="02020603050405020304" pitchFamily="18" charset="0"/>
                </a:rPr>
                <a:t>假</a:t>
              </a:r>
              <a:endParaRPr lang="zh-CN" altLang="en-US" sz="2000" b="1" dirty="0">
                <a:solidFill>
                  <a:srgbClr val="CC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2" name="AutoShape 37"/>
            <p:cNvSpPr/>
            <p:nvPr/>
          </p:nvSpPr>
          <p:spPr>
            <a:xfrm>
              <a:off x="5148" y="2795"/>
              <a:ext cx="519" cy="255"/>
            </a:xfrm>
            <a:prstGeom prst="flowChartProcess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3" name="Text Box 38"/>
            <p:cNvSpPr txBox="1"/>
            <p:nvPr/>
          </p:nvSpPr>
          <p:spPr>
            <a:xfrm>
              <a:off x="5171" y="2795"/>
              <a:ext cx="58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Sn</a:t>
              </a:r>
              <a:endPara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94" name="Line 39"/>
            <p:cNvSpPr/>
            <p:nvPr/>
          </p:nvSpPr>
          <p:spPr>
            <a:xfrm>
              <a:off x="3878" y="3612"/>
              <a:ext cx="0" cy="2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40"/>
            <p:cNvSpPr/>
            <p:nvPr/>
          </p:nvSpPr>
          <p:spPr>
            <a:xfrm>
              <a:off x="5239" y="2613"/>
              <a:ext cx="181" cy="0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Text Box 41"/>
            <p:cNvSpPr txBox="1"/>
            <p:nvPr/>
          </p:nvSpPr>
          <p:spPr>
            <a:xfrm>
              <a:off x="4558" y="2024"/>
              <a:ext cx="6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……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7" name="Text Box 42"/>
            <p:cNvSpPr txBox="1"/>
            <p:nvPr/>
          </p:nvSpPr>
          <p:spPr>
            <a:xfrm>
              <a:off x="3560" y="3249"/>
              <a:ext cx="6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32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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0000"/>
                <a:buFont typeface="Wingdings" panose="05000000000000000000" pitchFamily="2" charset="2"/>
                <a:buChar char="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90000"/>
                <a:buFont typeface="Wingdings 2" panose="05020102010507070707" pitchFamily="18" charset="2"/>
                <a:buChar char="¡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</a:rPr>
                <a:t>……</a:t>
              </a:r>
              <a:endParaRPr lang="en-US" altLang="zh-CN" sz="16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9498" name="Line 43"/>
            <p:cNvSpPr/>
            <p:nvPr/>
          </p:nvSpPr>
          <p:spPr>
            <a:xfrm>
              <a:off x="4014" y="1842"/>
              <a:ext cx="0" cy="182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Line 44"/>
            <p:cNvSpPr/>
            <p:nvPr/>
          </p:nvSpPr>
          <p:spPr>
            <a:xfrm>
              <a:off x="4830" y="2251"/>
              <a:ext cx="0" cy="181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0" name="Line 45"/>
            <p:cNvSpPr/>
            <p:nvPr/>
          </p:nvSpPr>
          <p:spPr>
            <a:xfrm flipH="1">
              <a:off x="2744" y="1842"/>
              <a:ext cx="227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1" name="Line 46"/>
            <p:cNvSpPr/>
            <p:nvPr/>
          </p:nvSpPr>
          <p:spPr>
            <a:xfrm>
              <a:off x="2744" y="1842"/>
              <a:ext cx="0" cy="953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2" name="Line 47"/>
            <p:cNvSpPr/>
            <p:nvPr/>
          </p:nvSpPr>
          <p:spPr>
            <a:xfrm>
              <a:off x="2744" y="3067"/>
              <a:ext cx="0" cy="545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3" name="Line 48"/>
            <p:cNvSpPr/>
            <p:nvPr/>
          </p:nvSpPr>
          <p:spPr>
            <a:xfrm>
              <a:off x="4241" y="3067"/>
              <a:ext cx="0" cy="545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4" name="Line 49"/>
            <p:cNvSpPr/>
            <p:nvPr/>
          </p:nvSpPr>
          <p:spPr>
            <a:xfrm>
              <a:off x="2744" y="3612"/>
              <a:ext cx="149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5" name="Line 50"/>
            <p:cNvSpPr/>
            <p:nvPr/>
          </p:nvSpPr>
          <p:spPr>
            <a:xfrm>
              <a:off x="4241" y="3612"/>
              <a:ext cx="1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06" name="Line 51"/>
            <p:cNvSpPr/>
            <p:nvPr/>
          </p:nvSpPr>
          <p:spPr>
            <a:xfrm>
              <a:off x="5420" y="3067"/>
              <a:ext cx="0" cy="545"/>
            </a:xfrm>
            <a:prstGeom prst="line">
              <a:avLst/>
            </a:prstGeom>
            <a:ln w="9525" cap="flat" cmpd="sng">
              <a:solidFill>
                <a:srgbClr val="80008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60" name="Rectangle 52"/>
          <p:cNvSpPr/>
          <p:nvPr/>
        </p:nvSpPr>
        <p:spPr>
          <a:xfrm>
            <a:off x="4419600" y="51816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else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与最近的</a:t>
            </a:r>
            <a:r>
              <a:rPr lang="en-US" altLang="zh-CN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相匹配。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304800" y="533400"/>
            <a:ext cx="8497888" cy="100806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】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根据成绩打印出等级。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(0-59: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Ｅ 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60-69: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Ｄ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70-79:C   80-89:B   90-100:A)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7" name="Text Box 3"/>
          <p:cNvSpPr txBox="1"/>
          <p:nvPr/>
        </p:nvSpPr>
        <p:spPr>
          <a:xfrm>
            <a:off x="457200" y="2209800"/>
            <a:ext cx="8305800" cy="3509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算法分析：设成绩为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，假设取值在</a:t>
            </a:r>
            <a:r>
              <a:rPr lang="en-US" altLang="zh-CN" sz="2800" b="1" dirty="0">
                <a:latin typeface="Times New Roman" panose="02020603050405020304" pitchFamily="18" charset="0"/>
              </a:rPr>
              <a:t>0-100</a:t>
            </a:r>
            <a:r>
              <a:rPr lang="zh-CN" altLang="en-US" sz="2800" b="1" dirty="0">
                <a:latin typeface="Times New Roman" panose="02020603050405020304" pitchFamily="18" charset="0"/>
              </a:rPr>
              <a:t>之间，没有错误的输入。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60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≥0               E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70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score≥60             D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80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score≥70             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90</a:t>
            </a:r>
            <a:r>
              <a:rPr lang="en-US" altLang="zh-CN" sz="2800" dirty="0">
                <a:latin typeface="Times New Roman" panose="02020603050405020304" pitchFamily="18" charset="0"/>
              </a:rPr>
              <a:t>&gt;</a:t>
            </a:r>
            <a:r>
              <a:rPr lang="en-US" altLang="zh-CN" sz="2800" b="1" dirty="0">
                <a:latin typeface="Times New Roman" panose="02020603050405020304" pitchFamily="18" charset="0"/>
              </a:rPr>
              <a:t>score≥80             B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100≥score≥90          A        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/>
          <p:cNvSpPr txBox="1"/>
          <p:nvPr/>
        </p:nvSpPr>
        <p:spPr>
          <a:xfrm>
            <a:off x="609600" y="41148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2800" b="1" dirty="0">
              <a:ea typeface="楷体_GB2312" pitchFamily="49" charset="-122"/>
            </a:endParaRPr>
          </a:p>
        </p:txBody>
      </p:sp>
      <p:sp>
        <p:nvSpPr>
          <p:cNvPr id="21507" name="Text Box 5"/>
          <p:cNvSpPr txBox="1"/>
          <p:nvPr/>
        </p:nvSpPr>
        <p:spPr>
          <a:xfrm>
            <a:off x="457200" y="2895600"/>
            <a:ext cx="868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dirty="0"/>
          </a:p>
        </p:txBody>
      </p:sp>
      <p:sp>
        <p:nvSpPr>
          <p:cNvPr id="21508" name="Rectangle 7"/>
          <p:cNvSpPr/>
          <p:nvPr/>
        </p:nvSpPr>
        <p:spPr>
          <a:xfrm>
            <a:off x="533400" y="609600"/>
            <a:ext cx="7848600" cy="5405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#include "stdio.h"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void 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  int  score;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printf("score= 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scanf( "%d" , &amp;score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score&gt;=0  &amp;&amp;  score&lt;60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printf("grade is E"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 &gt;=60  &amp;&amp; score&lt;70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D");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 &gt;=70  &amp;&amp; score&lt;80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C");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score&gt;=80  &amp;&amp; score&lt;90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B"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score&gt;=90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printf( "grade is A"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/>
          <p:nvPr/>
        </p:nvSpPr>
        <p:spPr>
          <a:xfrm>
            <a:off x="533400" y="533400"/>
            <a:ext cx="7620000" cy="5405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#include "stdio.h"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>
              <a:lnSpc>
                <a:spcPct val="90000"/>
              </a:lnSpc>
              <a:spcBef>
                <a:spcPct val="15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void main(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{  int  score;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printf("score="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scanf( "%d" , &amp;score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score&gt;=0  &amp;&amp;  score&lt;60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printf("grade is E"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score&lt;=69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printf( "grade is D");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score&lt;=79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printf( "grade is C");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                 else  if (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score&lt;=89</a:t>
            </a:r>
            <a:r>
              <a:rPr lang="en-US" altLang="zh-CN" sz="2400" b="1" dirty="0">
                <a:latin typeface="Times New Roman" panose="02020603050405020304" pitchFamily="18" charset="0"/>
              </a:rPr>
              <a:t>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printf( "grade is B"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else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                printf( "grade is A" );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lvl="0" indent="-45720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}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Text Box 4"/>
          <p:cNvSpPr txBox="1"/>
          <p:nvPr/>
        </p:nvSpPr>
        <p:spPr>
          <a:xfrm>
            <a:off x="0" y="1143000"/>
            <a:ext cx="48768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比较：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if(x)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if(y)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else    printf(</a:t>
            </a:r>
            <a:r>
              <a:rPr lang="en-US" altLang="zh-CN" sz="2800" b="1" dirty="0">
                <a:ea typeface="楷体_GB2312" pitchFamily="49" charset="-122"/>
              </a:rPr>
              <a:t>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ea typeface="楷体_GB2312" pitchFamily="49" charset="-122"/>
              </a:rPr>
              <a:t>”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3" name="Text Box 5"/>
          <p:cNvSpPr txBox="1"/>
          <p:nvPr/>
        </p:nvSpPr>
        <p:spPr>
          <a:xfrm>
            <a:off x="838200" y="3810000"/>
            <a:ext cx="5334000" cy="1801813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if(x)  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{ if(y)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);}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else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4581" name="Rectangle 7"/>
          <p:cNvSpPr/>
          <p:nvPr/>
        </p:nvSpPr>
        <p:spPr>
          <a:xfrm>
            <a:off x="533400" y="381000"/>
            <a:ext cx="3657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二、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if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语句的嵌套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3496" name="Text Box 8"/>
          <p:cNvSpPr txBox="1"/>
          <p:nvPr/>
        </p:nvSpPr>
        <p:spPr>
          <a:xfrm>
            <a:off x="4724400" y="1066800"/>
            <a:ext cx="4419600" cy="1801813"/>
          </a:xfrm>
          <a:prstGeom prst="rect">
            <a:avLst/>
          </a:prstGeom>
          <a:solidFill>
            <a:srgbClr val="CC00CC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if(x)  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if(y)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else    printf(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“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800" b="1" dirty="0">
                <a:solidFill>
                  <a:schemeClr val="bg1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2" grpId="0"/>
      <p:bldP spid="63493" grpId="0" animBg="1"/>
      <p:bldP spid="634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Rot="1"/>
          </p:cNvSpPr>
          <p:nvPr>
            <p:ph idx="1"/>
          </p:nvPr>
        </p:nvSpPr>
        <p:spPr>
          <a:xfrm>
            <a:off x="301625" y="4572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逻辑量：当一个量（可以是基本类型的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常量</a:t>
            </a:r>
            <a:r>
              <a:rPr lang="zh-CN" altLang="en-US" sz="2800" b="1" dirty="0">
                <a:ea typeface="楷体_GB2312" pitchFamily="49" charset="-122"/>
              </a:rPr>
              <a:t>或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变量</a:t>
            </a:r>
            <a:r>
              <a:rPr lang="zh-CN" altLang="en-US" sz="2800" b="1" dirty="0">
                <a:ea typeface="楷体_GB2312" pitchFamily="49" charset="-122"/>
              </a:rPr>
              <a:t>）用作判断时，</a:t>
            </a:r>
            <a:r>
              <a:rPr lang="en-US" altLang="zh-CN" sz="2800" b="1" dirty="0">
                <a:ea typeface="楷体_GB2312" pitchFamily="49" charset="-122"/>
              </a:rPr>
              <a:t>C</a:t>
            </a:r>
            <a:r>
              <a:rPr lang="zh-CN" altLang="en-US" sz="2800" b="1" dirty="0">
                <a:ea typeface="楷体_GB2312" pitchFamily="49" charset="-122"/>
              </a:rPr>
              <a:t>编译系统认为：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   非</a:t>
            </a:r>
            <a:r>
              <a:rPr lang="en-US" altLang="zh-CN" sz="2800" b="1" dirty="0">
                <a:ea typeface="楷体_GB2312" pitchFamily="49" charset="-122"/>
              </a:rPr>
              <a:t>0-----</a:t>
            </a:r>
            <a:r>
              <a:rPr lang="zh-CN" altLang="en-US" sz="2800" b="1" dirty="0">
                <a:ea typeface="楷体_GB2312" pitchFamily="49" charset="-122"/>
              </a:rPr>
              <a:t>真、</a:t>
            </a:r>
            <a:r>
              <a:rPr lang="en-US" altLang="zh-CN" sz="2800" b="1" dirty="0">
                <a:ea typeface="楷体_GB2312" pitchFamily="49" charset="-122"/>
              </a:rPr>
              <a:t>0-----</a:t>
            </a:r>
            <a:r>
              <a:rPr lang="zh-CN" altLang="en-US" sz="2800" b="1" dirty="0">
                <a:ea typeface="楷体_GB2312" pitchFamily="49" charset="-122"/>
              </a:rPr>
              <a:t>假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逻辑表达式：用逻辑运算符将关系表达式或逻辑量连接起来的有意义的式子。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逻辑表达式的值：真（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）、假（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如：若</a:t>
            </a:r>
            <a:r>
              <a:rPr lang="en-US" altLang="zh-CN" sz="2800" b="1" dirty="0">
                <a:ea typeface="楷体_GB2312" pitchFamily="49" charset="-122"/>
              </a:rPr>
              <a:t>a = 4  </a:t>
            </a:r>
            <a:r>
              <a:rPr lang="zh-CN" altLang="en-US" sz="2800" b="1" dirty="0">
                <a:ea typeface="楷体_GB2312" pitchFamily="49" charset="-122"/>
              </a:rPr>
              <a:t>则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            </a:t>
            </a:r>
            <a:r>
              <a:rPr lang="en-US" altLang="zh-CN" sz="2800" b="1" dirty="0">
                <a:ea typeface="楷体_GB2312" pitchFamily="49" charset="-122"/>
              </a:rPr>
              <a:t>!a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           a&amp;&amp;-5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           4||0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19460" name="Text Box 4"/>
          <p:cNvSpPr txBox="1"/>
          <p:nvPr/>
        </p:nvSpPr>
        <p:spPr>
          <a:xfrm>
            <a:off x="3276600" y="3886200"/>
            <a:ext cx="4572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914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例：判断某年是否闰年。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25603" name="Rectangle 3"/>
          <p:cNvSpPr>
            <a:spLocks noGrp="1" noRot="1"/>
          </p:cNvSpPr>
          <p:nvPr>
            <p:ph idx="1"/>
          </p:nvPr>
        </p:nvSpPr>
        <p:spPr>
          <a:xfrm>
            <a:off x="301625" y="1371600"/>
            <a:ext cx="8540750" cy="47275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闰年：年份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整除，但不能被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整除；或能被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整除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5604" name="Picture 4" descr="未命名"/>
          <p:cNvPicPr>
            <a:picLocks noChangeAspect="1"/>
          </p:cNvPicPr>
          <p:nvPr/>
        </p:nvPicPr>
        <p:blipFill>
          <a:blip r:embed="rId1">
            <a:lum bright="-6000" contrast="-6000"/>
          </a:blip>
          <a:srcRect r="38272" b="24001"/>
          <a:stretch>
            <a:fillRect/>
          </a:stretch>
        </p:blipFill>
        <p:spPr>
          <a:xfrm>
            <a:off x="1295400" y="2362200"/>
            <a:ext cx="6096000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381000"/>
            <a:ext cx="7772400" cy="6096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3"/>
          <p:cNvSpPr>
            <a:spLocks noGrp="1" noRot="1"/>
          </p:cNvSpPr>
          <p:nvPr>
            <p:ph idx="1"/>
          </p:nvPr>
        </p:nvSpPr>
        <p:spPr>
          <a:xfrm>
            <a:off x="301625" y="685800"/>
            <a:ext cx="8540750" cy="56388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三、条件运算符与条件表达式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条件运算符：？和：   </a:t>
            </a:r>
            <a:r>
              <a:rPr lang="en-US" altLang="zh-CN" sz="2800" b="1" dirty="0">
                <a:ea typeface="楷体_GB2312" pitchFamily="49" charset="-122"/>
              </a:rPr>
              <a:t>/</a:t>
            </a:r>
            <a:r>
              <a:rPr lang="en-US" altLang="zh-CN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*</a:t>
            </a:r>
            <a:r>
              <a:rPr lang="zh-CN" altLang="en-US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唯一的三目运算符*</a:t>
            </a:r>
            <a:r>
              <a:rPr lang="en-US" altLang="zh-CN" sz="28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ea typeface="楷体_GB2312" pitchFamily="49" charset="-122"/>
              </a:rPr>
              <a:t>/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zh-CN" altLang="en-US" sz="2800" b="1" dirty="0">
                <a:ea typeface="楷体_GB2312" pitchFamily="49" charset="-122"/>
              </a:rPr>
              <a:t>条件表达式：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e1?e2:e3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</a:t>
            </a:r>
            <a:r>
              <a:rPr lang="zh-CN" altLang="en-US" sz="2800" b="1" dirty="0">
                <a:ea typeface="楷体_GB2312" pitchFamily="49" charset="-122"/>
              </a:rPr>
              <a:t>如：</a:t>
            </a:r>
            <a:r>
              <a:rPr lang="en-US" altLang="zh-CN" sz="2800" b="1" dirty="0">
                <a:ea typeface="楷体_GB2312" pitchFamily="49" charset="-122"/>
              </a:rPr>
              <a:t>a&gt;b?a:b      x==0?1:sin(x)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zh-CN" altLang="en-US" sz="2800" b="1" dirty="0">
                <a:ea typeface="楷体_GB2312" pitchFamily="49" charset="-122"/>
              </a:rPr>
              <a:t>执行过程：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）计算</a:t>
            </a:r>
            <a:r>
              <a:rPr lang="en-US" altLang="zh-CN" sz="2800" b="1" dirty="0">
                <a:ea typeface="楷体_GB2312" pitchFamily="49" charset="-122"/>
              </a:rPr>
              <a:t>e1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2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r>
              <a:rPr lang="en-US" altLang="zh-CN" sz="2800" b="1" dirty="0">
                <a:ea typeface="楷体_GB2312" pitchFamily="49" charset="-122"/>
              </a:rPr>
              <a:t>e1</a:t>
            </a:r>
            <a:r>
              <a:rPr lang="zh-CN" altLang="en-US" sz="2800" b="1" dirty="0">
                <a:ea typeface="楷体_GB2312" pitchFamily="49" charset="-122"/>
              </a:rPr>
              <a:t>值为非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（真）</a:t>
            </a:r>
            <a:r>
              <a:rPr lang="en-US" altLang="zh-CN" sz="2800" b="1" dirty="0">
                <a:ea typeface="楷体_GB2312" pitchFamily="49" charset="-122"/>
              </a:rPr>
              <a:t>----if</a:t>
            </a:r>
            <a:r>
              <a:rPr lang="zh-CN" altLang="en-US" sz="2800" b="1" dirty="0">
                <a:ea typeface="楷体_GB2312" pitchFamily="49" charset="-122"/>
              </a:rPr>
              <a:t>（</a:t>
            </a:r>
            <a:r>
              <a:rPr lang="en-US" altLang="zh-CN" sz="2800" b="1" dirty="0">
                <a:ea typeface="楷体_GB2312" pitchFamily="49" charset="-122"/>
              </a:rPr>
              <a:t>e1</a:t>
            </a:r>
            <a:r>
              <a:rPr lang="zh-CN" altLang="en-US" sz="2800" b="1" dirty="0">
                <a:ea typeface="楷体_GB2312" pitchFamily="49" charset="-122"/>
              </a:rPr>
              <a:t>），计算并返回</a:t>
            </a:r>
            <a:r>
              <a:rPr lang="en-US" altLang="zh-CN" sz="2800" b="1" dirty="0">
                <a:ea typeface="楷体_GB2312" pitchFamily="49" charset="-122"/>
              </a:rPr>
              <a:t>e2</a:t>
            </a:r>
            <a:r>
              <a:rPr lang="zh-CN" altLang="en-US" sz="2800" b="1" dirty="0">
                <a:ea typeface="楷体_GB2312" pitchFamily="49" charset="-122"/>
              </a:rPr>
              <a:t>的值否则（</a:t>
            </a:r>
            <a:r>
              <a:rPr lang="en-US" altLang="zh-CN" sz="2800" b="1" dirty="0">
                <a:ea typeface="楷体_GB2312" pitchFamily="49" charset="-122"/>
              </a:rPr>
              <a:t>else</a:t>
            </a:r>
            <a:r>
              <a:rPr lang="zh-CN" altLang="en-US" sz="2800" b="1" dirty="0">
                <a:ea typeface="楷体_GB2312" pitchFamily="49" charset="-122"/>
              </a:rPr>
              <a:t>）计算并返回</a:t>
            </a:r>
            <a:r>
              <a:rPr lang="en-US" altLang="zh-CN" sz="2800" b="1" dirty="0">
                <a:ea typeface="楷体_GB2312" pitchFamily="49" charset="-122"/>
              </a:rPr>
              <a:t>e3</a:t>
            </a:r>
            <a:r>
              <a:rPr lang="zh-CN" altLang="en-US" sz="2800" b="1" dirty="0">
                <a:ea typeface="楷体_GB2312" pitchFamily="49" charset="-122"/>
              </a:rPr>
              <a:t>的值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Rot="1"/>
          </p:cNvSpPr>
          <p:nvPr>
            <p:ph idx="1"/>
          </p:nvPr>
        </p:nvSpPr>
        <p:spPr>
          <a:xfrm>
            <a:off x="222250" y="152400"/>
            <a:ext cx="854075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例：读程序，写出程序完成的功能。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#include &lt;stdio.h&gt;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void main()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{ int a,b,max;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printf(“input data to a and b:”);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scanf(“%d,%d”,&amp;a,&amp;b);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max=a&gt;b?a:b;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  printf(“The max is %d\n”,max);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}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6096000" y="1371600"/>
            <a:ext cx="2819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找出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b</a:t>
            </a:r>
            <a:r>
              <a:rPr lang="zh-CN" altLang="en-US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两个数中的大数。</a:t>
            </a:r>
            <a:endParaRPr lang="zh-CN" altLang="en-US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676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3200" b="1" dirty="0">
                <a:ea typeface="楷体_GB2312" pitchFamily="49" charset="-122"/>
              </a:rPr>
              <a:t>例：任意输入一个字符，若是大写字母，将其转换成小写字母；如果不是，不转换。</a:t>
            </a:r>
            <a:endParaRPr lang="zh-CN" altLang="en-US" sz="3200" b="1" dirty="0">
              <a:ea typeface="楷体_GB2312" pitchFamily="49" charset="-122"/>
            </a:endParaRPr>
          </a:p>
        </p:txBody>
      </p:sp>
      <p:sp>
        <p:nvSpPr>
          <p:cNvPr id="45059" name="Rectangle 3"/>
          <p:cNvSpPr>
            <a:spLocks noGrp="1" noRot="1"/>
          </p:cNvSpPr>
          <p:nvPr>
            <p:ph idx="1"/>
          </p:nvPr>
        </p:nvSpPr>
        <p:spPr>
          <a:xfrm>
            <a:off x="304800" y="1752600"/>
            <a:ext cx="8540750" cy="2362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分析：判断一个字符</a:t>
            </a:r>
            <a:r>
              <a:rPr lang="en-US" altLang="zh-CN" b="1" dirty="0">
                <a:ea typeface="楷体_GB2312" pitchFamily="49" charset="-122"/>
              </a:rPr>
              <a:t>ch</a:t>
            </a:r>
            <a:r>
              <a:rPr lang="zh-CN" altLang="en-US" b="1" dirty="0">
                <a:ea typeface="楷体_GB2312" pitchFamily="49" charset="-122"/>
              </a:rPr>
              <a:t>是否为大写字母的方法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            </a:t>
            </a:r>
            <a:r>
              <a:rPr lang="en-US" altLang="zh-CN" b="1" dirty="0">
                <a:ea typeface="楷体_GB2312" pitchFamily="49" charset="-122"/>
              </a:rPr>
              <a:t>ch&gt;=‘A’&amp;&amp;ch&lt;=‘Z’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          ch&gt;=65&amp;&amp;ch&lt;=90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大写字母转换为小写字母的方法： </a:t>
            </a:r>
            <a:r>
              <a:rPr lang="en-US" altLang="zh-CN" b="1" dirty="0">
                <a:ea typeface="楷体_GB2312" pitchFamily="49" charset="-122"/>
              </a:rPr>
              <a:t>ch+32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45060" name="Text Box 4"/>
          <p:cNvSpPr txBox="1"/>
          <p:nvPr/>
        </p:nvSpPr>
        <p:spPr>
          <a:xfrm>
            <a:off x="381000" y="4191000"/>
            <a:ext cx="8534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由前面的例子可以看出，对于二分支、并对同一变量赋值时用条件表达式最方便。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45061" name="Text Box 5"/>
          <p:cNvSpPr txBox="1"/>
          <p:nvPr/>
        </p:nvSpPr>
        <p:spPr>
          <a:xfrm>
            <a:off x="1066800" y="5486400"/>
            <a:ext cx="59928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ch=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(ch&gt;=‘A’&amp;&amp;ch&lt;=‘Z’)?(ch+32):ch</a:t>
            </a:r>
            <a:r>
              <a:rPr lang="en-US" altLang="zh-CN" sz="2800" b="1" dirty="0">
                <a:latin typeface="Times New Roman" panose="02020603050405020304" pitchFamily="18" charset="0"/>
              </a:rPr>
              <a:t>;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  <p:bldP spid="45060" grpId="0"/>
      <p:bldP spid="450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/>
          </p:cNvSpPr>
          <p:nvPr>
            <p:ph type="title"/>
          </p:nvPr>
        </p:nvSpPr>
        <p:spPr>
          <a:xfrm>
            <a:off x="228600" y="152400"/>
            <a:ext cx="8540750" cy="762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4.3 </a:t>
            </a:r>
            <a:r>
              <a:rPr lang="zh-CN" altLang="en-US" sz="3200" b="1" dirty="0">
                <a:latin typeface="宋体" panose="02010600030101010101" pitchFamily="2" charset="-122"/>
              </a:rPr>
              <a:t>开关语句 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 noRot="1"/>
          </p:cNvSpPr>
          <p:nvPr>
            <p:ph idx="1"/>
          </p:nvPr>
        </p:nvSpPr>
        <p:spPr>
          <a:xfrm>
            <a:off x="301625" y="914400"/>
            <a:ext cx="8842375" cy="5943600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   </a:t>
            </a:r>
            <a:r>
              <a:rPr lang="zh-CN" altLang="en-US" sz="2800" b="1" dirty="0">
                <a:ea typeface="楷体_GB2312" pitchFamily="49" charset="-122"/>
              </a:rPr>
              <a:t>开关语句又称为多分支选择语句，它比用嵌套的</a:t>
            </a:r>
            <a:r>
              <a:rPr lang="en-US" altLang="zh-CN" sz="2800" b="1" dirty="0">
                <a:ea typeface="楷体_GB2312" pitchFamily="49" charset="-122"/>
              </a:rPr>
              <a:t>if</a:t>
            </a:r>
            <a:r>
              <a:rPr lang="zh-CN" altLang="en-US" sz="2800" b="1" dirty="0">
                <a:ea typeface="楷体_GB2312" pitchFamily="49" charset="-122"/>
              </a:rPr>
              <a:t>语句实现多分支问题，程序结构清晰、易读。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一、格式</a:t>
            </a:r>
            <a:endParaRPr lang="zh-CN" altLang="en-US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switch(e)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{ case  c1: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case  c2: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2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  ……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case  cn: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n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  [default: </a:t>
            </a:r>
            <a:r>
              <a:rPr lang="zh-CN" altLang="en-US" sz="2800" b="1" dirty="0">
                <a:ea typeface="楷体_GB2312" pitchFamily="49" charset="-122"/>
              </a:rPr>
              <a:t>语句</a:t>
            </a:r>
            <a:r>
              <a:rPr lang="en-US" altLang="zh-CN" sz="2800" b="1" dirty="0">
                <a:ea typeface="楷体_GB2312" pitchFamily="49" charset="-122"/>
              </a:rPr>
              <a:t>n+1]</a:t>
            </a:r>
            <a:endParaRPr lang="en-US" altLang="zh-CN" sz="28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}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30724" name="Rectangle 4"/>
          <p:cNvSpPr/>
          <p:nvPr/>
        </p:nvSpPr>
        <p:spPr>
          <a:xfrm>
            <a:off x="3810000" y="2514600"/>
            <a:ext cx="5334000" cy="1552575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其中：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表达式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可以是整型、字符型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>
                <a:schemeClr val="bg1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 常量表达式</a:t>
            </a:r>
            <a:r>
              <a:rPr lang="en-US" altLang="zh-CN" sz="2400" b="1" dirty="0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ci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必须与表达式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类型一致（整型与字符型通用）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Rot="1"/>
          </p:cNvSpPr>
          <p:nvPr>
            <p:ph idx="1"/>
          </p:nvPr>
        </p:nvSpPr>
        <p:spPr>
          <a:xfrm>
            <a:off x="304800" y="381000"/>
            <a:ext cx="8540750" cy="3429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二、执行过程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1.</a:t>
            </a:r>
            <a:r>
              <a:rPr lang="zh-CN" altLang="en-US" sz="2800" b="1" dirty="0">
                <a:ea typeface="楷体_GB2312" pitchFamily="49" charset="-122"/>
              </a:rPr>
              <a:t>计算表达式</a:t>
            </a:r>
            <a:r>
              <a:rPr lang="en-US" altLang="zh-CN" sz="2800" b="1" dirty="0">
                <a:ea typeface="楷体_GB2312" pitchFamily="49" charset="-122"/>
              </a:rPr>
              <a:t>e</a:t>
            </a:r>
            <a:r>
              <a:rPr lang="zh-CN" altLang="en-US" sz="2800" b="1" dirty="0">
                <a:ea typeface="楷体_GB2312" pitchFamily="49" charset="-122"/>
              </a:rPr>
              <a:t>的值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2.</a:t>
            </a:r>
            <a:r>
              <a:rPr lang="zh-CN" altLang="en-US" sz="2800" b="1" dirty="0">
                <a:ea typeface="楷体_GB2312" pitchFamily="49" charset="-122"/>
              </a:rPr>
              <a:t>若与常量表达式</a:t>
            </a:r>
            <a:r>
              <a:rPr lang="en-US" altLang="zh-CN" sz="2800" b="1" dirty="0">
                <a:ea typeface="楷体_GB2312" pitchFamily="49" charset="-122"/>
              </a:rPr>
              <a:t>ci</a:t>
            </a:r>
            <a:r>
              <a:rPr lang="zh-CN" altLang="en-US" sz="2800" b="1" dirty="0">
                <a:ea typeface="楷体_GB2312" pitchFamily="49" charset="-122"/>
              </a:rPr>
              <a:t>值一致，则从语句</a:t>
            </a:r>
            <a:r>
              <a:rPr lang="en-US" altLang="zh-CN" sz="2800" b="1" dirty="0">
                <a:ea typeface="楷体_GB2312" pitchFamily="49" charset="-122"/>
              </a:rPr>
              <a:t>i</a:t>
            </a:r>
            <a:r>
              <a:rPr lang="zh-CN" altLang="en-US" sz="2800" b="1" dirty="0">
                <a:ea typeface="楷体_GB2312" pitchFamily="49" charset="-122"/>
              </a:rPr>
              <a:t>开始执行；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   直到遇到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break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语句或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switch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语句的“</a:t>
            </a: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}”</a:t>
            </a:r>
            <a:r>
              <a:rPr lang="zh-CN" altLang="en-US" sz="2800" b="1" dirty="0">
                <a:ea typeface="楷体_GB2312" pitchFamily="49" charset="-122"/>
              </a:rPr>
              <a:t>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ea typeface="楷体_GB2312" pitchFamily="49" charset="-122"/>
              </a:rPr>
              <a:t>3.</a:t>
            </a:r>
            <a:r>
              <a:rPr lang="zh-CN" altLang="en-US" sz="2800" b="1" dirty="0">
                <a:ea typeface="楷体_GB2312" pitchFamily="49" charset="-122"/>
              </a:rPr>
              <a:t>若与任何常量表达式值均不一致时，则执行</a:t>
            </a:r>
            <a:r>
              <a:rPr lang="en-US" altLang="zh-CN" sz="2800" b="1" dirty="0">
                <a:ea typeface="楷体_GB2312" pitchFamily="49" charset="-122"/>
              </a:rPr>
              <a:t>default(</a:t>
            </a:r>
            <a:r>
              <a:rPr lang="zh-CN" altLang="en-US" sz="2800" b="1" dirty="0">
                <a:ea typeface="楷体_GB2312" pitchFamily="49" charset="-122"/>
              </a:rPr>
              <a:t>不履行</a:t>
            </a:r>
            <a:r>
              <a:rPr lang="en-US" altLang="zh-CN" sz="2800" b="1" dirty="0">
                <a:ea typeface="楷体_GB2312" pitchFamily="49" charset="-122"/>
              </a:rPr>
              <a:t>)</a:t>
            </a:r>
            <a:r>
              <a:rPr lang="zh-CN" altLang="en-US" sz="2800" b="1" dirty="0">
                <a:ea typeface="楷体_GB2312" pitchFamily="49" charset="-122"/>
              </a:rPr>
              <a:t>语句或执行后续语句。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457200" y="3810000"/>
            <a:ext cx="8763000" cy="1082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注意：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zh-CN" altLang="en-US" sz="2800" b="1" dirty="0">
                <a:ea typeface="楷体_GB2312" pitchFamily="49" charset="-122"/>
              </a:rPr>
              <a:t>常量表达式</a:t>
            </a:r>
            <a:r>
              <a:rPr lang="en-US" altLang="zh-CN" sz="2800" b="1" dirty="0">
                <a:ea typeface="楷体_GB2312" pitchFamily="49" charset="-122"/>
              </a:rPr>
              <a:t>ci</a:t>
            </a:r>
            <a:r>
              <a:rPr lang="zh-CN" altLang="en-US" sz="2800" b="1" dirty="0">
                <a:ea typeface="楷体_GB2312" pitchFamily="49" charset="-122"/>
              </a:rPr>
              <a:t>仅起语句标号作用，</a:t>
            </a:r>
            <a:r>
              <a:rPr lang="zh-CN" altLang="en-US" sz="2800" b="1" u="sng" dirty="0">
                <a:solidFill>
                  <a:schemeClr val="tx2"/>
                </a:solidFill>
                <a:ea typeface="楷体_GB2312" pitchFamily="49" charset="-122"/>
              </a:rPr>
              <a:t>不作求值判断</a:t>
            </a:r>
            <a:r>
              <a:rPr lang="zh-CN" altLang="en-US" sz="2800" b="1" dirty="0">
                <a:ea typeface="楷体_GB2312" pitchFamily="49" charset="-122"/>
              </a:rPr>
              <a:t>；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Rot="1"/>
          </p:cNvSpPr>
          <p:nvPr>
            <p:ph idx="1"/>
          </p:nvPr>
        </p:nvSpPr>
        <p:spPr>
          <a:xfrm>
            <a:off x="304800" y="9144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b="1" dirty="0">
                <a:ea typeface="楷体_GB2312" pitchFamily="49" charset="-122"/>
              </a:rPr>
              <a:t>如：</a:t>
            </a:r>
            <a:endParaRPr lang="zh-CN" altLang="en-US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switch(x)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{ case 1: printf(“statement 1”);break;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case 2: printf(“statement 2”);break;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default: printf(“default”);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}</a:t>
            </a:r>
            <a:endParaRPr lang="en-US" altLang="zh-CN" b="1" dirty="0">
              <a:ea typeface="楷体_GB2312" pitchFamily="49" charset="-122"/>
            </a:endParaRPr>
          </a:p>
        </p:txBody>
      </p:sp>
      <p:sp>
        <p:nvSpPr>
          <p:cNvPr id="39940" name="AutoShape 4"/>
          <p:cNvSpPr/>
          <p:nvPr/>
        </p:nvSpPr>
        <p:spPr>
          <a:xfrm>
            <a:off x="2438400" y="4953000"/>
            <a:ext cx="6248400" cy="1371600"/>
          </a:xfrm>
          <a:prstGeom prst="cloudCallout">
            <a:avLst>
              <a:gd name="adj1" fmla="val 5463"/>
              <a:gd name="adj2" fmla="val -16863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如果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case1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case2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中没有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break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；结果是什么？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52400"/>
            <a:ext cx="8540750" cy="4498975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switch(1)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{ case 1: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(“statement 1”);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case 2: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(“statement 2”);break;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default: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(“default”);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}</a:t>
            </a:r>
            <a:endParaRPr lang="en-US" altLang="zh-CN" b="1" dirty="0">
              <a:ea typeface="楷体_GB2312" pitchFamily="49" charset="-122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228600" y="3527990"/>
            <a:ext cx="5943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switch(</a:t>
            </a:r>
            <a:r>
              <a:rPr lang="en-US" altLang="zh-CN" dirty="0">
                <a:ea typeface="楷体_GB2312" pitchFamily="49" charset="-122"/>
              </a:rPr>
              <a:t>3</a:t>
            </a:r>
            <a:r>
              <a:rPr lang="en-US" altLang="zh-CN" b="1" dirty="0">
                <a:ea typeface="楷体_GB2312" pitchFamily="49" charset="-122"/>
              </a:rPr>
              <a:t>)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{ case 1: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(“statement 1”);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 default: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(“default”);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 case 2: </a:t>
            </a:r>
            <a:r>
              <a:rPr lang="en-US" altLang="zh-CN" b="1" dirty="0" err="1">
                <a:ea typeface="楷体_GB2312" pitchFamily="49" charset="-122"/>
              </a:rPr>
              <a:t>printf</a:t>
            </a:r>
            <a:r>
              <a:rPr lang="en-US" altLang="zh-CN" b="1" dirty="0">
                <a:ea typeface="楷体_GB2312" pitchFamily="49" charset="-122"/>
              </a:rPr>
              <a:t>(“statement 2”);break;</a:t>
            </a: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b="1" dirty="0">
                <a:ea typeface="楷体_GB2312" pitchFamily="49" charset="-122"/>
              </a:rPr>
              <a:t>}</a:t>
            </a:r>
            <a:endParaRPr lang="en-US" altLang="zh-CN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/>
          </p:cNvSpPr>
          <p:nvPr>
            <p:ph type="title"/>
          </p:nvPr>
        </p:nvSpPr>
        <p:spPr>
          <a:xfrm>
            <a:off x="304800" y="152400"/>
            <a:ext cx="8385175" cy="1524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en-US" sz="2600" b="1" dirty="0">
                <a:ea typeface="楷体_GB2312" pitchFamily="49" charset="-122"/>
              </a:rPr>
              <a:t>例：用</a:t>
            </a:r>
            <a:r>
              <a:rPr lang="en-US" altLang="zh-CN" sz="2600" b="1" dirty="0">
                <a:ea typeface="楷体_GB2312" pitchFamily="49" charset="-122"/>
              </a:rPr>
              <a:t>switch</a:t>
            </a:r>
            <a:r>
              <a:rPr lang="zh-CN" altLang="en-US" sz="2600" b="1" dirty="0">
                <a:ea typeface="楷体_GB2312" pitchFamily="49" charset="-122"/>
              </a:rPr>
              <a:t>语句评价学生的成绩</a:t>
            </a:r>
            <a:br>
              <a:rPr lang="zh-CN" altLang="en-US" sz="2600" b="1" dirty="0">
                <a:ea typeface="楷体_GB2312" pitchFamily="49" charset="-122"/>
              </a:rPr>
            </a:br>
            <a:r>
              <a:rPr lang="en-US" altLang="zh-CN" sz="2600" b="1" dirty="0">
                <a:ea typeface="楷体_GB2312" pitchFamily="49" charset="-122"/>
              </a:rPr>
              <a:t>score&gt;=90  </a:t>
            </a:r>
            <a:r>
              <a:rPr lang="zh-CN" altLang="en-US" sz="2600" b="1" dirty="0">
                <a:ea typeface="楷体_GB2312" pitchFamily="49" charset="-122"/>
              </a:rPr>
              <a:t>优秀    </a:t>
            </a:r>
            <a:r>
              <a:rPr lang="en-US" altLang="zh-CN" sz="2600" b="1" dirty="0">
                <a:ea typeface="楷体_GB2312" pitchFamily="49" charset="-122"/>
              </a:rPr>
              <a:t>score&gt;=80  </a:t>
            </a:r>
            <a:r>
              <a:rPr lang="zh-CN" altLang="en-US" sz="2600" b="1" dirty="0">
                <a:ea typeface="楷体_GB2312" pitchFamily="49" charset="-122"/>
              </a:rPr>
              <a:t>良好   </a:t>
            </a:r>
            <a:r>
              <a:rPr lang="en-US" altLang="zh-CN" sz="2600" b="1" dirty="0">
                <a:ea typeface="楷体_GB2312" pitchFamily="49" charset="-122"/>
              </a:rPr>
              <a:t>score&gt;=70  </a:t>
            </a:r>
            <a:r>
              <a:rPr lang="zh-CN" altLang="en-US" sz="2600" b="1" dirty="0">
                <a:ea typeface="楷体_GB2312" pitchFamily="49" charset="-122"/>
              </a:rPr>
              <a:t>中           </a:t>
            </a:r>
            <a:r>
              <a:rPr lang="en-US" altLang="zh-CN" sz="2600" b="1" dirty="0">
                <a:ea typeface="楷体_GB2312" pitchFamily="49" charset="-122"/>
              </a:rPr>
              <a:t>score&gt;=60  </a:t>
            </a:r>
            <a:r>
              <a:rPr lang="zh-CN" altLang="en-US" sz="2600" b="1" dirty="0">
                <a:ea typeface="楷体_GB2312" pitchFamily="49" charset="-122"/>
              </a:rPr>
              <a:t>及格    </a:t>
            </a:r>
            <a:r>
              <a:rPr lang="en-US" altLang="zh-CN" sz="2600" b="1" dirty="0">
                <a:ea typeface="楷体_GB2312" pitchFamily="49" charset="-122"/>
              </a:rPr>
              <a:t>score&lt;60  </a:t>
            </a:r>
            <a:r>
              <a:rPr lang="zh-CN" altLang="en-US" sz="2600" b="1" dirty="0">
                <a:ea typeface="楷体_GB2312" pitchFamily="49" charset="-122"/>
              </a:rPr>
              <a:t>不及格</a:t>
            </a:r>
            <a:endParaRPr lang="zh-CN" altLang="en-US" sz="2600" b="1" dirty="0">
              <a:ea typeface="楷体_GB2312" pitchFamily="49" charset="-122"/>
            </a:endParaRPr>
          </a:p>
        </p:txBody>
      </p:sp>
      <p:sp>
        <p:nvSpPr>
          <p:cNvPr id="40963" name="Rectangle 3"/>
          <p:cNvSpPr>
            <a:spLocks noGrp="1" noRot="1"/>
          </p:cNvSpPr>
          <p:nvPr>
            <p:ph idx="1"/>
          </p:nvPr>
        </p:nvSpPr>
        <p:spPr>
          <a:xfrm>
            <a:off x="304800" y="1524000"/>
            <a:ext cx="5184775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#include &lt;stdio.h&gt;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void main()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{ int score;  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printf(“input a score:”);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scanf(“%d”,&amp;score);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switch(score/10)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{ case 10: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9: printf(“</a:t>
            </a:r>
            <a:r>
              <a:rPr lang="zh-CN" altLang="en-US" sz="2400" b="1" dirty="0">
                <a:ea typeface="楷体_GB2312" pitchFamily="49" charset="-122"/>
              </a:rPr>
              <a:t>优秀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8: printf(“</a:t>
            </a:r>
            <a:r>
              <a:rPr lang="zh-CN" altLang="en-US" sz="2400" b="1" dirty="0">
                <a:ea typeface="楷体_GB2312" pitchFamily="49" charset="-122"/>
              </a:rPr>
              <a:t>良好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7: printf(“</a:t>
            </a:r>
            <a:r>
              <a:rPr lang="zh-CN" altLang="en-US" sz="2400" b="1" dirty="0">
                <a:ea typeface="楷体_GB2312" pitchFamily="49" charset="-122"/>
              </a:rPr>
              <a:t>中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case 6: printf(“</a:t>
            </a:r>
            <a:r>
              <a:rPr lang="zh-CN" altLang="en-US" sz="2400" b="1" dirty="0">
                <a:ea typeface="楷体_GB2312" pitchFamily="49" charset="-122"/>
              </a:rPr>
              <a:t>及格</a:t>
            </a:r>
            <a:r>
              <a:rPr lang="en-US" altLang="zh-CN" sz="2400" b="1" dirty="0">
                <a:ea typeface="楷体_GB2312" pitchFamily="49" charset="-122"/>
              </a:rPr>
              <a:t>\n”);break;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     default: printf(“</a:t>
            </a:r>
            <a:r>
              <a:rPr lang="zh-CN" altLang="en-US" sz="2400" b="1" dirty="0">
                <a:ea typeface="楷体_GB2312" pitchFamily="49" charset="-122"/>
              </a:rPr>
              <a:t>不及格</a:t>
            </a:r>
            <a:r>
              <a:rPr lang="en-US" altLang="zh-CN" sz="2400" b="1" dirty="0">
                <a:ea typeface="楷体_GB2312" pitchFamily="49" charset="-122"/>
              </a:rPr>
              <a:t>\n”);  }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ea typeface="楷体_GB2312" pitchFamily="49" charset="-122"/>
              </a:rPr>
              <a:t>} </a:t>
            </a:r>
            <a:endParaRPr lang="en-US" altLang="zh-CN" sz="2400" b="1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9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09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09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4.1 </a:t>
            </a:r>
            <a:r>
              <a:rPr lang="zh-CN" altLang="en-US" sz="3200" b="1" dirty="0">
                <a:latin typeface="宋体" panose="02010600030101010101" pitchFamily="2" charset="-122"/>
              </a:rPr>
              <a:t>条件判断</a:t>
            </a:r>
            <a:r>
              <a:rPr lang="en-US" altLang="zh-CN" sz="3200" b="1" dirty="0">
                <a:latin typeface="宋体" panose="02010600030101010101" pitchFamily="2" charset="-122"/>
              </a:rPr>
              <a:t>---</a:t>
            </a:r>
            <a:r>
              <a:rPr lang="zh-CN" altLang="en-US" sz="3200" b="1" dirty="0">
                <a:latin typeface="宋体" panose="02010600030101010101" pitchFamily="2" charset="-122"/>
              </a:rPr>
              <a:t>关系表达式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301625" y="1447800"/>
            <a:ext cx="8540750" cy="49530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关系运算：是对两个量进行</a:t>
            </a:r>
            <a:r>
              <a:rPr lang="zh-CN" altLang="en-US" sz="2800" b="1" dirty="0">
                <a:ea typeface="楷体_GB2312" pitchFamily="49" charset="-122"/>
              </a:rPr>
              <a:t>“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比较运算</a:t>
            </a:r>
            <a:r>
              <a:rPr lang="zh-CN" altLang="en-US" sz="2800" b="1" dirty="0">
                <a:ea typeface="楷体_GB2312" pitchFamily="49" charset="-122"/>
              </a:rPr>
              <a:t>”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/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关系运算符：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</a:rPr>
              <a:t>&lt;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=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 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&gt;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&gt;=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==</a:t>
            </a:r>
            <a:r>
              <a:rPr lang="zh-CN" altLang="en-US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、</a:t>
            </a:r>
            <a:r>
              <a:rPr lang="en-US" altLang="zh-CN" sz="2800" b="1" u="sng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!=</a:t>
            </a:r>
            <a:endParaRPr lang="en-US" altLang="zh-CN" sz="2800" b="1" u="sng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endParaRPr lang="en-US" altLang="zh-CN" sz="2800" b="1" u="sng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800" b="1" dirty="0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优先级别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算术运算符、关系运算符、赋值运算符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       高                        低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5364" name="Text Box 4"/>
          <p:cNvSpPr txBox="1"/>
          <p:nvPr/>
        </p:nvSpPr>
        <p:spPr>
          <a:xfrm>
            <a:off x="4419600" y="5653088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en-US" altLang="zh-CN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==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”</a:t>
            </a:r>
            <a:r>
              <a:rPr lang="zh-CN" altLang="en-US" sz="28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不同</a:t>
            </a:r>
            <a:endParaRPr lang="zh-CN" altLang="en-US" sz="28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9" name="Text Box 5"/>
          <p:cNvSpPr txBox="1"/>
          <p:nvPr/>
        </p:nvSpPr>
        <p:spPr>
          <a:xfrm>
            <a:off x="3200401" y="2209799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高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50" name="Text Box 6"/>
          <p:cNvSpPr txBox="1"/>
          <p:nvPr/>
        </p:nvSpPr>
        <p:spPr>
          <a:xfrm>
            <a:off x="5541220" y="2286001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ea typeface="楷体_GB2312" pitchFamily="49" charset="-122"/>
              </a:rPr>
              <a:t>低</a:t>
            </a:r>
            <a:endParaRPr lang="zh-CN" altLang="en-US" sz="24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151" name="Line 7"/>
          <p:cNvSpPr/>
          <p:nvPr/>
        </p:nvSpPr>
        <p:spPr>
          <a:xfrm flipH="1">
            <a:off x="2291482" y="3810000"/>
            <a:ext cx="4191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Rot="1"/>
          </p:cNvSpPr>
          <p:nvPr>
            <p:ph idx="1"/>
          </p:nvPr>
        </p:nvSpPr>
        <p:spPr>
          <a:xfrm>
            <a:off x="301625" y="457200"/>
            <a:ext cx="8540750" cy="5641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关系表达式：用关系运算符将两个表达式（算术、字符表达式）连接起来的有意义的式子。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ea typeface="楷体_GB2312" pitchFamily="49" charset="-122"/>
              </a:rPr>
              <a:t>    如：</a:t>
            </a:r>
            <a:r>
              <a:rPr lang="en-US" altLang="zh-CN" sz="2800" b="1" dirty="0">
                <a:ea typeface="楷体_GB2312" pitchFamily="49" charset="-122"/>
              </a:rPr>
              <a:t>x!=0        ‘a’==‘A’       a*a+b*b&lt;Y*Y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ea typeface="楷体_GB2312" pitchFamily="49" charset="-122"/>
              </a:rPr>
              <a:t>     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注意：数值量比较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---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数字的大小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                字符量比较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---ASCII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的大小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/>
            <a:r>
              <a:rPr lang="zh-CN" altLang="en-US" sz="2800" b="1" dirty="0">
                <a:ea typeface="楷体_GB2312" pitchFamily="49" charset="-122"/>
              </a:rPr>
              <a:t>关系表达式的值：真（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      假（</a:t>
            </a:r>
            <a:r>
              <a:rPr lang="en-US" altLang="zh-CN" sz="2800" b="1" dirty="0">
                <a:ea typeface="楷体_GB2312" pitchFamily="49" charset="-122"/>
              </a:rPr>
              <a:t>0</a:t>
            </a:r>
            <a:r>
              <a:rPr lang="zh-CN" altLang="en-US" sz="2800" b="1" dirty="0">
                <a:ea typeface="楷体_GB2312" pitchFamily="49" charset="-122"/>
              </a:rPr>
              <a:t>）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问：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a=1,b=-5,c=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‘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800" b="1" dirty="0">
                <a:solidFill>
                  <a:schemeClr val="tx2"/>
                </a:solidFill>
                <a:ea typeface="楷体_GB2312" pitchFamily="49" charset="-122"/>
              </a:rPr>
              <a:t>’</a:t>
            </a:r>
            <a:r>
              <a:rPr lang="zh-CN" altLang="en-US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时下面表达式的值  </a:t>
            </a:r>
            <a:r>
              <a:rPr lang="en-US" altLang="zh-CN" sz="2800" b="1" dirty="0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‘a’ = 97</a:t>
            </a:r>
            <a:endParaRPr lang="zh-CN" altLang="en-US" sz="2800" b="1" dirty="0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c&gt;</a:t>
            </a:r>
            <a:r>
              <a:rPr lang="en-US" altLang="zh-CN" sz="2800" b="1" dirty="0" err="1">
                <a:latin typeface="楷体_GB2312" pitchFamily="49" charset="-122"/>
                <a:ea typeface="楷体_GB2312" pitchFamily="49" charset="-122"/>
              </a:rPr>
              <a:t>a+b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a== b&lt;c         a=b&lt;c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                 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  </a:t>
            </a:r>
            <a:endParaRPr lang="en-US" altLang="zh-CN" sz="2800" b="1" dirty="0">
              <a:ea typeface="楷体_GB2312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24000" y="5097607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62400" y="5072390"/>
            <a:ext cx="76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400800" y="5097607"/>
            <a:ext cx="68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xfrm>
            <a:off x="228600" y="0"/>
            <a:ext cx="854075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4.1 </a:t>
            </a:r>
            <a:r>
              <a:rPr lang="zh-CN" altLang="en-US" sz="3200" b="1" dirty="0">
                <a:latin typeface="宋体" panose="02010600030101010101" pitchFamily="2" charset="-122"/>
              </a:rPr>
              <a:t>条件判断</a:t>
            </a:r>
            <a:r>
              <a:rPr lang="en-US" altLang="zh-CN" sz="3200" b="1" dirty="0">
                <a:latin typeface="宋体" panose="02010600030101010101" pitchFamily="2" charset="-122"/>
              </a:rPr>
              <a:t>---</a:t>
            </a:r>
            <a:r>
              <a:rPr lang="zh-CN" altLang="en-US" sz="3200" b="1" dirty="0">
                <a:latin typeface="宋体" panose="02010600030101010101" pitchFamily="2" charset="-122"/>
              </a:rPr>
              <a:t>逻辑表达式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304800" y="1066800"/>
            <a:ext cx="8540750" cy="16002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逻辑运算符：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&amp;&amp;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（与）、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||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（或）、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（非）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优先级别：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!     &amp;&amp;      ||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           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高                              低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6" name="Line 4"/>
          <p:cNvSpPr/>
          <p:nvPr/>
        </p:nvSpPr>
        <p:spPr>
          <a:xfrm flipH="1">
            <a:off x="3200400" y="2362200"/>
            <a:ext cx="2209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37" name="Text Box 5"/>
          <p:cNvSpPr txBox="1"/>
          <p:nvPr/>
        </p:nvSpPr>
        <p:spPr>
          <a:xfrm>
            <a:off x="38100" y="2824003"/>
            <a:ext cx="2743200" cy="37258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!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（非）  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算术运算符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关系运算符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&amp;&amp;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||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赋值运算符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8" name="Text Box 6"/>
          <p:cNvSpPr txBox="1"/>
          <p:nvPr/>
        </p:nvSpPr>
        <p:spPr>
          <a:xfrm>
            <a:off x="2514600" y="3124200"/>
            <a:ext cx="533400" cy="3195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高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   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低</a:t>
            </a:r>
            <a:endParaRPr lang="zh-CN" altLang="en-US" sz="24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439" name="Line 7"/>
          <p:cNvSpPr/>
          <p:nvPr/>
        </p:nvSpPr>
        <p:spPr>
          <a:xfrm flipV="1">
            <a:off x="2743200" y="3657600"/>
            <a:ext cx="0" cy="2209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40" name="Text Box 8"/>
          <p:cNvSpPr txBox="1"/>
          <p:nvPr/>
        </p:nvSpPr>
        <p:spPr>
          <a:xfrm>
            <a:off x="4191000" y="2590800"/>
            <a:ext cx="4953000" cy="418623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例：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a&gt;b&amp;&amp;b&gt;c     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(a&gt;b)&amp;&amp;(b&gt;c)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a!=b&amp;&amp;c!=0  (a!=b)&amp;&amp;(c!=0)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!a||a&gt;b     (!a)||(a&gt;b)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  <p:sp>
        <p:nvSpPr>
          <p:cNvPr id="18441" name="Rectangle 9"/>
          <p:cNvSpPr/>
          <p:nvPr/>
        </p:nvSpPr>
        <p:spPr>
          <a:xfrm>
            <a:off x="4191000" y="6142038"/>
            <a:ext cx="44894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((5&gt;3)&amp;&amp;2)||((!8)&lt;(4-2))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  <p:bldP spid="18438" grpId="0"/>
      <p:bldP spid="18440" grpId="0" animBg="1"/>
      <p:bldP spid="184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5"/>
          <p:cNvSpPr/>
          <p:nvPr/>
        </p:nvSpPr>
        <p:spPr>
          <a:xfrm>
            <a:off x="457200" y="1217613"/>
            <a:ext cx="7848600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：判断某年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是否闰年？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（闰年：能被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整除，但不能被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整除；或能被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400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整除）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6" name="Text Box 6"/>
          <p:cNvSpPr txBox="1"/>
          <p:nvPr/>
        </p:nvSpPr>
        <p:spPr>
          <a:xfrm>
            <a:off x="476250" y="3352800"/>
            <a:ext cx="7848600" cy="107721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year%4==0&amp;&amp;year%100!==0||year%400==0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/>
      <p:bldP spid="204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xfrm>
            <a:off x="304800" y="228600"/>
            <a:ext cx="8540750" cy="8382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3200" b="1" dirty="0">
                <a:latin typeface="宋体" panose="02010600030101010101" pitchFamily="2" charset="-122"/>
              </a:rPr>
              <a:t>4.2 if</a:t>
            </a:r>
            <a:r>
              <a:rPr lang="zh-CN" altLang="en-US" sz="3200" b="1" dirty="0">
                <a:latin typeface="宋体" panose="02010600030101010101" pitchFamily="2" charset="-122"/>
              </a:rPr>
              <a:t>语句</a:t>
            </a:r>
            <a:endParaRPr lang="zh-CN" altLang="en-US" sz="3200" b="1" dirty="0">
              <a:latin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285750" y="1066800"/>
            <a:ext cx="8540750" cy="52578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一、</a:t>
            </a:r>
            <a:r>
              <a:rPr lang="en-US" altLang="zh-CN" sz="2800" b="1" dirty="0">
                <a:ea typeface="楷体_GB2312" pitchFamily="49" charset="-122"/>
              </a:rPr>
              <a:t>if</a:t>
            </a:r>
            <a:r>
              <a:rPr lang="zh-CN" altLang="en-US" sz="2800" b="1" dirty="0">
                <a:ea typeface="楷体_GB2312" pitchFamily="49" charset="-122"/>
              </a:rPr>
              <a:t>语句的三种形式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</a:t>
            </a:r>
            <a:r>
              <a:rPr lang="en-US" altLang="zh-CN" sz="2800" b="1" dirty="0">
                <a:ea typeface="楷体_GB2312" pitchFamily="49" charset="-122"/>
              </a:rPr>
              <a:t>1</a:t>
            </a:r>
            <a:r>
              <a:rPr lang="zh-CN" altLang="en-US" sz="2800" b="1" dirty="0">
                <a:ea typeface="楷体_GB2312" pitchFamily="49" charset="-122"/>
              </a:rPr>
              <a:t>）条件执行  </a:t>
            </a:r>
            <a:r>
              <a:rPr lang="en-US" altLang="zh-CN" sz="2800" b="1" dirty="0">
                <a:ea typeface="楷体_GB2312" pitchFamily="49" charset="-122"/>
              </a:rPr>
              <a:t>if(e)    A       -----A</a:t>
            </a:r>
            <a:r>
              <a:rPr lang="zh-CN" altLang="en-US" sz="2800" b="1" dirty="0">
                <a:ea typeface="楷体_GB2312" pitchFamily="49" charset="-122"/>
              </a:rPr>
              <a:t>可为简单或复合语句</a:t>
            </a:r>
            <a:endParaRPr lang="zh-CN" altLang="en-US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ea typeface="楷体_GB2312" pitchFamily="49" charset="-122"/>
              </a:rPr>
              <a:t>       如：</a:t>
            </a:r>
            <a:r>
              <a:rPr lang="en-US" altLang="zh-CN" sz="2800" b="1" dirty="0">
                <a:ea typeface="楷体_GB2312" pitchFamily="49" charset="-122"/>
              </a:rPr>
              <a:t>if(a&gt;0)   printf(“a is positive.\n”);                </a:t>
            </a:r>
            <a:endParaRPr lang="en-US" altLang="zh-CN" sz="2800" b="1" dirty="0"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if(x&gt;y)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{  t=y;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    y=x;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    x=t;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ea typeface="楷体_GB2312" pitchFamily="49" charset="-122"/>
              </a:rPr>
              <a:t>               }     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（后面需要用到）</a:t>
            </a:r>
            <a:endParaRPr lang="en-US" altLang="zh-CN" sz="28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Rot="1"/>
          </p:cNvSpPr>
          <p:nvPr>
            <p:ph idx="1"/>
          </p:nvPr>
        </p:nvSpPr>
        <p:spPr>
          <a:xfrm>
            <a:off x="301625" y="914400"/>
            <a:ext cx="8540750" cy="669607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2</a:t>
            </a:r>
            <a:r>
              <a:rPr lang="zh-CN" altLang="en-US" sz="2600" b="1" dirty="0">
                <a:ea typeface="楷体_GB2312" pitchFamily="49" charset="-122"/>
              </a:rPr>
              <a:t>）分支选择   </a:t>
            </a:r>
            <a:r>
              <a:rPr lang="en-US" altLang="zh-CN" sz="2600" b="1" dirty="0">
                <a:ea typeface="楷体_GB2312" pitchFamily="49" charset="-122"/>
              </a:rPr>
              <a:t>if(e)    A   else    B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</a:t>
            </a:r>
            <a:r>
              <a:rPr lang="zh-CN" altLang="en-US" sz="2600" b="1" dirty="0">
                <a:ea typeface="楷体_GB2312" pitchFamily="49" charset="-122"/>
              </a:rPr>
              <a:t>当</a:t>
            </a:r>
            <a:r>
              <a:rPr lang="en-US" altLang="zh-CN" sz="2600" b="1" dirty="0">
                <a:ea typeface="楷体_GB2312" pitchFamily="49" charset="-122"/>
              </a:rPr>
              <a:t>e</a:t>
            </a:r>
            <a:r>
              <a:rPr lang="zh-CN" altLang="en-US" sz="2600" b="1" dirty="0">
                <a:ea typeface="楷体_GB2312" pitchFamily="49" charset="-122"/>
              </a:rPr>
              <a:t>为真值（非</a:t>
            </a:r>
            <a:r>
              <a:rPr lang="en-US" altLang="zh-CN" sz="2600" b="1" dirty="0">
                <a:ea typeface="楷体_GB2312" pitchFamily="49" charset="-122"/>
              </a:rPr>
              <a:t>0</a:t>
            </a:r>
            <a:r>
              <a:rPr lang="zh-CN" altLang="en-US" sz="2600" b="1" dirty="0">
                <a:ea typeface="楷体_GB2312" pitchFamily="49" charset="-122"/>
              </a:rPr>
              <a:t>）时执行</a:t>
            </a:r>
            <a:r>
              <a:rPr lang="en-US" altLang="zh-CN" sz="2600" b="1" dirty="0">
                <a:ea typeface="楷体_GB2312" pitchFamily="49" charset="-122"/>
              </a:rPr>
              <a:t>A</a:t>
            </a:r>
            <a:r>
              <a:rPr lang="zh-CN" altLang="en-US" sz="2600" b="1" dirty="0">
                <a:ea typeface="楷体_GB2312" pitchFamily="49" charset="-122"/>
              </a:rPr>
              <a:t>，否则执行</a:t>
            </a:r>
            <a:r>
              <a:rPr lang="en-US" altLang="zh-CN" sz="2600" b="1" dirty="0">
                <a:ea typeface="楷体_GB2312" pitchFamily="49" charset="-122"/>
              </a:rPr>
              <a:t>B</a:t>
            </a:r>
            <a:r>
              <a:rPr lang="zh-CN" altLang="en-US" sz="2600" b="1" dirty="0">
                <a:ea typeface="楷体_GB2312" pitchFamily="49" charset="-122"/>
              </a:rPr>
              <a:t>或后续语句。</a:t>
            </a:r>
            <a:endParaRPr lang="zh-CN" altLang="en-US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2600" b="1" dirty="0">
                <a:ea typeface="楷体_GB2312" pitchFamily="49" charset="-122"/>
              </a:rPr>
              <a:t>    </a:t>
            </a:r>
            <a:r>
              <a:rPr lang="en-US" altLang="zh-CN" sz="2600" b="1" dirty="0">
                <a:ea typeface="楷体_GB2312" pitchFamily="49" charset="-122"/>
              </a:rPr>
              <a:t>if(a&gt;0)   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printf(“A is positive.\n”);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else     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ea typeface="楷体_GB2312" pitchFamily="49" charset="-122"/>
              </a:rPr>
              <a:t>    printf(“A is not positive.\n”);</a:t>
            </a:r>
            <a:endParaRPr lang="en-US" altLang="zh-CN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en-US" altLang="zh-CN" sz="2600" b="1" dirty="0">
                <a:ea typeface="楷体_GB2312" pitchFamily="49" charset="-122"/>
              </a:rPr>
              <a:t> A</a:t>
            </a:r>
            <a:r>
              <a:rPr lang="zh-CN" altLang="en-US" sz="2600" b="1" dirty="0">
                <a:ea typeface="楷体_GB2312" pitchFamily="49" charset="-122"/>
              </a:rPr>
              <a:t>或</a:t>
            </a:r>
            <a:r>
              <a:rPr lang="en-US" altLang="zh-CN" sz="2600" b="1" dirty="0">
                <a:ea typeface="楷体_GB2312" pitchFamily="49" charset="-122"/>
              </a:rPr>
              <a:t>B</a:t>
            </a:r>
            <a:r>
              <a:rPr lang="zh-CN" altLang="en-US" sz="2600" b="1" dirty="0">
                <a:ea typeface="楷体_GB2312" pitchFamily="49" charset="-122"/>
              </a:rPr>
              <a:t>都可以是单一语句，也可以是复合语句；</a:t>
            </a:r>
            <a:endParaRPr lang="zh-CN" altLang="en-US" sz="2600" b="1" dirty="0">
              <a:ea typeface="楷体_GB2312" pitchFamily="49" charset="-122"/>
            </a:endParaRPr>
          </a:p>
          <a:p>
            <a:pPr marL="0" indent="0" eaLnBrk="1" hangingPunct="1">
              <a:lnSpc>
                <a:spcPct val="110000"/>
              </a:lnSpc>
            </a:pPr>
            <a:r>
              <a:rPr lang="zh-CN" altLang="en-US" sz="2600" b="1" dirty="0">
                <a:ea typeface="楷体_GB2312" pitchFamily="49" charset="-122"/>
              </a:rPr>
              <a:t> </a:t>
            </a:r>
            <a:r>
              <a:rPr lang="en-US" altLang="zh-CN" sz="2600" b="1" dirty="0">
                <a:ea typeface="楷体_GB2312" pitchFamily="49" charset="-122"/>
              </a:rPr>
              <a:t>else</a:t>
            </a:r>
            <a:r>
              <a:rPr lang="zh-CN" altLang="en-US" sz="2600" b="1" dirty="0">
                <a:ea typeface="楷体_GB2312" pitchFamily="49" charset="-122"/>
              </a:rPr>
              <a:t>部分不能独立存在，即</a:t>
            </a:r>
            <a:r>
              <a:rPr lang="en-US" altLang="zh-CN" sz="2600" b="1" dirty="0">
                <a:ea typeface="楷体_GB2312" pitchFamily="49" charset="-122"/>
              </a:rPr>
              <a:t>else</a:t>
            </a:r>
            <a:r>
              <a:rPr lang="zh-CN" altLang="en-US" sz="2600" b="1" dirty="0">
                <a:ea typeface="楷体_GB2312" pitchFamily="49" charset="-122"/>
              </a:rPr>
              <a:t>前一定有一个“；”，它必定是</a:t>
            </a:r>
            <a:r>
              <a:rPr lang="en-US" altLang="zh-CN" sz="2600" b="1" dirty="0">
                <a:ea typeface="楷体_GB2312" pitchFamily="49" charset="-122"/>
              </a:rPr>
              <a:t>if</a:t>
            </a:r>
            <a:r>
              <a:rPr lang="zh-CN" altLang="en-US" sz="2600" b="1" dirty="0">
                <a:ea typeface="楷体_GB2312" pitchFamily="49" charset="-122"/>
              </a:rPr>
              <a:t>语句的一部分。</a:t>
            </a:r>
            <a:endParaRPr lang="zh-CN" altLang="en-US" sz="2600" b="1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Text Box 5"/>
          <p:cNvSpPr txBox="1"/>
          <p:nvPr/>
        </p:nvSpPr>
        <p:spPr>
          <a:xfrm>
            <a:off x="38100" y="304800"/>
            <a:ext cx="9067800" cy="655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32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 2" panose="05020102010507070707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u="sng" dirty="0">
                <a:solidFill>
                  <a:srgbClr val="FF0000"/>
                </a:solidFill>
                <a:ea typeface="楷体_GB2312" pitchFamily="49" charset="-122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在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C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语言中，表达式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e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的值为非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时，系统均按“真值”处理。</a:t>
            </a:r>
            <a:endParaRPr lang="zh-CN" altLang="en-US" sz="2400" b="1" dirty="0">
              <a:solidFill>
                <a:srgbClr val="FF0000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ea typeface="楷体_GB2312" pitchFamily="49" charset="-122"/>
              </a:rPr>
              <a:t>  如： </a:t>
            </a:r>
            <a:r>
              <a:rPr lang="en-US" altLang="zh-CN" sz="2400" b="1" dirty="0">
                <a:ea typeface="楷体_GB2312" pitchFamily="49" charset="-122"/>
              </a:rPr>
              <a:t>if(‘a’) </a:t>
            </a:r>
            <a:endParaRPr lang="en-US" altLang="zh-CN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       printf(“O.K.”);</a:t>
            </a:r>
            <a:endParaRPr lang="en-US" altLang="zh-CN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x=-5; 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if(x)  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printf(“O.K.”);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       y=0;    </a:t>
            </a:r>
            <a:endParaRPr lang="en-US" altLang="zh-CN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       if(y==0)  </a:t>
            </a:r>
            <a:endParaRPr lang="en-US" altLang="zh-CN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       printf(“O.K.”); </a:t>
            </a:r>
            <a:endParaRPr lang="en-US" altLang="zh-CN" sz="2400" b="1" dirty="0"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          </a:t>
            </a: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y=0;   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if(y) 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ea typeface="楷体_GB2312" pitchFamily="49" charset="-122"/>
              </a:rPr>
              <a:t>          printf(“O.K.”);</a:t>
            </a:r>
            <a:endParaRPr lang="en-US" altLang="zh-CN" sz="2400" b="1" dirty="0">
              <a:solidFill>
                <a:schemeClr val="tx2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</p:bldLst>
  </p:timing>
</p:sld>
</file>

<file path=ppt/tags/tag1.xml><?xml version="1.0" encoding="utf-8"?>
<p:tagLst xmlns:p="http://schemas.openxmlformats.org/presentationml/2006/main">
  <p:tag name="KSO_WPP_MARK_KEY" val="7d537ede-ac9b-4f53-96e2-6b1318050e3b"/>
  <p:tag name="COMMONDATA" val="eyJoZGlkIjoiNGU0YTEyNzdmMTE0YmZlZTdmZjc5M2QwMmI3MmY1NzYifQ=="/>
</p:tagLst>
</file>

<file path=ppt/theme/theme1.xml><?xml version="1.0" encoding="utf-8"?>
<a:theme xmlns:a="http://schemas.openxmlformats.org/drawingml/2006/main" name="砖雕艺术">
  <a:themeElements>
    <a:clrScheme name="砖雕艺术 1">
      <a:dk1>
        <a:srgbClr val="080808"/>
      </a:dk1>
      <a:lt1>
        <a:srgbClr val="FFFFFF"/>
      </a:lt1>
      <a:dk2>
        <a:srgbClr val="0039AC"/>
      </a:dk2>
      <a:lt2>
        <a:srgbClr val="C0C0C0"/>
      </a:lt2>
      <a:accent1>
        <a:srgbClr val="FFFF99"/>
      </a:accent1>
      <a:accent2>
        <a:srgbClr val="FFCC66"/>
      </a:accent2>
      <a:accent3>
        <a:srgbClr val="FFFFFF"/>
      </a:accent3>
      <a:accent4>
        <a:srgbClr val="060606"/>
      </a:accent4>
      <a:accent5>
        <a:srgbClr val="FFFFCA"/>
      </a:accent5>
      <a:accent6>
        <a:srgbClr val="E7B95C"/>
      </a:accent6>
      <a:hlink>
        <a:srgbClr val="0066FF"/>
      </a:hlink>
      <a:folHlink>
        <a:srgbClr val="CC3300"/>
      </a:folHlink>
    </a:clrScheme>
    <a:fontScheme name="砖雕艺术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砖雕艺术 1">
        <a:dk1>
          <a:srgbClr val="080808"/>
        </a:dk1>
        <a:lt1>
          <a:srgbClr val="FFFFFF"/>
        </a:lt1>
        <a:dk2>
          <a:srgbClr val="0039AC"/>
        </a:dk2>
        <a:lt2>
          <a:srgbClr val="C0C0C0"/>
        </a:lt2>
        <a:accent1>
          <a:srgbClr val="FFFF99"/>
        </a:accent1>
        <a:accent2>
          <a:srgbClr val="FFCC66"/>
        </a:accent2>
        <a:accent3>
          <a:srgbClr val="FFFFFF"/>
        </a:accent3>
        <a:accent4>
          <a:srgbClr val="060606"/>
        </a:accent4>
        <a:accent5>
          <a:srgbClr val="FFFFCA"/>
        </a:accent5>
        <a:accent6>
          <a:srgbClr val="E7B95C"/>
        </a:accent6>
        <a:hlink>
          <a:srgbClr val="0066FF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2">
        <a:dk1>
          <a:srgbClr val="333399"/>
        </a:dk1>
        <a:lt1>
          <a:srgbClr val="ADD3AF"/>
        </a:lt1>
        <a:dk2>
          <a:srgbClr val="D65700"/>
        </a:dk2>
        <a:lt2>
          <a:srgbClr val="B2B2B2"/>
        </a:lt2>
        <a:accent1>
          <a:srgbClr val="B8E9EE"/>
        </a:accent1>
        <a:accent2>
          <a:srgbClr val="FFCC00"/>
        </a:accent2>
        <a:accent3>
          <a:srgbClr val="D3E6D4"/>
        </a:accent3>
        <a:accent4>
          <a:srgbClr val="2A2A82"/>
        </a:accent4>
        <a:accent5>
          <a:srgbClr val="D8F2F5"/>
        </a:accent5>
        <a:accent6>
          <a:srgbClr val="E7B900"/>
        </a:accent6>
        <a:hlink>
          <a:srgbClr val="00808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3">
        <a:dk1>
          <a:srgbClr val="003BB2"/>
        </a:dk1>
        <a:lt1>
          <a:srgbClr val="CCFFCC"/>
        </a:lt1>
        <a:dk2>
          <a:srgbClr val="003366"/>
        </a:dk2>
        <a:lt2>
          <a:srgbClr val="C0C0C0"/>
        </a:lt2>
        <a:accent1>
          <a:srgbClr val="FFFFFF"/>
        </a:accent1>
        <a:accent2>
          <a:srgbClr val="009900"/>
        </a:accent2>
        <a:accent3>
          <a:srgbClr val="E2FFE2"/>
        </a:accent3>
        <a:accent4>
          <a:srgbClr val="003197"/>
        </a:accent4>
        <a:accent5>
          <a:srgbClr val="FFFFFF"/>
        </a:accent5>
        <a:accent6>
          <a:srgbClr val="008A00"/>
        </a:accent6>
        <a:hlink>
          <a:srgbClr val="333399"/>
        </a:hlink>
        <a:folHlink>
          <a:srgbClr val="E45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4">
        <a:dk1>
          <a:srgbClr val="0000CC"/>
        </a:dk1>
        <a:lt1>
          <a:srgbClr val="CCECFF"/>
        </a:lt1>
        <a:dk2>
          <a:srgbClr val="006666"/>
        </a:dk2>
        <a:lt2>
          <a:srgbClr val="C0C0C0"/>
        </a:lt2>
        <a:accent1>
          <a:srgbClr val="FFFF99"/>
        </a:accent1>
        <a:accent2>
          <a:srgbClr val="FFCCFF"/>
        </a:accent2>
        <a:accent3>
          <a:srgbClr val="E2F4FF"/>
        </a:accent3>
        <a:accent4>
          <a:srgbClr val="0000AE"/>
        </a:accent4>
        <a:accent5>
          <a:srgbClr val="FFFFCA"/>
        </a:accent5>
        <a:accent6>
          <a:srgbClr val="E7B9E7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5">
        <a:dk1>
          <a:srgbClr val="000000"/>
        </a:dk1>
        <a:lt1>
          <a:srgbClr val="FFFFCC"/>
        </a:lt1>
        <a:dk2>
          <a:srgbClr val="5A5A86"/>
        </a:dk2>
        <a:lt2>
          <a:srgbClr val="C0C0C0"/>
        </a:lt2>
        <a:accent1>
          <a:srgbClr val="D5E9F7"/>
        </a:accent1>
        <a:accent2>
          <a:srgbClr val="FFCC00"/>
        </a:accent2>
        <a:accent3>
          <a:srgbClr val="FFFFE2"/>
        </a:accent3>
        <a:accent4>
          <a:srgbClr val="000000"/>
        </a:accent4>
        <a:accent5>
          <a:srgbClr val="E7F2FA"/>
        </a:accent5>
        <a:accent6>
          <a:srgbClr val="E7B900"/>
        </a:accent6>
        <a:hlink>
          <a:srgbClr val="CC3300"/>
        </a:hlink>
        <a:folHlink>
          <a:srgbClr val="007D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6">
        <a:dk1>
          <a:srgbClr val="006666"/>
        </a:dk1>
        <a:lt1>
          <a:srgbClr val="FFECD9"/>
        </a:lt1>
        <a:dk2>
          <a:srgbClr val="000099"/>
        </a:dk2>
        <a:lt2>
          <a:srgbClr val="B2B2B2"/>
        </a:lt2>
        <a:accent1>
          <a:srgbClr val="EAEAEA"/>
        </a:accent1>
        <a:accent2>
          <a:srgbClr val="FF6600"/>
        </a:accent2>
        <a:accent3>
          <a:srgbClr val="FFF4E9"/>
        </a:accent3>
        <a:accent4>
          <a:srgbClr val="005656"/>
        </a:accent4>
        <a:accent5>
          <a:srgbClr val="F3F3F3"/>
        </a:accent5>
        <a:accent6>
          <a:srgbClr val="E75C00"/>
        </a:accent6>
        <a:hlink>
          <a:srgbClr val="0066FF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7">
        <a:dk1>
          <a:srgbClr val="585884"/>
        </a:dk1>
        <a:lt1>
          <a:srgbClr val="DDDDDD"/>
        </a:lt1>
        <a:dk2>
          <a:srgbClr val="000000"/>
        </a:dk2>
        <a:lt2>
          <a:srgbClr val="969696"/>
        </a:lt2>
        <a:accent1>
          <a:srgbClr val="FFFFCC"/>
        </a:accent1>
        <a:accent2>
          <a:srgbClr val="99CC00"/>
        </a:accent2>
        <a:accent3>
          <a:srgbClr val="EBEBEB"/>
        </a:accent3>
        <a:accent4>
          <a:srgbClr val="4A4A70"/>
        </a:accent4>
        <a:accent5>
          <a:srgbClr val="FFFFE2"/>
        </a:accent5>
        <a:accent6>
          <a:srgbClr val="8AB900"/>
        </a:accent6>
        <a:hlink>
          <a:srgbClr val="FF3300"/>
        </a:hlink>
        <a:folHlink>
          <a:srgbClr val="6E3B8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砖雕艺术 8">
        <a:dk1>
          <a:srgbClr val="333399"/>
        </a:dk1>
        <a:lt1>
          <a:srgbClr val="FFD9D9"/>
        </a:lt1>
        <a:dk2>
          <a:srgbClr val="00716E"/>
        </a:dk2>
        <a:lt2>
          <a:srgbClr val="C0C0C0"/>
        </a:lt2>
        <a:accent1>
          <a:srgbClr val="AED2BA"/>
        </a:accent1>
        <a:accent2>
          <a:srgbClr val="FF9933"/>
        </a:accent2>
        <a:accent3>
          <a:srgbClr val="FFE9E9"/>
        </a:accent3>
        <a:accent4>
          <a:srgbClr val="2A2A82"/>
        </a:accent4>
        <a:accent5>
          <a:srgbClr val="D3E5D9"/>
        </a:accent5>
        <a:accent6>
          <a:srgbClr val="E78A2D"/>
        </a:accent6>
        <a:hlink>
          <a:srgbClr val="CC3300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0</TotalTime>
  <Words>5953</Words>
  <Application>WPS 演示</Application>
  <PresentationFormat>全屏显示(4:3)</PresentationFormat>
  <Paragraphs>419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Wingdings 2</vt:lpstr>
      <vt:lpstr>楷体_GB2312</vt:lpstr>
      <vt:lpstr>新宋体</vt:lpstr>
      <vt:lpstr>微软雅黑</vt:lpstr>
      <vt:lpstr>Arial Unicode MS</vt:lpstr>
      <vt:lpstr>砖雕艺术</vt:lpstr>
      <vt:lpstr>第三章 选择结构程序设计</vt:lpstr>
      <vt:lpstr>PowerPoint 演示文稿</vt:lpstr>
      <vt:lpstr>4.1 条件判断---关系表达式</vt:lpstr>
      <vt:lpstr>PowerPoint 演示文稿</vt:lpstr>
      <vt:lpstr>4.1 条件判断---逻辑表达式</vt:lpstr>
      <vt:lpstr>PowerPoint 演示文稿</vt:lpstr>
      <vt:lpstr>4.2 if语句</vt:lpstr>
      <vt:lpstr>PowerPoint 演示文稿</vt:lpstr>
      <vt:lpstr>PowerPoint 演示文稿</vt:lpstr>
      <vt:lpstr>PowerPoint 演示文稿</vt:lpstr>
      <vt:lpstr>PowerPoint 演示文稿</vt:lpstr>
      <vt:lpstr>例：任给a,b,c三个数，按从大到小的顺序输出。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例：判断某年是否闰年。</vt:lpstr>
      <vt:lpstr>PowerPoint 演示文稿</vt:lpstr>
      <vt:lpstr>PowerPoint 演示文稿</vt:lpstr>
      <vt:lpstr>PowerPoint 演示文稿</vt:lpstr>
      <vt:lpstr>例：任意输入一个字符，若是大写字母，将其转换成小写字母；如果不是，不转换。</vt:lpstr>
      <vt:lpstr>4.3 开关语句 </vt:lpstr>
      <vt:lpstr>PowerPoint 演示文稿</vt:lpstr>
      <vt:lpstr>PowerPoint 演示文稿</vt:lpstr>
      <vt:lpstr>PowerPoint 演示文稿</vt:lpstr>
      <vt:lpstr>例：用switch语句评价学生的成绩 score&gt;=90  优秀    score&gt;=80  良好   score&gt;=70  中           score&gt;=60  及格    score&lt;60  不及格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CookieCream</cp:lastModifiedBy>
  <cp:revision>395</cp:revision>
  <dcterms:created xsi:type="dcterms:W3CDTF">2022-10-19T09:16:00Z</dcterms:created>
  <dcterms:modified xsi:type="dcterms:W3CDTF">2023-10-29T11:15:56Z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539E67148C894F99985506382BF8AFF9</vt:lpwstr>
  </property>
  <property fmtid="{D5CDD505-2E9C-101B-9397-08002B2CF9AE}" pid="4" name="KSOProductBuildVer">
    <vt:lpwstr>2052-11.1.0.12165</vt:lpwstr>
  </property>
</Properties>
</file>