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349" r:id="rId4"/>
    <p:sldId id="350" r:id="rId5"/>
    <p:sldId id="351" r:id="rId6"/>
    <p:sldId id="269" r:id="rId7"/>
    <p:sldId id="352" r:id="rId8"/>
    <p:sldId id="270" r:id="rId9"/>
    <p:sldId id="353" r:id="rId10"/>
    <p:sldId id="271" r:id="rId11"/>
    <p:sldId id="327" r:id="rId12"/>
    <p:sldId id="266" r:id="rId13"/>
    <p:sldId id="262" r:id="rId14"/>
    <p:sldId id="264" r:id="rId15"/>
    <p:sldId id="265" r:id="rId16"/>
    <p:sldId id="272" r:id="rId17"/>
    <p:sldId id="314" r:id="rId18"/>
    <p:sldId id="273" r:id="rId19"/>
    <p:sldId id="267" r:id="rId20"/>
    <p:sldId id="274" r:id="rId22"/>
    <p:sldId id="302" r:id="rId23"/>
    <p:sldId id="275" r:id="rId24"/>
    <p:sldId id="303" r:id="rId25"/>
    <p:sldId id="307" r:id="rId26"/>
    <p:sldId id="280" r:id="rId27"/>
    <p:sldId id="281" r:id="rId28"/>
    <p:sldId id="279" r:id="rId29"/>
    <p:sldId id="283" r:id="rId30"/>
    <p:sldId id="291" r:id="rId31"/>
    <p:sldId id="284" r:id="rId32"/>
    <p:sldId id="285" r:id="rId33"/>
    <p:sldId id="286" r:id="rId34"/>
    <p:sldId id="287" r:id="rId35"/>
    <p:sldId id="288" r:id="rId36"/>
    <p:sldId id="289" r:id="rId37"/>
    <p:sldId id="290" r:id="rId38"/>
  </p:sldIdLst>
  <p:sldSz cx="9144000" cy="6858000" type="screen4x3"/>
  <p:notesSz cx="6858000" cy="9144000"/>
  <p:custDataLst>
    <p:tags r:id="rId4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800080"/>
    <a:srgbClr val="FFFF00"/>
    <a:srgbClr val="CBCBCB"/>
    <a:srgbClr val="C0C0C0"/>
    <a:srgbClr val="D1D1D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31"/>
  </p:normalViewPr>
  <p:slideViewPr>
    <p:cSldViewPr showGuides="1">
      <p:cViewPr varScale="1">
        <p:scale>
          <a:sx n="97" d="100"/>
          <a:sy n="97" d="100"/>
        </p:scale>
        <p:origin x="1480" y="76"/>
      </p:cViewPr>
      <p:guideLst>
        <p:guide orient="horz" pos="2206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/>
          </p:cNvSpPr>
          <p:nvPr>
            <p:ph type="title"/>
          </p:nvPr>
        </p:nvSpPr>
        <p:spPr>
          <a:xfrm>
            <a:off x="0" y="685800"/>
            <a:ext cx="854075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zh-CN" altLang="en-US" b="1" dirty="0">
                <a:solidFill>
                  <a:schemeClr val="tx1"/>
                </a:solidFill>
              </a:rPr>
              <a:t>三章</a:t>
            </a:r>
            <a:br>
              <a:rPr lang="zh-CN" altLang="en-US" b="1" dirty="0">
                <a:solidFill>
                  <a:schemeClr val="tx1"/>
                </a:solidFill>
              </a:rPr>
            </a:br>
            <a:r>
              <a:rPr lang="zh-CN" altLang="en-US" b="1" dirty="0">
                <a:solidFill>
                  <a:schemeClr val="tx1"/>
                </a:solidFill>
              </a:rPr>
              <a:t>选择结构程序设计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99" name="Rectangle 5"/>
          <p:cNvSpPr>
            <a:spLocks noGrp="1" noRot="1"/>
          </p:cNvSpPr>
          <p:nvPr>
            <p:ph idx="1"/>
          </p:nvPr>
        </p:nvSpPr>
        <p:spPr>
          <a:xfrm>
            <a:off x="609600" y="2590800"/>
            <a:ext cx="7772400" cy="3200400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 eaLnBrk="1" hangingPunct="1">
              <a:buNone/>
              <a:tabLst>
                <a:tab pos="544830" algn="l"/>
              </a:tabLst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内容提要：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defTabSz="914400" eaLnBrk="1" hangingPunct="1">
              <a:buNone/>
              <a:tabLst>
                <a:tab pos="544830" algn="l"/>
              </a:tabLst>
            </a:pP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、该怎样写一个完整的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程序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defTabSz="914400" eaLnBrk="1" hangingPunct="1">
              <a:buNone/>
              <a:tabLst>
                <a:tab pos="544830" algn="l"/>
              </a:tabLst>
            </a:pP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、关系表达式与逻辑表达式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  <a:tabLst>
                <a:tab pos="544830" algn="l"/>
              </a:tabLst>
            </a:pP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、选择结构控制语句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defTabSz="914400" eaLnBrk="1" hangingPunct="1">
              <a:buNone/>
              <a:tabLst>
                <a:tab pos="544830" algn="l"/>
              </a:tabLst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    （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语句、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语句）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533400"/>
            <a:ext cx="854075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%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m.n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的意思：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表示对应的输出项在输出设备上所占的字符数。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表示精度，即小数点后保留几位（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不会自动进行四舍五入运算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），比如输出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1.1234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按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%4.1f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输出的结果就是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。输出结果为两个一和一个小数点占三位。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m=4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表示要占四位，不够的在前面加一个空格。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Rot="1"/>
          </p:cNvSpPr>
          <p:nvPr>
            <p:ph idx="1"/>
          </p:nvPr>
        </p:nvSpPr>
        <p:spPr>
          <a:xfrm>
            <a:off x="301625" y="457200"/>
            <a:ext cx="8540750" cy="56419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逻辑量：当一个量（可以是基本类型的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常量</a:t>
            </a:r>
            <a:r>
              <a:rPr lang="zh-CN" altLang="en-US" sz="2800" b="1" dirty="0"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变量</a:t>
            </a:r>
            <a:r>
              <a:rPr lang="zh-CN" altLang="en-US" sz="2800" b="1" dirty="0">
                <a:ea typeface="楷体_GB2312" pitchFamily="49" charset="-122"/>
              </a:rPr>
              <a:t>）用作判断时，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编译系统认为：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        非</a:t>
            </a:r>
            <a:r>
              <a:rPr lang="en-US" altLang="zh-CN" sz="2800" b="1" dirty="0">
                <a:ea typeface="楷体_GB2312" pitchFamily="49" charset="-122"/>
              </a:rPr>
              <a:t>0-----</a:t>
            </a:r>
            <a:r>
              <a:rPr lang="zh-CN" altLang="en-US" sz="2800" b="1" dirty="0">
                <a:ea typeface="楷体_GB2312" pitchFamily="49" charset="-122"/>
              </a:rPr>
              <a:t>真、</a:t>
            </a:r>
            <a:r>
              <a:rPr lang="en-US" altLang="zh-CN" sz="2800" b="1" dirty="0">
                <a:ea typeface="楷体_GB2312" pitchFamily="49" charset="-122"/>
              </a:rPr>
              <a:t>0-----</a:t>
            </a:r>
            <a:r>
              <a:rPr lang="zh-CN" altLang="en-US" sz="2800" b="1" dirty="0">
                <a:ea typeface="楷体_GB2312" pitchFamily="49" charset="-122"/>
              </a:rPr>
              <a:t>假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逻辑表达式：用逻辑运算符将关系表达式或逻辑量连接起来的有意义的式子（单个逻辑量、关系表达式是逻辑表达式的特例）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逻辑表达式的值：真（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）、假（</a:t>
            </a:r>
            <a:r>
              <a:rPr lang="en-US" altLang="zh-CN" sz="2800" b="1" dirty="0">
                <a:ea typeface="楷体_GB2312" pitchFamily="49" charset="-122"/>
              </a:rPr>
              <a:t>0</a:t>
            </a:r>
            <a:r>
              <a:rPr lang="zh-CN" altLang="en-US" sz="2800" b="1" dirty="0">
                <a:ea typeface="楷体_GB2312" pitchFamily="49" charset="-122"/>
              </a:rPr>
              <a:t>）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    如：若</a:t>
            </a:r>
            <a:r>
              <a:rPr lang="en-US" altLang="zh-CN" sz="2800" b="1" dirty="0">
                <a:ea typeface="楷体_GB2312" pitchFamily="49" charset="-122"/>
              </a:rPr>
              <a:t>a=4  </a:t>
            </a:r>
            <a:r>
              <a:rPr lang="zh-CN" altLang="en-US" sz="2800" b="1" dirty="0">
                <a:ea typeface="楷体_GB2312" pitchFamily="49" charset="-122"/>
              </a:rPr>
              <a:t>则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                </a:t>
            </a:r>
            <a:r>
              <a:rPr lang="en-US" altLang="zh-CN" sz="2800" b="1" dirty="0">
                <a:ea typeface="楷体_GB2312" pitchFamily="49" charset="-122"/>
              </a:rPr>
              <a:t>!a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             a&amp;&amp;-5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             4||0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3276600" y="4191000"/>
            <a:ext cx="4572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>
                <a:latin typeface="宋体" panose="02010600030101010101" pitchFamily="2" charset="-122"/>
              </a:rPr>
              <a:t>3.3 </a:t>
            </a:r>
            <a:r>
              <a:rPr lang="zh-CN" altLang="en-US" sz="3200" b="1" dirty="0">
                <a:latin typeface="宋体" panose="02010600030101010101" pitchFamily="2" charset="-122"/>
              </a:rPr>
              <a:t>条件判断</a:t>
            </a:r>
            <a:r>
              <a:rPr lang="en-US" altLang="zh-CN" sz="3200" b="1" dirty="0">
                <a:latin typeface="宋体" panose="02010600030101010101" pitchFamily="2" charset="-122"/>
              </a:rPr>
              <a:t>---</a:t>
            </a:r>
            <a:r>
              <a:rPr lang="zh-CN" altLang="en-US" sz="3200" b="1" dirty="0">
                <a:latin typeface="宋体" panose="02010600030101010101" pitchFamily="2" charset="-122"/>
              </a:rPr>
              <a:t>关系表达式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Rot="1"/>
          </p:cNvSpPr>
          <p:nvPr>
            <p:ph idx="1"/>
          </p:nvPr>
        </p:nvSpPr>
        <p:spPr>
          <a:xfrm>
            <a:off x="301625" y="1447800"/>
            <a:ext cx="8540750" cy="49530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关系运算：是对两个量进行</a:t>
            </a:r>
            <a:r>
              <a:rPr lang="zh-CN" altLang="en-US" sz="2800" b="1" dirty="0"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比较运算</a:t>
            </a:r>
            <a:r>
              <a:rPr lang="zh-CN" altLang="en-US" sz="2800" b="1" dirty="0">
                <a:ea typeface="楷体_GB2312" pitchFamily="49" charset="-122"/>
              </a:rPr>
              <a:t>”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关系运算符：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=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、 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&gt;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&gt;=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==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!=</a:t>
            </a:r>
            <a:endParaRPr lang="en-US" altLang="zh-CN" sz="2800" b="1" u="sng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优先级别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算术运算符、关系运算符、赋值运算符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高                        低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如：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c&gt;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a+b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 c&gt;(a+b)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a==b&lt;c        a==(b&lt;c)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a=b&lt;c          a=(b&lt;c)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5181600" y="441960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==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不同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3429000" y="24384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高</a:t>
            </a:r>
            <a:endParaRPr lang="zh-CN" altLang="en-US" sz="24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5486400" y="24384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低</a:t>
            </a:r>
            <a:endParaRPr lang="zh-CN" altLang="en-US" sz="24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151" name="Line 7"/>
          <p:cNvSpPr/>
          <p:nvPr/>
        </p:nvSpPr>
        <p:spPr>
          <a:xfrm flipH="1">
            <a:off x="2286000" y="3810000"/>
            <a:ext cx="419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2" name="AutoShape 8"/>
          <p:cNvSpPr/>
          <p:nvPr/>
        </p:nvSpPr>
        <p:spPr>
          <a:xfrm>
            <a:off x="2590800" y="4191000"/>
            <a:ext cx="533400" cy="228600"/>
          </a:xfrm>
          <a:prstGeom prst="leftRightArrow">
            <a:avLst>
              <a:gd name="adj1" fmla="val 50000"/>
              <a:gd name="adj2" fmla="val 46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53" name="AutoShape 9"/>
          <p:cNvSpPr/>
          <p:nvPr/>
        </p:nvSpPr>
        <p:spPr>
          <a:xfrm>
            <a:off x="2584450" y="4721225"/>
            <a:ext cx="533400" cy="228600"/>
          </a:xfrm>
          <a:prstGeom prst="leftRightArrow">
            <a:avLst>
              <a:gd name="adj1" fmla="val 50000"/>
              <a:gd name="adj2" fmla="val 46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54" name="AutoShape 10"/>
          <p:cNvSpPr/>
          <p:nvPr/>
        </p:nvSpPr>
        <p:spPr>
          <a:xfrm>
            <a:off x="2559050" y="5181600"/>
            <a:ext cx="533400" cy="228600"/>
          </a:xfrm>
          <a:prstGeom prst="leftRightArrow">
            <a:avLst>
              <a:gd name="adj1" fmla="val 50000"/>
              <a:gd name="adj2" fmla="val 46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/>
          </p:cNvSpPr>
          <p:nvPr>
            <p:ph idx="1"/>
          </p:nvPr>
        </p:nvSpPr>
        <p:spPr>
          <a:xfrm>
            <a:off x="301625" y="457200"/>
            <a:ext cx="8540750" cy="56419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关系表达式：用关系运算符将两个表达式（算术、字符表达式）连接起来的有意义的式子。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    如：</a:t>
            </a:r>
            <a:r>
              <a:rPr lang="en-US" altLang="zh-CN" sz="2800" b="1" dirty="0">
                <a:ea typeface="楷体_GB2312" pitchFamily="49" charset="-122"/>
              </a:rPr>
              <a:t>x!=0        ‘a’==‘A’       a*a+b*b&lt;Y*Y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注意：数值量比较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---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数字的大小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                字符量比较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---ASCII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的大小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关系表达式的值：真（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      假（</a:t>
            </a:r>
            <a:r>
              <a:rPr lang="en-US" altLang="zh-CN" sz="2800" b="1" dirty="0">
                <a:ea typeface="楷体_GB2312" pitchFamily="49" charset="-122"/>
              </a:rPr>
              <a:t>0</a:t>
            </a:r>
            <a:r>
              <a:rPr lang="zh-CN" altLang="en-US" sz="2800" b="1" dirty="0">
                <a:ea typeface="楷体_GB2312" pitchFamily="49" charset="-122"/>
              </a:rPr>
              <a:t>）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      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c&gt;a+b       c&gt;(a+b)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a==b&lt;c       a==(b&lt;c)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a=b&lt;c        a=(b&lt;c)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问：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a=1,b=-5,c=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‘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’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时上面表达式的值</a:t>
            </a:r>
            <a:endParaRPr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结合规则：左结合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/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7171" name="AutoShape 4"/>
          <p:cNvSpPr/>
          <p:nvPr/>
        </p:nvSpPr>
        <p:spPr>
          <a:xfrm>
            <a:off x="2743200" y="3657600"/>
            <a:ext cx="533400" cy="228600"/>
          </a:xfrm>
          <a:prstGeom prst="leftRightArrow">
            <a:avLst>
              <a:gd name="adj1" fmla="val 50000"/>
              <a:gd name="adj2" fmla="val 46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72" name="AutoShape 5"/>
          <p:cNvSpPr/>
          <p:nvPr/>
        </p:nvSpPr>
        <p:spPr>
          <a:xfrm>
            <a:off x="2590800" y="4154488"/>
            <a:ext cx="533400" cy="228600"/>
          </a:xfrm>
          <a:prstGeom prst="leftRightArrow">
            <a:avLst>
              <a:gd name="adj1" fmla="val 50000"/>
              <a:gd name="adj2" fmla="val 46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73" name="AutoShape 6"/>
          <p:cNvSpPr/>
          <p:nvPr/>
        </p:nvSpPr>
        <p:spPr>
          <a:xfrm>
            <a:off x="2324100" y="4649788"/>
            <a:ext cx="533400" cy="228600"/>
          </a:xfrm>
          <a:prstGeom prst="leftRightArrow">
            <a:avLst>
              <a:gd name="adj1" fmla="val 50000"/>
              <a:gd name="adj2" fmla="val 4666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>
          <a:xfrm>
            <a:off x="228600" y="0"/>
            <a:ext cx="854075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>
                <a:latin typeface="宋体" panose="02010600030101010101" pitchFamily="2" charset="-122"/>
              </a:rPr>
              <a:t>3.3 </a:t>
            </a:r>
            <a:r>
              <a:rPr lang="zh-CN" altLang="en-US" sz="3200" b="1" dirty="0">
                <a:latin typeface="宋体" panose="02010600030101010101" pitchFamily="2" charset="-122"/>
              </a:rPr>
              <a:t>条件判断</a:t>
            </a:r>
            <a:r>
              <a:rPr lang="en-US" altLang="zh-CN" sz="3200" b="1" dirty="0">
                <a:latin typeface="宋体" panose="02010600030101010101" pitchFamily="2" charset="-122"/>
              </a:rPr>
              <a:t>---</a:t>
            </a:r>
            <a:r>
              <a:rPr lang="zh-CN" altLang="en-US" sz="3200" b="1" dirty="0">
                <a:latin typeface="宋体" panose="02010600030101010101" pitchFamily="2" charset="-122"/>
              </a:rPr>
              <a:t>逻辑表达式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304800" y="1066800"/>
            <a:ext cx="8540750" cy="1600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逻辑运算符：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&amp;&amp;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（与）、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||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（或）、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!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（非）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优先级别：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!     &amp;&amp;      ||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高                              低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Line 4"/>
          <p:cNvSpPr/>
          <p:nvPr/>
        </p:nvSpPr>
        <p:spPr>
          <a:xfrm flipH="1">
            <a:off x="3200400" y="2362200"/>
            <a:ext cx="2209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Text Box 5"/>
          <p:cNvSpPr txBox="1"/>
          <p:nvPr/>
        </p:nvSpPr>
        <p:spPr>
          <a:xfrm>
            <a:off x="0" y="2903538"/>
            <a:ext cx="2743200" cy="3725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!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（非） 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算术运算符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关系运算符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&amp;&amp;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||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赋值运算符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8" name="Text Box 6"/>
          <p:cNvSpPr txBox="1"/>
          <p:nvPr/>
        </p:nvSpPr>
        <p:spPr>
          <a:xfrm>
            <a:off x="2514600" y="3124200"/>
            <a:ext cx="533400" cy="3195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高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低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9" name="Line 7"/>
          <p:cNvSpPr/>
          <p:nvPr/>
        </p:nvSpPr>
        <p:spPr>
          <a:xfrm flipV="1">
            <a:off x="2743200" y="3657600"/>
            <a:ext cx="0" cy="2209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8"/>
          <p:cNvSpPr txBox="1"/>
          <p:nvPr/>
        </p:nvSpPr>
        <p:spPr>
          <a:xfrm>
            <a:off x="4191000" y="2590800"/>
            <a:ext cx="4953000" cy="418623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a&gt;b&amp;&amp;b&gt;c     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(a&gt;b)&amp;&amp;(b&gt;c)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a!=b&amp;&amp;c!=0  (a!=b)&amp;&amp;(c!=0)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!a||a&gt;b     (!a)||(a&gt;b)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8441" name="Rectangle 9"/>
          <p:cNvSpPr/>
          <p:nvPr/>
        </p:nvSpPr>
        <p:spPr>
          <a:xfrm>
            <a:off x="4191000" y="6142038"/>
            <a:ext cx="4489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((5&gt;3)&amp;&amp;2)||((!8)&lt;(4-2))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  <p:bldP spid="18440" grpId="0" animBg="1"/>
      <p:bldP spid="184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：任给</a:t>
            </a:r>
            <a:r>
              <a:rPr lang="en-US" altLang="zh-CN" sz="2800" b="1" dirty="0">
                <a:ea typeface="楷体_GB2312" pitchFamily="49" charset="-122"/>
              </a:rPr>
              <a:t>a,b,c</a:t>
            </a:r>
            <a:r>
              <a:rPr lang="zh-CN" altLang="en-US" sz="2800" b="1" dirty="0">
                <a:ea typeface="楷体_GB2312" pitchFamily="49" charset="-122"/>
              </a:rPr>
              <a:t>三个数，按从大到小的顺序输出。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6387" name="Rectangle 3"/>
          <p:cNvSpPr>
            <a:spLocks noGrp="1" noRot="1"/>
          </p:cNvSpPr>
          <p:nvPr>
            <p:ph idx="1"/>
          </p:nvPr>
        </p:nvSpPr>
        <p:spPr>
          <a:xfrm>
            <a:off x="301625" y="1295400"/>
            <a:ext cx="8540750" cy="4800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分析：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）对于任意两个数</a:t>
            </a:r>
            <a:r>
              <a:rPr lang="en-US" altLang="zh-CN" sz="2800" b="1" dirty="0">
                <a:ea typeface="楷体_GB2312" pitchFamily="49" charset="-122"/>
              </a:rPr>
              <a:t>a,b: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 </a:t>
            </a:r>
            <a:r>
              <a:rPr lang="zh-CN" altLang="en-US" sz="2800" b="1" dirty="0">
                <a:ea typeface="楷体_GB2312" pitchFamily="49" charset="-122"/>
              </a:rPr>
              <a:t>若</a:t>
            </a:r>
            <a:r>
              <a:rPr lang="en-US" altLang="zh-CN" sz="2800" b="1" dirty="0">
                <a:ea typeface="楷体_GB2312" pitchFamily="49" charset="-122"/>
              </a:rPr>
              <a:t>a&gt;b</a:t>
            </a:r>
            <a:r>
              <a:rPr lang="zh-CN" altLang="en-US" sz="2800" b="1" dirty="0">
                <a:ea typeface="楷体_GB2312" pitchFamily="49" charset="-122"/>
              </a:rPr>
              <a:t>，则输出</a:t>
            </a:r>
            <a:r>
              <a:rPr lang="en-US" altLang="zh-CN" sz="2800" b="1" dirty="0">
                <a:ea typeface="楷体_GB2312" pitchFamily="49" charset="-122"/>
              </a:rPr>
              <a:t>a,b;</a:t>
            </a:r>
            <a:r>
              <a:rPr lang="zh-CN" altLang="en-US" sz="2800" b="1" dirty="0">
                <a:ea typeface="楷体_GB2312" pitchFamily="49" charset="-122"/>
              </a:rPr>
              <a:t>否则输出</a:t>
            </a:r>
            <a:r>
              <a:rPr lang="en-US" altLang="zh-CN" sz="2800" b="1" dirty="0">
                <a:ea typeface="楷体_GB2312" pitchFamily="49" charset="-122"/>
              </a:rPr>
              <a:t>b,a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ea typeface="楷体_GB2312" pitchFamily="49" charset="-122"/>
              </a:rPr>
              <a:t>）对于三个数，有</a:t>
            </a:r>
            <a:r>
              <a:rPr lang="en-US" altLang="zh-CN" sz="2800" b="1" dirty="0">
                <a:ea typeface="楷体_GB2312" pitchFamily="49" charset="-122"/>
              </a:rPr>
              <a:t>6</a:t>
            </a:r>
            <a:r>
              <a:rPr lang="zh-CN" altLang="en-US" sz="2800" b="1" dirty="0">
                <a:ea typeface="楷体_GB2312" pitchFamily="49" charset="-122"/>
              </a:rPr>
              <a:t>种可能：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    </a:t>
            </a:r>
            <a:r>
              <a:rPr lang="en-US" altLang="zh-CN" sz="2800" b="1" dirty="0">
                <a:ea typeface="楷体_GB2312" pitchFamily="49" charset="-122"/>
              </a:rPr>
              <a:t>a&gt;b&gt;c   a&gt;c&gt;b    b&gt;a&gt;c   b&gt;c&gt;a   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 c&gt;a&gt;b   c&gt;b&gt;a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）使用判断</a:t>
            </a:r>
            <a:r>
              <a:rPr lang="en-US" altLang="zh-CN" sz="2800" b="1" dirty="0">
                <a:ea typeface="楷体_GB2312" pitchFamily="49" charset="-122"/>
              </a:rPr>
              <a:t>---</a:t>
            </a:r>
            <a:r>
              <a:rPr lang="zh-CN" altLang="en-US" sz="2800" b="1" dirty="0">
                <a:ea typeface="楷体_GB2312" pitchFamily="49" charset="-122"/>
              </a:rPr>
              <a:t>交换法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    若</a:t>
            </a:r>
            <a:r>
              <a:rPr lang="en-US" altLang="zh-CN" sz="2800" b="1" dirty="0">
                <a:ea typeface="楷体_GB2312" pitchFamily="49" charset="-122"/>
              </a:rPr>
              <a:t>a&lt;b</a:t>
            </a:r>
            <a:r>
              <a:rPr lang="zh-CN" altLang="en-US" sz="2800" b="1" dirty="0">
                <a:ea typeface="楷体_GB2312" pitchFamily="49" charset="-122"/>
              </a:rPr>
              <a:t>，则交换</a:t>
            </a:r>
            <a:r>
              <a:rPr lang="en-US" altLang="zh-CN" sz="2800" b="1" dirty="0">
                <a:ea typeface="楷体_GB2312" pitchFamily="49" charset="-122"/>
              </a:rPr>
              <a:t>a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en-US" altLang="zh-CN" sz="2800" b="1" dirty="0">
                <a:ea typeface="楷体_GB2312" pitchFamily="49" charset="-122"/>
              </a:rPr>
              <a:t>b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 </a:t>
            </a:r>
            <a:r>
              <a:rPr lang="zh-CN" altLang="en-US" sz="2800" b="1" dirty="0">
                <a:ea typeface="楷体_GB2312" pitchFamily="49" charset="-122"/>
              </a:rPr>
              <a:t>若</a:t>
            </a:r>
            <a:r>
              <a:rPr lang="en-US" altLang="zh-CN" sz="2800" b="1" dirty="0">
                <a:ea typeface="楷体_GB2312" pitchFamily="49" charset="-122"/>
              </a:rPr>
              <a:t>a&lt;c</a:t>
            </a:r>
            <a:r>
              <a:rPr lang="zh-CN" altLang="en-US" sz="2800" b="1" dirty="0">
                <a:ea typeface="楷体_GB2312" pitchFamily="49" charset="-122"/>
              </a:rPr>
              <a:t>，则交换</a:t>
            </a:r>
            <a:r>
              <a:rPr lang="en-US" altLang="zh-CN" sz="2800" b="1" dirty="0">
                <a:ea typeface="楷体_GB2312" pitchFamily="49" charset="-122"/>
              </a:rPr>
              <a:t>a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，结果</a:t>
            </a:r>
            <a:r>
              <a:rPr lang="en-US" altLang="zh-CN" sz="2800" b="1" dirty="0">
                <a:ea typeface="楷体_GB2312" pitchFamily="49" charset="-122"/>
              </a:rPr>
              <a:t>a</a:t>
            </a:r>
            <a:r>
              <a:rPr lang="zh-CN" altLang="en-US" sz="2800" b="1" dirty="0">
                <a:ea typeface="楷体_GB2312" pitchFamily="49" charset="-122"/>
              </a:rPr>
              <a:t>最大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    若</a:t>
            </a:r>
            <a:r>
              <a:rPr lang="en-US" altLang="zh-CN" sz="2800" b="1" dirty="0">
                <a:ea typeface="楷体_GB2312" pitchFamily="49" charset="-122"/>
              </a:rPr>
              <a:t>b&lt;c</a:t>
            </a:r>
            <a:r>
              <a:rPr lang="zh-CN" altLang="en-US" sz="2800" b="1" dirty="0">
                <a:ea typeface="楷体_GB2312" pitchFamily="49" charset="-122"/>
              </a:rPr>
              <a:t>，则交换</a:t>
            </a:r>
            <a:r>
              <a:rPr lang="en-US" altLang="zh-CN" sz="2800" b="1" dirty="0">
                <a:ea typeface="楷体_GB2312" pitchFamily="49" charset="-122"/>
              </a:rPr>
              <a:t>b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，结果</a:t>
            </a:r>
            <a:r>
              <a:rPr lang="en-US" altLang="zh-CN" sz="2800" b="1" dirty="0">
                <a:ea typeface="楷体_GB2312" pitchFamily="49" charset="-122"/>
              </a:rPr>
              <a:t>a&gt;b&gt;c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/>
          <p:nvPr/>
        </p:nvSpPr>
        <p:spPr>
          <a:xfrm>
            <a:off x="4648200" y="1762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1" name="Text Box 5"/>
          <p:cNvSpPr txBox="1"/>
          <p:nvPr/>
        </p:nvSpPr>
        <p:spPr>
          <a:xfrm>
            <a:off x="5943600" y="1762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2" name="Text Box 6"/>
          <p:cNvSpPr txBox="1"/>
          <p:nvPr/>
        </p:nvSpPr>
        <p:spPr>
          <a:xfrm>
            <a:off x="7315200" y="152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3" name="Rectangle 7"/>
          <p:cNvSpPr/>
          <p:nvPr/>
        </p:nvSpPr>
        <p:spPr>
          <a:xfrm>
            <a:off x="4648200" y="7096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4" name="Rectangle 8"/>
          <p:cNvSpPr/>
          <p:nvPr/>
        </p:nvSpPr>
        <p:spPr>
          <a:xfrm>
            <a:off x="5943600" y="7096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6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5" name="Rectangle 9"/>
          <p:cNvSpPr/>
          <p:nvPr/>
        </p:nvSpPr>
        <p:spPr>
          <a:xfrm>
            <a:off x="7315200" y="7096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34" name="Rectangle 10"/>
          <p:cNvSpPr/>
          <p:nvPr/>
        </p:nvSpPr>
        <p:spPr>
          <a:xfrm>
            <a:off x="381000" y="1700213"/>
            <a:ext cx="3273425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</a:rPr>
              <a:t>a&lt;b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36" name="Text Box 12"/>
          <p:cNvSpPr txBox="1"/>
          <p:nvPr/>
        </p:nvSpPr>
        <p:spPr>
          <a:xfrm>
            <a:off x="4648200" y="14716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37" name="Text Box 13"/>
          <p:cNvSpPr txBox="1"/>
          <p:nvPr/>
        </p:nvSpPr>
        <p:spPr>
          <a:xfrm>
            <a:off x="5943600" y="14716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38" name="Text Box 14"/>
          <p:cNvSpPr txBox="1"/>
          <p:nvPr/>
        </p:nvSpPr>
        <p:spPr>
          <a:xfrm>
            <a:off x="7315200" y="14478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39" name="Rectangle 15"/>
          <p:cNvSpPr/>
          <p:nvPr/>
        </p:nvSpPr>
        <p:spPr>
          <a:xfrm>
            <a:off x="4648200" y="20050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0" name="Rectangle 16"/>
          <p:cNvSpPr/>
          <p:nvPr/>
        </p:nvSpPr>
        <p:spPr>
          <a:xfrm>
            <a:off x="5943600" y="20050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1" name="Rectangle 17"/>
          <p:cNvSpPr/>
          <p:nvPr/>
        </p:nvSpPr>
        <p:spPr>
          <a:xfrm>
            <a:off x="7315200" y="20050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42" name="Rectangle 18"/>
          <p:cNvSpPr/>
          <p:nvPr/>
        </p:nvSpPr>
        <p:spPr>
          <a:xfrm>
            <a:off x="381000" y="2819400"/>
            <a:ext cx="5146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</a:rPr>
              <a:t>a&lt;c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，结果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最大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7843" name="Text Box 19"/>
          <p:cNvSpPr txBox="1"/>
          <p:nvPr/>
        </p:nvSpPr>
        <p:spPr>
          <a:xfrm>
            <a:off x="4648200" y="32242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44" name="Text Box 20"/>
          <p:cNvSpPr txBox="1"/>
          <p:nvPr/>
        </p:nvSpPr>
        <p:spPr>
          <a:xfrm>
            <a:off x="5943600" y="32242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45" name="Text Box 21"/>
          <p:cNvSpPr txBox="1"/>
          <p:nvPr/>
        </p:nvSpPr>
        <p:spPr>
          <a:xfrm>
            <a:off x="7315200" y="3200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46" name="Rectangle 22"/>
          <p:cNvSpPr/>
          <p:nvPr/>
        </p:nvSpPr>
        <p:spPr>
          <a:xfrm>
            <a:off x="4648200" y="37576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7" name="Rectangle 23"/>
          <p:cNvSpPr/>
          <p:nvPr/>
        </p:nvSpPr>
        <p:spPr>
          <a:xfrm>
            <a:off x="5943600" y="37576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48" name="Rectangle 24"/>
          <p:cNvSpPr/>
          <p:nvPr/>
        </p:nvSpPr>
        <p:spPr>
          <a:xfrm>
            <a:off x="7315200" y="37576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9" name="Rectangle 25"/>
          <p:cNvSpPr/>
          <p:nvPr/>
        </p:nvSpPr>
        <p:spPr>
          <a:xfrm>
            <a:off x="431800" y="4343400"/>
            <a:ext cx="5238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</a:rPr>
              <a:t>b&lt;c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，结果</a:t>
            </a:r>
            <a:r>
              <a:rPr lang="en-US" altLang="zh-CN" sz="2800" b="1" dirty="0">
                <a:latin typeface="Times New Roman" panose="02020603050405020304" pitchFamily="18" charset="0"/>
              </a:rPr>
              <a:t>a&gt;b&gt;c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50" name="Text Box 26"/>
          <p:cNvSpPr txBox="1"/>
          <p:nvPr/>
        </p:nvSpPr>
        <p:spPr>
          <a:xfrm>
            <a:off x="4648200" y="49530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51" name="Text Box 27"/>
          <p:cNvSpPr txBox="1"/>
          <p:nvPr/>
        </p:nvSpPr>
        <p:spPr>
          <a:xfrm>
            <a:off x="5943600" y="49530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52" name="Text Box 28"/>
          <p:cNvSpPr txBox="1"/>
          <p:nvPr/>
        </p:nvSpPr>
        <p:spPr>
          <a:xfrm>
            <a:off x="7315200" y="49291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53" name="Rectangle 29"/>
          <p:cNvSpPr/>
          <p:nvPr/>
        </p:nvSpPr>
        <p:spPr>
          <a:xfrm>
            <a:off x="4648200" y="5486400"/>
            <a:ext cx="371475" cy="52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54" name="Rectangle 30"/>
          <p:cNvSpPr/>
          <p:nvPr/>
        </p:nvSpPr>
        <p:spPr>
          <a:xfrm>
            <a:off x="5943600" y="5486400"/>
            <a:ext cx="371475" cy="52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5" name="Rectangle 31"/>
          <p:cNvSpPr/>
          <p:nvPr/>
        </p:nvSpPr>
        <p:spPr>
          <a:xfrm>
            <a:off x="7315200" y="5486400"/>
            <a:ext cx="371475" cy="52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7" name="Line 33"/>
          <p:cNvSpPr/>
          <p:nvPr/>
        </p:nvSpPr>
        <p:spPr>
          <a:xfrm>
            <a:off x="381000" y="1371600"/>
            <a:ext cx="8153400" cy="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8" name="Line 34"/>
          <p:cNvSpPr/>
          <p:nvPr/>
        </p:nvSpPr>
        <p:spPr>
          <a:xfrm>
            <a:off x="419100" y="2667000"/>
            <a:ext cx="8153400" cy="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9" name="Line 35"/>
          <p:cNvSpPr/>
          <p:nvPr/>
        </p:nvSpPr>
        <p:spPr>
          <a:xfrm>
            <a:off x="381000" y="4343400"/>
            <a:ext cx="8153400" cy="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7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7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7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7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7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7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/>
      <p:bldP spid="77836" grpId="0"/>
      <p:bldP spid="77837" grpId="0"/>
      <p:bldP spid="77838" grpId="0"/>
      <p:bldP spid="77839" grpId="0" animBg="1"/>
      <p:bldP spid="77840" grpId="0" animBg="1"/>
      <p:bldP spid="77841" grpId="0" animBg="1"/>
      <p:bldP spid="77842" grpId="0"/>
      <p:bldP spid="77843" grpId="0"/>
      <p:bldP spid="77844" grpId="0"/>
      <p:bldP spid="77845" grpId="0"/>
      <p:bldP spid="77846" grpId="0" animBg="1"/>
      <p:bldP spid="77847" grpId="0" animBg="1"/>
      <p:bldP spid="77848" grpId="0" animBg="1"/>
      <p:bldP spid="77849" grpId="0"/>
      <p:bldP spid="77850" grpId="0"/>
      <p:bldP spid="77851" grpId="0"/>
      <p:bldP spid="77852" grpId="0"/>
      <p:bldP spid="77853" grpId="0" animBg="1"/>
      <p:bldP spid="77854" grpId="0" animBg="1"/>
      <p:bldP spid="778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/>
          </p:cNvSpPr>
          <p:nvPr>
            <p:ph idx="1"/>
          </p:nvPr>
        </p:nvSpPr>
        <p:spPr>
          <a:xfrm>
            <a:off x="3273425" y="304800"/>
            <a:ext cx="5870575" cy="5943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#include &lt;stdio.h&gt;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void main()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{  int a,b,c,t;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printf(“input a,b,c:”);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scanf(“%d,%d,%d”,&amp;a,&amp;b,&amp;c);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if(a&lt;b)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{</a:t>
            </a:r>
            <a:r>
              <a:rPr lang="en-US" altLang="zh-CN" sz="2800" b="1" dirty="0">
                <a:ea typeface="楷体_GB2312" pitchFamily="49" charset="-122"/>
              </a:rPr>
              <a:t> t=a; a=b;  b=t;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}</a:t>
            </a:r>
            <a:endParaRPr lang="en-US" altLang="zh-CN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if(a&lt;c)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{</a:t>
            </a:r>
            <a:r>
              <a:rPr lang="en-US" altLang="zh-CN" sz="2800" b="1" dirty="0">
                <a:ea typeface="楷体_GB2312" pitchFamily="49" charset="-122"/>
              </a:rPr>
              <a:t> t=a; a=c;  c=t;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}</a:t>
            </a:r>
            <a:endParaRPr lang="en-US" altLang="zh-CN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if(b&lt;c)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{</a:t>
            </a:r>
            <a:r>
              <a:rPr lang="en-US" altLang="zh-CN" sz="2800" b="1" dirty="0">
                <a:ea typeface="楷体_GB2312" pitchFamily="49" charset="-122"/>
              </a:rPr>
              <a:t> t=b; b=c; c=t;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}</a:t>
            </a:r>
            <a:endParaRPr lang="en-US" altLang="zh-CN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printf(“%d,%d,%d”,a,b,c);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}</a:t>
            </a:r>
            <a:endParaRPr lang="en-US" altLang="zh-CN" sz="2800" b="1" dirty="0">
              <a:ea typeface="楷体_GB2312" pitchFamily="49" charset="-122"/>
            </a:endParaRPr>
          </a:p>
        </p:txBody>
      </p:sp>
      <p:pic>
        <p:nvPicPr>
          <p:cNvPr id="18435" name="Picture 4" descr="未命名"/>
          <p:cNvPicPr>
            <a:picLocks noChangeAspect="1"/>
          </p:cNvPicPr>
          <p:nvPr/>
        </p:nvPicPr>
        <p:blipFill>
          <a:blip r:embed="rId1">
            <a:lum bright="17999" contrast="-6000"/>
          </a:blip>
          <a:srcRect r="67500"/>
          <a:stretch>
            <a:fillRect/>
          </a:stretch>
        </p:blipFill>
        <p:spPr>
          <a:xfrm>
            <a:off x="0" y="228600"/>
            <a:ext cx="3276600" cy="6400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/>
          <p:nvPr/>
        </p:nvSpPr>
        <p:spPr>
          <a:xfrm>
            <a:off x="457200" y="1217613"/>
            <a:ext cx="78486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：判断某年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year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是否闰年？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（闰年：能被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整除，但不能被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整除；或能被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400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整除）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6" name="Text Box 6"/>
          <p:cNvSpPr txBox="1"/>
          <p:nvPr/>
        </p:nvSpPr>
        <p:spPr>
          <a:xfrm>
            <a:off x="476250" y="3352800"/>
            <a:ext cx="8348345" cy="279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if(year%4==0&amp;&amp;year%100!=0||year%400==0)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{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printf(“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该年为闰年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”)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45720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/>
          </p:cNvSpPr>
          <p:nvPr>
            <p:ph idx="1"/>
          </p:nvPr>
        </p:nvSpPr>
        <p:spPr>
          <a:xfrm>
            <a:off x="228600" y="228600"/>
            <a:ext cx="3889375" cy="6553200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ea typeface="楷体_GB2312" pitchFamily="49" charset="-122"/>
              </a:rPr>
              <a:t>3</a:t>
            </a:r>
            <a:r>
              <a:rPr lang="zh-CN" altLang="en-US" sz="2400" b="1" dirty="0">
                <a:ea typeface="楷体_GB2312" pitchFamily="49" charset="-122"/>
              </a:rPr>
              <a:t>）</a:t>
            </a:r>
            <a:r>
              <a:rPr lang="en-US" altLang="zh-CN" sz="2400" b="1" dirty="0">
                <a:ea typeface="楷体_GB2312" pitchFamily="49" charset="-122"/>
              </a:rPr>
              <a:t>else if</a:t>
            </a:r>
            <a:r>
              <a:rPr lang="zh-CN" altLang="en-US" sz="2400" b="1" dirty="0">
                <a:ea typeface="楷体_GB2312" pitchFamily="49" charset="-122"/>
              </a:rPr>
              <a:t>形式</a:t>
            </a:r>
            <a:endParaRPr lang="zh-CN" altLang="en-US" sz="2400" b="1" dirty="0"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zh-CN" altLang="en-US" sz="2400" b="1" dirty="0"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if(P1)   S1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else   if(P2)    S2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        …..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else   if(Pn-1)    Sn-1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          else          Sn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ea typeface="楷体_GB2312" pitchFamily="49" charset="-122"/>
              </a:rPr>
              <a:t>       </a:t>
            </a:r>
            <a:r>
              <a:rPr lang="zh-CN" altLang="en-US" sz="2400" b="1" dirty="0">
                <a:ea typeface="楷体_GB2312" pitchFamily="49" charset="-122"/>
              </a:rPr>
              <a:t>系统从上到下的逐个判断条件</a:t>
            </a:r>
            <a:r>
              <a:rPr lang="en-US" altLang="zh-CN" sz="2400" b="1" dirty="0">
                <a:ea typeface="楷体_GB2312" pitchFamily="49" charset="-122"/>
              </a:rPr>
              <a:t>P</a:t>
            </a:r>
            <a:r>
              <a:rPr lang="zh-CN" altLang="en-US" sz="2400" b="1" dirty="0">
                <a:ea typeface="楷体_GB2312" pitchFamily="49" charset="-122"/>
              </a:rPr>
              <a:t>，一旦发现某条件</a:t>
            </a:r>
            <a:r>
              <a:rPr lang="en-US" altLang="zh-CN" sz="2400" b="1" dirty="0">
                <a:ea typeface="楷体_GB2312" pitchFamily="49" charset="-122"/>
              </a:rPr>
              <a:t>Pi</a:t>
            </a:r>
            <a:r>
              <a:rPr lang="zh-CN" altLang="en-US" sz="2400" b="1" dirty="0">
                <a:ea typeface="楷体_GB2312" pitchFamily="49" charset="-122"/>
              </a:rPr>
              <a:t>满足时，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则执行与它有关的语句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Si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，并跳过其他剩余的阶梯</a:t>
            </a:r>
            <a:r>
              <a:rPr lang="zh-CN" altLang="en-US" sz="2400" b="1" dirty="0">
                <a:ea typeface="楷体_GB2312" pitchFamily="49" charset="-122"/>
              </a:rPr>
              <a:t>。若所有条件均不满足，执行最后一个</a:t>
            </a:r>
            <a:r>
              <a:rPr lang="en-US" altLang="zh-CN" sz="2400" b="1" dirty="0">
                <a:ea typeface="楷体_GB2312" pitchFamily="49" charset="-122"/>
              </a:rPr>
              <a:t>else</a:t>
            </a:r>
            <a:r>
              <a:rPr lang="zh-CN" altLang="en-US" sz="2400" b="1" dirty="0">
                <a:ea typeface="楷体_GB2312" pitchFamily="49" charset="-122"/>
              </a:rPr>
              <a:t>语句或后续语句。</a:t>
            </a:r>
            <a:endParaRPr lang="zh-CN" altLang="en-US" sz="2400" b="1" dirty="0"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10000"/>
              </a:lnSpc>
              <a:buNone/>
              <a:tabLst>
                <a:tab pos="446405" algn="l"/>
              </a:tabLst>
            </a:pPr>
            <a:endParaRPr lang="en-US" altLang="zh-CN" sz="24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19459" name="Group 5"/>
          <p:cNvGrpSpPr/>
          <p:nvPr/>
        </p:nvGrpSpPr>
        <p:grpSpPr>
          <a:xfrm>
            <a:off x="3962400" y="0"/>
            <a:ext cx="5364163" cy="4679950"/>
            <a:chOff x="2472" y="1162"/>
            <a:chExt cx="3288" cy="2948"/>
          </a:xfrm>
        </p:grpSpPr>
        <p:sp>
          <p:nvSpPr>
            <p:cNvPr id="19461" name="AutoShape 6"/>
            <p:cNvSpPr/>
            <p:nvPr/>
          </p:nvSpPr>
          <p:spPr>
            <a:xfrm>
              <a:off x="2789" y="3838"/>
              <a:ext cx="2358" cy="272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2" name="Line 7"/>
            <p:cNvSpPr/>
            <p:nvPr/>
          </p:nvSpPr>
          <p:spPr>
            <a:xfrm>
              <a:off x="3379" y="1434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Text Box 8"/>
            <p:cNvSpPr txBox="1"/>
            <p:nvPr/>
          </p:nvSpPr>
          <p:spPr>
            <a:xfrm>
              <a:off x="2562" y="1162"/>
              <a:ext cx="18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4" name="Text Box 9"/>
            <p:cNvSpPr txBox="1"/>
            <p:nvPr/>
          </p:nvSpPr>
          <p:spPr>
            <a:xfrm>
              <a:off x="2835" y="3838"/>
              <a:ext cx="231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下一语句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5" name="AutoShape 10"/>
            <p:cNvSpPr/>
            <p:nvPr/>
          </p:nvSpPr>
          <p:spPr>
            <a:xfrm>
              <a:off x="2472" y="2795"/>
              <a:ext cx="513" cy="258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6" name="AutoShape 11"/>
            <p:cNvSpPr/>
            <p:nvPr/>
          </p:nvSpPr>
          <p:spPr>
            <a:xfrm>
              <a:off x="2939" y="1649"/>
              <a:ext cx="917" cy="398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7" name="Text Box 12"/>
            <p:cNvSpPr txBox="1"/>
            <p:nvPr/>
          </p:nvSpPr>
          <p:spPr>
            <a:xfrm>
              <a:off x="3085" y="1706"/>
              <a:ext cx="6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8" name="Line 13"/>
            <p:cNvSpPr/>
            <p:nvPr/>
          </p:nvSpPr>
          <p:spPr>
            <a:xfrm flipV="1">
              <a:off x="3856" y="1842"/>
              <a:ext cx="158" cy="6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Text Box 14"/>
            <p:cNvSpPr txBox="1"/>
            <p:nvPr/>
          </p:nvSpPr>
          <p:spPr>
            <a:xfrm>
              <a:off x="2472" y="2795"/>
              <a:ext cx="6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0" name="Text Box 15"/>
            <p:cNvSpPr txBox="1"/>
            <p:nvPr/>
          </p:nvSpPr>
          <p:spPr>
            <a:xfrm>
              <a:off x="2677" y="1570"/>
              <a:ext cx="4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真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1" name="Text Box 16"/>
            <p:cNvSpPr txBox="1"/>
            <p:nvPr/>
          </p:nvSpPr>
          <p:spPr>
            <a:xfrm>
              <a:off x="3856" y="1570"/>
              <a:ext cx="4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假</a:t>
              </a:r>
              <a:endParaRPr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2" name="AutoShape 17"/>
            <p:cNvSpPr/>
            <p:nvPr/>
          </p:nvSpPr>
          <p:spPr>
            <a:xfrm>
              <a:off x="3198" y="2795"/>
              <a:ext cx="452" cy="255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3" name="AutoShape 18"/>
            <p:cNvSpPr/>
            <p:nvPr/>
          </p:nvSpPr>
          <p:spPr>
            <a:xfrm>
              <a:off x="3604" y="2012"/>
              <a:ext cx="807" cy="394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4" name="Text Box 19"/>
            <p:cNvSpPr txBox="1"/>
            <p:nvPr/>
          </p:nvSpPr>
          <p:spPr>
            <a:xfrm>
              <a:off x="3696" y="2069"/>
              <a:ext cx="6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5" name="Line 20"/>
            <p:cNvSpPr/>
            <p:nvPr/>
          </p:nvSpPr>
          <p:spPr>
            <a:xfrm>
              <a:off x="4411" y="2209"/>
              <a:ext cx="161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1"/>
            <p:cNvSpPr/>
            <p:nvPr/>
          </p:nvSpPr>
          <p:spPr>
            <a:xfrm>
              <a:off x="3379" y="2205"/>
              <a:ext cx="225" cy="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2"/>
            <p:cNvSpPr/>
            <p:nvPr/>
          </p:nvSpPr>
          <p:spPr>
            <a:xfrm>
              <a:off x="3379" y="2205"/>
              <a:ext cx="0" cy="59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Text Box 23"/>
            <p:cNvSpPr txBox="1"/>
            <p:nvPr/>
          </p:nvSpPr>
          <p:spPr>
            <a:xfrm>
              <a:off x="3152" y="2795"/>
              <a:ext cx="57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9" name="Line 24"/>
            <p:cNvSpPr/>
            <p:nvPr/>
          </p:nvSpPr>
          <p:spPr>
            <a:xfrm flipH="1">
              <a:off x="3379" y="3067"/>
              <a:ext cx="0" cy="54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Text Box 25"/>
            <p:cNvSpPr txBox="1"/>
            <p:nvPr/>
          </p:nvSpPr>
          <p:spPr>
            <a:xfrm>
              <a:off x="3379" y="1978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真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1" name="Text Box 26"/>
            <p:cNvSpPr txBox="1"/>
            <p:nvPr/>
          </p:nvSpPr>
          <p:spPr>
            <a:xfrm>
              <a:off x="4355" y="1933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假</a:t>
              </a:r>
              <a:endParaRPr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2" name="AutoShape 27"/>
            <p:cNvSpPr/>
            <p:nvPr/>
          </p:nvSpPr>
          <p:spPr>
            <a:xfrm>
              <a:off x="3923" y="2795"/>
              <a:ext cx="635" cy="272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3" name="Line 28"/>
            <p:cNvSpPr/>
            <p:nvPr/>
          </p:nvSpPr>
          <p:spPr>
            <a:xfrm>
              <a:off x="5001" y="2617"/>
              <a:ext cx="161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29"/>
            <p:cNvSpPr/>
            <p:nvPr/>
          </p:nvSpPr>
          <p:spPr>
            <a:xfrm>
              <a:off x="4241" y="2613"/>
              <a:ext cx="136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AutoShape 30"/>
            <p:cNvSpPr/>
            <p:nvPr/>
          </p:nvSpPr>
          <p:spPr>
            <a:xfrm>
              <a:off x="4377" y="2432"/>
              <a:ext cx="886" cy="348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6" name="Text Box 31"/>
            <p:cNvSpPr txBox="1"/>
            <p:nvPr/>
          </p:nvSpPr>
          <p:spPr>
            <a:xfrm>
              <a:off x="4468" y="2477"/>
              <a:ext cx="7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宋体" panose="02010600030101010101" pitchFamily="2" charset="-122"/>
                </a:rPr>
                <a:t>Pn-1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487" name="Line 32"/>
            <p:cNvSpPr/>
            <p:nvPr/>
          </p:nvSpPr>
          <p:spPr>
            <a:xfrm>
              <a:off x="5420" y="2613"/>
              <a:ext cx="0" cy="197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33"/>
            <p:cNvSpPr/>
            <p:nvPr/>
          </p:nvSpPr>
          <p:spPr>
            <a:xfrm>
              <a:off x="4241" y="2613"/>
              <a:ext cx="0" cy="18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Text Box 34"/>
            <p:cNvSpPr txBox="1"/>
            <p:nvPr/>
          </p:nvSpPr>
          <p:spPr>
            <a:xfrm>
              <a:off x="3923" y="2795"/>
              <a:ext cx="90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Sn-1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Text Box 35"/>
            <p:cNvSpPr txBox="1"/>
            <p:nvPr/>
          </p:nvSpPr>
          <p:spPr>
            <a:xfrm>
              <a:off x="4059" y="2386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真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Text Box 36"/>
            <p:cNvSpPr txBox="1"/>
            <p:nvPr/>
          </p:nvSpPr>
          <p:spPr>
            <a:xfrm>
              <a:off x="5239" y="2341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假</a:t>
              </a:r>
              <a:endParaRPr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2" name="AutoShape 37"/>
            <p:cNvSpPr/>
            <p:nvPr/>
          </p:nvSpPr>
          <p:spPr>
            <a:xfrm>
              <a:off x="5148" y="2795"/>
              <a:ext cx="519" cy="255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93" name="Text Box 38"/>
            <p:cNvSpPr txBox="1"/>
            <p:nvPr/>
          </p:nvSpPr>
          <p:spPr>
            <a:xfrm>
              <a:off x="5171" y="2795"/>
              <a:ext cx="5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Sn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4" name="Line 39"/>
            <p:cNvSpPr/>
            <p:nvPr/>
          </p:nvSpPr>
          <p:spPr>
            <a:xfrm>
              <a:off x="3878" y="3612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40"/>
            <p:cNvSpPr/>
            <p:nvPr/>
          </p:nvSpPr>
          <p:spPr>
            <a:xfrm>
              <a:off x="5239" y="2613"/>
              <a:ext cx="181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Text Box 41"/>
            <p:cNvSpPr txBox="1"/>
            <p:nvPr/>
          </p:nvSpPr>
          <p:spPr>
            <a:xfrm>
              <a:off x="4558" y="2024"/>
              <a:ext cx="68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……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97" name="Text Box 42"/>
            <p:cNvSpPr txBox="1"/>
            <p:nvPr/>
          </p:nvSpPr>
          <p:spPr>
            <a:xfrm>
              <a:off x="3560" y="3249"/>
              <a:ext cx="68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……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98" name="Line 43"/>
            <p:cNvSpPr/>
            <p:nvPr/>
          </p:nvSpPr>
          <p:spPr>
            <a:xfrm>
              <a:off x="4014" y="1842"/>
              <a:ext cx="0" cy="18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44"/>
            <p:cNvSpPr/>
            <p:nvPr/>
          </p:nvSpPr>
          <p:spPr>
            <a:xfrm>
              <a:off x="4830" y="2251"/>
              <a:ext cx="0" cy="181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45"/>
            <p:cNvSpPr/>
            <p:nvPr/>
          </p:nvSpPr>
          <p:spPr>
            <a:xfrm flipH="1">
              <a:off x="2744" y="1842"/>
              <a:ext cx="227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46"/>
            <p:cNvSpPr/>
            <p:nvPr/>
          </p:nvSpPr>
          <p:spPr>
            <a:xfrm>
              <a:off x="2744" y="1842"/>
              <a:ext cx="0" cy="95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47"/>
            <p:cNvSpPr/>
            <p:nvPr/>
          </p:nvSpPr>
          <p:spPr>
            <a:xfrm>
              <a:off x="2744" y="3067"/>
              <a:ext cx="0" cy="545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48"/>
            <p:cNvSpPr/>
            <p:nvPr/>
          </p:nvSpPr>
          <p:spPr>
            <a:xfrm>
              <a:off x="4241" y="3067"/>
              <a:ext cx="0" cy="545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49"/>
            <p:cNvSpPr/>
            <p:nvPr/>
          </p:nvSpPr>
          <p:spPr>
            <a:xfrm>
              <a:off x="2744" y="3612"/>
              <a:ext cx="14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50"/>
            <p:cNvSpPr/>
            <p:nvPr/>
          </p:nvSpPr>
          <p:spPr>
            <a:xfrm>
              <a:off x="4241" y="3612"/>
              <a:ext cx="117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51"/>
            <p:cNvSpPr/>
            <p:nvPr/>
          </p:nvSpPr>
          <p:spPr>
            <a:xfrm>
              <a:off x="5420" y="3067"/>
              <a:ext cx="0" cy="545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Rectangle 52"/>
          <p:cNvSpPr/>
          <p:nvPr/>
        </p:nvSpPr>
        <p:spPr>
          <a:xfrm>
            <a:off x="4419600" y="5181600"/>
            <a:ext cx="472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else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与最近的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相匹配。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152400"/>
            <a:ext cx="8400415" cy="738505"/>
          </a:xfrm>
        </p:spPr>
        <p:txBody>
          <a:bodyPr/>
          <a:p>
            <a:r>
              <a:rPr lang="zh-CN" altLang="en-US" sz="3200" b="1"/>
              <a:t>树上有</a:t>
            </a:r>
            <a:r>
              <a:rPr lang="en-US" altLang="zh-CN" sz="3200" b="1"/>
              <a:t>10</a:t>
            </a:r>
            <a:r>
              <a:rPr lang="zh-CN" altLang="en-US" sz="3200" b="1"/>
              <a:t>只鸟，开枪打死一只，还剩下几只？</a:t>
            </a:r>
            <a:endParaRPr lang="en-US" altLang="zh-CN" sz="32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16660"/>
            <a:ext cx="8821420" cy="1090930"/>
          </a:xfrm>
        </p:spPr>
        <p:txBody>
          <a:bodyPr/>
          <a:p>
            <a:pPr lvl="0">
              <a:buFont typeface="Wingdings" panose="05000000000000000000" charset="0"/>
              <a:buChar char="l"/>
            </a:pPr>
            <a:r>
              <a:rPr lang="zh-CN" altLang="en-US" sz="2800" b="1"/>
              <a:t>如果打死的鸟没有从树上掉下来，那么就剩下一只，如果掉下来，那么就一只也不剩下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381000" y="2438400"/>
            <a:ext cx="5054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kern="0">
                <a:latin typeface="+mn-lt"/>
                <a:ea typeface="+mn-ea"/>
              </a:rPr>
              <a:t>有没有关在笼子里的鸟？</a:t>
            </a: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00" y="3276600"/>
            <a:ext cx="39535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kern="0">
                <a:latin typeface="+mn-lt"/>
                <a:ea typeface="+mn-ea"/>
              </a:rPr>
              <a:t>用的是无声手枪吗？</a:t>
            </a: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1000" y="4191000"/>
            <a:ext cx="4493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kern="0">
                <a:latin typeface="+mn-lt"/>
                <a:ea typeface="+mn-ea"/>
              </a:rPr>
              <a:t>树上的鸟有没有聋子？</a:t>
            </a:r>
            <a:endParaRPr lang="zh-CN" altLang="en-US" kern="0">
              <a:latin typeface="+mn-lt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0" y="5111750"/>
            <a:ext cx="4270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kern="0">
                <a:latin typeface="+mn-lt"/>
                <a:ea typeface="+mn-ea"/>
              </a:rPr>
              <a:t>会不会一枪打死两只？</a:t>
            </a:r>
            <a:endParaRPr lang="zh-CN" altLang="en-US" kern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idx="1"/>
          </p:nvPr>
        </p:nvSpPr>
        <p:spPr>
          <a:xfrm>
            <a:off x="304800" y="533400"/>
            <a:ext cx="8497888" cy="10080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5: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根据成绩打印出等级。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(0-59: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Ｅ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60-69: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Ｄ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70-79:C   80-89:B   90-100:A)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457200" y="2209800"/>
            <a:ext cx="8305800" cy="3509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算法分析：设成绩为</a:t>
            </a:r>
            <a:r>
              <a:rPr lang="en-US" altLang="zh-CN" sz="2800" b="1" dirty="0">
                <a:latin typeface="Times New Roman" panose="02020603050405020304" pitchFamily="18" charset="0"/>
              </a:rPr>
              <a:t>score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，假设取值在</a:t>
            </a:r>
            <a:r>
              <a:rPr lang="en-US" altLang="zh-CN" sz="2800" b="1" dirty="0">
                <a:latin typeface="Times New Roman" panose="02020603050405020304" pitchFamily="18" charset="0"/>
              </a:rPr>
              <a:t>0-100</a:t>
            </a:r>
            <a:r>
              <a:rPr lang="zh-CN" altLang="en-US" sz="2800" b="1" dirty="0">
                <a:latin typeface="Times New Roman" panose="02020603050405020304" pitchFamily="18" charset="0"/>
              </a:rPr>
              <a:t>之间，没有错误的输入。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60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score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≥0               E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70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score≥60             D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80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score≥70             C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90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score≥80             B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100≥score≥90          A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/>
          <p:nvPr/>
        </p:nvSpPr>
        <p:spPr>
          <a:xfrm>
            <a:off x="609600" y="41148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 b="1" dirty="0">
              <a:ea typeface="楷体_GB2312" pitchFamily="49" charset="-122"/>
            </a:endParaRPr>
          </a:p>
        </p:txBody>
      </p:sp>
      <p:sp>
        <p:nvSpPr>
          <p:cNvPr id="21507" name="Text Box 5"/>
          <p:cNvSpPr txBox="1"/>
          <p:nvPr/>
        </p:nvSpPr>
        <p:spPr>
          <a:xfrm>
            <a:off x="457200" y="2895600"/>
            <a:ext cx="8686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dirty="0"/>
          </a:p>
        </p:txBody>
      </p:sp>
      <p:sp>
        <p:nvSpPr>
          <p:cNvPr id="21508" name="Rectangle 7"/>
          <p:cNvSpPr/>
          <p:nvPr/>
        </p:nvSpPr>
        <p:spPr>
          <a:xfrm>
            <a:off x="533400" y="609600"/>
            <a:ext cx="7848600" cy="5405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#include "stdio.h"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void main(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{  int  score;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printf("score= 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scanf( "%d" , &amp;score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score&gt;=0  &amp;&amp;  score&lt;60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printf("grade is E"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 &gt;=60  &amp;&amp; score&lt;70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printf( "grade is D");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 &gt;=70  &amp;&amp; score&lt;80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printf( "grade is C");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score&gt;=80  &amp;&amp; score&lt;90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printf( "grade is B"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score&gt;=90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printf( "grade is A"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}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/>
          <p:nvPr/>
        </p:nvSpPr>
        <p:spPr>
          <a:xfrm>
            <a:off x="533400" y="533400"/>
            <a:ext cx="7620000" cy="5405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#include "stdio.h"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void main(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{  int  score;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printf("score="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scanf( "%d" , &amp;score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score&gt;=0  &amp;&amp;  score&lt;60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printf("grade is E"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else  if (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score&lt;=69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printf( "grade is D");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else  if (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score&lt;=79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printf( "grade is C");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                else  if (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score&lt;=89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     printf( "grade is B"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 else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     printf( "grade is A"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}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/>
          <p:nvPr/>
        </p:nvSpPr>
        <p:spPr>
          <a:xfrm>
            <a:off x="0" y="1143000"/>
            <a:ext cx="48768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比较：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if(x) 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if(y) 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else  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3" name="Text Box 5"/>
          <p:cNvSpPr txBox="1"/>
          <p:nvPr/>
        </p:nvSpPr>
        <p:spPr>
          <a:xfrm>
            <a:off x="838200" y="3810000"/>
            <a:ext cx="5334000" cy="180181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if(x)  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{ if(y)   printf(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);}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else   printf(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1" name="Rectangle 7"/>
          <p:cNvSpPr/>
          <p:nvPr/>
        </p:nvSpPr>
        <p:spPr>
          <a:xfrm>
            <a:off x="533400" y="3810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二、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语句的嵌套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6" name="Text Box 8"/>
          <p:cNvSpPr txBox="1"/>
          <p:nvPr/>
        </p:nvSpPr>
        <p:spPr>
          <a:xfrm>
            <a:off x="4724400" y="1066800"/>
            <a:ext cx="4419600" cy="1801813"/>
          </a:xfrm>
          <a:prstGeom prst="rect">
            <a:avLst/>
          </a:prstGeom>
          <a:solidFill>
            <a:srgbClr val="CC00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if(x)  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if(y)   printf(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else    printf(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 animBg="1"/>
      <p:bldP spid="6349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9144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例：判断某年是否闰年。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5603" name="Rectangle 3"/>
          <p:cNvSpPr>
            <a:spLocks noGrp="1" noRot="1"/>
          </p:cNvSpPr>
          <p:nvPr>
            <p:ph idx="1"/>
          </p:nvPr>
        </p:nvSpPr>
        <p:spPr>
          <a:xfrm>
            <a:off x="301625" y="1371600"/>
            <a:ext cx="8540750" cy="47275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闰年：年份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year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能被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整除，但不能被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整除；或能被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400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整除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5604" name="Picture 4" descr="未命名"/>
          <p:cNvPicPr>
            <a:picLocks noChangeAspect="1"/>
          </p:cNvPicPr>
          <p:nvPr/>
        </p:nvPicPr>
        <p:blipFill>
          <a:blip r:embed="rId1">
            <a:lum bright="-6000" contrast="-6000"/>
          </a:blip>
          <a:srcRect r="38272" b="24001"/>
          <a:stretch>
            <a:fillRect/>
          </a:stretch>
        </p:blipFill>
        <p:spPr>
          <a:xfrm>
            <a:off x="1295400" y="2362200"/>
            <a:ext cx="6096000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AutoShape 5"/>
          <p:cNvSpPr/>
          <p:nvPr/>
        </p:nvSpPr>
        <p:spPr>
          <a:xfrm>
            <a:off x="27410" y="2057400"/>
            <a:ext cx="533400" cy="2819400"/>
          </a:xfrm>
          <a:prstGeom prst="leftBrace">
            <a:avLst>
              <a:gd name="adj1" fmla="val 137500"/>
              <a:gd name="adj2" fmla="val 50000"/>
            </a:avLst>
          </a:prstGeom>
          <a:noFill/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4823" name="Text Box 7"/>
          <p:cNvSpPr txBox="1"/>
          <p:nvPr/>
        </p:nvSpPr>
        <p:spPr>
          <a:xfrm>
            <a:off x="4800600" y="2743994"/>
            <a:ext cx="4343400" cy="13700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if((year%4==0&amp;&amp;year%100!=0)||(year%400==0)) leap=1;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else leap=0; 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811" y="0"/>
            <a:ext cx="4114800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Rot="1"/>
          </p:cNvSpPr>
          <p:nvPr>
            <p:ph idx="1"/>
          </p:nvPr>
        </p:nvSpPr>
        <p:spPr>
          <a:xfrm>
            <a:off x="301625" y="685800"/>
            <a:ext cx="8540750" cy="56388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三、条件运算符与条件表达式</a:t>
            </a:r>
            <a:endParaRPr lang="zh-CN" altLang="en-US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zh-CN" altLang="en-US" sz="2800" b="1" dirty="0">
                <a:ea typeface="楷体_GB2312" pitchFamily="49" charset="-122"/>
              </a:rPr>
              <a:t>条件运算符：？和：   </a:t>
            </a:r>
            <a:r>
              <a:rPr lang="en-US" altLang="zh-CN" sz="2800" b="1" dirty="0">
                <a:ea typeface="楷体_GB2312" pitchFamily="49" charset="-122"/>
              </a:rPr>
              <a:t>/</a:t>
            </a:r>
            <a:r>
              <a:rPr lang="en-US" altLang="zh-CN" sz="28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a typeface="楷体_GB2312" pitchFamily="49" charset="-122"/>
              </a:rPr>
              <a:t>*</a:t>
            </a:r>
            <a:r>
              <a:rPr lang="zh-CN" altLang="en-US" sz="28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a typeface="楷体_GB2312" pitchFamily="49" charset="-122"/>
              </a:rPr>
              <a:t>唯一的三目运算符*</a:t>
            </a:r>
            <a:r>
              <a:rPr lang="en-US" altLang="zh-CN" sz="28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a typeface="楷体_GB2312" pitchFamily="49" charset="-122"/>
              </a:rPr>
              <a:t>/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zh-CN" altLang="en-US" sz="2800" b="1" dirty="0">
                <a:ea typeface="楷体_GB2312" pitchFamily="49" charset="-122"/>
              </a:rPr>
              <a:t>条件表达式：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?b:c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</a:t>
            </a:r>
            <a:r>
              <a:rPr lang="zh-CN" altLang="en-US" sz="2800" b="1" dirty="0">
                <a:ea typeface="楷体_GB2312" pitchFamily="49" charset="-122"/>
              </a:rPr>
              <a:t>如：</a:t>
            </a:r>
            <a:r>
              <a:rPr lang="en-US" altLang="zh-CN" sz="2800" b="1" dirty="0">
                <a:ea typeface="楷体_GB2312" pitchFamily="49" charset="-122"/>
              </a:rPr>
              <a:t>a&gt;b?a:b      x==0?1:sin(x)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zh-CN" altLang="en-US" sz="2800" b="1" dirty="0">
                <a:ea typeface="楷体_GB2312" pitchFamily="49" charset="-122"/>
              </a:rPr>
              <a:t>执行过程：</a:t>
            </a:r>
            <a:endParaRPr lang="zh-CN" altLang="en-US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  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）计算</a:t>
            </a:r>
            <a:r>
              <a:rPr lang="en-US" altLang="zh-CN" sz="2800" b="1" dirty="0">
                <a:ea typeface="楷体_GB2312" pitchFamily="49" charset="-122"/>
              </a:rPr>
              <a:t>a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2</a:t>
            </a:r>
            <a:r>
              <a:rPr lang="zh-CN" altLang="en-US" sz="2800" b="1" dirty="0">
                <a:ea typeface="楷体_GB2312" pitchFamily="49" charset="-122"/>
              </a:rPr>
              <a:t>）</a:t>
            </a:r>
            <a:r>
              <a:rPr lang="en-US" altLang="zh-CN" sz="2800" b="1" dirty="0">
                <a:ea typeface="楷体_GB2312" pitchFamily="49" charset="-122"/>
              </a:rPr>
              <a:t>a</a:t>
            </a:r>
            <a:r>
              <a:rPr lang="zh-CN" altLang="en-US" sz="2800" b="1" dirty="0">
                <a:ea typeface="楷体_GB2312" pitchFamily="49" charset="-122"/>
              </a:rPr>
              <a:t>值为非</a:t>
            </a:r>
            <a:r>
              <a:rPr lang="en-US" altLang="zh-CN" sz="2800" b="1" dirty="0">
                <a:ea typeface="楷体_GB2312" pitchFamily="49" charset="-122"/>
              </a:rPr>
              <a:t>0</a:t>
            </a:r>
            <a:r>
              <a:rPr lang="zh-CN" altLang="en-US" sz="2800" b="1" dirty="0">
                <a:ea typeface="楷体_GB2312" pitchFamily="49" charset="-122"/>
              </a:rPr>
              <a:t>（真）</a:t>
            </a:r>
            <a:r>
              <a:rPr lang="en-US" altLang="zh-CN" sz="2800" b="1" dirty="0">
                <a:ea typeface="楷体_GB2312" pitchFamily="49" charset="-122"/>
              </a:rPr>
              <a:t>----if</a:t>
            </a:r>
            <a:r>
              <a:rPr lang="zh-CN" altLang="en-US" sz="2800" b="1" dirty="0">
                <a:ea typeface="楷体_GB2312" pitchFamily="49" charset="-122"/>
              </a:rPr>
              <a:t>（</a:t>
            </a:r>
            <a:r>
              <a:rPr lang="en-US" altLang="zh-CN" sz="2800" b="1" dirty="0">
                <a:ea typeface="楷体_GB2312" pitchFamily="49" charset="-122"/>
              </a:rPr>
              <a:t>a</a:t>
            </a:r>
            <a:r>
              <a:rPr lang="zh-CN" altLang="en-US" sz="2800" b="1" dirty="0">
                <a:ea typeface="楷体_GB2312" pitchFamily="49" charset="-122"/>
              </a:rPr>
              <a:t>），计算并返回</a:t>
            </a:r>
            <a:r>
              <a:rPr lang="en-US" altLang="zh-CN" sz="2800" b="1" dirty="0">
                <a:ea typeface="楷体_GB2312" pitchFamily="49" charset="-122"/>
              </a:rPr>
              <a:t>b</a:t>
            </a:r>
            <a:r>
              <a:rPr lang="zh-CN" altLang="en-US" sz="2800" b="1" dirty="0">
                <a:ea typeface="楷体_GB2312" pitchFamily="49" charset="-122"/>
              </a:rPr>
              <a:t>的值否则（</a:t>
            </a:r>
            <a:r>
              <a:rPr lang="en-US" altLang="zh-CN" sz="2800" b="1" dirty="0">
                <a:ea typeface="楷体_GB2312" pitchFamily="49" charset="-122"/>
              </a:rPr>
              <a:t>else</a:t>
            </a:r>
            <a:r>
              <a:rPr lang="zh-CN" altLang="en-US" sz="2800" b="1" dirty="0">
                <a:ea typeface="楷体_GB2312" pitchFamily="49" charset="-122"/>
              </a:rPr>
              <a:t>）计算并返回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的值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Rot="1"/>
          </p:cNvSpPr>
          <p:nvPr>
            <p:ph idx="1"/>
          </p:nvPr>
        </p:nvSpPr>
        <p:spPr>
          <a:xfrm>
            <a:off x="222250" y="152400"/>
            <a:ext cx="8540750" cy="4267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6</a:t>
            </a:r>
            <a:r>
              <a:rPr lang="zh-CN" altLang="en-US" sz="2800" b="1" dirty="0">
                <a:ea typeface="楷体_GB2312" pitchFamily="49" charset="-122"/>
              </a:rPr>
              <a:t>：读程序，写出程序完成的功能。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ea typeface="楷体_GB2312" pitchFamily="49" charset="-122"/>
              </a:rPr>
              <a:t>#include &lt;stdio.h&gt;</a:t>
            </a: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ea typeface="楷体_GB2312" pitchFamily="49" charset="-122"/>
              </a:rPr>
              <a:t>void main()</a:t>
            </a: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ea typeface="楷体_GB2312" pitchFamily="49" charset="-122"/>
              </a:rPr>
              <a:t>{ int  a, b, max;</a:t>
            </a: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ea typeface="楷体_GB2312" pitchFamily="49" charset="-122"/>
              </a:rPr>
              <a:t>  printf (“input data to a and b:”);</a:t>
            </a: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ea typeface="楷体_GB2312" pitchFamily="49" charset="-122"/>
              </a:rPr>
              <a:t>  scanf (“%d,%d”,&amp;a,&amp;b);</a:t>
            </a: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max=a&gt;b? a:b;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solidFill>
                  <a:srgbClr val="FF3300"/>
                </a:solidFill>
                <a:ea typeface="楷体_GB2312" pitchFamily="49" charset="-122"/>
              </a:rPr>
              <a:t>  printf (“The max is %d\n”,max);</a:t>
            </a:r>
            <a:endParaRPr lang="en-US" altLang="zh-CN" sz="2800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dirty="0">
                <a:ea typeface="楷体_GB2312" pitchFamily="49" charset="-122"/>
              </a:rPr>
              <a:t>}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6869" name="Text Box 5"/>
          <p:cNvSpPr txBox="1"/>
          <p:nvPr/>
        </p:nvSpPr>
        <p:spPr>
          <a:xfrm>
            <a:off x="6096000" y="1371600"/>
            <a:ext cx="2819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找出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两个数中的大数。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6764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例：任意输入一个字符，若是大写字母，将其转换成小写字母；如果不是，不转换。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5059" name="Rectangle 3"/>
          <p:cNvSpPr>
            <a:spLocks noGrp="1" noRot="1"/>
          </p:cNvSpPr>
          <p:nvPr>
            <p:ph idx="1"/>
          </p:nvPr>
        </p:nvSpPr>
        <p:spPr>
          <a:xfrm>
            <a:off x="304800" y="1752600"/>
            <a:ext cx="8540750" cy="2362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b="1" dirty="0">
                <a:ea typeface="楷体_GB2312" pitchFamily="49" charset="-122"/>
              </a:rPr>
              <a:t>分析：判断一个字符</a:t>
            </a:r>
            <a:r>
              <a:rPr lang="en-US" altLang="zh-CN" b="1" dirty="0">
                <a:ea typeface="楷体_GB2312" pitchFamily="49" charset="-122"/>
              </a:rPr>
              <a:t>ch</a:t>
            </a:r>
            <a:r>
              <a:rPr lang="zh-CN" altLang="en-US" b="1" dirty="0">
                <a:ea typeface="楷体_GB2312" pitchFamily="49" charset="-122"/>
              </a:rPr>
              <a:t>是否为大写字母的方法</a:t>
            </a: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楷体_GB2312" pitchFamily="49" charset="-122"/>
              </a:rPr>
              <a:t>            </a:t>
            </a:r>
            <a:r>
              <a:rPr lang="en-US" altLang="zh-CN" b="1" dirty="0">
                <a:ea typeface="楷体_GB2312" pitchFamily="49" charset="-122"/>
              </a:rPr>
              <a:t>ch&gt;=‘A’&amp;&amp;ch&lt;=‘Z’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            ch&gt;=65&amp;&amp;ch&lt;=90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楷体_GB2312" pitchFamily="49" charset="-122"/>
              </a:rPr>
              <a:t>大写字母转换为小写字母的方法： </a:t>
            </a:r>
            <a:r>
              <a:rPr lang="en-US" altLang="zh-CN" b="1" dirty="0">
                <a:ea typeface="楷体_GB2312" pitchFamily="49" charset="-122"/>
              </a:rPr>
              <a:t>ch+32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45060" name="Text Box 4"/>
          <p:cNvSpPr txBox="1"/>
          <p:nvPr/>
        </p:nvSpPr>
        <p:spPr>
          <a:xfrm>
            <a:off x="381000" y="4191000"/>
            <a:ext cx="8534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由前面的例子可以看出，对于二分支、并对同一变量赋值时用条件表达式最方便。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45061" name="Text Box 5"/>
          <p:cNvSpPr txBox="1"/>
          <p:nvPr/>
        </p:nvSpPr>
        <p:spPr>
          <a:xfrm>
            <a:off x="1066800" y="5486400"/>
            <a:ext cx="59928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ch=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(ch&gt;=‘A’&amp;&amp;ch&lt;=‘Z’)?(ch+32):ch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0" grpId="0"/>
      <p:bldP spid="4506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/>
          </p:cNvSpPr>
          <p:nvPr>
            <p:ph type="title"/>
          </p:nvPr>
        </p:nvSpPr>
        <p:spPr>
          <a:xfrm>
            <a:off x="228600" y="152400"/>
            <a:ext cx="8540750" cy="762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>
                <a:latin typeface="宋体" panose="02010600030101010101" pitchFamily="2" charset="-122"/>
              </a:rPr>
              <a:t>3.4 </a:t>
            </a:r>
            <a:r>
              <a:rPr lang="zh-CN" altLang="en-US" sz="3200" b="1" dirty="0">
                <a:latin typeface="宋体" panose="02010600030101010101" pitchFamily="2" charset="-122"/>
              </a:rPr>
              <a:t>开关语句 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 noRot="1"/>
          </p:cNvSpPr>
          <p:nvPr>
            <p:ph idx="1"/>
          </p:nvPr>
        </p:nvSpPr>
        <p:spPr>
          <a:xfrm>
            <a:off x="301625" y="914400"/>
            <a:ext cx="8842375" cy="59436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   </a:t>
            </a:r>
            <a:r>
              <a:rPr lang="zh-CN" altLang="en-US" sz="2800" b="1" dirty="0">
                <a:ea typeface="楷体_GB2312" pitchFamily="49" charset="-122"/>
              </a:rPr>
              <a:t>开关语句又称为多分支选择语句，它比用嵌套的</a:t>
            </a:r>
            <a:r>
              <a:rPr lang="en-US" altLang="zh-CN" sz="2800" b="1" dirty="0">
                <a:ea typeface="楷体_GB2312" pitchFamily="49" charset="-122"/>
              </a:rPr>
              <a:t>if</a:t>
            </a:r>
            <a:r>
              <a:rPr lang="zh-CN" altLang="en-US" sz="2800" b="1" dirty="0">
                <a:ea typeface="楷体_GB2312" pitchFamily="49" charset="-122"/>
              </a:rPr>
              <a:t>语句实现多分支问题，程序结构清晰、易读。</a:t>
            </a:r>
            <a:endParaRPr lang="zh-CN" altLang="en-US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一、格式</a:t>
            </a:r>
            <a:endParaRPr lang="zh-CN" altLang="en-US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switch(e)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{ case  c1: </a:t>
            </a:r>
            <a:r>
              <a:rPr lang="zh-CN" altLang="en-US" sz="2800" b="1" dirty="0">
                <a:ea typeface="楷体_GB2312" pitchFamily="49" charset="-122"/>
              </a:rPr>
              <a:t>语句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case  c2: </a:t>
            </a:r>
            <a:r>
              <a:rPr lang="zh-CN" altLang="en-US" sz="2800" b="1" dirty="0">
                <a:ea typeface="楷体_GB2312" pitchFamily="49" charset="-122"/>
              </a:rPr>
              <a:t>语句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……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case  cn: </a:t>
            </a:r>
            <a:r>
              <a:rPr lang="zh-CN" altLang="en-US" sz="2800" b="1" dirty="0">
                <a:ea typeface="楷体_GB2312" pitchFamily="49" charset="-122"/>
              </a:rPr>
              <a:t>语句</a:t>
            </a:r>
            <a:r>
              <a:rPr lang="en-US" altLang="zh-CN" sz="2800" b="1" dirty="0">
                <a:ea typeface="楷体_GB2312" pitchFamily="49" charset="-122"/>
              </a:rPr>
              <a:t>n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[default: </a:t>
            </a:r>
            <a:r>
              <a:rPr lang="zh-CN" altLang="en-US" sz="2800" b="1" dirty="0">
                <a:ea typeface="楷体_GB2312" pitchFamily="49" charset="-122"/>
              </a:rPr>
              <a:t>语句</a:t>
            </a:r>
            <a:r>
              <a:rPr lang="en-US" altLang="zh-CN" sz="2800" b="1" dirty="0">
                <a:ea typeface="楷体_GB2312" pitchFamily="49" charset="-122"/>
              </a:rPr>
              <a:t>n+1]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}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0724" name="Rectangle 4"/>
          <p:cNvSpPr/>
          <p:nvPr/>
        </p:nvSpPr>
        <p:spPr>
          <a:xfrm>
            <a:off x="3810000" y="2514600"/>
            <a:ext cx="5334000" cy="15525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其中：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表达式</a:t>
            </a:r>
            <a:r>
              <a:rPr lang="en-US" altLang="zh-CN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可以是整型、字符型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常量表达式</a:t>
            </a:r>
            <a:r>
              <a:rPr lang="en-US" altLang="zh-CN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ci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必须与表达式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类型一致（整型与字符型通用）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3857625" cy="815975"/>
          </a:xfrm>
        </p:spPr>
        <p:txBody>
          <a:bodyPr/>
          <a:p>
            <a:pPr marL="342900" indent="-342900" algn="l" defTabSz="914400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sz="28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计算机中问题的求解</a:t>
            </a:r>
            <a:endParaRPr lang="zh-CN" altLang="en-US" sz="28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8540750" cy="1833245"/>
          </a:xfrm>
        </p:spPr>
        <p:txBody>
          <a:bodyPr/>
          <a:p>
            <a:pPr algn="l" defTabSz="914400">
              <a:buFont typeface="Wingdings" panose="05000000000000000000" charset="0"/>
              <a:buChar char="l"/>
            </a:pPr>
            <a:r>
              <a:rPr lang="zh-CN" altLang="en-US" sz="2800" b="1"/>
              <a:t>设计算法（</a:t>
            </a:r>
            <a:r>
              <a:rPr lang="en-US" altLang="zh-CN" sz="2800"/>
              <a:t>Algorithm</a:t>
            </a:r>
            <a:r>
              <a:rPr lang="zh-CN" altLang="en-US" sz="2800" b="1"/>
              <a:t>）</a:t>
            </a:r>
            <a:endParaRPr lang="zh-CN" altLang="en-US" sz="2800" b="1"/>
          </a:p>
          <a:p>
            <a:pPr marL="457200" lvl="1" indent="457200" algn="l" defTabSz="914400" latinLnBrk="0">
              <a:lnSpc>
                <a:spcPct val="20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——</a:t>
            </a:r>
            <a:r>
              <a:rPr lang="zh-CN" altLang="en-US" sz="2000" b="1">
                <a:solidFill>
                  <a:schemeClr val="tx2"/>
                </a:solidFill>
              </a:rPr>
              <a:t>为了解决一个问题而采取的、确定的、有限的操作步骤</a:t>
            </a:r>
            <a:endParaRPr lang="zh-CN" altLang="en-US" sz="2000" b="1">
              <a:solidFill>
                <a:schemeClr val="tx2"/>
              </a:solidFill>
            </a:endParaRPr>
          </a:p>
          <a:p>
            <a:pPr marL="457200" lvl="1" indent="457200" algn="l" defTabSz="914400">
              <a:buFont typeface="Wingdings" panose="05000000000000000000" charset="0"/>
              <a:buNone/>
            </a:pPr>
            <a:r>
              <a:rPr lang="en-US" altLang="zh-CN" sz="2000" b="1">
                <a:solidFill>
                  <a:schemeClr val="tx2"/>
                </a:solidFill>
              </a:rPr>
              <a:t>——</a:t>
            </a:r>
            <a:r>
              <a:rPr lang="zh-CN" altLang="en-US" sz="2000" b="1">
                <a:solidFill>
                  <a:schemeClr val="tx2"/>
                </a:solidFill>
              </a:rPr>
              <a:t>仅指计算机能执行的</a:t>
            </a:r>
            <a:r>
              <a:rPr lang="zh-CN" altLang="en-US" sz="2000" b="1">
                <a:solidFill>
                  <a:schemeClr val="tx2"/>
                </a:solidFill>
              </a:rPr>
              <a:t>算法</a:t>
            </a:r>
            <a:endParaRPr lang="zh-CN" altLang="en-US" sz="2000" b="1">
              <a:solidFill>
                <a:schemeClr val="tx2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9105" y="3623945"/>
            <a:ext cx="1908810" cy="204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7845" y="3962400"/>
            <a:ext cx="1927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0">
                <a:sym typeface="+mn-ea"/>
              </a:rPr>
              <a:t>Algorithm</a:t>
            </a:r>
            <a:endParaRPr lang="zh-CN" altLang="en-US" b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828800" y="5638800"/>
            <a:ext cx="990600" cy="1371600"/>
          </a:xfrm>
          <a:prstGeom prst="straightConnector1">
            <a:avLst/>
          </a:prstGeom>
          <a:noFill/>
          <a:ln>
            <a:noFill/>
            <a:tailEnd type="arrow"/>
          </a:ln>
        </p:spPr>
      </p:cxnSp>
      <p:cxnSp>
        <p:nvCxnSpPr>
          <p:cNvPr id="8" name="直接箭头连接符 7"/>
          <p:cNvCxnSpPr/>
          <p:nvPr/>
        </p:nvCxnSpPr>
        <p:spPr>
          <a:xfrm flipV="1">
            <a:off x="1221105" y="5147945"/>
            <a:ext cx="0" cy="914400"/>
          </a:xfrm>
          <a:prstGeom prst="straightConnector1">
            <a:avLst/>
          </a:prstGeom>
          <a:noFill/>
          <a:ln>
            <a:solidFill>
              <a:srgbClr val="00B050"/>
            </a:solidFill>
            <a:tailEnd type="arrow"/>
          </a:ln>
        </p:spPr>
      </p:cxnSp>
      <p:sp>
        <p:nvSpPr>
          <p:cNvPr id="9" name="文本框 8"/>
          <p:cNvSpPr txBox="1"/>
          <p:nvPr/>
        </p:nvSpPr>
        <p:spPr>
          <a:xfrm>
            <a:off x="230505" y="5986145"/>
            <a:ext cx="22352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>
                <a:solidFill>
                  <a:srgbClr val="008000"/>
                </a:solidFill>
              </a:rPr>
              <a:t>Statements that manipulate data</a:t>
            </a:r>
            <a:endParaRPr lang="en-US" altLang="zh-CN" sz="2400" b="0">
              <a:solidFill>
                <a:srgbClr val="00800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743200" y="3761105"/>
            <a:ext cx="2590800" cy="187769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no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40000" y="31242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</a:rPr>
              <a:t>Organisation in memory</a:t>
            </a:r>
            <a:endParaRPr lang="en-US" altLang="zh-CN" sz="200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888105" y="3547745"/>
            <a:ext cx="0" cy="457200"/>
          </a:xfrm>
          <a:prstGeom prst="straightConnector1">
            <a:avLst/>
          </a:prstGeom>
          <a:noFill/>
          <a:ln>
            <a:solidFill>
              <a:srgbClr val="FF0000"/>
            </a:solidFill>
            <a:tailEnd type="arrow"/>
          </a:ln>
        </p:spPr>
      </p:cxnSp>
      <p:sp>
        <p:nvSpPr>
          <p:cNvPr id="13" name="文本框 12"/>
          <p:cNvSpPr txBox="1"/>
          <p:nvPr/>
        </p:nvSpPr>
        <p:spPr>
          <a:xfrm>
            <a:off x="3354705" y="3999230"/>
            <a:ext cx="1559560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0"/>
              <a:t>Structure</a:t>
            </a:r>
            <a:endParaRPr lang="en-US" altLang="zh-CN" sz="2400" b="0"/>
          </a:p>
        </p:txBody>
      </p:sp>
      <p:sp>
        <p:nvSpPr>
          <p:cNvPr id="15" name="椭圆 14"/>
          <p:cNvSpPr/>
          <p:nvPr/>
        </p:nvSpPr>
        <p:spPr>
          <a:xfrm>
            <a:off x="3164205" y="4495800"/>
            <a:ext cx="1828800" cy="8382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</a:ln>
        </p:spPr>
        <p:txBody>
          <a:bodyPr vert="horz" wrap="none" lIns="91440" tIns="45720" rIns="91440" bIns="45720" numCol="1" anchor="t" anchorCtr="0" compatLnSpc="1">
            <a:spAutoFit/>
          </a:bodyPr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49650" y="4659630"/>
            <a:ext cx="1010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048000" y="5878830"/>
            <a:ext cx="2284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>
                <a:solidFill>
                  <a:srgbClr val="008000"/>
                </a:solidFill>
              </a:rPr>
              <a:t>Basic data types</a:t>
            </a:r>
            <a:endParaRPr lang="en-US" altLang="zh-CN" sz="2400" b="0">
              <a:solidFill>
                <a:srgbClr val="008000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3962400" y="5257800"/>
            <a:ext cx="13335" cy="607060"/>
          </a:xfrm>
          <a:prstGeom prst="straightConnector1">
            <a:avLst/>
          </a:prstGeom>
          <a:noFill/>
          <a:ln>
            <a:solidFill>
              <a:srgbClr val="00B050"/>
            </a:solidFill>
            <a:tailEnd type="arrow"/>
          </a:ln>
        </p:spPr>
      </p:cxnSp>
      <p:sp>
        <p:nvSpPr>
          <p:cNvPr id="19" name="文本框 18"/>
          <p:cNvSpPr txBox="1"/>
          <p:nvPr/>
        </p:nvSpPr>
        <p:spPr>
          <a:xfrm>
            <a:off x="5408295" y="3776345"/>
            <a:ext cx="3460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>
                <a:solidFill>
                  <a:srgbClr val="FF0000"/>
                </a:solidFill>
              </a:rPr>
              <a:t>Data</a:t>
            </a:r>
            <a:r>
              <a:rPr lang="en-US" altLang="zh-CN" sz="2400" b="0"/>
              <a:t> </a:t>
            </a:r>
            <a:r>
              <a:rPr lang="zh-CN" altLang="en-US" sz="2000" b="0" kern="0">
                <a:solidFill>
                  <a:schemeClr val="tx2"/>
                </a:solidFill>
                <a:latin typeface="+mn-lt"/>
                <a:ea typeface="+mn-ea"/>
                <a:cs typeface="+mn-ea"/>
              </a:rPr>
              <a:t>to be manipulated</a:t>
            </a:r>
            <a:endParaRPr lang="zh-CN" altLang="en-US" sz="2000" b="0" kern="0">
              <a:solidFill>
                <a:schemeClr val="tx2"/>
              </a:solidFill>
              <a:latin typeface="+mn-lt"/>
              <a:ea typeface="+mn-ea"/>
              <a:cs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364105" y="4233545"/>
            <a:ext cx="838200" cy="0"/>
          </a:xfrm>
          <a:prstGeom prst="straightConnector1">
            <a:avLst/>
          </a:prstGeom>
          <a:noFill/>
          <a:ln>
            <a:solidFill>
              <a:schemeClr val="accent4"/>
            </a:solidFill>
            <a:headEnd type="arrow"/>
            <a:tailEnd type="arrow"/>
          </a:ln>
        </p:spPr>
      </p:cxnSp>
      <p:cxnSp>
        <p:nvCxnSpPr>
          <p:cNvPr id="21" name="直接箭头连接符 20"/>
          <p:cNvCxnSpPr/>
          <p:nvPr/>
        </p:nvCxnSpPr>
        <p:spPr>
          <a:xfrm>
            <a:off x="2364105" y="4919345"/>
            <a:ext cx="762000" cy="0"/>
          </a:xfrm>
          <a:prstGeom prst="straightConnector1">
            <a:avLst/>
          </a:prstGeom>
          <a:noFill/>
          <a:ln>
            <a:solidFill>
              <a:schemeClr val="accent4"/>
            </a:solidFill>
            <a:headEnd type="arrow"/>
            <a:tailEnd type="arrow"/>
          </a:ln>
        </p:spPr>
      </p:cxnSp>
      <p:sp>
        <p:nvSpPr>
          <p:cNvPr id="22" name="文本框 21"/>
          <p:cNvSpPr txBox="1"/>
          <p:nvPr/>
        </p:nvSpPr>
        <p:spPr>
          <a:xfrm>
            <a:off x="5408295" y="4462145"/>
            <a:ext cx="32759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400" b="0">
                <a:solidFill>
                  <a:srgbClr val="FF0000"/>
                </a:solidFill>
              </a:rPr>
              <a:t>Structure</a:t>
            </a:r>
            <a:r>
              <a:rPr lang="zh-CN" altLang="en-US" sz="2000" b="0" kern="0">
                <a:solidFill>
                  <a:schemeClr val="tx2"/>
                </a:solidFill>
                <a:latin typeface="+mn-lt"/>
                <a:ea typeface="+mn-ea"/>
                <a:cs typeface="+mn-ea"/>
              </a:rPr>
              <a:t>, defining how data is stored</a:t>
            </a:r>
            <a:endParaRPr lang="zh-CN" altLang="en-US" sz="2000" b="0" kern="0">
              <a:solidFill>
                <a:schemeClr val="tx2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12105" y="5455920"/>
            <a:ext cx="3359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0">
                <a:solidFill>
                  <a:srgbClr val="FF0000"/>
                </a:solidFill>
              </a:rPr>
              <a:t>Algorithm</a:t>
            </a:r>
            <a:r>
              <a:rPr lang="zh-CN" altLang="en-US" sz="2000" b="0" kern="0">
                <a:solidFill>
                  <a:schemeClr val="tx2"/>
                </a:solidFill>
                <a:latin typeface="+mn-lt"/>
                <a:ea typeface="+mn-ea"/>
                <a:cs typeface="+mn-ea"/>
              </a:rPr>
              <a:t>—</a:t>
            </a:r>
            <a:r>
              <a:rPr lang="en-US" altLang="zh-CN" sz="2000" b="0" kern="0">
                <a:solidFill>
                  <a:schemeClr val="tx2"/>
                </a:solidFill>
                <a:latin typeface="+mn-lt"/>
                <a:ea typeface="+mn-ea"/>
                <a:cs typeface="+mn-ea"/>
              </a:rPr>
              <a:t>the operations on the data</a:t>
            </a:r>
            <a:endParaRPr lang="en-US" altLang="zh-CN" sz="2000" b="0" kern="0">
              <a:solidFill>
                <a:schemeClr val="tx2"/>
              </a:solidFill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Rot="1"/>
          </p:cNvSpPr>
          <p:nvPr>
            <p:ph idx="1"/>
          </p:nvPr>
        </p:nvSpPr>
        <p:spPr>
          <a:xfrm>
            <a:off x="304800" y="381000"/>
            <a:ext cx="8540750" cy="3429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二、执行过程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zh-CN" altLang="en-US" sz="2800" b="1" dirty="0">
                <a:ea typeface="楷体_GB2312" pitchFamily="49" charset="-122"/>
              </a:rPr>
              <a:t>计算表达式</a:t>
            </a:r>
            <a:r>
              <a:rPr lang="en-US" altLang="zh-CN" sz="2800" b="1" dirty="0">
                <a:ea typeface="楷体_GB2312" pitchFamily="49" charset="-122"/>
              </a:rPr>
              <a:t>e</a:t>
            </a:r>
            <a:r>
              <a:rPr lang="zh-CN" altLang="en-US" sz="2800" b="1" dirty="0">
                <a:ea typeface="楷体_GB2312" pitchFamily="49" charset="-122"/>
              </a:rPr>
              <a:t>的值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zh-CN" altLang="en-US" sz="2800" b="1" dirty="0">
                <a:ea typeface="楷体_GB2312" pitchFamily="49" charset="-122"/>
              </a:rPr>
              <a:t>若与常量表达式</a:t>
            </a:r>
            <a:r>
              <a:rPr lang="en-US" altLang="zh-CN" sz="2800" b="1" dirty="0">
                <a:ea typeface="楷体_GB2312" pitchFamily="49" charset="-122"/>
              </a:rPr>
              <a:t>ci</a:t>
            </a:r>
            <a:r>
              <a:rPr lang="zh-CN" altLang="en-US" sz="2800" b="1" dirty="0">
                <a:ea typeface="楷体_GB2312" pitchFamily="49" charset="-122"/>
              </a:rPr>
              <a:t>值一致，则从语句</a:t>
            </a:r>
            <a:r>
              <a:rPr lang="en-US" altLang="zh-CN" sz="2800" b="1" dirty="0">
                <a:ea typeface="楷体_GB2312" pitchFamily="49" charset="-122"/>
              </a:rPr>
              <a:t>i</a:t>
            </a:r>
            <a:r>
              <a:rPr lang="zh-CN" altLang="en-US" sz="2800" b="1" dirty="0">
                <a:ea typeface="楷体_GB2312" pitchFamily="49" charset="-122"/>
              </a:rPr>
              <a:t>开始执行；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   直到遇到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break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语句或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switch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语句的“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}”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zh-CN" altLang="en-US" sz="2800" b="1" dirty="0">
                <a:ea typeface="楷体_GB2312" pitchFamily="49" charset="-122"/>
              </a:rPr>
              <a:t>若与任何常量表达式值均不一致时，则执行</a:t>
            </a:r>
            <a:r>
              <a:rPr lang="en-US" altLang="zh-CN" sz="2800" b="1" dirty="0">
                <a:ea typeface="楷体_GB2312" pitchFamily="49" charset="-122"/>
              </a:rPr>
              <a:t>default(</a:t>
            </a:r>
            <a:r>
              <a:rPr lang="zh-CN" altLang="en-US" sz="2800" b="1" dirty="0">
                <a:ea typeface="楷体_GB2312" pitchFamily="49" charset="-122"/>
              </a:rPr>
              <a:t>不履行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ea typeface="楷体_GB2312" pitchFamily="49" charset="-122"/>
              </a:rPr>
              <a:t>语句或执行后续语句。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457200" y="3810000"/>
            <a:ext cx="8763000" cy="1082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注意：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常量表达式</a:t>
            </a:r>
            <a:r>
              <a:rPr lang="en-US" altLang="zh-CN" sz="2800" b="1" dirty="0">
                <a:ea typeface="楷体_GB2312" pitchFamily="49" charset="-122"/>
              </a:rPr>
              <a:t>ci</a:t>
            </a:r>
            <a:r>
              <a:rPr lang="zh-CN" altLang="en-US" sz="2800" b="1" dirty="0">
                <a:ea typeface="楷体_GB2312" pitchFamily="49" charset="-122"/>
              </a:rPr>
              <a:t>仅起语句标号作用，</a:t>
            </a:r>
            <a:r>
              <a:rPr lang="zh-CN" altLang="en-US" sz="2800" b="1" u="sng" dirty="0">
                <a:solidFill>
                  <a:schemeClr val="tx2"/>
                </a:solidFill>
                <a:ea typeface="楷体_GB2312" pitchFamily="49" charset="-122"/>
              </a:rPr>
              <a:t>不作求值判断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Rot="1"/>
          </p:cNvSpPr>
          <p:nvPr>
            <p:ph idx="1"/>
          </p:nvPr>
        </p:nvSpPr>
        <p:spPr>
          <a:xfrm>
            <a:off x="304800" y="914400"/>
            <a:ext cx="8540750" cy="56419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b="1" dirty="0">
                <a:ea typeface="楷体_GB2312" pitchFamily="49" charset="-122"/>
              </a:rPr>
              <a:t>如：</a:t>
            </a: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switch(x)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{ case 1: printf(“statement 1”);break;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  case 2: printf(“statement 2”);break;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  default: printf(“default”);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}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39940" name="AutoShape 4"/>
          <p:cNvSpPr/>
          <p:nvPr/>
        </p:nvSpPr>
        <p:spPr>
          <a:xfrm>
            <a:off x="2438400" y="4953000"/>
            <a:ext cx="6248400" cy="1371600"/>
          </a:xfrm>
          <a:prstGeom prst="cloudCallout">
            <a:avLst>
              <a:gd name="adj1" fmla="val 5463"/>
              <a:gd name="adj2" fmla="val -16863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case1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case2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中没有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；结果是什么？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/>
          </p:cNvSpPr>
          <p:nvPr>
            <p:ph type="title"/>
          </p:nvPr>
        </p:nvSpPr>
        <p:spPr>
          <a:xfrm>
            <a:off x="304800" y="152400"/>
            <a:ext cx="8385175" cy="1524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2600" b="1" dirty="0">
                <a:ea typeface="楷体_GB2312" pitchFamily="49" charset="-122"/>
              </a:rPr>
              <a:t>例：用</a:t>
            </a:r>
            <a:r>
              <a:rPr lang="en-US" altLang="zh-CN" sz="2600" b="1" dirty="0">
                <a:ea typeface="楷体_GB2312" pitchFamily="49" charset="-122"/>
              </a:rPr>
              <a:t>switch</a:t>
            </a:r>
            <a:r>
              <a:rPr lang="zh-CN" altLang="en-US" sz="2600" b="1" dirty="0">
                <a:ea typeface="楷体_GB2312" pitchFamily="49" charset="-122"/>
              </a:rPr>
              <a:t>语句评价学生的成绩</a:t>
            </a:r>
            <a:br>
              <a:rPr lang="zh-CN" altLang="en-US" sz="2600" b="1" dirty="0">
                <a:ea typeface="楷体_GB2312" pitchFamily="49" charset="-122"/>
              </a:rPr>
            </a:br>
            <a:r>
              <a:rPr lang="en-US" altLang="zh-CN" sz="2600" b="1" dirty="0">
                <a:ea typeface="楷体_GB2312" pitchFamily="49" charset="-122"/>
              </a:rPr>
              <a:t>score&gt;=90  </a:t>
            </a:r>
            <a:r>
              <a:rPr lang="zh-CN" altLang="en-US" sz="2600" b="1" dirty="0">
                <a:ea typeface="楷体_GB2312" pitchFamily="49" charset="-122"/>
              </a:rPr>
              <a:t>优秀    </a:t>
            </a:r>
            <a:r>
              <a:rPr lang="en-US" altLang="zh-CN" sz="2600" b="1" dirty="0">
                <a:ea typeface="楷体_GB2312" pitchFamily="49" charset="-122"/>
              </a:rPr>
              <a:t>score&gt;=80  </a:t>
            </a:r>
            <a:r>
              <a:rPr lang="zh-CN" altLang="en-US" sz="2600" b="1" dirty="0">
                <a:ea typeface="楷体_GB2312" pitchFamily="49" charset="-122"/>
              </a:rPr>
              <a:t>良好   </a:t>
            </a:r>
            <a:r>
              <a:rPr lang="en-US" altLang="zh-CN" sz="2600" b="1" dirty="0">
                <a:ea typeface="楷体_GB2312" pitchFamily="49" charset="-122"/>
              </a:rPr>
              <a:t>score&gt;=70  </a:t>
            </a:r>
            <a:r>
              <a:rPr lang="zh-CN" altLang="en-US" sz="2600" b="1" dirty="0">
                <a:ea typeface="楷体_GB2312" pitchFamily="49" charset="-122"/>
              </a:rPr>
              <a:t>中           </a:t>
            </a:r>
            <a:r>
              <a:rPr lang="en-US" altLang="zh-CN" sz="2600" b="1" dirty="0">
                <a:ea typeface="楷体_GB2312" pitchFamily="49" charset="-122"/>
              </a:rPr>
              <a:t>score&gt;=60  </a:t>
            </a:r>
            <a:r>
              <a:rPr lang="zh-CN" altLang="en-US" sz="2600" b="1" dirty="0">
                <a:ea typeface="楷体_GB2312" pitchFamily="49" charset="-122"/>
              </a:rPr>
              <a:t>及格    </a:t>
            </a:r>
            <a:r>
              <a:rPr lang="en-US" altLang="zh-CN" sz="2600" b="1" dirty="0">
                <a:ea typeface="楷体_GB2312" pitchFamily="49" charset="-122"/>
              </a:rPr>
              <a:t>score&lt;60  </a:t>
            </a:r>
            <a:r>
              <a:rPr lang="zh-CN" altLang="en-US" sz="2600" b="1" dirty="0">
                <a:ea typeface="楷体_GB2312" pitchFamily="49" charset="-122"/>
              </a:rPr>
              <a:t>不及格</a:t>
            </a:r>
            <a:endParaRPr lang="zh-CN" altLang="en-US" sz="2600" b="1" dirty="0">
              <a:ea typeface="楷体_GB2312" pitchFamily="49" charset="-122"/>
            </a:endParaRPr>
          </a:p>
        </p:txBody>
      </p:sp>
      <p:sp>
        <p:nvSpPr>
          <p:cNvPr id="40963" name="Rectangle 3"/>
          <p:cNvSpPr>
            <a:spLocks noGrp="1" noRot="1"/>
          </p:cNvSpPr>
          <p:nvPr>
            <p:ph idx="1"/>
          </p:nvPr>
        </p:nvSpPr>
        <p:spPr>
          <a:xfrm>
            <a:off x="304800" y="1524000"/>
            <a:ext cx="5184775" cy="4953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#include &lt;stdio.h&gt;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void main()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{ int score;  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printf(“input a score:”);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scanf(“%d”,&amp;score);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switch(score/10)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{ case 10: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   case 9: printf(“</a:t>
            </a:r>
            <a:r>
              <a:rPr lang="zh-CN" altLang="en-US" sz="2400" b="1" dirty="0">
                <a:ea typeface="楷体_GB2312" pitchFamily="49" charset="-122"/>
              </a:rPr>
              <a:t>优秀</a:t>
            </a:r>
            <a:r>
              <a:rPr lang="en-US" altLang="zh-CN" sz="2400" b="1" dirty="0">
                <a:ea typeface="楷体_GB2312" pitchFamily="49" charset="-122"/>
              </a:rPr>
              <a:t>\n”);break;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   case 8: printf(“</a:t>
            </a:r>
            <a:r>
              <a:rPr lang="zh-CN" altLang="en-US" sz="2400" b="1" dirty="0">
                <a:ea typeface="楷体_GB2312" pitchFamily="49" charset="-122"/>
              </a:rPr>
              <a:t>良好</a:t>
            </a:r>
            <a:r>
              <a:rPr lang="en-US" altLang="zh-CN" sz="2400" b="1" dirty="0">
                <a:ea typeface="楷体_GB2312" pitchFamily="49" charset="-122"/>
              </a:rPr>
              <a:t>\n”);break;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   case 7: printf(“</a:t>
            </a:r>
            <a:r>
              <a:rPr lang="zh-CN" altLang="en-US" sz="2400" b="1" dirty="0">
                <a:ea typeface="楷体_GB2312" pitchFamily="49" charset="-122"/>
              </a:rPr>
              <a:t>中</a:t>
            </a:r>
            <a:r>
              <a:rPr lang="en-US" altLang="zh-CN" sz="2400" b="1" dirty="0">
                <a:ea typeface="楷体_GB2312" pitchFamily="49" charset="-122"/>
              </a:rPr>
              <a:t>\n”);break;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   case 6: printf(“</a:t>
            </a:r>
            <a:r>
              <a:rPr lang="zh-CN" altLang="en-US" sz="2400" b="1" dirty="0">
                <a:ea typeface="楷体_GB2312" pitchFamily="49" charset="-122"/>
              </a:rPr>
              <a:t>及格</a:t>
            </a:r>
            <a:r>
              <a:rPr lang="en-US" altLang="zh-CN" sz="2400" b="1" dirty="0">
                <a:ea typeface="楷体_GB2312" pitchFamily="49" charset="-122"/>
              </a:rPr>
              <a:t>\n”);break;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   default: printf(“</a:t>
            </a:r>
            <a:r>
              <a:rPr lang="zh-CN" altLang="en-US" sz="2400" b="1" dirty="0">
                <a:ea typeface="楷体_GB2312" pitchFamily="49" charset="-122"/>
              </a:rPr>
              <a:t>不及格</a:t>
            </a:r>
            <a:r>
              <a:rPr lang="en-US" altLang="zh-CN" sz="2400" b="1" dirty="0">
                <a:ea typeface="楷体_GB2312" pitchFamily="49" charset="-122"/>
              </a:rPr>
              <a:t>\n”);  }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} </a:t>
            </a:r>
            <a:endParaRPr lang="en-US" altLang="zh-CN" sz="2400" b="1" dirty="0">
              <a:ea typeface="楷体_GB2312" pitchFamily="49" charset="-122"/>
            </a:endParaRPr>
          </a:p>
        </p:txBody>
      </p:sp>
      <p:sp>
        <p:nvSpPr>
          <p:cNvPr id="40964" name="Text Box 4"/>
          <p:cNvSpPr txBox="1"/>
          <p:nvPr/>
        </p:nvSpPr>
        <p:spPr>
          <a:xfrm>
            <a:off x="5334000" y="1752600"/>
            <a:ext cx="36576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关键：如何表示表达式和常量，常量的取值与表达式有关。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409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Rot="1"/>
          </p:cNvSpPr>
          <p:nvPr>
            <p:ph idx="1"/>
          </p:nvPr>
        </p:nvSpPr>
        <p:spPr>
          <a:xfrm>
            <a:off x="301625" y="685800"/>
            <a:ext cx="8540750" cy="54133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 运输公司对用户计算运费。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路程（ｓ）越远，每公里运费越低。标准如下：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ｓ＜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250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ｋｍ               没有折扣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250≤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ｓ＜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500     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２％折扣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500≤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ｓ＜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1000    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５％折扣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1000≤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ｓ＜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2000         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８％折扣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2000≤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ｓ＜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3000           10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％折扣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3000≤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ｓ               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％折扣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设每公里每吨货物的基本运费为ｐ，货物重为ｗ，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距离为ｓ，折扣为ｄ，则总运费ｆ的计算公式为：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ｆ＝ｐ*ｗ*ｓ*（１－ｄ）</a:t>
            </a:r>
            <a:r>
              <a:rPr lang="zh-CN" altLang="en-US" sz="2800" b="1" dirty="0"/>
              <a:t>　 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Rot="1"/>
          </p:cNvSpPr>
          <p:nvPr>
            <p:ph idx="1"/>
          </p:nvPr>
        </p:nvSpPr>
        <p:spPr>
          <a:xfrm>
            <a:off x="5638800" y="762000"/>
            <a:ext cx="3733800" cy="4267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int(s/250)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0:  d=0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1:  d=2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2</a:t>
            </a:r>
            <a:r>
              <a:rPr lang="zh-CN" altLang="en-US" b="1" dirty="0">
                <a:ea typeface="楷体_GB2312" pitchFamily="49" charset="-122"/>
              </a:rPr>
              <a:t>、</a:t>
            </a:r>
            <a:r>
              <a:rPr lang="en-US" altLang="zh-CN" b="1" dirty="0">
                <a:ea typeface="楷体_GB2312" pitchFamily="49" charset="-122"/>
              </a:rPr>
              <a:t>3:  d=5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4</a:t>
            </a:r>
            <a:r>
              <a:rPr lang="zh-CN" altLang="en-US" sz="2800" b="1" dirty="0"/>
              <a:t>～</a:t>
            </a:r>
            <a:r>
              <a:rPr lang="en-US" altLang="zh-CN" b="1" dirty="0">
                <a:ea typeface="楷体_GB2312" pitchFamily="49" charset="-122"/>
              </a:rPr>
              <a:t>7:  d=8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8</a:t>
            </a:r>
            <a:r>
              <a:rPr lang="zh-CN" altLang="en-US" sz="2800" b="1" dirty="0"/>
              <a:t>～</a:t>
            </a:r>
            <a:r>
              <a:rPr lang="en-US" altLang="zh-CN" b="1" dirty="0">
                <a:ea typeface="楷体_GB2312" pitchFamily="49" charset="-122"/>
              </a:rPr>
              <a:t>11:  d=10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楷体_GB2312" pitchFamily="49" charset="-122"/>
              </a:rPr>
              <a:t>其他：</a:t>
            </a:r>
            <a:r>
              <a:rPr lang="en-US" altLang="zh-CN" b="1" dirty="0">
                <a:ea typeface="楷体_GB2312" pitchFamily="49" charset="-122"/>
              </a:rPr>
              <a:t>d=15</a:t>
            </a:r>
            <a:endParaRPr lang="en-US" altLang="zh-CN" b="1" dirty="0">
              <a:ea typeface="楷体_GB2312" pitchFamily="49" charset="-122"/>
            </a:endParaRPr>
          </a:p>
        </p:txBody>
      </p:sp>
      <p:pic>
        <p:nvPicPr>
          <p:cNvPr id="3584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62000"/>
            <a:ext cx="502920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Rot="1"/>
          </p:cNvSpPr>
          <p:nvPr>
            <p:ph idx="1"/>
          </p:nvPr>
        </p:nvSpPr>
        <p:spPr>
          <a:xfrm>
            <a:off x="301625" y="0"/>
            <a:ext cx="8540750" cy="6858000"/>
          </a:xfrm>
        </p:spPr>
        <p:txBody>
          <a:bodyPr vert="horz" wrap="square" lIns="91440" tIns="45720" rIns="91440" bIns="45720" anchor="t" anchorCtr="0"/>
          <a:lstStyle/>
          <a:p>
            <a:pPr marL="357505" indent="-357505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void main ( )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int c;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float p,w,d,f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s;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scanf(</a:t>
            </a:r>
            <a:r>
              <a:rPr lang="zh-CN" altLang="zh-CN" sz="2800" b="1" dirty="0">
                <a:ea typeface="楷体_GB2312" pitchFamily="49" charset="-122"/>
              </a:rPr>
              <a:t>“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%f,%f,%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zh-CN" altLang="zh-CN" sz="2800" b="1" dirty="0">
                <a:ea typeface="楷体_GB2312" pitchFamily="49" charset="-122"/>
              </a:rPr>
              <a:t>”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,&amp;p,&amp;w,&amp;s);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c=s/250;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switch(c){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  case 0:d=0;break;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  case 1:d=2;break;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  case 2:case 3:d=5;break；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  case 4:case 5:case 6:case 7:d=8;break;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  case 8:case 9:case 10: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  case 11:d=10;break;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 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:d=15;}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f=p*w*s*(1-d/100.0);</a:t>
            </a:r>
            <a:b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	printf(</a:t>
            </a:r>
            <a:r>
              <a:rPr lang="zh-CN" altLang="zh-CN" sz="2800" b="1" dirty="0">
                <a:ea typeface="楷体_GB2312" pitchFamily="49" charset="-122"/>
              </a:rPr>
              <a:t>“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freight=%15.4f\n</a:t>
            </a:r>
            <a:r>
              <a:rPr lang="zh-CN" altLang="zh-CN" sz="2800" b="1" dirty="0">
                <a:ea typeface="楷体_GB2312" pitchFamily="49" charset="-122"/>
              </a:rPr>
              <a:t>”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,f);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357505" indent="-357505" eaLnBrk="1" hangingPunct="1">
              <a:lnSpc>
                <a:spcPct val="90000"/>
              </a:lnSpc>
              <a:buNone/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304800"/>
            <a:ext cx="8540750" cy="881380"/>
          </a:xfrm>
        </p:spPr>
        <p:txBody>
          <a:bodyPr/>
          <a:p>
            <a:pPr algn="l"/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：已知苹果每公斤价格</a:t>
            </a:r>
            <a:r>
              <a:rPr lang="en-US" altLang="zh-CN" sz="2800"/>
              <a:t>priceperkg,</a:t>
            </a:r>
            <a:r>
              <a:rPr lang="zh-CN" altLang="en-US" sz="2800"/>
              <a:t>买</a:t>
            </a:r>
            <a:r>
              <a:rPr lang="en-US" altLang="zh-CN" sz="2800"/>
              <a:t>quantity</a:t>
            </a:r>
            <a:r>
              <a:rPr lang="zh-CN" altLang="en-US" sz="2800"/>
              <a:t>公斤的苹果，需要</a:t>
            </a:r>
            <a:r>
              <a:rPr lang="zh-CN" altLang="en-US" sz="2800"/>
              <a:t>多少钱？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1741170"/>
          </a:xfrm>
        </p:spPr>
        <p:txBody>
          <a:bodyPr/>
          <a:p>
            <a:pPr>
              <a:buFont typeface="Wingdings" panose="05000000000000000000" charset="0"/>
              <a:buChar char="n"/>
            </a:pPr>
            <a:r>
              <a:rPr lang="zh-CN" altLang="en-US" sz="2800"/>
              <a:t>输入</a:t>
            </a:r>
            <a:r>
              <a:rPr lang="en-US" altLang="zh-CN" sz="2800"/>
              <a:t>quantity</a:t>
            </a:r>
            <a:r>
              <a:rPr lang="zh-CN" altLang="en-US" sz="2800"/>
              <a:t>和</a:t>
            </a:r>
            <a:r>
              <a:rPr lang="en-US" altLang="zh-CN" sz="2800"/>
              <a:t>priceperkg</a:t>
            </a:r>
            <a:endParaRPr lang="en-US" altLang="zh-CN" sz="2800"/>
          </a:p>
          <a:p>
            <a:pPr>
              <a:buFont typeface="Wingdings" panose="05000000000000000000" charset="0"/>
              <a:buChar char="n"/>
            </a:pPr>
            <a:r>
              <a:rPr lang="zh-CN" altLang="en-US" sz="2800"/>
              <a:t>根据公式</a:t>
            </a:r>
            <a:r>
              <a:rPr lang="en-US" altLang="zh-CN" sz="2800"/>
              <a:t>price=quantity*priceperkg</a:t>
            </a:r>
            <a:r>
              <a:rPr lang="zh-CN" altLang="en-US" sz="2800"/>
              <a:t>计算</a:t>
            </a:r>
            <a:r>
              <a:rPr lang="en-US" altLang="zh-CN" sz="2800"/>
              <a:t>price</a:t>
            </a:r>
            <a:endParaRPr lang="en-US" altLang="zh-CN" sz="2800"/>
          </a:p>
          <a:p>
            <a:pPr>
              <a:buFont typeface="Wingdings" panose="05000000000000000000" charset="0"/>
              <a:buChar char="n"/>
            </a:pPr>
            <a:r>
              <a:rPr lang="zh-CN" altLang="en-US" sz="2800"/>
              <a:t>输出</a:t>
            </a:r>
            <a:r>
              <a:rPr lang="en-US" altLang="zh-CN" sz="2800"/>
              <a:t>price</a:t>
            </a:r>
            <a:endParaRPr lang="en-US" altLang="zh-CN" sz="2800"/>
          </a:p>
          <a:p>
            <a:pPr>
              <a:buFont typeface="Wingdings" panose="05000000000000000000" charset="0"/>
              <a:buChar char="n"/>
            </a:pP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301625" y="3581400"/>
            <a:ext cx="7799070" cy="2118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altLang="zh-CN" b="0"/>
              <a:t>float quantity,priceperkg,price;</a:t>
            </a:r>
            <a:endParaRPr lang="en-US" altLang="zh-CN" b="0"/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b="0" kern="0">
                <a:latin typeface="+mn-lt"/>
                <a:ea typeface="+mn-ea"/>
              </a:rPr>
              <a:t>scanf(“%f,%f”,&amp;quantity,&amp;priceperkg);</a:t>
            </a:r>
            <a:endParaRPr lang="zh-CN" altLang="en-US" b="0" kern="0">
              <a:latin typeface="+mn-lt"/>
              <a:ea typeface="+mn-ea"/>
            </a:endParaRP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b="0" kern="0">
                <a:latin typeface="+mn-lt"/>
                <a:ea typeface="+mn-ea"/>
              </a:rPr>
              <a:t>price=</a:t>
            </a:r>
            <a:r>
              <a:rPr lang="zh-CN" altLang="en-US" b="0" kern="0">
                <a:latin typeface="+mn-lt"/>
                <a:ea typeface="+mn-ea"/>
                <a:sym typeface="+mn-ea"/>
              </a:rPr>
              <a:t>quantity*priceperkg;</a:t>
            </a:r>
            <a:endParaRPr lang="zh-CN" altLang="en-US" b="0" kern="0">
              <a:latin typeface="+mn-lt"/>
              <a:ea typeface="+mn-ea"/>
              <a:sym typeface="+mn-ea"/>
            </a:endParaRPr>
          </a:p>
          <a:p>
            <a:pPr marL="457200" indent="-457200" algn="l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b="0" kern="0">
                <a:latin typeface="+mn-lt"/>
                <a:ea typeface="+mn-ea"/>
              </a:rPr>
              <a:t>printf(“%f”,price);</a:t>
            </a:r>
            <a:endParaRPr lang="zh-CN" altLang="en-US" b="0" kern="0">
              <a:latin typeface="+mn-lt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3600" y="5486400"/>
            <a:ext cx="235775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defTabSz="914400"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charset="0"/>
            </a:pPr>
            <a:r>
              <a:rPr lang="zh-CN" altLang="en-US" sz="4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顺序结构</a:t>
            </a:r>
            <a:endParaRPr lang="zh-CN" altLang="en-US" sz="4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>
          <a:xfrm>
            <a:off x="304800" y="228600"/>
            <a:ext cx="8540750" cy="8382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>
                <a:latin typeface="宋体" panose="02010600030101010101" pitchFamily="2" charset="-122"/>
              </a:rPr>
              <a:t>3.2 if</a:t>
            </a:r>
            <a:r>
              <a:rPr lang="zh-CN" altLang="en-US" sz="3200" b="1" dirty="0">
                <a:latin typeface="宋体" panose="02010600030101010101" pitchFamily="2" charset="-122"/>
              </a:rPr>
              <a:t>语句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285750" y="1066800"/>
            <a:ext cx="8540750" cy="545084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一、</a:t>
            </a:r>
            <a:r>
              <a:rPr lang="en-US" altLang="zh-CN" sz="2800" b="1" dirty="0">
                <a:ea typeface="楷体_GB2312" pitchFamily="49" charset="-122"/>
              </a:rPr>
              <a:t>if</a:t>
            </a:r>
            <a:r>
              <a:rPr lang="zh-CN" altLang="en-US" sz="2800" b="1" dirty="0">
                <a:ea typeface="楷体_GB2312" pitchFamily="49" charset="-122"/>
              </a:rPr>
              <a:t>语句的三种形式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）条件执行  </a:t>
            </a:r>
            <a:r>
              <a:rPr lang="en-US" altLang="zh-CN" sz="2800" b="1" dirty="0">
                <a:ea typeface="楷体_GB2312" pitchFamily="49" charset="-122"/>
              </a:rPr>
              <a:t>if(e)    A       -----A</a:t>
            </a:r>
            <a:r>
              <a:rPr lang="zh-CN" altLang="en-US" sz="2800" b="1" dirty="0">
                <a:ea typeface="楷体_GB2312" pitchFamily="49" charset="-122"/>
              </a:rPr>
              <a:t>可为简单或复合语句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      如：</a:t>
            </a:r>
            <a:r>
              <a:rPr lang="en-US" altLang="zh-CN" sz="2800" b="1" dirty="0">
                <a:ea typeface="楷体_GB2312" pitchFamily="49" charset="-122"/>
              </a:rPr>
              <a:t>if(a&gt;0)   printf(“a is positive.\n”);                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           if(x&gt;y)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           {  t=y;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               y=x;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               x=t;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           }     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（后面需要用到）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4800" y="397510"/>
            <a:ext cx="5695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</a:t>
            </a:r>
            <a:r>
              <a:rPr lang="en-US" altLang="zh-CN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：计算两个整数a,b中的最大值</a:t>
            </a:r>
            <a:endParaRPr lang="zh-CN" altLang="en-US" b="0" ker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845" t="5389" b="8383"/>
          <a:stretch>
            <a:fillRect/>
          </a:stretch>
        </p:blipFill>
        <p:spPr>
          <a:xfrm>
            <a:off x="4419600" y="1752600"/>
            <a:ext cx="4489450" cy="3657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3840" y="1752600"/>
            <a:ext cx="417512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a, b, max;</a:t>
            </a:r>
            <a:endParaRPr lang="en-US" altLang="zh-CN"/>
          </a:p>
          <a:p>
            <a:r>
              <a:rPr lang="en-US" altLang="zh-CN"/>
              <a:t>scanf(“%d%d”,&amp;a,&amp;b);</a:t>
            </a:r>
            <a:endParaRPr lang="en-US" altLang="zh-CN"/>
          </a:p>
          <a:p>
            <a:r>
              <a:rPr lang="en-US" altLang="zh-CN"/>
              <a:t>max=b;</a:t>
            </a:r>
            <a:endParaRPr lang="en-US" altLang="zh-CN"/>
          </a:p>
          <a:p>
            <a:r>
              <a:rPr lang="en-US" altLang="zh-CN"/>
              <a:t>if(a&gt;b)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pPr indent="457200"/>
            <a:r>
              <a:rPr lang="en-US" altLang="zh-CN"/>
              <a:t>max=a;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printf(“%d”,max);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Rot="1"/>
          </p:cNvSpPr>
          <p:nvPr>
            <p:ph idx="1"/>
          </p:nvPr>
        </p:nvSpPr>
        <p:spPr>
          <a:xfrm>
            <a:off x="301625" y="914400"/>
            <a:ext cx="8540750" cy="66960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ea typeface="楷体_GB2312" pitchFamily="49" charset="-122"/>
              </a:rPr>
              <a:t>2</a:t>
            </a:r>
            <a:r>
              <a:rPr lang="zh-CN" altLang="en-US" sz="2600" b="1" dirty="0">
                <a:ea typeface="楷体_GB2312" pitchFamily="49" charset="-122"/>
              </a:rPr>
              <a:t>）分支选择   </a:t>
            </a:r>
            <a:r>
              <a:rPr lang="en-US" altLang="zh-CN" sz="2600" b="1" dirty="0">
                <a:ea typeface="楷体_GB2312" pitchFamily="49" charset="-122"/>
              </a:rPr>
              <a:t>if(e)    A   else    B</a:t>
            </a:r>
            <a:endParaRPr lang="en-US" altLang="zh-CN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ea typeface="楷体_GB2312" pitchFamily="49" charset="-122"/>
              </a:rPr>
              <a:t> </a:t>
            </a:r>
            <a:r>
              <a:rPr lang="zh-CN" altLang="en-US" sz="2600" b="1" dirty="0">
                <a:ea typeface="楷体_GB2312" pitchFamily="49" charset="-122"/>
              </a:rPr>
              <a:t>当</a:t>
            </a:r>
            <a:r>
              <a:rPr lang="en-US" altLang="zh-CN" sz="2600" b="1" dirty="0">
                <a:ea typeface="楷体_GB2312" pitchFamily="49" charset="-122"/>
              </a:rPr>
              <a:t>e</a:t>
            </a:r>
            <a:r>
              <a:rPr lang="zh-CN" altLang="en-US" sz="2600" b="1" dirty="0">
                <a:ea typeface="楷体_GB2312" pitchFamily="49" charset="-122"/>
              </a:rPr>
              <a:t>为真值（非</a:t>
            </a:r>
            <a:r>
              <a:rPr lang="en-US" altLang="zh-CN" sz="2600" b="1" dirty="0">
                <a:ea typeface="楷体_GB2312" pitchFamily="49" charset="-122"/>
              </a:rPr>
              <a:t>0</a:t>
            </a:r>
            <a:r>
              <a:rPr lang="zh-CN" altLang="en-US" sz="2600" b="1" dirty="0">
                <a:ea typeface="楷体_GB2312" pitchFamily="49" charset="-122"/>
              </a:rPr>
              <a:t>）时执行</a:t>
            </a:r>
            <a:r>
              <a:rPr lang="en-US" altLang="zh-CN" sz="2600" b="1" dirty="0">
                <a:ea typeface="楷体_GB2312" pitchFamily="49" charset="-122"/>
              </a:rPr>
              <a:t>A</a:t>
            </a:r>
            <a:r>
              <a:rPr lang="zh-CN" altLang="en-US" sz="2600" b="1" dirty="0">
                <a:ea typeface="楷体_GB2312" pitchFamily="49" charset="-122"/>
              </a:rPr>
              <a:t>，否则执行</a:t>
            </a:r>
            <a:r>
              <a:rPr lang="en-US" altLang="zh-CN" sz="2600" b="1" dirty="0">
                <a:ea typeface="楷体_GB2312" pitchFamily="49" charset="-122"/>
              </a:rPr>
              <a:t>B</a:t>
            </a:r>
            <a:r>
              <a:rPr lang="zh-CN" altLang="en-US" sz="2600" b="1" dirty="0">
                <a:ea typeface="楷体_GB2312" pitchFamily="49" charset="-122"/>
              </a:rPr>
              <a:t>或后续语句。</a:t>
            </a:r>
            <a:endParaRPr lang="zh-CN" altLang="en-US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600" b="1" dirty="0">
                <a:ea typeface="楷体_GB2312" pitchFamily="49" charset="-122"/>
              </a:rPr>
              <a:t>    </a:t>
            </a:r>
            <a:r>
              <a:rPr lang="en-US" altLang="zh-CN" sz="2600" b="1" dirty="0">
                <a:ea typeface="楷体_GB2312" pitchFamily="49" charset="-122"/>
              </a:rPr>
              <a:t>if(a&gt;0)   </a:t>
            </a:r>
            <a:endParaRPr lang="en-US" altLang="zh-CN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ea typeface="楷体_GB2312" pitchFamily="49" charset="-122"/>
              </a:rPr>
              <a:t>    printf(“A is positive.\n”);</a:t>
            </a:r>
            <a:endParaRPr lang="en-US" altLang="zh-CN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ea typeface="楷体_GB2312" pitchFamily="49" charset="-122"/>
              </a:rPr>
              <a:t>    else     </a:t>
            </a:r>
            <a:endParaRPr lang="en-US" altLang="zh-CN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ea typeface="楷体_GB2312" pitchFamily="49" charset="-122"/>
              </a:rPr>
              <a:t>    printf(“A is not positive.\n”);</a:t>
            </a:r>
            <a:endParaRPr lang="en-US" altLang="zh-CN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en-US" altLang="zh-CN" sz="2600" b="1" dirty="0">
                <a:ea typeface="楷体_GB2312" pitchFamily="49" charset="-122"/>
              </a:rPr>
              <a:t> A</a:t>
            </a:r>
            <a:r>
              <a:rPr lang="zh-CN" altLang="en-US" sz="2600" b="1" dirty="0">
                <a:ea typeface="楷体_GB2312" pitchFamily="49" charset="-122"/>
              </a:rPr>
              <a:t>或</a:t>
            </a:r>
            <a:r>
              <a:rPr lang="en-US" altLang="zh-CN" sz="2600" b="1" dirty="0">
                <a:ea typeface="楷体_GB2312" pitchFamily="49" charset="-122"/>
              </a:rPr>
              <a:t>B</a:t>
            </a:r>
            <a:r>
              <a:rPr lang="zh-CN" altLang="en-US" sz="2600" b="1" dirty="0">
                <a:ea typeface="楷体_GB2312" pitchFamily="49" charset="-122"/>
              </a:rPr>
              <a:t>都可以是单一语句，也可以是复合语句；</a:t>
            </a:r>
            <a:endParaRPr lang="zh-CN" altLang="en-US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2600" b="1" dirty="0">
                <a:ea typeface="楷体_GB2312" pitchFamily="49" charset="-122"/>
              </a:rPr>
              <a:t> </a:t>
            </a:r>
            <a:r>
              <a:rPr lang="en-US" altLang="zh-CN" sz="2600" b="1" dirty="0">
                <a:ea typeface="楷体_GB2312" pitchFamily="49" charset="-122"/>
              </a:rPr>
              <a:t>else</a:t>
            </a:r>
            <a:r>
              <a:rPr lang="zh-CN" altLang="en-US" sz="2600" b="1" dirty="0">
                <a:ea typeface="楷体_GB2312" pitchFamily="49" charset="-122"/>
              </a:rPr>
              <a:t>部分不能独立存在，即</a:t>
            </a:r>
            <a:r>
              <a:rPr lang="en-US" altLang="zh-CN" sz="2600" b="1" dirty="0">
                <a:ea typeface="楷体_GB2312" pitchFamily="49" charset="-122"/>
              </a:rPr>
              <a:t>else</a:t>
            </a:r>
            <a:r>
              <a:rPr lang="zh-CN" altLang="en-US" sz="2600" b="1" dirty="0">
                <a:ea typeface="楷体_GB2312" pitchFamily="49" charset="-122"/>
              </a:rPr>
              <a:t>前一定有一个“；”，它必定是</a:t>
            </a:r>
            <a:r>
              <a:rPr lang="en-US" altLang="zh-CN" sz="2600" b="1" dirty="0">
                <a:ea typeface="楷体_GB2312" pitchFamily="49" charset="-122"/>
              </a:rPr>
              <a:t>if</a:t>
            </a:r>
            <a:r>
              <a:rPr lang="zh-CN" altLang="en-US" sz="2600" b="1" dirty="0">
                <a:ea typeface="楷体_GB2312" pitchFamily="49" charset="-122"/>
              </a:rPr>
              <a:t>语句的一部分。</a:t>
            </a:r>
            <a:endParaRPr lang="zh-CN" altLang="en-US" sz="2600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04800" y="397510"/>
            <a:ext cx="5695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例</a:t>
            </a:r>
            <a:r>
              <a:rPr lang="en-US" altLang="zh-CN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lang="zh-CN" altLang="en-US" b="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：计算两个整数a,b中的最大值</a:t>
            </a:r>
            <a:endParaRPr lang="zh-CN" altLang="en-US" b="0" ker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rcRect l="4845" t="5389" b="8383"/>
          <a:stretch>
            <a:fillRect/>
          </a:stretch>
        </p:blipFill>
        <p:spPr>
          <a:xfrm>
            <a:off x="4419600" y="1752600"/>
            <a:ext cx="4489450" cy="3657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43840" y="1752600"/>
            <a:ext cx="417512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a, b, max;</a:t>
            </a:r>
            <a:endParaRPr lang="en-US" altLang="zh-CN"/>
          </a:p>
          <a:p>
            <a:r>
              <a:rPr lang="en-US" altLang="zh-CN"/>
              <a:t>scanf(“%d%d”,&amp;a,&amp;b);</a:t>
            </a:r>
            <a:endParaRPr lang="en-US" altLang="zh-CN"/>
          </a:p>
          <a:p>
            <a:r>
              <a:rPr lang="en-US" altLang="zh-CN"/>
              <a:t>if(a&gt;b)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pPr indent="457200"/>
            <a:r>
              <a:rPr lang="en-US" altLang="zh-CN"/>
              <a:t>max=a;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else</a:t>
            </a:r>
            <a:endParaRPr lang="en-US" altLang="zh-CN"/>
          </a:p>
          <a:p>
            <a:r>
              <a:rPr lang="en-US" altLang="zh-CN"/>
              <a:t>{</a:t>
            </a:r>
            <a:endParaRPr lang="en-US" altLang="zh-CN"/>
          </a:p>
          <a:p>
            <a:pPr indent="457200"/>
            <a:r>
              <a:rPr lang="en-US" altLang="zh-CN">
                <a:sym typeface="+mn-ea"/>
              </a:rPr>
              <a:t>max=b;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r>
              <a:rPr lang="en-US" altLang="zh-CN"/>
              <a:t>printf(“%d”,max);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/>
          </p:cNvSpPr>
          <p:nvPr>
            <p:ph idx="1"/>
          </p:nvPr>
        </p:nvSpPr>
        <p:spPr>
          <a:xfrm>
            <a:off x="301625" y="533400"/>
            <a:ext cx="8540750" cy="5181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读程序，写出它所完成的功能。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 float x,y;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Enter x: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scanf(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,&amp;x);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if(x==0) y=1;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else  y=(x*5+1)/x;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\nx=%4.1f\ty=%4.1f\n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,x,y);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4580" name="Picture 4" descr="未命名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rcRect r="61250" b="74001"/>
          <a:stretch>
            <a:fillRect/>
          </a:stretch>
        </p:blipFill>
        <p:spPr>
          <a:xfrm>
            <a:off x="5029200" y="1143000"/>
            <a:ext cx="3733800" cy="156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Text Box 5"/>
          <p:cNvSpPr txBox="1"/>
          <p:nvPr/>
        </p:nvSpPr>
        <p:spPr>
          <a:xfrm>
            <a:off x="4495800" y="3016886"/>
            <a:ext cx="4572000" cy="11684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y=1;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if(x!=0) y=(x*5+1)/x;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2" name="Text Box 6"/>
          <p:cNvSpPr txBox="1"/>
          <p:nvPr/>
        </p:nvSpPr>
        <p:spPr>
          <a:xfrm>
            <a:off x="381000" y="5791200"/>
            <a:ext cx="876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问：若将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y=1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与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if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语句调换位置，程序结果会相同吗？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  <p:bldP spid="24582" grpId="0"/>
    </p:bldLst>
  </p:timing>
</p:sld>
</file>

<file path=ppt/tags/tag1.xml><?xml version="1.0" encoding="utf-8"?>
<p:tagLst xmlns:p="http://schemas.openxmlformats.org/presentationml/2006/main">
  <p:tag name="KSO_WPP_MARK_KEY" val="7d537ede-ac9b-4f53-96e2-6b1318050e3b"/>
  <p:tag name="COMMONDATA" val="eyJoZGlkIjoiNDUwMTFkMDI3ZjBmZjczM2Q3M2EwOGI5M2VjYzUzMDkifQ=="/>
</p:tagLst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0</TotalTime>
  <Words>7152</Words>
  <Application>WPS 演示</Application>
  <PresentationFormat>全屏显示(4:3)</PresentationFormat>
  <Paragraphs>498</Paragraphs>
  <Slides>35</Slides>
  <Notes>1</Notes>
  <HiddenSlides>5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Wingdings 2</vt:lpstr>
      <vt:lpstr>楷体_GB2312</vt:lpstr>
      <vt:lpstr>新宋体</vt:lpstr>
      <vt:lpstr>微软雅黑</vt:lpstr>
      <vt:lpstr>Arial Unicode MS</vt:lpstr>
      <vt:lpstr>Wingdings</vt:lpstr>
      <vt:lpstr>砖雕艺术</vt:lpstr>
      <vt:lpstr>第四章 选择结构程序设计</vt:lpstr>
      <vt:lpstr>PowerPoint 演示文稿</vt:lpstr>
      <vt:lpstr>PowerPoint 演示文稿</vt:lpstr>
      <vt:lpstr>PowerPoint 演示文稿</vt:lpstr>
      <vt:lpstr>4.2 if语句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 条件判断---关系表达式</vt:lpstr>
      <vt:lpstr>PowerPoint 演示文稿</vt:lpstr>
      <vt:lpstr>4.1 条件判断---逻辑表达式</vt:lpstr>
      <vt:lpstr>例：任给a,b,c三个数，按从大到小的顺序输出。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例：判断某年是否闰年。</vt:lpstr>
      <vt:lpstr>PowerPoint 演示文稿</vt:lpstr>
      <vt:lpstr>PowerPoint 演示文稿</vt:lpstr>
      <vt:lpstr>PowerPoint 演示文稿</vt:lpstr>
      <vt:lpstr>例：任意输入一个字符，若是大写字母，将其转换成小写字母；如果不是，不转换。</vt:lpstr>
      <vt:lpstr>4.3 开关语句 </vt:lpstr>
      <vt:lpstr>PowerPoint 演示文稿</vt:lpstr>
      <vt:lpstr>PowerPoint 演示文稿</vt:lpstr>
      <vt:lpstr>例：用switch语句评价学生的成绩 score&gt;=90  优秀    score&gt;=80  良好   score&gt;=70  中           score&gt;=60  及格    score&lt;60  不及格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孟天成</cp:lastModifiedBy>
  <cp:revision>408</cp:revision>
  <dcterms:created xsi:type="dcterms:W3CDTF">2022-10-19T09:16:00Z</dcterms:created>
  <dcterms:modified xsi:type="dcterms:W3CDTF">2023-10-09T05:51:49Z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F966B5CA944F4F4195A5070D353A38CF_13</vt:lpwstr>
  </property>
  <property fmtid="{D5CDD505-2E9C-101B-9397-08002B2CF9AE}" pid="4" name="KSOProductBuildVer">
    <vt:lpwstr>2052-12.1.0.15712</vt:lpwstr>
  </property>
</Properties>
</file>