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8" r:id="rId4"/>
    <p:sldId id="269" r:id="rId5"/>
    <p:sldId id="270" r:id="rId6"/>
    <p:sldId id="273" r:id="rId7"/>
    <p:sldId id="279" r:id="rId8"/>
    <p:sldId id="271" r:id="rId9"/>
    <p:sldId id="272" r:id="rId10"/>
    <p:sldId id="274" r:id="rId11"/>
    <p:sldId id="275" r:id="rId12"/>
    <p:sldId id="278" r:id="rId13"/>
    <p:sldId id="276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C7A6-51C2-47E0-852E-8C21E788A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697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1C451-1AE4-4E02-A726-326471CE2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934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1C451-1AE4-4E02-A726-326471CE2AE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2017-7-5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D1342-E879-48C8-9452-3E8F07F5B3F2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2AFFD-340C-4B14-B934-F12E8307FBA7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BC4BC6-B58F-435A-8477-D88C397FEEC6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D137D-415A-47A7-AB7F-C92215560347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9DEF13-F9A9-4AD8-91E0-C6F2E77A4F31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07EF2E-8D77-4ED9-83CE-941841EFE5D1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17BEF1-7A11-4F4C-B614-31ED39BE5569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48A0B9-2745-4138-85B5-E7A600CF0085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13FA5C-B07B-441D-906C-24A53CE2AF73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4B78DB-5455-46FF-9440-356F868DA155}" type="datetime1">
              <a:rPr lang="zh-CN" altLang="en-US" smtClean="0"/>
              <a:t>2017-7-13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》-1.1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动量与动量定理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0.png"/><Relationship Id="rId7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195736" y="908720"/>
            <a:ext cx="49685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动量与动量定理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2039879"/>
            <a:ext cx="4608512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什么是动量？</a:t>
            </a: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</a:t>
            </a:r>
            <a:r>
              <a:rPr kumimoji="1" lang="zh-CN" altLang="en-US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动量变化的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原因</a:t>
            </a:r>
            <a:endParaRPr kumimoji="1" lang="en-US" altLang="zh-CN" sz="39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784">
              <a:lnSpc>
                <a:spcPct val="180000"/>
              </a:lnSpc>
              <a:defRPr/>
            </a:pP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kumimoji="1" lang="en-US" altLang="zh-CN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kumimoji="1" lang="zh-CN" altLang="en-US" sz="3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什么是冲量？</a:t>
            </a:r>
            <a:endParaRPr kumimoji="1" lang="en-US" altLang="zh-CN" sz="39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914784">
              <a:lnSpc>
                <a:spcPct val="180000"/>
              </a:lnSpc>
              <a:defRPr/>
            </a:pPr>
            <a:r>
              <a:rPr kumimoji="1" lang="en-US" altLang="zh-CN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</a:t>
            </a:r>
            <a:r>
              <a:rPr kumimoji="1" lang="zh-CN" altLang="en-US" sz="3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动量定理</a:t>
            </a: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36096" y="836712"/>
            <a:ext cx="3346717" cy="2112805"/>
            <a:chOff x="1691680" y="601594"/>
            <a:chExt cx="5400600" cy="3528902"/>
          </a:xfrm>
        </p:grpSpPr>
        <p:grpSp>
          <p:nvGrpSpPr>
            <p:cNvPr id="3" name="组合 2"/>
            <p:cNvGrpSpPr/>
            <p:nvPr/>
          </p:nvGrpSpPr>
          <p:grpSpPr>
            <a:xfrm>
              <a:off x="2411760" y="601594"/>
              <a:ext cx="4680520" cy="3528902"/>
              <a:chOff x="2411760" y="601594"/>
              <a:chExt cx="4680520" cy="3528902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6588224" y="3914472"/>
                <a:ext cx="144016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组合 8"/>
              <p:cNvGrpSpPr/>
              <p:nvPr/>
            </p:nvGrpSpPr>
            <p:grpSpPr>
              <a:xfrm>
                <a:off x="2411760" y="601594"/>
                <a:ext cx="4680520" cy="3528902"/>
                <a:chOff x="2411760" y="601594"/>
                <a:chExt cx="4680520" cy="3528902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2771800" y="3914472"/>
                  <a:ext cx="4125551" cy="216024"/>
                  <a:chOff x="1979712" y="4005064"/>
                  <a:chExt cx="4125551" cy="21602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 flipH="1">
                    <a:off x="2771800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 flipH="1">
                    <a:off x="2987824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1979712" y="4005064"/>
                    <a:ext cx="4125551" cy="216024"/>
                    <a:chOff x="1979712" y="4005064"/>
                    <a:chExt cx="4125551" cy="216024"/>
                  </a:xfrm>
                </p:grpSpPr>
                <p:cxnSp>
                  <p:nvCxnSpPr>
                    <p:cNvPr id="28" name="直接连接符 27"/>
                    <p:cNvCxnSpPr/>
                    <p:nvPr/>
                  </p:nvCxnSpPr>
                  <p:spPr>
                    <a:xfrm>
                      <a:off x="1979712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连接符 28"/>
                    <p:cNvCxnSpPr/>
                    <p:nvPr/>
                  </p:nvCxnSpPr>
                  <p:spPr>
                    <a:xfrm flipH="1">
                      <a:off x="255577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/>
                    <p:cNvCxnSpPr/>
                    <p:nvPr/>
                  </p:nvCxnSpPr>
                  <p:spPr>
                    <a:xfrm flipH="1">
                      <a:off x="320384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 flipH="1">
                      <a:off x="341987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H="1">
                      <a:off x="363589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>
                      <a:off x="385192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连接符 33"/>
                    <p:cNvCxnSpPr/>
                    <p:nvPr/>
                  </p:nvCxnSpPr>
                  <p:spPr>
                    <a:xfrm flipH="1">
                      <a:off x="406794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 flipH="1">
                      <a:off x="428396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接连接符 35"/>
                    <p:cNvCxnSpPr/>
                    <p:nvPr/>
                  </p:nvCxnSpPr>
                  <p:spPr>
                    <a:xfrm flipH="1">
                      <a:off x="449999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 flipH="1">
                      <a:off x="471601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/>
                    <p:cNvCxnSpPr/>
                    <p:nvPr/>
                  </p:nvCxnSpPr>
                  <p:spPr>
                    <a:xfrm flipH="1">
                      <a:off x="493204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H="1">
                      <a:off x="514806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H="1">
                      <a:off x="536408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>
                      <a:off x="558011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>
                      <a:off x="2000807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/>
                    <p:nvPr/>
                  </p:nvCxnSpPr>
                  <p:spPr>
                    <a:xfrm flipH="1">
                      <a:off x="2360847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 flipH="1">
                      <a:off x="2144823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3851920" y="2655496"/>
                  <a:ext cx="0" cy="12055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V="1">
                  <a:off x="5580112" y="3212976"/>
                  <a:ext cx="0" cy="7014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组合 14"/>
                <p:cNvGrpSpPr/>
                <p:nvPr/>
              </p:nvGrpSpPr>
              <p:grpSpPr>
                <a:xfrm>
                  <a:off x="3490102" y="601594"/>
                  <a:ext cx="649850" cy="667166"/>
                  <a:chOff x="3394140" y="601594"/>
                  <a:chExt cx="649850" cy="667166"/>
                </a:xfrm>
              </p:grpSpPr>
              <p:sp>
                <p:nvSpPr>
                  <p:cNvPr id="23" name="椭圆 22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3394140" y="601594"/>
                        <a:ext cx="452369" cy="36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4140" y="601594"/>
                        <a:ext cx="452369" cy="36933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30435" b="-405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" name="直接连接符 15"/>
                <p:cNvCxnSpPr/>
                <p:nvPr/>
              </p:nvCxnSpPr>
              <p:spPr>
                <a:xfrm>
                  <a:off x="3850103" y="1268760"/>
                  <a:ext cx="1817" cy="1386736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组合 16"/>
                <p:cNvGrpSpPr/>
                <p:nvPr/>
              </p:nvGrpSpPr>
              <p:grpSpPr>
                <a:xfrm>
                  <a:off x="5233091" y="1563762"/>
                  <a:ext cx="635053" cy="641102"/>
                  <a:chOff x="3408937" y="627658"/>
                  <a:chExt cx="635053" cy="641102"/>
                </a:xfrm>
              </p:grpSpPr>
              <p:sp>
                <p:nvSpPr>
                  <p:cNvPr id="21" name="椭圆 20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408937" y="627658"/>
                        <a:ext cx="452369" cy="36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8937" y="627658"/>
                        <a:ext cx="452369" cy="36933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30435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" name="直接连接符 17"/>
                <p:cNvCxnSpPr>
                  <a:stCxn id="21" idx="4"/>
                </p:cNvCxnSpPr>
                <p:nvPr/>
              </p:nvCxnSpPr>
              <p:spPr>
                <a:xfrm flipH="1">
                  <a:off x="5580112" y="2204864"/>
                  <a:ext cx="11977" cy="100811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=1.5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=2.0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" name="组合 3"/>
            <p:cNvGrpSpPr/>
            <p:nvPr/>
          </p:nvGrpSpPr>
          <p:grpSpPr>
            <a:xfrm>
              <a:off x="1691680" y="764704"/>
              <a:ext cx="648072" cy="2457564"/>
              <a:chOff x="1691680" y="764704"/>
              <a:chExt cx="648072" cy="245756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V="1">
                <a:off x="2051720" y="1134036"/>
                <a:ext cx="0" cy="19256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691680" y="285293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</a:t>
                </a:r>
                <a:endParaRPr lang="zh-CN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07704" y="7647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51520" y="764704"/>
                <a:ext cx="4572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kumimoji="1" lang="zh-CN" altLang="zh-CN" sz="2800" b="1" dirty="0" smtClean="0">
                    <a:latin typeface="宋体" panose="02010600030101010101" pitchFamily="2" charset="-122"/>
                  </a:rPr>
                  <a:t>解：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（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1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）取竖直向上为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Y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轴的正方向，如图所示，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设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小球与地板相碰前</a:t>
                </a:r>
                <a:r>
                  <a:rPr kumimoji="1" lang="zh-CN" altLang="zh-CN" sz="2800" b="1" dirty="0" smtClean="0">
                    <a:latin typeface="宋体" panose="02010600030101010101" pitchFamily="2" charset="-122"/>
                  </a:rPr>
                  <a:t>一瞬间</a:t>
                </a: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和刚好离开地面</a:t>
                </a:r>
                <a:r>
                  <a:rPr kumimoji="1" lang="zh-CN" altLang="zh-CN" sz="2800" b="1" dirty="0" smtClean="0">
                    <a:latin typeface="宋体" panose="02010600030101010101" pitchFamily="2" charset="-122"/>
                  </a:rPr>
                  <a:t>的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速度</a:t>
                </a: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zh-CN" altLang="en-US" sz="2800" b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kumimoji="1"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宋体" panose="02010600030101010101" pitchFamily="2" charset="-122"/>
                  </a:rPr>
                  <a:t>，则</a:t>
                </a:r>
                <a:endParaRPr kumimoji="1" lang="zh-CN" altLang="zh-CN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4572000" cy="2246769"/>
              </a:xfrm>
              <a:prstGeom prst="rect">
                <a:avLst/>
              </a:prstGeom>
              <a:blipFill rotWithShape="1">
                <a:blip r:embed="rId8"/>
                <a:stretch>
                  <a:fillRect l="-2667" t="-2710" r="-933" b="-5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67544" y="3303522"/>
                <a:ext cx="1589794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g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03522"/>
                <a:ext cx="1589794" cy="4855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39552" y="3882024"/>
                <a:ext cx="7632849" cy="55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zh-CN" sz="2400" i="1">
                          <a:latin typeface="Cambria Math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2×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9.8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×2</m:t>
                          </m:r>
                        </m:e>
                      </m:rad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=−6.26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882024"/>
                <a:ext cx="7632849" cy="55508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539552" y="4705980"/>
            <a:ext cx="5415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2800" b="1" dirty="0">
                <a:latin typeface="宋体" panose="02010600030101010101" pitchFamily="2" charset="-122"/>
              </a:rPr>
              <a:t>负号表示速度</a:t>
            </a: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沿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轴负方向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。同理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51520" y="5538208"/>
                <a:ext cx="7704856" cy="55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2×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9.8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×1.5</m:t>
                          </m:r>
                        </m:e>
                      </m:rad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=5.42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38208"/>
                <a:ext cx="7704856" cy="5550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764704"/>
            <a:ext cx="4968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sz="2800" b="1" dirty="0">
                <a:latin typeface="宋体" panose="02010600030101010101" pitchFamily="2" charset="-122"/>
              </a:rPr>
              <a:t>小球与地板碰撞前后的</a:t>
            </a: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动量的变化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7505" y="1844824"/>
                <a:ext cx="5633812" cy="1192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=[0.1×5.42−0.1×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6.26</m:t>
                          </m:r>
                        </m:e>
                      </m:d>
                      <m:r>
                        <a:rPr lang="en-US" altLang="zh-CN" sz="2400">
                          <a:latin typeface="Cambria Math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>
                          <a:latin typeface="Cambria Math"/>
                        </a:rPr>
                        <m:t>=1.17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kg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m</m:t>
                      </m:r>
                      <m:r>
                        <a:rPr lang="en-US" altLang="zh-CN" sz="2400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844824"/>
                <a:ext cx="5633812" cy="1192121"/>
              </a:xfrm>
              <a:prstGeom prst="rect">
                <a:avLst/>
              </a:prstGeom>
              <a:blipFill rotWithShape="1">
                <a:blip r:embed="rId2"/>
                <a:stretch>
                  <a:fillRect l="-3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569965" y="836713"/>
            <a:ext cx="3212848" cy="1983468"/>
            <a:chOff x="1691680" y="601594"/>
            <a:chExt cx="5400600" cy="3528902"/>
          </a:xfrm>
        </p:grpSpPr>
        <p:grpSp>
          <p:nvGrpSpPr>
            <p:cNvPr id="5" name="组合 4"/>
            <p:cNvGrpSpPr/>
            <p:nvPr/>
          </p:nvGrpSpPr>
          <p:grpSpPr>
            <a:xfrm>
              <a:off x="2411760" y="601594"/>
              <a:ext cx="4680520" cy="3528902"/>
              <a:chOff x="2411760" y="601594"/>
              <a:chExt cx="4680520" cy="3528902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6588224" y="3914472"/>
                <a:ext cx="144016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组合 10"/>
              <p:cNvGrpSpPr/>
              <p:nvPr/>
            </p:nvGrpSpPr>
            <p:grpSpPr>
              <a:xfrm>
                <a:off x="2411760" y="601594"/>
                <a:ext cx="4680520" cy="3528902"/>
                <a:chOff x="2411760" y="601594"/>
                <a:chExt cx="4680520" cy="3528902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2771800" y="3914472"/>
                  <a:ext cx="4125551" cy="216024"/>
                  <a:chOff x="1979712" y="4005064"/>
                  <a:chExt cx="4125551" cy="21602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 flipH="1">
                    <a:off x="2771800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>
                    <a:off x="2987824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1979712" y="4005064"/>
                    <a:ext cx="4125551" cy="216024"/>
                    <a:chOff x="1979712" y="4005064"/>
                    <a:chExt cx="4125551" cy="216024"/>
                  </a:xfrm>
                </p:grpSpPr>
                <p:cxnSp>
                  <p:nvCxnSpPr>
                    <p:cNvPr id="30" name="直接连接符 29"/>
                    <p:cNvCxnSpPr/>
                    <p:nvPr/>
                  </p:nvCxnSpPr>
                  <p:spPr>
                    <a:xfrm>
                      <a:off x="1979712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 flipH="1">
                      <a:off x="255577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H="1">
                      <a:off x="320384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>
                      <a:off x="341987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连接符 33"/>
                    <p:cNvCxnSpPr/>
                    <p:nvPr/>
                  </p:nvCxnSpPr>
                  <p:spPr>
                    <a:xfrm flipH="1">
                      <a:off x="363589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 flipH="1">
                      <a:off x="385192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接连接符 35"/>
                    <p:cNvCxnSpPr/>
                    <p:nvPr/>
                  </p:nvCxnSpPr>
                  <p:spPr>
                    <a:xfrm flipH="1">
                      <a:off x="406794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 flipH="1">
                      <a:off x="428396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/>
                    <p:cNvCxnSpPr/>
                    <p:nvPr/>
                  </p:nvCxnSpPr>
                  <p:spPr>
                    <a:xfrm flipH="1">
                      <a:off x="449999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H="1">
                      <a:off x="471601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H="1">
                      <a:off x="493204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>
                      <a:off x="514806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 flipH="1">
                      <a:off x="536408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/>
                    <p:nvPr/>
                  </p:nvCxnSpPr>
                  <p:spPr>
                    <a:xfrm flipH="1">
                      <a:off x="558011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>
                      <a:off x="2000807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接连接符 44"/>
                    <p:cNvCxnSpPr/>
                    <p:nvPr/>
                  </p:nvCxnSpPr>
                  <p:spPr>
                    <a:xfrm flipH="1">
                      <a:off x="2360847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 flipH="1">
                      <a:off x="2144823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3851920" y="2655496"/>
                  <a:ext cx="0" cy="12055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 flipV="1">
                  <a:off x="5580112" y="3212976"/>
                  <a:ext cx="0" cy="7014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组合 16"/>
                <p:cNvGrpSpPr/>
                <p:nvPr/>
              </p:nvGrpSpPr>
              <p:grpSpPr>
                <a:xfrm>
                  <a:off x="3490102" y="601594"/>
                  <a:ext cx="649850" cy="667166"/>
                  <a:chOff x="3394140" y="601594"/>
                  <a:chExt cx="649850" cy="667166"/>
                </a:xfrm>
              </p:grpSpPr>
              <p:sp>
                <p:nvSpPr>
                  <p:cNvPr id="25" name="椭圆 24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3394140" y="601594"/>
                        <a:ext cx="452369" cy="36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4140" y="601594"/>
                        <a:ext cx="452369" cy="36933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38636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" name="直接连接符 17"/>
                <p:cNvCxnSpPr/>
                <p:nvPr/>
              </p:nvCxnSpPr>
              <p:spPr>
                <a:xfrm>
                  <a:off x="3850103" y="1268760"/>
                  <a:ext cx="1817" cy="1386736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/>
                <p:cNvGrpSpPr/>
                <p:nvPr/>
              </p:nvGrpSpPr>
              <p:grpSpPr>
                <a:xfrm>
                  <a:off x="5233091" y="1563762"/>
                  <a:ext cx="635053" cy="641102"/>
                  <a:chOff x="3408937" y="627658"/>
                  <a:chExt cx="635053" cy="641102"/>
                </a:xfrm>
              </p:grpSpPr>
              <p:sp>
                <p:nvSpPr>
                  <p:cNvPr id="23" name="椭圆 22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3408937" y="627658"/>
                        <a:ext cx="452369" cy="3693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8937" y="627658"/>
                        <a:ext cx="452369" cy="369333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r="-38636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直接连接符 19"/>
                <p:cNvCxnSpPr>
                  <a:stCxn id="23" idx="4"/>
                </p:cNvCxnSpPr>
                <p:nvPr/>
              </p:nvCxnSpPr>
              <p:spPr>
                <a:xfrm flipH="1">
                  <a:off x="5580112" y="2204864"/>
                  <a:ext cx="11977" cy="100811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=1.5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=2.0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" name="组合 5"/>
            <p:cNvGrpSpPr/>
            <p:nvPr/>
          </p:nvGrpSpPr>
          <p:grpSpPr>
            <a:xfrm>
              <a:off x="1691680" y="764704"/>
              <a:ext cx="648072" cy="2457564"/>
              <a:chOff x="1691680" y="764704"/>
              <a:chExt cx="648072" cy="245756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2051720" y="1134036"/>
                <a:ext cx="0" cy="19256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691680" y="285293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07704" y="7647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180528" y="3068960"/>
                <a:ext cx="914400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（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2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）由动量定理得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∆</m:t>
                      </m:r>
                      <m:r>
                        <a:rPr lang="en-US" altLang="zh-CN" sz="2400" i="1">
                          <a:latin typeface="Cambria Math"/>
                        </a:rPr>
                        <m:t>𝑡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8" y="3068960"/>
                <a:ext cx="9144000" cy="892552"/>
              </a:xfrm>
              <a:prstGeom prst="rect">
                <a:avLst/>
              </a:prstGeom>
              <a:blipFill rotWithShape="1">
                <a:blip r:embed="rId9"/>
                <a:stretch>
                  <a:fillRect l="-1400" t="-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65770" y="5542579"/>
                <a:ext cx="8387277" cy="127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zh-CN" sz="2800" b="1" dirty="0" smtClean="0">
                    <a:latin typeface="宋体" panose="02010600030101010101" pitchFamily="2" charset="-122"/>
                  </a:rPr>
                  <a:t>地板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对小球的平均作用力大小为</a:t>
                </a:r>
                <a14:m>
                  <m:oMath xmlns:m="http://schemas.openxmlformats.org/officeDocument/2006/math">
                    <m:r>
                      <a:rPr kumimoji="1" lang="en-US" altLang="zh-CN" sz="2800" b="1">
                        <a:latin typeface="Cambria Math"/>
                      </a:rPr>
                      <m:t>1.17×</m:t>
                    </m:r>
                    <m:sSup>
                      <m:sSupPr>
                        <m:ctrlPr>
                          <a:rPr kumimoji="1"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zh-CN" sz="2800" b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zh-CN" sz="2800" b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zh-CN" sz="2800" b="1">
                        <a:latin typeface="Cambria Math"/>
                      </a:rPr>
                      <m:t>𝑁</m:t>
                    </m:r>
                  </m:oMath>
                </a14:m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，正号表示力的方向为竖直向上，即与速度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zh-CN" sz="2800" b="1" dirty="0">
                    <a:latin typeface="宋体" panose="02010600030101010101" pitchFamily="2" charset="-122"/>
                  </a:rPr>
                  <a:t>的方向一致。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0" y="5542579"/>
                <a:ext cx="8387277" cy="1270797"/>
              </a:xfrm>
              <a:prstGeom prst="rect">
                <a:avLst/>
              </a:prstGeom>
              <a:blipFill rotWithShape="1">
                <a:blip r:embed="rId10"/>
                <a:stretch>
                  <a:fillRect l="-1453" t="-3349" r="-5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65770" y="4221088"/>
                <a:ext cx="8202853" cy="15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zh-CN" sz="2800" b="1" dirty="0">
                    <a:latin typeface="宋体" panose="02010600030101010101" pitchFamily="2" charset="-122"/>
                  </a:rPr>
                  <a:t>可得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1.17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</a:rPr>
                            <m:t>kg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/>
                            </a:rPr>
                            <m:t>m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=1.17×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CN" altLang="zh-CN" sz="2400" i="1" dirty="0">
                  <a:latin typeface="Cambria Math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0" y="4221088"/>
                <a:ext cx="8202853" cy="1540743"/>
              </a:xfrm>
              <a:prstGeom prst="rect">
                <a:avLst/>
              </a:prstGeom>
              <a:blipFill rotWithShape="1">
                <a:blip r:embed="rId11"/>
                <a:stretch>
                  <a:fillRect l="-1486" t="-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179512" y="764704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讨论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4753"/>
            <a:ext cx="3854202" cy="2569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33" y="1551975"/>
            <a:ext cx="3578182" cy="2385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87996"/>
            <a:ext cx="3810000" cy="2543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34" y="4059121"/>
            <a:ext cx="3871014" cy="26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179512" y="764704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讨论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764704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sz="2800" b="1" dirty="0">
                <a:latin typeface="宋体" panose="02010600030101010101" pitchFamily="2" charset="-122"/>
              </a:rPr>
              <a:t>如图所示，把重物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G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压在纸带上，用一水平力缓慢拉动纸带，重物跟着纸带一起运动，若迅速拉动纸带，纸带将会从重物下</a:t>
            </a:r>
            <a:r>
              <a:rPr kumimoji="1" lang="zh-CN" altLang="zh-CN" sz="2800" b="1" dirty="0" smtClean="0">
                <a:latin typeface="宋体" panose="02010600030101010101" pitchFamily="2" charset="-122"/>
              </a:rPr>
              <a:t>抽出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，以下解释正确的是</a:t>
            </a:r>
            <a:r>
              <a:rPr kumimoji="1" lang="zh-CN" altLang="en-US" sz="2800" b="1" dirty="0" smtClean="0">
                <a:latin typeface="宋体" panose="02010600030101010101" pitchFamily="2" charset="-122"/>
                <a:sym typeface="Wingdings" panose="05000000000000000000" pitchFamily="2" charset="2"/>
              </a:rPr>
              <a:t>（  ）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5" name="图片 3" descr="E:\鹿晴晴\2015\源文件\步步高\物理人教3-5(浙江)\X2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35" y="2348880"/>
            <a:ext cx="2535769" cy="179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49"/>
          <p:cNvSpPr txBox="1">
            <a:spLocks noChangeArrowheads="1"/>
          </p:cNvSpPr>
          <p:nvPr/>
        </p:nvSpPr>
        <p:spPr bwMode="auto">
          <a:xfrm>
            <a:off x="323528" y="3141663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320368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在缓慢拉动时，重物和纸带的摩擦力大；</a:t>
            </a:r>
          </a:p>
        </p:txBody>
      </p:sp>
      <p:sp>
        <p:nvSpPr>
          <p:cNvPr id="10" name="Text Box 1049"/>
          <p:cNvSpPr txBox="1">
            <a:spLocks noChangeArrowheads="1"/>
          </p:cNvSpPr>
          <p:nvPr/>
        </p:nvSpPr>
        <p:spPr bwMode="auto">
          <a:xfrm>
            <a:off x="323528" y="3933056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1" name="Text Box 1049"/>
          <p:cNvSpPr txBox="1">
            <a:spLocks noChangeArrowheads="1"/>
          </p:cNvSpPr>
          <p:nvPr/>
        </p:nvSpPr>
        <p:spPr bwMode="auto">
          <a:xfrm>
            <a:off x="322933" y="4797152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2" name="Text Box 1049"/>
          <p:cNvSpPr txBox="1">
            <a:spLocks noChangeArrowheads="1"/>
          </p:cNvSpPr>
          <p:nvPr/>
        </p:nvSpPr>
        <p:spPr bwMode="auto">
          <a:xfrm>
            <a:off x="323528" y="5703639"/>
            <a:ext cx="792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kumimoji="1" lang="zh-CN" altLang="en-US" sz="2400" b="1" dirty="0" smtClean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endParaRPr kumimoji="1" lang="zh-CN" altLang="en-US" sz="24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3995772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宋体" panose="02010600030101010101" pitchFamily="2" charset="-122"/>
              </a:rPr>
              <a:t>在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迅速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拉动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纸带给重物的冲量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大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4869160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</a:rPr>
              <a:t>在缓慢拉动时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纸带给重物的冲量小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；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733256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宋体" panose="02010600030101010101" pitchFamily="2" charset="-122"/>
              </a:rPr>
              <a:t>在迅速拉动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时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，纸带给重物的冲量小；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16" name="Picture 1058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17232"/>
            <a:ext cx="8048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55"/>
          <p:cNvSpPr>
            <a:spLocks noChangeArrowheads="1"/>
          </p:cNvSpPr>
          <p:nvPr/>
        </p:nvSpPr>
        <p:spPr bwMode="auto">
          <a:xfrm>
            <a:off x="616812" y="890285"/>
            <a:ext cx="1150938" cy="695265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6350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80350" y="1841822"/>
            <a:ext cx="8663650" cy="33150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动量定理指出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合外力的冲量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是物体动量变化的原因。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动量定理不仅适用于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恒定的力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，也适用于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变力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。对于变力的情况，定理中的力指平均力。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marL="457200" indent="-457200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动量定理的数学表达式             ，是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矢量表达式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。应用时需列出分量表达式，后进行代数运算。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defTabSz="914784">
              <a:spcBef>
                <a:spcPct val="50000"/>
              </a:spcBef>
            </a:pPr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88024" y="3615407"/>
                <a:ext cx="19997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r>
                        <a:rPr lang="en-US" altLang="zh-CN" sz="2400">
                          <a:latin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/>
                        </a:rPr>
                        <m:t>t</m:t>
                      </m:r>
                      <m:r>
                        <a:rPr lang="en-US" altLang="zh-CN" sz="2400">
                          <a:latin typeface="Cambria Math"/>
                        </a:rPr>
                        <m:t>=∆</m:t>
                      </m:r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615407"/>
                <a:ext cx="199971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7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动量？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/>
              <p:nvPr/>
            </p:nvSpPr>
            <p:spPr>
              <a:xfrm>
                <a:off x="480350" y="1841822"/>
                <a:ext cx="6533919" cy="514282"/>
              </a:xfrm>
              <a:prstGeom prst="rect">
                <a:avLst/>
              </a:prstGeom>
            </p:spPr>
            <p:txBody>
              <a:bodyPr wrap="none" lIns="82589" tIns="41294" rIns="82589" bIns="41294">
                <a:spAutoFit/>
              </a:bodyPr>
              <a:lstStyle/>
              <a:p>
                <a:pPr marL="457200" indent="-457200" defTabSz="91478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大小：</a:t>
                </a:r>
                <a14:m>
                  <m:oMath xmlns:m="http://schemas.openxmlformats.org/officeDocument/2006/math">
                    <m:r>
                      <a:rPr kumimoji="1" lang="en-US" altLang="zh-CN" sz="2800" b="1">
                        <a:latin typeface="Cambria Math"/>
                      </a:rPr>
                      <m:t>𝑚𝑣</m:t>
                    </m:r>
                    <m:r>
                      <a:rPr kumimoji="1" lang="zh-CN" altLang="en-US" sz="2800" b="1" i="1" smtClean="0">
                        <a:latin typeface="Cambria Math"/>
                      </a:rPr>
                      <m:t>；</m:t>
                    </m:r>
                  </m:oMath>
                </a14:m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方向：与速度方向一致。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0" y="1841822"/>
                <a:ext cx="6533919" cy="514282"/>
              </a:xfrm>
              <a:prstGeom prst="rect">
                <a:avLst/>
              </a:prstGeom>
              <a:blipFill rotWithShape="1">
                <a:blip r:embed="rId2"/>
                <a:stretch>
                  <a:fillRect l="-1772" t="-15294" r="-1306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2986726"/>
            <a:ext cx="748883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是描述物体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运动状态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的重要物理量。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7971" y="1340768"/>
            <a:ext cx="3269338" cy="540060"/>
            <a:chOff x="477971" y="1340768"/>
            <a:chExt cx="3269338" cy="5400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477971" y="1345930"/>
              <a:ext cx="1665599" cy="514282"/>
            </a:xfrm>
            <a:prstGeom prst="rect">
              <a:avLst/>
            </a:prstGeom>
          </p:spPr>
          <p:txBody>
            <a:bodyPr wrap="none" lIns="82589" tIns="41294" rIns="82589" bIns="41294">
              <a:spAutoFit/>
            </a:bodyPr>
            <a:lstStyle/>
            <a:p>
              <a:pPr marL="412943" indent="-412943" defTabSz="914784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定义：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979712" y="1340768"/>
              <a:ext cx="1767597" cy="540060"/>
              <a:chOff x="1979712" y="1340768"/>
              <a:chExt cx="1767597" cy="5400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79712" y="1340768"/>
                <a:ext cx="1767597" cy="5400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2123728" y="1340768"/>
                    <a:ext cx="143096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𝑚𝑣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728" y="1340768"/>
                    <a:ext cx="1430969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0" y="3573016"/>
            <a:ext cx="3562656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/>
              <p:nvPr/>
            </p:nvSpPr>
            <p:spPr>
              <a:xfrm>
                <a:off x="467544" y="2410662"/>
                <a:ext cx="6637217" cy="514282"/>
              </a:xfrm>
              <a:prstGeom prst="rect">
                <a:avLst/>
              </a:prstGeom>
            </p:spPr>
            <p:txBody>
              <a:bodyPr wrap="none" lIns="82589" tIns="41294" rIns="82589" bIns="41294">
                <a:spAutoFit/>
              </a:bodyPr>
              <a:lstStyle/>
              <a:p>
                <a:pPr marL="457200" indent="-457200" defTabSz="91478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单位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：千克米</a:t>
                </a: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每秒；符号</a:t>
                </a:r>
                <a14:m>
                  <m:oMath xmlns:m="http://schemas.openxmlformats.org/officeDocument/2006/math">
                    <m:r>
                      <a:rPr lang="zh-CN" altLang="en-US" sz="2800" b="1" i="0" dirty="0" smtClean="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kg</m:t>
                    </m:r>
                    <m:r>
                      <a:rPr lang="en-US" altLang="zh-CN" sz="280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m</m:t>
                    </m:r>
                    <m:r>
                      <a:rPr lang="en-US" altLang="zh-CN" sz="2800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s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C7BD99-ED99-4A44-B76C-881F0AD0C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10662"/>
                <a:ext cx="6637217" cy="514282"/>
              </a:xfrm>
              <a:prstGeom prst="rect">
                <a:avLst/>
              </a:prstGeom>
              <a:blipFill rotWithShape="1">
                <a:blip r:embed="rId5"/>
                <a:stretch>
                  <a:fillRect l="-1746" t="-14118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动量变化的原因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52" y="1844824"/>
            <a:ext cx="5328592" cy="585936"/>
            <a:chOff x="539552" y="1844824"/>
            <a:chExt cx="5328592" cy="585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4073859" y="1907540"/>
                  <a:ext cx="179428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𝐹</m:t>
                        </m:r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𝑚𝑎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859" y="1907540"/>
                  <a:ext cx="1794285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539552" y="1844824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由牛顿运动定律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9552" y="2708920"/>
            <a:ext cx="5861941" cy="846642"/>
            <a:chOff x="539552" y="2708920"/>
            <a:chExt cx="5861941" cy="846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779365" y="2708920"/>
                  <a:ext cx="2622128" cy="8466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  <m:r>
                          <a:rPr lang="en-US" altLang="zh-CN" sz="240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altLang="zh-CN" sz="2400" b="1" i="1">
                                <a:latin typeface="Cambria Math"/>
                              </a:rPr>
                              <m:t>𝒗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365" y="2708920"/>
                  <a:ext cx="2622128" cy="846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39552" y="2843644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加速度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65968" y="4006551"/>
                <a:ext cx="4955972" cy="790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𝑚𝑎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68" y="4006551"/>
                <a:ext cx="4955972" cy="7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29777" y="5291916"/>
            <a:ext cx="5709207" cy="975979"/>
            <a:chOff x="529777" y="5291916"/>
            <a:chExt cx="5709207" cy="975979"/>
          </a:xfrm>
        </p:grpSpPr>
        <p:sp>
          <p:nvSpPr>
            <p:cNvPr id="11" name="TextBox 10"/>
            <p:cNvSpPr txBox="1"/>
            <p:nvPr/>
          </p:nvSpPr>
          <p:spPr>
            <a:xfrm>
              <a:off x="529777" y="5291916"/>
              <a:ext cx="288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牛顿运动定律的另一形式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851920" y="5477294"/>
                  <a:ext cx="2387064" cy="79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5477294"/>
                  <a:ext cx="2387064" cy="79060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2677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9777" y="724829"/>
            <a:ext cx="5709207" cy="975979"/>
            <a:chOff x="529777" y="724829"/>
            <a:chExt cx="5709207" cy="975979"/>
          </a:xfrm>
        </p:grpSpPr>
        <p:sp>
          <p:nvSpPr>
            <p:cNvPr id="3" name="TextBox 2"/>
            <p:cNvSpPr txBox="1"/>
            <p:nvPr/>
          </p:nvSpPr>
          <p:spPr>
            <a:xfrm>
              <a:off x="529777" y="724829"/>
              <a:ext cx="288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牛顿运动定律的另一形式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851920" y="910207"/>
                  <a:ext cx="2387064" cy="79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910207"/>
                  <a:ext cx="2387064" cy="790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45066" y="2276872"/>
                <a:ext cx="3473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66" y="2276872"/>
                <a:ext cx="34733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987824" y="3284984"/>
            <a:ext cx="3888431" cy="1080120"/>
            <a:chOff x="2987824" y="3284984"/>
            <a:chExt cx="3888431" cy="1080120"/>
          </a:xfrm>
        </p:grpSpPr>
        <p:sp>
          <p:nvSpPr>
            <p:cNvPr id="11" name="矩形 10"/>
            <p:cNvSpPr/>
            <p:nvPr/>
          </p:nvSpPr>
          <p:spPr>
            <a:xfrm>
              <a:off x="2987824" y="3284984"/>
              <a:ext cx="3888431" cy="1080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347864" y="3543399"/>
                  <a:ext cx="29793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𝐼</m:t>
                        </m:r>
                        <m:r>
                          <a:rPr lang="en-US" altLang="zh-CN" sz="2400">
                            <a:latin typeface="Cambria Math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543399"/>
                  <a:ext cx="297934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矩形 6"/>
          <p:cNvSpPr/>
          <p:nvPr/>
        </p:nvSpPr>
        <p:spPr>
          <a:xfrm>
            <a:off x="683568" y="35637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冲量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/>
              <p:nvPr/>
            </p:nvSpPr>
            <p:spPr>
              <a:xfrm>
                <a:off x="683568" y="5002950"/>
                <a:ext cx="6296290" cy="514282"/>
              </a:xfrm>
              <a:prstGeom prst="rect">
                <a:avLst/>
              </a:prstGeom>
            </p:spPr>
            <p:txBody>
              <a:bodyPr wrap="none" lIns="82589" tIns="41294" rIns="82589" bIns="41294">
                <a:spAutoFit/>
              </a:bodyPr>
              <a:lstStyle/>
              <a:p>
                <a:pPr marL="457200" indent="-457200" defTabSz="91478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大小：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𝐹</m:t>
                    </m:r>
                    <m:r>
                      <a:rPr lang="en-US" altLang="zh-CN" sz="28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t</m:t>
                    </m:r>
                    <m:r>
                      <a:rPr kumimoji="1" lang="zh-CN" altLang="en-US" sz="3200" b="1" i="1" smtClean="0">
                        <a:latin typeface="Cambria Math"/>
                      </a:rPr>
                      <m:t>；</m:t>
                    </m:r>
                  </m:oMath>
                </a14:m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方向：与力方向一致。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C7BD99-ED99-4A44-B76C-881F0AD0C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02950"/>
                <a:ext cx="6296290" cy="514282"/>
              </a:xfrm>
              <a:prstGeom prst="rect">
                <a:avLst/>
              </a:prstGeom>
              <a:blipFill rotWithShape="1">
                <a:blip r:embed="rId5"/>
                <a:stretch>
                  <a:fillRect l="-1839" t="-15476" r="-1452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/>
              <p:nvPr/>
            </p:nvSpPr>
            <p:spPr>
              <a:xfrm>
                <a:off x="539552" y="2852936"/>
                <a:ext cx="6296290" cy="514282"/>
              </a:xfrm>
              <a:prstGeom prst="rect">
                <a:avLst/>
              </a:prstGeom>
            </p:spPr>
            <p:txBody>
              <a:bodyPr wrap="none" lIns="82589" tIns="41294" rIns="82589" bIns="41294">
                <a:spAutoFit/>
              </a:bodyPr>
              <a:lstStyle/>
              <a:p>
                <a:pPr marL="457200" indent="-457200" defTabSz="91478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大小：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𝐹</m:t>
                    </m:r>
                    <m:r>
                      <a:rPr lang="en-US" altLang="zh-CN" sz="28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t</m:t>
                    </m:r>
                    <m:r>
                      <a:rPr kumimoji="1" lang="zh-CN" altLang="en-US" sz="3200" b="1" i="1" smtClean="0">
                        <a:latin typeface="Cambria Math"/>
                      </a:rPr>
                      <m:t>；</m:t>
                    </m:r>
                  </m:oMath>
                </a14:m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方向：与力方向一致。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C7BD99-ED99-4A44-B76C-881F0AD0C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52936"/>
                <a:ext cx="6296290" cy="514282"/>
              </a:xfrm>
              <a:prstGeom prst="rect">
                <a:avLst/>
              </a:prstGeom>
              <a:blipFill rotWithShape="1">
                <a:blip r:embed="rId3"/>
                <a:stretch>
                  <a:fillRect l="-1841" t="-15476" r="-155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什么是冲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量？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7971" y="1772816"/>
            <a:ext cx="5606196" cy="1008112"/>
            <a:chOff x="477971" y="1268760"/>
            <a:chExt cx="5606196" cy="1008112"/>
          </a:xfrm>
        </p:grpSpPr>
        <p:grpSp>
          <p:nvGrpSpPr>
            <p:cNvPr id="10" name="组合 9"/>
            <p:cNvGrpSpPr/>
            <p:nvPr/>
          </p:nvGrpSpPr>
          <p:grpSpPr>
            <a:xfrm>
              <a:off x="2195736" y="1268760"/>
              <a:ext cx="3888431" cy="1008112"/>
              <a:chOff x="2987824" y="3284984"/>
              <a:chExt cx="3888431" cy="10801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87824" y="3284984"/>
                <a:ext cx="3888431" cy="10801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3347864" y="3543399"/>
                    <a:ext cx="29793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/>
                            </a:rPr>
                            <m:t>t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3543399"/>
                    <a:ext cx="2979342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477971" y="1402550"/>
              <a:ext cx="1665599" cy="514282"/>
            </a:xfrm>
            <a:prstGeom prst="rect">
              <a:avLst/>
            </a:prstGeom>
          </p:spPr>
          <p:txBody>
            <a:bodyPr wrap="none" lIns="82589" tIns="41294" rIns="82589" bIns="41294">
              <a:spAutoFit/>
            </a:bodyPr>
            <a:lstStyle/>
            <a:p>
              <a:pPr marL="412943" indent="-412943" defTabSz="914784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2800" b="1" dirty="0" smtClean="0">
                  <a:latin typeface="宋体" panose="02010600030101010101" pitchFamily="2" charset="-122"/>
                </a:rPr>
                <a:t>定义：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65C7BD99-ED99-4A44-B76C-881F0AD0CCC6}"/>
                  </a:ext>
                </a:extLst>
              </p:cNvPr>
              <p:cNvSpPr/>
              <p:nvPr/>
            </p:nvSpPr>
            <p:spPr>
              <a:xfrm>
                <a:off x="539552" y="3553044"/>
                <a:ext cx="5050629" cy="514282"/>
              </a:xfrm>
              <a:prstGeom prst="rect">
                <a:avLst/>
              </a:prstGeom>
            </p:spPr>
            <p:txBody>
              <a:bodyPr wrap="none" lIns="82589" tIns="41294" rIns="82589" bIns="41294">
                <a:spAutoFit/>
              </a:bodyPr>
              <a:lstStyle/>
              <a:p>
                <a:pPr marL="457200" indent="-457200" defTabSz="91478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单位</a:t>
                </a:r>
                <a:r>
                  <a:rPr kumimoji="1" lang="zh-CN" altLang="en-US" sz="2800" b="1" dirty="0" smtClean="0">
                    <a:latin typeface="宋体" panose="02010600030101010101" pitchFamily="2" charset="-122"/>
                  </a:rPr>
                  <a:t>：牛秒；    符号：</a:t>
                </a:r>
                <a:r>
                  <a:rPr kumimoji="1" lang="en-US" altLang="zh-CN" sz="2400" b="1" dirty="0" smtClean="0">
                    <a:latin typeface="宋体" panose="02010600030101010101" pitchFamily="2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</m:t>
                    </m:r>
                  </m:oMath>
                </a14:m>
                <a:endParaRPr kumimoji="1" lang="zh-CN" altLang="en-US" sz="24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C7BD99-ED99-4A44-B76C-881F0AD0C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53044"/>
                <a:ext cx="5050629" cy="514282"/>
              </a:xfrm>
              <a:prstGeom prst="rect">
                <a:avLst/>
              </a:prstGeom>
              <a:blipFill rotWithShape="1">
                <a:blip r:embed="rId4"/>
                <a:stretch>
                  <a:fillRect l="-2295" t="-14286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4354878"/>
            <a:ext cx="748883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描述力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对时间的积累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的重要物理量。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15578" y="836712"/>
            <a:ext cx="748883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平均力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1772816"/>
            <a:ext cx="6987024" cy="2437362"/>
            <a:chOff x="899592" y="1124744"/>
            <a:chExt cx="7920880" cy="3618984"/>
          </a:xfrm>
        </p:grpSpPr>
        <p:grpSp>
          <p:nvGrpSpPr>
            <p:cNvPr id="4" name="组合 3"/>
            <p:cNvGrpSpPr/>
            <p:nvPr/>
          </p:nvGrpSpPr>
          <p:grpSpPr>
            <a:xfrm>
              <a:off x="899592" y="1124744"/>
              <a:ext cx="7920880" cy="3618984"/>
              <a:chOff x="899592" y="1331476"/>
              <a:chExt cx="7920880" cy="361898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292080" y="1331476"/>
                <a:ext cx="3528392" cy="3618984"/>
                <a:chOff x="5292080" y="1331476"/>
                <a:chExt cx="3528392" cy="3618984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>
                  <a:off x="5292080" y="1331476"/>
                  <a:ext cx="3528392" cy="3186936"/>
                  <a:chOff x="5292080" y="1331476"/>
                  <a:chExt cx="3528392" cy="3186936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6228184" y="2929136"/>
                    <a:ext cx="1587499" cy="1260595"/>
                  </a:xfrm>
                  <a:prstGeom prst="rect">
                    <a:avLst/>
                  </a:prstGeom>
                  <a:solidFill>
                    <a:schemeClr val="bg1">
                      <a:shade val="30000"/>
                      <a:satMod val="115000"/>
                    </a:schemeClr>
                  </a:solidFill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" name="直接箭头连接符 21"/>
                  <p:cNvCxnSpPr/>
                  <p:nvPr/>
                </p:nvCxnSpPr>
                <p:spPr>
                  <a:xfrm flipV="1">
                    <a:off x="5292080" y="4221088"/>
                    <a:ext cx="3096344" cy="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箭头连接符 22"/>
                  <p:cNvCxnSpPr/>
                  <p:nvPr/>
                </p:nvCxnSpPr>
                <p:spPr>
                  <a:xfrm flipV="1">
                    <a:off x="5652120" y="1484784"/>
                    <a:ext cx="0" cy="30336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任意多边形 23"/>
                  <p:cNvSpPr/>
                  <p:nvPr/>
                </p:nvSpPr>
                <p:spPr>
                  <a:xfrm>
                    <a:off x="6228184" y="1916832"/>
                    <a:ext cx="1587500" cy="2328543"/>
                  </a:xfrm>
                  <a:custGeom>
                    <a:avLst/>
                    <a:gdLst>
                      <a:gd name="connsiteX0" fmla="*/ 0 w 1587500"/>
                      <a:gd name="connsiteY0" fmla="*/ 1955803 h 1968503"/>
                      <a:gd name="connsiteX1" fmla="*/ 698500 w 1587500"/>
                      <a:gd name="connsiteY1" fmla="*/ 3 h 1968503"/>
                      <a:gd name="connsiteX2" fmla="*/ 1587500 w 1587500"/>
                      <a:gd name="connsiteY2" fmla="*/ 1968503 h 1968503"/>
                      <a:gd name="connsiteX3" fmla="*/ 1587500 w 1587500"/>
                      <a:gd name="connsiteY3" fmla="*/ 1968503 h 1968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87500" h="1968503">
                        <a:moveTo>
                          <a:pt x="0" y="1955803"/>
                        </a:moveTo>
                        <a:cubicBezTo>
                          <a:pt x="216958" y="976844"/>
                          <a:pt x="433917" y="-2114"/>
                          <a:pt x="698500" y="3"/>
                        </a:cubicBezTo>
                        <a:cubicBezTo>
                          <a:pt x="963083" y="2120"/>
                          <a:pt x="1587500" y="1968503"/>
                          <a:pt x="1587500" y="1968503"/>
                        </a:cubicBezTo>
                        <a:lnTo>
                          <a:pt x="1587500" y="1968503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6016655" y="4149080"/>
                        <a:ext cx="4275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6655" y="4149080"/>
                        <a:ext cx="427553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7667517" y="4149080"/>
                        <a:ext cx="4328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3" name="TextBox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67517" y="4149080"/>
                        <a:ext cx="432875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92080" y="1331476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i="1" dirty="0"/>
                      <a:t>F</a:t>
                    </a:r>
                    <a:endParaRPr lang="zh-CN" altLang="en-US" b="1" i="1" dirty="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388424" y="4005064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i="1" dirty="0" smtClean="0"/>
                      <a:t>t</a:t>
                    </a:r>
                    <a:endParaRPr lang="zh-CN" altLang="en-US" b="1" i="1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92080" y="4149080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O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6799753" y="4581128"/>
                  <a:ext cx="1012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(b)</a:t>
                  </a:r>
                  <a:endParaRPr lang="zh-CN" altLang="en-US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99592" y="1340768"/>
                <a:ext cx="3096344" cy="3600400"/>
                <a:chOff x="899592" y="1340768"/>
                <a:chExt cx="3096344" cy="3600400"/>
              </a:xfrm>
            </p:grpSpPr>
            <p:sp>
              <p:nvSpPr>
                <p:cNvPr id="9" name="任意多边形 8"/>
                <p:cNvSpPr/>
                <p:nvPr/>
              </p:nvSpPr>
              <p:spPr>
                <a:xfrm>
                  <a:off x="1832372" y="1916833"/>
                  <a:ext cx="1587500" cy="2304256"/>
                </a:xfrm>
                <a:custGeom>
                  <a:avLst/>
                  <a:gdLst>
                    <a:gd name="connsiteX0" fmla="*/ 0 w 1587500"/>
                    <a:gd name="connsiteY0" fmla="*/ 1955803 h 1968503"/>
                    <a:gd name="connsiteX1" fmla="*/ 698500 w 1587500"/>
                    <a:gd name="connsiteY1" fmla="*/ 3 h 1968503"/>
                    <a:gd name="connsiteX2" fmla="*/ 1587500 w 1587500"/>
                    <a:gd name="connsiteY2" fmla="*/ 1968503 h 1968503"/>
                    <a:gd name="connsiteX3" fmla="*/ 1587500 w 1587500"/>
                    <a:gd name="connsiteY3" fmla="*/ 1968503 h 1968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7500" h="1968503">
                      <a:moveTo>
                        <a:pt x="0" y="1955803"/>
                      </a:moveTo>
                      <a:cubicBezTo>
                        <a:pt x="216958" y="976844"/>
                        <a:pt x="433917" y="-2114"/>
                        <a:pt x="698500" y="3"/>
                      </a:cubicBezTo>
                      <a:cubicBezTo>
                        <a:pt x="963083" y="2120"/>
                        <a:pt x="1587500" y="1968503"/>
                        <a:pt x="1587500" y="1968503"/>
                      </a:cubicBezTo>
                      <a:lnTo>
                        <a:pt x="1587500" y="1968503"/>
                      </a:lnTo>
                    </a:path>
                  </a:pathLst>
                </a:custGeom>
                <a:solidFill>
                  <a:srgbClr val="7D808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899592" y="1340768"/>
                  <a:ext cx="3096344" cy="3600400"/>
                  <a:chOff x="899592" y="1340768"/>
                  <a:chExt cx="3096344" cy="3600400"/>
                </a:xfrm>
              </p:grpSpPr>
              <p:cxnSp>
                <p:nvCxnSpPr>
                  <p:cNvPr id="11" name="直接箭头连接符 10"/>
                  <p:cNvCxnSpPr/>
                  <p:nvPr/>
                </p:nvCxnSpPr>
                <p:spPr>
                  <a:xfrm>
                    <a:off x="899592" y="4221088"/>
                    <a:ext cx="309634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1268016" y="1484784"/>
                    <a:ext cx="0" cy="303362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99592" y="134076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i="1" dirty="0"/>
                      <a:t>F</a:t>
                    </a:r>
                    <a:endParaRPr lang="zh-CN" altLang="en-US" b="1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1619672" y="4149080"/>
                        <a:ext cx="4275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9672" y="4149080"/>
                        <a:ext cx="427553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3275856" y="4149080"/>
                        <a:ext cx="43287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5856" y="4149080"/>
                        <a:ext cx="432875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899592" y="4149080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O</a:t>
                    </a:r>
                    <a:endParaRPr lang="zh-CN" altLang="en-US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335257" y="4571836"/>
                    <a:ext cx="101260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(a)</a:t>
                    </a:r>
                    <a:endParaRPr lang="zh-CN" altLang="en-US" dirty="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92442" y="2555612"/>
                  <a:ext cx="387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𝑭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442" y="2555612"/>
                  <a:ext cx="38767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连接符 5"/>
            <p:cNvCxnSpPr/>
            <p:nvPr/>
          </p:nvCxnSpPr>
          <p:spPr>
            <a:xfrm>
              <a:off x="5652120" y="2708920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71600" y="4407495"/>
                <a:ext cx="4042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407495"/>
                <a:ext cx="404251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95736" y="908720"/>
                <a:ext cx="450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908720"/>
                <a:ext cx="45076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1115616" y="5013176"/>
            <a:ext cx="2746079" cy="1080120"/>
            <a:chOff x="755576" y="5013176"/>
            <a:chExt cx="2746079" cy="1080120"/>
          </a:xfrm>
        </p:grpSpPr>
        <p:sp>
          <p:nvSpPr>
            <p:cNvPr id="33" name="矩形 32"/>
            <p:cNvSpPr/>
            <p:nvPr/>
          </p:nvSpPr>
          <p:spPr>
            <a:xfrm>
              <a:off x="755576" y="5013176"/>
              <a:ext cx="2746079" cy="1080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99592" y="5163359"/>
                  <a:ext cx="2420081" cy="7859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𝑭</m:t>
                            </m:r>
                          </m:e>
                        </m:acc>
                        <m:r>
                          <a:rPr lang="en-US" altLang="zh-CN" sz="2400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5163359"/>
                  <a:ext cx="2420081" cy="7859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67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1025" y="1844824"/>
            <a:ext cx="5709207" cy="975979"/>
            <a:chOff x="529777" y="724829"/>
            <a:chExt cx="5709207" cy="975979"/>
          </a:xfrm>
        </p:grpSpPr>
        <p:sp>
          <p:nvSpPr>
            <p:cNvPr id="3" name="TextBox 2"/>
            <p:cNvSpPr txBox="1"/>
            <p:nvPr/>
          </p:nvSpPr>
          <p:spPr>
            <a:xfrm>
              <a:off x="529777" y="724829"/>
              <a:ext cx="288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牛顿运动定律的另一形式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851920" y="910207"/>
                  <a:ext cx="2387064" cy="79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zh-CN" altLang="zh-CN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910207"/>
                  <a:ext cx="2387064" cy="790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45066" y="3645024"/>
                <a:ext cx="3473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66" y="3645024"/>
                <a:ext cx="347332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动量定理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6034" y="4695527"/>
                <a:ext cx="400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34" y="4695527"/>
                <a:ext cx="400026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动量定理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3807" y="1917575"/>
            <a:ext cx="2376265" cy="719337"/>
            <a:chOff x="2843807" y="1917575"/>
            <a:chExt cx="2376265" cy="719337"/>
          </a:xfrm>
        </p:grpSpPr>
        <p:sp>
          <p:nvSpPr>
            <p:cNvPr id="7" name="矩形 6"/>
            <p:cNvSpPr/>
            <p:nvPr/>
          </p:nvSpPr>
          <p:spPr>
            <a:xfrm>
              <a:off x="2843807" y="1917575"/>
              <a:ext cx="2376265" cy="7193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076341" y="2031231"/>
                  <a:ext cx="19997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𝐼</m:t>
                        </m:r>
                        <m:r>
                          <a:rPr lang="en-US" altLang="zh-CN" sz="2400">
                            <a:latin typeface="Cambria Math"/>
                          </a:rPr>
                          <m:t>=</m:t>
                        </m:r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  <m:r>
                          <a:rPr lang="en-US" altLang="zh-CN" sz="2400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t</m:t>
                        </m:r>
                        <m:r>
                          <a:rPr lang="en-US" altLang="zh-CN" sz="2400">
                            <a:latin typeface="Cambria Math"/>
                          </a:rPr>
                          <m:t>=∆</m:t>
                        </m:r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41" y="2031231"/>
                  <a:ext cx="199971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4213" y="3816350"/>
            <a:ext cx="80645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 b="1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kumimoji="0" lang="zh-CN" altLang="en-US" sz="3200" b="1" dirty="0">
                <a:solidFill>
                  <a:srgbClr val="CC0000"/>
                </a:solidFill>
                <a:latin typeface="Arial" charset="0"/>
              </a:rPr>
              <a:t>动量定理</a:t>
            </a:r>
            <a:r>
              <a:rPr kumimoji="0" lang="zh-CN" altLang="en-US" sz="3200" b="1" dirty="0">
                <a:solidFill>
                  <a:srgbClr val="000000"/>
                </a:solidFill>
                <a:latin typeface="Arial" charset="0"/>
              </a:rPr>
              <a:t>　</a:t>
            </a:r>
            <a:r>
              <a:rPr kumimoji="0" lang="zh-CN" altLang="en-US" sz="3200" b="1" dirty="0">
                <a:solidFill>
                  <a:srgbClr val="1C1C1C"/>
                </a:solidFill>
                <a:latin typeface="Arial" charset="0"/>
              </a:rPr>
              <a:t>在给定的时间间隔内，外力作用在质点上的冲量，等于质点在此时间内动量的增量．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67744" y="2895327"/>
                <a:ext cx="400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𝐼</m:t>
                      </m:r>
                      <m:r>
                        <a:rPr lang="en-US" altLang="zh-CN" sz="2400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895327"/>
                <a:ext cx="400026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3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9512" y="857066"/>
                <a:ext cx="8712968" cy="228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zh-CN" sz="2800" b="1" dirty="0">
                    <a:latin typeface="宋体" panose="02010600030101010101" pitchFamily="2" charset="-122"/>
                  </a:rPr>
                  <a:t>【例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2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】一个小球质量为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100g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，从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2.0m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高的地方自由下落，掉到地板上又弹起到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1.5m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的高度。试求</a:t>
                </a:r>
              </a:p>
              <a:p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（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1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）小球与地板碰撞前后的动量的变化。</a:t>
                </a:r>
              </a:p>
              <a:p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（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2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）若小球与地板的碰撞时间为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zh-CN" sz="2800" b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kumimoji="1" lang="en-US" altLang="zh-CN" sz="2800" b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en-US" altLang="zh-CN" sz="2800" b="1" dirty="0">
                    <a:latin typeface="宋体" panose="02010600030101010101" pitchFamily="2" charset="-122"/>
                  </a:rPr>
                  <a:t>s</a:t>
                </a:r>
                <a:r>
                  <a:rPr kumimoji="1" lang="zh-CN" altLang="zh-CN" sz="2800" b="1" dirty="0">
                    <a:latin typeface="宋体" panose="02010600030101010101" pitchFamily="2" charset="-122"/>
                  </a:rPr>
                  <a:t>，地板对小球的平均作用力是多少？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57066"/>
                <a:ext cx="8712968" cy="2286460"/>
              </a:xfrm>
              <a:prstGeom prst="rect">
                <a:avLst/>
              </a:prstGeom>
              <a:blipFill rotWithShape="1">
                <a:blip r:embed="rId2"/>
                <a:stretch>
                  <a:fillRect l="-1399" t="-2667" r="-14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040486" y="3501266"/>
            <a:ext cx="4203922" cy="2472587"/>
            <a:chOff x="1691680" y="692696"/>
            <a:chExt cx="5400600" cy="3437800"/>
          </a:xfrm>
        </p:grpSpPr>
        <p:grpSp>
          <p:nvGrpSpPr>
            <p:cNvPr id="5" name="组合 4"/>
            <p:cNvGrpSpPr/>
            <p:nvPr/>
          </p:nvGrpSpPr>
          <p:grpSpPr>
            <a:xfrm>
              <a:off x="2411760" y="692696"/>
              <a:ext cx="4680520" cy="3437800"/>
              <a:chOff x="2411760" y="692696"/>
              <a:chExt cx="4680520" cy="343780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>
                <a:off x="6588224" y="3914472"/>
                <a:ext cx="144016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2411760" y="692696"/>
                <a:ext cx="4680520" cy="3437800"/>
                <a:chOff x="2411760" y="692696"/>
                <a:chExt cx="4680520" cy="3437800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771800" y="3914472"/>
                  <a:ext cx="4125551" cy="216024"/>
                  <a:chOff x="1979712" y="4005064"/>
                  <a:chExt cx="4125551" cy="216024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H="1">
                    <a:off x="2771800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>
                    <a:off x="2987824" y="4005064"/>
                    <a:ext cx="144016" cy="2160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979712" y="4005064"/>
                    <a:ext cx="4125551" cy="216024"/>
                    <a:chOff x="1979712" y="4005064"/>
                    <a:chExt cx="4125551" cy="216024"/>
                  </a:xfrm>
                </p:grpSpPr>
                <p:cxnSp>
                  <p:nvCxnSpPr>
                    <p:cNvPr id="32" name="直接连接符 31"/>
                    <p:cNvCxnSpPr/>
                    <p:nvPr/>
                  </p:nvCxnSpPr>
                  <p:spPr>
                    <a:xfrm>
                      <a:off x="1979712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 flipH="1">
                      <a:off x="255577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连接符 33"/>
                    <p:cNvCxnSpPr/>
                    <p:nvPr/>
                  </p:nvCxnSpPr>
                  <p:spPr>
                    <a:xfrm flipH="1">
                      <a:off x="320384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 flipH="1">
                      <a:off x="341987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接连接符 35"/>
                    <p:cNvCxnSpPr/>
                    <p:nvPr/>
                  </p:nvCxnSpPr>
                  <p:spPr>
                    <a:xfrm flipH="1">
                      <a:off x="363589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 flipH="1">
                      <a:off x="385192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/>
                    <p:cNvCxnSpPr/>
                    <p:nvPr/>
                  </p:nvCxnSpPr>
                  <p:spPr>
                    <a:xfrm flipH="1">
                      <a:off x="406794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 flipH="1">
                      <a:off x="428396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/>
                    <p:nvPr/>
                  </p:nvCxnSpPr>
                  <p:spPr>
                    <a:xfrm flipH="1">
                      <a:off x="449999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>
                      <a:off x="4716016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 flipH="1">
                      <a:off x="4932040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/>
                    <p:nvPr/>
                  </p:nvCxnSpPr>
                  <p:spPr>
                    <a:xfrm flipH="1">
                      <a:off x="5148064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 flipH="1">
                      <a:off x="5364088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接连接符 44"/>
                    <p:cNvCxnSpPr/>
                    <p:nvPr/>
                  </p:nvCxnSpPr>
                  <p:spPr>
                    <a:xfrm flipH="1">
                      <a:off x="5580112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5"/>
                    <p:cNvCxnSpPr/>
                    <p:nvPr/>
                  </p:nvCxnSpPr>
                  <p:spPr>
                    <a:xfrm>
                      <a:off x="2000807" y="4005064"/>
                      <a:ext cx="4104456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flipH="1">
                      <a:off x="2360847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连接符 47"/>
                    <p:cNvCxnSpPr/>
                    <p:nvPr/>
                  </p:nvCxnSpPr>
                  <p:spPr>
                    <a:xfrm flipH="1">
                      <a:off x="2144823" y="4005064"/>
                      <a:ext cx="144016" cy="2160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938" y="3059668"/>
                      <a:ext cx="48596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4128" y="3203684"/>
                      <a:ext cx="485967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3851920" y="2655496"/>
                  <a:ext cx="0" cy="12055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580112" y="3212976"/>
                  <a:ext cx="0" cy="7014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/>
                <p:cNvGrpSpPr/>
                <p:nvPr/>
              </p:nvGrpSpPr>
              <p:grpSpPr>
                <a:xfrm>
                  <a:off x="3587842" y="692696"/>
                  <a:ext cx="552110" cy="576064"/>
                  <a:chOff x="3491880" y="692696"/>
                  <a:chExt cx="552110" cy="576064"/>
                </a:xfrm>
              </p:grpSpPr>
              <p:sp>
                <p:nvSpPr>
                  <p:cNvPr id="27" name="椭圆 26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3543568" y="764704"/>
                        <a:ext cx="4523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43568" y="764704"/>
                        <a:ext cx="452368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直接连接符 19"/>
                <p:cNvCxnSpPr/>
                <p:nvPr/>
              </p:nvCxnSpPr>
              <p:spPr>
                <a:xfrm>
                  <a:off x="3850103" y="1268760"/>
                  <a:ext cx="1817" cy="1386736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组合 20"/>
                <p:cNvGrpSpPr/>
                <p:nvPr/>
              </p:nvGrpSpPr>
              <p:grpSpPr>
                <a:xfrm>
                  <a:off x="5316034" y="1628800"/>
                  <a:ext cx="552110" cy="576064"/>
                  <a:chOff x="3491880" y="692696"/>
                  <a:chExt cx="552110" cy="576064"/>
                </a:xfrm>
              </p:grpSpPr>
              <p:sp>
                <p:nvSpPr>
                  <p:cNvPr id="25" name="椭圆 24"/>
                  <p:cNvSpPr/>
                  <p:nvPr/>
                </p:nvSpPr>
                <p:spPr>
                  <a:xfrm>
                    <a:off x="3491880" y="692696"/>
                    <a:ext cx="552110" cy="57606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5E616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3543568" y="764704"/>
                        <a:ext cx="45236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𝒎</m:t>
                              </m:r>
                            </m:oMath>
                          </m:oMathPara>
                        </a14:m>
                        <a:endParaRPr lang="zh-CN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43568" y="764704"/>
                        <a:ext cx="452368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2" name="直接连接符 21"/>
                <p:cNvCxnSpPr>
                  <a:stCxn id="25" idx="4"/>
                </p:cNvCxnSpPr>
                <p:nvPr/>
              </p:nvCxnSpPr>
              <p:spPr>
                <a:xfrm flipH="1">
                  <a:off x="5580112" y="2204864"/>
                  <a:ext cx="11977" cy="1008112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=1.5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5264" y="2276872"/>
                      <a:ext cx="127701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=2.0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𝑚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1844824"/>
                      <a:ext cx="127169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" name="组合 5"/>
            <p:cNvGrpSpPr/>
            <p:nvPr/>
          </p:nvGrpSpPr>
          <p:grpSpPr>
            <a:xfrm>
              <a:off x="1691680" y="764704"/>
              <a:ext cx="648072" cy="2457564"/>
              <a:chOff x="1691680" y="764704"/>
              <a:chExt cx="648072" cy="2457564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2051720" y="1134036"/>
                <a:ext cx="0" cy="19256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691680" y="285293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</a:t>
                </a:r>
                <a:endParaRPr lang="zh-CN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07704" y="7647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5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1189</Words>
  <Application>Microsoft Office PowerPoint</Application>
  <PresentationFormat>全屏显示(4:3)</PresentationFormat>
  <Paragraphs>112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1.1 动量与动量定理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陆杭军</cp:lastModifiedBy>
  <cp:revision>47</cp:revision>
  <dcterms:created xsi:type="dcterms:W3CDTF">2017-06-28T03:02:51Z</dcterms:created>
  <dcterms:modified xsi:type="dcterms:W3CDTF">2017-07-13T06:20:04Z</dcterms:modified>
</cp:coreProperties>
</file>