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80" r:id="rId2"/>
    <p:sldId id="281" r:id="rId3"/>
    <p:sldId id="279" r:id="rId4"/>
    <p:sldId id="283" r:id="rId5"/>
    <p:sldId id="284" r:id="rId6"/>
    <p:sldId id="282" r:id="rId7"/>
    <p:sldId id="285" r:id="rId8"/>
    <p:sldId id="286" r:id="rId9"/>
    <p:sldId id="287" r:id="rId10"/>
    <p:sldId id="288" r:id="rId11"/>
    <p:sldId id="289" r:id="rId12"/>
    <p:sldId id="290" r:id="rId13"/>
    <p:sldId id="291" r:id="rId14"/>
    <p:sldId id="292" r:id="rId15"/>
    <p:sldId id="293" r:id="rId16"/>
    <p:sldId id="294"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A67A"/>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1326" y="2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altLang="zh-CN" smtClean="0"/>
              <a:t>2017-7-5</a:t>
            </a:r>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2F3C7A6-51C2-47E0-852E-8C21E788AB88}" type="slidenum">
              <a:rPr lang="zh-CN" altLang="en-US" smtClean="0"/>
              <a:t>‹#›</a:t>
            </a:fld>
            <a:endParaRPr lang="zh-CN" altLang="en-US"/>
          </a:p>
        </p:txBody>
      </p:sp>
    </p:spTree>
    <p:extLst>
      <p:ext uri="{BB962C8B-B14F-4D97-AF65-F5344CB8AC3E}">
        <p14:creationId xmlns:p14="http://schemas.microsoft.com/office/powerpoint/2010/main" val="216936974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r>
              <a:rPr lang="en-US" altLang="zh-CN" smtClean="0"/>
              <a:t>2017-7-5</a:t>
            </a:r>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01C451-1AE4-4E02-A726-326471CE2AED}" type="slidenum">
              <a:rPr lang="zh-CN" altLang="en-US" smtClean="0"/>
              <a:t>‹#›</a:t>
            </a:fld>
            <a:endParaRPr lang="zh-CN" altLang="en-US"/>
          </a:p>
        </p:txBody>
      </p:sp>
    </p:spTree>
    <p:extLst>
      <p:ext uri="{BB962C8B-B14F-4D97-AF65-F5344CB8AC3E}">
        <p14:creationId xmlns:p14="http://schemas.microsoft.com/office/powerpoint/2010/main" val="1523319341"/>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B01C451-1AE4-4E02-A726-326471CE2AED}" type="slidenum">
              <a:rPr lang="zh-CN" altLang="en-US" smtClean="0"/>
              <a:t>1</a:t>
            </a:fld>
            <a:endParaRPr lang="zh-CN" altLang="en-US"/>
          </a:p>
        </p:txBody>
      </p:sp>
      <p:sp>
        <p:nvSpPr>
          <p:cNvPr id="6" name="日期占位符 5"/>
          <p:cNvSpPr>
            <a:spLocks noGrp="1"/>
          </p:cNvSpPr>
          <p:nvPr>
            <p:ph type="dt" idx="11"/>
          </p:nvPr>
        </p:nvSpPr>
        <p:spPr/>
        <p:txBody>
          <a:bodyPr/>
          <a:lstStyle/>
          <a:p>
            <a:r>
              <a:rPr lang="en-US" altLang="zh-CN" smtClean="0"/>
              <a:t>2017-7-5</a:t>
            </a:r>
            <a:endParaRPr lang="zh-CN" altLang="en-US"/>
          </a:p>
        </p:txBody>
      </p:sp>
      <p:sp>
        <p:nvSpPr>
          <p:cNvPr id="7" name="页脚占位符 6"/>
          <p:cNvSpPr>
            <a:spLocks noGrp="1"/>
          </p:cNvSpPr>
          <p:nvPr>
            <p:ph type="ftr" sz="quarter" idx="12"/>
          </p:nvPr>
        </p:nvSpPr>
        <p:spPr/>
        <p:txBody>
          <a:bodyPr/>
          <a:lstStyle/>
          <a:p>
            <a:endParaRPr lang="zh-CN" altLang="en-US"/>
          </a:p>
        </p:txBody>
      </p:sp>
      <p:sp>
        <p:nvSpPr>
          <p:cNvPr id="8" name="页眉占位符 7"/>
          <p:cNvSpPr>
            <a:spLocks noGrp="1"/>
          </p:cNvSpPr>
          <p:nvPr>
            <p:ph type="hdr" sz="quarter" idx="13"/>
          </p:nvPr>
        </p:nvSpPr>
        <p:spPr/>
        <p:txBody>
          <a:bodyPr/>
          <a:lstStyle/>
          <a:p>
            <a:endParaRPr lang="zh-CN" altLang="en-US"/>
          </a:p>
        </p:txBody>
      </p:sp>
    </p:spTree>
    <p:extLst>
      <p:ext uri="{BB962C8B-B14F-4D97-AF65-F5344CB8AC3E}">
        <p14:creationId xmlns:p14="http://schemas.microsoft.com/office/powerpoint/2010/main" val="4093707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334858132"/>
      </p:ext>
    </p:extLst>
  </p:cSld>
  <p:clrMapOvr>
    <a:masterClrMapping/>
  </p:clrMapOvr>
  <p:timing>
    <p:tnLst>
      <p:par>
        <p:cTn id="1" dur="indefinite" restart="never" nodeType="tmRoot"/>
      </p:par>
    </p:tnLst>
  </p:timing>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ADBD1342-E879-48C8-9452-3E8F07F5B3F2}" type="datetime1">
              <a:rPr lang="zh-CN" altLang="en-US" smtClean="0"/>
              <a:t>2017-7-10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E2F5B524-74DD-4674-8A6C-278BC1EDF0C3}" type="slidenum">
              <a:rPr lang="zh-CN" altLang="en-US" smtClean="0"/>
              <a:pPr/>
              <a:t>‹#›</a:t>
            </a:fld>
            <a:endParaRPr lang="zh-CN" altLang="en-US"/>
          </a:p>
        </p:txBody>
      </p:sp>
    </p:spTree>
    <p:extLst>
      <p:ext uri="{BB962C8B-B14F-4D97-AF65-F5344CB8AC3E}">
        <p14:creationId xmlns:p14="http://schemas.microsoft.com/office/powerpoint/2010/main" val="23951856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A602AFFD-340C-4B14-B934-F12E8307FBA7}" type="datetime1">
              <a:rPr lang="zh-CN" altLang="en-US" smtClean="0"/>
              <a:t>2017-7-10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E2F5B524-74DD-4674-8A6C-278BC1EDF0C3}" type="slidenum">
              <a:rPr lang="zh-CN" altLang="en-US" smtClean="0"/>
              <a:pPr/>
              <a:t>‹#›</a:t>
            </a:fld>
            <a:endParaRPr lang="zh-CN" altLang="en-US"/>
          </a:p>
        </p:txBody>
      </p:sp>
    </p:spTree>
    <p:extLst>
      <p:ext uri="{BB962C8B-B14F-4D97-AF65-F5344CB8AC3E}">
        <p14:creationId xmlns:p14="http://schemas.microsoft.com/office/powerpoint/2010/main" val="383704861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标题，文本与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617708557"/>
      </p:ext>
    </p:extLst>
  </p:cSld>
  <p:clrMapOvr>
    <a:masterClrMapping/>
  </p:clrMapOvr>
  <p:timing>
    <p:tnLst>
      <p:par>
        <p:cTn id="1" dur="indefinite" restart="never" nodeType="tmRoot"/>
      </p:par>
    </p:tnLst>
  </p:timing>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97BC4BC6-B58F-435A-8477-D88C397FEEC6}" type="datetime1">
              <a:rPr lang="zh-CN" altLang="en-US" smtClean="0"/>
              <a:t>2017-7-10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E2F5B524-74DD-4674-8A6C-278BC1EDF0C3}" type="slidenum">
              <a:rPr lang="zh-CN" altLang="en-US" smtClean="0"/>
              <a:pPr/>
              <a:t>‹#›</a:t>
            </a:fld>
            <a:endParaRPr lang="zh-CN" altLang="en-US"/>
          </a:p>
        </p:txBody>
      </p:sp>
    </p:spTree>
    <p:extLst>
      <p:ext uri="{BB962C8B-B14F-4D97-AF65-F5344CB8AC3E}">
        <p14:creationId xmlns:p14="http://schemas.microsoft.com/office/powerpoint/2010/main" val="359365216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400D137D-415A-47A7-AB7F-C92215560347}" type="datetime1">
              <a:rPr lang="zh-CN" altLang="en-US" smtClean="0"/>
              <a:t>2017-7-10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E2F5B524-74DD-4674-8A6C-278BC1EDF0C3}" type="slidenum">
              <a:rPr lang="zh-CN" altLang="en-US" smtClean="0"/>
              <a:pPr/>
              <a:t>‹#›</a:t>
            </a:fld>
            <a:endParaRPr lang="zh-CN" altLang="en-US"/>
          </a:p>
        </p:txBody>
      </p:sp>
    </p:spTree>
    <p:extLst>
      <p:ext uri="{BB962C8B-B14F-4D97-AF65-F5344CB8AC3E}">
        <p14:creationId xmlns:p14="http://schemas.microsoft.com/office/powerpoint/2010/main" val="308850547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B79DEF13-F9A9-4AD8-91E0-C6F2E77A4F31}" type="datetime1">
              <a:rPr lang="zh-CN" altLang="en-US" smtClean="0"/>
              <a:t>2017-7-10</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E2F5B524-74DD-4674-8A6C-278BC1EDF0C3}" type="slidenum">
              <a:rPr lang="zh-CN" altLang="en-US" smtClean="0"/>
              <a:pPr/>
              <a:t>‹#›</a:t>
            </a:fld>
            <a:endParaRPr lang="zh-CN" altLang="en-US"/>
          </a:p>
        </p:txBody>
      </p:sp>
    </p:spTree>
    <p:extLst>
      <p:ext uri="{BB962C8B-B14F-4D97-AF65-F5344CB8AC3E}">
        <p14:creationId xmlns:p14="http://schemas.microsoft.com/office/powerpoint/2010/main" val="3491921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9C07EF2E-8D77-4ED9-83CE-941841EFE5D1}" type="datetime1">
              <a:rPr lang="zh-CN" altLang="en-US" smtClean="0"/>
              <a:t>2017-7-10</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E2F5B524-74DD-4674-8A6C-278BC1EDF0C3}" type="slidenum">
              <a:rPr lang="zh-CN" altLang="en-US" smtClean="0"/>
              <a:pPr/>
              <a:t>‹#›</a:t>
            </a:fld>
            <a:endParaRPr lang="zh-CN" altLang="en-US"/>
          </a:p>
        </p:txBody>
      </p:sp>
    </p:spTree>
    <p:extLst>
      <p:ext uri="{BB962C8B-B14F-4D97-AF65-F5344CB8AC3E}">
        <p14:creationId xmlns:p14="http://schemas.microsoft.com/office/powerpoint/2010/main" val="178520127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4617BEF1-7A11-4F4C-B614-31ED39BE5569}" type="datetime1">
              <a:rPr lang="zh-CN" altLang="en-US" smtClean="0"/>
              <a:t>2017-7-10</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E2F5B524-74DD-4674-8A6C-278BC1EDF0C3}" type="slidenum">
              <a:rPr lang="zh-CN" altLang="en-US" smtClean="0"/>
              <a:pPr/>
              <a:t>‹#›</a:t>
            </a:fld>
            <a:endParaRPr lang="zh-CN" altLang="en-US"/>
          </a:p>
        </p:txBody>
      </p:sp>
    </p:spTree>
    <p:extLst>
      <p:ext uri="{BB962C8B-B14F-4D97-AF65-F5344CB8AC3E}">
        <p14:creationId xmlns:p14="http://schemas.microsoft.com/office/powerpoint/2010/main" val="57903253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B548A0B9-2745-4138-85B5-E7A600CF0085}" type="datetime1">
              <a:rPr lang="zh-CN" altLang="en-US" smtClean="0"/>
              <a:t>2017-7-10</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E2F5B524-74DD-4674-8A6C-278BC1EDF0C3}" type="slidenum">
              <a:rPr lang="zh-CN" altLang="en-US" smtClean="0"/>
              <a:pPr/>
              <a:t>‹#›</a:t>
            </a:fld>
            <a:endParaRPr lang="zh-CN" altLang="en-US"/>
          </a:p>
        </p:txBody>
      </p:sp>
    </p:spTree>
    <p:extLst>
      <p:ext uri="{BB962C8B-B14F-4D97-AF65-F5344CB8AC3E}">
        <p14:creationId xmlns:p14="http://schemas.microsoft.com/office/powerpoint/2010/main" val="227739821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7413FA5C-B07B-441D-906C-24A53CE2AF73}" type="datetime1">
              <a:rPr lang="zh-CN" altLang="en-US" smtClean="0"/>
              <a:t>2017-7-10</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E2F5B524-74DD-4674-8A6C-278BC1EDF0C3}" type="slidenum">
              <a:rPr lang="zh-CN" altLang="en-US" smtClean="0"/>
              <a:pPr/>
              <a:t>‹#›</a:t>
            </a:fld>
            <a:endParaRPr lang="zh-CN" altLang="en-US"/>
          </a:p>
        </p:txBody>
      </p:sp>
    </p:spTree>
    <p:extLst>
      <p:ext uri="{BB962C8B-B14F-4D97-AF65-F5344CB8AC3E}">
        <p14:creationId xmlns:p14="http://schemas.microsoft.com/office/powerpoint/2010/main" val="261504158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624B78DB-5455-46FF-9440-356F868DA155}" type="datetime1">
              <a:rPr lang="zh-CN" altLang="en-US" smtClean="0"/>
              <a:t>2017-7-10</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E2F5B524-74DD-4674-8A6C-278BC1EDF0C3}" type="slidenum">
              <a:rPr lang="zh-CN" altLang="en-US" smtClean="0"/>
              <a:pPr/>
              <a:t>‹#›</a:t>
            </a:fld>
            <a:endParaRPr lang="zh-CN" altLang="en-US"/>
          </a:p>
        </p:txBody>
      </p:sp>
    </p:spTree>
    <p:extLst>
      <p:ext uri="{BB962C8B-B14F-4D97-AF65-F5344CB8AC3E}">
        <p14:creationId xmlns:p14="http://schemas.microsoft.com/office/powerpoint/2010/main" val="361844188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629816"/>
            <a:ext cx="8229600" cy="638944"/>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412777"/>
            <a:ext cx="8229600" cy="5040560"/>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7" name="TextBox 6"/>
          <p:cNvSpPr txBox="1"/>
          <p:nvPr userDrawn="1"/>
        </p:nvSpPr>
        <p:spPr>
          <a:xfrm>
            <a:off x="0" y="71626"/>
            <a:ext cx="9144000" cy="492443"/>
          </a:xfrm>
          <a:prstGeom prst="rect">
            <a:avLst/>
          </a:prstGeom>
          <a:noFill/>
          <a:ln>
            <a:noFill/>
          </a:ln>
          <a:effectLst>
            <a:glow rad="127000">
              <a:srgbClr val="00B0F0"/>
            </a:glow>
          </a:effectLst>
        </p:spPr>
        <p:txBody>
          <a:bodyPr wrap="square" rtlCol="0">
            <a:spAutoFit/>
          </a:bodyPr>
          <a:lstStyle/>
          <a:p>
            <a:pPr algn="ctr"/>
            <a:r>
              <a:rPr lang="en-US" altLang="zh-CN" sz="2600" b="1" dirty="0" smtClean="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t>
            </a:r>
            <a:r>
              <a:rPr lang="zh-CN" altLang="en-US" sz="2600" b="1" dirty="0" smtClean="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大学物理预修</a:t>
            </a:r>
            <a:r>
              <a:rPr lang="en-US" altLang="zh-CN" sz="2600" b="1" dirty="0" smtClean="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》-1.2 </a:t>
            </a:r>
            <a:r>
              <a:rPr lang="zh-CN" altLang="en-US" sz="2600" b="1" dirty="0" smtClean="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动量守恒定律</a:t>
            </a:r>
            <a:endParaRPr lang="zh-CN" altLang="en-US" sz="2600" b="1"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cxnSp>
        <p:nvCxnSpPr>
          <p:cNvPr id="9" name="直接连接符 8"/>
          <p:cNvCxnSpPr/>
          <p:nvPr userDrawn="1"/>
        </p:nvCxnSpPr>
        <p:spPr>
          <a:xfrm>
            <a:off x="0" y="620688"/>
            <a:ext cx="914400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644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iming>
    <p:tnLst>
      <p:par>
        <p:cTn id="1" dur="indefinite" restart="never" nodeType="tmRoot"/>
      </p:par>
    </p:tnLst>
  </p:timing>
  <p:hf sldNum="0" hdr="0" ftr="0" dt="0"/>
  <p:txStyles>
    <p:titleStyle>
      <a:lvl1pPr algn="ctr" defTabSz="914400" rtl="0" eaLnBrk="1" latinLnBrk="0" hangingPunct="1">
        <a:spcBef>
          <a:spcPct val="0"/>
        </a:spcBef>
        <a:buNone/>
        <a:defRPr sz="3200" b="1" kern="1200">
          <a:solidFill>
            <a:schemeClr val="tx1"/>
          </a:solidFill>
          <a:effectLst/>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b="1" kern="1200">
          <a:solidFill>
            <a:schemeClr val="tx1"/>
          </a:solidFill>
          <a:effectLst/>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1" kern="1200">
          <a:solidFill>
            <a:schemeClr val="tx1"/>
          </a:solidFill>
          <a:effectLst/>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37.png"/><Relationship Id="rId2" Type="http://schemas.openxmlformats.org/officeDocument/2006/relationships/image" Target="../media/image11.png"/><Relationship Id="rId1" Type="http://schemas.openxmlformats.org/officeDocument/2006/relationships/slideLayout" Target="../slideLayouts/slideLayout1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jpg"/><Relationship Id="rId7" Type="http://schemas.openxmlformats.org/officeDocument/2006/relationships/image" Target="../media/image37.png"/><Relationship Id="rId2" Type="http://schemas.openxmlformats.org/officeDocument/2006/relationships/image" Target="../media/image14.png"/><Relationship Id="rId1" Type="http://schemas.openxmlformats.org/officeDocument/2006/relationships/slideLayout" Target="../slideLayouts/slideLayout12.xml"/><Relationship Id="rId6" Type="http://schemas.openxmlformats.org/officeDocument/2006/relationships/image" Target="../media/image36.png"/><Relationship Id="rId11" Type="http://schemas.openxmlformats.org/officeDocument/2006/relationships/image" Target="../media/image19.png"/><Relationship Id="rId5" Type="http://schemas.openxmlformats.org/officeDocument/2006/relationships/image" Target="../media/image35.png"/><Relationship Id="rId10" Type="http://schemas.openxmlformats.org/officeDocument/2006/relationships/image" Target="../media/image12.png"/><Relationship Id="rId4" Type="http://schemas.openxmlformats.org/officeDocument/2006/relationships/image" Target="../media/image4.jpg"/><Relationship Id="rId9"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5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49.png"/><Relationship Id="rId2" Type="http://schemas.openxmlformats.org/officeDocument/2006/relationships/image" Target="../media/image24.png"/><Relationship Id="rId1" Type="http://schemas.openxmlformats.org/officeDocument/2006/relationships/slideLayout" Target="../slideLayouts/slideLayout12.xml"/><Relationship Id="rId6" Type="http://schemas.openxmlformats.org/officeDocument/2006/relationships/image" Target="../media/image28.png"/><Relationship Id="rId11" Type="http://schemas.openxmlformats.org/officeDocument/2006/relationships/image" Target="../media/image48.png"/><Relationship Id="rId5" Type="http://schemas.openxmlformats.org/officeDocument/2006/relationships/image" Target="../media/image27.png"/><Relationship Id="rId10" Type="http://schemas.openxmlformats.org/officeDocument/2006/relationships/image" Target="../media/image47.png"/><Relationship Id="rId4" Type="http://schemas.openxmlformats.org/officeDocument/2006/relationships/image" Target="../media/image26.png"/><Relationship Id="rId9"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3.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2.xml"/><Relationship Id="rId6" Type="http://schemas.openxmlformats.org/officeDocument/2006/relationships/image" Target="../media/image22.png"/><Relationship Id="rId5" Type="http://schemas.openxmlformats.org/officeDocument/2006/relationships/image" Target="../media/image35.png"/><Relationship Id="rId10" Type="http://schemas.openxmlformats.org/officeDocument/2006/relationships/image" Target="../media/image39.png"/><Relationship Id="rId4" Type="http://schemas.openxmlformats.org/officeDocument/2006/relationships/image" Target="../media/image34.png"/><Relationship Id="rId9" Type="http://schemas.openxmlformats.org/officeDocument/2006/relationships/image" Target="../media/image38.png"/></Relationships>
</file>

<file path=ppt/slides/_rels/slide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2.xml"/><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2.xml"/><Relationship Id="rId4" Type="http://schemas.openxmlformats.org/officeDocument/2006/relationships/image" Target="../media/image4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2.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ctrTitle"/>
          </p:nvPr>
        </p:nvSpPr>
        <p:spPr bwMode="auto">
          <a:xfrm>
            <a:off x="2195736" y="620688"/>
            <a:ext cx="4968552" cy="1224136"/>
          </a:xfrm>
          <a:prstGeom prst="rect">
            <a:avLst/>
          </a:prstGeom>
          <a:noFill/>
          <a:ln w="9525">
            <a:noFill/>
            <a:miter lim="800000"/>
            <a:headEnd/>
            <a:tailEnd/>
          </a:ln>
          <a:effectLst/>
        </p:spPr>
        <p:txBody>
          <a:bodyPr lIns="91434" tIns="45717" rIns="91434" bIns="45717" anchor="ctr">
            <a:normAutofit/>
          </a:bodyPr>
          <a:lstStyle/>
          <a:p>
            <a:pPr defTabSz="914784">
              <a:lnSpc>
                <a:spcPct val="150000"/>
              </a:lnSpc>
              <a:defRPr/>
            </a:pPr>
            <a:r>
              <a:rPr kumimoji="1" lang="en-US" altLang="zh-CN" sz="4300" dirty="0" smtClean="0">
                <a:solidFill>
                  <a:srgbClr val="3333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1.2 </a:t>
            </a:r>
            <a:r>
              <a:rPr kumimoji="1" lang="zh-CN" altLang="en-US" sz="4300" dirty="0" smtClean="0">
                <a:solidFill>
                  <a:srgbClr val="3333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动量守恒定律</a:t>
            </a:r>
            <a:endParaRPr kumimoji="1" lang="en-US" altLang="zh-CN" sz="3300" dirty="0">
              <a:effectLst>
                <a:outerShdw blurRad="38100" dist="38100" dir="2700000" algn="tl">
                  <a:srgbClr val="C0C0C0"/>
                </a:outerShdw>
              </a:effectLst>
              <a:latin typeface="宋体" pitchFamily="2" charset="-122"/>
            </a:endParaRPr>
          </a:p>
        </p:txBody>
      </p:sp>
      <p:sp>
        <p:nvSpPr>
          <p:cNvPr id="13" name="TextBox 12"/>
          <p:cNvSpPr txBox="1"/>
          <p:nvPr/>
        </p:nvSpPr>
        <p:spPr>
          <a:xfrm>
            <a:off x="1835696" y="1988840"/>
            <a:ext cx="6192688" cy="3693319"/>
          </a:xfrm>
          <a:prstGeom prst="rect">
            <a:avLst/>
          </a:prstGeom>
          <a:noFill/>
        </p:spPr>
        <p:txBody>
          <a:bodyPr wrap="square" rtlCol="0">
            <a:spAutoFit/>
          </a:bodyPr>
          <a:lstStyle/>
          <a:p>
            <a:pPr defTabSz="914784">
              <a:lnSpc>
                <a:spcPct val="150000"/>
              </a:lnSpc>
              <a:defRPr/>
            </a:pPr>
            <a:r>
              <a:rPr kumimoji="1" lang="en-US" altLang="zh-CN" sz="3900" b="1" dirty="0">
                <a:effectLst>
                  <a:outerShdw blurRad="38100" dist="38100" dir="2700000" algn="tl">
                    <a:srgbClr val="C0C0C0"/>
                  </a:outerShdw>
                </a:effectLst>
                <a:latin typeface="微软雅黑" panose="020B0503020204020204" pitchFamily="34" charset="-122"/>
                <a:ea typeface="微软雅黑" panose="020B0503020204020204" pitchFamily="34" charset="-122"/>
                <a:cs typeface="+mj-cs"/>
              </a:rPr>
              <a:t>1</a:t>
            </a:r>
            <a:r>
              <a:rPr kumimoji="1" lang="en-US" altLang="zh-CN" sz="39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cs typeface="+mj-cs"/>
              </a:rPr>
              <a:t>.</a:t>
            </a:r>
            <a:r>
              <a:rPr kumimoji="1" lang="zh-CN" altLang="en-US" sz="39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cs typeface="+mj-cs"/>
              </a:rPr>
              <a:t>内力和</a:t>
            </a:r>
            <a:r>
              <a:rPr kumimoji="1" lang="zh-CN" altLang="en-US" sz="39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cs typeface="+mj-cs"/>
              </a:rPr>
              <a:t>外力如何区分？</a:t>
            </a:r>
            <a:r>
              <a:rPr kumimoji="1" lang="en-US" altLang="zh-CN" sz="3900" b="1" dirty="0">
                <a:effectLst>
                  <a:outerShdw blurRad="38100" dist="38100" dir="2700000" algn="tl">
                    <a:srgbClr val="C0C0C0"/>
                  </a:outerShdw>
                </a:effectLst>
                <a:latin typeface="微软雅黑" panose="020B0503020204020204" pitchFamily="34" charset="-122"/>
                <a:ea typeface="微软雅黑" panose="020B0503020204020204" pitchFamily="34" charset="-122"/>
                <a:cs typeface="+mj-cs"/>
              </a:rPr>
              <a:t/>
            </a:r>
            <a:br>
              <a:rPr kumimoji="1" lang="en-US" altLang="zh-CN" sz="3900" b="1" dirty="0">
                <a:effectLst>
                  <a:outerShdw blurRad="38100" dist="38100" dir="2700000" algn="tl">
                    <a:srgbClr val="C0C0C0"/>
                  </a:outerShdw>
                </a:effectLst>
                <a:latin typeface="微软雅黑" panose="020B0503020204020204" pitchFamily="34" charset="-122"/>
                <a:ea typeface="微软雅黑" panose="020B0503020204020204" pitchFamily="34" charset="-122"/>
                <a:cs typeface="+mj-cs"/>
              </a:rPr>
            </a:br>
            <a:r>
              <a:rPr kumimoji="1" lang="en-US" altLang="zh-CN" sz="3900" b="1" dirty="0">
                <a:effectLst>
                  <a:outerShdw blurRad="38100" dist="38100" dir="2700000" algn="tl">
                    <a:srgbClr val="C0C0C0"/>
                  </a:outerShdw>
                </a:effectLst>
                <a:latin typeface="微软雅黑" panose="020B0503020204020204" pitchFamily="34" charset="-122"/>
                <a:ea typeface="微软雅黑" panose="020B0503020204020204" pitchFamily="34" charset="-122"/>
                <a:cs typeface="+mj-cs"/>
              </a:rPr>
              <a:t>2.</a:t>
            </a:r>
            <a:r>
              <a:rPr kumimoji="1" lang="zh-CN" altLang="en-US" sz="39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cs typeface="+mj-cs"/>
              </a:rPr>
              <a:t>动量守恒定律的推导</a:t>
            </a:r>
            <a:endParaRPr kumimoji="1" lang="en-US" altLang="zh-CN" sz="39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cs typeface="+mj-cs"/>
            </a:endParaRPr>
          </a:p>
          <a:p>
            <a:pPr defTabSz="914784">
              <a:lnSpc>
                <a:spcPct val="150000"/>
              </a:lnSpc>
              <a:defRPr/>
            </a:pPr>
            <a:r>
              <a:rPr kumimoji="1" lang="en-US" altLang="zh-CN" sz="39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cs typeface="+mj-cs"/>
              </a:rPr>
              <a:t>3.</a:t>
            </a:r>
            <a:r>
              <a:rPr kumimoji="1" lang="zh-CN" altLang="en-US" sz="39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动量守恒要满足什么条件？</a:t>
            </a:r>
            <a:endParaRPr kumimoji="1" lang="en-US" altLang="zh-CN" sz="3900" b="1" dirty="0">
              <a:effectLst>
                <a:outerShdw blurRad="38100" dist="38100" dir="2700000" algn="tl">
                  <a:srgbClr val="C0C0C0"/>
                </a:outerShdw>
              </a:effectLst>
              <a:latin typeface="微软雅黑" panose="020B0503020204020204" pitchFamily="34" charset="-122"/>
              <a:ea typeface="微软雅黑" panose="020B0503020204020204" pitchFamily="34" charset="-122"/>
              <a:cs typeface="+mj-cs"/>
            </a:endParaRPr>
          </a:p>
          <a:p>
            <a:pPr defTabSz="914784">
              <a:lnSpc>
                <a:spcPct val="150000"/>
              </a:lnSpc>
              <a:defRPr/>
            </a:pPr>
            <a:r>
              <a:rPr kumimoji="1" lang="en-US" altLang="zh-CN" sz="39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cs typeface="+mj-cs"/>
              </a:rPr>
              <a:t>4.</a:t>
            </a:r>
            <a:r>
              <a:rPr kumimoji="1" lang="zh-CN" altLang="en-US" sz="3900" b="1" dirty="0">
                <a:effectLst>
                  <a:outerShdw blurRad="38100" dist="38100" dir="2700000" algn="tl">
                    <a:srgbClr val="C0C0C0"/>
                  </a:outerShdw>
                </a:effectLst>
                <a:latin typeface="微软雅黑" panose="020B0503020204020204" pitchFamily="34" charset="-122"/>
                <a:ea typeface="微软雅黑" panose="020B0503020204020204" pitchFamily="34" charset="-122"/>
                <a:cs typeface="+mj-cs"/>
              </a:rPr>
              <a:t>动量守恒定律的</a:t>
            </a:r>
            <a:r>
              <a:rPr kumimoji="1" lang="zh-CN" altLang="en-US" sz="39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cs typeface="+mj-cs"/>
              </a:rPr>
              <a:t>应用举例</a:t>
            </a:r>
            <a:endParaRPr kumimoji="1" lang="en-US" altLang="zh-CN" sz="3900" b="1" dirty="0">
              <a:effectLst>
                <a:outerShdw blurRad="38100" dist="38100" dir="2700000" algn="tl">
                  <a:srgbClr val="C0C0C0"/>
                </a:outerShdw>
              </a:effectLst>
              <a:latin typeface="微软雅黑" panose="020B0503020204020204" pitchFamily="34" charset="-122"/>
              <a:ea typeface="微软雅黑" panose="020B0503020204020204" pitchFamily="34" charset="-122"/>
              <a:cs typeface="+mj-cs"/>
            </a:endParaRPr>
          </a:p>
        </p:txBody>
      </p:sp>
    </p:spTree>
    <p:extLst>
      <p:ext uri="{BB962C8B-B14F-4D97-AF65-F5344CB8AC3E}">
        <p14:creationId xmlns:p14="http://schemas.microsoft.com/office/powerpoint/2010/main" val="950047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3275856" y="836712"/>
                <a:ext cx="3005631" cy="4905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sz="2400" i="1">
                              <a:latin typeface="Cambria Math"/>
                            </a:rPr>
                          </m:ctrlPr>
                        </m:sSubPr>
                        <m:e>
                          <m:r>
                            <a:rPr lang="en-US" altLang="zh-CN" sz="2400" i="1">
                              <a:latin typeface="Cambria Math"/>
                            </a:rPr>
                            <m:t>𝑚</m:t>
                          </m:r>
                        </m:e>
                        <m:sub>
                          <m:r>
                            <a:rPr lang="en-US" altLang="zh-CN" sz="2400" i="1">
                              <a:latin typeface="Cambria Math"/>
                            </a:rPr>
                            <m:t>1</m:t>
                          </m:r>
                        </m:sub>
                      </m:sSub>
                      <m:sSub>
                        <m:sSubPr>
                          <m:ctrlPr>
                            <a:rPr lang="zh-CN" altLang="zh-CN" sz="2400" i="1">
                              <a:latin typeface="Cambria Math"/>
                            </a:rPr>
                          </m:ctrlPr>
                        </m:sSubPr>
                        <m:e>
                          <m:r>
                            <a:rPr lang="en-US" altLang="zh-CN" sz="2400" i="1">
                              <a:latin typeface="Cambria Math"/>
                            </a:rPr>
                            <m:t>𝑣</m:t>
                          </m:r>
                        </m:e>
                        <m:sub>
                          <m:r>
                            <a:rPr lang="en-US" altLang="zh-CN" sz="2400" i="1">
                              <a:latin typeface="Cambria Math"/>
                            </a:rPr>
                            <m:t>1</m:t>
                          </m:r>
                        </m:sub>
                      </m:sSub>
                      <m:r>
                        <a:rPr lang="en-US" altLang="zh-CN" sz="2400" i="1">
                          <a:latin typeface="Cambria Math"/>
                        </a:rPr>
                        <m:t>=(</m:t>
                      </m:r>
                      <m:sSub>
                        <m:sSubPr>
                          <m:ctrlPr>
                            <a:rPr lang="zh-CN" altLang="zh-CN" sz="2400" i="1">
                              <a:latin typeface="Cambria Math"/>
                            </a:rPr>
                          </m:ctrlPr>
                        </m:sSubPr>
                        <m:e>
                          <m:r>
                            <a:rPr lang="en-US" altLang="zh-CN" sz="2400" i="1">
                              <a:latin typeface="Cambria Math"/>
                            </a:rPr>
                            <m:t>𝑚</m:t>
                          </m:r>
                        </m:e>
                        <m:sub>
                          <m:r>
                            <a:rPr lang="en-US" altLang="zh-CN" sz="2400" i="1">
                              <a:latin typeface="Cambria Math"/>
                            </a:rPr>
                            <m:t>1</m:t>
                          </m:r>
                        </m:sub>
                      </m:sSub>
                      <m:r>
                        <a:rPr lang="en-US" altLang="zh-CN" sz="2400" i="1">
                          <a:latin typeface="Cambria Math"/>
                        </a:rPr>
                        <m:t>+</m:t>
                      </m:r>
                      <m:sSub>
                        <m:sSubPr>
                          <m:ctrlPr>
                            <a:rPr lang="zh-CN" altLang="zh-CN" sz="2400" i="1">
                              <a:latin typeface="Cambria Math"/>
                            </a:rPr>
                          </m:ctrlPr>
                        </m:sSubPr>
                        <m:e>
                          <m:r>
                            <a:rPr lang="en-US" altLang="zh-CN" sz="2400" i="1">
                              <a:latin typeface="Cambria Math"/>
                            </a:rPr>
                            <m:t>𝑚</m:t>
                          </m:r>
                        </m:e>
                        <m:sub>
                          <m:r>
                            <a:rPr lang="en-US" altLang="zh-CN" sz="2400" i="1">
                              <a:latin typeface="Cambria Math"/>
                            </a:rPr>
                            <m:t>2</m:t>
                          </m:r>
                        </m:sub>
                      </m:sSub>
                      <m:r>
                        <a:rPr lang="en-US" altLang="zh-CN" sz="2400" i="1">
                          <a:latin typeface="Cambria Math"/>
                        </a:rPr>
                        <m:t>)</m:t>
                      </m:r>
                      <m:sSup>
                        <m:sSupPr>
                          <m:ctrlPr>
                            <a:rPr lang="zh-CN" altLang="zh-CN" sz="2400" i="1">
                              <a:latin typeface="Cambria Math"/>
                            </a:rPr>
                          </m:ctrlPr>
                        </m:sSupPr>
                        <m:e>
                          <m:r>
                            <a:rPr lang="en-US" altLang="zh-CN" sz="2400" i="1">
                              <a:latin typeface="Cambria Math"/>
                            </a:rPr>
                            <m:t>𝑣</m:t>
                          </m:r>
                        </m:e>
                        <m:sup>
                          <m:r>
                            <a:rPr lang="en-US" altLang="zh-CN" sz="2400" i="1">
                              <a:latin typeface="Cambria Math"/>
                            </a:rPr>
                            <m:t>′</m:t>
                          </m:r>
                        </m:sup>
                      </m:sSup>
                    </m:oMath>
                  </m:oMathPara>
                </a14:m>
                <a:endParaRPr lang="zh-CN" altLang="en-US" sz="2400" dirty="0"/>
              </a:p>
            </p:txBody>
          </p:sp>
        </mc:Choice>
        <mc:Fallback xmlns="">
          <p:sp>
            <p:nvSpPr>
              <p:cNvPr id="2" name="矩形 1"/>
              <p:cNvSpPr>
                <a:spLocks noRot="1" noChangeAspect="1" noMove="1" noResize="1" noEditPoints="1" noAdjustHandles="1" noChangeArrowheads="1" noChangeShapeType="1" noTextEdit="1"/>
              </p:cNvSpPr>
              <p:nvPr/>
            </p:nvSpPr>
            <p:spPr>
              <a:xfrm>
                <a:off x="3275856" y="836712"/>
                <a:ext cx="3005631" cy="490519"/>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1080120" y="1695364"/>
                <a:ext cx="8172400" cy="92801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zh-CN" sz="2400" i="1">
                              <a:latin typeface="Cambria Math"/>
                            </a:rPr>
                          </m:ctrlPr>
                        </m:sSupPr>
                        <m:e>
                          <m:r>
                            <a:rPr lang="en-US" altLang="zh-CN" sz="2400" i="1">
                              <a:latin typeface="Cambria Math"/>
                            </a:rPr>
                            <m:t>𝑣</m:t>
                          </m:r>
                        </m:e>
                        <m:sup>
                          <m:r>
                            <a:rPr lang="en-US" altLang="zh-CN" sz="2400" i="1">
                              <a:latin typeface="Cambria Math"/>
                            </a:rPr>
                            <m:t>′</m:t>
                          </m:r>
                        </m:sup>
                      </m:sSup>
                      <m:r>
                        <a:rPr lang="en-US" altLang="zh-CN" sz="2400" i="1">
                          <a:latin typeface="Cambria Math"/>
                        </a:rPr>
                        <m:t>=</m:t>
                      </m:r>
                      <m:f>
                        <m:fPr>
                          <m:ctrlPr>
                            <a:rPr lang="zh-CN" altLang="zh-CN" sz="2400" i="1">
                              <a:latin typeface="Cambria Math"/>
                            </a:rPr>
                          </m:ctrlPr>
                        </m:fPr>
                        <m:num>
                          <m:sSub>
                            <m:sSubPr>
                              <m:ctrlPr>
                                <a:rPr lang="zh-CN" altLang="zh-CN" sz="2400" i="1">
                                  <a:latin typeface="Cambria Math"/>
                                </a:rPr>
                              </m:ctrlPr>
                            </m:sSubPr>
                            <m:e>
                              <m:r>
                                <a:rPr lang="en-US" altLang="zh-CN" sz="2400" i="1">
                                  <a:latin typeface="Cambria Math"/>
                                </a:rPr>
                                <m:t>𝑚</m:t>
                              </m:r>
                            </m:e>
                            <m:sub>
                              <m:r>
                                <a:rPr lang="en-US" altLang="zh-CN" sz="2400" i="1">
                                  <a:latin typeface="Cambria Math"/>
                                </a:rPr>
                                <m:t>1</m:t>
                              </m:r>
                            </m:sub>
                          </m:sSub>
                          <m:sSub>
                            <m:sSubPr>
                              <m:ctrlPr>
                                <a:rPr lang="zh-CN" altLang="zh-CN" sz="2400" i="1">
                                  <a:latin typeface="Cambria Math"/>
                                </a:rPr>
                              </m:ctrlPr>
                            </m:sSubPr>
                            <m:e>
                              <m:r>
                                <a:rPr lang="en-US" altLang="zh-CN" sz="2400" i="1">
                                  <a:latin typeface="Cambria Math"/>
                                </a:rPr>
                                <m:t>𝑣</m:t>
                              </m:r>
                            </m:e>
                            <m:sub>
                              <m:r>
                                <a:rPr lang="en-US" altLang="zh-CN" sz="2400" i="1">
                                  <a:latin typeface="Cambria Math"/>
                                </a:rPr>
                                <m:t>1</m:t>
                              </m:r>
                            </m:sub>
                          </m:sSub>
                        </m:num>
                        <m:den>
                          <m:sSub>
                            <m:sSubPr>
                              <m:ctrlPr>
                                <a:rPr lang="zh-CN" altLang="zh-CN" sz="2400" i="1">
                                  <a:latin typeface="Cambria Math"/>
                                </a:rPr>
                              </m:ctrlPr>
                            </m:sSubPr>
                            <m:e>
                              <m:r>
                                <a:rPr lang="en-US" altLang="zh-CN" sz="2400" i="1">
                                  <a:latin typeface="Cambria Math"/>
                                </a:rPr>
                                <m:t>𝑚</m:t>
                              </m:r>
                            </m:e>
                            <m:sub>
                              <m:r>
                                <a:rPr lang="en-US" altLang="zh-CN" sz="2400" i="1">
                                  <a:latin typeface="Cambria Math"/>
                                </a:rPr>
                                <m:t>1</m:t>
                              </m:r>
                            </m:sub>
                          </m:sSub>
                          <m:r>
                            <a:rPr lang="en-US" altLang="zh-CN" sz="2400" i="1">
                              <a:latin typeface="Cambria Math"/>
                            </a:rPr>
                            <m:t>+</m:t>
                          </m:r>
                          <m:sSub>
                            <m:sSubPr>
                              <m:ctrlPr>
                                <a:rPr lang="zh-CN" altLang="zh-CN" sz="2400" i="1">
                                  <a:latin typeface="Cambria Math"/>
                                </a:rPr>
                              </m:ctrlPr>
                            </m:sSubPr>
                            <m:e>
                              <m:r>
                                <a:rPr lang="en-US" altLang="zh-CN" sz="2400" i="1">
                                  <a:latin typeface="Cambria Math"/>
                                </a:rPr>
                                <m:t>𝑚</m:t>
                              </m:r>
                            </m:e>
                            <m:sub>
                              <m:r>
                                <a:rPr lang="en-US" altLang="zh-CN" sz="2400" i="1">
                                  <a:latin typeface="Cambria Math"/>
                                </a:rPr>
                                <m:t>2</m:t>
                              </m:r>
                            </m:sub>
                          </m:sSub>
                        </m:den>
                      </m:f>
                      <m:r>
                        <a:rPr lang="en-US" altLang="zh-CN" sz="2400" i="1">
                          <a:latin typeface="Cambria Math"/>
                        </a:rPr>
                        <m:t>=</m:t>
                      </m:r>
                      <m:f>
                        <m:fPr>
                          <m:ctrlPr>
                            <a:rPr lang="zh-CN" altLang="zh-CN" sz="2400" i="1">
                              <a:latin typeface="Cambria Math"/>
                            </a:rPr>
                          </m:ctrlPr>
                        </m:fPr>
                        <m:num>
                          <m:r>
                            <a:rPr lang="en-US" altLang="zh-CN" sz="2400" i="1">
                              <a:latin typeface="Cambria Math"/>
                            </a:rPr>
                            <m:t>1.8</m:t>
                          </m:r>
                          <m:r>
                            <a:rPr lang="en-US" altLang="zh-CN" sz="2400">
                              <a:latin typeface="Cambria Math"/>
                            </a:rPr>
                            <m:t>×</m:t>
                          </m:r>
                          <m:sSup>
                            <m:sSupPr>
                              <m:ctrlPr>
                                <a:rPr lang="zh-CN" altLang="zh-CN" sz="2400" i="1">
                                  <a:latin typeface="Cambria Math"/>
                                </a:rPr>
                              </m:ctrlPr>
                            </m:sSupPr>
                            <m:e>
                              <m:r>
                                <a:rPr lang="en-US" altLang="zh-CN" sz="2400" i="1">
                                  <a:latin typeface="Cambria Math"/>
                                </a:rPr>
                                <m:t>1</m:t>
                              </m:r>
                              <m:r>
                                <a:rPr lang="en-US" altLang="zh-CN" sz="2400">
                                  <a:latin typeface="Cambria Math"/>
                                </a:rPr>
                                <m:t>0</m:t>
                              </m:r>
                            </m:e>
                            <m:sup>
                              <m:r>
                                <a:rPr lang="en-US" altLang="zh-CN" sz="2400" i="1">
                                  <a:latin typeface="Cambria Math"/>
                                </a:rPr>
                                <m:t>4</m:t>
                              </m:r>
                            </m:sup>
                          </m:sSup>
                          <m:r>
                            <a:rPr lang="en-US" altLang="zh-CN" sz="2400" i="1">
                              <a:latin typeface="Cambria Math"/>
                            </a:rPr>
                            <m:t>×2</m:t>
                          </m:r>
                        </m:num>
                        <m:den>
                          <m:r>
                            <a:rPr lang="en-US" altLang="zh-CN" sz="2400">
                              <a:latin typeface="Cambria Math"/>
                            </a:rPr>
                            <m:t>1.8×</m:t>
                          </m:r>
                          <m:sSup>
                            <m:sSupPr>
                              <m:ctrlPr>
                                <a:rPr lang="zh-CN" altLang="zh-CN" sz="2400" i="1">
                                  <a:latin typeface="Cambria Math"/>
                                </a:rPr>
                              </m:ctrlPr>
                            </m:sSupPr>
                            <m:e>
                              <m:r>
                                <a:rPr lang="en-US" altLang="zh-CN" sz="2400" i="1">
                                  <a:latin typeface="Cambria Math"/>
                                </a:rPr>
                                <m:t>1</m:t>
                              </m:r>
                              <m:r>
                                <a:rPr lang="en-US" altLang="zh-CN" sz="2400">
                                  <a:latin typeface="Cambria Math"/>
                                </a:rPr>
                                <m:t>0</m:t>
                              </m:r>
                            </m:e>
                            <m:sup>
                              <m:r>
                                <a:rPr lang="en-US" altLang="zh-CN" sz="2400" i="1">
                                  <a:latin typeface="Cambria Math"/>
                                </a:rPr>
                                <m:t>4</m:t>
                              </m:r>
                            </m:sup>
                          </m:sSup>
                          <m:r>
                            <a:rPr lang="en-US" altLang="zh-CN" sz="2400" i="1">
                              <a:latin typeface="Cambria Math"/>
                            </a:rPr>
                            <m:t>+</m:t>
                          </m:r>
                          <m:r>
                            <a:rPr lang="en-US" altLang="zh-CN" sz="2400">
                              <a:latin typeface="Cambria Math"/>
                            </a:rPr>
                            <m:t>2.2×</m:t>
                          </m:r>
                          <m:sSup>
                            <m:sSupPr>
                              <m:ctrlPr>
                                <a:rPr lang="zh-CN" altLang="zh-CN" sz="2400" i="1">
                                  <a:latin typeface="Cambria Math"/>
                                </a:rPr>
                              </m:ctrlPr>
                            </m:sSupPr>
                            <m:e>
                              <m:r>
                                <a:rPr lang="en-US" altLang="zh-CN" sz="2400" i="1">
                                  <a:latin typeface="Cambria Math"/>
                                </a:rPr>
                                <m:t>1</m:t>
                              </m:r>
                              <m:r>
                                <a:rPr lang="en-US" altLang="zh-CN" sz="2400">
                                  <a:latin typeface="Cambria Math"/>
                                </a:rPr>
                                <m:t>0</m:t>
                              </m:r>
                            </m:e>
                            <m:sup>
                              <m:r>
                                <a:rPr lang="en-US" altLang="zh-CN" sz="2400" i="1">
                                  <a:latin typeface="Cambria Math"/>
                                </a:rPr>
                                <m:t>4</m:t>
                              </m:r>
                            </m:sup>
                          </m:sSup>
                        </m:den>
                      </m:f>
                      <m:r>
                        <a:rPr lang="en-US" altLang="zh-CN" sz="2400">
                          <a:latin typeface="Cambria Math"/>
                        </a:rPr>
                        <m:t> </m:t>
                      </m:r>
                      <m:r>
                        <m:rPr>
                          <m:sty m:val="p"/>
                        </m:rPr>
                        <a:rPr lang="en-US" altLang="zh-CN" sz="2400">
                          <a:latin typeface="Cambria Math"/>
                        </a:rPr>
                        <m:t>m</m:t>
                      </m:r>
                      <m:r>
                        <a:rPr lang="en-US" altLang="zh-CN" sz="2400">
                          <a:latin typeface="Cambria Math"/>
                        </a:rPr>
                        <m:t>∙</m:t>
                      </m:r>
                      <m:sSup>
                        <m:sSupPr>
                          <m:ctrlPr>
                            <a:rPr lang="zh-CN" altLang="zh-CN" sz="2400" i="1">
                              <a:latin typeface="Cambria Math"/>
                            </a:rPr>
                          </m:ctrlPr>
                        </m:sSupPr>
                        <m:e>
                          <m:r>
                            <a:rPr lang="en-US" altLang="zh-CN" sz="2400" i="1">
                              <a:latin typeface="Cambria Math"/>
                            </a:rPr>
                            <m:t>𝑠</m:t>
                          </m:r>
                        </m:e>
                        <m:sup>
                          <m:r>
                            <a:rPr lang="en-US" altLang="zh-CN" sz="2400" i="1">
                              <a:latin typeface="Cambria Math"/>
                            </a:rPr>
                            <m:t>−1</m:t>
                          </m:r>
                        </m:sup>
                      </m:sSup>
                      <m:r>
                        <a:rPr lang="en-US" altLang="zh-CN" sz="2400" i="1">
                          <a:latin typeface="Cambria Math"/>
                        </a:rPr>
                        <m:t>=0.9</m:t>
                      </m:r>
                      <m:r>
                        <m:rPr>
                          <m:sty m:val="p"/>
                        </m:rPr>
                        <a:rPr lang="en-US" altLang="zh-CN" sz="2400">
                          <a:latin typeface="Cambria Math"/>
                        </a:rPr>
                        <m:t>m</m:t>
                      </m:r>
                      <m:r>
                        <a:rPr lang="en-US" altLang="zh-CN" sz="2400">
                          <a:latin typeface="Cambria Math"/>
                        </a:rPr>
                        <m:t>∙</m:t>
                      </m:r>
                      <m:sSup>
                        <m:sSupPr>
                          <m:ctrlPr>
                            <a:rPr lang="zh-CN" altLang="zh-CN" sz="2400" i="1">
                              <a:latin typeface="Cambria Math"/>
                            </a:rPr>
                          </m:ctrlPr>
                        </m:sSupPr>
                        <m:e>
                          <m:r>
                            <a:rPr lang="en-US" altLang="zh-CN" sz="2400" i="1">
                              <a:latin typeface="Cambria Math"/>
                            </a:rPr>
                            <m:t>𝑠</m:t>
                          </m:r>
                        </m:e>
                        <m:sup>
                          <m:r>
                            <a:rPr lang="en-US" altLang="zh-CN" sz="2400" i="1">
                              <a:latin typeface="Cambria Math"/>
                            </a:rPr>
                            <m:t>−1</m:t>
                          </m:r>
                        </m:sup>
                      </m:sSup>
                    </m:oMath>
                  </m:oMathPara>
                </a14:m>
                <a:endParaRPr lang="zh-CN" altLang="en-US" sz="2400" dirty="0"/>
              </a:p>
            </p:txBody>
          </p:sp>
        </mc:Choice>
        <mc:Fallback xmlns="">
          <p:sp>
            <p:nvSpPr>
              <p:cNvPr id="3" name="矩形 2"/>
              <p:cNvSpPr>
                <a:spLocks noRot="1" noChangeAspect="1" noMove="1" noResize="1" noEditPoints="1" noAdjustHandles="1" noChangeArrowheads="1" noChangeShapeType="1" noTextEdit="1"/>
              </p:cNvSpPr>
              <p:nvPr/>
            </p:nvSpPr>
            <p:spPr>
              <a:xfrm>
                <a:off x="1080120" y="1695364"/>
                <a:ext cx="8172400" cy="928011"/>
              </a:xfrm>
              <a:prstGeom prst="rect">
                <a:avLst/>
              </a:prstGeom>
              <a:blipFill rotWithShape="1">
                <a:blip r:embed="rId3"/>
                <a:stretch>
                  <a:fillRect/>
                </a:stretch>
              </a:blipFill>
            </p:spPr>
            <p:txBody>
              <a:bodyPr/>
              <a:lstStyle/>
              <a:p>
                <a:r>
                  <a:rPr lang="zh-CN" altLang="en-US">
                    <a:noFill/>
                  </a:rPr>
                  <a:t> </a:t>
                </a:r>
              </a:p>
            </p:txBody>
          </p:sp>
        </mc:Fallback>
      </mc:AlternateContent>
      <p:sp>
        <p:nvSpPr>
          <p:cNvPr id="4" name="TextBox 3"/>
          <p:cNvSpPr txBox="1"/>
          <p:nvPr/>
        </p:nvSpPr>
        <p:spPr>
          <a:xfrm>
            <a:off x="107504" y="1969676"/>
            <a:ext cx="972616" cy="523220"/>
          </a:xfrm>
          <a:prstGeom prst="rect">
            <a:avLst/>
          </a:prstGeom>
          <a:noFill/>
        </p:spPr>
        <p:txBody>
          <a:bodyPr wrap="square" rtlCol="0">
            <a:spAutoFit/>
          </a:bodyPr>
          <a:lstStyle/>
          <a:p>
            <a:r>
              <a:rPr lang="zh-CN" altLang="en-US" sz="2800" b="1" dirty="0" smtClean="0"/>
              <a:t>解得：</a:t>
            </a:r>
            <a:endParaRPr lang="zh-CN" altLang="en-US" sz="2800" b="1" dirty="0"/>
          </a:p>
        </p:txBody>
      </p:sp>
      <p:sp>
        <p:nvSpPr>
          <p:cNvPr id="5" name="矩形 4"/>
          <p:cNvSpPr/>
          <p:nvPr/>
        </p:nvSpPr>
        <p:spPr>
          <a:xfrm>
            <a:off x="611560" y="3105835"/>
            <a:ext cx="7920880" cy="954107"/>
          </a:xfrm>
          <a:prstGeom prst="rect">
            <a:avLst/>
          </a:prstGeom>
        </p:spPr>
        <p:txBody>
          <a:bodyPr wrap="square">
            <a:spAutoFit/>
          </a:bodyPr>
          <a:lstStyle/>
          <a:p>
            <a:r>
              <a:rPr lang="zh-CN" altLang="zh-CN" sz="2800" b="1" dirty="0"/>
              <a:t>两货车碰后的速度为正，表示与规定的正方向相同，即仍然向右运动。</a:t>
            </a:r>
          </a:p>
        </p:txBody>
      </p:sp>
    </p:spTree>
    <p:extLst>
      <p:ext uri="{BB962C8B-B14F-4D97-AF65-F5344CB8AC3E}">
        <p14:creationId xmlns:p14="http://schemas.microsoft.com/office/powerpoint/2010/main" val="7772269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467544" y="764704"/>
                <a:ext cx="7992888" cy="1825628"/>
              </a:xfrm>
              <a:prstGeom prst="rect">
                <a:avLst/>
              </a:prstGeom>
            </p:spPr>
            <p:txBody>
              <a:bodyPr wrap="square">
                <a:spAutoFit/>
              </a:bodyPr>
              <a:lstStyle/>
              <a:p>
                <a:r>
                  <a:rPr lang="zh-CN" altLang="zh-CN" sz="2800" b="1" dirty="0" smtClean="0">
                    <a:solidFill>
                      <a:srgbClr val="FF0000"/>
                    </a:solidFill>
                  </a:rPr>
                  <a:t>例</a:t>
                </a:r>
                <a:r>
                  <a:rPr lang="en-US" altLang="zh-CN" sz="2800" b="1" dirty="0" smtClean="0">
                    <a:solidFill>
                      <a:srgbClr val="FF0000"/>
                    </a:solidFill>
                  </a:rPr>
                  <a:t>2</a:t>
                </a:r>
                <a:r>
                  <a:rPr lang="en-US" altLang="zh-CN" sz="2800" b="1" dirty="0">
                    <a:solidFill>
                      <a:srgbClr val="FF0000"/>
                    </a:solidFill>
                  </a:rPr>
                  <a:t>.</a:t>
                </a:r>
                <a:r>
                  <a:rPr lang="zh-CN" altLang="zh-CN" sz="2800" b="1" dirty="0" smtClean="0"/>
                  <a:t>如图所</a:t>
                </a:r>
                <a:r>
                  <a:rPr lang="zh-CN" altLang="zh-CN" sz="2800" b="1" dirty="0"/>
                  <a:t>示，一把质量为</a:t>
                </a:r>
                <a14:m>
                  <m:oMath xmlns:m="http://schemas.openxmlformats.org/officeDocument/2006/math">
                    <m:r>
                      <a:rPr lang="en-US" altLang="zh-CN" sz="2800" b="1" i="1">
                        <a:latin typeface="Cambria Math"/>
                      </a:rPr>
                      <m:t>𝟑</m:t>
                    </m:r>
                    <m:r>
                      <a:rPr lang="en-US" altLang="zh-CN" sz="2800" b="1">
                        <a:latin typeface="Cambria Math"/>
                      </a:rPr>
                      <m:t>.</m:t>
                    </m:r>
                    <m:r>
                      <a:rPr lang="en-US" altLang="zh-CN" sz="2800" b="1" i="1">
                        <a:latin typeface="Cambria Math"/>
                      </a:rPr>
                      <m:t>𝟎𝟎𝐤𝐠</m:t>
                    </m:r>
                  </m:oMath>
                </a14:m>
                <a:r>
                  <a:rPr lang="zh-CN" altLang="zh-CN" sz="2800" b="1" dirty="0"/>
                  <a:t>的步枪，水平放置在光滑的桌面上，某时刻它水平发射了一颗</a:t>
                </a:r>
                <a14:m>
                  <m:oMath xmlns:m="http://schemas.openxmlformats.org/officeDocument/2006/math">
                    <m:r>
                      <a:rPr lang="en-US" altLang="zh-CN" sz="2800" b="1" i="1">
                        <a:latin typeface="Cambria Math"/>
                      </a:rPr>
                      <m:t>𝟓</m:t>
                    </m:r>
                    <m:r>
                      <a:rPr lang="en-US" altLang="zh-CN" sz="2800" b="1">
                        <a:latin typeface="Cambria Math"/>
                      </a:rPr>
                      <m:t>.</m:t>
                    </m:r>
                    <m:r>
                      <a:rPr lang="en-US" altLang="zh-CN" sz="2800" b="1" i="1">
                        <a:latin typeface="Cambria Math"/>
                      </a:rPr>
                      <m:t>𝟎𝟎𝐠</m:t>
                    </m:r>
                  </m:oMath>
                </a14:m>
                <a:r>
                  <a:rPr lang="zh-CN" altLang="zh-CN" sz="2800" b="1" dirty="0"/>
                  <a:t>的子弹，子弹离开枪口的速度为</a:t>
                </a:r>
                <a14:m>
                  <m:oMath xmlns:m="http://schemas.openxmlformats.org/officeDocument/2006/math">
                    <m:r>
                      <a:rPr lang="en-US" altLang="zh-CN" sz="2800" b="1" i="1">
                        <a:latin typeface="Cambria Math"/>
                      </a:rPr>
                      <m:t>𝟑𝟎𝟎𝐦</m:t>
                    </m:r>
                    <m:r>
                      <a:rPr lang="en-US" altLang="zh-CN" sz="2800" b="1">
                        <a:latin typeface="Cambria Math"/>
                      </a:rPr>
                      <m:t>∙</m:t>
                    </m:r>
                    <m:sSup>
                      <m:sSupPr>
                        <m:ctrlPr>
                          <a:rPr lang="zh-CN" altLang="zh-CN" sz="2800" b="1" i="1">
                            <a:latin typeface="Cambria Math"/>
                          </a:rPr>
                        </m:ctrlPr>
                      </m:sSupPr>
                      <m:e>
                        <m:r>
                          <a:rPr lang="en-US" altLang="zh-CN" sz="2800" b="1" i="1">
                            <a:latin typeface="Cambria Math"/>
                          </a:rPr>
                          <m:t>𝒔</m:t>
                        </m:r>
                      </m:e>
                      <m:sup>
                        <m:r>
                          <a:rPr lang="en-US" altLang="zh-CN" sz="2800" b="1" i="1">
                            <a:latin typeface="Cambria Math"/>
                          </a:rPr>
                          <m:t>−</m:t>
                        </m:r>
                        <m:r>
                          <a:rPr lang="en-US" altLang="zh-CN" sz="2800" b="1" i="1">
                            <a:latin typeface="Cambria Math"/>
                          </a:rPr>
                          <m:t>𝟏</m:t>
                        </m:r>
                      </m:sup>
                    </m:sSup>
                  </m:oMath>
                </a14:m>
                <a:r>
                  <a:rPr lang="zh-CN" altLang="zh-CN" sz="2800" b="1" dirty="0"/>
                  <a:t>。求步枪获得的速度。</a:t>
                </a:r>
              </a:p>
            </p:txBody>
          </p:sp>
        </mc:Choice>
        <mc:Fallback xmlns="">
          <p:sp>
            <p:nvSpPr>
              <p:cNvPr id="2" name="矩形 1"/>
              <p:cNvSpPr>
                <a:spLocks noRot="1" noChangeAspect="1" noMove="1" noResize="1" noEditPoints="1" noAdjustHandles="1" noChangeArrowheads="1" noChangeShapeType="1" noTextEdit="1"/>
              </p:cNvSpPr>
              <p:nvPr/>
            </p:nvSpPr>
            <p:spPr>
              <a:xfrm>
                <a:off x="467544" y="764704"/>
                <a:ext cx="7992888" cy="1825628"/>
              </a:xfrm>
              <a:prstGeom prst="rect">
                <a:avLst/>
              </a:prstGeom>
              <a:blipFill rotWithShape="1">
                <a:blip r:embed="rId2"/>
                <a:stretch>
                  <a:fillRect l="-1602" t="-4667" r="-5950" b="-6667"/>
                </a:stretch>
              </a:blipFill>
            </p:spPr>
            <p:txBody>
              <a:bodyPr/>
              <a:lstStyle/>
              <a:p>
                <a:r>
                  <a:rPr lang="zh-CN" altLang="en-US">
                    <a:noFill/>
                  </a:rPr>
                  <a:t> </a:t>
                </a:r>
              </a:p>
            </p:txBody>
          </p:sp>
        </mc:Fallback>
      </mc:AlternateContent>
      <p:grpSp>
        <p:nvGrpSpPr>
          <p:cNvPr id="3" name="组合 2"/>
          <p:cNvGrpSpPr/>
          <p:nvPr/>
        </p:nvGrpSpPr>
        <p:grpSpPr>
          <a:xfrm>
            <a:off x="3995936" y="2880354"/>
            <a:ext cx="4911912" cy="2453646"/>
            <a:chOff x="1691679" y="1524000"/>
            <a:chExt cx="5992034" cy="3810000"/>
          </a:xfrm>
        </p:grpSpPr>
        <p:cxnSp>
          <p:nvCxnSpPr>
            <p:cNvPr id="4" name="直接箭头连接符 3"/>
            <p:cNvCxnSpPr/>
            <p:nvPr/>
          </p:nvCxnSpPr>
          <p:spPr>
            <a:xfrm>
              <a:off x="6372200" y="3284984"/>
              <a:ext cx="122413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691679" y="1524000"/>
              <a:ext cx="5992034" cy="3810000"/>
              <a:chOff x="1691679" y="1524000"/>
              <a:chExt cx="5992034" cy="381000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9912" y="2204864"/>
                <a:ext cx="2664296" cy="2291172"/>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55119">
                <a:off x="1829162" y="1524000"/>
                <a:ext cx="3810000" cy="3810000"/>
              </a:xfrm>
              <a:prstGeom prst="rect">
                <a:avLst/>
              </a:prstGeom>
            </p:spPr>
          </p:pic>
          <mc:AlternateContent xmlns:mc="http://schemas.openxmlformats.org/markup-compatibility/2006" xmlns:a14="http://schemas.microsoft.com/office/drawing/2010/main">
            <mc:Choice Requires="a14">
              <p:sp>
                <p:nvSpPr>
                  <p:cNvPr id="8" name="矩形 7"/>
                  <p:cNvSpPr/>
                  <p:nvPr/>
                </p:nvSpPr>
                <p:spPr>
                  <a:xfrm>
                    <a:off x="6372200" y="2837424"/>
                    <a:ext cx="1311513" cy="3755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a:latin typeface="Cambria Math"/>
                            </a:rPr>
                            <m:t>300</m:t>
                          </m:r>
                          <m:r>
                            <m:rPr>
                              <m:sty m:val="p"/>
                            </m:rPr>
                            <a:rPr lang="en-US" altLang="zh-CN">
                              <a:latin typeface="Cambria Math"/>
                            </a:rPr>
                            <m:t>m</m:t>
                          </m:r>
                          <m:r>
                            <a:rPr lang="en-US" altLang="zh-CN">
                              <a:latin typeface="Cambria Math"/>
                            </a:rPr>
                            <m:t>∙</m:t>
                          </m:r>
                          <m:sSup>
                            <m:sSupPr>
                              <m:ctrlPr>
                                <a:rPr lang="zh-CN" altLang="zh-CN" i="1">
                                  <a:latin typeface="Cambria Math"/>
                                </a:rPr>
                              </m:ctrlPr>
                            </m:sSupPr>
                            <m:e>
                              <m:r>
                                <a:rPr lang="en-US" altLang="zh-CN" i="1">
                                  <a:latin typeface="Cambria Math"/>
                                </a:rPr>
                                <m:t>𝑠</m:t>
                              </m:r>
                            </m:e>
                            <m:sup>
                              <m:r>
                                <a:rPr lang="en-US" altLang="zh-CN" i="1">
                                  <a:latin typeface="Cambria Math"/>
                                </a:rPr>
                                <m:t>−1</m:t>
                              </m:r>
                            </m:sup>
                          </m:sSup>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6372200" y="2837424"/>
                    <a:ext cx="1311513" cy="375552"/>
                  </a:xfrm>
                  <a:prstGeom prst="rect">
                    <a:avLst/>
                  </a:prstGeom>
                  <a:blipFill rotWithShape="1">
                    <a:blip r:embed="rId5"/>
                    <a:stretch>
                      <a:fillRect/>
                    </a:stretch>
                  </a:blipFill>
                </p:spPr>
                <p:txBody>
                  <a:bodyPr/>
                  <a:lstStyle/>
                  <a:p>
                    <a:r>
                      <a:rPr lang="zh-CN" altLang="en-US">
                        <a:noFill/>
                      </a:rPr>
                      <a:t> </a:t>
                    </a:r>
                  </a:p>
                </p:txBody>
              </p:sp>
            </mc:Fallback>
          </mc:AlternateContent>
          <p:cxnSp>
            <p:nvCxnSpPr>
              <p:cNvPr id="9" name="直接箭头连接符 8"/>
              <p:cNvCxnSpPr/>
              <p:nvPr/>
            </p:nvCxnSpPr>
            <p:spPr>
              <a:xfrm flipH="1">
                <a:off x="1691679" y="3429000"/>
                <a:ext cx="360041"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矩形 9"/>
                  <p:cNvSpPr/>
                  <p:nvPr/>
                </p:nvSpPr>
                <p:spPr>
                  <a:xfrm>
                    <a:off x="2843808" y="2276872"/>
                    <a:ext cx="1218539" cy="369332"/>
                  </a:xfrm>
                  <a:prstGeom prst="rect">
                    <a:avLst/>
                  </a:prstGeom>
                </p:spPr>
                <p:txBody>
                  <a:bodyPr wrap="none">
                    <a:spAutoFit/>
                  </a:bodyPr>
                  <a:lstStyle/>
                  <a:p>
                    <a14:m>
                      <m:oMath xmlns:m="http://schemas.openxmlformats.org/officeDocument/2006/math">
                        <m:sSub>
                          <m:sSubPr>
                            <m:ctrlPr>
                              <a:rPr lang="zh-CN" altLang="zh-CN" i="1">
                                <a:latin typeface="Cambria Math"/>
                              </a:rPr>
                            </m:ctrlPr>
                          </m:sSubPr>
                          <m:e>
                            <m:r>
                              <a:rPr lang="en-US" altLang="zh-CN" i="1">
                                <a:latin typeface="Cambria Math"/>
                              </a:rPr>
                              <m:t>𝑚</m:t>
                            </m:r>
                          </m:e>
                          <m:sub>
                            <m:r>
                              <a:rPr lang="en-US" altLang="zh-CN" i="1">
                                <a:latin typeface="Cambria Math"/>
                              </a:rPr>
                              <m:t>1</m:t>
                            </m:r>
                          </m:sub>
                        </m:sSub>
                      </m:oMath>
                    </a14:m>
                    <a:r>
                      <a:rPr lang="en-US" altLang="zh-CN" dirty="0" smtClean="0"/>
                      <a:t>=3.00kg</a:t>
                    </a:r>
                    <a:endParaRPr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2843808" y="2276872"/>
                    <a:ext cx="1218539" cy="369332"/>
                  </a:xfrm>
                  <a:prstGeom prst="rect">
                    <a:avLst/>
                  </a:prstGeom>
                  <a:blipFill rotWithShape="1">
                    <a:blip r:embed="rId6"/>
                    <a:stretch>
                      <a:fillRect t="-8333" r="-402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5873741" y="3563724"/>
                    <a:ext cx="1119153" cy="369332"/>
                  </a:xfrm>
                  <a:prstGeom prst="rect">
                    <a:avLst/>
                  </a:prstGeom>
                </p:spPr>
                <p:txBody>
                  <a:bodyPr wrap="none">
                    <a:spAutoFit/>
                  </a:bodyPr>
                  <a:lstStyle/>
                  <a:p>
                    <a14:m>
                      <m:oMath xmlns:m="http://schemas.openxmlformats.org/officeDocument/2006/math">
                        <m:sSub>
                          <m:sSubPr>
                            <m:ctrlPr>
                              <a:rPr lang="zh-CN" altLang="zh-CN" i="1" smtClean="0">
                                <a:latin typeface="Cambria Math"/>
                              </a:rPr>
                            </m:ctrlPr>
                          </m:sSubPr>
                          <m:e>
                            <m:r>
                              <a:rPr lang="en-US" altLang="zh-CN" i="1">
                                <a:latin typeface="Cambria Math"/>
                              </a:rPr>
                              <m:t>𝑚</m:t>
                            </m:r>
                          </m:e>
                          <m:sub>
                            <m:r>
                              <a:rPr lang="en-US" altLang="zh-CN" b="0" i="1" smtClean="0">
                                <a:latin typeface="Cambria Math"/>
                              </a:rPr>
                              <m:t>2</m:t>
                            </m:r>
                          </m:sub>
                        </m:sSub>
                      </m:oMath>
                    </a14:m>
                    <a:r>
                      <a:rPr lang="en-US" altLang="zh-CN" dirty="0" smtClean="0"/>
                      <a:t>=5.00g</a:t>
                    </a:r>
                    <a:endParaRPr lang="zh-CN" altLang="en-US" dirty="0"/>
                  </a:p>
                </p:txBody>
              </p:sp>
            </mc:Choice>
            <mc:Fallback xmlns="">
              <p:sp>
                <p:nvSpPr>
                  <p:cNvPr id="18" name="矩形 17"/>
                  <p:cNvSpPr>
                    <a:spLocks noRot="1" noChangeAspect="1" noMove="1" noResize="1" noEditPoints="1" noAdjustHandles="1" noChangeArrowheads="1" noChangeShapeType="1" noTextEdit="1"/>
                  </p:cNvSpPr>
                  <p:nvPr/>
                </p:nvSpPr>
                <p:spPr>
                  <a:xfrm>
                    <a:off x="5873741" y="3563724"/>
                    <a:ext cx="1119153" cy="369332"/>
                  </a:xfrm>
                  <a:prstGeom prst="rect">
                    <a:avLst/>
                  </a:prstGeom>
                  <a:blipFill rotWithShape="1">
                    <a:blip r:embed="rId7"/>
                    <a:stretch>
                      <a:fillRect t="-8333" r="-4372" b="-26667"/>
                    </a:stretch>
                  </a:blipFill>
                </p:spPr>
                <p:txBody>
                  <a:bodyPr/>
                  <a:lstStyle/>
                  <a:p>
                    <a:r>
                      <a:rPr lang="zh-CN" altLang="en-US">
                        <a:noFill/>
                      </a:rPr>
                      <a:t> </a:t>
                    </a:r>
                  </a:p>
                </p:txBody>
              </p:sp>
            </mc:Fallback>
          </mc:AlternateContent>
          <p:grpSp>
            <p:nvGrpSpPr>
              <p:cNvPr id="12" name="组合 11"/>
              <p:cNvGrpSpPr/>
              <p:nvPr/>
            </p:nvGrpSpPr>
            <p:grpSpPr>
              <a:xfrm>
                <a:off x="2195736" y="1772816"/>
                <a:ext cx="4032448" cy="369332"/>
                <a:chOff x="2195736" y="4540478"/>
                <a:chExt cx="4032448" cy="369332"/>
              </a:xfrm>
            </p:grpSpPr>
            <p:cxnSp>
              <p:nvCxnSpPr>
                <p:cNvPr id="14" name="直接箭头连接符 13"/>
                <p:cNvCxnSpPr/>
                <p:nvPr/>
              </p:nvCxnSpPr>
              <p:spPr>
                <a:xfrm>
                  <a:off x="2555776" y="4725144"/>
                  <a:ext cx="309634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724128" y="4540478"/>
                  <a:ext cx="504056" cy="369332"/>
                </a:xfrm>
                <a:prstGeom prst="rect">
                  <a:avLst/>
                </a:prstGeom>
                <a:noFill/>
              </p:spPr>
              <p:txBody>
                <a:bodyPr wrap="square" rtlCol="0">
                  <a:spAutoFit/>
                </a:bodyPr>
                <a:lstStyle/>
                <a:p>
                  <a:r>
                    <a:rPr lang="en-US" altLang="zh-CN" dirty="0" smtClean="0"/>
                    <a:t>X</a:t>
                  </a:r>
                  <a:endParaRPr lang="zh-CN" altLang="en-US" dirty="0"/>
                </a:p>
              </p:txBody>
            </p:sp>
            <p:sp>
              <p:nvSpPr>
                <p:cNvPr id="16" name="TextBox 15"/>
                <p:cNvSpPr txBox="1"/>
                <p:nvPr/>
              </p:nvSpPr>
              <p:spPr>
                <a:xfrm>
                  <a:off x="2195736" y="4540478"/>
                  <a:ext cx="648072" cy="369332"/>
                </a:xfrm>
                <a:prstGeom prst="rect">
                  <a:avLst/>
                </a:prstGeom>
                <a:noFill/>
              </p:spPr>
              <p:txBody>
                <a:bodyPr wrap="square" rtlCol="0">
                  <a:spAutoFit/>
                </a:bodyPr>
                <a:lstStyle/>
                <a:p>
                  <a:r>
                    <a:rPr lang="en-US" altLang="zh-CN" dirty="0" smtClean="0"/>
                    <a:t>O</a:t>
                  </a:r>
                  <a:endParaRPr lang="zh-CN" altLang="en-US" dirty="0"/>
                </a:p>
              </p:txBody>
            </p:sp>
          </p:grpSp>
        </p:grpSp>
      </p:grpSp>
      <p:sp>
        <p:nvSpPr>
          <p:cNvPr id="17" name="矩形 16"/>
          <p:cNvSpPr/>
          <p:nvPr/>
        </p:nvSpPr>
        <p:spPr>
          <a:xfrm>
            <a:off x="611560" y="2967335"/>
            <a:ext cx="3320146" cy="2677656"/>
          </a:xfrm>
          <a:prstGeom prst="rect">
            <a:avLst/>
          </a:prstGeom>
        </p:spPr>
        <p:txBody>
          <a:bodyPr wrap="square">
            <a:spAutoFit/>
          </a:bodyPr>
          <a:lstStyle/>
          <a:p>
            <a:r>
              <a:rPr lang="zh-CN" altLang="zh-CN" sz="2800" b="1" dirty="0">
                <a:solidFill>
                  <a:srgbClr val="FF0000"/>
                </a:solidFill>
              </a:rPr>
              <a:t>解：</a:t>
            </a:r>
            <a:r>
              <a:rPr lang="zh-CN" altLang="zh-CN" sz="2800" b="1" dirty="0"/>
              <a:t>子弹和步枪组成的系统，在水平方向上不受外力的作用，因此在水平方向上满足动量守恒定律。</a:t>
            </a:r>
          </a:p>
        </p:txBody>
      </p:sp>
    </p:spTree>
    <p:extLst>
      <p:ext uri="{BB962C8B-B14F-4D97-AF65-F5344CB8AC3E}">
        <p14:creationId xmlns:p14="http://schemas.microsoft.com/office/powerpoint/2010/main" val="2659269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467544" y="908720"/>
                <a:ext cx="4392488" cy="1436740"/>
              </a:xfrm>
              <a:prstGeom prst="rect">
                <a:avLst/>
              </a:prstGeom>
            </p:spPr>
            <p:txBody>
              <a:bodyPr wrap="square">
                <a:spAutoFit/>
              </a:bodyPr>
              <a:lstStyle/>
              <a:p>
                <a:r>
                  <a:rPr lang="zh-CN" altLang="zh-CN" sz="2800" b="1" dirty="0"/>
                  <a:t>设子弹前进的方向为</a:t>
                </a:r>
                <a:r>
                  <a:rPr lang="en-US" altLang="zh-CN" sz="2800" b="1" dirty="0"/>
                  <a:t>X</a:t>
                </a:r>
                <a:r>
                  <a:rPr lang="zh-CN" altLang="zh-CN" sz="2800" b="1" dirty="0"/>
                  <a:t>轴的正方向，如</a:t>
                </a:r>
                <a:r>
                  <a:rPr lang="zh-CN" altLang="zh-CN" sz="2800" b="1" dirty="0" smtClean="0"/>
                  <a:t>图所</a:t>
                </a:r>
                <a:r>
                  <a:rPr lang="zh-CN" altLang="zh-CN" sz="2800" b="1" dirty="0"/>
                  <a:t>示，设步枪获得的速度为</a:t>
                </a:r>
                <a14:m>
                  <m:oMath xmlns:m="http://schemas.openxmlformats.org/officeDocument/2006/math">
                    <m:sSubSup>
                      <m:sSubSupPr>
                        <m:ctrlPr>
                          <a:rPr lang="zh-CN" altLang="zh-CN" sz="2800" b="1" i="1">
                            <a:latin typeface="Cambria Math"/>
                          </a:rPr>
                        </m:ctrlPr>
                      </m:sSubSupPr>
                      <m:e>
                        <m:r>
                          <a:rPr lang="en-US" altLang="zh-CN" sz="2800" b="1" i="1">
                            <a:latin typeface="Cambria Math"/>
                          </a:rPr>
                          <m:t>𝒗</m:t>
                        </m:r>
                      </m:e>
                      <m:sub>
                        <m:r>
                          <a:rPr lang="en-US" altLang="zh-CN" sz="2800" b="1" i="1">
                            <a:latin typeface="Cambria Math"/>
                          </a:rPr>
                          <m:t>𝟏</m:t>
                        </m:r>
                      </m:sub>
                      <m:sup>
                        <m:r>
                          <a:rPr lang="en-US" altLang="zh-CN" sz="2800" b="1" i="1">
                            <a:latin typeface="Cambria Math"/>
                          </a:rPr>
                          <m:t>′</m:t>
                        </m:r>
                      </m:sup>
                    </m:sSubSup>
                  </m:oMath>
                </a14:m>
                <a:r>
                  <a:rPr lang="zh-CN" altLang="zh-CN" sz="2800" b="1" dirty="0"/>
                  <a:t>。</a:t>
                </a:r>
                <a:endParaRPr lang="zh-CN" altLang="en-US" sz="2800" b="1" dirty="0"/>
              </a:p>
            </p:txBody>
          </p:sp>
        </mc:Choice>
        <mc:Fallback xmlns="">
          <p:sp>
            <p:nvSpPr>
              <p:cNvPr id="2" name="矩形 1"/>
              <p:cNvSpPr>
                <a:spLocks noRot="1" noChangeAspect="1" noMove="1" noResize="1" noEditPoints="1" noAdjustHandles="1" noChangeArrowheads="1" noChangeShapeType="1" noTextEdit="1"/>
              </p:cNvSpPr>
              <p:nvPr/>
            </p:nvSpPr>
            <p:spPr>
              <a:xfrm>
                <a:off x="467544" y="908720"/>
                <a:ext cx="4392488" cy="1436740"/>
              </a:xfrm>
              <a:prstGeom prst="rect">
                <a:avLst/>
              </a:prstGeom>
              <a:blipFill rotWithShape="1">
                <a:blip r:embed="rId2"/>
                <a:stretch>
                  <a:fillRect l="-2917" t="-5932" r="-1389" b="-8475"/>
                </a:stretch>
              </a:blipFill>
            </p:spPr>
            <p:txBody>
              <a:bodyPr/>
              <a:lstStyle/>
              <a:p>
                <a:r>
                  <a:rPr lang="zh-CN" altLang="en-US">
                    <a:noFill/>
                  </a:rPr>
                  <a:t> </a:t>
                </a:r>
              </a:p>
            </p:txBody>
          </p:sp>
        </mc:Fallback>
      </mc:AlternateContent>
      <p:grpSp>
        <p:nvGrpSpPr>
          <p:cNvPr id="3" name="组合 2"/>
          <p:cNvGrpSpPr/>
          <p:nvPr/>
        </p:nvGrpSpPr>
        <p:grpSpPr>
          <a:xfrm>
            <a:off x="5076056" y="1041380"/>
            <a:ext cx="3543760" cy="2459628"/>
            <a:chOff x="1691679" y="1524000"/>
            <a:chExt cx="5992034" cy="3810000"/>
          </a:xfrm>
        </p:grpSpPr>
        <p:cxnSp>
          <p:nvCxnSpPr>
            <p:cNvPr id="4" name="直接箭头连接符 3"/>
            <p:cNvCxnSpPr/>
            <p:nvPr/>
          </p:nvCxnSpPr>
          <p:spPr>
            <a:xfrm>
              <a:off x="6372200" y="3284984"/>
              <a:ext cx="122413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691679" y="1524000"/>
              <a:ext cx="5992034" cy="3810000"/>
              <a:chOff x="1691679" y="1524000"/>
              <a:chExt cx="5992034" cy="381000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9912" y="2204864"/>
                <a:ext cx="2664296" cy="2291172"/>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55119">
                <a:off x="1829162" y="1524000"/>
                <a:ext cx="3810000" cy="3810000"/>
              </a:xfrm>
              <a:prstGeom prst="rect">
                <a:avLst/>
              </a:prstGeom>
            </p:spPr>
          </p:pic>
          <mc:AlternateContent xmlns:mc="http://schemas.openxmlformats.org/markup-compatibility/2006" xmlns:a14="http://schemas.microsoft.com/office/drawing/2010/main">
            <mc:Choice Requires="a14">
              <p:sp>
                <p:nvSpPr>
                  <p:cNvPr id="8" name="矩形 7"/>
                  <p:cNvSpPr/>
                  <p:nvPr/>
                </p:nvSpPr>
                <p:spPr>
                  <a:xfrm>
                    <a:off x="6372200" y="2837424"/>
                    <a:ext cx="1311513" cy="3755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a:latin typeface="Cambria Math"/>
                            </a:rPr>
                            <m:t>300</m:t>
                          </m:r>
                          <m:r>
                            <m:rPr>
                              <m:sty m:val="p"/>
                            </m:rPr>
                            <a:rPr lang="en-US" altLang="zh-CN">
                              <a:latin typeface="Cambria Math"/>
                            </a:rPr>
                            <m:t>m</m:t>
                          </m:r>
                          <m:r>
                            <a:rPr lang="en-US" altLang="zh-CN">
                              <a:latin typeface="Cambria Math"/>
                            </a:rPr>
                            <m:t>∙</m:t>
                          </m:r>
                          <m:sSup>
                            <m:sSupPr>
                              <m:ctrlPr>
                                <a:rPr lang="zh-CN" altLang="zh-CN" i="1">
                                  <a:latin typeface="Cambria Math"/>
                                </a:rPr>
                              </m:ctrlPr>
                            </m:sSupPr>
                            <m:e>
                              <m:r>
                                <a:rPr lang="en-US" altLang="zh-CN" i="1">
                                  <a:latin typeface="Cambria Math"/>
                                </a:rPr>
                                <m:t>𝑠</m:t>
                              </m:r>
                            </m:e>
                            <m:sup>
                              <m:r>
                                <a:rPr lang="en-US" altLang="zh-CN" i="1">
                                  <a:latin typeface="Cambria Math"/>
                                </a:rPr>
                                <m:t>−1</m:t>
                              </m:r>
                            </m:sup>
                          </m:sSup>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6372200" y="2837424"/>
                    <a:ext cx="1311513" cy="375552"/>
                  </a:xfrm>
                  <a:prstGeom prst="rect">
                    <a:avLst/>
                  </a:prstGeom>
                  <a:blipFill rotWithShape="1">
                    <a:blip r:embed="rId5"/>
                    <a:stretch>
                      <a:fillRect/>
                    </a:stretch>
                  </a:blipFill>
                </p:spPr>
                <p:txBody>
                  <a:bodyPr/>
                  <a:lstStyle/>
                  <a:p>
                    <a:r>
                      <a:rPr lang="zh-CN" altLang="en-US">
                        <a:noFill/>
                      </a:rPr>
                      <a:t> </a:t>
                    </a:r>
                  </a:p>
                </p:txBody>
              </p:sp>
            </mc:Fallback>
          </mc:AlternateContent>
          <p:cxnSp>
            <p:nvCxnSpPr>
              <p:cNvPr id="9" name="直接箭头连接符 8"/>
              <p:cNvCxnSpPr/>
              <p:nvPr/>
            </p:nvCxnSpPr>
            <p:spPr>
              <a:xfrm flipH="1">
                <a:off x="1691679" y="3429000"/>
                <a:ext cx="360041"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矩形 9"/>
                  <p:cNvSpPr/>
                  <p:nvPr/>
                </p:nvSpPr>
                <p:spPr>
                  <a:xfrm>
                    <a:off x="2843808" y="2276872"/>
                    <a:ext cx="1218539" cy="369332"/>
                  </a:xfrm>
                  <a:prstGeom prst="rect">
                    <a:avLst/>
                  </a:prstGeom>
                </p:spPr>
                <p:txBody>
                  <a:bodyPr wrap="none">
                    <a:spAutoFit/>
                  </a:bodyPr>
                  <a:lstStyle/>
                  <a:p>
                    <a14:m>
                      <m:oMath xmlns:m="http://schemas.openxmlformats.org/officeDocument/2006/math">
                        <m:sSub>
                          <m:sSubPr>
                            <m:ctrlPr>
                              <a:rPr lang="zh-CN" altLang="zh-CN" i="1">
                                <a:latin typeface="Cambria Math"/>
                              </a:rPr>
                            </m:ctrlPr>
                          </m:sSubPr>
                          <m:e>
                            <m:r>
                              <a:rPr lang="en-US" altLang="zh-CN" i="1">
                                <a:latin typeface="Cambria Math"/>
                              </a:rPr>
                              <m:t>𝑚</m:t>
                            </m:r>
                          </m:e>
                          <m:sub>
                            <m:r>
                              <a:rPr lang="en-US" altLang="zh-CN" i="1">
                                <a:latin typeface="Cambria Math"/>
                              </a:rPr>
                              <m:t>1</m:t>
                            </m:r>
                          </m:sub>
                        </m:sSub>
                      </m:oMath>
                    </a14:m>
                    <a:r>
                      <a:rPr lang="en-US" altLang="zh-CN" dirty="0" smtClean="0"/>
                      <a:t>=3.00kg</a:t>
                    </a:r>
                    <a:endParaRPr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2843808" y="2276872"/>
                    <a:ext cx="1218539" cy="369332"/>
                  </a:xfrm>
                  <a:prstGeom prst="rect">
                    <a:avLst/>
                  </a:prstGeom>
                  <a:blipFill rotWithShape="1">
                    <a:blip r:embed="rId6"/>
                    <a:stretch>
                      <a:fillRect t="-8333" r="-402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5873741" y="3563724"/>
                    <a:ext cx="1119153" cy="369332"/>
                  </a:xfrm>
                  <a:prstGeom prst="rect">
                    <a:avLst/>
                  </a:prstGeom>
                </p:spPr>
                <p:txBody>
                  <a:bodyPr wrap="none">
                    <a:spAutoFit/>
                  </a:bodyPr>
                  <a:lstStyle/>
                  <a:p>
                    <a14:m>
                      <m:oMath xmlns:m="http://schemas.openxmlformats.org/officeDocument/2006/math">
                        <m:sSub>
                          <m:sSubPr>
                            <m:ctrlPr>
                              <a:rPr lang="zh-CN" altLang="zh-CN" i="1" smtClean="0">
                                <a:latin typeface="Cambria Math"/>
                              </a:rPr>
                            </m:ctrlPr>
                          </m:sSubPr>
                          <m:e>
                            <m:r>
                              <a:rPr lang="en-US" altLang="zh-CN" i="1">
                                <a:latin typeface="Cambria Math"/>
                              </a:rPr>
                              <m:t>𝑚</m:t>
                            </m:r>
                          </m:e>
                          <m:sub>
                            <m:r>
                              <a:rPr lang="en-US" altLang="zh-CN" b="0" i="1" smtClean="0">
                                <a:latin typeface="Cambria Math"/>
                              </a:rPr>
                              <m:t>2</m:t>
                            </m:r>
                          </m:sub>
                        </m:sSub>
                      </m:oMath>
                    </a14:m>
                    <a:r>
                      <a:rPr lang="en-US" altLang="zh-CN" dirty="0" smtClean="0"/>
                      <a:t>=5.00g</a:t>
                    </a:r>
                    <a:endParaRPr lang="zh-CN" altLang="en-US" dirty="0"/>
                  </a:p>
                </p:txBody>
              </p:sp>
            </mc:Choice>
            <mc:Fallback xmlns="">
              <p:sp>
                <p:nvSpPr>
                  <p:cNvPr id="18" name="矩形 17"/>
                  <p:cNvSpPr>
                    <a:spLocks noRot="1" noChangeAspect="1" noMove="1" noResize="1" noEditPoints="1" noAdjustHandles="1" noChangeArrowheads="1" noChangeShapeType="1" noTextEdit="1"/>
                  </p:cNvSpPr>
                  <p:nvPr/>
                </p:nvSpPr>
                <p:spPr>
                  <a:xfrm>
                    <a:off x="5873741" y="3563724"/>
                    <a:ext cx="1119153" cy="369332"/>
                  </a:xfrm>
                  <a:prstGeom prst="rect">
                    <a:avLst/>
                  </a:prstGeom>
                  <a:blipFill rotWithShape="1">
                    <a:blip r:embed="rId7"/>
                    <a:stretch>
                      <a:fillRect t="-8333" r="-4372" b="-26667"/>
                    </a:stretch>
                  </a:blipFill>
                </p:spPr>
                <p:txBody>
                  <a:bodyPr/>
                  <a:lstStyle/>
                  <a:p>
                    <a:r>
                      <a:rPr lang="zh-CN" altLang="en-US">
                        <a:noFill/>
                      </a:rPr>
                      <a:t> </a:t>
                    </a:r>
                  </a:p>
                </p:txBody>
              </p:sp>
            </mc:Fallback>
          </mc:AlternateContent>
          <p:grpSp>
            <p:nvGrpSpPr>
              <p:cNvPr id="12" name="组合 11"/>
              <p:cNvGrpSpPr/>
              <p:nvPr/>
            </p:nvGrpSpPr>
            <p:grpSpPr>
              <a:xfrm>
                <a:off x="2195736" y="1772816"/>
                <a:ext cx="4032448" cy="369332"/>
                <a:chOff x="2195736" y="4540478"/>
                <a:chExt cx="4032448" cy="369332"/>
              </a:xfrm>
            </p:grpSpPr>
            <p:cxnSp>
              <p:nvCxnSpPr>
                <p:cNvPr id="13" name="直接箭头连接符 12"/>
                <p:cNvCxnSpPr/>
                <p:nvPr/>
              </p:nvCxnSpPr>
              <p:spPr>
                <a:xfrm>
                  <a:off x="2555776" y="4725144"/>
                  <a:ext cx="309634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724128" y="4540478"/>
                  <a:ext cx="504056" cy="369332"/>
                </a:xfrm>
                <a:prstGeom prst="rect">
                  <a:avLst/>
                </a:prstGeom>
                <a:noFill/>
              </p:spPr>
              <p:txBody>
                <a:bodyPr wrap="square" rtlCol="0">
                  <a:spAutoFit/>
                </a:bodyPr>
                <a:lstStyle/>
                <a:p>
                  <a:r>
                    <a:rPr lang="en-US" altLang="zh-CN" dirty="0" smtClean="0"/>
                    <a:t>X</a:t>
                  </a:r>
                  <a:endParaRPr lang="zh-CN" altLang="en-US" dirty="0"/>
                </a:p>
              </p:txBody>
            </p:sp>
            <p:sp>
              <p:nvSpPr>
                <p:cNvPr id="15" name="TextBox 14"/>
                <p:cNvSpPr txBox="1"/>
                <p:nvPr/>
              </p:nvSpPr>
              <p:spPr>
                <a:xfrm>
                  <a:off x="2195736" y="4540478"/>
                  <a:ext cx="648072" cy="369332"/>
                </a:xfrm>
                <a:prstGeom prst="rect">
                  <a:avLst/>
                </a:prstGeom>
                <a:noFill/>
              </p:spPr>
              <p:txBody>
                <a:bodyPr wrap="square" rtlCol="0">
                  <a:spAutoFit/>
                </a:bodyPr>
                <a:lstStyle/>
                <a:p>
                  <a:r>
                    <a:rPr lang="en-US" altLang="zh-CN" dirty="0" smtClean="0"/>
                    <a:t>O</a:t>
                  </a:r>
                  <a:endParaRPr lang="zh-CN" altLang="en-US" dirty="0"/>
                </a:p>
              </p:txBody>
            </p:sp>
          </p:grpSp>
        </p:grpSp>
      </p:grpSp>
      <p:grpSp>
        <p:nvGrpSpPr>
          <p:cNvPr id="18" name="组合 17"/>
          <p:cNvGrpSpPr/>
          <p:nvPr/>
        </p:nvGrpSpPr>
        <p:grpSpPr>
          <a:xfrm>
            <a:off x="611560" y="3244334"/>
            <a:ext cx="3803521" cy="523220"/>
            <a:chOff x="611560" y="3244334"/>
            <a:chExt cx="3803521" cy="523220"/>
          </a:xfrm>
        </p:grpSpPr>
        <p:sp>
          <p:nvSpPr>
            <p:cNvPr id="16" name="矩形 15"/>
            <p:cNvSpPr/>
            <p:nvPr/>
          </p:nvSpPr>
          <p:spPr>
            <a:xfrm>
              <a:off x="611560" y="3244334"/>
              <a:ext cx="1620957" cy="523220"/>
            </a:xfrm>
            <a:prstGeom prst="rect">
              <a:avLst/>
            </a:prstGeom>
          </p:spPr>
          <p:txBody>
            <a:bodyPr wrap="none">
              <a:spAutoFit/>
            </a:bodyPr>
            <a:lstStyle/>
            <a:p>
              <a:r>
                <a:rPr lang="zh-CN" altLang="zh-CN" sz="2800" b="1" dirty="0"/>
                <a:t>碰撞前，</a:t>
              </a:r>
              <a:endParaRPr lang="zh-CN" altLang="en-US" sz="2800" b="1" dirty="0"/>
            </a:p>
          </p:txBody>
        </p:sp>
        <mc:AlternateContent xmlns:mc="http://schemas.openxmlformats.org/markup-compatibility/2006" xmlns:a14="http://schemas.microsoft.com/office/drawing/2010/main">
          <mc:Choice Requires="a14">
            <p:sp>
              <p:nvSpPr>
                <p:cNvPr id="17" name="矩形 16"/>
                <p:cNvSpPr/>
                <p:nvPr/>
              </p:nvSpPr>
              <p:spPr>
                <a:xfrm>
                  <a:off x="3419872" y="3244334"/>
                  <a:ext cx="99520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a:latin typeface="Cambria Math"/>
                          </a:rPr>
                          <m:t>𝑝</m:t>
                        </m:r>
                        <m:r>
                          <a:rPr lang="en-US" altLang="zh-CN" sz="2400">
                            <a:latin typeface="Cambria Math"/>
                          </a:rPr>
                          <m:t>=0</m:t>
                        </m:r>
                      </m:oMath>
                    </m:oMathPara>
                  </a14:m>
                  <a:endParaRPr lang="zh-CN" altLang="en-US" sz="2400" dirty="0"/>
                </a:p>
              </p:txBody>
            </p:sp>
          </mc:Choice>
          <mc:Fallback xmlns="">
            <p:sp>
              <p:nvSpPr>
                <p:cNvPr id="17" name="矩形 16"/>
                <p:cNvSpPr>
                  <a:spLocks noRot="1" noChangeAspect="1" noMove="1" noResize="1" noEditPoints="1" noAdjustHandles="1" noChangeArrowheads="1" noChangeShapeType="1" noTextEdit="1"/>
                </p:cNvSpPr>
                <p:nvPr/>
              </p:nvSpPr>
              <p:spPr>
                <a:xfrm>
                  <a:off x="3419872" y="3244334"/>
                  <a:ext cx="995209" cy="461665"/>
                </a:xfrm>
                <a:prstGeom prst="rect">
                  <a:avLst/>
                </a:prstGeom>
                <a:blipFill rotWithShape="1">
                  <a:blip r:embed="rId8"/>
                  <a:stretch>
                    <a:fillRect b="-9211"/>
                  </a:stretch>
                </a:blipFill>
              </p:spPr>
              <p:txBody>
                <a:bodyPr/>
                <a:lstStyle/>
                <a:p>
                  <a:r>
                    <a:rPr lang="zh-CN" altLang="en-US">
                      <a:noFill/>
                    </a:rPr>
                    <a:t> </a:t>
                  </a:r>
                </a:p>
              </p:txBody>
            </p:sp>
          </mc:Fallback>
        </mc:AlternateContent>
      </p:grpSp>
      <p:grpSp>
        <p:nvGrpSpPr>
          <p:cNvPr id="23" name="组合 22"/>
          <p:cNvGrpSpPr/>
          <p:nvPr/>
        </p:nvGrpSpPr>
        <p:grpSpPr>
          <a:xfrm>
            <a:off x="611560" y="3933056"/>
            <a:ext cx="5542908" cy="576064"/>
            <a:chOff x="611560" y="3933056"/>
            <a:chExt cx="5542908" cy="576064"/>
          </a:xfrm>
        </p:grpSpPr>
        <mc:AlternateContent xmlns:mc="http://schemas.openxmlformats.org/markup-compatibility/2006" xmlns:a14="http://schemas.microsoft.com/office/drawing/2010/main">
          <mc:Choice Requires="a14">
            <p:sp>
              <p:nvSpPr>
                <p:cNvPr id="19" name="矩形 18"/>
                <p:cNvSpPr/>
                <p:nvPr/>
              </p:nvSpPr>
              <p:spPr>
                <a:xfrm>
                  <a:off x="3491880" y="3933056"/>
                  <a:ext cx="2662588" cy="5060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zh-CN" sz="2400" i="1">
                                <a:latin typeface="Cambria Math"/>
                              </a:rPr>
                            </m:ctrlPr>
                          </m:sSupPr>
                          <m:e>
                            <m:r>
                              <a:rPr lang="en-US" altLang="zh-CN" sz="2400" i="1">
                                <a:latin typeface="Cambria Math"/>
                              </a:rPr>
                              <m:t>𝑝</m:t>
                            </m:r>
                          </m:e>
                          <m:sup>
                            <m:r>
                              <a:rPr lang="en-US" altLang="zh-CN" sz="2400" i="1">
                                <a:latin typeface="Cambria Math"/>
                              </a:rPr>
                              <m:t>′</m:t>
                            </m:r>
                          </m:sup>
                        </m:sSup>
                        <m:r>
                          <a:rPr lang="en-US" altLang="zh-CN" sz="2400" i="1">
                            <a:latin typeface="Cambria Math"/>
                          </a:rPr>
                          <m:t>=</m:t>
                        </m:r>
                        <m:sSub>
                          <m:sSubPr>
                            <m:ctrlPr>
                              <a:rPr lang="zh-CN" altLang="zh-CN" sz="2400" i="1">
                                <a:latin typeface="Cambria Math"/>
                              </a:rPr>
                            </m:ctrlPr>
                          </m:sSubPr>
                          <m:e>
                            <m:r>
                              <a:rPr lang="en-US" altLang="zh-CN" sz="2400" i="1">
                                <a:latin typeface="Cambria Math"/>
                              </a:rPr>
                              <m:t>𝑚</m:t>
                            </m:r>
                          </m:e>
                          <m:sub>
                            <m:r>
                              <a:rPr lang="en-US" altLang="zh-CN" sz="2400" i="1">
                                <a:latin typeface="Cambria Math"/>
                              </a:rPr>
                              <m:t>1</m:t>
                            </m:r>
                          </m:sub>
                        </m:sSub>
                        <m:sSubSup>
                          <m:sSubSupPr>
                            <m:ctrlPr>
                              <a:rPr lang="zh-CN" altLang="zh-CN" sz="2400" i="1">
                                <a:latin typeface="Cambria Math"/>
                              </a:rPr>
                            </m:ctrlPr>
                          </m:sSubSupPr>
                          <m:e>
                            <m:r>
                              <a:rPr lang="en-US" altLang="zh-CN" sz="2400" i="1">
                                <a:latin typeface="Cambria Math"/>
                              </a:rPr>
                              <m:t>𝑣</m:t>
                            </m:r>
                          </m:e>
                          <m:sub>
                            <m:r>
                              <a:rPr lang="en-US" altLang="zh-CN" sz="2400" i="1">
                                <a:latin typeface="Cambria Math"/>
                              </a:rPr>
                              <m:t>1</m:t>
                            </m:r>
                          </m:sub>
                          <m:sup>
                            <m:r>
                              <a:rPr lang="en-US" altLang="zh-CN" sz="2400" i="1">
                                <a:latin typeface="Cambria Math"/>
                              </a:rPr>
                              <m:t>′</m:t>
                            </m:r>
                          </m:sup>
                        </m:sSubSup>
                        <m:r>
                          <a:rPr lang="en-US" altLang="zh-CN" sz="2400" i="1">
                            <a:latin typeface="Cambria Math"/>
                          </a:rPr>
                          <m:t>+</m:t>
                        </m:r>
                        <m:sSub>
                          <m:sSubPr>
                            <m:ctrlPr>
                              <a:rPr lang="zh-CN" altLang="zh-CN" sz="2400" i="1">
                                <a:latin typeface="Cambria Math"/>
                              </a:rPr>
                            </m:ctrlPr>
                          </m:sSubPr>
                          <m:e>
                            <m:r>
                              <a:rPr lang="en-US" altLang="zh-CN" sz="2400" i="1">
                                <a:latin typeface="Cambria Math"/>
                              </a:rPr>
                              <m:t>𝑚</m:t>
                            </m:r>
                          </m:e>
                          <m:sub>
                            <m:r>
                              <a:rPr lang="en-US" altLang="zh-CN" sz="2400" i="1">
                                <a:latin typeface="Cambria Math"/>
                              </a:rPr>
                              <m:t>2</m:t>
                            </m:r>
                          </m:sub>
                        </m:sSub>
                        <m:sSubSup>
                          <m:sSubSupPr>
                            <m:ctrlPr>
                              <a:rPr lang="zh-CN" altLang="zh-CN" sz="2400" i="1">
                                <a:latin typeface="Cambria Math"/>
                              </a:rPr>
                            </m:ctrlPr>
                          </m:sSubSupPr>
                          <m:e>
                            <m:r>
                              <a:rPr lang="en-US" altLang="zh-CN" sz="2400" i="1">
                                <a:latin typeface="Cambria Math"/>
                              </a:rPr>
                              <m:t>𝑣</m:t>
                            </m:r>
                          </m:e>
                          <m:sub>
                            <m:r>
                              <a:rPr lang="en-US" altLang="zh-CN" sz="2400" i="1">
                                <a:latin typeface="Cambria Math"/>
                              </a:rPr>
                              <m:t>2</m:t>
                            </m:r>
                          </m:sub>
                          <m:sup>
                            <m:r>
                              <a:rPr lang="en-US" altLang="zh-CN" sz="2400" i="1">
                                <a:latin typeface="Cambria Math"/>
                              </a:rPr>
                              <m:t>′</m:t>
                            </m:r>
                          </m:sup>
                        </m:sSubSup>
                      </m:oMath>
                    </m:oMathPara>
                  </a14:m>
                  <a:endParaRPr lang="zh-CN" altLang="en-US" sz="2400" dirty="0"/>
                </a:p>
              </p:txBody>
            </p:sp>
          </mc:Choice>
          <mc:Fallback xmlns="">
            <p:sp>
              <p:nvSpPr>
                <p:cNvPr id="19" name="矩形 18"/>
                <p:cNvSpPr>
                  <a:spLocks noRot="1" noChangeAspect="1" noMove="1" noResize="1" noEditPoints="1" noAdjustHandles="1" noChangeArrowheads="1" noChangeShapeType="1" noTextEdit="1"/>
                </p:cNvSpPr>
                <p:nvPr/>
              </p:nvSpPr>
              <p:spPr>
                <a:xfrm>
                  <a:off x="3491880" y="3933056"/>
                  <a:ext cx="2662588" cy="506036"/>
                </a:xfrm>
                <a:prstGeom prst="rect">
                  <a:avLst/>
                </a:prstGeom>
                <a:blipFill rotWithShape="1">
                  <a:blip r:embed="rId9"/>
                  <a:stretch>
                    <a:fillRect/>
                  </a:stretch>
                </a:blipFill>
              </p:spPr>
              <p:txBody>
                <a:bodyPr/>
                <a:lstStyle/>
                <a:p>
                  <a:r>
                    <a:rPr lang="zh-CN" altLang="en-US">
                      <a:noFill/>
                    </a:rPr>
                    <a:t> </a:t>
                  </a:r>
                </a:p>
              </p:txBody>
            </p:sp>
          </mc:Fallback>
        </mc:AlternateContent>
        <p:sp>
          <p:nvSpPr>
            <p:cNvPr id="20" name="矩形 19"/>
            <p:cNvSpPr/>
            <p:nvPr/>
          </p:nvSpPr>
          <p:spPr>
            <a:xfrm>
              <a:off x="611560" y="3985900"/>
              <a:ext cx="1620957" cy="523220"/>
            </a:xfrm>
            <a:prstGeom prst="rect">
              <a:avLst/>
            </a:prstGeom>
          </p:spPr>
          <p:txBody>
            <a:bodyPr wrap="none">
              <a:spAutoFit/>
            </a:bodyPr>
            <a:lstStyle/>
            <a:p>
              <a:r>
                <a:rPr lang="zh-CN" altLang="zh-CN" sz="2800" b="1" dirty="0" smtClean="0"/>
                <a:t>碰撞</a:t>
              </a:r>
              <a:r>
                <a:rPr lang="zh-CN" altLang="en-US" sz="2800" b="1" dirty="0" smtClean="0"/>
                <a:t>后</a:t>
              </a:r>
              <a:r>
                <a:rPr lang="zh-CN" altLang="zh-CN" sz="2800" b="1" dirty="0" smtClean="0"/>
                <a:t>，</a:t>
              </a:r>
              <a:endParaRPr lang="zh-CN" altLang="en-US" sz="2800" b="1" dirty="0"/>
            </a:p>
          </p:txBody>
        </p:sp>
      </p:grpSp>
      <p:grpSp>
        <p:nvGrpSpPr>
          <p:cNvPr id="24" name="组合 23"/>
          <p:cNvGrpSpPr/>
          <p:nvPr/>
        </p:nvGrpSpPr>
        <p:grpSpPr>
          <a:xfrm>
            <a:off x="633851" y="4725144"/>
            <a:ext cx="6447779" cy="892500"/>
            <a:chOff x="633851" y="4725144"/>
            <a:chExt cx="6447779" cy="892500"/>
          </a:xfrm>
        </p:grpSpPr>
        <mc:AlternateContent xmlns:mc="http://schemas.openxmlformats.org/markup-compatibility/2006">
          <mc:Choice xmlns:a14="http://schemas.microsoft.com/office/drawing/2010/main" Requires="a14">
            <p:sp>
              <p:nvSpPr>
                <p:cNvPr id="21" name="矩形 20"/>
                <p:cNvSpPr/>
                <p:nvPr/>
              </p:nvSpPr>
              <p:spPr>
                <a:xfrm>
                  <a:off x="633851" y="4725144"/>
                  <a:ext cx="2353973" cy="859851"/>
                </a:xfrm>
                <a:prstGeom prst="rect">
                  <a:avLst/>
                </a:prstGeom>
              </p:spPr>
              <p:txBody>
                <a:bodyPr wrap="square">
                  <a:spAutoFit/>
                </a:bodyPr>
                <a:lstStyle/>
                <a:p>
                  <a:r>
                    <a:rPr lang="zh-CN" altLang="zh-CN" sz="2400" b="1" dirty="0"/>
                    <a:t>由动量守恒定律</a:t>
                  </a:r>
                  <a14:m>
                    <m:oMath xmlns:m="http://schemas.openxmlformats.org/officeDocument/2006/math">
                      <m:sSup>
                        <m:sSupPr>
                          <m:ctrlPr>
                            <a:rPr lang="zh-CN" altLang="zh-CN" sz="2400" b="1" i="1">
                              <a:latin typeface="Cambria Math"/>
                            </a:rPr>
                          </m:ctrlPr>
                        </m:sSupPr>
                        <m:e>
                          <m:r>
                            <a:rPr lang="en-US" altLang="zh-CN" sz="2400" b="1" i="1">
                              <a:latin typeface="Cambria Math"/>
                            </a:rPr>
                            <m:t>𝒑</m:t>
                          </m:r>
                        </m:e>
                        <m:sup>
                          <m:r>
                            <a:rPr lang="en-US" altLang="zh-CN" sz="2400" b="1" i="1">
                              <a:latin typeface="Cambria Math"/>
                            </a:rPr>
                            <m:t>′</m:t>
                          </m:r>
                        </m:sup>
                      </m:sSup>
                      <m:r>
                        <a:rPr lang="en-US" altLang="zh-CN" sz="2400" b="1" i="1">
                          <a:latin typeface="Cambria Math"/>
                        </a:rPr>
                        <m:t>=</m:t>
                      </m:r>
                      <m:r>
                        <a:rPr lang="en-US" altLang="zh-CN" sz="2400" b="1" i="1">
                          <a:latin typeface="Cambria Math"/>
                        </a:rPr>
                        <m:t>𝒑</m:t>
                      </m:r>
                    </m:oMath>
                  </a14:m>
                  <a:r>
                    <a:rPr lang="zh-CN" altLang="zh-CN" sz="2400" b="1" dirty="0"/>
                    <a:t>得</a:t>
                  </a:r>
                </a:p>
              </p:txBody>
            </p:sp>
          </mc:Choice>
          <mc:Fallback>
            <p:sp>
              <p:nvSpPr>
                <p:cNvPr id="21" name="矩形 20"/>
                <p:cNvSpPr>
                  <a:spLocks noRot="1" noChangeAspect="1" noMove="1" noResize="1" noEditPoints="1" noAdjustHandles="1" noChangeArrowheads="1" noChangeShapeType="1" noTextEdit="1"/>
                </p:cNvSpPr>
                <p:nvPr/>
              </p:nvSpPr>
              <p:spPr>
                <a:xfrm>
                  <a:off x="633851" y="4725144"/>
                  <a:ext cx="2353973" cy="859851"/>
                </a:xfrm>
                <a:prstGeom prst="rect">
                  <a:avLst/>
                </a:prstGeom>
                <a:blipFill rotWithShape="1">
                  <a:blip r:embed="rId10"/>
                  <a:stretch>
                    <a:fillRect l="-4145" t="-5674" r="-3627" b="-922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p:cNvSpPr/>
                <p:nvPr/>
              </p:nvSpPr>
              <p:spPr>
                <a:xfrm>
                  <a:off x="3335283" y="5042678"/>
                  <a:ext cx="3746347" cy="5749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zh-CN" sz="2800" i="1">
                                <a:latin typeface="Cambria Math"/>
                              </a:rPr>
                            </m:ctrlPr>
                          </m:sSupPr>
                          <m:e>
                            <m:r>
                              <a:rPr lang="en-US" altLang="zh-CN" sz="2800" i="1">
                                <a:latin typeface="Cambria Math"/>
                              </a:rPr>
                              <m:t>𝑝</m:t>
                            </m:r>
                          </m:e>
                          <m:sup>
                            <m:r>
                              <a:rPr lang="en-US" altLang="zh-CN" sz="2800" i="1">
                                <a:latin typeface="Cambria Math"/>
                              </a:rPr>
                              <m:t>′</m:t>
                            </m:r>
                          </m:sup>
                        </m:sSup>
                        <m:r>
                          <a:rPr lang="en-US" altLang="zh-CN" sz="2800" i="1">
                            <a:latin typeface="Cambria Math"/>
                          </a:rPr>
                          <m:t>=0=</m:t>
                        </m:r>
                        <m:sSub>
                          <m:sSubPr>
                            <m:ctrlPr>
                              <a:rPr lang="zh-CN" altLang="zh-CN" sz="2800" i="1">
                                <a:latin typeface="Cambria Math"/>
                              </a:rPr>
                            </m:ctrlPr>
                          </m:sSubPr>
                          <m:e>
                            <m:r>
                              <a:rPr lang="en-US" altLang="zh-CN" sz="2800" i="1">
                                <a:latin typeface="Cambria Math"/>
                              </a:rPr>
                              <m:t>𝑚</m:t>
                            </m:r>
                          </m:e>
                          <m:sub>
                            <m:r>
                              <a:rPr lang="en-US" altLang="zh-CN" sz="2800" i="1">
                                <a:latin typeface="Cambria Math"/>
                              </a:rPr>
                              <m:t>1</m:t>
                            </m:r>
                          </m:sub>
                        </m:sSub>
                        <m:sSubSup>
                          <m:sSubSupPr>
                            <m:ctrlPr>
                              <a:rPr lang="zh-CN" altLang="zh-CN" sz="2800" i="1">
                                <a:latin typeface="Cambria Math"/>
                              </a:rPr>
                            </m:ctrlPr>
                          </m:sSubSupPr>
                          <m:e>
                            <m:r>
                              <a:rPr lang="en-US" altLang="zh-CN" sz="2800" i="1">
                                <a:latin typeface="Cambria Math"/>
                              </a:rPr>
                              <m:t>𝑣</m:t>
                            </m:r>
                          </m:e>
                          <m:sub>
                            <m:r>
                              <a:rPr lang="en-US" altLang="zh-CN" sz="2800" i="1">
                                <a:latin typeface="Cambria Math"/>
                              </a:rPr>
                              <m:t>1</m:t>
                            </m:r>
                          </m:sub>
                          <m:sup>
                            <m:r>
                              <a:rPr lang="en-US" altLang="zh-CN" sz="2800" i="1">
                                <a:latin typeface="Cambria Math"/>
                              </a:rPr>
                              <m:t>′</m:t>
                            </m:r>
                          </m:sup>
                        </m:sSubSup>
                        <m:r>
                          <a:rPr lang="en-US" altLang="zh-CN" sz="2800" i="1">
                            <a:latin typeface="Cambria Math"/>
                          </a:rPr>
                          <m:t>+</m:t>
                        </m:r>
                        <m:sSub>
                          <m:sSubPr>
                            <m:ctrlPr>
                              <a:rPr lang="zh-CN" altLang="zh-CN" sz="2800" i="1">
                                <a:latin typeface="Cambria Math"/>
                              </a:rPr>
                            </m:ctrlPr>
                          </m:sSubPr>
                          <m:e>
                            <m:r>
                              <a:rPr lang="en-US" altLang="zh-CN" sz="2800" i="1">
                                <a:latin typeface="Cambria Math"/>
                              </a:rPr>
                              <m:t>𝑚</m:t>
                            </m:r>
                          </m:e>
                          <m:sub>
                            <m:r>
                              <a:rPr lang="en-US" altLang="zh-CN" sz="2800" i="1">
                                <a:latin typeface="Cambria Math"/>
                              </a:rPr>
                              <m:t>2</m:t>
                            </m:r>
                          </m:sub>
                        </m:sSub>
                        <m:sSubSup>
                          <m:sSubSupPr>
                            <m:ctrlPr>
                              <a:rPr lang="zh-CN" altLang="zh-CN" sz="2800" i="1">
                                <a:latin typeface="Cambria Math"/>
                              </a:rPr>
                            </m:ctrlPr>
                          </m:sSubSupPr>
                          <m:e>
                            <m:r>
                              <a:rPr lang="en-US" altLang="zh-CN" sz="2800" i="1">
                                <a:latin typeface="Cambria Math"/>
                              </a:rPr>
                              <m:t>𝑣</m:t>
                            </m:r>
                          </m:e>
                          <m:sub>
                            <m:r>
                              <a:rPr lang="en-US" altLang="zh-CN" sz="2800" i="1">
                                <a:latin typeface="Cambria Math"/>
                              </a:rPr>
                              <m:t>2</m:t>
                            </m:r>
                          </m:sub>
                          <m:sup>
                            <m:r>
                              <a:rPr lang="en-US" altLang="zh-CN" sz="2800" i="1">
                                <a:latin typeface="Cambria Math"/>
                              </a:rPr>
                              <m:t>′</m:t>
                            </m:r>
                          </m:sup>
                        </m:sSubSup>
                      </m:oMath>
                    </m:oMathPara>
                  </a14:m>
                  <a:endParaRPr lang="zh-CN" altLang="en-US" sz="2800" dirty="0"/>
                </a:p>
              </p:txBody>
            </p:sp>
          </mc:Choice>
          <mc:Fallback xmlns="">
            <p:sp>
              <p:nvSpPr>
                <p:cNvPr id="22" name="矩形 21"/>
                <p:cNvSpPr>
                  <a:spLocks noRot="1" noChangeAspect="1" noMove="1" noResize="1" noEditPoints="1" noAdjustHandles="1" noChangeArrowheads="1" noChangeShapeType="1" noTextEdit="1"/>
                </p:cNvSpPr>
                <p:nvPr/>
              </p:nvSpPr>
              <p:spPr>
                <a:xfrm>
                  <a:off x="3335283" y="5042678"/>
                  <a:ext cx="3746347" cy="574966"/>
                </a:xfrm>
                <a:prstGeom prst="rect">
                  <a:avLst/>
                </a:prstGeom>
                <a:blipFill rotWithShape="1">
                  <a:blip r:embed="rId11"/>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293832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3335283" y="908720"/>
                <a:ext cx="3746347" cy="5749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zh-CN" sz="2800" i="1">
                              <a:latin typeface="Cambria Math"/>
                            </a:rPr>
                          </m:ctrlPr>
                        </m:sSupPr>
                        <m:e>
                          <m:r>
                            <a:rPr lang="en-US" altLang="zh-CN" sz="2800" i="1">
                              <a:latin typeface="Cambria Math"/>
                            </a:rPr>
                            <m:t>𝑝</m:t>
                          </m:r>
                        </m:e>
                        <m:sup>
                          <m:r>
                            <a:rPr lang="en-US" altLang="zh-CN" sz="2800" i="1">
                              <a:latin typeface="Cambria Math"/>
                            </a:rPr>
                            <m:t>′</m:t>
                          </m:r>
                        </m:sup>
                      </m:sSup>
                      <m:r>
                        <a:rPr lang="en-US" altLang="zh-CN" sz="2800" i="1">
                          <a:latin typeface="Cambria Math"/>
                        </a:rPr>
                        <m:t>=0=</m:t>
                      </m:r>
                      <m:sSub>
                        <m:sSubPr>
                          <m:ctrlPr>
                            <a:rPr lang="zh-CN" altLang="zh-CN" sz="2800" i="1">
                              <a:latin typeface="Cambria Math"/>
                            </a:rPr>
                          </m:ctrlPr>
                        </m:sSubPr>
                        <m:e>
                          <m:r>
                            <a:rPr lang="en-US" altLang="zh-CN" sz="2800" i="1">
                              <a:latin typeface="Cambria Math"/>
                            </a:rPr>
                            <m:t>𝑚</m:t>
                          </m:r>
                        </m:e>
                        <m:sub>
                          <m:r>
                            <a:rPr lang="en-US" altLang="zh-CN" sz="2800" i="1">
                              <a:latin typeface="Cambria Math"/>
                            </a:rPr>
                            <m:t>1</m:t>
                          </m:r>
                        </m:sub>
                      </m:sSub>
                      <m:sSubSup>
                        <m:sSubSupPr>
                          <m:ctrlPr>
                            <a:rPr lang="zh-CN" altLang="zh-CN" sz="2800" i="1">
                              <a:latin typeface="Cambria Math"/>
                            </a:rPr>
                          </m:ctrlPr>
                        </m:sSubSupPr>
                        <m:e>
                          <m:r>
                            <a:rPr lang="en-US" altLang="zh-CN" sz="2800" i="1">
                              <a:latin typeface="Cambria Math"/>
                            </a:rPr>
                            <m:t>𝑣</m:t>
                          </m:r>
                        </m:e>
                        <m:sub>
                          <m:r>
                            <a:rPr lang="en-US" altLang="zh-CN" sz="2800" i="1">
                              <a:latin typeface="Cambria Math"/>
                            </a:rPr>
                            <m:t>1</m:t>
                          </m:r>
                        </m:sub>
                        <m:sup>
                          <m:r>
                            <a:rPr lang="en-US" altLang="zh-CN" sz="2800" i="1">
                              <a:latin typeface="Cambria Math"/>
                            </a:rPr>
                            <m:t>′</m:t>
                          </m:r>
                        </m:sup>
                      </m:sSubSup>
                      <m:r>
                        <a:rPr lang="en-US" altLang="zh-CN" sz="2800" i="1">
                          <a:latin typeface="Cambria Math"/>
                        </a:rPr>
                        <m:t>+</m:t>
                      </m:r>
                      <m:sSub>
                        <m:sSubPr>
                          <m:ctrlPr>
                            <a:rPr lang="zh-CN" altLang="zh-CN" sz="2800" i="1">
                              <a:latin typeface="Cambria Math"/>
                            </a:rPr>
                          </m:ctrlPr>
                        </m:sSubPr>
                        <m:e>
                          <m:r>
                            <a:rPr lang="en-US" altLang="zh-CN" sz="2800" i="1">
                              <a:latin typeface="Cambria Math"/>
                            </a:rPr>
                            <m:t>𝑚</m:t>
                          </m:r>
                        </m:e>
                        <m:sub>
                          <m:r>
                            <a:rPr lang="en-US" altLang="zh-CN" sz="2800" i="1">
                              <a:latin typeface="Cambria Math"/>
                            </a:rPr>
                            <m:t>2</m:t>
                          </m:r>
                        </m:sub>
                      </m:sSub>
                      <m:sSubSup>
                        <m:sSubSupPr>
                          <m:ctrlPr>
                            <a:rPr lang="zh-CN" altLang="zh-CN" sz="2800" i="1">
                              <a:latin typeface="Cambria Math"/>
                            </a:rPr>
                          </m:ctrlPr>
                        </m:sSubSupPr>
                        <m:e>
                          <m:r>
                            <a:rPr lang="en-US" altLang="zh-CN" sz="2800" i="1">
                              <a:latin typeface="Cambria Math"/>
                            </a:rPr>
                            <m:t>𝑣</m:t>
                          </m:r>
                        </m:e>
                        <m:sub>
                          <m:r>
                            <a:rPr lang="en-US" altLang="zh-CN" sz="2800" i="1">
                              <a:latin typeface="Cambria Math"/>
                            </a:rPr>
                            <m:t>2</m:t>
                          </m:r>
                        </m:sub>
                        <m:sup>
                          <m:r>
                            <a:rPr lang="en-US" altLang="zh-CN" sz="2800" i="1">
                              <a:latin typeface="Cambria Math"/>
                            </a:rPr>
                            <m:t>′</m:t>
                          </m:r>
                        </m:sup>
                      </m:sSubSup>
                    </m:oMath>
                  </m:oMathPara>
                </a14:m>
                <a:endParaRPr lang="zh-CN" altLang="en-US" sz="2800" dirty="0"/>
              </a:p>
            </p:txBody>
          </p:sp>
        </mc:Choice>
        <mc:Fallback xmlns="">
          <p:sp>
            <p:nvSpPr>
              <p:cNvPr id="2" name="矩形 1"/>
              <p:cNvSpPr>
                <a:spLocks noRot="1" noChangeAspect="1" noMove="1" noResize="1" noEditPoints="1" noAdjustHandles="1" noChangeArrowheads="1" noChangeShapeType="1" noTextEdit="1"/>
              </p:cNvSpPr>
              <p:nvPr/>
            </p:nvSpPr>
            <p:spPr>
              <a:xfrm>
                <a:off x="3335283" y="908720"/>
                <a:ext cx="3746347" cy="574966"/>
              </a:xfrm>
              <a:prstGeom prst="rect">
                <a:avLst/>
              </a:prstGeom>
              <a:blipFill rotWithShape="1">
                <a:blip r:embed="rId2"/>
                <a:stretch>
                  <a:fillRect/>
                </a:stretch>
              </a:blipFill>
            </p:spPr>
            <p:txBody>
              <a:bodyPr/>
              <a:lstStyle/>
              <a:p>
                <a:r>
                  <a:rPr lang="zh-CN" altLang="en-US">
                    <a:noFill/>
                  </a:rPr>
                  <a:t> </a:t>
                </a:r>
              </a:p>
            </p:txBody>
          </p:sp>
        </mc:Fallback>
      </mc:AlternateContent>
      <p:grpSp>
        <p:nvGrpSpPr>
          <p:cNvPr id="6" name="组合 5"/>
          <p:cNvGrpSpPr/>
          <p:nvPr/>
        </p:nvGrpSpPr>
        <p:grpSpPr>
          <a:xfrm>
            <a:off x="107504" y="1916832"/>
            <a:ext cx="8856984" cy="934358"/>
            <a:chOff x="107504" y="1916832"/>
            <a:chExt cx="8856984" cy="934358"/>
          </a:xfrm>
        </p:grpSpPr>
        <p:sp>
          <p:nvSpPr>
            <p:cNvPr id="3" name="TextBox 2"/>
            <p:cNvSpPr txBox="1"/>
            <p:nvPr/>
          </p:nvSpPr>
          <p:spPr>
            <a:xfrm>
              <a:off x="107504" y="1969676"/>
              <a:ext cx="972616" cy="523220"/>
            </a:xfrm>
            <a:prstGeom prst="rect">
              <a:avLst/>
            </a:prstGeom>
            <a:noFill/>
          </p:spPr>
          <p:txBody>
            <a:bodyPr wrap="square" rtlCol="0">
              <a:spAutoFit/>
            </a:bodyPr>
            <a:lstStyle/>
            <a:p>
              <a:r>
                <a:rPr lang="zh-CN" altLang="en-US" sz="2800" b="1" dirty="0" smtClean="0"/>
                <a:t>解得：</a:t>
              </a:r>
              <a:endParaRPr lang="zh-CN" altLang="en-US" sz="2800" b="1" dirty="0"/>
            </a:p>
          </p:txBody>
        </p:sp>
        <mc:AlternateContent xmlns:mc="http://schemas.openxmlformats.org/markup-compatibility/2006" xmlns:a14="http://schemas.microsoft.com/office/drawing/2010/main">
          <mc:Choice Requires="a14">
            <p:sp>
              <p:nvSpPr>
                <p:cNvPr id="4" name="矩形 3"/>
                <p:cNvSpPr/>
                <p:nvPr/>
              </p:nvSpPr>
              <p:spPr>
                <a:xfrm>
                  <a:off x="1331640" y="1916832"/>
                  <a:ext cx="7632848" cy="9343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zh-CN" sz="2400" i="1">
                                <a:latin typeface="Cambria Math"/>
                              </a:rPr>
                            </m:ctrlPr>
                          </m:sSubSupPr>
                          <m:e>
                            <m:r>
                              <a:rPr lang="en-US" altLang="zh-CN" sz="2400" i="1">
                                <a:latin typeface="Cambria Math"/>
                              </a:rPr>
                              <m:t>𝑣</m:t>
                            </m:r>
                          </m:e>
                          <m:sub>
                            <m:r>
                              <a:rPr lang="en-US" altLang="zh-CN" sz="2400" i="1">
                                <a:latin typeface="Cambria Math"/>
                              </a:rPr>
                              <m:t>1</m:t>
                            </m:r>
                          </m:sub>
                          <m:sup>
                            <m:r>
                              <a:rPr lang="en-US" altLang="zh-CN" sz="2400" i="1">
                                <a:latin typeface="Cambria Math"/>
                              </a:rPr>
                              <m:t>′</m:t>
                            </m:r>
                          </m:sup>
                        </m:sSubSup>
                        <m:r>
                          <a:rPr lang="en-US" altLang="zh-CN" sz="2400">
                            <a:latin typeface="Cambria Math"/>
                          </a:rPr>
                          <m:t>=</m:t>
                        </m:r>
                        <m:r>
                          <a:rPr lang="en-US" altLang="zh-CN" sz="2400" i="1">
                            <a:latin typeface="Cambria Math"/>
                          </a:rPr>
                          <m:t>−</m:t>
                        </m:r>
                        <m:f>
                          <m:fPr>
                            <m:ctrlPr>
                              <a:rPr lang="zh-CN" altLang="zh-CN" sz="2400" i="1">
                                <a:latin typeface="Cambria Math"/>
                              </a:rPr>
                            </m:ctrlPr>
                          </m:fPr>
                          <m:num>
                            <m:sSub>
                              <m:sSubPr>
                                <m:ctrlPr>
                                  <a:rPr lang="zh-CN" altLang="zh-CN" sz="2400" i="1">
                                    <a:latin typeface="Cambria Math"/>
                                  </a:rPr>
                                </m:ctrlPr>
                              </m:sSubPr>
                              <m:e>
                                <m:r>
                                  <a:rPr lang="en-US" altLang="zh-CN" sz="2400" i="1">
                                    <a:latin typeface="Cambria Math"/>
                                  </a:rPr>
                                  <m:t>𝑚</m:t>
                                </m:r>
                              </m:e>
                              <m:sub>
                                <m:r>
                                  <a:rPr lang="en-US" altLang="zh-CN" sz="2400" i="1">
                                    <a:latin typeface="Cambria Math"/>
                                  </a:rPr>
                                  <m:t>2</m:t>
                                </m:r>
                              </m:sub>
                            </m:sSub>
                            <m:sSubSup>
                              <m:sSubSupPr>
                                <m:ctrlPr>
                                  <a:rPr lang="zh-CN" altLang="zh-CN" sz="2400" i="1">
                                    <a:latin typeface="Cambria Math"/>
                                  </a:rPr>
                                </m:ctrlPr>
                              </m:sSubSupPr>
                              <m:e>
                                <m:r>
                                  <a:rPr lang="en-US" altLang="zh-CN" sz="2400" i="1">
                                    <a:latin typeface="Cambria Math"/>
                                  </a:rPr>
                                  <m:t>𝑣</m:t>
                                </m:r>
                              </m:e>
                              <m:sub>
                                <m:r>
                                  <a:rPr lang="en-US" altLang="zh-CN" sz="2400" i="1">
                                    <a:latin typeface="Cambria Math"/>
                                  </a:rPr>
                                  <m:t>2</m:t>
                                </m:r>
                              </m:sub>
                              <m:sup>
                                <m:r>
                                  <a:rPr lang="en-US" altLang="zh-CN" sz="2400" i="1">
                                    <a:latin typeface="Cambria Math"/>
                                  </a:rPr>
                                  <m:t>′</m:t>
                                </m:r>
                              </m:sup>
                            </m:sSubSup>
                          </m:num>
                          <m:den>
                            <m:sSub>
                              <m:sSubPr>
                                <m:ctrlPr>
                                  <a:rPr lang="zh-CN" altLang="zh-CN" sz="2400" i="1">
                                    <a:latin typeface="Cambria Math"/>
                                  </a:rPr>
                                </m:ctrlPr>
                              </m:sSubPr>
                              <m:e>
                                <m:r>
                                  <a:rPr lang="en-US" altLang="zh-CN" sz="2400" i="1">
                                    <a:latin typeface="Cambria Math"/>
                                  </a:rPr>
                                  <m:t>𝑚</m:t>
                                </m:r>
                              </m:e>
                              <m:sub>
                                <m:r>
                                  <a:rPr lang="en-US" altLang="zh-CN" sz="2400" i="1">
                                    <a:latin typeface="Cambria Math"/>
                                  </a:rPr>
                                  <m:t>1</m:t>
                                </m:r>
                              </m:sub>
                            </m:sSub>
                          </m:den>
                        </m:f>
                        <m:r>
                          <a:rPr lang="en-US" altLang="zh-CN" sz="2400" i="1">
                            <a:latin typeface="Cambria Math"/>
                          </a:rPr>
                          <m:t>=−</m:t>
                        </m:r>
                        <m:f>
                          <m:fPr>
                            <m:ctrlPr>
                              <a:rPr lang="zh-CN" altLang="zh-CN" sz="2400" i="1">
                                <a:latin typeface="Cambria Math"/>
                              </a:rPr>
                            </m:ctrlPr>
                          </m:fPr>
                          <m:num>
                            <m:r>
                              <a:rPr lang="en-US" altLang="zh-CN" sz="2400" i="1">
                                <a:latin typeface="Cambria Math"/>
                              </a:rPr>
                              <m:t>0.005</m:t>
                            </m:r>
                          </m:num>
                          <m:den>
                            <m:r>
                              <a:rPr lang="en-US" altLang="zh-CN" sz="2400" i="1">
                                <a:latin typeface="Cambria Math"/>
                              </a:rPr>
                              <m:t>3.00</m:t>
                            </m:r>
                          </m:den>
                        </m:f>
                        <m:r>
                          <a:rPr lang="en-US" altLang="zh-CN" sz="2400">
                            <a:latin typeface="Cambria Math"/>
                          </a:rPr>
                          <m:t>×300</m:t>
                        </m:r>
                        <m:r>
                          <m:rPr>
                            <m:sty m:val="p"/>
                          </m:rPr>
                          <a:rPr lang="en-US" altLang="zh-CN" sz="2400">
                            <a:latin typeface="Cambria Math"/>
                          </a:rPr>
                          <m:t>m</m:t>
                        </m:r>
                        <m:r>
                          <a:rPr lang="en-US" altLang="zh-CN" sz="2400">
                            <a:latin typeface="Cambria Math"/>
                          </a:rPr>
                          <m:t>∙</m:t>
                        </m:r>
                        <m:sSup>
                          <m:sSupPr>
                            <m:ctrlPr>
                              <a:rPr lang="zh-CN" altLang="zh-CN" sz="2400" i="1">
                                <a:latin typeface="Cambria Math"/>
                              </a:rPr>
                            </m:ctrlPr>
                          </m:sSupPr>
                          <m:e>
                            <m:r>
                              <a:rPr lang="en-US" altLang="zh-CN" sz="2400" i="1">
                                <a:latin typeface="Cambria Math"/>
                              </a:rPr>
                              <m:t>𝑠</m:t>
                            </m:r>
                          </m:e>
                          <m:sup>
                            <m:r>
                              <a:rPr lang="en-US" altLang="zh-CN" sz="2400" i="1">
                                <a:latin typeface="Cambria Math"/>
                              </a:rPr>
                              <m:t>−1</m:t>
                            </m:r>
                          </m:sup>
                        </m:sSup>
                        <m:r>
                          <a:rPr lang="en-US" altLang="zh-CN" sz="2400" i="1">
                            <a:latin typeface="Cambria Math"/>
                          </a:rPr>
                          <m:t>=−0.500</m:t>
                        </m:r>
                        <m:r>
                          <m:rPr>
                            <m:sty m:val="p"/>
                          </m:rPr>
                          <a:rPr lang="en-US" altLang="zh-CN" sz="2400">
                            <a:latin typeface="Cambria Math"/>
                          </a:rPr>
                          <m:t>m</m:t>
                        </m:r>
                        <m:r>
                          <a:rPr lang="en-US" altLang="zh-CN" sz="2400">
                            <a:latin typeface="Cambria Math"/>
                          </a:rPr>
                          <m:t>∙</m:t>
                        </m:r>
                        <m:sSup>
                          <m:sSupPr>
                            <m:ctrlPr>
                              <a:rPr lang="zh-CN" altLang="zh-CN" sz="2400" i="1">
                                <a:latin typeface="Cambria Math"/>
                              </a:rPr>
                            </m:ctrlPr>
                          </m:sSupPr>
                          <m:e>
                            <m:r>
                              <a:rPr lang="en-US" altLang="zh-CN" sz="2400" i="1">
                                <a:latin typeface="Cambria Math"/>
                              </a:rPr>
                              <m:t>𝑠</m:t>
                            </m:r>
                          </m:e>
                          <m:sup>
                            <m:r>
                              <a:rPr lang="en-US" altLang="zh-CN" sz="2400" i="1">
                                <a:latin typeface="Cambria Math"/>
                              </a:rPr>
                              <m:t>−1</m:t>
                            </m:r>
                          </m:sup>
                        </m:sSup>
                      </m:oMath>
                    </m:oMathPara>
                  </a14:m>
                  <a:endParaRPr lang="zh-CN" altLang="en-US" sz="2400" dirty="0"/>
                </a:p>
              </p:txBody>
            </p:sp>
          </mc:Choice>
          <mc:Fallback xmlns="">
            <p:sp>
              <p:nvSpPr>
                <p:cNvPr id="4" name="矩形 3"/>
                <p:cNvSpPr>
                  <a:spLocks noRot="1" noChangeAspect="1" noMove="1" noResize="1" noEditPoints="1" noAdjustHandles="1" noChangeArrowheads="1" noChangeShapeType="1" noTextEdit="1"/>
                </p:cNvSpPr>
                <p:nvPr/>
              </p:nvSpPr>
              <p:spPr>
                <a:xfrm>
                  <a:off x="1331640" y="1916832"/>
                  <a:ext cx="7632848" cy="934358"/>
                </a:xfrm>
                <a:prstGeom prst="rect">
                  <a:avLst/>
                </a:prstGeom>
                <a:blipFill rotWithShape="1">
                  <a:blip r:embed="rId3"/>
                  <a:stretch>
                    <a:fillRect/>
                  </a:stretch>
                </a:blipFill>
              </p:spPr>
              <p:txBody>
                <a:bodyPr/>
                <a:lstStyle/>
                <a:p>
                  <a:r>
                    <a:rPr lang="zh-CN" altLang="en-US">
                      <a:noFill/>
                    </a:rPr>
                    <a:t> </a:t>
                  </a:r>
                </a:p>
              </p:txBody>
            </p:sp>
          </mc:Fallback>
        </mc:AlternateContent>
      </p:grpSp>
      <p:sp>
        <p:nvSpPr>
          <p:cNvPr id="5" name="矩形 4"/>
          <p:cNvSpPr/>
          <p:nvPr/>
        </p:nvSpPr>
        <p:spPr>
          <a:xfrm>
            <a:off x="593812" y="3268141"/>
            <a:ext cx="8082644" cy="1384995"/>
          </a:xfrm>
          <a:prstGeom prst="rect">
            <a:avLst/>
          </a:prstGeom>
        </p:spPr>
        <p:txBody>
          <a:bodyPr wrap="square">
            <a:spAutoFit/>
          </a:bodyPr>
          <a:lstStyle/>
          <a:p>
            <a:r>
              <a:rPr lang="zh-CN" altLang="zh-CN" sz="2800" b="1" dirty="0"/>
              <a:t>步枪获得的速度是负值，表示与子弹前进的方向相反。而且，由于步枪的质量比子弹的</a:t>
            </a:r>
            <a:r>
              <a:rPr lang="zh-CN" altLang="zh-CN" sz="2800" b="1" dirty="0">
                <a:solidFill>
                  <a:srgbClr val="FF0000"/>
                </a:solidFill>
              </a:rPr>
              <a:t>质量大得多</a:t>
            </a:r>
            <a:r>
              <a:rPr lang="zh-CN" altLang="zh-CN" sz="2800" b="1" dirty="0"/>
              <a:t>，因此步枪获得的速率相比子弹的</a:t>
            </a:r>
            <a:r>
              <a:rPr lang="zh-CN" altLang="zh-CN" sz="2800" b="1" dirty="0">
                <a:solidFill>
                  <a:srgbClr val="FF0000"/>
                </a:solidFill>
              </a:rPr>
              <a:t>速率也小得多</a:t>
            </a:r>
            <a:r>
              <a:rPr lang="zh-CN" altLang="zh-CN" sz="2800" b="1" dirty="0"/>
              <a:t>。</a:t>
            </a:r>
          </a:p>
        </p:txBody>
      </p:sp>
    </p:spTree>
    <p:extLst>
      <p:ext uri="{BB962C8B-B14F-4D97-AF65-F5344CB8AC3E}">
        <p14:creationId xmlns:p14="http://schemas.microsoft.com/office/powerpoint/2010/main" val="509673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055"/>
          <p:cNvSpPr>
            <a:spLocks noChangeArrowheads="1"/>
          </p:cNvSpPr>
          <p:nvPr/>
        </p:nvSpPr>
        <p:spPr bwMode="auto">
          <a:xfrm>
            <a:off x="179512" y="764704"/>
            <a:ext cx="1150938" cy="695265"/>
          </a:xfrm>
          <a:prstGeom prst="horizontalScroll">
            <a:avLst>
              <a:gd name="adj" fmla="val 12500"/>
            </a:avLst>
          </a:prstGeom>
          <a:gradFill rotWithShape="1">
            <a:gsLst>
              <a:gs pos="0">
                <a:srgbClr val="EDFFD2"/>
              </a:gs>
              <a:gs pos="50000">
                <a:schemeClr val="bg1"/>
              </a:gs>
              <a:gs pos="100000">
                <a:srgbClr val="EDFFD2"/>
              </a:gs>
            </a:gsLst>
            <a:lin ang="5400000" scaled="1"/>
          </a:gradFill>
          <a:ln w="6350">
            <a:solidFill>
              <a:srgbClr val="0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0"/>
              </a:spcBef>
            </a:pPr>
            <a:r>
              <a:rPr kumimoji="1" lang="zh-CN" altLang="en-US" sz="2800" b="1" dirty="0">
                <a:solidFill>
                  <a:srgbClr val="CC0000"/>
                </a:solidFill>
                <a:latin typeface="Times New Roman" pitchFamily="18" charset="0"/>
              </a:rPr>
              <a:t>讨论</a:t>
            </a:r>
          </a:p>
        </p:txBody>
      </p:sp>
      <p:grpSp>
        <p:nvGrpSpPr>
          <p:cNvPr id="11" name="组合 10"/>
          <p:cNvGrpSpPr/>
          <p:nvPr/>
        </p:nvGrpSpPr>
        <p:grpSpPr>
          <a:xfrm>
            <a:off x="5724128" y="2204864"/>
            <a:ext cx="3419872" cy="1440160"/>
            <a:chOff x="5364088" y="1916832"/>
            <a:chExt cx="3779912" cy="1440160"/>
          </a:xfrm>
        </p:grpSpPr>
        <p:sp>
          <p:nvSpPr>
            <p:cNvPr id="3" name="直角三角形 2"/>
            <p:cNvSpPr/>
            <p:nvPr/>
          </p:nvSpPr>
          <p:spPr>
            <a:xfrm>
              <a:off x="6084168" y="1916832"/>
              <a:ext cx="2304256" cy="1440160"/>
            </a:xfrm>
            <a:prstGeom prst="r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5364088" y="2027844"/>
              <a:ext cx="3779912" cy="1329148"/>
              <a:chOff x="5364088" y="2027844"/>
              <a:chExt cx="3779912" cy="1329148"/>
            </a:xfrm>
          </p:grpSpPr>
          <p:sp>
            <p:nvSpPr>
              <p:cNvPr id="4" name="矩形 3"/>
              <p:cNvSpPr/>
              <p:nvPr/>
            </p:nvSpPr>
            <p:spPr>
              <a:xfrm rot="1961438">
                <a:off x="6801232" y="2027844"/>
                <a:ext cx="504056" cy="44445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 name="TextBox 5"/>
                  <p:cNvSpPr txBox="1"/>
                  <p:nvPr/>
                </p:nvSpPr>
                <p:spPr>
                  <a:xfrm>
                    <a:off x="6299879" y="2708920"/>
                    <a:ext cx="5043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a:rPr>
                              </m:ctrlPr>
                            </m:sSupPr>
                            <m:e>
                              <m:r>
                                <a:rPr lang="en-US" altLang="zh-CN" b="0" i="1" smtClean="0">
                                  <a:latin typeface="Cambria Math"/>
                                </a:rPr>
                                <m:t>𝑚</m:t>
                              </m:r>
                            </m:e>
                            <m:sup>
                              <m:r>
                                <a:rPr lang="en-US" altLang="zh-CN" b="0" i="1" smtClean="0">
                                  <a:latin typeface="Cambria Math"/>
                                </a:rPr>
                                <m:t>′</m:t>
                              </m:r>
                            </m:sup>
                          </m:sSup>
                        </m:oMath>
                      </m:oMathPara>
                    </a14:m>
                    <a:endParaRPr lang="zh-CN" alt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6299879" y="2708920"/>
                    <a:ext cx="504369" cy="369332"/>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800792" y="2051556"/>
                    <a:ext cx="4355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𝑚</m:t>
                          </m:r>
                        </m:oMath>
                      </m:oMathPara>
                    </a14:m>
                    <a:endParaRPr lang="zh-CN" alt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6800792" y="2051556"/>
                    <a:ext cx="435504" cy="369332"/>
                  </a:xfrm>
                  <a:prstGeom prst="rect">
                    <a:avLst/>
                  </a:prstGeom>
                  <a:blipFill rotWithShape="1">
                    <a:blip r:embed="rId3"/>
                    <a:stretch>
                      <a:fillRect/>
                    </a:stretch>
                  </a:blipFill>
                </p:spPr>
                <p:txBody>
                  <a:bodyPr/>
                  <a:lstStyle/>
                  <a:p>
                    <a:r>
                      <a:rPr lang="zh-CN" altLang="en-US">
                        <a:noFill/>
                      </a:rPr>
                      <a:t> </a:t>
                    </a:r>
                  </a:p>
                </p:txBody>
              </p:sp>
            </mc:Fallback>
          </mc:AlternateContent>
          <p:cxnSp>
            <p:nvCxnSpPr>
              <p:cNvPr id="9" name="直接连接符 8"/>
              <p:cNvCxnSpPr/>
              <p:nvPr/>
            </p:nvCxnSpPr>
            <p:spPr>
              <a:xfrm>
                <a:off x="5364088" y="3356992"/>
                <a:ext cx="3779912"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sp>
        <p:nvSpPr>
          <p:cNvPr id="14" name="Text Box 1049"/>
          <p:cNvSpPr txBox="1">
            <a:spLocks noChangeArrowheads="1"/>
          </p:cNvSpPr>
          <p:nvPr/>
        </p:nvSpPr>
        <p:spPr bwMode="auto">
          <a:xfrm>
            <a:off x="323528" y="2780928"/>
            <a:ext cx="792683"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kumimoji="1" lang="zh-CN" altLang="en-US" sz="2400" b="1" dirty="0" smtClean="0">
                <a:solidFill>
                  <a:srgbClr val="CC0000"/>
                </a:solidFill>
                <a:latin typeface="Times New Roman" pitchFamily="18" charset="0"/>
              </a:rPr>
              <a:t>（</a:t>
            </a:r>
            <a:r>
              <a:rPr kumimoji="1" lang="en-US" altLang="zh-CN" sz="2400" b="1" dirty="0" smtClean="0">
                <a:solidFill>
                  <a:srgbClr val="CC0000"/>
                </a:solidFill>
                <a:latin typeface="Times New Roman" pitchFamily="18" charset="0"/>
              </a:rPr>
              <a:t>1</a:t>
            </a:r>
            <a:r>
              <a:rPr kumimoji="1" lang="zh-CN" altLang="en-US" sz="2400" b="1" dirty="0" smtClean="0">
                <a:solidFill>
                  <a:srgbClr val="CC0000"/>
                </a:solidFill>
                <a:latin typeface="Times New Roman" pitchFamily="18" charset="0"/>
              </a:rPr>
              <a:t>）</a:t>
            </a:r>
            <a:endParaRPr kumimoji="1" lang="zh-CN" altLang="en-US" sz="2400" b="1" dirty="0">
              <a:solidFill>
                <a:srgbClr val="CC0000"/>
              </a:solidFill>
              <a:latin typeface="Times New Roman" pitchFamily="18" charset="0"/>
            </a:endParaRPr>
          </a:p>
        </p:txBody>
      </p:sp>
      <p:sp>
        <p:nvSpPr>
          <p:cNvPr id="15" name="Text Box 1049"/>
          <p:cNvSpPr txBox="1">
            <a:spLocks noChangeArrowheads="1"/>
          </p:cNvSpPr>
          <p:nvPr/>
        </p:nvSpPr>
        <p:spPr bwMode="auto">
          <a:xfrm>
            <a:off x="323528" y="3933056"/>
            <a:ext cx="792683"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kumimoji="1" lang="zh-CN" altLang="en-US" sz="2400" b="1" dirty="0" smtClean="0">
                <a:solidFill>
                  <a:srgbClr val="CC0000"/>
                </a:solidFill>
                <a:latin typeface="Times New Roman" pitchFamily="18" charset="0"/>
              </a:rPr>
              <a:t>（</a:t>
            </a:r>
            <a:r>
              <a:rPr kumimoji="1" lang="en-US" altLang="zh-CN" sz="2400" b="1" dirty="0" smtClean="0">
                <a:solidFill>
                  <a:srgbClr val="CC0000"/>
                </a:solidFill>
                <a:latin typeface="Times New Roman" pitchFamily="18" charset="0"/>
              </a:rPr>
              <a:t>2</a:t>
            </a:r>
            <a:r>
              <a:rPr kumimoji="1" lang="zh-CN" altLang="en-US" sz="2400" b="1" dirty="0" smtClean="0">
                <a:solidFill>
                  <a:srgbClr val="CC0000"/>
                </a:solidFill>
                <a:latin typeface="Times New Roman" pitchFamily="18" charset="0"/>
              </a:rPr>
              <a:t>）</a:t>
            </a:r>
            <a:endParaRPr kumimoji="1" lang="zh-CN" altLang="en-US" sz="2400" b="1" dirty="0">
              <a:solidFill>
                <a:srgbClr val="CC0000"/>
              </a:solidFill>
              <a:latin typeface="Times New Roman" pitchFamily="18" charset="0"/>
            </a:endParaRPr>
          </a:p>
        </p:txBody>
      </p:sp>
      <p:sp>
        <p:nvSpPr>
          <p:cNvPr id="16" name="Text Box 1049"/>
          <p:cNvSpPr txBox="1">
            <a:spLocks noChangeArrowheads="1"/>
          </p:cNvSpPr>
          <p:nvPr/>
        </p:nvSpPr>
        <p:spPr bwMode="auto">
          <a:xfrm>
            <a:off x="323528" y="4983559"/>
            <a:ext cx="792683"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kumimoji="1" lang="zh-CN" altLang="en-US" sz="2400" b="1" dirty="0" smtClean="0">
                <a:solidFill>
                  <a:srgbClr val="CC0000"/>
                </a:solidFill>
                <a:latin typeface="Times New Roman" pitchFamily="18" charset="0"/>
              </a:rPr>
              <a:t>（</a:t>
            </a:r>
            <a:r>
              <a:rPr kumimoji="1" lang="en-US" altLang="zh-CN" sz="2400" b="1" dirty="0" smtClean="0">
                <a:solidFill>
                  <a:srgbClr val="CC0000"/>
                </a:solidFill>
                <a:latin typeface="Times New Roman" pitchFamily="18" charset="0"/>
              </a:rPr>
              <a:t>3</a:t>
            </a:r>
            <a:r>
              <a:rPr kumimoji="1" lang="zh-CN" altLang="en-US" sz="2400" b="1" dirty="0" smtClean="0">
                <a:solidFill>
                  <a:srgbClr val="CC0000"/>
                </a:solidFill>
                <a:latin typeface="Times New Roman" pitchFamily="18" charset="0"/>
              </a:rPr>
              <a:t>）</a:t>
            </a:r>
            <a:endParaRPr kumimoji="1" lang="zh-CN" altLang="en-US" sz="2400" b="1" dirty="0">
              <a:solidFill>
                <a:srgbClr val="CC0000"/>
              </a:solidFill>
              <a:latin typeface="Times New Roman" pitchFamily="18" charset="0"/>
            </a:endParaRPr>
          </a:p>
        </p:txBody>
      </p:sp>
      <p:sp>
        <p:nvSpPr>
          <p:cNvPr id="17" name="Text Box 1049"/>
          <p:cNvSpPr txBox="1">
            <a:spLocks noChangeArrowheads="1"/>
          </p:cNvSpPr>
          <p:nvPr/>
        </p:nvSpPr>
        <p:spPr bwMode="auto">
          <a:xfrm>
            <a:off x="323528" y="5703639"/>
            <a:ext cx="792683"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kumimoji="1" lang="zh-CN" altLang="en-US" sz="2400" b="1" dirty="0" smtClean="0">
                <a:solidFill>
                  <a:srgbClr val="CC0000"/>
                </a:solidFill>
                <a:latin typeface="Times New Roman" pitchFamily="18" charset="0"/>
              </a:rPr>
              <a:t>（</a:t>
            </a:r>
            <a:r>
              <a:rPr kumimoji="1" lang="en-US" altLang="zh-CN" sz="2400" b="1" dirty="0" smtClean="0">
                <a:solidFill>
                  <a:srgbClr val="CC0000"/>
                </a:solidFill>
                <a:latin typeface="Times New Roman" pitchFamily="18" charset="0"/>
              </a:rPr>
              <a:t>4</a:t>
            </a:r>
            <a:r>
              <a:rPr kumimoji="1" lang="zh-CN" altLang="en-US" sz="2400" b="1" dirty="0" smtClean="0">
                <a:solidFill>
                  <a:srgbClr val="CC0000"/>
                </a:solidFill>
                <a:latin typeface="Times New Roman" pitchFamily="18" charset="0"/>
              </a:rPr>
              <a:t>）</a:t>
            </a:r>
            <a:endParaRPr kumimoji="1" lang="zh-CN" altLang="en-US" sz="2400" b="1" dirty="0">
              <a:solidFill>
                <a:srgbClr val="CC0000"/>
              </a:solidFill>
              <a:latin typeface="Times New Roman" pitchFamily="18" charset="0"/>
            </a:endParaRPr>
          </a:p>
        </p:txBody>
      </p:sp>
      <p:grpSp>
        <p:nvGrpSpPr>
          <p:cNvPr id="23" name="组合 22"/>
          <p:cNvGrpSpPr/>
          <p:nvPr/>
        </p:nvGrpSpPr>
        <p:grpSpPr>
          <a:xfrm>
            <a:off x="1475656" y="908720"/>
            <a:ext cx="7128792" cy="1384995"/>
            <a:chOff x="1475656" y="908720"/>
            <a:chExt cx="7128792" cy="1384995"/>
          </a:xfrm>
        </p:grpSpPr>
        <p:sp>
          <p:nvSpPr>
            <p:cNvPr id="12" name="TextBox 11"/>
            <p:cNvSpPr txBox="1"/>
            <p:nvPr/>
          </p:nvSpPr>
          <p:spPr>
            <a:xfrm>
              <a:off x="1475656" y="908720"/>
              <a:ext cx="7128792" cy="1384995"/>
            </a:xfrm>
            <a:prstGeom prst="rect">
              <a:avLst/>
            </a:prstGeom>
            <a:noFill/>
          </p:spPr>
          <p:txBody>
            <a:bodyPr wrap="square" rtlCol="0">
              <a:spAutoFit/>
            </a:bodyPr>
            <a:lstStyle/>
            <a:p>
              <a:r>
                <a:rPr lang="zh-CN" altLang="en-US" sz="2800" b="1" dirty="0" smtClean="0"/>
                <a:t>物体      被放到斜面        上，如果把       与           看成一个系统，问下列何种情况下，系统的水平方向分量是守恒的？</a:t>
              </a:r>
              <a:endParaRPr lang="en-US" altLang="zh-CN" sz="2800" b="1" dirty="0" smtClean="0"/>
            </a:p>
          </p:txBody>
        </p:sp>
        <mc:AlternateContent xmlns:mc="http://schemas.openxmlformats.org/markup-compatibility/2006" xmlns:a14="http://schemas.microsoft.com/office/drawing/2010/main">
          <mc:Choice Requires="a14">
            <p:sp>
              <p:nvSpPr>
                <p:cNvPr id="19" name="TextBox 18"/>
                <p:cNvSpPr txBox="1"/>
                <p:nvPr/>
              </p:nvSpPr>
              <p:spPr>
                <a:xfrm>
                  <a:off x="2267744" y="908720"/>
                  <a:ext cx="51693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a:rPr>
                          <m:t>𝑚</m:t>
                        </m:r>
                      </m:oMath>
                    </m:oMathPara>
                  </a14:m>
                  <a:endParaRPr lang="zh-CN" altLang="en-US" sz="2400" dirty="0"/>
                </a:p>
              </p:txBody>
            </p:sp>
          </mc:Choice>
          <mc:Fallback xmlns="">
            <p:sp>
              <p:nvSpPr>
                <p:cNvPr id="19" name="TextBox 18"/>
                <p:cNvSpPr txBox="1">
                  <a:spLocks noRot="1" noChangeAspect="1" noMove="1" noResize="1" noEditPoints="1" noAdjustHandles="1" noChangeArrowheads="1" noChangeShapeType="1" noTextEdit="1"/>
                </p:cNvSpPr>
                <p:nvPr/>
              </p:nvSpPr>
              <p:spPr>
                <a:xfrm>
                  <a:off x="2267744" y="908720"/>
                  <a:ext cx="516936" cy="461665"/>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4716016" y="908720"/>
                  <a:ext cx="60984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i="1" smtClean="0">
                                <a:latin typeface="Cambria Math"/>
                              </a:rPr>
                            </m:ctrlPr>
                          </m:sSupPr>
                          <m:e>
                            <m:r>
                              <a:rPr lang="en-US" altLang="zh-CN" sz="2400" b="0" i="1" smtClean="0">
                                <a:latin typeface="Cambria Math"/>
                              </a:rPr>
                              <m:t>𝑚</m:t>
                            </m:r>
                          </m:e>
                          <m:sup>
                            <m:r>
                              <a:rPr lang="en-US" altLang="zh-CN" sz="2400" b="0" i="1" smtClean="0">
                                <a:latin typeface="Cambria Math"/>
                              </a:rPr>
                              <m:t>′</m:t>
                            </m:r>
                          </m:sup>
                        </m:sSup>
                      </m:oMath>
                    </m:oMathPara>
                  </a14:m>
                  <a:endParaRPr lang="zh-CN" altLang="en-US" sz="2400" dirty="0"/>
                </a:p>
              </p:txBody>
            </p:sp>
          </mc:Choice>
          <mc:Fallback xmlns="">
            <p:sp>
              <p:nvSpPr>
                <p:cNvPr id="20" name="TextBox 19"/>
                <p:cNvSpPr txBox="1">
                  <a:spLocks noRot="1" noChangeAspect="1" noMove="1" noResize="1" noEditPoints="1" noAdjustHandles="1" noChangeArrowheads="1" noChangeShapeType="1" noTextEdit="1"/>
                </p:cNvSpPr>
                <p:nvPr/>
              </p:nvSpPr>
              <p:spPr>
                <a:xfrm>
                  <a:off x="4716016" y="908720"/>
                  <a:ext cx="609847" cy="461665"/>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7007392" y="908720"/>
                  <a:ext cx="51693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a:rPr>
                          <m:t>𝑚</m:t>
                        </m:r>
                      </m:oMath>
                    </m:oMathPara>
                  </a14:m>
                  <a:endParaRPr lang="zh-CN" altLang="en-US" sz="2400" dirty="0"/>
                </a:p>
              </p:txBody>
            </p:sp>
          </mc:Choice>
          <mc:Fallback xmlns="">
            <p:sp>
              <p:nvSpPr>
                <p:cNvPr id="21" name="TextBox 20"/>
                <p:cNvSpPr txBox="1">
                  <a:spLocks noRot="1" noChangeAspect="1" noMove="1" noResize="1" noEditPoints="1" noAdjustHandles="1" noChangeArrowheads="1" noChangeShapeType="1" noTextEdit="1"/>
                </p:cNvSpPr>
                <p:nvPr/>
              </p:nvSpPr>
              <p:spPr>
                <a:xfrm>
                  <a:off x="7007392" y="908720"/>
                  <a:ext cx="516936" cy="461665"/>
                </a:xfrm>
                <a:prstGeom prst="rect">
                  <a:avLst/>
                </a:prstGeom>
                <a:blipFill rotWithShape="1">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7850585" y="908720"/>
                  <a:ext cx="60984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i="1" smtClean="0">
                                <a:latin typeface="Cambria Math"/>
                              </a:rPr>
                            </m:ctrlPr>
                          </m:sSupPr>
                          <m:e>
                            <m:r>
                              <a:rPr lang="en-US" altLang="zh-CN" sz="2400" b="0" i="1" smtClean="0">
                                <a:latin typeface="Cambria Math"/>
                              </a:rPr>
                              <m:t>𝑚</m:t>
                            </m:r>
                          </m:e>
                          <m:sup>
                            <m:r>
                              <a:rPr lang="en-US" altLang="zh-CN" sz="2400" b="0" i="1" smtClean="0">
                                <a:latin typeface="Cambria Math"/>
                              </a:rPr>
                              <m:t>′</m:t>
                            </m:r>
                          </m:sup>
                        </m:sSup>
                      </m:oMath>
                    </m:oMathPara>
                  </a14:m>
                  <a:endParaRPr lang="zh-CN" altLang="en-US" sz="2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7850585" y="908720"/>
                  <a:ext cx="609847" cy="461665"/>
                </a:xfrm>
                <a:prstGeom prst="rect">
                  <a:avLst/>
                </a:prstGeom>
                <a:blipFill rotWithShape="1">
                  <a:blip r:embed="rId7"/>
                  <a:stretch>
                    <a:fillRect/>
                  </a:stretch>
                </a:blipFill>
              </p:spPr>
              <p:txBody>
                <a:bodyPr/>
                <a:lstStyle/>
                <a:p>
                  <a:r>
                    <a:rPr lang="zh-CN" altLang="en-US">
                      <a:noFill/>
                    </a:rPr>
                    <a:t> </a:t>
                  </a:r>
                </a:p>
              </p:txBody>
            </p:sp>
          </mc:Fallback>
        </mc:AlternateContent>
      </p:grpSp>
      <p:grpSp>
        <p:nvGrpSpPr>
          <p:cNvPr id="27" name="组合 26"/>
          <p:cNvGrpSpPr/>
          <p:nvPr/>
        </p:nvGrpSpPr>
        <p:grpSpPr>
          <a:xfrm>
            <a:off x="1116211" y="2708920"/>
            <a:ext cx="5039965" cy="893713"/>
            <a:chOff x="1116211" y="3068960"/>
            <a:chExt cx="5039965" cy="893713"/>
          </a:xfrm>
        </p:grpSpPr>
        <p:sp>
          <p:nvSpPr>
            <p:cNvPr id="18" name="TextBox 17"/>
            <p:cNvSpPr txBox="1"/>
            <p:nvPr/>
          </p:nvSpPr>
          <p:spPr>
            <a:xfrm>
              <a:off x="1116211" y="3131676"/>
              <a:ext cx="5039965" cy="830997"/>
            </a:xfrm>
            <a:prstGeom prst="rect">
              <a:avLst/>
            </a:prstGeom>
            <a:noFill/>
          </p:spPr>
          <p:txBody>
            <a:bodyPr wrap="square" rtlCol="0">
              <a:spAutoFit/>
            </a:bodyPr>
            <a:lstStyle/>
            <a:p>
              <a:r>
                <a:rPr lang="en-US" altLang="zh-CN" sz="2400" b="1" dirty="0" smtClean="0"/>
                <a:t>        </a:t>
              </a:r>
              <a:r>
                <a:rPr lang="zh-CN" altLang="en-US" sz="2400" b="1" dirty="0" smtClean="0"/>
                <a:t>与         间无摩擦，而         与地面间有摩擦；</a:t>
              </a:r>
              <a:endParaRPr lang="zh-CN" altLang="en-US" sz="2400" b="1" dirty="0"/>
            </a:p>
          </p:txBody>
        </p:sp>
        <mc:AlternateContent xmlns:mc="http://schemas.openxmlformats.org/markup-compatibility/2006" xmlns:a14="http://schemas.microsoft.com/office/drawing/2010/main">
          <mc:Choice Requires="a14">
            <p:sp>
              <p:nvSpPr>
                <p:cNvPr id="24" name="TextBox 23"/>
                <p:cNvSpPr txBox="1"/>
                <p:nvPr/>
              </p:nvSpPr>
              <p:spPr>
                <a:xfrm>
                  <a:off x="1259632" y="3068960"/>
                  <a:ext cx="51693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a:rPr>
                          <m:t>𝑚</m:t>
                        </m:r>
                      </m:oMath>
                    </m:oMathPara>
                  </a14:m>
                  <a:endParaRPr lang="zh-CN" altLang="en-US" sz="2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1259632" y="3068960"/>
                  <a:ext cx="516936" cy="461665"/>
                </a:xfrm>
                <a:prstGeom prst="rect">
                  <a:avLst/>
                </a:prstGeom>
                <a:blipFill rotWithShape="1">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2123728" y="3068960"/>
                  <a:ext cx="60984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i="1" smtClean="0">
                                <a:latin typeface="Cambria Math"/>
                              </a:rPr>
                            </m:ctrlPr>
                          </m:sSupPr>
                          <m:e>
                            <m:r>
                              <a:rPr lang="en-US" altLang="zh-CN" sz="2400" b="0" i="1" smtClean="0">
                                <a:latin typeface="Cambria Math"/>
                              </a:rPr>
                              <m:t>𝑚</m:t>
                            </m:r>
                          </m:e>
                          <m:sup>
                            <m:r>
                              <a:rPr lang="en-US" altLang="zh-CN" sz="2400" b="0" i="1" smtClean="0">
                                <a:latin typeface="Cambria Math"/>
                              </a:rPr>
                              <m:t>′</m:t>
                            </m:r>
                          </m:sup>
                        </m:sSup>
                      </m:oMath>
                    </m:oMathPara>
                  </a14:m>
                  <a:endParaRPr lang="zh-CN" altLang="en-US" sz="2400" dirty="0"/>
                </a:p>
              </p:txBody>
            </p:sp>
          </mc:Choice>
          <mc:Fallback xmlns="">
            <p:sp>
              <p:nvSpPr>
                <p:cNvPr id="25" name="TextBox 24"/>
                <p:cNvSpPr txBox="1">
                  <a:spLocks noRot="1" noChangeAspect="1" noMove="1" noResize="1" noEditPoints="1" noAdjustHandles="1" noChangeArrowheads="1" noChangeShapeType="1" noTextEdit="1"/>
                </p:cNvSpPr>
                <p:nvPr/>
              </p:nvSpPr>
              <p:spPr>
                <a:xfrm>
                  <a:off x="2123728" y="3068960"/>
                  <a:ext cx="609847" cy="461665"/>
                </a:xfrm>
                <a:prstGeom prst="rect">
                  <a:avLst/>
                </a:prstGeom>
                <a:blipFill rotWithShape="1">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4538217" y="3111351"/>
                  <a:ext cx="60984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i="1" smtClean="0">
                                <a:latin typeface="Cambria Math"/>
                              </a:rPr>
                            </m:ctrlPr>
                          </m:sSupPr>
                          <m:e>
                            <m:r>
                              <a:rPr lang="en-US" altLang="zh-CN" sz="2400" b="0" i="1" smtClean="0">
                                <a:latin typeface="Cambria Math"/>
                              </a:rPr>
                              <m:t>𝑚</m:t>
                            </m:r>
                          </m:e>
                          <m:sup>
                            <m:r>
                              <a:rPr lang="en-US" altLang="zh-CN" sz="2400" b="0" i="1" smtClean="0">
                                <a:latin typeface="Cambria Math"/>
                              </a:rPr>
                              <m:t>′</m:t>
                            </m:r>
                          </m:sup>
                        </m:sSup>
                      </m:oMath>
                    </m:oMathPara>
                  </a14:m>
                  <a:endParaRPr lang="zh-CN" altLang="en-US" sz="2400" dirty="0"/>
                </a:p>
              </p:txBody>
            </p:sp>
          </mc:Choice>
          <mc:Fallback xmlns="">
            <p:sp>
              <p:nvSpPr>
                <p:cNvPr id="26" name="TextBox 25"/>
                <p:cNvSpPr txBox="1">
                  <a:spLocks noRot="1" noChangeAspect="1" noMove="1" noResize="1" noEditPoints="1" noAdjustHandles="1" noChangeArrowheads="1" noChangeShapeType="1" noTextEdit="1"/>
                </p:cNvSpPr>
                <p:nvPr/>
              </p:nvSpPr>
              <p:spPr>
                <a:xfrm>
                  <a:off x="4538217" y="3111351"/>
                  <a:ext cx="609847" cy="461665"/>
                </a:xfrm>
                <a:prstGeom prst="rect">
                  <a:avLst/>
                </a:prstGeom>
                <a:blipFill rotWithShape="1">
                  <a:blip r:embed="rId10"/>
                  <a:stretch>
                    <a:fillRect/>
                  </a:stretch>
                </a:blipFill>
              </p:spPr>
              <p:txBody>
                <a:bodyPr/>
                <a:lstStyle/>
                <a:p>
                  <a:r>
                    <a:rPr lang="zh-CN" altLang="en-US">
                      <a:noFill/>
                    </a:rPr>
                    <a:t> </a:t>
                  </a:r>
                </a:p>
              </p:txBody>
            </p:sp>
          </mc:Fallback>
        </mc:AlternateContent>
      </p:grpSp>
      <p:grpSp>
        <p:nvGrpSpPr>
          <p:cNvPr id="28" name="组合 27"/>
          <p:cNvGrpSpPr/>
          <p:nvPr/>
        </p:nvGrpSpPr>
        <p:grpSpPr>
          <a:xfrm>
            <a:off x="1268611" y="3933056"/>
            <a:ext cx="5039965" cy="893713"/>
            <a:chOff x="1116211" y="3068960"/>
            <a:chExt cx="5039965" cy="893713"/>
          </a:xfrm>
        </p:grpSpPr>
        <p:sp>
          <p:nvSpPr>
            <p:cNvPr id="29" name="TextBox 28"/>
            <p:cNvSpPr txBox="1"/>
            <p:nvPr/>
          </p:nvSpPr>
          <p:spPr>
            <a:xfrm>
              <a:off x="1116211" y="3131676"/>
              <a:ext cx="5039965" cy="830997"/>
            </a:xfrm>
            <a:prstGeom prst="rect">
              <a:avLst/>
            </a:prstGeom>
            <a:noFill/>
          </p:spPr>
          <p:txBody>
            <a:bodyPr wrap="square" rtlCol="0">
              <a:spAutoFit/>
            </a:bodyPr>
            <a:lstStyle/>
            <a:p>
              <a:r>
                <a:rPr lang="en-US" altLang="zh-CN" sz="2400" b="1" dirty="0" smtClean="0"/>
                <a:t>        </a:t>
              </a:r>
              <a:r>
                <a:rPr lang="zh-CN" altLang="en-US" sz="2400" b="1" dirty="0" smtClean="0"/>
                <a:t>与         间有摩擦，而         与地面间无摩擦；</a:t>
              </a:r>
              <a:endParaRPr lang="zh-CN" altLang="en-US" sz="2400" b="1" dirty="0"/>
            </a:p>
          </p:txBody>
        </p:sp>
        <mc:AlternateContent xmlns:mc="http://schemas.openxmlformats.org/markup-compatibility/2006" xmlns:a14="http://schemas.microsoft.com/office/drawing/2010/main">
          <mc:Choice Requires="a14">
            <p:sp>
              <p:nvSpPr>
                <p:cNvPr id="30" name="TextBox 29"/>
                <p:cNvSpPr txBox="1"/>
                <p:nvPr/>
              </p:nvSpPr>
              <p:spPr>
                <a:xfrm>
                  <a:off x="1259632" y="3068960"/>
                  <a:ext cx="51693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a:rPr>
                          <m:t>𝑚</m:t>
                        </m:r>
                      </m:oMath>
                    </m:oMathPara>
                  </a14:m>
                  <a:endParaRPr lang="zh-CN" altLang="en-US" sz="2400" dirty="0"/>
                </a:p>
              </p:txBody>
            </p:sp>
          </mc:Choice>
          <mc:Fallback xmlns="">
            <p:sp>
              <p:nvSpPr>
                <p:cNvPr id="30" name="TextBox 29"/>
                <p:cNvSpPr txBox="1">
                  <a:spLocks noRot="1" noChangeAspect="1" noMove="1" noResize="1" noEditPoints="1" noAdjustHandles="1" noChangeArrowheads="1" noChangeShapeType="1" noTextEdit="1"/>
                </p:cNvSpPr>
                <p:nvPr/>
              </p:nvSpPr>
              <p:spPr>
                <a:xfrm>
                  <a:off x="1259632" y="3068960"/>
                  <a:ext cx="516936" cy="461665"/>
                </a:xfrm>
                <a:prstGeom prst="rect">
                  <a:avLst/>
                </a:prstGeom>
                <a:blipFill rotWithShape="1">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2123728" y="3068960"/>
                  <a:ext cx="60984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i="1" smtClean="0">
                                <a:latin typeface="Cambria Math"/>
                              </a:rPr>
                            </m:ctrlPr>
                          </m:sSupPr>
                          <m:e>
                            <m:r>
                              <a:rPr lang="en-US" altLang="zh-CN" sz="2400" b="0" i="1" smtClean="0">
                                <a:latin typeface="Cambria Math"/>
                              </a:rPr>
                              <m:t>𝑚</m:t>
                            </m:r>
                          </m:e>
                          <m:sup>
                            <m:r>
                              <a:rPr lang="en-US" altLang="zh-CN" sz="2400" b="0" i="1" smtClean="0">
                                <a:latin typeface="Cambria Math"/>
                              </a:rPr>
                              <m:t>′</m:t>
                            </m:r>
                          </m:sup>
                        </m:sSup>
                      </m:oMath>
                    </m:oMathPara>
                  </a14:m>
                  <a:endParaRPr lang="zh-CN" altLang="en-US" sz="2400" dirty="0"/>
                </a:p>
              </p:txBody>
            </p:sp>
          </mc:Choice>
          <mc:Fallback xmlns="">
            <p:sp>
              <p:nvSpPr>
                <p:cNvPr id="31" name="TextBox 30"/>
                <p:cNvSpPr txBox="1">
                  <a:spLocks noRot="1" noChangeAspect="1" noMove="1" noResize="1" noEditPoints="1" noAdjustHandles="1" noChangeArrowheads="1" noChangeShapeType="1" noTextEdit="1"/>
                </p:cNvSpPr>
                <p:nvPr/>
              </p:nvSpPr>
              <p:spPr>
                <a:xfrm>
                  <a:off x="2123728" y="3068960"/>
                  <a:ext cx="609847" cy="461665"/>
                </a:xfrm>
                <a:prstGeom prst="rect">
                  <a:avLst/>
                </a:prstGeom>
                <a:blipFill rotWithShape="1">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4538217" y="3111351"/>
                  <a:ext cx="60984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i="1" smtClean="0">
                                <a:latin typeface="Cambria Math"/>
                              </a:rPr>
                            </m:ctrlPr>
                          </m:sSupPr>
                          <m:e>
                            <m:r>
                              <a:rPr lang="en-US" altLang="zh-CN" sz="2400" b="0" i="1" smtClean="0">
                                <a:latin typeface="Cambria Math"/>
                              </a:rPr>
                              <m:t>𝑚</m:t>
                            </m:r>
                          </m:e>
                          <m:sup>
                            <m:r>
                              <a:rPr lang="en-US" altLang="zh-CN" sz="2400" b="0" i="1" smtClean="0">
                                <a:latin typeface="Cambria Math"/>
                              </a:rPr>
                              <m:t>′</m:t>
                            </m:r>
                          </m:sup>
                        </m:sSup>
                      </m:oMath>
                    </m:oMathPara>
                  </a14:m>
                  <a:endParaRPr lang="zh-CN" altLang="en-US" sz="2400" dirty="0"/>
                </a:p>
              </p:txBody>
            </p:sp>
          </mc:Choice>
          <mc:Fallback xmlns="">
            <p:sp>
              <p:nvSpPr>
                <p:cNvPr id="32" name="TextBox 31"/>
                <p:cNvSpPr txBox="1">
                  <a:spLocks noRot="1" noChangeAspect="1" noMove="1" noResize="1" noEditPoints="1" noAdjustHandles="1" noChangeArrowheads="1" noChangeShapeType="1" noTextEdit="1"/>
                </p:cNvSpPr>
                <p:nvPr/>
              </p:nvSpPr>
              <p:spPr>
                <a:xfrm>
                  <a:off x="4538217" y="3111351"/>
                  <a:ext cx="609847" cy="461665"/>
                </a:xfrm>
                <a:prstGeom prst="rect">
                  <a:avLst/>
                </a:prstGeom>
                <a:blipFill rotWithShape="1">
                  <a:blip r:embed="rId13"/>
                  <a:stretch>
                    <a:fillRect/>
                  </a:stretch>
                </a:blipFill>
              </p:spPr>
              <p:txBody>
                <a:bodyPr/>
                <a:lstStyle/>
                <a:p>
                  <a:r>
                    <a:rPr lang="zh-CN" altLang="en-US">
                      <a:noFill/>
                    </a:rPr>
                    <a:t> </a:t>
                  </a:r>
                </a:p>
              </p:txBody>
            </p:sp>
          </mc:Fallback>
        </mc:AlternateContent>
      </p:grpSp>
      <p:sp>
        <p:nvSpPr>
          <p:cNvPr id="33" name="TextBox 32"/>
          <p:cNvSpPr txBox="1"/>
          <p:nvPr/>
        </p:nvSpPr>
        <p:spPr>
          <a:xfrm>
            <a:off x="1259632" y="5085184"/>
            <a:ext cx="4096072" cy="523220"/>
          </a:xfrm>
          <a:prstGeom prst="rect">
            <a:avLst/>
          </a:prstGeom>
          <a:noFill/>
        </p:spPr>
        <p:txBody>
          <a:bodyPr wrap="square" rtlCol="0">
            <a:spAutoFit/>
          </a:bodyPr>
          <a:lstStyle/>
          <a:p>
            <a:r>
              <a:rPr lang="zh-CN" altLang="en-US" sz="2800" b="1" dirty="0" smtClean="0"/>
              <a:t>两处都没有摩擦；</a:t>
            </a:r>
            <a:endParaRPr lang="zh-CN" altLang="en-US" sz="2800" b="1" dirty="0"/>
          </a:p>
        </p:txBody>
      </p:sp>
      <p:sp>
        <p:nvSpPr>
          <p:cNvPr id="34" name="TextBox 33"/>
          <p:cNvSpPr txBox="1"/>
          <p:nvPr/>
        </p:nvSpPr>
        <p:spPr>
          <a:xfrm>
            <a:off x="1259632" y="5723964"/>
            <a:ext cx="2376561" cy="523220"/>
          </a:xfrm>
          <a:prstGeom prst="rect">
            <a:avLst/>
          </a:prstGeom>
          <a:noFill/>
        </p:spPr>
        <p:txBody>
          <a:bodyPr wrap="square" rtlCol="0">
            <a:spAutoFit/>
          </a:bodyPr>
          <a:lstStyle/>
          <a:p>
            <a:r>
              <a:rPr lang="zh-CN" altLang="en-US" sz="2800" b="1" dirty="0" smtClean="0"/>
              <a:t>两处都有摩擦；</a:t>
            </a:r>
            <a:endParaRPr lang="zh-CN" altLang="en-US" sz="2800" b="1" dirty="0"/>
          </a:p>
        </p:txBody>
      </p:sp>
    </p:spTree>
    <p:extLst>
      <p:ext uri="{BB962C8B-B14F-4D97-AF65-F5344CB8AC3E}">
        <p14:creationId xmlns:p14="http://schemas.microsoft.com/office/powerpoint/2010/main" val="10670927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055"/>
          <p:cNvSpPr>
            <a:spLocks noChangeArrowheads="1"/>
          </p:cNvSpPr>
          <p:nvPr/>
        </p:nvSpPr>
        <p:spPr bwMode="auto">
          <a:xfrm>
            <a:off x="179512" y="764704"/>
            <a:ext cx="1150938" cy="695265"/>
          </a:xfrm>
          <a:prstGeom prst="horizontalScroll">
            <a:avLst>
              <a:gd name="adj" fmla="val 12500"/>
            </a:avLst>
          </a:prstGeom>
          <a:gradFill rotWithShape="1">
            <a:gsLst>
              <a:gs pos="0">
                <a:srgbClr val="EDFFD2"/>
              </a:gs>
              <a:gs pos="50000">
                <a:schemeClr val="bg1"/>
              </a:gs>
              <a:gs pos="100000">
                <a:srgbClr val="EDFFD2"/>
              </a:gs>
            </a:gsLst>
            <a:lin ang="5400000" scaled="1"/>
          </a:gradFill>
          <a:ln w="6350">
            <a:solidFill>
              <a:srgbClr val="0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0"/>
              </a:spcBef>
            </a:pPr>
            <a:r>
              <a:rPr kumimoji="1" lang="zh-CN" altLang="en-US" sz="2800" b="1" dirty="0">
                <a:solidFill>
                  <a:srgbClr val="CC0000"/>
                </a:solidFill>
                <a:latin typeface="Times New Roman" pitchFamily="18" charset="0"/>
              </a:rPr>
              <a:t>讨论</a:t>
            </a:r>
          </a:p>
        </p:txBody>
      </p:sp>
      <p:sp>
        <p:nvSpPr>
          <p:cNvPr id="4" name="TextBox 3"/>
          <p:cNvSpPr txBox="1"/>
          <p:nvPr/>
        </p:nvSpPr>
        <p:spPr>
          <a:xfrm>
            <a:off x="1403648" y="764704"/>
            <a:ext cx="6696744" cy="1384995"/>
          </a:xfrm>
          <a:prstGeom prst="rect">
            <a:avLst/>
          </a:prstGeom>
          <a:noFill/>
        </p:spPr>
        <p:txBody>
          <a:bodyPr wrap="square" rtlCol="0">
            <a:spAutoFit/>
          </a:bodyPr>
          <a:lstStyle/>
          <a:p>
            <a:r>
              <a:rPr lang="zh-CN" altLang="en-US" sz="2800" b="1" dirty="0" smtClean="0"/>
              <a:t>有一只大船和一只小船停靠在与堤岸距离相同的地方，一个人想从船上跳到堤岸上，下列说法正确的是：</a:t>
            </a:r>
            <a:endParaRPr lang="zh-CN" altLang="en-US" sz="2800" b="1" dirty="0"/>
          </a:p>
        </p:txBody>
      </p:sp>
      <p:sp>
        <p:nvSpPr>
          <p:cNvPr id="5" name="TextBox 4"/>
          <p:cNvSpPr txBox="1"/>
          <p:nvPr/>
        </p:nvSpPr>
        <p:spPr>
          <a:xfrm>
            <a:off x="1403648" y="2564904"/>
            <a:ext cx="3888432" cy="523220"/>
          </a:xfrm>
          <a:prstGeom prst="rect">
            <a:avLst/>
          </a:prstGeom>
          <a:noFill/>
        </p:spPr>
        <p:txBody>
          <a:bodyPr wrap="square" rtlCol="0">
            <a:spAutoFit/>
          </a:bodyPr>
          <a:lstStyle/>
          <a:p>
            <a:r>
              <a:rPr lang="zh-CN" altLang="en-US" sz="2800" b="1" dirty="0" smtClean="0"/>
              <a:t>从小船上跳岸比较容易；</a:t>
            </a:r>
            <a:endParaRPr lang="zh-CN" altLang="en-US" sz="2800" b="1" dirty="0"/>
          </a:p>
        </p:txBody>
      </p:sp>
      <p:sp>
        <p:nvSpPr>
          <p:cNvPr id="6" name="TextBox 5"/>
          <p:cNvSpPr txBox="1"/>
          <p:nvPr/>
        </p:nvSpPr>
        <p:spPr>
          <a:xfrm>
            <a:off x="1403648" y="3337828"/>
            <a:ext cx="3888432" cy="523220"/>
          </a:xfrm>
          <a:prstGeom prst="rect">
            <a:avLst/>
          </a:prstGeom>
          <a:noFill/>
        </p:spPr>
        <p:txBody>
          <a:bodyPr wrap="square" rtlCol="0">
            <a:spAutoFit/>
          </a:bodyPr>
          <a:lstStyle/>
          <a:p>
            <a:r>
              <a:rPr lang="zh-CN" altLang="en-US" sz="2800" b="1" dirty="0" smtClean="0"/>
              <a:t>从大船上跳岸比较容易；</a:t>
            </a:r>
            <a:endParaRPr lang="zh-CN" altLang="en-US" sz="2800" b="1" dirty="0"/>
          </a:p>
        </p:txBody>
      </p:sp>
      <p:sp>
        <p:nvSpPr>
          <p:cNvPr id="7" name="TextBox 6"/>
          <p:cNvSpPr txBox="1"/>
          <p:nvPr/>
        </p:nvSpPr>
        <p:spPr>
          <a:xfrm>
            <a:off x="1403648" y="4129916"/>
            <a:ext cx="5184576" cy="523220"/>
          </a:xfrm>
          <a:prstGeom prst="rect">
            <a:avLst/>
          </a:prstGeom>
          <a:noFill/>
        </p:spPr>
        <p:txBody>
          <a:bodyPr wrap="square" rtlCol="0">
            <a:spAutoFit/>
          </a:bodyPr>
          <a:lstStyle/>
          <a:p>
            <a:r>
              <a:rPr lang="zh-CN" altLang="en-US" sz="2800" b="1" dirty="0" smtClean="0"/>
              <a:t>跟船的大小没有关系，一样容易；</a:t>
            </a:r>
            <a:endParaRPr lang="zh-CN" altLang="en-US" sz="2800" b="1" dirty="0"/>
          </a:p>
        </p:txBody>
      </p:sp>
      <p:sp>
        <p:nvSpPr>
          <p:cNvPr id="8" name="TextBox 7"/>
          <p:cNvSpPr txBox="1"/>
          <p:nvPr/>
        </p:nvSpPr>
        <p:spPr>
          <a:xfrm>
            <a:off x="1475656" y="4922004"/>
            <a:ext cx="3312368" cy="523220"/>
          </a:xfrm>
          <a:prstGeom prst="rect">
            <a:avLst/>
          </a:prstGeom>
          <a:noFill/>
        </p:spPr>
        <p:txBody>
          <a:bodyPr wrap="square" rtlCol="0">
            <a:spAutoFit/>
          </a:bodyPr>
          <a:lstStyle/>
          <a:p>
            <a:r>
              <a:rPr lang="zh-CN" altLang="en-US" sz="2800" b="1" dirty="0" smtClean="0"/>
              <a:t>无法确定</a:t>
            </a:r>
            <a:endParaRPr lang="zh-CN" altLang="en-US" sz="2800" b="1" dirty="0"/>
          </a:p>
        </p:txBody>
      </p:sp>
      <p:sp>
        <p:nvSpPr>
          <p:cNvPr id="9" name="Text Box 1049"/>
          <p:cNvSpPr txBox="1">
            <a:spLocks noChangeArrowheads="1"/>
          </p:cNvSpPr>
          <p:nvPr/>
        </p:nvSpPr>
        <p:spPr bwMode="auto">
          <a:xfrm>
            <a:off x="323528" y="2564904"/>
            <a:ext cx="792683"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kumimoji="1" lang="zh-CN" altLang="en-US" sz="2400" b="1" dirty="0" smtClean="0">
                <a:solidFill>
                  <a:srgbClr val="CC0000"/>
                </a:solidFill>
                <a:latin typeface="Times New Roman" pitchFamily="18" charset="0"/>
              </a:rPr>
              <a:t>（</a:t>
            </a:r>
            <a:r>
              <a:rPr kumimoji="1" lang="en-US" altLang="zh-CN" sz="2400" b="1" dirty="0" smtClean="0">
                <a:solidFill>
                  <a:srgbClr val="CC0000"/>
                </a:solidFill>
                <a:latin typeface="Times New Roman" pitchFamily="18" charset="0"/>
              </a:rPr>
              <a:t>1</a:t>
            </a:r>
            <a:r>
              <a:rPr kumimoji="1" lang="zh-CN" altLang="en-US" sz="2400" b="1" dirty="0" smtClean="0">
                <a:solidFill>
                  <a:srgbClr val="CC0000"/>
                </a:solidFill>
                <a:latin typeface="Times New Roman" pitchFamily="18" charset="0"/>
              </a:rPr>
              <a:t>）</a:t>
            </a:r>
            <a:endParaRPr kumimoji="1" lang="zh-CN" altLang="en-US" sz="2400" b="1" dirty="0">
              <a:solidFill>
                <a:srgbClr val="CC0000"/>
              </a:solidFill>
              <a:latin typeface="Times New Roman" pitchFamily="18" charset="0"/>
            </a:endParaRPr>
          </a:p>
        </p:txBody>
      </p:sp>
      <p:sp>
        <p:nvSpPr>
          <p:cNvPr id="10" name="Text Box 1049"/>
          <p:cNvSpPr txBox="1">
            <a:spLocks noChangeArrowheads="1"/>
          </p:cNvSpPr>
          <p:nvPr/>
        </p:nvSpPr>
        <p:spPr bwMode="auto">
          <a:xfrm>
            <a:off x="323528" y="3356992"/>
            <a:ext cx="792683"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kumimoji="1" lang="zh-CN" altLang="en-US" sz="2400" b="1" dirty="0" smtClean="0">
                <a:solidFill>
                  <a:srgbClr val="CC0000"/>
                </a:solidFill>
                <a:latin typeface="Times New Roman" pitchFamily="18" charset="0"/>
              </a:rPr>
              <a:t>（</a:t>
            </a:r>
            <a:r>
              <a:rPr kumimoji="1" lang="en-US" altLang="zh-CN" sz="2400" b="1" dirty="0" smtClean="0">
                <a:solidFill>
                  <a:srgbClr val="CC0000"/>
                </a:solidFill>
                <a:latin typeface="Times New Roman" pitchFamily="18" charset="0"/>
              </a:rPr>
              <a:t>2</a:t>
            </a:r>
            <a:r>
              <a:rPr kumimoji="1" lang="zh-CN" altLang="en-US" sz="2400" b="1" dirty="0" smtClean="0">
                <a:solidFill>
                  <a:srgbClr val="CC0000"/>
                </a:solidFill>
                <a:latin typeface="Times New Roman" pitchFamily="18" charset="0"/>
              </a:rPr>
              <a:t>）</a:t>
            </a:r>
            <a:endParaRPr kumimoji="1" lang="zh-CN" altLang="en-US" sz="2400" b="1" dirty="0">
              <a:solidFill>
                <a:srgbClr val="CC0000"/>
              </a:solidFill>
              <a:latin typeface="Times New Roman" pitchFamily="18" charset="0"/>
            </a:endParaRPr>
          </a:p>
        </p:txBody>
      </p:sp>
      <p:sp>
        <p:nvSpPr>
          <p:cNvPr id="11" name="Text Box 1049"/>
          <p:cNvSpPr txBox="1">
            <a:spLocks noChangeArrowheads="1"/>
          </p:cNvSpPr>
          <p:nvPr/>
        </p:nvSpPr>
        <p:spPr bwMode="auto">
          <a:xfrm>
            <a:off x="323528" y="4149080"/>
            <a:ext cx="792683"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kumimoji="1" lang="zh-CN" altLang="en-US" sz="2400" b="1" dirty="0" smtClean="0">
                <a:solidFill>
                  <a:srgbClr val="CC0000"/>
                </a:solidFill>
                <a:latin typeface="Times New Roman" pitchFamily="18" charset="0"/>
              </a:rPr>
              <a:t>（</a:t>
            </a:r>
            <a:r>
              <a:rPr kumimoji="1" lang="en-US" altLang="zh-CN" sz="2400" b="1" dirty="0" smtClean="0">
                <a:solidFill>
                  <a:srgbClr val="CC0000"/>
                </a:solidFill>
                <a:latin typeface="Times New Roman" pitchFamily="18" charset="0"/>
              </a:rPr>
              <a:t>3</a:t>
            </a:r>
            <a:r>
              <a:rPr kumimoji="1" lang="zh-CN" altLang="en-US" sz="2400" b="1" dirty="0" smtClean="0">
                <a:solidFill>
                  <a:srgbClr val="CC0000"/>
                </a:solidFill>
                <a:latin typeface="Times New Roman" pitchFamily="18" charset="0"/>
              </a:rPr>
              <a:t>）</a:t>
            </a:r>
            <a:endParaRPr kumimoji="1" lang="zh-CN" altLang="en-US" sz="2400" b="1" dirty="0">
              <a:solidFill>
                <a:srgbClr val="CC0000"/>
              </a:solidFill>
              <a:latin typeface="Times New Roman" pitchFamily="18" charset="0"/>
            </a:endParaRPr>
          </a:p>
        </p:txBody>
      </p:sp>
      <p:sp>
        <p:nvSpPr>
          <p:cNvPr id="12" name="Text Box 1049"/>
          <p:cNvSpPr txBox="1">
            <a:spLocks noChangeArrowheads="1"/>
          </p:cNvSpPr>
          <p:nvPr/>
        </p:nvSpPr>
        <p:spPr bwMode="auto">
          <a:xfrm>
            <a:off x="323528" y="4983559"/>
            <a:ext cx="792683"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kumimoji="1" lang="zh-CN" altLang="en-US" sz="2400" b="1" dirty="0" smtClean="0">
                <a:solidFill>
                  <a:srgbClr val="CC0000"/>
                </a:solidFill>
                <a:latin typeface="Times New Roman" pitchFamily="18" charset="0"/>
              </a:rPr>
              <a:t>（</a:t>
            </a:r>
            <a:r>
              <a:rPr kumimoji="1" lang="en-US" altLang="zh-CN" sz="2400" b="1" dirty="0" smtClean="0">
                <a:solidFill>
                  <a:srgbClr val="CC0000"/>
                </a:solidFill>
                <a:latin typeface="Times New Roman" pitchFamily="18" charset="0"/>
              </a:rPr>
              <a:t>4</a:t>
            </a:r>
            <a:r>
              <a:rPr kumimoji="1" lang="zh-CN" altLang="en-US" sz="2400" b="1" dirty="0" smtClean="0">
                <a:solidFill>
                  <a:srgbClr val="CC0000"/>
                </a:solidFill>
                <a:latin typeface="Times New Roman" pitchFamily="18" charset="0"/>
              </a:rPr>
              <a:t>）</a:t>
            </a:r>
            <a:endParaRPr kumimoji="1" lang="zh-CN" altLang="en-US" sz="2400" b="1" dirty="0">
              <a:solidFill>
                <a:srgbClr val="CC0000"/>
              </a:solidFill>
              <a:latin typeface="Times New Roman" pitchFamily="18" charset="0"/>
            </a:endParaRPr>
          </a:p>
        </p:txBody>
      </p:sp>
    </p:spTree>
    <p:extLst>
      <p:ext uri="{BB962C8B-B14F-4D97-AF65-F5344CB8AC3E}">
        <p14:creationId xmlns:p14="http://schemas.microsoft.com/office/powerpoint/2010/main" val="36290196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055"/>
          <p:cNvSpPr>
            <a:spLocks noChangeArrowheads="1"/>
          </p:cNvSpPr>
          <p:nvPr/>
        </p:nvSpPr>
        <p:spPr bwMode="auto">
          <a:xfrm>
            <a:off x="616812" y="890285"/>
            <a:ext cx="1150938" cy="695265"/>
          </a:xfrm>
          <a:prstGeom prst="horizontalScroll">
            <a:avLst>
              <a:gd name="adj" fmla="val 12500"/>
            </a:avLst>
          </a:prstGeom>
          <a:gradFill rotWithShape="1">
            <a:gsLst>
              <a:gs pos="0">
                <a:srgbClr val="EDFFD2"/>
              </a:gs>
              <a:gs pos="50000">
                <a:schemeClr val="bg1"/>
              </a:gs>
              <a:gs pos="100000">
                <a:srgbClr val="EDFFD2"/>
              </a:gs>
            </a:gsLst>
            <a:lin ang="5400000" scaled="1"/>
          </a:gradFill>
          <a:ln w="6350">
            <a:solidFill>
              <a:srgbClr val="0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0"/>
              </a:spcBef>
            </a:pPr>
            <a:r>
              <a:rPr kumimoji="1" lang="zh-CN" altLang="en-US" sz="2800" b="1" dirty="0">
                <a:solidFill>
                  <a:srgbClr val="CC0000"/>
                </a:solidFill>
                <a:latin typeface="Times New Roman" pitchFamily="18" charset="0"/>
              </a:rPr>
              <a:t>说明</a:t>
            </a:r>
          </a:p>
        </p:txBody>
      </p:sp>
      <p:sp>
        <p:nvSpPr>
          <p:cNvPr id="3" name="矩形 2">
            <a:extLst>
              <a:ext uri="{FF2B5EF4-FFF2-40B4-BE49-F238E27FC236}">
                <a16:creationId xmlns="" xmlns:a16="http://schemas.microsoft.com/office/drawing/2014/main" xmlns:a14="http://schemas.microsoft.com/office/drawing/2010/main" xmlns:mc="http://schemas.openxmlformats.org/markup-compatibility/2006" id="{65C7BD99-ED99-4A44-B76C-881F0AD0CCC6}"/>
              </a:ext>
            </a:extLst>
          </p:cNvPr>
          <p:cNvSpPr/>
          <p:nvPr/>
        </p:nvSpPr>
        <p:spPr>
          <a:xfrm>
            <a:off x="480350" y="1841822"/>
            <a:ext cx="8663650" cy="4823154"/>
          </a:xfrm>
          <a:prstGeom prst="rect">
            <a:avLst/>
          </a:prstGeom>
        </p:spPr>
        <p:txBody>
          <a:bodyPr wrap="square" lIns="82589" tIns="41294" rIns="82589" bIns="41294">
            <a:spAutoFit/>
          </a:bodyPr>
          <a:lstStyle/>
          <a:p>
            <a:pPr marL="457200" indent="-457200" defTabSz="914784">
              <a:spcBef>
                <a:spcPct val="50000"/>
              </a:spcBef>
              <a:buFont typeface="Arial" panose="020B0604020202020204" pitchFamily="34" charset="0"/>
              <a:buChar char="•"/>
            </a:pPr>
            <a:r>
              <a:rPr kumimoji="1" lang="zh-CN" altLang="en-US" sz="2800" b="1" dirty="0" smtClean="0">
                <a:solidFill>
                  <a:srgbClr val="FF0000"/>
                </a:solidFill>
                <a:latin typeface="宋体" panose="02010600030101010101" pitchFamily="2" charset="-122"/>
              </a:rPr>
              <a:t>相对性：</a:t>
            </a:r>
            <a:r>
              <a:rPr kumimoji="1" lang="zh-CN" altLang="en-US" sz="2800" b="1" dirty="0" smtClean="0">
                <a:latin typeface="宋体" panose="02010600030101010101" pitchFamily="2" charset="-122"/>
              </a:rPr>
              <a:t>动量守恒定律中，系统里各物体的速度必       须相对于同一个参考系。</a:t>
            </a:r>
            <a:endParaRPr kumimoji="1" lang="en-US" altLang="zh-CN" sz="2800" b="1" dirty="0" smtClean="0">
              <a:latin typeface="宋体" panose="02010600030101010101" pitchFamily="2" charset="-122"/>
            </a:endParaRPr>
          </a:p>
          <a:p>
            <a:pPr marL="457200" indent="-457200" defTabSz="914784">
              <a:spcBef>
                <a:spcPct val="50000"/>
              </a:spcBef>
              <a:buFont typeface="Arial" panose="020B0604020202020204" pitchFamily="34" charset="0"/>
              <a:buChar char="•"/>
            </a:pPr>
            <a:r>
              <a:rPr kumimoji="1" lang="zh-CN" altLang="en-US" sz="2800" b="1" dirty="0" smtClean="0">
                <a:solidFill>
                  <a:srgbClr val="FF0000"/>
                </a:solidFill>
                <a:latin typeface="宋体" panose="02010600030101010101" pitchFamily="2" charset="-122"/>
              </a:rPr>
              <a:t>同时性：</a:t>
            </a:r>
            <a:r>
              <a:rPr kumimoji="1" lang="zh-CN" altLang="en-US" sz="2800" b="1" dirty="0" smtClean="0">
                <a:latin typeface="宋体" panose="02010600030101010101" pitchFamily="2" charset="-122"/>
              </a:rPr>
              <a:t>发生相互作用前或后，系统中各物体的速度要满足同时性，即同一时刻的速度。</a:t>
            </a:r>
            <a:endParaRPr kumimoji="1" lang="en-US" altLang="zh-CN" sz="2800" b="1" dirty="0" smtClean="0">
              <a:latin typeface="宋体" panose="02010600030101010101" pitchFamily="2" charset="-122"/>
            </a:endParaRPr>
          </a:p>
          <a:p>
            <a:pPr marL="457200" indent="-457200" defTabSz="914784">
              <a:spcBef>
                <a:spcPct val="50000"/>
              </a:spcBef>
              <a:buFont typeface="Arial" panose="020B0604020202020204" pitchFamily="34" charset="0"/>
              <a:buChar char="•"/>
            </a:pPr>
            <a:r>
              <a:rPr kumimoji="1" lang="zh-CN" altLang="en-US" sz="2800" b="1" dirty="0" smtClean="0">
                <a:solidFill>
                  <a:srgbClr val="FF0000"/>
                </a:solidFill>
                <a:latin typeface="宋体" panose="02010600030101010101" pitchFamily="2" charset="-122"/>
              </a:rPr>
              <a:t>矢量性：</a:t>
            </a:r>
            <a:r>
              <a:rPr kumimoji="1" lang="zh-CN" altLang="en-US" sz="2800" b="1" dirty="0" smtClean="0">
                <a:latin typeface="宋体" panose="02010600030101010101" pitchFamily="2" charset="-122"/>
              </a:rPr>
              <a:t>运用动量守恒定律时，注意速度的矢量性，跟规定正方向相同的为正，反之为负。</a:t>
            </a:r>
            <a:endParaRPr kumimoji="1" lang="en-US" altLang="zh-CN" sz="2800" b="1" dirty="0" smtClean="0">
              <a:latin typeface="宋体" panose="02010600030101010101" pitchFamily="2" charset="-122"/>
            </a:endParaRPr>
          </a:p>
          <a:p>
            <a:pPr marL="457200" indent="-457200" defTabSz="914784">
              <a:spcBef>
                <a:spcPct val="50000"/>
              </a:spcBef>
              <a:buFont typeface="Arial" panose="020B0604020202020204" pitchFamily="34" charset="0"/>
              <a:buChar char="•"/>
            </a:pPr>
            <a:r>
              <a:rPr kumimoji="1" lang="zh-CN" altLang="en-US" sz="2800" b="1" dirty="0" smtClean="0">
                <a:solidFill>
                  <a:srgbClr val="FF0000"/>
                </a:solidFill>
                <a:latin typeface="宋体" panose="02010600030101010101" pitchFamily="2" charset="-122"/>
              </a:rPr>
              <a:t>普适性：</a:t>
            </a:r>
            <a:r>
              <a:rPr kumimoji="1" lang="zh-CN" altLang="en-US" sz="2800" b="1" dirty="0" smtClean="0">
                <a:latin typeface="宋体" panose="02010600030101010101" pitchFamily="2" charset="-122"/>
              </a:rPr>
              <a:t>不仅适用于宏观低速的系统，也适用于高速、微观系统。</a:t>
            </a:r>
            <a:endParaRPr kumimoji="1" lang="en-US" altLang="zh-CN" sz="2800" b="1" dirty="0" smtClean="0">
              <a:latin typeface="宋体" panose="02010600030101010101" pitchFamily="2" charset="-122"/>
            </a:endParaRPr>
          </a:p>
          <a:p>
            <a:pPr defTabSz="914784">
              <a:spcBef>
                <a:spcPct val="50000"/>
              </a:spcBef>
            </a:pPr>
            <a:endParaRPr kumimoji="1" lang="en-US" altLang="zh-CN" sz="2800" b="1" dirty="0" smtClean="0">
              <a:latin typeface="宋体" panose="02010600030101010101" pitchFamily="2" charset="-122"/>
            </a:endParaRPr>
          </a:p>
        </p:txBody>
      </p:sp>
    </p:spTree>
    <p:extLst>
      <p:ext uri="{BB962C8B-B14F-4D97-AF65-F5344CB8AC3E}">
        <p14:creationId xmlns:p14="http://schemas.microsoft.com/office/powerpoint/2010/main" val="2284804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836712"/>
            <a:ext cx="4572000" cy="584775"/>
          </a:xfrm>
          <a:prstGeom prst="rect">
            <a:avLst/>
          </a:prstGeom>
        </p:spPr>
        <p:txBody>
          <a:bodyPr>
            <a:spAutoFit/>
          </a:bodyPr>
          <a:lstStyle/>
          <a:p>
            <a:r>
              <a:rPr kumimoji="1" lang="en-US" altLang="zh-CN" sz="32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1.</a:t>
            </a:r>
            <a:r>
              <a:rPr kumimoji="1" lang="zh-CN" altLang="en-US" sz="32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内力和</a:t>
            </a:r>
            <a:r>
              <a:rPr kumimoji="1" lang="zh-CN" altLang="en-US" sz="32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外力如何区分？</a:t>
            </a:r>
            <a:endParaRPr lang="zh-CN" altLang="en-US" sz="3200" dirty="0"/>
          </a:p>
        </p:txBody>
      </p:sp>
      <p:sp>
        <p:nvSpPr>
          <p:cNvPr id="7" name="矩形 6">
            <a:extLst>
              <a:ext uri="{FF2B5EF4-FFF2-40B4-BE49-F238E27FC236}">
                <a16:creationId xmlns="" xmlns:a16="http://schemas.microsoft.com/office/drawing/2014/main" xmlns:a14="http://schemas.microsoft.com/office/drawing/2010/main" xmlns:mc="http://schemas.openxmlformats.org/markup-compatibility/2006" id="{65C7BD99-ED99-4A44-B76C-881F0AD0CCC6}"/>
              </a:ext>
            </a:extLst>
          </p:cNvPr>
          <p:cNvSpPr/>
          <p:nvPr/>
        </p:nvSpPr>
        <p:spPr>
          <a:xfrm>
            <a:off x="480350" y="1841822"/>
            <a:ext cx="8663650" cy="1806943"/>
          </a:xfrm>
          <a:prstGeom prst="rect">
            <a:avLst/>
          </a:prstGeom>
        </p:spPr>
        <p:txBody>
          <a:bodyPr wrap="square" lIns="82589" tIns="41294" rIns="82589" bIns="41294">
            <a:spAutoFit/>
          </a:bodyPr>
          <a:lstStyle/>
          <a:p>
            <a:pPr marL="457200" indent="-457200" defTabSz="914784">
              <a:spcBef>
                <a:spcPct val="50000"/>
              </a:spcBef>
              <a:buFont typeface="Arial" panose="020B0604020202020204" pitchFamily="34" charset="0"/>
              <a:buChar char="•"/>
            </a:pPr>
            <a:r>
              <a:rPr kumimoji="1" lang="zh-CN" altLang="en-US" sz="2800" b="1" dirty="0" smtClean="0">
                <a:solidFill>
                  <a:srgbClr val="FF0000"/>
                </a:solidFill>
                <a:latin typeface="宋体" panose="02010600030101010101" pitchFamily="2" charset="-122"/>
              </a:rPr>
              <a:t>系统</a:t>
            </a:r>
            <a:r>
              <a:rPr kumimoji="1" lang="zh-CN" altLang="en-US" sz="2800" b="1" dirty="0" smtClean="0">
                <a:latin typeface="宋体" panose="02010600030101010101" pitchFamily="2" charset="-122"/>
              </a:rPr>
              <a:t>：由两个及两个以上的物体组成的研究对象。</a:t>
            </a:r>
            <a:endParaRPr kumimoji="1" lang="en-US" altLang="zh-CN" sz="2800" b="1" dirty="0" smtClean="0">
              <a:latin typeface="宋体" panose="02010600030101010101" pitchFamily="2" charset="-122"/>
            </a:endParaRPr>
          </a:p>
          <a:p>
            <a:pPr marL="457200" indent="-457200" defTabSz="914784">
              <a:spcBef>
                <a:spcPct val="50000"/>
              </a:spcBef>
              <a:buFont typeface="Arial" panose="020B0604020202020204" pitchFamily="34" charset="0"/>
              <a:buChar char="•"/>
            </a:pPr>
            <a:r>
              <a:rPr kumimoji="1" lang="zh-CN" altLang="en-US" sz="2800" b="1" dirty="0" smtClean="0">
                <a:solidFill>
                  <a:srgbClr val="FF0000"/>
                </a:solidFill>
                <a:latin typeface="宋体" panose="02010600030101010101" pitchFamily="2" charset="-122"/>
              </a:rPr>
              <a:t>内力</a:t>
            </a:r>
            <a:r>
              <a:rPr kumimoji="1" lang="zh-CN" altLang="en-US" sz="2800" b="1" dirty="0" smtClean="0">
                <a:latin typeface="宋体" panose="02010600030101010101" pitchFamily="2" charset="-122"/>
              </a:rPr>
              <a:t>：</a:t>
            </a:r>
            <a:r>
              <a:rPr lang="zh-CN" altLang="zh-CN" sz="2800" b="1" dirty="0"/>
              <a:t>系统中的物体之间的相互作用</a:t>
            </a:r>
            <a:r>
              <a:rPr lang="zh-CN" altLang="zh-CN" sz="2800" b="1" dirty="0" smtClean="0"/>
              <a:t>力</a:t>
            </a:r>
            <a:r>
              <a:rPr lang="zh-CN" altLang="en-US" sz="2800" b="1" dirty="0" smtClean="0"/>
              <a:t>。</a:t>
            </a:r>
            <a:endParaRPr kumimoji="1" lang="en-US" altLang="zh-CN" sz="2800" b="1" dirty="0" smtClean="0">
              <a:latin typeface="宋体" panose="02010600030101010101" pitchFamily="2" charset="-122"/>
            </a:endParaRPr>
          </a:p>
          <a:p>
            <a:pPr marL="457200" indent="-457200" defTabSz="914784">
              <a:spcBef>
                <a:spcPct val="50000"/>
              </a:spcBef>
              <a:buFont typeface="Arial" panose="020B0604020202020204" pitchFamily="34" charset="0"/>
              <a:buChar char="•"/>
            </a:pPr>
            <a:r>
              <a:rPr kumimoji="1" lang="zh-CN" altLang="en-US" sz="2800" b="1" dirty="0" smtClean="0">
                <a:solidFill>
                  <a:srgbClr val="FF0000"/>
                </a:solidFill>
                <a:latin typeface="宋体" panose="02010600030101010101" pitchFamily="2" charset="-122"/>
              </a:rPr>
              <a:t>外力</a:t>
            </a:r>
            <a:r>
              <a:rPr kumimoji="1" lang="zh-CN" altLang="en-US" sz="2800" b="1" dirty="0" smtClean="0">
                <a:latin typeface="宋体" panose="02010600030101010101" pitchFamily="2" charset="-122"/>
              </a:rPr>
              <a:t>：</a:t>
            </a:r>
            <a:r>
              <a:rPr lang="zh-CN" altLang="zh-CN" sz="2800" b="1" dirty="0"/>
              <a:t>系统之外的物体施加给系统中的物体的</a:t>
            </a:r>
            <a:r>
              <a:rPr lang="zh-CN" altLang="zh-CN" sz="2800" b="1" dirty="0" smtClean="0"/>
              <a:t>力</a:t>
            </a:r>
            <a:r>
              <a:rPr lang="zh-CN" altLang="en-US" sz="2800" b="1" dirty="0" smtClean="0"/>
              <a:t>。</a:t>
            </a:r>
            <a:endParaRPr lang="en-US" altLang="zh-CN" sz="2800" b="1" dirty="0"/>
          </a:p>
        </p:txBody>
      </p:sp>
      <p:grpSp>
        <p:nvGrpSpPr>
          <p:cNvPr id="16" name="组合 15"/>
          <p:cNvGrpSpPr/>
          <p:nvPr/>
        </p:nvGrpSpPr>
        <p:grpSpPr>
          <a:xfrm>
            <a:off x="539552" y="4365104"/>
            <a:ext cx="3528392" cy="720080"/>
            <a:chOff x="539552" y="4365104"/>
            <a:chExt cx="3528392" cy="720080"/>
          </a:xfrm>
        </p:grpSpPr>
        <p:grpSp>
          <p:nvGrpSpPr>
            <p:cNvPr id="15" name="组合 14"/>
            <p:cNvGrpSpPr/>
            <p:nvPr/>
          </p:nvGrpSpPr>
          <p:grpSpPr>
            <a:xfrm>
              <a:off x="1635439" y="4365104"/>
              <a:ext cx="1208369" cy="648072"/>
              <a:chOff x="1635439" y="4365104"/>
              <a:chExt cx="1208369" cy="648072"/>
            </a:xfrm>
          </p:grpSpPr>
          <p:sp>
            <p:nvSpPr>
              <p:cNvPr id="5" name="椭圆 4"/>
              <p:cNvSpPr/>
              <p:nvPr/>
            </p:nvSpPr>
            <p:spPr>
              <a:xfrm>
                <a:off x="1635439" y="4365104"/>
                <a:ext cx="607598" cy="648072"/>
              </a:xfrm>
              <a:prstGeom prst="ellipse">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267744" y="4365104"/>
                <a:ext cx="576064" cy="648072"/>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13"/>
            <p:cNvSpPr/>
            <p:nvPr/>
          </p:nvSpPr>
          <p:spPr>
            <a:xfrm>
              <a:off x="539552" y="5013176"/>
              <a:ext cx="3528392" cy="72008"/>
            </a:xfrm>
            <a:prstGeom prst="rect">
              <a:avLst/>
            </a:prstGeom>
            <a:solidFill>
              <a:srgbClr val="89A67A"/>
            </a:solidFill>
            <a:ln>
              <a:solidFill>
                <a:srgbClr val="89A67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5292080" y="4149080"/>
            <a:ext cx="3419872" cy="1440160"/>
            <a:chOff x="5364088" y="1916832"/>
            <a:chExt cx="3779912" cy="1440160"/>
          </a:xfrm>
        </p:grpSpPr>
        <p:sp>
          <p:nvSpPr>
            <p:cNvPr id="18" name="直角三角形 17"/>
            <p:cNvSpPr/>
            <p:nvPr/>
          </p:nvSpPr>
          <p:spPr>
            <a:xfrm>
              <a:off x="6084168" y="1916832"/>
              <a:ext cx="2304256" cy="1440160"/>
            </a:xfrm>
            <a:prstGeom prst="r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5364088" y="2027844"/>
              <a:ext cx="3779912" cy="1329148"/>
              <a:chOff x="5364088" y="2027844"/>
              <a:chExt cx="3779912" cy="1329148"/>
            </a:xfrm>
          </p:grpSpPr>
          <p:sp>
            <p:nvSpPr>
              <p:cNvPr id="20" name="矩形 19"/>
              <p:cNvSpPr/>
              <p:nvPr/>
            </p:nvSpPr>
            <p:spPr>
              <a:xfrm rot="1961438">
                <a:off x="6801232" y="2027844"/>
                <a:ext cx="504056" cy="44445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1" name="TextBox 20"/>
                  <p:cNvSpPr txBox="1"/>
                  <p:nvPr/>
                </p:nvSpPr>
                <p:spPr>
                  <a:xfrm>
                    <a:off x="6299879" y="2708920"/>
                    <a:ext cx="5043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a:rPr>
                              </m:ctrlPr>
                            </m:sSupPr>
                            <m:e>
                              <m:r>
                                <a:rPr lang="en-US" altLang="zh-CN" b="0" i="1" smtClean="0">
                                  <a:latin typeface="Cambria Math"/>
                                </a:rPr>
                                <m:t>𝑚</m:t>
                              </m:r>
                            </m:e>
                            <m:sup>
                              <m:r>
                                <a:rPr lang="en-US" altLang="zh-CN" b="0" i="1" smtClean="0">
                                  <a:latin typeface="Cambria Math"/>
                                </a:rPr>
                                <m:t>′</m:t>
                              </m:r>
                            </m:sup>
                          </m:sSup>
                        </m:oMath>
                      </m:oMathPara>
                    </a14:m>
                    <a:endParaRPr lang="zh-CN" alt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6299879" y="2708920"/>
                    <a:ext cx="504369" cy="369332"/>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6800792" y="2051556"/>
                    <a:ext cx="4355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𝑚</m:t>
                          </m:r>
                        </m:oMath>
                      </m:oMathPara>
                    </a14:m>
                    <a:endParaRPr lang="zh-CN" alt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6800792" y="2051556"/>
                    <a:ext cx="435504" cy="369332"/>
                  </a:xfrm>
                  <a:prstGeom prst="rect">
                    <a:avLst/>
                  </a:prstGeom>
                  <a:blipFill rotWithShape="1">
                    <a:blip r:embed="rId3"/>
                    <a:stretch>
                      <a:fillRect/>
                    </a:stretch>
                  </a:blipFill>
                </p:spPr>
                <p:txBody>
                  <a:bodyPr/>
                  <a:lstStyle/>
                  <a:p>
                    <a:r>
                      <a:rPr lang="zh-CN" altLang="en-US">
                        <a:noFill/>
                      </a:rPr>
                      <a:t> </a:t>
                    </a:r>
                  </a:p>
                </p:txBody>
              </p:sp>
            </mc:Fallback>
          </mc:AlternateContent>
          <p:cxnSp>
            <p:nvCxnSpPr>
              <p:cNvPr id="23" name="直接连接符 22"/>
              <p:cNvCxnSpPr/>
              <p:nvPr/>
            </p:nvCxnSpPr>
            <p:spPr>
              <a:xfrm>
                <a:off x="5364088" y="3356992"/>
                <a:ext cx="3779912"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945054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07504" y="696380"/>
            <a:ext cx="5665540" cy="716396"/>
          </a:xfrm>
          <a:prstGeom prst="rect">
            <a:avLst/>
          </a:prstGeom>
          <a:noFill/>
          <a:ln w="38100">
            <a:noFill/>
            <a:miter lim="800000"/>
            <a:headEnd/>
            <a:tailEnd/>
          </a:ln>
          <a:effectLst/>
        </p:spPr>
        <p:txBody>
          <a:bodyPr lIns="82589" tIns="41294" rIns="82589" bIns="41294" anchor="ctr"/>
          <a:lstStyle/>
          <a:p>
            <a:pPr defTabSz="914784">
              <a:lnSpc>
                <a:spcPct val="150000"/>
              </a:lnSpc>
              <a:defRPr/>
            </a:pPr>
            <a:r>
              <a:rPr kumimoji="1" lang="en-US" altLang="zh-CN" sz="3200" b="1" dirty="0" smtClean="0">
                <a:latin typeface="微软雅黑" panose="020B0503020204020204" pitchFamily="34" charset="-122"/>
                <a:ea typeface="微软雅黑" panose="020B0503020204020204" pitchFamily="34" charset="-122"/>
              </a:rPr>
              <a:t>2.</a:t>
            </a:r>
            <a:r>
              <a:rPr kumimoji="1" lang="zh-CN" altLang="en-US" sz="32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动量守恒定律的推导</a:t>
            </a:r>
            <a:endParaRPr kumimoji="1" lang="en-US" altLang="zh-CN" sz="32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pSp>
        <p:nvGrpSpPr>
          <p:cNvPr id="8" name="组合 7"/>
          <p:cNvGrpSpPr/>
          <p:nvPr/>
        </p:nvGrpSpPr>
        <p:grpSpPr>
          <a:xfrm>
            <a:off x="4675010" y="719977"/>
            <a:ext cx="4034764" cy="4077176"/>
            <a:chOff x="2411760" y="116632"/>
            <a:chExt cx="5616624" cy="5805587"/>
          </a:xfrm>
        </p:grpSpPr>
        <p:grpSp>
          <p:nvGrpSpPr>
            <p:cNvPr id="10" name="组合 9"/>
            <p:cNvGrpSpPr/>
            <p:nvPr/>
          </p:nvGrpSpPr>
          <p:grpSpPr>
            <a:xfrm>
              <a:off x="2411760" y="116632"/>
              <a:ext cx="5616624" cy="1372018"/>
              <a:chOff x="2411760" y="1547500"/>
              <a:chExt cx="5616624" cy="1372018"/>
            </a:xfrm>
          </p:grpSpPr>
          <p:sp>
            <p:nvSpPr>
              <p:cNvPr id="33" name="椭圆 32"/>
              <p:cNvSpPr/>
              <p:nvPr/>
            </p:nvSpPr>
            <p:spPr>
              <a:xfrm>
                <a:off x="6516216" y="1988840"/>
                <a:ext cx="936104" cy="930678"/>
              </a:xfrm>
              <a:prstGeom prst="ellipse">
                <a:avLst/>
              </a:prstGeom>
              <a:solidFill>
                <a:srgbClr val="0000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2411760" y="1547500"/>
                <a:ext cx="5616624" cy="1305436"/>
                <a:chOff x="2411760" y="1547500"/>
                <a:chExt cx="5616624" cy="1305436"/>
              </a:xfrm>
            </p:grpSpPr>
            <p:sp>
              <p:nvSpPr>
                <p:cNvPr id="35" name="椭圆 34"/>
                <p:cNvSpPr/>
                <p:nvPr/>
              </p:nvSpPr>
              <p:spPr>
                <a:xfrm>
                  <a:off x="2411760" y="2204864"/>
                  <a:ext cx="648072" cy="6480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cxnSp>
              <p:nvCxnSpPr>
                <p:cNvPr id="36" name="直接箭头连接符 35"/>
                <p:cNvCxnSpPr/>
                <p:nvPr/>
              </p:nvCxnSpPr>
              <p:spPr>
                <a:xfrm>
                  <a:off x="7452320" y="2420888"/>
                  <a:ext cx="576064"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3059832" y="2528900"/>
                  <a:ext cx="140415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555776" y="1700808"/>
                  <a:ext cx="648072" cy="369332"/>
                </a:xfrm>
                <a:prstGeom prst="rect">
                  <a:avLst/>
                </a:prstGeom>
                <a:noFill/>
              </p:spPr>
              <p:txBody>
                <a:bodyPr wrap="square" rtlCol="0">
                  <a:spAutoFit/>
                </a:bodyPr>
                <a:lstStyle/>
                <a:p>
                  <a:r>
                    <a:rPr lang="en-US" altLang="zh-CN" dirty="0" smtClean="0"/>
                    <a:t>A</a:t>
                  </a:r>
                  <a:endParaRPr lang="zh-CN" altLang="en-US" dirty="0"/>
                </a:p>
              </p:txBody>
            </p:sp>
            <p:sp>
              <p:nvSpPr>
                <p:cNvPr id="39" name="TextBox 38"/>
                <p:cNvSpPr txBox="1"/>
                <p:nvPr/>
              </p:nvSpPr>
              <p:spPr>
                <a:xfrm>
                  <a:off x="6804248" y="1547500"/>
                  <a:ext cx="648072" cy="369332"/>
                </a:xfrm>
                <a:prstGeom prst="rect">
                  <a:avLst/>
                </a:prstGeom>
                <a:noFill/>
              </p:spPr>
              <p:txBody>
                <a:bodyPr wrap="square" rtlCol="0">
                  <a:spAutoFit/>
                </a:bodyPr>
                <a:lstStyle/>
                <a:p>
                  <a:r>
                    <a:rPr lang="en-US" altLang="zh-CN" dirty="0" smtClean="0"/>
                    <a:t>B</a:t>
                  </a:r>
                  <a:endParaRPr lang="zh-CN" altLang="en-US" dirty="0"/>
                </a:p>
              </p:txBody>
            </p:sp>
            <mc:AlternateContent xmlns:mc="http://schemas.openxmlformats.org/markup-compatibility/2006" xmlns:a14="http://schemas.microsoft.com/office/drawing/2010/main">
              <mc:Choice Requires="a14">
                <p:sp>
                  <p:nvSpPr>
                    <p:cNvPr id="40" name="TextBox 39"/>
                    <p:cNvSpPr txBox="1"/>
                    <p:nvPr/>
                  </p:nvSpPr>
                  <p:spPr>
                    <a:xfrm>
                      <a:off x="3203848" y="2051556"/>
                      <a:ext cx="4859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a:rPr>
                                </m:ctrlPr>
                              </m:sSubPr>
                              <m:e>
                                <m:r>
                                  <a:rPr lang="en-US" altLang="zh-CN" b="1" i="1" smtClean="0">
                                    <a:latin typeface="Cambria Math"/>
                                  </a:rPr>
                                  <m:t>𝒗</m:t>
                                </m:r>
                              </m:e>
                              <m:sub>
                                <m:r>
                                  <a:rPr lang="en-US" altLang="zh-CN" b="1" i="1" smtClean="0">
                                    <a:latin typeface="Cambria Math"/>
                                  </a:rPr>
                                  <m:t>𝟏</m:t>
                                </m:r>
                              </m:sub>
                            </m:sSub>
                          </m:oMath>
                        </m:oMathPara>
                      </a14:m>
                      <a:endParaRPr lang="zh-CN" altLang="en-US" b="1" dirty="0"/>
                    </a:p>
                  </p:txBody>
                </p:sp>
              </mc:Choice>
              <mc:Fallback xmlns="">
                <p:sp>
                  <p:nvSpPr>
                    <p:cNvPr id="53" name="TextBox 52"/>
                    <p:cNvSpPr txBox="1">
                      <a:spLocks noRot="1" noChangeAspect="1" noMove="1" noResize="1" noEditPoints="1" noAdjustHandles="1" noChangeArrowheads="1" noChangeShapeType="1" noTextEdit="1"/>
                    </p:cNvSpPr>
                    <p:nvPr/>
                  </p:nvSpPr>
                  <p:spPr>
                    <a:xfrm>
                      <a:off x="3203848" y="2051556"/>
                      <a:ext cx="485966" cy="369332"/>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7395797" y="1857060"/>
                      <a:ext cx="4859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a:rPr>
                                </m:ctrlPr>
                              </m:sSubPr>
                              <m:e>
                                <m:r>
                                  <a:rPr lang="en-US" altLang="zh-CN" b="1" i="1" smtClean="0">
                                    <a:latin typeface="Cambria Math"/>
                                  </a:rPr>
                                  <m:t>𝒗</m:t>
                                </m:r>
                              </m:e>
                              <m:sub>
                                <m:r>
                                  <a:rPr lang="en-US" altLang="zh-CN" b="1" i="1" smtClean="0">
                                    <a:latin typeface="Cambria Math"/>
                                  </a:rPr>
                                  <m:t>𝟐</m:t>
                                </m:r>
                              </m:sub>
                            </m:sSub>
                          </m:oMath>
                        </m:oMathPara>
                      </a14:m>
                      <a:endParaRPr lang="zh-CN" altLang="en-US" b="1" dirty="0"/>
                    </a:p>
                  </p:txBody>
                </p:sp>
              </mc:Choice>
              <mc:Fallback xmlns="">
                <p:sp>
                  <p:nvSpPr>
                    <p:cNvPr id="41" name="TextBox 40"/>
                    <p:cNvSpPr txBox="1">
                      <a:spLocks noRot="1" noChangeAspect="1" noMove="1" noResize="1" noEditPoints="1" noAdjustHandles="1" noChangeArrowheads="1" noChangeShapeType="1" noTextEdit="1"/>
                    </p:cNvSpPr>
                    <p:nvPr/>
                  </p:nvSpPr>
                  <p:spPr>
                    <a:xfrm>
                      <a:off x="7395797" y="1857060"/>
                      <a:ext cx="485967" cy="369332"/>
                    </a:xfrm>
                    <a:prstGeom prst="rect">
                      <a:avLst/>
                    </a:prstGeom>
                    <a:blipFill rotWithShape="1">
                      <a:blip r:embed="rId3"/>
                      <a:stretch>
                        <a:fillRect r="-15789" b="-42857"/>
                      </a:stretch>
                    </a:blipFill>
                  </p:spPr>
                  <p:txBody>
                    <a:bodyPr/>
                    <a:lstStyle/>
                    <a:p>
                      <a:r>
                        <a:rPr lang="zh-CN" altLang="en-US">
                          <a:noFill/>
                        </a:rPr>
                        <a:t> </a:t>
                      </a:r>
                    </a:p>
                  </p:txBody>
                </p:sp>
              </mc:Fallback>
            </mc:AlternateContent>
          </p:grpSp>
        </p:grpSp>
        <p:sp>
          <p:nvSpPr>
            <p:cNvPr id="11" name="TextBox 10"/>
            <p:cNvSpPr txBox="1"/>
            <p:nvPr/>
          </p:nvSpPr>
          <p:spPr>
            <a:xfrm>
              <a:off x="4139952" y="1412776"/>
              <a:ext cx="1736664" cy="486287"/>
            </a:xfrm>
            <a:prstGeom prst="rect">
              <a:avLst/>
            </a:prstGeom>
            <a:noFill/>
          </p:spPr>
          <p:txBody>
            <a:bodyPr wrap="square" rtlCol="0">
              <a:spAutoFit/>
            </a:bodyPr>
            <a:lstStyle/>
            <a:p>
              <a:r>
                <a:rPr lang="en-US" altLang="zh-CN" dirty="0" smtClean="0"/>
                <a:t>(a)</a:t>
              </a:r>
              <a:r>
                <a:rPr lang="zh-CN" altLang="en-US" dirty="0" smtClean="0"/>
                <a:t>碰撞前</a:t>
              </a:r>
              <a:endParaRPr lang="zh-CN" altLang="en-US" dirty="0"/>
            </a:p>
          </p:txBody>
        </p:sp>
        <p:grpSp>
          <p:nvGrpSpPr>
            <p:cNvPr id="12" name="组合 11"/>
            <p:cNvGrpSpPr/>
            <p:nvPr/>
          </p:nvGrpSpPr>
          <p:grpSpPr>
            <a:xfrm>
              <a:off x="3059832" y="1916832"/>
              <a:ext cx="3672408" cy="1377444"/>
              <a:chOff x="3059832" y="2987660"/>
              <a:chExt cx="3672408" cy="1377444"/>
            </a:xfrm>
          </p:grpSpPr>
          <p:sp>
            <p:nvSpPr>
              <p:cNvPr id="25" name="椭圆 24"/>
              <p:cNvSpPr/>
              <p:nvPr/>
            </p:nvSpPr>
            <p:spPr>
              <a:xfrm>
                <a:off x="4139952" y="3573016"/>
                <a:ext cx="648072" cy="6480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4788024" y="3434426"/>
                <a:ext cx="936104" cy="930678"/>
              </a:xfrm>
              <a:prstGeom prst="ellipse">
                <a:avLst/>
              </a:prstGeom>
              <a:solidFill>
                <a:srgbClr val="0000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4283968" y="2996952"/>
                <a:ext cx="648072" cy="369332"/>
              </a:xfrm>
              <a:prstGeom prst="rect">
                <a:avLst/>
              </a:prstGeom>
              <a:noFill/>
            </p:spPr>
            <p:txBody>
              <a:bodyPr wrap="square" rtlCol="0">
                <a:spAutoFit/>
              </a:bodyPr>
              <a:lstStyle/>
              <a:p>
                <a:r>
                  <a:rPr lang="en-US" altLang="zh-CN" dirty="0" smtClean="0"/>
                  <a:t>A</a:t>
                </a:r>
                <a:endParaRPr lang="zh-CN" altLang="en-US" dirty="0"/>
              </a:p>
            </p:txBody>
          </p:sp>
          <p:sp>
            <p:nvSpPr>
              <p:cNvPr id="28" name="TextBox 27"/>
              <p:cNvSpPr txBox="1"/>
              <p:nvPr/>
            </p:nvSpPr>
            <p:spPr>
              <a:xfrm>
                <a:off x="5076056" y="2987660"/>
                <a:ext cx="648072" cy="369332"/>
              </a:xfrm>
              <a:prstGeom prst="rect">
                <a:avLst/>
              </a:prstGeom>
              <a:noFill/>
            </p:spPr>
            <p:txBody>
              <a:bodyPr wrap="square" rtlCol="0">
                <a:spAutoFit/>
              </a:bodyPr>
              <a:lstStyle/>
              <a:p>
                <a:r>
                  <a:rPr lang="en-US" altLang="zh-CN" dirty="0" smtClean="0"/>
                  <a:t>B</a:t>
                </a:r>
                <a:endParaRPr lang="zh-CN" altLang="en-US" dirty="0"/>
              </a:p>
            </p:txBody>
          </p:sp>
          <p:cxnSp>
            <p:nvCxnSpPr>
              <p:cNvPr id="29" name="直接箭头连接符 28"/>
              <p:cNvCxnSpPr/>
              <p:nvPr/>
            </p:nvCxnSpPr>
            <p:spPr>
              <a:xfrm>
                <a:off x="5724128" y="3897052"/>
                <a:ext cx="1008112"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a:off x="3059832" y="3933056"/>
                <a:ext cx="108012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矩形 30"/>
                  <p:cNvSpPr/>
                  <p:nvPr/>
                </p:nvSpPr>
                <p:spPr>
                  <a:xfrm>
                    <a:off x="3491879" y="3404360"/>
                    <a:ext cx="4955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b="1" i="1">
                                  <a:latin typeface="Cambria Math"/>
                                </a:rPr>
                              </m:ctrlPr>
                            </m:sSubPr>
                            <m:e>
                              <m:r>
                                <a:rPr lang="en-US" altLang="zh-CN" b="1" i="1">
                                  <a:latin typeface="Cambria Math"/>
                                </a:rPr>
                                <m:t>𝑭</m:t>
                              </m:r>
                            </m:e>
                            <m:sub>
                              <m:r>
                                <a:rPr lang="en-US" altLang="zh-CN" b="1" i="1">
                                  <a:latin typeface="Cambria Math"/>
                                </a:rPr>
                                <m:t>𝟏</m:t>
                              </m:r>
                            </m:sub>
                          </m:sSub>
                        </m:oMath>
                      </m:oMathPara>
                    </a14:m>
                    <a:endParaRPr lang="zh-CN" altLang="en-US" dirty="0"/>
                  </a:p>
                </p:txBody>
              </p:sp>
            </mc:Choice>
            <mc:Fallback xmlns="">
              <p:sp>
                <p:nvSpPr>
                  <p:cNvPr id="31" name="矩形 30"/>
                  <p:cNvSpPr>
                    <a:spLocks noRot="1" noChangeAspect="1" noMove="1" noResize="1" noEditPoints="1" noAdjustHandles="1" noChangeArrowheads="1" noChangeShapeType="1" noTextEdit="1"/>
                  </p:cNvSpPr>
                  <p:nvPr/>
                </p:nvSpPr>
                <p:spPr>
                  <a:xfrm>
                    <a:off x="3491879" y="3404360"/>
                    <a:ext cx="495585" cy="369332"/>
                  </a:xfrm>
                  <a:prstGeom prst="rect">
                    <a:avLst/>
                  </a:prstGeom>
                  <a:blipFill rotWithShape="1">
                    <a:blip r:embed="rId4"/>
                    <a:stretch>
                      <a:fillRect r="-13559" b="-4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矩形 31"/>
                  <p:cNvSpPr/>
                  <p:nvPr/>
                </p:nvSpPr>
                <p:spPr>
                  <a:xfrm>
                    <a:off x="5876615" y="3404360"/>
                    <a:ext cx="4955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b="1" i="1">
                                  <a:latin typeface="Cambria Math"/>
                                </a:rPr>
                              </m:ctrlPr>
                            </m:sSubPr>
                            <m:e>
                              <m:r>
                                <a:rPr lang="en-US" altLang="zh-CN" b="1" i="1">
                                  <a:latin typeface="Cambria Math"/>
                                </a:rPr>
                                <m:t>𝑭</m:t>
                              </m:r>
                            </m:e>
                            <m:sub>
                              <m:r>
                                <a:rPr lang="en-US" altLang="zh-CN" b="1" i="1">
                                  <a:latin typeface="Cambria Math"/>
                                </a:rPr>
                                <m:t>𝟐</m:t>
                              </m:r>
                            </m:sub>
                          </m:sSub>
                        </m:oMath>
                      </m:oMathPara>
                    </a14:m>
                    <a:endParaRPr lang="zh-CN" altLang="en-US" dirty="0"/>
                  </a:p>
                </p:txBody>
              </p:sp>
            </mc:Choice>
            <mc:Fallback xmlns="">
              <p:sp>
                <p:nvSpPr>
                  <p:cNvPr id="32" name="矩形 31"/>
                  <p:cNvSpPr>
                    <a:spLocks noRot="1" noChangeAspect="1" noMove="1" noResize="1" noEditPoints="1" noAdjustHandles="1" noChangeArrowheads="1" noChangeShapeType="1" noTextEdit="1"/>
                  </p:cNvSpPr>
                  <p:nvPr/>
                </p:nvSpPr>
                <p:spPr>
                  <a:xfrm>
                    <a:off x="5876615" y="3404360"/>
                    <a:ext cx="495585" cy="369332"/>
                  </a:xfrm>
                  <a:prstGeom prst="rect">
                    <a:avLst/>
                  </a:prstGeom>
                  <a:blipFill rotWithShape="1">
                    <a:blip r:embed="rId5"/>
                    <a:stretch>
                      <a:fillRect r="-13559" b="-42857"/>
                    </a:stretch>
                  </a:blipFill>
                </p:spPr>
                <p:txBody>
                  <a:bodyPr/>
                  <a:lstStyle/>
                  <a:p>
                    <a:r>
                      <a:rPr lang="zh-CN" altLang="en-US">
                        <a:noFill/>
                      </a:rPr>
                      <a:t> </a:t>
                    </a:r>
                  </a:p>
                </p:txBody>
              </p:sp>
            </mc:Fallback>
          </mc:AlternateContent>
        </p:grpSp>
        <p:sp>
          <p:nvSpPr>
            <p:cNvPr id="13" name="TextBox 12"/>
            <p:cNvSpPr txBox="1"/>
            <p:nvPr/>
          </p:nvSpPr>
          <p:spPr>
            <a:xfrm>
              <a:off x="4139952" y="3501008"/>
              <a:ext cx="1692189" cy="486287"/>
            </a:xfrm>
            <a:prstGeom prst="rect">
              <a:avLst/>
            </a:prstGeom>
            <a:noFill/>
          </p:spPr>
          <p:txBody>
            <a:bodyPr wrap="square" rtlCol="0">
              <a:spAutoFit/>
            </a:bodyPr>
            <a:lstStyle/>
            <a:p>
              <a:r>
                <a:rPr lang="en-US" altLang="zh-CN" dirty="0" smtClean="0"/>
                <a:t>(b)</a:t>
              </a:r>
              <a:r>
                <a:rPr lang="zh-CN" altLang="en-US" dirty="0" smtClean="0"/>
                <a:t>碰撞</a:t>
              </a:r>
              <a:r>
                <a:rPr lang="zh-CN" altLang="en-US" dirty="0"/>
                <a:t>中</a:t>
              </a:r>
            </a:p>
          </p:txBody>
        </p:sp>
        <p:grpSp>
          <p:nvGrpSpPr>
            <p:cNvPr id="14" name="组合 13"/>
            <p:cNvGrpSpPr/>
            <p:nvPr/>
          </p:nvGrpSpPr>
          <p:grpSpPr>
            <a:xfrm>
              <a:off x="2735796" y="4077072"/>
              <a:ext cx="5292588" cy="1296144"/>
              <a:chOff x="2735796" y="4509120"/>
              <a:chExt cx="5292588" cy="1296144"/>
            </a:xfrm>
          </p:grpSpPr>
          <p:cxnSp>
            <p:nvCxnSpPr>
              <p:cNvPr id="16" name="直接箭头连接符 15"/>
              <p:cNvCxnSpPr/>
              <p:nvPr/>
            </p:nvCxnSpPr>
            <p:spPr>
              <a:xfrm>
                <a:off x="6156176" y="5373216"/>
                <a:ext cx="1872208"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2735796" y="4509120"/>
                <a:ext cx="4068452" cy="1296144"/>
                <a:chOff x="2735796" y="4509120"/>
                <a:chExt cx="4068452" cy="1296144"/>
              </a:xfrm>
            </p:grpSpPr>
            <p:sp>
              <p:nvSpPr>
                <p:cNvPr id="18" name="椭圆 17"/>
                <p:cNvSpPr/>
                <p:nvPr/>
              </p:nvSpPr>
              <p:spPr>
                <a:xfrm>
                  <a:off x="3491880" y="5085184"/>
                  <a:ext cx="648072" cy="6480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220072" y="4874586"/>
                  <a:ext cx="936104" cy="930678"/>
                </a:xfrm>
                <a:prstGeom prst="ellipse">
                  <a:avLst/>
                </a:prstGeom>
                <a:solidFill>
                  <a:srgbClr val="0000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p:cNvCxnSpPr/>
                <p:nvPr/>
              </p:nvCxnSpPr>
              <p:spPr>
                <a:xfrm flipH="1">
                  <a:off x="2735796" y="5445224"/>
                  <a:ext cx="756084"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矩形 20"/>
                    <p:cNvSpPr/>
                    <p:nvPr/>
                  </p:nvSpPr>
                  <p:spPr>
                    <a:xfrm>
                      <a:off x="2915816" y="4970670"/>
                      <a:ext cx="485966" cy="4025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CN" altLang="zh-CN" b="1" i="1">
                                    <a:latin typeface="Cambria Math"/>
                                  </a:rPr>
                                </m:ctrlPr>
                              </m:sSubSupPr>
                              <m:e>
                                <m:r>
                                  <a:rPr lang="en-US" altLang="zh-CN" b="1" i="1">
                                    <a:latin typeface="Cambria Math"/>
                                  </a:rPr>
                                  <m:t>𝒗</m:t>
                                </m:r>
                              </m:e>
                              <m:sub>
                                <m:r>
                                  <a:rPr lang="en-US" altLang="zh-CN" b="1" i="1">
                                    <a:latin typeface="Cambria Math"/>
                                  </a:rPr>
                                  <m:t>𝟏</m:t>
                                </m:r>
                              </m:sub>
                              <m:sup>
                                <m:r>
                                  <a:rPr lang="en-US" altLang="zh-CN" b="1" i="1">
                                    <a:latin typeface="Cambria Math"/>
                                  </a:rPr>
                                  <m:t>′</m:t>
                                </m:r>
                              </m:sup>
                            </m:sSubSup>
                          </m:oMath>
                        </m:oMathPara>
                      </a14:m>
                      <a:endParaRPr lang="zh-CN" altLang="en-US" dirty="0"/>
                    </a:p>
                  </p:txBody>
                </p:sp>
              </mc:Choice>
              <mc:Fallback xmlns="">
                <p:sp>
                  <p:nvSpPr>
                    <p:cNvPr id="64" name="矩形 63"/>
                    <p:cNvSpPr>
                      <a:spLocks noRot="1" noChangeAspect="1" noMove="1" noResize="1" noEditPoints="1" noAdjustHandles="1" noChangeArrowheads="1" noChangeShapeType="1" noTextEdit="1"/>
                    </p:cNvSpPr>
                    <p:nvPr/>
                  </p:nvSpPr>
                  <p:spPr>
                    <a:xfrm>
                      <a:off x="2915816" y="4970670"/>
                      <a:ext cx="485966" cy="402546"/>
                    </a:xfrm>
                    <a:prstGeom prst="rect">
                      <a:avLst/>
                    </a:prstGeom>
                    <a:blipFill rotWithShape="1">
                      <a:blip r:embed="rId6"/>
                      <a:stretch>
                        <a:fillRect b="-15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p:cNvSpPr/>
                    <p:nvPr/>
                  </p:nvSpPr>
                  <p:spPr>
                    <a:xfrm>
                      <a:off x="6318282" y="4898662"/>
                      <a:ext cx="485966" cy="4025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CN" altLang="zh-CN" b="1" i="1">
                                    <a:latin typeface="Cambria Math"/>
                                  </a:rPr>
                                </m:ctrlPr>
                              </m:sSubSupPr>
                              <m:e>
                                <m:r>
                                  <a:rPr lang="en-US" altLang="zh-CN" b="1" i="1">
                                    <a:latin typeface="Cambria Math"/>
                                  </a:rPr>
                                  <m:t>𝒗</m:t>
                                </m:r>
                              </m:e>
                              <m:sub>
                                <m:r>
                                  <a:rPr lang="en-US" altLang="zh-CN" b="1" i="1">
                                    <a:latin typeface="Cambria Math"/>
                                  </a:rPr>
                                  <m:t>𝟐</m:t>
                                </m:r>
                              </m:sub>
                              <m:sup>
                                <m:r>
                                  <a:rPr lang="en-US" altLang="zh-CN" b="1" i="1">
                                    <a:latin typeface="Cambria Math"/>
                                  </a:rPr>
                                  <m:t>′</m:t>
                                </m:r>
                              </m:sup>
                            </m:sSubSup>
                          </m:oMath>
                        </m:oMathPara>
                      </a14:m>
                      <a:endParaRPr lang="zh-CN" altLang="en-US" dirty="0"/>
                    </a:p>
                  </p:txBody>
                </p:sp>
              </mc:Choice>
              <mc:Fallback xmlns="">
                <p:sp>
                  <p:nvSpPr>
                    <p:cNvPr id="65" name="矩形 64"/>
                    <p:cNvSpPr>
                      <a:spLocks noRot="1" noChangeAspect="1" noMove="1" noResize="1" noEditPoints="1" noAdjustHandles="1" noChangeArrowheads="1" noChangeShapeType="1" noTextEdit="1"/>
                    </p:cNvSpPr>
                    <p:nvPr/>
                  </p:nvSpPr>
                  <p:spPr>
                    <a:xfrm>
                      <a:off x="6318282" y="4898662"/>
                      <a:ext cx="485966" cy="402546"/>
                    </a:xfrm>
                    <a:prstGeom prst="rect">
                      <a:avLst/>
                    </a:prstGeom>
                    <a:blipFill rotWithShape="1">
                      <a:blip r:embed="rId7"/>
                      <a:stretch>
                        <a:fillRect b="-1515"/>
                      </a:stretch>
                    </a:blipFill>
                  </p:spPr>
                  <p:txBody>
                    <a:bodyPr/>
                    <a:lstStyle/>
                    <a:p>
                      <a:r>
                        <a:rPr lang="zh-CN" altLang="en-US">
                          <a:noFill/>
                        </a:rPr>
                        <a:t> </a:t>
                      </a:r>
                    </a:p>
                  </p:txBody>
                </p:sp>
              </mc:Fallback>
            </mc:AlternateContent>
            <p:sp>
              <p:nvSpPr>
                <p:cNvPr id="23" name="TextBox 22"/>
                <p:cNvSpPr txBox="1"/>
                <p:nvPr/>
              </p:nvSpPr>
              <p:spPr>
                <a:xfrm>
                  <a:off x="3635896" y="4581128"/>
                  <a:ext cx="648072" cy="369332"/>
                </a:xfrm>
                <a:prstGeom prst="rect">
                  <a:avLst/>
                </a:prstGeom>
                <a:noFill/>
              </p:spPr>
              <p:txBody>
                <a:bodyPr wrap="square" rtlCol="0">
                  <a:spAutoFit/>
                </a:bodyPr>
                <a:lstStyle/>
                <a:p>
                  <a:r>
                    <a:rPr lang="en-US" altLang="zh-CN" dirty="0" smtClean="0"/>
                    <a:t>A</a:t>
                  </a:r>
                  <a:endParaRPr lang="zh-CN" altLang="en-US" dirty="0"/>
                </a:p>
              </p:txBody>
            </p:sp>
            <p:sp>
              <p:nvSpPr>
                <p:cNvPr id="24" name="TextBox 23"/>
                <p:cNvSpPr txBox="1"/>
                <p:nvPr/>
              </p:nvSpPr>
              <p:spPr>
                <a:xfrm>
                  <a:off x="5508104" y="4509120"/>
                  <a:ext cx="648072" cy="369332"/>
                </a:xfrm>
                <a:prstGeom prst="rect">
                  <a:avLst/>
                </a:prstGeom>
                <a:noFill/>
              </p:spPr>
              <p:txBody>
                <a:bodyPr wrap="square" rtlCol="0">
                  <a:spAutoFit/>
                </a:bodyPr>
                <a:lstStyle/>
                <a:p>
                  <a:r>
                    <a:rPr lang="en-US" altLang="zh-CN" dirty="0" smtClean="0"/>
                    <a:t>B</a:t>
                  </a:r>
                  <a:endParaRPr lang="zh-CN" altLang="en-US" dirty="0"/>
                </a:p>
              </p:txBody>
            </p:sp>
          </p:grpSp>
        </p:grpSp>
        <p:sp>
          <p:nvSpPr>
            <p:cNvPr id="15" name="TextBox 14"/>
            <p:cNvSpPr txBox="1"/>
            <p:nvPr/>
          </p:nvSpPr>
          <p:spPr>
            <a:xfrm>
              <a:off x="4139952" y="5435932"/>
              <a:ext cx="1984456" cy="486287"/>
            </a:xfrm>
            <a:prstGeom prst="rect">
              <a:avLst/>
            </a:prstGeom>
            <a:noFill/>
          </p:spPr>
          <p:txBody>
            <a:bodyPr wrap="square" rtlCol="0">
              <a:spAutoFit/>
            </a:bodyPr>
            <a:lstStyle/>
            <a:p>
              <a:r>
                <a:rPr lang="en-US" altLang="zh-CN" dirty="0" smtClean="0"/>
                <a:t>(c)</a:t>
              </a:r>
              <a:r>
                <a:rPr lang="zh-CN" altLang="en-US" dirty="0" smtClean="0"/>
                <a:t>碰撞后</a:t>
              </a:r>
              <a:endParaRPr lang="zh-CN" altLang="en-US" dirty="0"/>
            </a:p>
          </p:txBody>
        </p:sp>
      </p:grpSp>
      <p:sp>
        <p:nvSpPr>
          <p:cNvPr id="42" name="矩形 41"/>
          <p:cNvSpPr/>
          <p:nvPr/>
        </p:nvSpPr>
        <p:spPr>
          <a:xfrm>
            <a:off x="179512" y="1658147"/>
            <a:ext cx="4320480" cy="523220"/>
          </a:xfrm>
          <a:prstGeom prst="rect">
            <a:avLst/>
          </a:prstGeom>
        </p:spPr>
        <p:txBody>
          <a:bodyPr wrap="square">
            <a:spAutoFit/>
          </a:bodyPr>
          <a:lstStyle/>
          <a:p>
            <a:r>
              <a:rPr kumimoji="1" lang="zh-CN" altLang="en-US" sz="2800" b="1" dirty="0">
                <a:latin typeface="宋体" panose="02010600030101010101" pitchFamily="2" charset="-122"/>
              </a:rPr>
              <a:t>由</a:t>
            </a:r>
            <a:r>
              <a:rPr kumimoji="1" lang="zh-CN" altLang="zh-CN" sz="2800" b="1" dirty="0">
                <a:latin typeface="宋体" panose="02010600030101010101" pitchFamily="2" charset="-122"/>
              </a:rPr>
              <a:t>动量定理，对物体</a:t>
            </a:r>
            <a:r>
              <a:rPr kumimoji="1" lang="en-US" altLang="zh-CN" sz="2800" b="1" dirty="0">
                <a:latin typeface="宋体" panose="02010600030101010101" pitchFamily="2" charset="-122"/>
              </a:rPr>
              <a:t>A</a:t>
            </a:r>
            <a:r>
              <a:rPr kumimoji="1" lang="zh-CN" altLang="zh-CN" sz="2800" b="1" dirty="0">
                <a:latin typeface="宋体" panose="02010600030101010101" pitchFamily="2" charset="-122"/>
              </a:rPr>
              <a:t>有</a:t>
            </a:r>
            <a:endParaRPr kumimoji="1" lang="zh-CN" altLang="en-US" sz="2800" b="1" dirty="0">
              <a:latin typeface="宋体" panose="02010600030101010101" pitchFamily="2" charset="-122"/>
            </a:endParaRPr>
          </a:p>
        </p:txBody>
      </p:sp>
      <mc:AlternateContent xmlns:mc="http://schemas.openxmlformats.org/markup-compatibility/2006" xmlns:a14="http://schemas.microsoft.com/office/drawing/2010/main">
        <mc:Choice Requires="a14">
          <p:sp>
            <p:nvSpPr>
              <p:cNvPr id="43" name="矩形 42"/>
              <p:cNvSpPr/>
              <p:nvPr/>
            </p:nvSpPr>
            <p:spPr>
              <a:xfrm>
                <a:off x="251520" y="2276872"/>
                <a:ext cx="3105017" cy="5060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sz="2400" i="1">
                              <a:latin typeface="Cambria Math"/>
                            </a:rPr>
                          </m:ctrlPr>
                        </m:sSubPr>
                        <m:e>
                          <m:acc>
                            <m:accPr>
                              <m:chr m:val="̅"/>
                              <m:ctrlPr>
                                <a:rPr lang="zh-CN" altLang="zh-CN" sz="2400" i="1">
                                  <a:latin typeface="Cambria Math"/>
                                </a:rPr>
                              </m:ctrlPr>
                            </m:accPr>
                            <m:e>
                              <m:r>
                                <a:rPr lang="en-US" altLang="zh-CN" sz="2400" i="1">
                                  <a:latin typeface="Cambria Math"/>
                                </a:rPr>
                                <m:t>𝐹</m:t>
                              </m:r>
                            </m:e>
                          </m:acc>
                        </m:e>
                        <m:sub>
                          <m:r>
                            <a:rPr lang="en-US" altLang="zh-CN" sz="2400" i="1">
                              <a:latin typeface="Cambria Math"/>
                            </a:rPr>
                            <m:t>1</m:t>
                          </m:r>
                        </m:sub>
                      </m:sSub>
                      <m:r>
                        <a:rPr lang="en-US" altLang="zh-CN" sz="2400" i="1">
                          <a:latin typeface="Cambria Math"/>
                        </a:rPr>
                        <m:t>∆</m:t>
                      </m:r>
                      <m:r>
                        <a:rPr lang="en-US" altLang="zh-CN" sz="2400" i="1">
                          <a:latin typeface="Cambria Math"/>
                        </a:rPr>
                        <m:t>𝑡</m:t>
                      </m:r>
                      <m:r>
                        <a:rPr lang="en-US" altLang="zh-CN" sz="2400" i="1">
                          <a:latin typeface="Cambria Math"/>
                        </a:rPr>
                        <m:t>=</m:t>
                      </m:r>
                      <m:sSub>
                        <m:sSubPr>
                          <m:ctrlPr>
                            <a:rPr lang="zh-CN" altLang="zh-CN" sz="2400" i="1">
                              <a:latin typeface="Cambria Math"/>
                            </a:rPr>
                          </m:ctrlPr>
                        </m:sSubPr>
                        <m:e>
                          <m:r>
                            <a:rPr lang="en-US" altLang="zh-CN" sz="2400" i="1">
                              <a:latin typeface="Cambria Math"/>
                            </a:rPr>
                            <m:t>𝑚</m:t>
                          </m:r>
                        </m:e>
                        <m:sub>
                          <m:r>
                            <a:rPr lang="en-US" altLang="zh-CN" sz="2400" i="1">
                              <a:latin typeface="Cambria Math"/>
                            </a:rPr>
                            <m:t>1</m:t>
                          </m:r>
                        </m:sub>
                      </m:sSub>
                      <m:sSubSup>
                        <m:sSubSupPr>
                          <m:ctrlPr>
                            <a:rPr lang="zh-CN" altLang="zh-CN" sz="2400" i="1">
                              <a:latin typeface="Cambria Math"/>
                            </a:rPr>
                          </m:ctrlPr>
                        </m:sSubSupPr>
                        <m:e>
                          <m:r>
                            <a:rPr lang="en-US" altLang="zh-CN" sz="2400" b="0" i="1">
                              <a:latin typeface="Cambria Math"/>
                            </a:rPr>
                            <m:t>𝑣</m:t>
                          </m:r>
                        </m:e>
                        <m:sub>
                          <m:r>
                            <a:rPr lang="en-US" altLang="zh-CN" sz="2400" b="0" i="1">
                              <a:latin typeface="Cambria Math"/>
                            </a:rPr>
                            <m:t>1</m:t>
                          </m:r>
                        </m:sub>
                        <m:sup>
                          <m:r>
                            <a:rPr lang="en-US" altLang="zh-CN" sz="2400" b="0" i="1">
                              <a:latin typeface="Cambria Math"/>
                            </a:rPr>
                            <m:t>′</m:t>
                          </m:r>
                        </m:sup>
                      </m:sSubSup>
                      <m:r>
                        <a:rPr lang="en-US" altLang="zh-CN" sz="2400" i="1">
                          <a:latin typeface="Cambria Math"/>
                        </a:rPr>
                        <m:t>−</m:t>
                      </m:r>
                      <m:sSub>
                        <m:sSubPr>
                          <m:ctrlPr>
                            <a:rPr lang="zh-CN" altLang="zh-CN" sz="2400" i="1">
                              <a:latin typeface="Cambria Math"/>
                            </a:rPr>
                          </m:ctrlPr>
                        </m:sSubPr>
                        <m:e>
                          <m:r>
                            <a:rPr lang="en-US" altLang="zh-CN" sz="2400" i="1">
                              <a:latin typeface="Cambria Math"/>
                            </a:rPr>
                            <m:t>𝑚</m:t>
                          </m:r>
                        </m:e>
                        <m:sub>
                          <m:r>
                            <a:rPr lang="en-US" altLang="zh-CN" sz="2400" i="1">
                              <a:latin typeface="Cambria Math"/>
                            </a:rPr>
                            <m:t>1</m:t>
                          </m:r>
                        </m:sub>
                      </m:sSub>
                      <m:sSub>
                        <m:sSubPr>
                          <m:ctrlPr>
                            <a:rPr lang="zh-CN" altLang="zh-CN" sz="2400" i="1">
                              <a:latin typeface="Cambria Math"/>
                            </a:rPr>
                          </m:ctrlPr>
                        </m:sSubPr>
                        <m:e>
                          <m:r>
                            <a:rPr lang="en-US" altLang="zh-CN" sz="2400" b="0" i="1">
                              <a:latin typeface="Cambria Math"/>
                            </a:rPr>
                            <m:t>𝑣</m:t>
                          </m:r>
                        </m:e>
                        <m:sub>
                          <m:r>
                            <a:rPr lang="en-US" altLang="zh-CN" sz="2400" b="0" i="1">
                              <a:latin typeface="Cambria Math"/>
                            </a:rPr>
                            <m:t>1</m:t>
                          </m:r>
                        </m:sub>
                      </m:sSub>
                    </m:oMath>
                  </m:oMathPara>
                </a14:m>
                <a:endParaRPr lang="zh-CN" altLang="en-US" sz="2400" dirty="0"/>
              </a:p>
            </p:txBody>
          </p:sp>
        </mc:Choice>
        <mc:Fallback xmlns="">
          <p:sp>
            <p:nvSpPr>
              <p:cNvPr id="43" name="矩形 42"/>
              <p:cNvSpPr>
                <a:spLocks noRot="1" noChangeAspect="1" noMove="1" noResize="1" noEditPoints="1" noAdjustHandles="1" noChangeArrowheads="1" noChangeShapeType="1" noTextEdit="1"/>
              </p:cNvSpPr>
              <p:nvPr/>
            </p:nvSpPr>
            <p:spPr>
              <a:xfrm>
                <a:off x="251520" y="2276872"/>
                <a:ext cx="3105017" cy="506036"/>
              </a:xfrm>
              <a:prstGeom prst="rect">
                <a:avLst/>
              </a:prstGeom>
              <a:blipFill rotWithShape="1">
                <a:blip r:embed="rId8"/>
                <a:stretch>
                  <a:fillRect/>
                </a:stretch>
              </a:blipFill>
            </p:spPr>
            <p:txBody>
              <a:bodyPr/>
              <a:lstStyle/>
              <a:p>
                <a:r>
                  <a:rPr lang="zh-CN" altLang="en-US">
                    <a:noFill/>
                  </a:rPr>
                  <a:t> </a:t>
                </a:r>
              </a:p>
            </p:txBody>
          </p:sp>
        </mc:Fallback>
      </mc:AlternateContent>
      <p:sp>
        <p:nvSpPr>
          <p:cNvPr id="44" name="矩形 43"/>
          <p:cNvSpPr/>
          <p:nvPr/>
        </p:nvSpPr>
        <p:spPr>
          <a:xfrm>
            <a:off x="323528" y="3337828"/>
            <a:ext cx="2890535" cy="523220"/>
          </a:xfrm>
          <a:prstGeom prst="rect">
            <a:avLst/>
          </a:prstGeom>
        </p:spPr>
        <p:txBody>
          <a:bodyPr wrap="none">
            <a:spAutoFit/>
          </a:bodyPr>
          <a:lstStyle/>
          <a:p>
            <a:r>
              <a:rPr kumimoji="1" lang="zh-CN" altLang="zh-CN" sz="2800" b="1" dirty="0">
                <a:latin typeface="宋体" panose="02010600030101010101" pitchFamily="2" charset="-122"/>
              </a:rPr>
              <a:t>同理，对物体</a:t>
            </a:r>
            <a:r>
              <a:rPr kumimoji="1" lang="en-US" altLang="zh-CN" sz="2800" b="1" dirty="0">
                <a:latin typeface="宋体" panose="02010600030101010101" pitchFamily="2" charset="-122"/>
              </a:rPr>
              <a:t>B</a:t>
            </a:r>
            <a:r>
              <a:rPr kumimoji="1" lang="zh-CN" altLang="zh-CN" sz="2800" b="1" dirty="0">
                <a:latin typeface="宋体" panose="02010600030101010101" pitchFamily="2" charset="-122"/>
              </a:rPr>
              <a:t>，</a:t>
            </a:r>
            <a:endParaRPr kumimoji="1" lang="zh-CN" altLang="en-US" sz="2800" b="1" dirty="0">
              <a:latin typeface="宋体" panose="02010600030101010101" pitchFamily="2" charset="-122"/>
            </a:endParaRPr>
          </a:p>
        </p:txBody>
      </p:sp>
      <mc:AlternateContent xmlns:mc="http://schemas.openxmlformats.org/markup-compatibility/2006" xmlns:a14="http://schemas.microsoft.com/office/drawing/2010/main">
        <mc:Choice Requires="a14">
          <p:sp>
            <p:nvSpPr>
              <p:cNvPr id="45" name="矩形 44"/>
              <p:cNvSpPr/>
              <p:nvPr/>
            </p:nvSpPr>
            <p:spPr>
              <a:xfrm>
                <a:off x="323528" y="4003084"/>
                <a:ext cx="3050515" cy="5060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sz="2400" i="1">
                              <a:latin typeface="Cambria Math"/>
                            </a:rPr>
                          </m:ctrlPr>
                        </m:sSubPr>
                        <m:e>
                          <m:acc>
                            <m:accPr>
                              <m:chr m:val="̅"/>
                              <m:ctrlPr>
                                <a:rPr lang="zh-CN" altLang="zh-CN" sz="2400" i="1">
                                  <a:latin typeface="Cambria Math"/>
                                </a:rPr>
                              </m:ctrlPr>
                            </m:accPr>
                            <m:e>
                              <m:r>
                                <a:rPr lang="en-US" altLang="zh-CN" sz="2400" i="1">
                                  <a:latin typeface="Cambria Math"/>
                                </a:rPr>
                                <m:t>𝐹</m:t>
                              </m:r>
                            </m:e>
                          </m:acc>
                        </m:e>
                        <m:sub>
                          <m:r>
                            <a:rPr lang="en-US" altLang="zh-CN" sz="2400" i="1">
                              <a:latin typeface="Cambria Math"/>
                            </a:rPr>
                            <m:t>2</m:t>
                          </m:r>
                        </m:sub>
                      </m:sSub>
                      <m:r>
                        <a:rPr lang="en-US" altLang="zh-CN" sz="2400" i="1">
                          <a:latin typeface="Cambria Math"/>
                        </a:rPr>
                        <m:t>∆</m:t>
                      </m:r>
                      <m:r>
                        <a:rPr lang="en-US" altLang="zh-CN" sz="2400" i="1">
                          <a:latin typeface="Cambria Math"/>
                        </a:rPr>
                        <m:t>𝑡</m:t>
                      </m:r>
                      <m:r>
                        <a:rPr lang="en-US" altLang="zh-CN" sz="2400" i="1">
                          <a:latin typeface="Cambria Math"/>
                        </a:rPr>
                        <m:t>=</m:t>
                      </m:r>
                      <m:sSub>
                        <m:sSubPr>
                          <m:ctrlPr>
                            <a:rPr lang="zh-CN" altLang="zh-CN" sz="2400" i="1">
                              <a:latin typeface="Cambria Math"/>
                            </a:rPr>
                          </m:ctrlPr>
                        </m:sSubPr>
                        <m:e>
                          <m:r>
                            <a:rPr lang="en-US" altLang="zh-CN" sz="2400" i="1">
                              <a:latin typeface="Cambria Math"/>
                            </a:rPr>
                            <m:t>𝑚</m:t>
                          </m:r>
                        </m:e>
                        <m:sub>
                          <m:r>
                            <a:rPr lang="en-US" altLang="zh-CN" sz="2400" i="1">
                              <a:latin typeface="Cambria Math"/>
                            </a:rPr>
                            <m:t>2</m:t>
                          </m:r>
                        </m:sub>
                      </m:sSub>
                      <m:sSubSup>
                        <m:sSubSupPr>
                          <m:ctrlPr>
                            <a:rPr lang="zh-CN" altLang="zh-CN" sz="2400" i="1">
                              <a:latin typeface="Cambria Math"/>
                            </a:rPr>
                          </m:ctrlPr>
                        </m:sSubSupPr>
                        <m:e>
                          <m:r>
                            <a:rPr lang="en-US" altLang="zh-CN" sz="2400" i="1">
                              <a:latin typeface="Cambria Math"/>
                            </a:rPr>
                            <m:t>𝑣</m:t>
                          </m:r>
                        </m:e>
                        <m:sub>
                          <m:r>
                            <a:rPr lang="en-US" altLang="zh-CN" sz="2400" i="1">
                              <a:latin typeface="Cambria Math"/>
                            </a:rPr>
                            <m:t>2</m:t>
                          </m:r>
                        </m:sub>
                        <m:sup>
                          <m:r>
                            <a:rPr lang="en-US" altLang="zh-CN" sz="2400" i="1">
                              <a:latin typeface="Cambria Math"/>
                            </a:rPr>
                            <m:t>′</m:t>
                          </m:r>
                        </m:sup>
                      </m:sSubSup>
                      <m:r>
                        <a:rPr lang="en-US" altLang="zh-CN" sz="2400" i="1">
                          <a:latin typeface="Cambria Math"/>
                        </a:rPr>
                        <m:t>−</m:t>
                      </m:r>
                      <m:sSub>
                        <m:sSubPr>
                          <m:ctrlPr>
                            <a:rPr lang="zh-CN" altLang="zh-CN" sz="2400" i="1">
                              <a:latin typeface="Cambria Math"/>
                            </a:rPr>
                          </m:ctrlPr>
                        </m:sSubPr>
                        <m:e>
                          <m:r>
                            <a:rPr lang="en-US" altLang="zh-CN" sz="2400" i="1">
                              <a:latin typeface="Cambria Math"/>
                            </a:rPr>
                            <m:t>𝑚</m:t>
                          </m:r>
                        </m:e>
                        <m:sub>
                          <m:r>
                            <a:rPr lang="en-US" altLang="zh-CN" sz="2400" i="1">
                              <a:latin typeface="Cambria Math"/>
                            </a:rPr>
                            <m:t>2</m:t>
                          </m:r>
                        </m:sub>
                      </m:sSub>
                      <m:sSub>
                        <m:sSubPr>
                          <m:ctrlPr>
                            <a:rPr lang="zh-CN" altLang="zh-CN" sz="2400" i="1">
                              <a:latin typeface="Cambria Math"/>
                            </a:rPr>
                          </m:ctrlPr>
                        </m:sSubPr>
                        <m:e>
                          <m:r>
                            <a:rPr lang="en-US" altLang="zh-CN" sz="2400" i="1">
                              <a:latin typeface="Cambria Math"/>
                            </a:rPr>
                            <m:t>𝑣</m:t>
                          </m:r>
                        </m:e>
                        <m:sub>
                          <m:r>
                            <a:rPr lang="en-US" altLang="zh-CN" sz="2400" i="1">
                              <a:latin typeface="Cambria Math"/>
                            </a:rPr>
                            <m:t>2</m:t>
                          </m:r>
                        </m:sub>
                      </m:sSub>
                    </m:oMath>
                  </m:oMathPara>
                </a14:m>
                <a:endParaRPr lang="zh-CN" altLang="en-US" sz="2400" dirty="0"/>
              </a:p>
            </p:txBody>
          </p:sp>
        </mc:Choice>
        <mc:Fallback xmlns="">
          <p:sp>
            <p:nvSpPr>
              <p:cNvPr id="45" name="矩形 44"/>
              <p:cNvSpPr>
                <a:spLocks noRot="1" noChangeAspect="1" noMove="1" noResize="1" noEditPoints="1" noAdjustHandles="1" noChangeArrowheads="1" noChangeShapeType="1" noTextEdit="1"/>
              </p:cNvSpPr>
              <p:nvPr/>
            </p:nvSpPr>
            <p:spPr>
              <a:xfrm>
                <a:off x="323528" y="4003084"/>
                <a:ext cx="3050515" cy="506036"/>
              </a:xfrm>
              <a:prstGeom prst="rect">
                <a:avLst/>
              </a:prstGeom>
              <a:blipFill rotWithShape="1">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矩形 45"/>
              <p:cNvSpPr/>
              <p:nvPr/>
            </p:nvSpPr>
            <p:spPr>
              <a:xfrm>
                <a:off x="323528" y="5733256"/>
                <a:ext cx="6701963" cy="5060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sz="2400" b="1" i="1">
                              <a:latin typeface="Cambria Math"/>
                            </a:rPr>
                          </m:ctrlPr>
                        </m:sSubPr>
                        <m:e>
                          <m:acc>
                            <m:accPr>
                              <m:chr m:val="̅"/>
                              <m:ctrlPr>
                                <a:rPr lang="zh-CN" altLang="zh-CN" sz="2400" i="1">
                                  <a:latin typeface="Cambria Math"/>
                                </a:rPr>
                              </m:ctrlPr>
                            </m:accPr>
                            <m:e>
                              <m:r>
                                <a:rPr lang="en-US" altLang="zh-CN" sz="2400" i="1">
                                  <a:latin typeface="Cambria Math"/>
                                </a:rPr>
                                <m:t>𝐹</m:t>
                              </m:r>
                            </m:e>
                          </m:acc>
                        </m:e>
                        <m:sub>
                          <m:r>
                            <a:rPr lang="en-US" altLang="zh-CN" sz="2400" b="1" i="1">
                              <a:latin typeface="Cambria Math"/>
                            </a:rPr>
                            <m:t>𝟏</m:t>
                          </m:r>
                        </m:sub>
                      </m:sSub>
                      <m:r>
                        <a:rPr lang="en-US" altLang="zh-CN" sz="2400" i="1">
                          <a:latin typeface="Cambria Math"/>
                        </a:rPr>
                        <m:t>∆</m:t>
                      </m:r>
                      <m:r>
                        <a:rPr lang="en-US" altLang="zh-CN" sz="2400" i="1">
                          <a:latin typeface="Cambria Math"/>
                        </a:rPr>
                        <m:t>𝑡</m:t>
                      </m:r>
                      <m:r>
                        <a:rPr lang="en-US" altLang="zh-CN" sz="2400" i="1">
                          <a:latin typeface="Cambria Math"/>
                        </a:rPr>
                        <m:t>+</m:t>
                      </m:r>
                      <m:sSub>
                        <m:sSubPr>
                          <m:ctrlPr>
                            <a:rPr lang="zh-CN" altLang="zh-CN" sz="2400" i="1">
                              <a:latin typeface="Cambria Math"/>
                            </a:rPr>
                          </m:ctrlPr>
                        </m:sSubPr>
                        <m:e>
                          <m:acc>
                            <m:accPr>
                              <m:chr m:val="̅"/>
                              <m:ctrlPr>
                                <a:rPr lang="zh-CN" altLang="zh-CN" sz="2400" i="1">
                                  <a:latin typeface="Cambria Math"/>
                                </a:rPr>
                              </m:ctrlPr>
                            </m:accPr>
                            <m:e>
                              <m:r>
                                <a:rPr lang="en-US" altLang="zh-CN" sz="2400" i="1">
                                  <a:latin typeface="Cambria Math"/>
                                </a:rPr>
                                <m:t>𝐹</m:t>
                              </m:r>
                            </m:e>
                          </m:acc>
                        </m:e>
                        <m:sub>
                          <m:r>
                            <a:rPr lang="en-US" altLang="zh-CN" sz="2400" i="1">
                              <a:latin typeface="Cambria Math"/>
                            </a:rPr>
                            <m:t>2</m:t>
                          </m:r>
                        </m:sub>
                      </m:sSub>
                      <m:r>
                        <a:rPr lang="en-US" altLang="zh-CN" sz="2400" i="1">
                          <a:latin typeface="Cambria Math"/>
                        </a:rPr>
                        <m:t>∆</m:t>
                      </m:r>
                      <m:r>
                        <a:rPr lang="en-US" altLang="zh-CN" sz="2400" i="1">
                          <a:latin typeface="Cambria Math"/>
                        </a:rPr>
                        <m:t>𝑡</m:t>
                      </m:r>
                      <m:r>
                        <a:rPr lang="en-US" altLang="zh-CN" sz="2400" i="1">
                          <a:latin typeface="Cambria Math"/>
                        </a:rPr>
                        <m:t>=(</m:t>
                      </m:r>
                      <m:sSub>
                        <m:sSubPr>
                          <m:ctrlPr>
                            <a:rPr lang="zh-CN" altLang="zh-CN" sz="2400" i="1">
                              <a:latin typeface="Cambria Math"/>
                            </a:rPr>
                          </m:ctrlPr>
                        </m:sSubPr>
                        <m:e>
                          <m:r>
                            <a:rPr lang="en-US" altLang="zh-CN" sz="2400" i="1">
                              <a:latin typeface="Cambria Math"/>
                            </a:rPr>
                            <m:t>𝑚</m:t>
                          </m:r>
                        </m:e>
                        <m:sub>
                          <m:r>
                            <a:rPr lang="en-US" altLang="zh-CN" sz="2400" i="1">
                              <a:latin typeface="Cambria Math"/>
                            </a:rPr>
                            <m:t>1</m:t>
                          </m:r>
                        </m:sub>
                      </m:sSub>
                      <m:sSubSup>
                        <m:sSubSupPr>
                          <m:ctrlPr>
                            <a:rPr lang="zh-CN" altLang="zh-CN" sz="2400" i="1">
                              <a:latin typeface="Cambria Math"/>
                            </a:rPr>
                          </m:ctrlPr>
                        </m:sSubSupPr>
                        <m:e>
                          <m:r>
                            <a:rPr lang="en-US" altLang="zh-CN" sz="2400" i="1">
                              <a:latin typeface="Cambria Math"/>
                            </a:rPr>
                            <m:t>𝑣</m:t>
                          </m:r>
                        </m:e>
                        <m:sub>
                          <m:r>
                            <a:rPr lang="en-US" altLang="zh-CN" sz="2400" i="1">
                              <a:latin typeface="Cambria Math"/>
                            </a:rPr>
                            <m:t>1</m:t>
                          </m:r>
                        </m:sub>
                        <m:sup>
                          <m:r>
                            <a:rPr lang="en-US" altLang="zh-CN" sz="2400" i="1">
                              <a:latin typeface="Cambria Math"/>
                            </a:rPr>
                            <m:t>′</m:t>
                          </m:r>
                        </m:sup>
                      </m:sSubSup>
                      <m:r>
                        <a:rPr lang="en-US" altLang="zh-CN" sz="2400" i="1">
                          <a:latin typeface="Cambria Math"/>
                        </a:rPr>
                        <m:t>+</m:t>
                      </m:r>
                      <m:sSub>
                        <m:sSubPr>
                          <m:ctrlPr>
                            <a:rPr lang="zh-CN" altLang="zh-CN" sz="2400" i="1">
                              <a:latin typeface="Cambria Math"/>
                            </a:rPr>
                          </m:ctrlPr>
                        </m:sSubPr>
                        <m:e>
                          <m:r>
                            <a:rPr lang="en-US" altLang="zh-CN" sz="2400" i="1">
                              <a:latin typeface="Cambria Math"/>
                            </a:rPr>
                            <m:t>𝑚</m:t>
                          </m:r>
                        </m:e>
                        <m:sub>
                          <m:r>
                            <a:rPr lang="en-US" altLang="zh-CN" sz="2400" i="1">
                              <a:latin typeface="Cambria Math"/>
                            </a:rPr>
                            <m:t>2</m:t>
                          </m:r>
                        </m:sub>
                      </m:sSub>
                      <m:sSubSup>
                        <m:sSubSupPr>
                          <m:ctrlPr>
                            <a:rPr lang="zh-CN" altLang="zh-CN" sz="2400" i="1">
                              <a:latin typeface="Cambria Math"/>
                            </a:rPr>
                          </m:ctrlPr>
                        </m:sSubSupPr>
                        <m:e>
                          <m:r>
                            <a:rPr lang="en-US" altLang="zh-CN" sz="2400" i="1">
                              <a:latin typeface="Cambria Math"/>
                            </a:rPr>
                            <m:t>𝑣</m:t>
                          </m:r>
                        </m:e>
                        <m:sub>
                          <m:r>
                            <a:rPr lang="en-US" altLang="zh-CN" sz="2400" i="1">
                              <a:latin typeface="Cambria Math"/>
                            </a:rPr>
                            <m:t>2</m:t>
                          </m:r>
                        </m:sub>
                        <m:sup>
                          <m:r>
                            <a:rPr lang="en-US" altLang="zh-CN" sz="2400" i="1">
                              <a:latin typeface="Cambria Math"/>
                            </a:rPr>
                            <m:t>′</m:t>
                          </m:r>
                        </m:sup>
                      </m:sSubSup>
                      <m:r>
                        <a:rPr lang="en-US" altLang="zh-CN" sz="2400" i="1">
                          <a:latin typeface="Cambria Math"/>
                        </a:rPr>
                        <m:t>)−(</m:t>
                      </m:r>
                      <m:sSub>
                        <m:sSubPr>
                          <m:ctrlPr>
                            <a:rPr lang="zh-CN" altLang="zh-CN" sz="2400" i="1">
                              <a:latin typeface="Cambria Math"/>
                            </a:rPr>
                          </m:ctrlPr>
                        </m:sSubPr>
                        <m:e>
                          <m:r>
                            <a:rPr lang="en-US" altLang="zh-CN" sz="2400" i="1">
                              <a:latin typeface="Cambria Math"/>
                            </a:rPr>
                            <m:t>𝑚</m:t>
                          </m:r>
                        </m:e>
                        <m:sub>
                          <m:r>
                            <a:rPr lang="en-US" altLang="zh-CN" sz="2400" i="1">
                              <a:latin typeface="Cambria Math"/>
                            </a:rPr>
                            <m:t>1</m:t>
                          </m:r>
                        </m:sub>
                      </m:sSub>
                      <m:sSub>
                        <m:sSubPr>
                          <m:ctrlPr>
                            <a:rPr lang="zh-CN" altLang="zh-CN" sz="2400" i="1">
                              <a:latin typeface="Cambria Math"/>
                            </a:rPr>
                          </m:ctrlPr>
                        </m:sSubPr>
                        <m:e>
                          <m:r>
                            <a:rPr lang="en-US" altLang="zh-CN" sz="2400" i="1">
                              <a:latin typeface="Cambria Math"/>
                            </a:rPr>
                            <m:t>𝑣</m:t>
                          </m:r>
                        </m:e>
                        <m:sub>
                          <m:r>
                            <a:rPr lang="en-US" altLang="zh-CN" sz="2400" i="1">
                              <a:latin typeface="Cambria Math"/>
                            </a:rPr>
                            <m:t>1</m:t>
                          </m:r>
                        </m:sub>
                      </m:sSub>
                      <m:r>
                        <a:rPr lang="en-US" altLang="zh-CN" sz="2400" i="1">
                          <a:latin typeface="Cambria Math"/>
                        </a:rPr>
                        <m:t>+</m:t>
                      </m:r>
                      <m:sSub>
                        <m:sSubPr>
                          <m:ctrlPr>
                            <a:rPr lang="zh-CN" altLang="zh-CN" sz="2400" i="1">
                              <a:latin typeface="Cambria Math"/>
                            </a:rPr>
                          </m:ctrlPr>
                        </m:sSubPr>
                        <m:e>
                          <m:r>
                            <a:rPr lang="en-US" altLang="zh-CN" sz="2400" i="1">
                              <a:latin typeface="Cambria Math"/>
                            </a:rPr>
                            <m:t>𝑚</m:t>
                          </m:r>
                        </m:e>
                        <m:sub>
                          <m:r>
                            <a:rPr lang="en-US" altLang="zh-CN" sz="2400" i="1">
                              <a:latin typeface="Cambria Math"/>
                            </a:rPr>
                            <m:t>2</m:t>
                          </m:r>
                        </m:sub>
                      </m:sSub>
                      <m:sSub>
                        <m:sSubPr>
                          <m:ctrlPr>
                            <a:rPr lang="zh-CN" altLang="zh-CN" sz="2400" i="1">
                              <a:latin typeface="Cambria Math"/>
                            </a:rPr>
                          </m:ctrlPr>
                        </m:sSubPr>
                        <m:e>
                          <m:r>
                            <a:rPr lang="en-US" altLang="zh-CN" sz="2400" i="1">
                              <a:latin typeface="Cambria Math"/>
                            </a:rPr>
                            <m:t>𝑣</m:t>
                          </m:r>
                        </m:e>
                        <m:sub>
                          <m:r>
                            <a:rPr lang="en-US" altLang="zh-CN" sz="2400" i="1">
                              <a:latin typeface="Cambria Math"/>
                            </a:rPr>
                            <m:t>2</m:t>
                          </m:r>
                        </m:sub>
                      </m:sSub>
                      <m:r>
                        <a:rPr lang="en-US" altLang="zh-CN" sz="2400" i="1">
                          <a:latin typeface="Cambria Math"/>
                        </a:rPr>
                        <m:t>)</m:t>
                      </m:r>
                    </m:oMath>
                  </m:oMathPara>
                </a14:m>
                <a:endParaRPr lang="zh-CN" altLang="en-US" sz="2400" dirty="0"/>
              </a:p>
            </p:txBody>
          </p:sp>
        </mc:Choice>
        <mc:Fallback xmlns="">
          <p:sp>
            <p:nvSpPr>
              <p:cNvPr id="46" name="矩形 45"/>
              <p:cNvSpPr>
                <a:spLocks noRot="1" noChangeAspect="1" noMove="1" noResize="1" noEditPoints="1" noAdjustHandles="1" noChangeArrowheads="1" noChangeShapeType="1" noTextEdit="1"/>
              </p:cNvSpPr>
              <p:nvPr/>
            </p:nvSpPr>
            <p:spPr>
              <a:xfrm>
                <a:off x="323528" y="5733256"/>
                <a:ext cx="6701963" cy="506036"/>
              </a:xfrm>
              <a:prstGeom prst="rect">
                <a:avLst/>
              </a:prstGeom>
              <a:blipFill rotWithShape="1">
                <a:blip r:embed="rId10"/>
                <a:stretch>
                  <a:fillRect/>
                </a:stretch>
              </a:blipFill>
            </p:spPr>
            <p:txBody>
              <a:bodyPr/>
              <a:lstStyle/>
              <a:p>
                <a:r>
                  <a:rPr lang="zh-CN" altLang="en-US">
                    <a:noFill/>
                  </a:rPr>
                  <a:t> </a:t>
                </a:r>
              </a:p>
            </p:txBody>
          </p:sp>
        </mc:Fallback>
      </mc:AlternateContent>
      <p:sp>
        <p:nvSpPr>
          <p:cNvPr id="47" name="矩形 46"/>
          <p:cNvSpPr/>
          <p:nvPr/>
        </p:nvSpPr>
        <p:spPr>
          <a:xfrm>
            <a:off x="395536" y="4994012"/>
            <a:ext cx="3070071" cy="523220"/>
          </a:xfrm>
          <a:prstGeom prst="rect">
            <a:avLst/>
          </a:prstGeom>
        </p:spPr>
        <p:txBody>
          <a:bodyPr wrap="none">
            <a:spAutoFit/>
          </a:bodyPr>
          <a:lstStyle/>
          <a:p>
            <a:r>
              <a:rPr kumimoji="1" lang="zh-CN" altLang="zh-CN" sz="2800" b="1" dirty="0">
                <a:latin typeface="宋体" panose="02010600030101010101" pitchFamily="2" charset="-122"/>
              </a:rPr>
              <a:t>对整个系统分析，</a:t>
            </a:r>
            <a:endParaRPr kumimoji="1" lang="zh-CN" altLang="en-US" sz="2800" b="1" dirty="0">
              <a:latin typeface="宋体" panose="02010600030101010101" pitchFamily="2" charset="-122"/>
            </a:endParaRPr>
          </a:p>
        </p:txBody>
      </p:sp>
    </p:spTree>
    <p:extLst>
      <p:ext uri="{BB962C8B-B14F-4D97-AF65-F5344CB8AC3E}">
        <p14:creationId xmlns:p14="http://schemas.microsoft.com/office/powerpoint/2010/main" val="2091219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500"/>
                                        <p:tgtEl>
                                          <p:spTgt spid="4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500"/>
                                        <p:tgtEl>
                                          <p:spTgt spid="4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p:bldP spid="45" grpId="0"/>
      <p:bldP spid="46" grpId="0"/>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323528" y="845889"/>
                <a:ext cx="6701963" cy="5060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sz="2400" b="1" i="1">
                              <a:latin typeface="Cambria Math"/>
                            </a:rPr>
                          </m:ctrlPr>
                        </m:sSubPr>
                        <m:e>
                          <m:acc>
                            <m:accPr>
                              <m:chr m:val="̅"/>
                              <m:ctrlPr>
                                <a:rPr lang="zh-CN" altLang="zh-CN" sz="2400" i="1">
                                  <a:latin typeface="Cambria Math"/>
                                </a:rPr>
                              </m:ctrlPr>
                            </m:accPr>
                            <m:e>
                              <m:r>
                                <a:rPr lang="en-US" altLang="zh-CN" sz="2400" i="1">
                                  <a:latin typeface="Cambria Math"/>
                                </a:rPr>
                                <m:t>𝐹</m:t>
                              </m:r>
                            </m:e>
                          </m:acc>
                        </m:e>
                        <m:sub>
                          <m:r>
                            <a:rPr lang="en-US" altLang="zh-CN" sz="2400" b="1" i="1">
                              <a:latin typeface="Cambria Math"/>
                            </a:rPr>
                            <m:t>𝟏</m:t>
                          </m:r>
                        </m:sub>
                      </m:sSub>
                      <m:r>
                        <a:rPr lang="en-US" altLang="zh-CN" sz="2400" i="1">
                          <a:latin typeface="Cambria Math"/>
                        </a:rPr>
                        <m:t>∆</m:t>
                      </m:r>
                      <m:r>
                        <a:rPr lang="en-US" altLang="zh-CN" sz="2400" i="1">
                          <a:latin typeface="Cambria Math"/>
                        </a:rPr>
                        <m:t>𝑡</m:t>
                      </m:r>
                      <m:r>
                        <a:rPr lang="en-US" altLang="zh-CN" sz="2400" i="1">
                          <a:latin typeface="Cambria Math"/>
                        </a:rPr>
                        <m:t>+</m:t>
                      </m:r>
                      <m:sSub>
                        <m:sSubPr>
                          <m:ctrlPr>
                            <a:rPr lang="zh-CN" altLang="zh-CN" sz="2400" i="1">
                              <a:latin typeface="Cambria Math"/>
                            </a:rPr>
                          </m:ctrlPr>
                        </m:sSubPr>
                        <m:e>
                          <m:acc>
                            <m:accPr>
                              <m:chr m:val="̅"/>
                              <m:ctrlPr>
                                <a:rPr lang="zh-CN" altLang="zh-CN" sz="2400" i="1">
                                  <a:latin typeface="Cambria Math"/>
                                </a:rPr>
                              </m:ctrlPr>
                            </m:accPr>
                            <m:e>
                              <m:r>
                                <a:rPr lang="en-US" altLang="zh-CN" sz="2400" i="1">
                                  <a:latin typeface="Cambria Math"/>
                                </a:rPr>
                                <m:t>𝐹</m:t>
                              </m:r>
                            </m:e>
                          </m:acc>
                        </m:e>
                        <m:sub>
                          <m:r>
                            <a:rPr lang="en-US" altLang="zh-CN" sz="2400" i="1">
                              <a:latin typeface="Cambria Math"/>
                            </a:rPr>
                            <m:t>2</m:t>
                          </m:r>
                        </m:sub>
                      </m:sSub>
                      <m:r>
                        <a:rPr lang="en-US" altLang="zh-CN" sz="2400" i="1">
                          <a:latin typeface="Cambria Math"/>
                        </a:rPr>
                        <m:t>∆</m:t>
                      </m:r>
                      <m:r>
                        <a:rPr lang="en-US" altLang="zh-CN" sz="2400" i="1">
                          <a:latin typeface="Cambria Math"/>
                        </a:rPr>
                        <m:t>𝑡</m:t>
                      </m:r>
                      <m:r>
                        <a:rPr lang="en-US" altLang="zh-CN" sz="2400" i="1">
                          <a:latin typeface="Cambria Math"/>
                        </a:rPr>
                        <m:t>=(</m:t>
                      </m:r>
                      <m:sSub>
                        <m:sSubPr>
                          <m:ctrlPr>
                            <a:rPr lang="zh-CN" altLang="zh-CN" sz="2400" i="1">
                              <a:latin typeface="Cambria Math"/>
                            </a:rPr>
                          </m:ctrlPr>
                        </m:sSubPr>
                        <m:e>
                          <m:r>
                            <a:rPr lang="en-US" altLang="zh-CN" sz="2400" i="1">
                              <a:latin typeface="Cambria Math"/>
                            </a:rPr>
                            <m:t>𝑚</m:t>
                          </m:r>
                        </m:e>
                        <m:sub>
                          <m:r>
                            <a:rPr lang="en-US" altLang="zh-CN" sz="2400" i="1">
                              <a:latin typeface="Cambria Math"/>
                            </a:rPr>
                            <m:t>1</m:t>
                          </m:r>
                        </m:sub>
                      </m:sSub>
                      <m:sSubSup>
                        <m:sSubSupPr>
                          <m:ctrlPr>
                            <a:rPr lang="zh-CN" altLang="zh-CN" sz="2400" i="1">
                              <a:latin typeface="Cambria Math"/>
                            </a:rPr>
                          </m:ctrlPr>
                        </m:sSubSupPr>
                        <m:e>
                          <m:r>
                            <a:rPr lang="en-US" altLang="zh-CN" sz="2400" i="1">
                              <a:latin typeface="Cambria Math"/>
                            </a:rPr>
                            <m:t>𝑣</m:t>
                          </m:r>
                        </m:e>
                        <m:sub>
                          <m:r>
                            <a:rPr lang="en-US" altLang="zh-CN" sz="2400" i="1">
                              <a:latin typeface="Cambria Math"/>
                            </a:rPr>
                            <m:t>1</m:t>
                          </m:r>
                        </m:sub>
                        <m:sup>
                          <m:r>
                            <a:rPr lang="en-US" altLang="zh-CN" sz="2400" i="1">
                              <a:latin typeface="Cambria Math"/>
                            </a:rPr>
                            <m:t>′</m:t>
                          </m:r>
                        </m:sup>
                      </m:sSubSup>
                      <m:r>
                        <a:rPr lang="en-US" altLang="zh-CN" sz="2400" i="1">
                          <a:latin typeface="Cambria Math"/>
                        </a:rPr>
                        <m:t>+</m:t>
                      </m:r>
                      <m:sSub>
                        <m:sSubPr>
                          <m:ctrlPr>
                            <a:rPr lang="zh-CN" altLang="zh-CN" sz="2400" i="1">
                              <a:latin typeface="Cambria Math"/>
                            </a:rPr>
                          </m:ctrlPr>
                        </m:sSubPr>
                        <m:e>
                          <m:r>
                            <a:rPr lang="en-US" altLang="zh-CN" sz="2400" i="1">
                              <a:latin typeface="Cambria Math"/>
                            </a:rPr>
                            <m:t>𝑚</m:t>
                          </m:r>
                        </m:e>
                        <m:sub>
                          <m:r>
                            <a:rPr lang="en-US" altLang="zh-CN" sz="2400" i="1">
                              <a:latin typeface="Cambria Math"/>
                            </a:rPr>
                            <m:t>2</m:t>
                          </m:r>
                        </m:sub>
                      </m:sSub>
                      <m:sSubSup>
                        <m:sSubSupPr>
                          <m:ctrlPr>
                            <a:rPr lang="zh-CN" altLang="zh-CN" sz="2400" i="1">
                              <a:latin typeface="Cambria Math"/>
                            </a:rPr>
                          </m:ctrlPr>
                        </m:sSubSupPr>
                        <m:e>
                          <m:r>
                            <a:rPr lang="en-US" altLang="zh-CN" sz="2400" i="1">
                              <a:latin typeface="Cambria Math"/>
                            </a:rPr>
                            <m:t>𝑣</m:t>
                          </m:r>
                        </m:e>
                        <m:sub>
                          <m:r>
                            <a:rPr lang="en-US" altLang="zh-CN" sz="2400" i="1">
                              <a:latin typeface="Cambria Math"/>
                            </a:rPr>
                            <m:t>2</m:t>
                          </m:r>
                        </m:sub>
                        <m:sup>
                          <m:r>
                            <a:rPr lang="en-US" altLang="zh-CN" sz="2400" i="1">
                              <a:latin typeface="Cambria Math"/>
                            </a:rPr>
                            <m:t>′</m:t>
                          </m:r>
                        </m:sup>
                      </m:sSubSup>
                      <m:r>
                        <a:rPr lang="en-US" altLang="zh-CN" sz="2400" i="1">
                          <a:latin typeface="Cambria Math"/>
                        </a:rPr>
                        <m:t>)−(</m:t>
                      </m:r>
                      <m:sSub>
                        <m:sSubPr>
                          <m:ctrlPr>
                            <a:rPr lang="zh-CN" altLang="zh-CN" sz="2400" i="1">
                              <a:latin typeface="Cambria Math"/>
                            </a:rPr>
                          </m:ctrlPr>
                        </m:sSubPr>
                        <m:e>
                          <m:r>
                            <a:rPr lang="en-US" altLang="zh-CN" sz="2400" i="1">
                              <a:latin typeface="Cambria Math"/>
                            </a:rPr>
                            <m:t>𝑚</m:t>
                          </m:r>
                        </m:e>
                        <m:sub>
                          <m:r>
                            <a:rPr lang="en-US" altLang="zh-CN" sz="2400" i="1">
                              <a:latin typeface="Cambria Math"/>
                            </a:rPr>
                            <m:t>1</m:t>
                          </m:r>
                        </m:sub>
                      </m:sSub>
                      <m:sSub>
                        <m:sSubPr>
                          <m:ctrlPr>
                            <a:rPr lang="zh-CN" altLang="zh-CN" sz="2400" i="1">
                              <a:latin typeface="Cambria Math"/>
                            </a:rPr>
                          </m:ctrlPr>
                        </m:sSubPr>
                        <m:e>
                          <m:r>
                            <a:rPr lang="en-US" altLang="zh-CN" sz="2400" i="1">
                              <a:latin typeface="Cambria Math"/>
                            </a:rPr>
                            <m:t>𝑣</m:t>
                          </m:r>
                        </m:e>
                        <m:sub>
                          <m:r>
                            <a:rPr lang="en-US" altLang="zh-CN" sz="2400" i="1">
                              <a:latin typeface="Cambria Math"/>
                            </a:rPr>
                            <m:t>1</m:t>
                          </m:r>
                        </m:sub>
                      </m:sSub>
                      <m:r>
                        <a:rPr lang="en-US" altLang="zh-CN" sz="2400" i="1">
                          <a:latin typeface="Cambria Math"/>
                        </a:rPr>
                        <m:t>+</m:t>
                      </m:r>
                      <m:sSub>
                        <m:sSubPr>
                          <m:ctrlPr>
                            <a:rPr lang="zh-CN" altLang="zh-CN" sz="2400" i="1">
                              <a:latin typeface="Cambria Math"/>
                            </a:rPr>
                          </m:ctrlPr>
                        </m:sSubPr>
                        <m:e>
                          <m:r>
                            <a:rPr lang="en-US" altLang="zh-CN" sz="2400" i="1">
                              <a:latin typeface="Cambria Math"/>
                            </a:rPr>
                            <m:t>𝑚</m:t>
                          </m:r>
                        </m:e>
                        <m:sub>
                          <m:r>
                            <a:rPr lang="en-US" altLang="zh-CN" sz="2400" i="1">
                              <a:latin typeface="Cambria Math"/>
                            </a:rPr>
                            <m:t>2</m:t>
                          </m:r>
                        </m:sub>
                      </m:sSub>
                      <m:sSub>
                        <m:sSubPr>
                          <m:ctrlPr>
                            <a:rPr lang="zh-CN" altLang="zh-CN" sz="2400" i="1">
                              <a:latin typeface="Cambria Math"/>
                            </a:rPr>
                          </m:ctrlPr>
                        </m:sSubPr>
                        <m:e>
                          <m:r>
                            <a:rPr lang="en-US" altLang="zh-CN" sz="2400" i="1">
                              <a:latin typeface="Cambria Math"/>
                            </a:rPr>
                            <m:t>𝑣</m:t>
                          </m:r>
                        </m:e>
                        <m:sub>
                          <m:r>
                            <a:rPr lang="en-US" altLang="zh-CN" sz="2400" i="1">
                              <a:latin typeface="Cambria Math"/>
                            </a:rPr>
                            <m:t>2</m:t>
                          </m:r>
                        </m:sub>
                      </m:sSub>
                      <m:r>
                        <a:rPr lang="en-US" altLang="zh-CN" sz="2400" i="1">
                          <a:latin typeface="Cambria Math"/>
                        </a:rPr>
                        <m:t>)</m:t>
                      </m:r>
                    </m:oMath>
                  </m:oMathPara>
                </a14:m>
                <a:endParaRPr lang="zh-CN" altLang="en-US" sz="2400" dirty="0"/>
              </a:p>
            </p:txBody>
          </p:sp>
        </mc:Choice>
        <mc:Fallback xmlns="">
          <p:sp>
            <p:nvSpPr>
              <p:cNvPr id="2" name="矩形 1"/>
              <p:cNvSpPr>
                <a:spLocks noRot="1" noChangeAspect="1" noMove="1" noResize="1" noEditPoints="1" noAdjustHandles="1" noChangeArrowheads="1" noChangeShapeType="1" noTextEdit="1"/>
              </p:cNvSpPr>
              <p:nvPr/>
            </p:nvSpPr>
            <p:spPr>
              <a:xfrm>
                <a:off x="323528" y="845889"/>
                <a:ext cx="6701963" cy="506036"/>
              </a:xfrm>
              <a:prstGeom prst="rect">
                <a:avLst/>
              </a:prstGeom>
              <a:blipFill rotWithShape="1">
                <a:blip r:embed="rId2"/>
                <a:stretch>
                  <a:fillRect/>
                </a:stretch>
              </a:blipFill>
            </p:spPr>
            <p:txBody>
              <a:bodyPr/>
              <a:lstStyle/>
              <a:p>
                <a:r>
                  <a:rPr lang="zh-CN" altLang="en-US">
                    <a:noFill/>
                  </a:rPr>
                  <a:t> </a:t>
                </a:r>
              </a:p>
            </p:txBody>
          </p:sp>
        </mc:Fallback>
      </mc:AlternateContent>
      <p:grpSp>
        <p:nvGrpSpPr>
          <p:cNvPr id="8" name="组合 7"/>
          <p:cNvGrpSpPr/>
          <p:nvPr/>
        </p:nvGrpSpPr>
        <p:grpSpPr>
          <a:xfrm>
            <a:off x="251520" y="1753652"/>
            <a:ext cx="2062644" cy="523220"/>
            <a:chOff x="251520" y="1753652"/>
            <a:chExt cx="2062644" cy="523220"/>
          </a:xfrm>
        </p:grpSpPr>
        <mc:AlternateContent xmlns:mc="http://schemas.openxmlformats.org/markup-compatibility/2006" xmlns:a14="http://schemas.microsoft.com/office/drawing/2010/main">
          <mc:Choice Requires="a14">
            <p:sp>
              <p:nvSpPr>
                <p:cNvPr id="3" name="矩形 2"/>
                <p:cNvSpPr/>
                <p:nvPr/>
              </p:nvSpPr>
              <p:spPr>
                <a:xfrm>
                  <a:off x="780474" y="1772816"/>
                  <a:ext cx="153369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sz="2400" i="1">
                                <a:latin typeface="Cambria Math"/>
                              </a:rPr>
                            </m:ctrlPr>
                          </m:sSubPr>
                          <m:e>
                            <m:acc>
                              <m:accPr>
                                <m:chr m:val="̅"/>
                                <m:ctrlPr>
                                  <a:rPr lang="zh-CN" altLang="zh-CN" sz="2400" i="1">
                                    <a:latin typeface="Cambria Math"/>
                                  </a:rPr>
                                </m:ctrlPr>
                              </m:accPr>
                              <m:e>
                                <m:r>
                                  <a:rPr lang="en-US" altLang="zh-CN" sz="2400" i="1">
                                    <a:latin typeface="Cambria Math"/>
                                  </a:rPr>
                                  <m:t>𝐹</m:t>
                                </m:r>
                              </m:e>
                            </m:acc>
                          </m:e>
                          <m:sub>
                            <m:r>
                              <a:rPr lang="en-US" altLang="zh-CN" sz="2400" i="1">
                                <a:latin typeface="Cambria Math"/>
                              </a:rPr>
                              <m:t>1</m:t>
                            </m:r>
                          </m:sub>
                        </m:sSub>
                        <m:r>
                          <a:rPr lang="en-US" altLang="zh-CN" sz="2400" i="1">
                            <a:latin typeface="Cambria Math"/>
                          </a:rPr>
                          <m:t>=−</m:t>
                        </m:r>
                        <m:sSub>
                          <m:sSubPr>
                            <m:ctrlPr>
                              <a:rPr lang="zh-CN" altLang="zh-CN" sz="2400" i="1">
                                <a:latin typeface="Cambria Math"/>
                              </a:rPr>
                            </m:ctrlPr>
                          </m:sSubPr>
                          <m:e>
                            <m:acc>
                              <m:accPr>
                                <m:chr m:val="̅"/>
                                <m:ctrlPr>
                                  <a:rPr lang="zh-CN" altLang="zh-CN" sz="2400" i="1">
                                    <a:latin typeface="Cambria Math"/>
                                  </a:rPr>
                                </m:ctrlPr>
                              </m:accPr>
                              <m:e>
                                <m:r>
                                  <a:rPr lang="en-US" altLang="zh-CN" sz="2400" i="1">
                                    <a:latin typeface="Cambria Math"/>
                                  </a:rPr>
                                  <m:t>𝐹</m:t>
                                </m:r>
                              </m:e>
                            </m:acc>
                          </m:e>
                          <m:sub>
                            <m:r>
                              <a:rPr lang="en-US" altLang="zh-CN" sz="2400" i="1">
                                <a:latin typeface="Cambria Math"/>
                              </a:rPr>
                              <m:t>2</m:t>
                            </m:r>
                          </m:sub>
                        </m:sSub>
                      </m:oMath>
                    </m:oMathPara>
                  </a14:m>
                  <a:endParaRPr lang="zh-CN" altLang="en-US" sz="2400" dirty="0"/>
                </a:p>
              </p:txBody>
            </p:sp>
          </mc:Choice>
          <mc:Fallback xmlns="">
            <p:sp>
              <p:nvSpPr>
                <p:cNvPr id="3" name="矩形 2"/>
                <p:cNvSpPr>
                  <a:spLocks noRot="1" noChangeAspect="1" noMove="1" noResize="1" noEditPoints="1" noAdjustHandles="1" noChangeArrowheads="1" noChangeShapeType="1" noTextEdit="1"/>
                </p:cNvSpPr>
                <p:nvPr/>
              </p:nvSpPr>
              <p:spPr>
                <a:xfrm>
                  <a:off x="780474" y="1772816"/>
                  <a:ext cx="1533690" cy="461665"/>
                </a:xfrm>
                <a:prstGeom prst="rect">
                  <a:avLst/>
                </a:prstGeom>
                <a:blipFill rotWithShape="1">
                  <a:blip r:embed="rId3"/>
                  <a:stretch>
                    <a:fillRect r="-19444" b="-1316"/>
                  </a:stretch>
                </a:blipFill>
              </p:spPr>
              <p:txBody>
                <a:bodyPr/>
                <a:lstStyle/>
                <a:p>
                  <a:r>
                    <a:rPr lang="zh-CN" altLang="en-US">
                      <a:noFill/>
                    </a:rPr>
                    <a:t> </a:t>
                  </a:r>
                </a:p>
              </p:txBody>
            </p:sp>
          </mc:Fallback>
        </mc:AlternateContent>
        <p:sp>
          <p:nvSpPr>
            <p:cNvPr id="4" name="矩形 3"/>
            <p:cNvSpPr/>
            <p:nvPr/>
          </p:nvSpPr>
          <p:spPr>
            <a:xfrm>
              <a:off x="251520" y="1753652"/>
              <a:ext cx="543739" cy="523220"/>
            </a:xfrm>
            <a:prstGeom prst="rect">
              <a:avLst/>
            </a:prstGeom>
          </p:spPr>
          <p:txBody>
            <a:bodyPr wrap="none">
              <a:spAutoFit/>
            </a:bodyPr>
            <a:lstStyle/>
            <a:p>
              <a:r>
                <a:rPr lang="zh-CN" altLang="zh-CN" sz="2800" b="1" dirty="0"/>
                <a:t>又</a:t>
              </a:r>
              <a:endParaRPr lang="zh-CN" altLang="en-US" sz="2800" b="1" dirty="0"/>
            </a:p>
          </p:txBody>
        </p:sp>
      </p:grpSp>
      <p:grpSp>
        <p:nvGrpSpPr>
          <p:cNvPr id="9" name="组合 8"/>
          <p:cNvGrpSpPr/>
          <p:nvPr/>
        </p:nvGrpSpPr>
        <p:grpSpPr>
          <a:xfrm>
            <a:off x="251520" y="2617748"/>
            <a:ext cx="6050273" cy="1243300"/>
            <a:chOff x="251520" y="2617748"/>
            <a:chExt cx="6050273" cy="1243300"/>
          </a:xfrm>
        </p:grpSpPr>
        <mc:AlternateContent xmlns:mc="http://schemas.openxmlformats.org/markup-compatibility/2006" xmlns:a14="http://schemas.microsoft.com/office/drawing/2010/main">
          <mc:Choice Requires="a14">
            <p:sp>
              <p:nvSpPr>
                <p:cNvPr id="5" name="矩形 4"/>
                <p:cNvSpPr/>
                <p:nvPr/>
              </p:nvSpPr>
              <p:spPr>
                <a:xfrm>
                  <a:off x="1979712" y="3355012"/>
                  <a:ext cx="4322081" cy="5060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sz="2400" i="1">
                                <a:latin typeface="Cambria Math"/>
                              </a:rPr>
                            </m:ctrlPr>
                          </m:sSubPr>
                          <m:e>
                            <m:r>
                              <a:rPr lang="en-US" altLang="zh-CN" sz="2400" i="1">
                                <a:latin typeface="Cambria Math"/>
                              </a:rPr>
                              <m:t>  </m:t>
                            </m:r>
                            <m:r>
                              <a:rPr lang="en-US" altLang="zh-CN" sz="2400" i="1">
                                <a:latin typeface="Cambria Math"/>
                              </a:rPr>
                              <m:t>𝑚</m:t>
                            </m:r>
                          </m:e>
                          <m:sub>
                            <m:r>
                              <a:rPr lang="en-US" altLang="zh-CN" sz="2400" i="1">
                                <a:latin typeface="Cambria Math"/>
                              </a:rPr>
                              <m:t>1</m:t>
                            </m:r>
                          </m:sub>
                        </m:sSub>
                        <m:sSub>
                          <m:sSubPr>
                            <m:ctrlPr>
                              <a:rPr lang="zh-CN" altLang="zh-CN" sz="2400" i="1">
                                <a:latin typeface="Cambria Math"/>
                              </a:rPr>
                            </m:ctrlPr>
                          </m:sSubPr>
                          <m:e>
                            <m:r>
                              <a:rPr lang="en-US" altLang="zh-CN" sz="2400" i="1">
                                <a:latin typeface="Cambria Math"/>
                              </a:rPr>
                              <m:t>𝑣</m:t>
                            </m:r>
                          </m:e>
                          <m:sub>
                            <m:r>
                              <a:rPr lang="en-US" altLang="zh-CN" sz="2400" i="1">
                                <a:latin typeface="Cambria Math"/>
                              </a:rPr>
                              <m:t>1</m:t>
                            </m:r>
                          </m:sub>
                        </m:sSub>
                        <m:r>
                          <a:rPr lang="en-US" altLang="zh-CN" sz="2400" i="1">
                            <a:latin typeface="Cambria Math"/>
                          </a:rPr>
                          <m:t>+</m:t>
                        </m:r>
                        <m:sSub>
                          <m:sSubPr>
                            <m:ctrlPr>
                              <a:rPr lang="zh-CN" altLang="zh-CN" sz="2400" i="1">
                                <a:latin typeface="Cambria Math"/>
                              </a:rPr>
                            </m:ctrlPr>
                          </m:sSubPr>
                          <m:e>
                            <m:r>
                              <a:rPr lang="en-US" altLang="zh-CN" sz="2400" i="1">
                                <a:latin typeface="Cambria Math"/>
                              </a:rPr>
                              <m:t>𝑚</m:t>
                            </m:r>
                          </m:e>
                          <m:sub>
                            <m:r>
                              <a:rPr lang="en-US" altLang="zh-CN" sz="2400" i="1">
                                <a:latin typeface="Cambria Math"/>
                              </a:rPr>
                              <m:t>2</m:t>
                            </m:r>
                          </m:sub>
                        </m:sSub>
                        <m:sSub>
                          <m:sSubPr>
                            <m:ctrlPr>
                              <a:rPr lang="zh-CN" altLang="zh-CN" sz="2400" i="1">
                                <a:latin typeface="Cambria Math"/>
                              </a:rPr>
                            </m:ctrlPr>
                          </m:sSubPr>
                          <m:e>
                            <m:r>
                              <a:rPr lang="en-US" altLang="zh-CN" sz="2400" i="1">
                                <a:latin typeface="Cambria Math"/>
                              </a:rPr>
                              <m:t>𝑣</m:t>
                            </m:r>
                          </m:e>
                          <m:sub>
                            <m:r>
                              <a:rPr lang="en-US" altLang="zh-CN" sz="2400" i="1">
                                <a:latin typeface="Cambria Math"/>
                              </a:rPr>
                              <m:t>2</m:t>
                            </m:r>
                          </m:sub>
                        </m:sSub>
                        <m:r>
                          <a:rPr lang="en-US" altLang="zh-CN" sz="2400" i="1">
                            <a:latin typeface="Cambria Math"/>
                          </a:rPr>
                          <m:t>=</m:t>
                        </m:r>
                        <m:sSub>
                          <m:sSubPr>
                            <m:ctrlPr>
                              <a:rPr lang="zh-CN" altLang="zh-CN" sz="2400" i="1">
                                <a:latin typeface="Cambria Math"/>
                              </a:rPr>
                            </m:ctrlPr>
                          </m:sSubPr>
                          <m:e>
                            <m:r>
                              <a:rPr lang="en-US" altLang="zh-CN" sz="2400" i="1">
                                <a:latin typeface="Cambria Math"/>
                              </a:rPr>
                              <m:t>𝑚</m:t>
                            </m:r>
                          </m:e>
                          <m:sub>
                            <m:r>
                              <a:rPr lang="en-US" altLang="zh-CN" sz="2400" i="1">
                                <a:latin typeface="Cambria Math"/>
                              </a:rPr>
                              <m:t>1</m:t>
                            </m:r>
                          </m:sub>
                        </m:sSub>
                        <m:sSubSup>
                          <m:sSubSupPr>
                            <m:ctrlPr>
                              <a:rPr lang="zh-CN" altLang="zh-CN" sz="2400" i="1">
                                <a:latin typeface="Cambria Math"/>
                              </a:rPr>
                            </m:ctrlPr>
                          </m:sSubSupPr>
                          <m:e>
                            <m:r>
                              <a:rPr lang="en-US" altLang="zh-CN" sz="2400" i="1">
                                <a:latin typeface="Cambria Math"/>
                              </a:rPr>
                              <m:t>𝑣</m:t>
                            </m:r>
                          </m:e>
                          <m:sub>
                            <m:r>
                              <a:rPr lang="en-US" altLang="zh-CN" sz="2400" i="1">
                                <a:latin typeface="Cambria Math"/>
                              </a:rPr>
                              <m:t>1</m:t>
                            </m:r>
                          </m:sub>
                          <m:sup>
                            <m:r>
                              <a:rPr lang="en-US" altLang="zh-CN" sz="2400" i="1">
                                <a:latin typeface="Cambria Math"/>
                              </a:rPr>
                              <m:t>′</m:t>
                            </m:r>
                          </m:sup>
                        </m:sSubSup>
                        <m:r>
                          <a:rPr lang="en-US" altLang="zh-CN" sz="2400" i="1">
                            <a:latin typeface="Cambria Math"/>
                          </a:rPr>
                          <m:t>+</m:t>
                        </m:r>
                        <m:sSub>
                          <m:sSubPr>
                            <m:ctrlPr>
                              <a:rPr lang="zh-CN" altLang="zh-CN" sz="2400" i="1">
                                <a:latin typeface="Cambria Math"/>
                              </a:rPr>
                            </m:ctrlPr>
                          </m:sSubPr>
                          <m:e>
                            <m:r>
                              <a:rPr lang="en-US" altLang="zh-CN" sz="2400" i="1">
                                <a:latin typeface="Cambria Math"/>
                              </a:rPr>
                              <m:t>𝑚</m:t>
                            </m:r>
                          </m:e>
                          <m:sub>
                            <m:r>
                              <a:rPr lang="en-US" altLang="zh-CN" sz="2400" i="1">
                                <a:latin typeface="Cambria Math"/>
                              </a:rPr>
                              <m:t>2</m:t>
                            </m:r>
                          </m:sub>
                        </m:sSub>
                        <m:sSubSup>
                          <m:sSubSupPr>
                            <m:ctrlPr>
                              <a:rPr lang="zh-CN" altLang="zh-CN" sz="2400" i="1">
                                <a:latin typeface="Cambria Math"/>
                              </a:rPr>
                            </m:ctrlPr>
                          </m:sSubSupPr>
                          <m:e>
                            <m:r>
                              <a:rPr lang="en-US" altLang="zh-CN" sz="2400" i="1">
                                <a:latin typeface="Cambria Math"/>
                              </a:rPr>
                              <m:t>𝑣</m:t>
                            </m:r>
                          </m:e>
                          <m:sub>
                            <m:r>
                              <a:rPr lang="en-US" altLang="zh-CN" sz="2400" i="1">
                                <a:latin typeface="Cambria Math"/>
                              </a:rPr>
                              <m:t>2</m:t>
                            </m:r>
                          </m:sub>
                          <m:sup>
                            <m:r>
                              <a:rPr lang="en-US" altLang="zh-CN" sz="2400" i="1">
                                <a:latin typeface="Cambria Math"/>
                              </a:rPr>
                              <m:t>′</m:t>
                            </m:r>
                          </m:sup>
                        </m:sSubSup>
                      </m:oMath>
                    </m:oMathPara>
                  </a14:m>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1979712" y="3355012"/>
                  <a:ext cx="4322081" cy="506036"/>
                </a:xfrm>
                <a:prstGeom prst="rect">
                  <a:avLst/>
                </a:prstGeom>
                <a:blipFill rotWithShape="1">
                  <a:blip r:embed="rId4"/>
                  <a:stretch>
                    <a:fillRect/>
                  </a:stretch>
                </a:blipFill>
              </p:spPr>
              <p:txBody>
                <a:bodyPr/>
                <a:lstStyle/>
                <a:p>
                  <a:r>
                    <a:rPr lang="zh-CN" altLang="en-US">
                      <a:noFill/>
                    </a:rPr>
                    <a:t> </a:t>
                  </a:r>
                </a:p>
              </p:txBody>
            </p:sp>
          </mc:Fallback>
        </mc:AlternateContent>
        <p:sp>
          <p:nvSpPr>
            <p:cNvPr id="6" name="矩形 5"/>
            <p:cNvSpPr/>
            <p:nvPr/>
          </p:nvSpPr>
          <p:spPr>
            <a:xfrm>
              <a:off x="251520" y="2617748"/>
              <a:ext cx="4512774" cy="523220"/>
            </a:xfrm>
            <a:prstGeom prst="rect">
              <a:avLst/>
            </a:prstGeom>
          </p:spPr>
          <p:txBody>
            <a:bodyPr wrap="none">
              <a:spAutoFit/>
            </a:bodyPr>
            <a:lstStyle/>
            <a:p>
              <a:r>
                <a:rPr lang="zh-CN" altLang="en-US" sz="2800" b="1" dirty="0" smtClean="0"/>
                <a:t>系统末动量等于系统初动量</a:t>
              </a:r>
              <a:endParaRPr lang="zh-CN" altLang="en-US" sz="2800" b="1" dirty="0"/>
            </a:p>
          </p:txBody>
        </p:sp>
      </p:grpSp>
      <p:sp>
        <p:nvSpPr>
          <p:cNvPr id="7" name="矩形 6"/>
          <p:cNvSpPr/>
          <p:nvPr/>
        </p:nvSpPr>
        <p:spPr>
          <a:xfrm>
            <a:off x="251520" y="4345940"/>
            <a:ext cx="5594801" cy="523220"/>
          </a:xfrm>
          <a:prstGeom prst="rect">
            <a:avLst/>
          </a:prstGeom>
        </p:spPr>
        <p:txBody>
          <a:bodyPr wrap="none">
            <a:spAutoFit/>
          </a:bodyPr>
          <a:lstStyle/>
          <a:p>
            <a:r>
              <a:rPr lang="zh-CN" altLang="en-US" sz="2800" b="1" dirty="0" smtClean="0">
                <a:solidFill>
                  <a:srgbClr val="FF0000"/>
                </a:solidFill>
              </a:rPr>
              <a:t>结论</a:t>
            </a:r>
            <a:r>
              <a:rPr lang="zh-CN" altLang="en-US" sz="2800" b="1" dirty="0" smtClean="0"/>
              <a:t>：内力不改变系统的总动量。</a:t>
            </a:r>
            <a:endParaRPr lang="zh-CN" altLang="en-US" sz="2800" b="1" dirty="0"/>
          </a:p>
        </p:txBody>
      </p:sp>
    </p:spTree>
    <p:extLst>
      <p:ext uri="{BB962C8B-B14F-4D97-AF65-F5344CB8AC3E}">
        <p14:creationId xmlns:p14="http://schemas.microsoft.com/office/powerpoint/2010/main" val="192595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539552" y="1556792"/>
                <a:ext cx="7992888" cy="2780120"/>
              </a:xfrm>
              <a:prstGeom prst="rect">
                <a:avLst/>
              </a:prstGeom>
            </p:spPr>
            <p:txBody>
              <a:bodyPr wrap="square">
                <a:spAutoFit/>
              </a:bodyPr>
              <a:lstStyle/>
              <a:p>
                <a:pPr marL="457200" indent="-457200">
                  <a:buFont typeface="Arial" panose="020B0604020202020204" pitchFamily="34" charset="0"/>
                  <a:buChar char="•"/>
                </a:pPr>
                <a:r>
                  <a:rPr lang="zh-CN" altLang="zh-CN" sz="2800" b="1" dirty="0" smtClean="0"/>
                  <a:t>如果一个系统不受外力，或者所受外力的矢量和为</a:t>
                </a:r>
                <a:r>
                  <a:rPr lang="zh-CN" altLang="en-US" sz="2800" b="1" dirty="0"/>
                  <a:t>零</a:t>
                </a:r>
                <a:r>
                  <a:rPr lang="zh-CN" altLang="zh-CN" sz="2800" b="1" dirty="0" smtClean="0"/>
                  <a:t>，</a:t>
                </a:r>
                <a:r>
                  <a:rPr lang="zh-CN" altLang="en-US" sz="2800" b="1" dirty="0" smtClean="0"/>
                  <a:t>系统内各物体间的动量可以交换，但</a:t>
                </a:r>
                <a:r>
                  <a:rPr lang="zh-CN" altLang="zh-CN" sz="2800" b="1" dirty="0" smtClean="0"/>
                  <a:t>整个</a:t>
                </a:r>
                <a:r>
                  <a:rPr lang="zh-CN" altLang="zh-CN" sz="2800" b="1" dirty="0"/>
                  <a:t>系统的总动量保持不变</a:t>
                </a:r>
                <a:r>
                  <a:rPr lang="zh-CN" altLang="zh-CN" sz="2800" b="1" dirty="0" smtClean="0"/>
                  <a:t>。</a:t>
                </a:r>
                <a:r>
                  <a:rPr lang="en-US" altLang="zh-CN" sz="2800" b="1" dirty="0" smtClean="0"/>
                  <a:t>——</a:t>
                </a:r>
                <a:r>
                  <a:rPr lang="zh-CN" altLang="zh-CN" sz="2800" b="1" dirty="0" smtClean="0">
                    <a:solidFill>
                      <a:srgbClr val="FF0000"/>
                    </a:solidFill>
                  </a:rPr>
                  <a:t>动量守恒定律</a:t>
                </a:r>
                <a:r>
                  <a:rPr lang="zh-CN" altLang="en-US" sz="2800" b="1" dirty="0" smtClean="0">
                    <a:solidFill>
                      <a:srgbClr val="FF0000"/>
                    </a:solidFill>
                  </a:rPr>
                  <a:t>。</a:t>
                </a:r>
                <a:endParaRPr lang="en-US" altLang="zh-CN" sz="2800" b="1" dirty="0" smtClean="0">
                  <a:solidFill>
                    <a:srgbClr val="FF0000"/>
                  </a:solidFill>
                </a:endParaRPr>
              </a:p>
              <a:p>
                <a:pPr marL="457200" indent="-457200">
                  <a:buFont typeface="Arial" panose="020B0604020202020204" pitchFamily="34" charset="0"/>
                  <a:buChar char="•"/>
                </a:pPr>
                <a:r>
                  <a:rPr lang="zh-CN" altLang="en-US" sz="2800" b="1" dirty="0" smtClean="0"/>
                  <a:t>数学表达式：</a:t>
                </a:r>
                <a:endParaRPr lang="en-US" altLang="zh-CN" sz="2800" b="1" dirty="0" smtClean="0"/>
              </a:p>
              <a:p>
                <a:r>
                  <a:rPr lang="en-US" altLang="zh-CN" sz="2800" b="1" dirty="0"/>
                  <a:t> </a:t>
                </a:r>
                <a:r>
                  <a:rPr lang="en-US" altLang="zh-CN" sz="2800" b="1" dirty="0" smtClean="0"/>
                  <a:t>     </a:t>
                </a:r>
                <a:r>
                  <a:rPr lang="zh-CN" altLang="en-US" sz="2800" b="1" dirty="0" smtClean="0"/>
                  <a:t>若</a:t>
                </a:r>
                <a14:m>
                  <m:oMath xmlns:m="http://schemas.openxmlformats.org/officeDocument/2006/math">
                    <m:sSub>
                      <m:sSubPr>
                        <m:ctrlPr>
                          <a:rPr lang="en-US" altLang="zh-CN" sz="2800" b="1" i="1" smtClean="0">
                            <a:latin typeface="Cambria Math"/>
                          </a:rPr>
                        </m:ctrlPr>
                      </m:sSubPr>
                      <m:e>
                        <m:r>
                          <a:rPr lang="en-US" altLang="zh-CN" sz="2800" b="0" i="1" smtClean="0">
                            <a:latin typeface="Cambria Math"/>
                          </a:rPr>
                          <m:t>𝐹</m:t>
                        </m:r>
                      </m:e>
                      <m:sub>
                        <m:r>
                          <a:rPr lang="zh-CN" altLang="en-US" sz="2800" b="1" i="1" smtClean="0">
                            <a:latin typeface="Cambria Math"/>
                          </a:rPr>
                          <m:t>外</m:t>
                        </m:r>
                      </m:sub>
                    </m:sSub>
                    <m:r>
                      <a:rPr lang="en-US" altLang="zh-CN" sz="2800" b="1" i="1" smtClean="0">
                        <a:latin typeface="Cambria Math"/>
                      </a:rPr>
                      <m:t>=</m:t>
                    </m:r>
                    <m:r>
                      <a:rPr lang="en-US" altLang="zh-CN" sz="2800" b="0" i="1" smtClean="0">
                        <a:latin typeface="Cambria Math"/>
                      </a:rPr>
                      <m:t>0</m:t>
                    </m:r>
                    <m:r>
                      <a:rPr lang="zh-CN" altLang="en-US" sz="2800" b="1" i="1" smtClean="0">
                        <a:latin typeface="Cambria Math"/>
                      </a:rPr>
                      <m:t>，则</m:t>
                    </m:r>
                    <m:r>
                      <a:rPr lang="en-US" altLang="zh-CN" sz="2800" b="0" i="1" smtClean="0">
                        <a:latin typeface="Cambria Math"/>
                      </a:rPr>
                      <m:t>𝑃</m:t>
                    </m:r>
                    <m:r>
                      <a:rPr lang="en-US" altLang="zh-CN" sz="2800" b="1" i="1" smtClean="0">
                        <a:latin typeface="Cambria Math"/>
                      </a:rPr>
                      <m:t>=</m:t>
                    </m:r>
                    <m:r>
                      <a:rPr lang="zh-CN" altLang="en-US" sz="2800" b="1" i="1" smtClean="0">
                        <a:latin typeface="Cambria Math"/>
                      </a:rPr>
                      <m:t>常</m:t>
                    </m:r>
                    <m:r>
                      <a:rPr lang="zh-CN" altLang="en-US" sz="2800" b="1" i="1">
                        <a:latin typeface="Cambria Math"/>
                      </a:rPr>
                      <m:t>矢量</m:t>
                    </m:r>
                    <m:r>
                      <a:rPr lang="en-US" altLang="zh-CN" sz="2800" b="1" i="1" smtClean="0">
                        <a:latin typeface="Cambria Math"/>
                      </a:rPr>
                      <m:t> </m:t>
                    </m:r>
                  </m:oMath>
                </a14:m>
                <a:r>
                  <a:rPr lang="zh-CN" altLang="en-US" sz="2800" b="1" dirty="0" smtClean="0"/>
                  <a:t>或</a:t>
                </a:r>
                <a14:m>
                  <m:oMath xmlns:m="http://schemas.openxmlformats.org/officeDocument/2006/math">
                    <m:r>
                      <a:rPr lang="en-US" altLang="zh-CN" sz="2800" b="1" i="0" dirty="0" smtClean="0">
                        <a:latin typeface="Cambria Math"/>
                      </a:rPr>
                      <m:t> </m:t>
                    </m:r>
                    <m:r>
                      <a:rPr lang="zh-CN" altLang="en-US" sz="2800" b="1" i="1" dirty="0" smtClean="0">
                        <a:latin typeface="Cambria Math"/>
                      </a:rPr>
                      <m:t>∆</m:t>
                    </m:r>
                    <m:r>
                      <a:rPr lang="en-US" altLang="zh-CN" sz="2800" b="0" i="1" dirty="0" smtClean="0">
                        <a:latin typeface="Cambria Math"/>
                      </a:rPr>
                      <m:t>𝑃</m:t>
                    </m:r>
                    <m:r>
                      <a:rPr lang="en-US" altLang="zh-CN" sz="2800" b="0" i="1" dirty="0" smtClean="0">
                        <a:latin typeface="Cambria Math"/>
                      </a:rPr>
                      <m:t>=0</m:t>
                    </m:r>
                  </m:oMath>
                </a14:m>
                <a:endParaRPr lang="zh-CN" altLang="en-US" sz="2800" dirty="0"/>
              </a:p>
            </p:txBody>
          </p:sp>
        </mc:Choice>
        <mc:Fallback xmlns="">
          <p:sp>
            <p:nvSpPr>
              <p:cNvPr id="2" name="矩形 1"/>
              <p:cNvSpPr>
                <a:spLocks noRot="1" noChangeAspect="1" noMove="1" noResize="1" noEditPoints="1" noAdjustHandles="1" noChangeArrowheads="1" noChangeShapeType="1" noTextEdit="1"/>
              </p:cNvSpPr>
              <p:nvPr/>
            </p:nvSpPr>
            <p:spPr>
              <a:xfrm>
                <a:off x="539552" y="1556792"/>
                <a:ext cx="7992888" cy="2780120"/>
              </a:xfrm>
              <a:prstGeom prst="rect">
                <a:avLst/>
              </a:prstGeom>
              <a:blipFill rotWithShape="1">
                <a:blip r:embed="rId2"/>
                <a:stretch>
                  <a:fillRect l="-1373" t="-2193" b="-10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12813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394856" y="696380"/>
            <a:ext cx="5665540" cy="716396"/>
          </a:xfrm>
          <a:prstGeom prst="rect">
            <a:avLst/>
          </a:prstGeom>
          <a:noFill/>
          <a:ln w="38100">
            <a:noFill/>
            <a:miter lim="800000"/>
            <a:headEnd/>
            <a:tailEnd/>
          </a:ln>
          <a:effectLst/>
        </p:spPr>
        <p:txBody>
          <a:bodyPr lIns="82589" tIns="41294" rIns="82589" bIns="41294" anchor="ctr"/>
          <a:lstStyle/>
          <a:p>
            <a:pPr defTabSz="914784">
              <a:lnSpc>
                <a:spcPct val="150000"/>
              </a:lnSpc>
              <a:defRPr/>
            </a:pPr>
            <a:r>
              <a:rPr kumimoji="1" lang="en-US" altLang="zh-CN" sz="3200" b="1" dirty="0" smtClean="0">
                <a:latin typeface="微软雅黑" panose="020B0503020204020204" pitchFamily="34" charset="-122"/>
                <a:ea typeface="微软雅黑" panose="020B0503020204020204" pitchFamily="34" charset="-122"/>
              </a:rPr>
              <a:t>3.</a:t>
            </a:r>
            <a:r>
              <a:rPr kumimoji="1" lang="zh-CN" altLang="en-US" sz="32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动量守恒要满足什么条件？</a:t>
            </a:r>
            <a:endParaRPr kumimoji="1" lang="en-US" altLang="zh-CN" sz="32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8" name="矩形 7"/>
              <p:cNvSpPr/>
              <p:nvPr/>
            </p:nvSpPr>
            <p:spPr>
              <a:xfrm>
                <a:off x="467544" y="1988840"/>
                <a:ext cx="8352928" cy="3212546"/>
              </a:xfrm>
              <a:prstGeom prst="rect">
                <a:avLst/>
              </a:prstGeom>
            </p:spPr>
            <p:txBody>
              <a:bodyPr wrap="square">
                <a:spAutoFit/>
              </a:bodyPr>
              <a:lstStyle/>
              <a:p>
                <a:pPr marL="457200" indent="-457200">
                  <a:buFont typeface="Arial" panose="020B0604020202020204" pitchFamily="34" charset="0"/>
                  <a:buChar char="•"/>
                </a:pPr>
                <a:r>
                  <a:rPr lang="zh-CN" altLang="zh-CN" sz="2800" b="1" dirty="0" smtClean="0"/>
                  <a:t> 当</a:t>
                </a:r>
                <a:r>
                  <a:rPr lang="zh-CN" altLang="zh-CN" sz="2800" b="1" dirty="0">
                    <a:solidFill>
                      <a:srgbClr val="FF0000"/>
                    </a:solidFill>
                  </a:rPr>
                  <a:t>合外力为零时</a:t>
                </a:r>
                <a:r>
                  <a:rPr lang="zh-CN" altLang="zh-CN" sz="2800" b="1" dirty="0"/>
                  <a:t>，系统总动量守恒</a:t>
                </a:r>
                <a:r>
                  <a:rPr lang="zh-CN" altLang="zh-CN" sz="2800" b="1" dirty="0" smtClean="0"/>
                  <a:t>。</a:t>
                </a:r>
                <a:endParaRPr lang="en-US" altLang="zh-CN" sz="2800" b="1" dirty="0" smtClean="0"/>
              </a:p>
              <a:p>
                <a:pPr marL="457200" indent="-457200">
                  <a:buFont typeface="Arial" panose="020B0604020202020204" pitchFamily="34" charset="0"/>
                  <a:buChar char="•"/>
                </a:pPr>
                <a:endParaRPr lang="zh-CN" altLang="zh-CN" sz="2800" b="1" dirty="0"/>
              </a:p>
              <a:p>
                <a:pPr marL="457200" indent="-457200">
                  <a:buFont typeface="Arial" panose="020B0604020202020204" pitchFamily="34" charset="0"/>
                  <a:buChar char="•"/>
                </a:pPr>
                <a:r>
                  <a:rPr lang="en-US" altLang="zh-CN" sz="2800" b="1" dirty="0"/>
                  <a:t> </a:t>
                </a:r>
                <a:r>
                  <a:rPr lang="zh-CN" altLang="zh-CN" sz="2800" b="1" dirty="0" smtClean="0"/>
                  <a:t>当</a:t>
                </a:r>
                <a:r>
                  <a:rPr lang="zh-CN" altLang="zh-CN" sz="2800" b="1" dirty="0"/>
                  <a:t>系统</a:t>
                </a:r>
                <a:r>
                  <a:rPr lang="zh-CN" altLang="zh-CN" sz="2800" b="1" dirty="0">
                    <a:solidFill>
                      <a:srgbClr val="FF0000"/>
                    </a:solidFill>
                  </a:rPr>
                  <a:t>内力远大于外力</a:t>
                </a:r>
                <a:r>
                  <a:rPr lang="zh-CN" altLang="zh-CN" sz="2800" b="1" dirty="0"/>
                  <a:t>时</a:t>
                </a:r>
                <a:r>
                  <a:rPr lang="zh-CN" altLang="zh-CN" sz="2800" b="1" dirty="0" smtClean="0"/>
                  <a:t>，</a:t>
                </a:r>
                <a14:m>
                  <m:oMath xmlns:m="http://schemas.openxmlformats.org/officeDocument/2006/math">
                    <m:sSup>
                      <m:sSupPr>
                        <m:ctrlPr>
                          <a:rPr lang="en-US" altLang="zh-CN" sz="2800" i="1" smtClean="0">
                            <a:latin typeface="Cambria Math"/>
                          </a:rPr>
                        </m:ctrlPr>
                      </m:sSupPr>
                      <m:e>
                        <m:r>
                          <a:rPr lang="en-US" altLang="zh-CN" sz="2800" b="0" i="1" smtClean="0">
                            <a:latin typeface="Cambria Math"/>
                          </a:rPr>
                          <m:t>𝐹</m:t>
                        </m:r>
                      </m:e>
                      <m:sup>
                        <m:r>
                          <a:rPr lang="en-US" altLang="zh-CN" sz="2800" b="0" i="1" smtClean="0">
                            <a:latin typeface="Cambria Math"/>
                          </a:rPr>
                          <m:t>𝑒𝑥</m:t>
                        </m:r>
                      </m:sup>
                    </m:sSup>
                    <m:r>
                      <a:rPr lang="en-US" altLang="zh-CN" sz="2800" b="0" i="1" smtClean="0">
                        <a:latin typeface="Cambria Math"/>
                        <a:ea typeface="Cambria Math"/>
                      </a:rPr>
                      <m:t>≪</m:t>
                    </m:r>
                    <m:sSup>
                      <m:sSupPr>
                        <m:ctrlPr>
                          <a:rPr lang="en-US" altLang="zh-CN" sz="2800" i="1" smtClean="0">
                            <a:latin typeface="Cambria Math"/>
                            <a:ea typeface="Cambria Math"/>
                          </a:rPr>
                        </m:ctrlPr>
                      </m:sSupPr>
                      <m:e>
                        <m:r>
                          <a:rPr lang="en-US" altLang="zh-CN" sz="2800" b="0" i="1" smtClean="0">
                            <a:latin typeface="Cambria Math"/>
                            <a:ea typeface="Cambria Math"/>
                          </a:rPr>
                          <m:t>𝐹</m:t>
                        </m:r>
                      </m:e>
                      <m:sup>
                        <m:r>
                          <a:rPr lang="en-US" altLang="zh-CN" sz="2800" b="0" i="1" smtClean="0">
                            <a:latin typeface="Cambria Math"/>
                            <a:ea typeface="Cambria Math"/>
                          </a:rPr>
                          <m:t>𝑖𝑛</m:t>
                        </m:r>
                      </m:sup>
                    </m:sSup>
                  </m:oMath>
                </a14:m>
                <a:r>
                  <a:rPr lang="en-US" altLang="zh-CN" sz="2800" b="1" dirty="0" smtClean="0"/>
                  <a:t>   </a:t>
                </a:r>
                <a:r>
                  <a:rPr lang="zh-CN" altLang="en-US" sz="2800" b="1" dirty="0" smtClean="0"/>
                  <a:t>，</a:t>
                </a:r>
                <a:r>
                  <a:rPr lang="en-US" altLang="zh-CN" sz="2800" b="1" dirty="0" smtClean="0"/>
                  <a:t>                    </a:t>
                </a:r>
                <a:r>
                  <a:rPr lang="zh-CN" altLang="zh-CN" sz="2800" b="1" dirty="0" smtClean="0"/>
                  <a:t>可</a:t>
                </a:r>
                <a:r>
                  <a:rPr lang="zh-CN" altLang="zh-CN" sz="2800" b="1" dirty="0"/>
                  <a:t>近似认为系统</a:t>
                </a:r>
                <a:r>
                  <a:rPr lang="zh-CN" altLang="zh-CN" sz="2800" b="1" dirty="0" smtClean="0"/>
                  <a:t>的</a:t>
                </a:r>
                <a:r>
                  <a:rPr lang="en-US" altLang="zh-CN" sz="2800" b="1" dirty="0" smtClean="0"/>
                  <a:t>   </a:t>
                </a:r>
                <a:r>
                  <a:rPr lang="zh-CN" altLang="zh-CN" sz="2800" b="1" dirty="0" smtClean="0"/>
                  <a:t>总</a:t>
                </a:r>
                <a:r>
                  <a:rPr lang="zh-CN" altLang="zh-CN" sz="2800" b="1" dirty="0"/>
                  <a:t>动量守恒</a:t>
                </a:r>
                <a:r>
                  <a:rPr lang="zh-CN" altLang="zh-CN" sz="2800" b="1" dirty="0" smtClean="0"/>
                  <a:t>。</a:t>
                </a:r>
                <a:endParaRPr lang="en-US" altLang="zh-CN" sz="2800" b="1" dirty="0" smtClean="0"/>
              </a:p>
              <a:p>
                <a:endParaRPr lang="zh-CN" altLang="zh-CN" sz="2800" b="1" dirty="0"/>
              </a:p>
              <a:p>
                <a:pPr marL="457200" indent="-457200">
                  <a:buFont typeface="Arial" panose="020B0604020202020204" pitchFamily="34" charset="0"/>
                  <a:buChar char="•"/>
                </a:pPr>
                <a:r>
                  <a:rPr lang="en-US" altLang="zh-CN" sz="2800" b="1" dirty="0"/>
                  <a:t> </a:t>
                </a:r>
                <a:r>
                  <a:rPr lang="zh-CN" altLang="zh-CN" sz="2800" b="1" dirty="0" smtClean="0"/>
                  <a:t>当</a:t>
                </a:r>
                <a:r>
                  <a:rPr lang="zh-CN" altLang="zh-CN" sz="2800" b="1" dirty="0"/>
                  <a:t>合外力不为零，但某</a:t>
                </a:r>
                <a:r>
                  <a:rPr lang="zh-CN" altLang="zh-CN" sz="2800" b="1" dirty="0">
                    <a:solidFill>
                      <a:srgbClr val="FF0000"/>
                    </a:solidFill>
                  </a:rPr>
                  <a:t>一方向上的合外力为</a:t>
                </a:r>
                <a:r>
                  <a:rPr lang="zh-CN" altLang="zh-CN" sz="2800" b="1" dirty="0" smtClean="0">
                    <a:solidFill>
                      <a:srgbClr val="FF0000"/>
                    </a:solidFill>
                  </a:rPr>
                  <a:t>零</a:t>
                </a:r>
                <a:r>
                  <a:rPr lang="en-US" altLang="zh-CN" sz="2800" b="1" dirty="0" smtClean="0">
                    <a:solidFill>
                      <a:srgbClr val="FF0000"/>
                    </a:solidFill>
                  </a:rPr>
                  <a:t>    </a:t>
                </a:r>
                <a:r>
                  <a:rPr lang="zh-CN" altLang="zh-CN" sz="2800" b="1" dirty="0" smtClean="0"/>
                  <a:t>时</a:t>
                </a:r>
                <a:r>
                  <a:rPr lang="zh-CN" altLang="zh-CN" sz="2800" b="1" dirty="0"/>
                  <a:t>，在该方向上满足动量守恒。</a:t>
                </a:r>
              </a:p>
            </p:txBody>
          </p:sp>
        </mc:Choice>
        <mc:Fallback xmlns="">
          <p:sp>
            <p:nvSpPr>
              <p:cNvPr id="8" name="矩形 7"/>
              <p:cNvSpPr>
                <a:spLocks noRot="1" noChangeAspect="1" noMove="1" noResize="1" noEditPoints="1" noAdjustHandles="1" noChangeArrowheads="1" noChangeShapeType="1" noTextEdit="1"/>
              </p:cNvSpPr>
              <p:nvPr/>
            </p:nvSpPr>
            <p:spPr>
              <a:xfrm>
                <a:off x="467544" y="1988840"/>
                <a:ext cx="8352928" cy="3212546"/>
              </a:xfrm>
              <a:prstGeom prst="rect">
                <a:avLst/>
              </a:prstGeom>
              <a:blipFill rotWithShape="1">
                <a:blip r:embed="rId2"/>
                <a:stretch>
                  <a:fillRect l="-1314" t="-2657" b="-759"/>
                </a:stretch>
              </a:blipFill>
            </p:spPr>
            <p:txBody>
              <a:bodyPr/>
              <a:lstStyle/>
              <a:p>
                <a:r>
                  <a:rPr lang="zh-CN" altLang="en-US">
                    <a:noFill/>
                  </a:rPr>
                  <a:t> </a:t>
                </a:r>
              </a:p>
            </p:txBody>
          </p:sp>
        </mc:Fallback>
      </mc:AlternateContent>
      <p:grpSp>
        <p:nvGrpSpPr>
          <p:cNvPr id="4" name="组合 3"/>
          <p:cNvGrpSpPr/>
          <p:nvPr/>
        </p:nvGrpSpPr>
        <p:grpSpPr>
          <a:xfrm>
            <a:off x="1115616" y="5157192"/>
            <a:ext cx="3776108" cy="1158788"/>
            <a:chOff x="1115616" y="5157192"/>
            <a:chExt cx="3776108" cy="1158788"/>
          </a:xfrm>
        </p:grpSpPr>
        <mc:AlternateContent xmlns:mc="http://schemas.openxmlformats.org/markup-compatibility/2006" xmlns:a14="http://schemas.microsoft.com/office/drawing/2010/main">
          <mc:Choice Requires="a14">
            <p:sp>
              <p:nvSpPr>
                <p:cNvPr id="11" name="矩形 10"/>
                <p:cNvSpPr/>
                <p:nvPr/>
              </p:nvSpPr>
              <p:spPr>
                <a:xfrm>
                  <a:off x="1763688" y="5157192"/>
                  <a:ext cx="3113609" cy="536622"/>
                </a:xfrm>
                <a:prstGeom prst="rect">
                  <a:avLst/>
                </a:prstGeom>
              </p:spPr>
              <p:txBody>
                <a:bodyPr wrap="none">
                  <a:spAutoFit/>
                </a:bodyPr>
                <a:lstStyle/>
                <a:p>
                  <a14:m>
                    <m:oMath xmlns:m="http://schemas.openxmlformats.org/officeDocument/2006/math">
                      <m:sSub>
                        <m:sSubPr>
                          <m:ctrlPr>
                            <a:rPr lang="zh-CN" altLang="zh-CN" sz="2400" i="1" smtClean="0">
                              <a:latin typeface="Cambria Math"/>
                            </a:rPr>
                          </m:ctrlPr>
                        </m:sSubPr>
                        <m:e>
                          <m:r>
                            <a:rPr lang="en-US" altLang="zh-CN" sz="2400" i="1">
                              <a:latin typeface="Cambria Math"/>
                            </a:rPr>
                            <m:t>𝐹</m:t>
                          </m:r>
                        </m:e>
                        <m:sub>
                          <m:r>
                            <a:rPr lang="en-US" altLang="zh-CN" sz="2400" i="1">
                              <a:latin typeface="Cambria Math"/>
                            </a:rPr>
                            <m:t>𝑥</m:t>
                          </m:r>
                        </m:sub>
                      </m:sSub>
                      <m:r>
                        <a:rPr lang="en-US" altLang="zh-CN" sz="2400" i="1">
                          <a:latin typeface="Cambria Math"/>
                        </a:rPr>
                        <m:t>=0</m:t>
                      </m:r>
                    </m:oMath>
                  </a14:m>
                  <a:r>
                    <a:rPr lang="zh-CN" altLang="zh-CN" sz="2400" dirty="0"/>
                    <a:t>，则</a:t>
                  </a:r>
                  <a:r>
                    <a:rPr lang="en-US" altLang="zh-CN" sz="2400" dirty="0"/>
                    <a:t>      </a:t>
                  </a:r>
                  <a14:m>
                    <m:oMath xmlns:m="http://schemas.openxmlformats.org/officeDocument/2006/math">
                      <m:sSub>
                        <m:sSubPr>
                          <m:ctrlPr>
                            <a:rPr lang="zh-CN" altLang="zh-CN" sz="2400" i="1">
                              <a:latin typeface="Cambria Math"/>
                            </a:rPr>
                          </m:ctrlPr>
                        </m:sSubPr>
                        <m:e>
                          <m:r>
                            <a:rPr lang="en-US" altLang="zh-CN" sz="2400" i="1">
                              <a:latin typeface="Cambria Math"/>
                            </a:rPr>
                            <m:t>𝑝</m:t>
                          </m:r>
                        </m:e>
                        <m:sub>
                          <m:r>
                            <a:rPr lang="en-US" altLang="zh-CN" sz="2400" i="1">
                              <a:latin typeface="Cambria Math"/>
                            </a:rPr>
                            <m:t>𝑥</m:t>
                          </m:r>
                        </m:sub>
                      </m:sSub>
                      <m:r>
                        <a:rPr lang="en-US" altLang="zh-CN" sz="2400" i="1">
                          <a:latin typeface="Cambria Math"/>
                        </a:rPr>
                        <m:t>=</m:t>
                      </m:r>
                      <m:sSubSup>
                        <m:sSubSupPr>
                          <m:ctrlPr>
                            <a:rPr lang="zh-CN" altLang="zh-CN" sz="2400" i="1">
                              <a:latin typeface="Cambria Math"/>
                            </a:rPr>
                          </m:ctrlPr>
                        </m:sSubSupPr>
                        <m:e>
                          <m:r>
                            <a:rPr lang="en-US" altLang="zh-CN" sz="2400" i="1">
                              <a:latin typeface="Cambria Math"/>
                            </a:rPr>
                            <m:t>𝑝</m:t>
                          </m:r>
                        </m:e>
                        <m:sub>
                          <m:r>
                            <a:rPr lang="en-US" altLang="zh-CN" sz="2400" i="1">
                              <a:latin typeface="Cambria Math"/>
                            </a:rPr>
                            <m:t>𝑥</m:t>
                          </m:r>
                        </m:sub>
                        <m:sup>
                          <m:r>
                            <a:rPr lang="en-US" altLang="zh-CN" sz="2400" i="1">
                              <a:latin typeface="Cambria Math"/>
                            </a:rPr>
                            <m:t>′</m:t>
                          </m:r>
                        </m:sup>
                      </m:sSubSup>
                    </m:oMath>
                  </a14:m>
                  <a:endParaRPr lang="zh-CN" altLang="zh-CN" sz="2400" dirty="0"/>
                </a:p>
              </p:txBody>
            </p:sp>
          </mc:Choice>
          <mc:Fallback xmlns="">
            <p:sp>
              <p:nvSpPr>
                <p:cNvPr id="11" name="矩形 10"/>
                <p:cNvSpPr>
                  <a:spLocks noRot="1" noChangeAspect="1" noMove="1" noResize="1" noEditPoints="1" noAdjustHandles="1" noChangeArrowheads="1" noChangeShapeType="1" noTextEdit="1"/>
                </p:cNvSpPr>
                <p:nvPr/>
              </p:nvSpPr>
              <p:spPr>
                <a:xfrm>
                  <a:off x="1763688" y="5157192"/>
                  <a:ext cx="3113609" cy="536622"/>
                </a:xfrm>
                <a:prstGeom prst="rect">
                  <a:avLst/>
                </a:prstGeom>
                <a:blipFill rotWithShape="1">
                  <a:blip r:embed="rId3"/>
                  <a:stretch>
                    <a:fillRect t="-6818" b="-13636"/>
                  </a:stretch>
                </a:blipFill>
              </p:spPr>
              <p:txBody>
                <a:bodyPr/>
                <a:lstStyle/>
                <a:p>
                  <a:r>
                    <a:rPr lang="zh-CN" altLang="en-US">
                      <a:noFill/>
                    </a:rPr>
                    <a:t> </a:t>
                  </a:r>
                </a:p>
              </p:txBody>
            </p:sp>
          </mc:Fallback>
        </mc:AlternateContent>
        <p:grpSp>
          <p:nvGrpSpPr>
            <p:cNvPr id="3" name="组合 2"/>
            <p:cNvGrpSpPr/>
            <p:nvPr/>
          </p:nvGrpSpPr>
          <p:grpSpPr>
            <a:xfrm>
              <a:off x="1115616" y="5229200"/>
              <a:ext cx="3776108" cy="1086780"/>
              <a:chOff x="1115616" y="5229200"/>
              <a:chExt cx="3776108" cy="1086780"/>
            </a:xfrm>
          </p:grpSpPr>
          <mc:AlternateContent xmlns:mc="http://schemas.openxmlformats.org/markup-compatibility/2006" xmlns:a14="http://schemas.microsoft.com/office/drawing/2010/main">
            <mc:Choice Requires="a14">
              <p:sp>
                <p:nvSpPr>
                  <p:cNvPr id="12" name="矩形 11"/>
                  <p:cNvSpPr/>
                  <p:nvPr/>
                </p:nvSpPr>
                <p:spPr>
                  <a:xfrm>
                    <a:off x="1763688" y="5733256"/>
                    <a:ext cx="3128036" cy="582724"/>
                  </a:xfrm>
                  <a:prstGeom prst="rect">
                    <a:avLst/>
                  </a:prstGeom>
                </p:spPr>
                <p:txBody>
                  <a:bodyPr wrap="none">
                    <a:spAutoFit/>
                  </a:bodyPr>
                  <a:lstStyle/>
                  <a:p>
                    <a14:m>
                      <m:oMath xmlns:m="http://schemas.openxmlformats.org/officeDocument/2006/math">
                        <m:sSub>
                          <m:sSubPr>
                            <m:ctrlPr>
                              <a:rPr lang="zh-CN" altLang="zh-CN" sz="2400" i="1">
                                <a:latin typeface="Cambria Math"/>
                              </a:rPr>
                            </m:ctrlPr>
                          </m:sSubPr>
                          <m:e>
                            <m:r>
                              <a:rPr lang="en-US" altLang="zh-CN" sz="2400" i="1">
                                <a:latin typeface="Cambria Math"/>
                              </a:rPr>
                              <m:t>𝐹</m:t>
                            </m:r>
                          </m:e>
                          <m:sub>
                            <m:r>
                              <a:rPr lang="en-US" altLang="zh-CN" sz="2400" i="1">
                                <a:latin typeface="Cambria Math"/>
                              </a:rPr>
                              <m:t>𝑦</m:t>
                            </m:r>
                          </m:sub>
                        </m:sSub>
                        <m:r>
                          <a:rPr lang="en-US" altLang="zh-CN" sz="2400" i="1">
                            <a:latin typeface="Cambria Math"/>
                          </a:rPr>
                          <m:t>=0</m:t>
                        </m:r>
                      </m:oMath>
                    </a14:m>
                    <a:r>
                      <a:rPr lang="zh-CN" altLang="zh-CN" sz="2400" dirty="0"/>
                      <a:t>，则</a:t>
                    </a:r>
                    <a:r>
                      <a:rPr lang="en-US" altLang="zh-CN" sz="2400" dirty="0"/>
                      <a:t>      </a:t>
                    </a:r>
                    <a14:m>
                      <m:oMath xmlns:m="http://schemas.openxmlformats.org/officeDocument/2006/math">
                        <m:sSub>
                          <m:sSubPr>
                            <m:ctrlPr>
                              <a:rPr lang="zh-CN" altLang="zh-CN" sz="2400" i="1">
                                <a:latin typeface="Cambria Math"/>
                              </a:rPr>
                            </m:ctrlPr>
                          </m:sSubPr>
                          <m:e>
                            <m:r>
                              <a:rPr lang="en-US" altLang="zh-CN" sz="2400" i="1">
                                <a:latin typeface="Cambria Math"/>
                              </a:rPr>
                              <m:t>𝑝</m:t>
                            </m:r>
                          </m:e>
                          <m:sub>
                            <m:r>
                              <a:rPr lang="en-US" altLang="zh-CN" sz="2400" i="1">
                                <a:latin typeface="Cambria Math"/>
                              </a:rPr>
                              <m:t>𝑦</m:t>
                            </m:r>
                          </m:sub>
                        </m:sSub>
                        <m:r>
                          <a:rPr lang="en-US" altLang="zh-CN" sz="2400" i="1">
                            <a:latin typeface="Cambria Math"/>
                          </a:rPr>
                          <m:t>=</m:t>
                        </m:r>
                        <m:sSubSup>
                          <m:sSubSupPr>
                            <m:ctrlPr>
                              <a:rPr lang="zh-CN" altLang="zh-CN" sz="2400" i="1">
                                <a:latin typeface="Cambria Math"/>
                              </a:rPr>
                            </m:ctrlPr>
                          </m:sSubSupPr>
                          <m:e>
                            <m:r>
                              <a:rPr lang="en-US" altLang="zh-CN" sz="2400" i="1">
                                <a:latin typeface="Cambria Math"/>
                              </a:rPr>
                              <m:t>𝑝</m:t>
                            </m:r>
                          </m:e>
                          <m:sub>
                            <m:r>
                              <a:rPr lang="en-US" altLang="zh-CN" sz="2400" i="1">
                                <a:latin typeface="Cambria Math"/>
                              </a:rPr>
                              <m:t>𝑦</m:t>
                            </m:r>
                          </m:sub>
                          <m:sup>
                            <m:r>
                              <a:rPr lang="en-US" altLang="zh-CN" sz="2400" i="1">
                                <a:latin typeface="Cambria Math"/>
                              </a:rPr>
                              <m:t>′</m:t>
                            </m:r>
                          </m:sup>
                        </m:sSubSup>
                      </m:oMath>
                    </a14:m>
                    <a:endParaRPr lang="zh-CN" altLang="zh-CN" sz="2400" dirty="0"/>
                  </a:p>
                </p:txBody>
              </p:sp>
            </mc:Choice>
            <mc:Fallback xmlns="">
              <p:sp>
                <p:nvSpPr>
                  <p:cNvPr id="12" name="矩形 11"/>
                  <p:cNvSpPr>
                    <a:spLocks noRot="1" noChangeAspect="1" noMove="1" noResize="1" noEditPoints="1" noAdjustHandles="1" noChangeArrowheads="1" noChangeShapeType="1" noTextEdit="1"/>
                  </p:cNvSpPr>
                  <p:nvPr/>
                </p:nvSpPr>
                <p:spPr>
                  <a:xfrm>
                    <a:off x="1763688" y="5733256"/>
                    <a:ext cx="3128036" cy="582724"/>
                  </a:xfrm>
                  <a:prstGeom prst="rect">
                    <a:avLst/>
                  </a:prstGeom>
                  <a:blipFill rotWithShape="1">
                    <a:blip r:embed="rId4"/>
                    <a:stretch>
                      <a:fillRect t="-6250" b="-4167"/>
                    </a:stretch>
                  </a:blipFill>
                </p:spPr>
                <p:txBody>
                  <a:bodyPr/>
                  <a:lstStyle/>
                  <a:p>
                    <a:r>
                      <a:rPr lang="zh-CN" altLang="en-US">
                        <a:noFill/>
                      </a:rPr>
                      <a:t> </a:t>
                    </a:r>
                  </a:p>
                </p:txBody>
              </p:sp>
            </mc:Fallback>
          </mc:AlternateContent>
          <p:sp>
            <p:nvSpPr>
              <p:cNvPr id="13" name="TextBox 12"/>
              <p:cNvSpPr txBox="1"/>
              <p:nvPr/>
            </p:nvSpPr>
            <p:spPr>
              <a:xfrm>
                <a:off x="1115616" y="5229200"/>
                <a:ext cx="504056" cy="461665"/>
              </a:xfrm>
              <a:prstGeom prst="rect">
                <a:avLst/>
              </a:prstGeom>
              <a:noFill/>
            </p:spPr>
            <p:txBody>
              <a:bodyPr wrap="square" rtlCol="0">
                <a:spAutoFit/>
              </a:bodyPr>
              <a:lstStyle/>
              <a:p>
                <a:r>
                  <a:rPr lang="zh-CN" altLang="en-US" sz="2400" dirty="0" smtClean="0"/>
                  <a:t>若</a:t>
                </a:r>
                <a:endParaRPr lang="zh-CN" altLang="en-US" sz="2400" dirty="0"/>
              </a:p>
            </p:txBody>
          </p:sp>
          <p:sp>
            <p:nvSpPr>
              <p:cNvPr id="14" name="TextBox 13"/>
              <p:cNvSpPr txBox="1"/>
              <p:nvPr/>
            </p:nvSpPr>
            <p:spPr>
              <a:xfrm>
                <a:off x="1115616" y="5805264"/>
                <a:ext cx="504056" cy="461665"/>
              </a:xfrm>
              <a:prstGeom prst="rect">
                <a:avLst/>
              </a:prstGeom>
              <a:noFill/>
            </p:spPr>
            <p:txBody>
              <a:bodyPr wrap="square" rtlCol="0">
                <a:spAutoFit/>
              </a:bodyPr>
              <a:lstStyle/>
              <a:p>
                <a:r>
                  <a:rPr lang="zh-CN" altLang="en-US" sz="2400" dirty="0" smtClean="0"/>
                  <a:t>若</a:t>
                </a:r>
                <a:endParaRPr lang="zh-CN" altLang="en-US" sz="2400" dirty="0"/>
              </a:p>
            </p:txBody>
          </p:sp>
        </p:grpSp>
      </p:grpSp>
    </p:spTree>
    <p:extLst>
      <p:ext uri="{BB962C8B-B14F-4D97-AF65-F5344CB8AC3E}">
        <p14:creationId xmlns:p14="http://schemas.microsoft.com/office/powerpoint/2010/main" val="3242815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394856" y="696380"/>
            <a:ext cx="5665540" cy="716396"/>
          </a:xfrm>
          <a:prstGeom prst="rect">
            <a:avLst/>
          </a:prstGeom>
          <a:noFill/>
          <a:ln w="38100">
            <a:noFill/>
            <a:miter lim="800000"/>
            <a:headEnd/>
            <a:tailEnd/>
          </a:ln>
          <a:effectLst/>
        </p:spPr>
        <p:txBody>
          <a:bodyPr lIns="82589" tIns="41294" rIns="82589" bIns="41294" anchor="ctr"/>
          <a:lstStyle/>
          <a:p>
            <a:pPr defTabSz="914784">
              <a:lnSpc>
                <a:spcPct val="150000"/>
              </a:lnSpc>
              <a:defRPr/>
            </a:pPr>
            <a:r>
              <a:rPr kumimoji="1" lang="en-US" altLang="zh-CN" sz="3200" b="1" dirty="0" smtClean="0">
                <a:latin typeface="微软雅黑" panose="020B0503020204020204" pitchFamily="34" charset="-122"/>
                <a:ea typeface="微软雅黑" panose="020B0503020204020204" pitchFamily="34" charset="-122"/>
              </a:rPr>
              <a:t>4.</a:t>
            </a:r>
            <a:r>
              <a:rPr kumimoji="1" lang="zh-CN" altLang="en-US" sz="32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动量守恒定律的</a:t>
            </a:r>
            <a:r>
              <a:rPr kumimoji="1" lang="zh-CN" altLang="en-US" sz="32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应用举例</a:t>
            </a:r>
            <a:endParaRPr kumimoji="1" lang="en-US" altLang="zh-CN" sz="32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3" name="TextBox 2"/>
          <p:cNvSpPr txBox="1"/>
          <p:nvPr/>
        </p:nvSpPr>
        <p:spPr>
          <a:xfrm>
            <a:off x="755576" y="1556792"/>
            <a:ext cx="2520280" cy="523220"/>
          </a:xfrm>
          <a:prstGeom prst="rect">
            <a:avLst/>
          </a:prstGeom>
          <a:noFill/>
        </p:spPr>
        <p:txBody>
          <a:bodyPr wrap="square" rtlCol="0">
            <a:spAutoFit/>
          </a:bodyPr>
          <a:lstStyle/>
          <a:p>
            <a:r>
              <a:rPr lang="zh-CN" altLang="en-US" sz="2800" b="1" dirty="0" smtClean="0">
                <a:solidFill>
                  <a:srgbClr val="FF0000"/>
                </a:solidFill>
              </a:rPr>
              <a:t>解题步骤：</a:t>
            </a:r>
            <a:endParaRPr lang="zh-CN" altLang="en-US" sz="2800" b="1" dirty="0">
              <a:solidFill>
                <a:srgbClr val="FF0000"/>
              </a:solidFill>
            </a:endParaRPr>
          </a:p>
        </p:txBody>
      </p:sp>
      <p:sp>
        <p:nvSpPr>
          <p:cNvPr id="6" name="矩形 5"/>
          <p:cNvSpPr/>
          <p:nvPr/>
        </p:nvSpPr>
        <p:spPr>
          <a:xfrm>
            <a:off x="827584" y="2204864"/>
            <a:ext cx="7668344" cy="2862322"/>
          </a:xfrm>
          <a:prstGeom prst="rect">
            <a:avLst/>
          </a:prstGeom>
        </p:spPr>
        <p:txBody>
          <a:bodyPr wrap="square">
            <a:spAutoFit/>
          </a:bodyPr>
          <a:lstStyle/>
          <a:p>
            <a:r>
              <a:rPr lang="zh-CN" altLang="zh-CN" sz="2000" b="1" dirty="0"/>
              <a:t>①确定研究对象</a:t>
            </a:r>
            <a:r>
              <a:rPr lang="zh-CN" altLang="zh-CN" sz="2000" b="1" dirty="0" smtClean="0"/>
              <a:t>；</a:t>
            </a:r>
            <a:endParaRPr lang="en-US" altLang="zh-CN" sz="2000" b="1" dirty="0" smtClean="0"/>
          </a:p>
          <a:p>
            <a:endParaRPr lang="zh-CN" altLang="zh-CN" sz="2000" b="1" dirty="0"/>
          </a:p>
          <a:p>
            <a:r>
              <a:rPr lang="zh-CN" altLang="zh-CN" sz="2000" b="1" dirty="0"/>
              <a:t>②对研究对象进行受力分析，判断是否满足动量守恒的条件</a:t>
            </a:r>
            <a:r>
              <a:rPr lang="zh-CN" altLang="zh-CN" sz="2000" b="1" dirty="0" smtClean="0"/>
              <a:t>；</a:t>
            </a:r>
            <a:endParaRPr lang="en-US" altLang="zh-CN" sz="2000" b="1" dirty="0" smtClean="0"/>
          </a:p>
          <a:p>
            <a:endParaRPr lang="zh-CN" altLang="zh-CN" sz="2000" b="1" dirty="0"/>
          </a:p>
          <a:p>
            <a:r>
              <a:rPr lang="zh-CN" altLang="zh-CN" sz="2000" b="1" dirty="0"/>
              <a:t>③建立坐标系，或规定坐标轴的正方向</a:t>
            </a:r>
            <a:r>
              <a:rPr lang="zh-CN" altLang="zh-CN" sz="2000" b="1" dirty="0" smtClean="0"/>
              <a:t>；</a:t>
            </a:r>
            <a:endParaRPr lang="en-US" altLang="zh-CN" sz="2000" b="1" dirty="0" smtClean="0"/>
          </a:p>
          <a:p>
            <a:endParaRPr lang="zh-CN" altLang="zh-CN" sz="2000" b="1" dirty="0"/>
          </a:p>
          <a:p>
            <a:r>
              <a:rPr lang="zh-CN" altLang="zh-CN" sz="2000" b="1" dirty="0"/>
              <a:t>④计算过程前后的总动量，应用动量守恒定律列出表达式</a:t>
            </a:r>
            <a:r>
              <a:rPr lang="zh-CN" altLang="zh-CN" sz="2000" b="1" dirty="0" smtClean="0"/>
              <a:t>；</a:t>
            </a:r>
            <a:endParaRPr lang="en-US" altLang="zh-CN" sz="2000" b="1" dirty="0" smtClean="0"/>
          </a:p>
          <a:p>
            <a:endParaRPr lang="zh-CN" altLang="zh-CN" sz="2000" b="1" dirty="0"/>
          </a:p>
          <a:p>
            <a:r>
              <a:rPr lang="zh-CN" altLang="zh-CN" sz="2000" b="1" dirty="0"/>
              <a:t>⑤求解</a:t>
            </a:r>
          </a:p>
        </p:txBody>
      </p:sp>
    </p:spTree>
    <p:extLst>
      <p:ext uri="{BB962C8B-B14F-4D97-AF65-F5344CB8AC3E}">
        <p14:creationId xmlns:p14="http://schemas.microsoft.com/office/powerpoint/2010/main" val="13835319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395536" y="807380"/>
                <a:ext cx="8496944" cy="1902700"/>
              </a:xfrm>
              <a:prstGeom prst="rect">
                <a:avLst/>
              </a:prstGeom>
            </p:spPr>
            <p:txBody>
              <a:bodyPr wrap="square">
                <a:spAutoFit/>
              </a:bodyPr>
              <a:lstStyle/>
              <a:p>
                <a:r>
                  <a:rPr lang="zh-CN" altLang="zh-CN" sz="2800" b="1" dirty="0" smtClean="0">
                    <a:solidFill>
                      <a:srgbClr val="FF0000"/>
                    </a:solidFill>
                  </a:rPr>
                  <a:t>例</a:t>
                </a:r>
                <a:r>
                  <a:rPr lang="en-US" altLang="zh-CN" sz="2800" b="1" dirty="0" smtClean="0">
                    <a:solidFill>
                      <a:srgbClr val="FF0000"/>
                    </a:solidFill>
                  </a:rPr>
                  <a:t>1.</a:t>
                </a:r>
                <a:r>
                  <a:rPr lang="zh-CN" altLang="zh-CN" sz="2800" b="1" dirty="0" smtClean="0"/>
                  <a:t>如图所</a:t>
                </a:r>
                <a:r>
                  <a:rPr lang="zh-CN" altLang="zh-CN" sz="2800" b="1" dirty="0"/>
                  <a:t>示，一辆质量为</a:t>
                </a:r>
                <a14:m>
                  <m:oMath xmlns:m="http://schemas.openxmlformats.org/officeDocument/2006/math">
                    <m:r>
                      <a:rPr lang="en-US" altLang="zh-CN" sz="2800" b="1" i="1">
                        <a:latin typeface="Cambria Math"/>
                      </a:rPr>
                      <m:t>𝟏</m:t>
                    </m:r>
                    <m:r>
                      <a:rPr lang="en-US" altLang="zh-CN" sz="2800" b="1">
                        <a:latin typeface="Cambria Math"/>
                      </a:rPr>
                      <m:t>.</m:t>
                    </m:r>
                    <m:r>
                      <a:rPr lang="en-US" altLang="zh-CN" sz="2800" b="1" i="1">
                        <a:latin typeface="Cambria Math"/>
                      </a:rPr>
                      <m:t>𝟖</m:t>
                    </m:r>
                    <m:r>
                      <a:rPr lang="en-US" altLang="zh-CN" sz="2800" b="1">
                        <a:latin typeface="Cambria Math"/>
                      </a:rPr>
                      <m:t>×</m:t>
                    </m:r>
                    <m:sSup>
                      <m:sSupPr>
                        <m:ctrlPr>
                          <a:rPr lang="zh-CN" altLang="zh-CN" sz="2800" b="1" i="1">
                            <a:latin typeface="Cambria Math"/>
                          </a:rPr>
                        </m:ctrlPr>
                      </m:sSupPr>
                      <m:e>
                        <m:r>
                          <a:rPr lang="en-US" altLang="zh-CN" sz="2800" b="1" i="1">
                            <a:latin typeface="Cambria Math"/>
                          </a:rPr>
                          <m:t>𝟏𝟎</m:t>
                        </m:r>
                      </m:e>
                      <m:sup>
                        <m:r>
                          <a:rPr lang="en-US" altLang="zh-CN" sz="2800" b="1" i="1">
                            <a:latin typeface="Cambria Math"/>
                          </a:rPr>
                          <m:t>𝟒</m:t>
                        </m:r>
                      </m:sup>
                    </m:sSup>
                    <m:r>
                      <a:rPr lang="en-US" altLang="zh-CN" sz="2800" b="1" i="1">
                        <a:latin typeface="Cambria Math"/>
                      </a:rPr>
                      <m:t>𝐤𝐠</m:t>
                    </m:r>
                  </m:oMath>
                </a14:m>
                <a:r>
                  <a:rPr lang="zh-CN" altLang="zh-CN" sz="2800" b="1" dirty="0"/>
                  <a:t>的货车在平直轨道上以</a:t>
                </a:r>
                <a14:m>
                  <m:oMath xmlns:m="http://schemas.openxmlformats.org/officeDocument/2006/math">
                    <m:r>
                      <a:rPr lang="en-US" altLang="zh-CN" sz="2800" b="1" i="1">
                        <a:latin typeface="Cambria Math"/>
                      </a:rPr>
                      <m:t>𝟐𝐦</m:t>
                    </m:r>
                    <m:r>
                      <a:rPr lang="en-US" altLang="zh-CN" sz="2800" b="1">
                        <a:latin typeface="Cambria Math"/>
                      </a:rPr>
                      <m:t>∙</m:t>
                    </m:r>
                    <m:sSup>
                      <m:sSupPr>
                        <m:ctrlPr>
                          <a:rPr lang="zh-CN" altLang="zh-CN" sz="2800" b="1" i="1">
                            <a:latin typeface="Cambria Math"/>
                          </a:rPr>
                        </m:ctrlPr>
                      </m:sSupPr>
                      <m:e>
                        <m:r>
                          <a:rPr lang="en-US" altLang="zh-CN" sz="2800" b="1" i="1">
                            <a:latin typeface="Cambria Math"/>
                          </a:rPr>
                          <m:t>𝒔</m:t>
                        </m:r>
                      </m:e>
                      <m:sup>
                        <m:r>
                          <a:rPr lang="en-US" altLang="zh-CN" sz="2800" b="1" i="1">
                            <a:latin typeface="Cambria Math"/>
                          </a:rPr>
                          <m:t>−</m:t>
                        </m:r>
                        <m:r>
                          <a:rPr lang="en-US" altLang="zh-CN" sz="2800" b="1" i="1">
                            <a:latin typeface="Cambria Math"/>
                          </a:rPr>
                          <m:t>𝟏</m:t>
                        </m:r>
                      </m:sup>
                    </m:sSup>
                  </m:oMath>
                </a14:m>
                <a:r>
                  <a:rPr lang="zh-CN" altLang="zh-CN" sz="2800" b="1" dirty="0"/>
                  <a:t>的速度向右运动，与前面一辆质量为</a:t>
                </a:r>
                <a14:m>
                  <m:oMath xmlns:m="http://schemas.openxmlformats.org/officeDocument/2006/math">
                    <m:r>
                      <a:rPr lang="en-US" altLang="zh-CN" sz="2800" b="1" i="1">
                        <a:latin typeface="Cambria Math"/>
                      </a:rPr>
                      <m:t>𝟐</m:t>
                    </m:r>
                    <m:r>
                      <a:rPr lang="en-US" altLang="zh-CN" sz="2800" b="1">
                        <a:latin typeface="Cambria Math"/>
                      </a:rPr>
                      <m:t>.</m:t>
                    </m:r>
                    <m:r>
                      <a:rPr lang="en-US" altLang="zh-CN" sz="2800" b="1" i="1">
                        <a:latin typeface="Cambria Math"/>
                      </a:rPr>
                      <m:t>𝟐</m:t>
                    </m:r>
                    <m:r>
                      <a:rPr lang="en-US" altLang="zh-CN" sz="2800" b="1">
                        <a:latin typeface="Cambria Math"/>
                      </a:rPr>
                      <m:t>×</m:t>
                    </m:r>
                    <m:sSup>
                      <m:sSupPr>
                        <m:ctrlPr>
                          <a:rPr lang="zh-CN" altLang="zh-CN" sz="2800" b="1" i="1">
                            <a:latin typeface="Cambria Math"/>
                          </a:rPr>
                        </m:ctrlPr>
                      </m:sSupPr>
                      <m:e>
                        <m:r>
                          <a:rPr lang="en-US" altLang="zh-CN" sz="2800" b="1" i="1">
                            <a:latin typeface="Cambria Math"/>
                          </a:rPr>
                          <m:t>𝟏𝟎</m:t>
                        </m:r>
                      </m:e>
                      <m:sup>
                        <m:r>
                          <a:rPr lang="en-US" altLang="zh-CN" sz="2800" b="1" i="1">
                            <a:latin typeface="Cambria Math"/>
                          </a:rPr>
                          <m:t>𝟒</m:t>
                        </m:r>
                      </m:sup>
                    </m:sSup>
                    <m:r>
                      <a:rPr lang="en-US" altLang="zh-CN" sz="2800" b="1" i="1">
                        <a:latin typeface="Cambria Math"/>
                      </a:rPr>
                      <m:t>𝐤𝐠</m:t>
                    </m:r>
                  </m:oMath>
                </a14:m>
                <a:r>
                  <a:rPr lang="zh-CN" altLang="zh-CN" sz="2800" b="1" dirty="0"/>
                  <a:t>的静止的货车发生碰撞，碰后两辆货车结合在一起继续运动。求碰后两货车的运动速度。</a:t>
                </a:r>
                <a:endParaRPr lang="zh-CN" altLang="en-US" sz="2800" b="1" dirty="0"/>
              </a:p>
            </p:txBody>
          </p:sp>
        </mc:Choice>
        <mc:Fallback xmlns="">
          <p:sp>
            <p:nvSpPr>
              <p:cNvPr id="2" name="矩形 1"/>
              <p:cNvSpPr>
                <a:spLocks noRot="1" noChangeAspect="1" noMove="1" noResize="1" noEditPoints="1" noAdjustHandles="1" noChangeArrowheads="1" noChangeShapeType="1" noTextEdit="1"/>
              </p:cNvSpPr>
              <p:nvPr/>
            </p:nvSpPr>
            <p:spPr>
              <a:xfrm>
                <a:off x="395536" y="807380"/>
                <a:ext cx="8496944" cy="1902700"/>
              </a:xfrm>
              <a:prstGeom prst="rect">
                <a:avLst/>
              </a:prstGeom>
              <a:blipFill rotWithShape="1">
                <a:blip r:embed="rId2"/>
                <a:stretch>
                  <a:fillRect l="-1506" t="-2875" r="-4448" b="-6390"/>
                </a:stretch>
              </a:blipFill>
            </p:spPr>
            <p:txBody>
              <a:bodyPr/>
              <a:lstStyle/>
              <a:p>
                <a:r>
                  <a:rPr lang="zh-CN" altLang="en-US">
                    <a:noFill/>
                  </a:rPr>
                  <a:t> </a:t>
                </a:r>
              </a:p>
            </p:txBody>
          </p:sp>
        </mc:Fallback>
      </mc:AlternateContent>
      <p:grpSp>
        <p:nvGrpSpPr>
          <p:cNvPr id="3" name="组合 2"/>
          <p:cNvGrpSpPr/>
          <p:nvPr/>
        </p:nvGrpSpPr>
        <p:grpSpPr>
          <a:xfrm>
            <a:off x="4211960" y="3184061"/>
            <a:ext cx="4464496" cy="1186665"/>
            <a:chOff x="1259632" y="2195572"/>
            <a:chExt cx="6840760" cy="1828344"/>
          </a:xfrm>
        </p:grpSpPr>
        <p:grpSp>
          <p:nvGrpSpPr>
            <p:cNvPr id="8" name="组合 7"/>
            <p:cNvGrpSpPr/>
            <p:nvPr/>
          </p:nvGrpSpPr>
          <p:grpSpPr>
            <a:xfrm>
              <a:off x="1259632" y="2837423"/>
              <a:ext cx="6840760" cy="1186493"/>
              <a:chOff x="1259632" y="2837424"/>
              <a:chExt cx="6840760" cy="1186492"/>
            </a:xfrm>
          </p:grpSpPr>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2871787"/>
                <a:ext cx="1905000" cy="111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 name="组合 10"/>
              <p:cNvGrpSpPr/>
              <p:nvPr/>
            </p:nvGrpSpPr>
            <p:grpSpPr>
              <a:xfrm>
                <a:off x="1259632" y="2837424"/>
                <a:ext cx="6840760" cy="1186492"/>
                <a:chOff x="1259632" y="2837424"/>
                <a:chExt cx="6840760" cy="1186492"/>
              </a:xfrm>
            </p:grpSpPr>
            <p:grpSp>
              <p:nvGrpSpPr>
                <p:cNvPr id="12" name="组合 11"/>
                <p:cNvGrpSpPr/>
                <p:nvPr/>
              </p:nvGrpSpPr>
              <p:grpSpPr>
                <a:xfrm>
                  <a:off x="1475656" y="2837424"/>
                  <a:ext cx="2711216" cy="1148788"/>
                  <a:chOff x="1475656" y="2837424"/>
                  <a:chExt cx="2711216" cy="1148788"/>
                </a:xfrm>
              </p:grpSpPr>
              <p:cxnSp>
                <p:nvCxnSpPr>
                  <p:cNvPr id="14" name="直接箭头连接符 13"/>
                  <p:cNvCxnSpPr/>
                  <p:nvPr/>
                </p:nvCxnSpPr>
                <p:spPr>
                  <a:xfrm>
                    <a:off x="3131840" y="3398911"/>
                    <a:ext cx="936104" cy="0"/>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1475656" y="2837424"/>
                    <a:ext cx="2711216" cy="1148788"/>
                    <a:chOff x="1475656" y="2837424"/>
                    <a:chExt cx="2711216" cy="1148788"/>
                  </a:xfrm>
                </p:grpSpPr>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2871787"/>
                      <a:ext cx="1905000" cy="111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17" name="矩形 16"/>
                        <p:cNvSpPr/>
                        <p:nvPr/>
                      </p:nvSpPr>
                      <p:spPr>
                        <a:xfrm>
                          <a:off x="3131840" y="2837424"/>
                          <a:ext cx="1055032" cy="3755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a:latin typeface="Cambria Math"/>
                                  </a:rPr>
                                  <m:t>2</m:t>
                                </m:r>
                                <m:r>
                                  <m:rPr>
                                    <m:sty m:val="p"/>
                                  </m:rPr>
                                  <a:rPr lang="en-US" altLang="zh-CN">
                                    <a:latin typeface="Cambria Math"/>
                                  </a:rPr>
                                  <m:t>m</m:t>
                                </m:r>
                                <m:r>
                                  <a:rPr lang="en-US" altLang="zh-CN">
                                    <a:latin typeface="Cambria Math"/>
                                  </a:rPr>
                                  <m:t>∙</m:t>
                                </m:r>
                                <m:sSup>
                                  <m:sSupPr>
                                    <m:ctrlPr>
                                      <a:rPr lang="zh-CN" altLang="zh-CN" i="1">
                                        <a:latin typeface="Cambria Math"/>
                                      </a:rPr>
                                    </m:ctrlPr>
                                  </m:sSupPr>
                                  <m:e>
                                    <m:r>
                                      <a:rPr lang="en-US" altLang="zh-CN" i="1">
                                        <a:latin typeface="Cambria Math"/>
                                      </a:rPr>
                                      <m:t>𝑠</m:t>
                                    </m:r>
                                  </m:e>
                                  <m:sup>
                                    <m:r>
                                      <a:rPr lang="en-US" altLang="zh-CN" i="1">
                                        <a:latin typeface="Cambria Math"/>
                                      </a:rPr>
                                      <m:t>−1</m:t>
                                    </m:r>
                                  </m:sup>
                                </m:sSup>
                              </m:oMath>
                            </m:oMathPara>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3131840" y="2837424"/>
                          <a:ext cx="1055032" cy="375552"/>
                        </a:xfrm>
                        <a:prstGeom prst="rect">
                          <a:avLst/>
                        </a:prstGeom>
                        <a:blipFill rotWithShape="1">
                          <a:blip r:embed="rId4"/>
                          <a:stretch>
                            <a:fillRect/>
                          </a:stretch>
                        </a:blipFill>
                      </p:spPr>
                      <p:txBody>
                        <a:bodyPr/>
                        <a:lstStyle/>
                        <a:p>
                          <a:r>
                            <a:rPr lang="zh-CN" altLang="en-US">
                              <a:noFill/>
                            </a:rPr>
                            <a:t> </a:t>
                          </a:r>
                        </a:p>
                      </p:txBody>
                    </p:sp>
                  </mc:Fallback>
                </mc:AlternateContent>
              </p:grpSp>
            </p:grpSp>
            <p:sp>
              <p:nvSpPr>
                <p:cNvPr id="13" name="矩形 12"/>
                <p:cNvSpPr/>
                <p:nvPr/>
              </p:nvSpPr>
              <p:spPr>
                <a:xfrm>
                  <a:off x="1259632" y="3861048"/>
                  <a:ext cx="6840760" cy="162868"/>
                </a:xfrm>
                <a:prstGeom prst="rect">
                  <a:avLst/>
                </a:prstGeom>
                <a:solidFill>
                  <a:schemeClr val="tx1">
                    <a:lumMod val="85000"/>
                    <a:lumOff val="1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cxnSp>
          <p:nvCxnSpPr>
            <p:cNvPr id="5" name="直接箭头连接符 4"/>
            <p:cNvCxnSpPr/>
            <p:nvPr/>
          </p:nvCxnSpPr>
          <p:spPr>
            <a:xfrm>
              <a:off x="2195736" y="2420888"/>
              <a:ext cx="309634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907704" y="2195572"/>
              <a:ext cx="648072" cy="369332"/>
            </a:xfrm>
            <a:prstGeom prst="rect">
              <a:avLst/>
            </a:prstGeom>
            <a:noFill/>
          </p:spPr>
          <p:txBody>
            <a:bodyPr wrap="square" rtlCol="0">
              <a:spAutoFit/>
            </a:bodyPr>
            <a:lstStyle/>
            <a:p>
              <a:r>
                <a:rPr lang="en-US" altLang="zh-CN" dirty="0" smtClean="0"/>
                <a:t>O</a:t>
              </a:r>
              <a:endParaRPr lang="zh-CN" altLang="en-US" dirty="0"/>
            </a:p>
          </p:txBody>
        </p:sp>
        <p:sp>
          <p:nvSpPr>
            <p:cNvPr id="7" name="TextBox 6"/>
            <p:cNvSpPr txBox="1"/>
            <p:nvPr/>
          </p:nvSpPr>
          <p:spPr>
            <a:xfrm>
              <a:off x="5436096" y="2195572"/>
              <a:ext cx="504056" cy="369332"/>
            </a:xfrm>
            <a:prstGeom prst="rect">
              <a:avLst/>
            </a:prstGeom>
            <a:noFill/>
          </p:spPr>
          <p:txBody>
            <a:bodyPr wrap="square" rtlCol="0">
              <a:spAutoFit/>
            </a:bodyPr>
            <a:lstStyle/>
            <a:p>
              <a:r>
                <a:rPr lang="en-US" altLang="zh-CN" dirty="0" smtClean="0"/>
                <a:t>X</a:t>
              </a:r>
              <a:endParaRPr lang="zh-CN" altLang="en-US" dirty="0"/>
            </a:p>
          </p:txBody>
        </p:sp>
      </p:grpSp>
      <p:sp>
        <p:nvSpPr>
          <p:cNvPr id="18" name="矩形 17"/>
          <p:cNvSpPr/>
          <p:nvPr/>
        </p:nvSpPr>
        <p:spPr>
          <a:xfrm>
            <a:off x="539552" y="3093225"/>
            <a:ext cx="3312368" cy="3539430"/>
          </a:xfrm>
          <a:prstGeom prst="rect">
            <a:avLst/>
          </a:prstGeom>
        </p:spPr>
        <p:txBody>
          <a:bodyPr wrap="square">
            <a:spAutoFit/>
          </a:bodyPr>
          <a:lstStyle/>
          <a:p>
            <a:r>
              <a:rPr lang="zh-CN" altLang="zh-CN" sz="2800" b="1" dirty="0">
                <a:solidFill>
                  <a:srgbClr val="FF0000"/>
                </a:solidFill>
              </a:rPr>
              <a:t>解</a:t>
            </a:r>
            <a:r>
              <a:rPr lang="zh-CN" altLang="zh-CN" sz="2800" b="1" dirty="0" smtClean="0">
                <a:solidFill>
                  <a:srgbClr val="FF0000"/>
                </a:solidFill>
              </a:rPr>
              <a:t>：</a:t>
            </a:r>
            <a:r>
              <a:rPr lang="zh-CN" altLang="zh-CN" sz="2800" b="1" dirty="0" smtClean="0"/>
              <a:t>在</a:t>
            </a:r>
            <a:r>
              <a:rPr lang="zh-CN" altLang="zh-CN" sz="2800" b="1" dirty="0"/>
              <a:t>水平方向上，两辆货车碰撞的相互作用力远大于它们所受到的地面的摩擦力及空气阻力，因此，系统满足动量守恒定律。</a:t>
            </a:r>
          </a:p>
          <a:p>
            <a:endParaRPr lang="zh-CN" altLang="en-US" sz="2800" b="1" dirty="0"/>
          </a:p>
        </p:txBody>
      </p:sp>
    </p:spTree>
    <p:extLst>
      <p:ext uri="{BB962C8B-B14F-4D97-AF65-F5344CB8AC3E}">
        <p14:creationId xmlns:p14="http://schemas.microsoft.com/office/powerpoint/2010/main" val="147051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355976" y="1090207"/>
            <a:ext cx="4464496" cy="1186665"/>
            <a:chOff x="1259632" y="2195572"/>
            <a:chExt cx="6840760" cy="1828344"/>
          </a:xfrm>
        </p:grpSpPr>
        <p:grpSp>
          <p:nvGrpSpPr>
            <p:cNvPr id="3" name="组合 2"/>
            <p:cNvGrpSpPr/>
            <p:nvPr/>
          </p:nvGrpSpPr>
          <p:grpSpPr>
            <a:xfrm>
              <a:off x="1259632" y="2837423"/>
              <a:ext cx="6840760" cy="1186493"/>
              <a:chOff x="1259632" y="2837424"/>
              <a:chExt cx="6840760" cy="1186492"/>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2871787"/>
                <a:ext cx="1905000" cy="111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组合 7"/>
              <p:cNvGrpSpPr/>
              <p:nvPr/>
            </p:nvGrpSpPr>
            <p:grpSpPr>
              <a:xfrm>
                <a:off x="1259632" y="2837424"/>
                <a:ext cx="6840760" cy="1186492"/>
                <a:chOff x="1259632" y="2837424"/>
                <a:chExt cx="6840760" cy="1186492"/>
              </a:xfrm>
            </p:grpSpPr>
            <p:grpSp>
              <p:nvGrpSpPr>
                <p:cNvPr id="9" name="组合 8"/>
                <p:cNvGrpSpPr/>
                <p:nvPr/>
              </p:nvGrpSpPr>
              <p:grpSpPr>
                <a:xfrm>
                  <a:off x="1475656" y="2837424"/>
                  <a:ext cx="2711216" cy="1148788"/>
                  <a:chOff x="1475656" y="2837424"/>
                  <a:chExt cx="2711216" cy="1148788"/>
                </a:xfrm>
              </p:grpSpPr>
              <p:cxnSp>
                <p:nvCxnSpPr>
                  <p:cNvPr id="11" name="直接箭头连接符 10"/>
                  <p:cNvCxnSpPr/>
                  <p:nvPr/>
                </p:nvCxnSpPr>
                <p:spPr>
                  <a:xfrm>
                    <a:off x="3131840" y="3398911"/>
                    <a:ext cx="936104" cy="0"/>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475656" y="2837424"/>
                    <a:ext cx="2711216" cy="1148788"/>
                    <a:chOff x="1475656" y="2837424"/>
                    <a:chExt cx="2711216" cy="1148788"/>
                  </a:xfrm>
                </p:grpSpPr>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871787"/>
                      <a:ext cx="1905000" cy="111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14" name="矩形 13"/>
                        <p:cNvSpPr/>
                        <p:nvPr/>
                      </p:nvSpPr>
                      <p:spPr>
                        <a:xfrm>
                          <a:off x="3131840" y="2837424"/>
                          <a:ext cx="1055032" cy="3755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a:latin typeface="Cambria Math"/>
                                  </a:rPr>
                                  <m:t>2</m:t>
                                </m:r>
                                <m:r>
                                  <m:rPr>
                                    <m:sty m:val="p"/>
                                  </m:rPr>
                                  <a:rPr lang="en-US" altLang="zh-CN">
                                    <a:latin typeface="Cambria Math"/>
                                  </a:rPr>
                                  <m:t>m</m:t>
                                </m:r>
                                <m:r>
                                  <a:rPr lang="en-US" altLang="zh-CN">
                                    <a:latin typeface="Cambria Math"/>
                                  </a:rPr>
                                  <m:t>∙</m:t>
                                </m:r>
                                <m:sSup>
                                  <m:sSupPr>
                                    <m:ctrlPr>
                                      <a:rPr lang="zh-CN" altLang="zh-CN" i="1">
                                        <a:latin typeface="Cambria Math"/>
                                      </a:rPr>
                                    </m:ctrlPr>
                                  </m:sSupPr>
                                  <m:e>
                                    <m:r>
                                      <a:rPr lang="en-US" altLang="zh-CN" i="1">
                                        <a:latin typeface="Cambria Math"/>
                                      </a:rPr>
                                      <m:t>𝑠</m:t>
                                    </m:r>
                                  </m:e>
                                  <m:sup>
                                    <m:r>
                                      <a:rPr lang="en-US" altLang="zh-CN" i="1">
                                        <a:latin typeface="Cambria Math"/>
                                      </a:rPr>
                                      <m:t>−1</m:t>
                                    </m:r>
                                  </m:sup>
                                </m:sSup>
                              </m:oMath>
                            </m:oMathPara>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3131840" y="2837424"/>
                          <a:ext cx="1055032" cy="375552"/>
                        </a:xfrm>
                        <a:prstGeom prst="rect">
                          <a:avLst/>
                        </a:prstGeom>
                        <a:blipFill rotWithShape="1">
                          <a:blip r:embed="rId3"/>
                          <a:stretch>
                            <a:fillRect/>
                          </a:stretch>
                        </a:blipFill>
                      </p:spPr>
                      <p:txBody>
                        <a:bodyPr/>
                        <a:lstStyle/>
                        <a:p>
                          <a:r>
                            <a:rPr lang="zh-CN" altLang="en-US">
                              <a:noFill/>
                            </a:rPr>
                            <a:t> </a:t>
                          </a:r>
                        </a:p>
                      </p:txBody>
                    </p:sp>
                  </mc:Fallback>
                </mc:AlternateContent>
              </p:grpSp>
            </p:grpSp>
            <p:sp>
              <p:nvSpPr>
                <p:cNvPr id="10" name="矩形 9"/>
                <p:cNvSpPr/>
                <p:nvPr/>
              </p:nvSpPr>
              <p:spPr>
                <a:xfrm>
                  <a:off x="1259632" y="3861048"/>
                  <a:ext cx="6840760" cy="162868"/>
                </a:xfrm>
                <a:prstGeom prst="rect">
                  <a:avLst/>
                </a:prstGeom>
                <a:solidFill>
                  <a:schemeClr val="tx1">
                    <a:lumMod val="85000"/>
                    <a:lumOff val="1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cxnSp>
          <p:nvCxnSpPr>
            <p:cNvPr id="4" name="直接箭头连接符 3"/>
            <p:cNvCxnSpPr/>
            <p:nvPr/>
          </p:nvCxnSpPr>
          <p:spPr>
            <a:xfrm>
              <a:off x="2195736" y="2420888"/>
              <a:ext cx="309634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907704" y="2195572"/>
              <a:ext cx="648072" cy="369332"/>
            </a:xfrm>
            <a:prstGeom prst="rect">
              <a:avLst/>
            </a:prstGeom>
            <a:noFill/>
          </p:spPr>
          <p:txBody>
            <a:bodyPr wrap="square" rtlCol="0">
              <a:spAutoFit/>
            </a:bodyPr>
            <a:lstStyle/>
            <a:p>
              <a:r>
                <a:rPr lang="en-US" altLang="zh-CN" dirty="0" smtClean="0"/>
                <a:t>O</a:t>
              </a:r>
              <a:endParaRPr lang="zh-CN" altLang="en-US" dirty="0"/>
            </a:p>
          </p:txBody>
        </p:sp>
        <p:sp>
          <p:nvSpPr>
            <p:cNvPr id="6" name="TextBox 5"/>
            <p:cNvSpPr txBox="1"/>
            <p:nvPr/>
          </p:nvSpPr>
          <p:spPr>
            <a:xfrm>
              <a:off x="5436096" y="2195572"/>
              <a:ext cx="504056" cy="369332"/>
            </a:xfrm>
            <a:prstGeom prst="rect">
              <a:avLst/>
            </a:prstGeom>
            <a:noFill/>
          </p:spPr>
          <p:txBody>
            <a:bodyPr wrap="square" rtlCol="0">
              <a:spAutoFit/>
            </a:bodyPr>
            <a:lstStyle/>
            <a:p>
              <a:r>
                <a:rPr lang="en-US" altLang="zh-CN" dirty="0" smtClean="0"/>
                <a:t>X</a:t>
              </a:r>
              <a:endParaRPr lang="zh-CN" altLang="en-US" dirty="0"/>
            </a:p>
          </p:txBody>
        </p:sp>
      </p:grpSp>
      <mc:AlternateContent xmlns:mc="http://schemas.openxmlformats.org/markup-compatibility/2006" xmlns:a14="http://schemas.microsoft.com/office/drawing/2010/main">
        <mc:Choice Requires="a14">
          <p:sp>
            <p:nvSpPr>
              <p:cNvPr id="15" name="矩形 14"/>
              <p:cNvSpPr/>
              <p:nvPr/>
            </p:nvSpPr>
            <p:spPr>
              <a:xfrm>
                <a:off x="216024" y="1030948"/>
                <a:ext cx="3779912" cy="1418658"/>
              </a:xfrm>
              <a:prstGeom prst="rect">
                <a:avLst/>
              </a:prstGeom>
            </p:spPr>
            <p:txBody>
              <a:bodyPr wrap="square">
                <a:spAutoFit/>
              </a:bodyPr>
              <a:lstStyle/>
              <a:p>
                <a:r>
                  <a:rPr lang="zh-CN" altLang="zh-CN" sz="2800" b="1" dirty="0" smtClean="0"/>
                  <a:t>设</a:t>
                </a:r>
                <a:r>
                  <a:rPr lang="zh-CN" altLang="zh-CN" sz="2800" b="1" dirty="0"/>
                  <a:t>货车前进方向为</a:t>
                </a:r>
                <a:r>
                  <a:rPr lang="en-US" altLang="zh-CN" sz="2800" b="1" i="1" dirty="0"/>
                  <a:t>X</a:t>
                </a:r>
                <a:r>
                  <a:rPr lang="zh-CN" altLang="zh-CN" sz="2800" b="1" dirty="0"/>
                  <a:t>轴的正方向，如</a:t>
                </a:r>
                <a:r>
                  <a:rPr lang="zh-CN" altLang="zh-CN" sz="2800" b="1" dirty="0" smtClean="0"/>
                  <a:t>图所</a:t>
                </a:r>
                <a:r>
                  <a:rPr lang="zh-CN" altLang="zh-CN" sz="2800" b="1" dirty="0"/>
                  <a:t>示</a:t>
                </a:r>
                <a:r>
                  <a:rPr lang="zh-CN" altLang="zh-CN" sz="2800" b="1" dirty="0" smtClean="0"/>
                  <a:t>，两</a:t>
                </a:r>
                <a:r>
                  <a:rPr lang="zh-CN" altLang="zh-CN" sz="2800" b="1" dirty="0"/>
                  <a:t>车碰撞后的速度为</a:t>
                </a:r>
                <a14:m>
                  <m:oMath xmlns:m="http://schemas.openxmlformats.org/officeDocument/2006/math">
                    <m:sSup>
                      <m:sSupPr>
                        <m:ctrlPr>
                          <a:rPr lang="zh-CN" altLang="zh-CN" sz="2800" b="1" i="1">
                            <a:latin typeface="Cambria Math"/>
                          </a:rPr>
                        </m:ctrlPr>
                      </m:sSupPr>
                      <m:e>
                        <m:r>
                          <a:rPr lang="en-US" altLang="zh-CN" sz="2800" b="1" i="1">
                            <a:latin typeface="Cambria Math"/>
                          </a:rPr>
                          <m:t>𝒗</m:t>
                        </m:r>
                      </m:e>
                      <m:sup>
                        <m:r>
                          <a:rPr lang="en-US" altLang="zh-CN" sz="2800" b="1" i="1">
                            <a:latin typeface="Cambria Math"/>
                          </a:rPr>
                          <m:t>′</m:t>
                        </m:r>
                      </m:sup>
                    </m:sSup>
                  </m:oMath>
                </a14:m>
                <a:r>
                  <a:rPr lang="zh-CN" altLang="zh-CN" sz="2800" b="1" dirty="0" smtClean="0"/>
                  <a:t>，</a:t>
                </a:r>
                <a:endParaRPr lang="zh-CN" altLang="en-US" sz="2800" b="1" dirty="0"/>
              </a:p>
            </p:txBody>
          </p:sp>
        </mc:Choice>
        <mc:Fallback xmlns="">
          <p:sp>
            <p:nvSpPr>
              <p:cNvPr id="15" name="矩形 14"/>
              <p:cNvSpPr>
                <a:spLocks noRot="1" noChangeAspect="1" noMove="1" noResize="1" noEditPoints="1" noAdjustHandles="1" noChangeArrowheads="1" noChangeShapeType="1" noTextEdit="1"/>
              </p:cNvSpPr>
              <p:nvPr/>
            </p:nvSpPr>
            <p:spPr>
              <a:xfrm>
                <a:off x="216024" y="1030948"/>
                <a:ext cx="3779912" cy="1418658"/>
              </a:xfrm>
              <a:prstGeom prst="rect">
                <a:avLst/>
              </a:prstGeom>
              <a:blipFill rotWithShape="1">
                <a:blip r:embed="rId4"/>
                <a:stretch>
                  <a:fillRect l="-3221" t="-6009" r="-12721" b="-9013"/>
                </a:stretch>
              </a:blipFill>
            </p:spPr>
            <p:txBody>
              <a:bodyPr/>
              <a:lstStyle/>
              <a:p>
                <a:r>
                  <a:rPr lang="zh-CN" altLang="en-US">
                    <a:noFill/>
                  </a:rPr>
                  <a:t> </a:t>
                </a:r>
              </a:p>
            </p:txBody>
          </p:sp>
        </mc:Fallback>
      </mc:AlternateContent>
      <p:grpSp>
        <p:nvGrpSpPr>
          <p:cNvPr id="20" name="组合 19"/>
          <p:cNvGrpSpPr/>
          <p:nvPr/>
        </p:nvGrpSpPr>
        <p:grpSpPr>
          <a:xfrm>
            <a:off x="216024" y="2924944"/>
            <a:ext cx="4081450" cy="523220"/>
            <a:chOff x="216024" y="2924944"/>
            <a:chExt cx="4081450" cy="523220"/>
          </a:xfrm>
        </p:grpSpPr>
        <mc:AlternateContent xmlns:mc="http://schemas.openxmlformats.org/markup-compatibility/2006" xmlns:a14="http://schemas.microsoft.com/office/drawing/2010/main">
          <mc:Choice Requires="a14">
            <p:sp>
              <p:nvSpPr>
                <p:cNvPr id="16" name="矩形 15"/>
                <p:cNvSpPr/>
                <p:nvPr/>
              </p:nvSpPr>
              <p:spPr>
                <a:xfrm>
                  <a:off x="2771800" y="2924944"/>
                  <a:ext cx="152567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a:latin typeface="Cambria Math"/>
                          </a:rPr>
                          <m:t>𝑝</m:t>
                        </m:r>
                        <m:r>
                          <a:rPr lang="en-US" altLang="zh-CN" sz="2400">
                            <a:latin typeface="Cambria Math"/>
                          </a:rPr>
                          <m:t>=</m:t>
                        </m:r>
                        <m:sSub>
                          <m:sSubPr>
                            <m:ctrlPr>
                              <a:rPr lang="zh-CN" altLang="zh-CN" sz="2400" i="1">
                                <a:latin typeface="Cambria Math"/>
                              </a:rPr>
                            </m:ctrlPr>
                          </m:sSubPr>
                          <m:e>
                            <m:r>
                              <a:rPr lang="en-US" altLang="zh-CN" sz="2400" i="1">
                                <a:latin typeface="Cambria Math"/>
                              </a:rPr>
                              <m:t>𝑚</m:t>
                            </m:r>
                          </m:e>
                          <m:sub>
                            <m:r>
                              <a:rPr lang="en-US" altLang="zh-CN" sz="2400" i="1">
                                <a:latin typeface="Cambria Math"/>
                              </a:rPr>
                              <m:t>1</m:t>
                            </m:r>
                          </m:sub>
                        </m:sSub>
                        <m:sSub>
                          <m:sSubPr>
                            <m:ctrlPr>
                              <a:rPr lang="zh-CN" altLang="zh-CN" sz="2400" i="1">
                                <a:latin typeface="Cambria Math"/>
                              </a:rPr>
                            </m:ctrlPr>
                          </m:sSubPr>
                          <m:e>
                            <m:r>
                              <a:rPr lang="en-US" altLang="zh-CN" sz="2400" i="1">
                                <a:latin typeface="Cambria Math"/>
                              </a:rPr>
                              <m:t>𝑣</m:t>
                            </m:r>
                          </m:e>
                          <m:sub>
                            <m:r>
                              <a:rPr lang="en-US" altLang="zh-CN" sz="2400" i="1">
                                <a:latin typeface="Cambria Math"/>
                              </a:rPr>
                              <m:t>1</m:t>
                            </m:r>
                          </m:sub>
                        </m:sSub>
                      </m:oMath>
                    </m:oMathPara>
                  </a14:m>
                  <a:endParaRPr lang="zh-CN" altLang="en-US" sz="2400" dirty="0"/>
                </a:p>
              </p:txBody>
            </p:sp>
          </mc:Choice>
          <mc:Fallback xmlns="">
            <p:sp>
              <p:nvSpPr>
                <p:cNvPr id="16" name="矩形 15"/>
                <p:cNvSpPr>
                  <a:spLocks noRot="1" noChangeAspect="1" noMove="1" noResize="1" noEditPoints="1" noAdjustHandles="1" noChangeArrowheads="1" noChangeShapeType="1" noTextEdit="1"/>
                </p:cNvSpPr>
                <p:nvPr/>
              </p:nvSpPr>
              <p:spPr>
                <a:xfrm>
                  <a:off x="2771800" y="2924944"/>
                  <a:ext cx="1525674" cy="461665"/>
                </a:xfrm>
                <a:prstGeom prst="rect">
                  <a:avLst/>
                </a:prstGeom>
                <a:blipFill rotWithShape="1">
                  <a:blip r:embed="rId5"/>
                  <a:stretch>
                    <a:fillRect b="-9211"/>
                  </a:stretch>
                </a:blipFill>
              </p:spPr>
              <p:txBody>
                <a:bodyPr/>
                <a:lstStyle/>
                <a:p>
                  <a:r>
                    <a:rPr lang="zh-CN" altLang="en-US">
                      <a:noFill/>
                    </a:rPr>
                    <a:t> </a:t>
                  </a:r>
                </a:p>
              </p:txBody>
            </p:sp>
          </mc:Fallback>
        </mc:AlternateContent>
        <p:sp>
          <p:nvSpPr>
            <p:cNvPr id="17" name="TextBox 16"/>
            <p:cNvSpPr txBox="1"/>
            <p:nvPr/>
          </p:nvSpPr>
          <p:spPr>
            <a:xfrm>
              <a:off x="216024" y="2924944"/>
              <a:ext cx="1979712" cy="523220"/>
            </a:xfrm>
            <a:prstGeom prst="rect">
              <a:avLst/>
            </a:prstGeom>
            <a:noFill/>
          </p:spPr>
          <p:txBody>
            <a:bodyPr wrap="square" rtlCol="0">
              <a:spAutoFit/>
            </a:bodyPr>
            <a:lstStyle/>
            <a:p>
              <a:r>
                <a:rPr lang="zh-CN" altLang="zh-CN" sz="2800" b="1" dirty="0"/>
                <a:t>则碰撞前，</a:t>
              </a:r>
              <a:endParaRPr lang="zh-CN" altLang="en-US" sz="2800" b="1" dirty="0"/>
            </a:p>
          </p:txBody>
        </p:sp>
      </p:grpSp>
      <p:grpSp>
        <p:nvGrpSpPr>
          <p:cNvPr id="24" name="组合 23"/>
          <p:cNvGrpSpPr/>
          <p:nvPr/>
        </p:nvGrpSpPr>
        <p:grpSpPr>
          <a:xfrm>
            <a:off x="251520" y="3645024"/>
            <a:ext cx="5067516" cy="523220"/>
            <a:chOff x="251520" y="3645024"/>
            <a:chExt cx="5067516" cy="523220"/>
          </a:xfrm>
        </p:grpSpPr>
        <mc:AlternateContent xmlns:mc="http://schemas.openxmlformats.org/markup-compatibility/2006" xmlns:a14="http://schemas.microsoft.com/office/drawing/2010/main">
          <mc:Choice Requires="a14">
            <p:sp>
              <p:nvSpPr>
                <p:cNvPr id="18" name="矩形 17"/>
                <p:cNvSpPr/>
                <p:nvPr/>
              </p:nvSpPr>
              <p:spPr>
                <a:xfrm>
                  <a:off x="2771800" y="3658561"/>
                  <a:ext cx="2547236" cy="4905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zh-CN" sz="2400" i="1">
                                <a:latin typeface="Cambria Math"/>
                              </a:rPr>
                            </m:ctrlPr>
                          </m:sSupPr>
                          <m:e>
                            <m:r>
                              <a:rPr lang="en-US" altLang="zh-CN" sz="2400" i="1">
                                <a:latin typeface="Cambria Math"/>
                              </a:rPr>
                              <m:t>𝑝</m:t>
                            </m:r>
                          </m:e>
                          <m:sup>
                            <m:r>
                              <a:rPr lang="en-US" altLang="zh-CN" sz="2400" i="1">
                                <a:latin typeface="Cambria Math"/>
                              </a:rPr>
                              <m:t>′</m:t>
                            </m:r>
                          </m:sup>
                        </m:sSup>
                        <m:r>
                          <a:rPr lang="en-US" altLang="zh-CN" sz="2400" i="1">
                            <a:latin typeface="Cambria Math"/>
                          </a:rPr>
                          <m:t>=(</m:t>
                        </m:r>
                        <m:sSub>
                          <m:sSubPr>
                            <m:ctrlPr>
                              <a:rPr lang="zh-CN" altLang="zh-CN" sz="2400" i="1">
                                <a:latin typeface="Cambria Math"/>
                              </a:rPr>
                            </m:ctrlPr>
                          </m:sSubPr>
                          <m:e>
                            <m:r>
                              <a:rPr lang="en-US" altLang="zh-CN" sz="2400" i="1">
                                <a:latin typeface="Cambria Math"/>
                              </a:rPr>
                              <m:t>𝑚</m:t>
                            </m:r>
                          </m:e>
                          <m:sub>
                            <m:r>
                              <a:rPr lang="en-US" altLang="zh-CN" sz="2400" i="1">
                                <a:latin typeface="Cambria Math"/>
                              </a:rPr>
                              <m:t>1</m:t>
                            </m:r>
                          </m:sub>
                        </m:sSub>
                        <m:r>
                          <a:rPr lang="en-US" altLang="zh-CN" sz="2400" i="1">
                            <a:latin typeface="Cambria Math"/>
                          </a:rPr>
                          <m:t>+</m:t>
                        </m:r>
                        <m:sSub>
                          <m:sSubPr>
                            <m:ctrlPr>
                              <a:rPr lang="zh-CN" altLang="zh-CN" sz="2400" i="1">
                                <a:latin typeface="Cambria Math"/>
                              </a:rPr>
                            </m:ctrlPr>
                          </m:sSubPr>
                          <m:e>
                            <m:r>
                              <a:rPr lang="en-US" altLang="zh-CN" sz="2400" i="1">
                                <a:latin typeface="Cambria Math"/>
                              </a:rPr>
                              <m:t>𝑚</m:t>
                            </m:r>
                          </m:e>
                          <m:sub>
                            <m:r>
                              <a:rPr lang="en-US" altLang="zh-CN" sz="2400" i="1">
                                <a:latin typeface="Cambria Math"/>
                              </a:rPr>
                              <m:t>2</m:t>
                            </m:r>
                          </m:sub>
                        </m:sSub>
                        <m:r>
                          <a:rPr lang="en-US" altLang="zh-CN" sz="2400" i="1">
                            <a:latin typeface="Cambria Math"/>
                          </a:rPr>
                          <m:t>)</m:t>
                        </m:r>
                        <m:sSup>
                          <m:sSupPr>
                            <m:ctrlPr>
                              <a:rPr lang="zh-CN" altLang="zh-CN" sz="2400" i="1">
                                <a:latin typeface="Cambria Math"/>
                              </a:rPr>
                            </m:ctrlPr>
                          </m:sSupPr>
                          <m:e>
                            <m:r>
                              <a:rPr lang="en-US" altLang="zh-CN" sz="2400" i="1">
                                <a:latin typeface="Cambria Math"/>
                              </a:rPr>
                              <m:t>𝑣</m:t>
                            </m:r>
                          </m:e>
                          <m:sup>
                            <m:r>
                              <a:rPr lang="en-US" altLang="zh-CN" sz="2400" i="1">
                                <a:latin typeface="Cambria Math"/>
                              </a:rPr>
                              <m:t>′</m:t>
                            </m:r>
                          </m:sup>
                        </m:sSup>
                      </m:oMath>
                    </m:oMathPara>
                  </a14:m>
                  <a:endParaRPr lang="zh-CN" altLang="en-US" sz="2400" dirty="0"/>
                </a:p>
              </p:txBody>
            </p:sp>
          </mc:Choice>
          <mc:Fallback xmlns="">
            <p:sp>
              <p:nvSpPr>
                <p:cNvPr id="18" name="矩形 17"/>
                <p:cNvSpPr>
                  <a:spLocks noRot="1" noChangeAspect="1" noMove="1" noResize="1" noEditPoints="1" noAdjustHandles="1" noChangeArrowheads="1" noChangeShapeType="1" noTextEdit="1"/>
                </p:cNvSpPr>
                <p:nvPr/>
              </p:nvSpPr>
              <p:spPr>
                <a:xfrm>
                  <a:off x="2771800" y="3658561"/>
                  <a:ext cx="2547236" cy="490519"/>
                </a:xfrm>
                <a:prstGeom prst="rect">
                  <a:avLst/>
                </a:prstGeom>
                <a:blipFill rotWithShape="1">
                  <a:blip r:embed="rId6"/>
                  <a:stretch>
                    <a:fillRect/>
                  </a:stretch>
                </a:blipFill>
              </p:spPr>
              <p:txBody>
                <a:bodyPr/>
                <a:lstStyle/>
                <a:p>
                  <a:r>
                    <a:rPr lang="zh-CN" altLang="en-US">
                      <a:noFill/>
                    </a:rPr>
                    <a:t> </a:t>
                  </a:r>
                </a:p>
              </p:txBody>
            </p:sp>
          </mc:Fallback>
        </mc:AlternateContent>
        <p:sp>
          <p:nvSpPr>
            <p:cNvPr id="19" name="TextBox 18"/>
            <p:cNvSpPr txBox="1"/>
            <p:nvPr/>
          </p:nvSpPr>
          <p:spPr>
            <a:xfrm>
              <a:off x="251520" y="3645024"/>
              <a:ext cx="1979712" cy="523220"/>
            </a:xfrm>
            <a:prstGeom prst="rect">
              <a:avLst/>
            </a:prstGeom>
            <a:noFill/>
          </p:spPr>
          <p:txBody>
            <a:bodyPr wrap="square" rtlCol="0">
              <a:spAutoFit/>
            </a:bodyPr>
            <a:lstStyle/>
            <a:p>
              <a:r>
                <a:rPr lang="zh-CN" altLang="zh-CN" sz="2800" b="1" dirty="0"/>
                <a:t>则</a:t>
              </a:r>
              <a:r>
                <a:rPr lang="zh-CN" altLang="zh-CN" sz="2800" b="1" dirty="0" smtClean="0"/>
                <a:t>碰撞</a:t>
              </a:r>
              <a:r>
                <a:rPr lang="zh-CN" altLang="en-US" sz="2800" b="1" dirty="0" smtClean="0"/>
                <a:t>后</a:t>
              </a:r>
              <a:r>
                <a:rPr lang="zh-CN" altLang="zh-CN" sz="2800" b="1" dirty="0" smtClean="0"/>
                <a:t>，</a:t>
              </a:r>
              <a:endParaRPr lang="zh-CN" altLang="en-US" sz="2800" b="1" dirty="0"/>
            </a:p>
          </p:txBody>
        </p:sp>
      </p:grpSp>
      <p:grpSp>
        <p:nvGrpSpPr>
          <p:cNvPr id="25" name="组合 24"/>
          <p:cNvGrpSpPr/>
          <p:nvPr/>
        </p:nvGrpSpPr>
        <p:grpSpPr>
          <a:xfrm>
            <a:off x="251520" y="4437112"/>
            <a:ext cx="6029967" cy="954107"/>
            <a:chOff x="251520" y="4437112"/>
            <a:chExt cx="6029967" cy="954107"/>
          </a:xfrm>
        </p:grpSpPr>
        <mc:AlternateContent xmlns:mc="http://schemas.openxmlformats.org/markup-compatibility/2006" xmlns:a14="http://schemas.microsoft.com/office/drawing/2010/main">
          <mc:Choice Requires="a14">
            <p:sp>
              <p:nvSpPr>
                <p:cNvPr id="21" name="TextBox 20"/>
                <p:cNvSpPr txBox="1"/>
                <p:nvPr/>
              </p:nvSpPr>
              <p:spPr>
                <a:xfrm>
                  <a:off x="251520" y="4437112"/>
                  <a:ext cx="3211109" cy="954107"/>
                </a:xfrm>
                <a:prstGeom prst="rect">
                  <a:avLst/>
                </a:prstGeom>
                <a:noFill/>
              </p:spPr>
              <p:txBody>
                <a:bodyPr wrap="square" rtlCol="0">
                  <a:spAutoFit/>
                </a:bodyPr>
                <a:lstStyle/>
                <a:p>
                  <a:r>
                    <a:rPr lang="zh-CN" altLang="zh-CN" sz="2800" b="1" dirty="0"/>
                    <a:t>由动量守恒定律</a:t>
                  </a:r>
                  <a14:m>
                    <m:oMath xmlns:m="http://schemas.openxmlformats.org/officeDocument/2006/math">
                      <m:sSup>
                        <m:sSupPr>
                          <m:ctrlPr>
                            <a:rPr lang="zh-CN" altLang="zh-CN" sz="2800" b="1" i="1">
                              <a:latin typeface="Cambria Math"/>
                            </a:rPr>
                          </m:ctrlPr>
                        </m:sSupPr>
                        <m:e>
                          <m:r>
                            <a:rPr lang="en-US" altLang="zh-CN" sz="2800" b="1" i="1">
                              <a:latin typeface="Cambria Math"/>
                            </a:rPr>
                            <m:t>𝒑</m:t>
                          </m:r>
                        </m:e>
                        <m:sup>
                          <m:r>
                            <a:rPr lang="en-US" altLang="zh-CN" sz="2800" b="1" i="1">
                              <a:latin typeface="Cambria Math"/>
                            </a:rPr>
                            <m:t>′</m:t>
                          </m:r>
                        </m:sup>
                      </m:sSup>
                      <m:r>
                        <a:rPr lang="en-US" altLang="zh-CN" sz="2800" b="1" i="1">
                          <a:latin typeface="Cambria Math"/>
                        </a:rPr>
                        <m:t>=</m:t>
                      </m:r>
                      <m:r>
                        <a:rPr lang="en-US" altLang="zh-CN" sz="2800" b="1" i="1">
                          <a:latin typeface="Cambria Math"/>
                        </a:rPr>
                        <m:t>𝒑</m:t>
                      </m:r>
                    </m:oMath>
                  </a14:m>
                  <a:r>
                    <a:rPr lang="zh-CN" altLang="zh-CN" sz="2800" b="1" dirty="0" smtClean="0"/>
                    <a:t>得</a:t>
                  </a:r>
                  <a:endParaRPr lang="zh-CN" altLang="zh-CN" sz="2800" b="1" dirty="0"/>
                </a:p>
              </p:txBody>
            </p:sp>
          </mc:Choice>
          <mc:Fallback xmlns="">
            <p:sp>
              <p:nvSpPr>
                <p:cNvPr id="21" name="TextBox 20"/>
                <p:cNvSpPr txBox="1">
                  <a:spLocks noRot="1" noChangeAspect="1" noMove="1" noResize="1" noEditPoints="1" noAdjustHandles="1" noChangeArrowheads="1" noChangeShapeType="1" noTextEdit="1"/>
                </p:cNvSpPr>
                <p:nvPr/>
              </p:nvSpPr>
              <p:spPr>
                <a:xfrm>
                  <a:off x="251520" y="4437112"/>
                  <a:ext cx="3211109" cy="954107"/>
                </a:xfrm>
                <a:prstGeom prst="rect">
                  <a:avLst/>
                </a:prstGeom>
                <a:blipFill rotWithShape="1">
                  <a:blip r:embed="rId7"/>
                  <a:stretch>
                    <a:fillRect l="-3795" t="-6410" b="-147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p:cNvSpPr/>
                <p:nvPr/>
              </p:nvSpPr>
              <p:spPr>
                <a:xfrm>
                  <a:off x="3275856" y="4810689"/>
                  <a:ext cx="3005631" cy="4905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sz="2400" i="1">
                                <a:latin typeface="Cambria Math"/>
                              </a:rPr>
                            </m:ctrlPr>
                          </m:sSubPr>
                          <m:e>
                            <m:r>
                              <a:rPr lang="en-US" altLang="zh-CN" sz="2400" i="1">
                                <a:latin typeface="Cambria Math"/>
                              </a:rPr>
                              <m:t>𝑚</m:t>
                            </m:r>
                          </m:e>
                          <m:sub>
                            <m:r>
                              <a:rPr lang="en-US" altLang="zh-CN" sz="2400" i="1">
                                <a:latin typeface="Cambria Math"/>
                              </a:rPr>
                              <m:t>1</m:t>
                            </m:r>
                          </m:sub>
                        </m:sSub>
                        <m:sSub>
                          <m:sSubPr>
                            <m:ctrlPr>
                              <a:rPr lang="zh-CN" altLang="zh-CN" sz="2400" i="1">
                                <a:latin typeface="Cambria Math"/>
                              </a:rPr>
                            </m:ctrlPr>
                          </m:sSubPr>
                          <m:e>
                            <m:r>
                              <a:rPr lang="en-US" altLang="zh-CN" sz="2400" i="1">
                                <a:latin typeface="Cambria Math"/>
                              </a:rPr>
                              <m:t>𝑣</m:t>
                            </m:r>
                          </m:e>
                          <m:sub>
                            <m:r>
                              <a:rPr lang="en-US" altLang="zh-CN" sz="2400" i="1">
                                <a:latin typeface="Cambria Math"/>
                              </a:rPr>
                              <m:t>1</m:t>
                            </m:r>
                          </m:sub>
                        </m:sSub>
                        <m:r>
                          <a:rPr lang="en-US" altLang="zh-CN" sz="2400" i="1">
                            <a:latin typeface="Cambria Math"/>
                          </a:rPr>
                          <m:t>=(</m:t>
                        </m:r>
                        <m:sSub>
                          <m:sSubPr>
                            <m:ctrlPr>
                              <a:rPr lang="zh-CN" altLang="zh-CN" sz="2400" i="1">
                                <a:latin typeface="Cambria Math"/>
                              </a:rPr>
                            </m:ctrlPr>
                          </m:sSubPr>
                          <m:e>
                            <m:r>
                              <a:rPr lang="en-US" altLang="zh-CN" sz="2400" i="1">
                                <a:latin typeface="Cambria Math"/>
                              </a:rPr>
                              <m:t>𝑚</m:t>
                            </m:r>
                          </m:e>
                          <m:sub>
                            <m:r>
                              <a:rPr lang="en-US" altLang="zh-CN" sz="2400" i="1">
                                <a:latin typeface="Cambria Math"/>
                              </a:rPr>
                              <m:t>1</m:t>
                            </m:r>
                          </m:sub>
                        </m:sSub>
                        <m:r>
                          <a:rPr lang="en-US" altLang="zh-CN" sz="2400" i="1">
                            <a:latin typeface="Cambria Math"/>
                          </a:rPr>
                          <m:t>+</m:t>
                        </m:r>
                        <m:sSub>
                          <m:sSubPr>
                            <m:ctrlPr>
                              <a:rPr lang="zh-CN" altLang="zh-CN" sz="2400" i="1">
                                <a:latin typeface="Cambria Math"/>
                              </a:rPr>
                            </m:ctrlPr>
                          </m:sSubPr>
                          <m:e>
                            <m:r>
                              <a:rPr lang="en-US" altLang="zh-CN" sz="2400" i="1">
                                <a:latin typeface="Cambria Math"/>
                              </a:rPr>
                              <m:t>𝑚</m:t>
                            </m:r>
                          </m:e>
                          <m:sub>
                            <m:r>
                              <a:rPr lang="en-US" altLang="zh-CN" sz="2400" i="1">
                                <a:latin typeface="Cambria Math"/>
                              </a:rPr>
                              <m:t>2</m:t>
                            </m:r>
                          </m:sub>
                        </m:sSub>
                        <m:r>
                          <a:rPr lang="en-US" altLang="zh-CN" sz="2400" i="1">
                            <a:latin typeface="Cambria Math"/>
                          </a:rPr>
                          <m:t>)</m:t>
                        </m:r>
                        <m:sSup>
                          <m:sSupPr>
                            <m:ctrlPr>
                              <a:rPr lang="zh-CN" altLang="zh-CN" sz="2400" i="1">
                                <a:latin typeface="Cambria Math"/>
                              </a:rPr>
                            </m:ctrlPr>
                          </m:sSupPr>
                          <m:e>
                            <m:r>
                              <a:rPr lang="en-US" altLang="zh-CN" sz="2400" i="1">
                                <a:latin typeface="Cambria Math"/>
                              </a:rPr>
                              <m:t>𝑣</m:t>
                            </m:r>
                          </m:e>
                          <m:sup>
                            <m:r>
                              <a:rPr lang="en-US" altLang="zh-CN" sz="2400" i="1">
                                <a:latin typeface="Cambria Math"/>
                              </a:rPr>
                              <m:t>′</m:t>
                            </m:r>
                          </m:sup>
                        </m:sSup>
                      </m:oMath>
                    </m:oMathPara>
                  </a14:m>
                  <a:endParaRPr lang="zh-CN" altLang="en-US" sz="2400" dirty="0"/>
                </a:p>
              </p:txBody>
            </p:sp>
          </mc:Choice>
          <mc:Fallback xmlns="">
            <p:sp>
              <p:nvSpPr>
                <p:cNvPr id="22" name="矩形 21"/>
                <p:cNvSpPr>
                  <a:spLocks noRot="1" noChangeAspect="1" noMove="1" noResize="1" noEditPoints="1" noAdjustHandles="1" noChangeArrowheads="1" noChangeShapeType="1" noTextEdit="1"/>
                </p:cNvSpPr>
                <p:nvPr/>
              </p:nvSpPr>
              <p:spPr>
                <a:xfrm>
                  <a:off x="3275856" y="4810689"/>
                  <a:ext cx="3005631" cy="490519"/>
                </a:xfrm>
                <a:prstGeom prst="rect">
                  <a:avLst/>
                </a:prstGeom>
                <a:blipFill rotWithShape="1">
                  <a:blip r:embed="rId8"/>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3" name="矩形 22"/>
              <p:cNvSpPr/>
              <p:nvPr/>
            </p:nvSpPr>
            <p:spPr>
              <a:xfrm>
                <a:off x="1080120" y="5669341"/>
                <a:ext cx="8172400" cy="92801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zh-CN" sz="2400" i="1">
                              <a:latin typeface="Cambria Math"/>
                            </a:rPr>
                          </m:ctrlPr>
                        </m:sSupPr>
                        <m:e>
                          <m:r>
                            <a:rPr lang="en-US" altLang="zh-CN" sz="2400" i="1">
                              <a:latin typeface="Cambria Math"/>
                            </a:rPr>
                            <m:t>𝑣</m:t>
                          </m:r>
                        </m:e>
                        <m:sup>
                          <m:r>
                            <a:rPr lang="en-US" altLang="zh-CN" sz="2400" i="1">
                              <a:latin typeface="Cambria Math"/>
                            </a:rPr>
                            <m:t>′</m:t>
                          </m:r>
                        </m:sup>
                      </m:sSup>
                      <m:r>
                        <a:rPr lang="en-US" altLang="zh-CN" sz="2400" i="1">
                          <a:latin typeface="Cambria Math"/>
                        </a:rPr>
                        <m:t>=</m:t>
                      </m:r>
                      <m:f>
                        <m:fPr>
                          <m:ctrlPr>
                            <a:rPr lang="zh-CN" altLang="zh-CN" sz="2400" i="1">
                              <a:latin typeface="Cambria Math"/>
                            </a:rPr>
                          </m:ctrlPr>
                        </m:fPr>
                        <m:num>
                          <m:sSub>
                            <m:sSubPr>
                              <m:ctrlPr>
                                <a:rPr lang="zh-CN" altLang="zh-CN" sz="2400" i="1">
                                  <a:latin typeface="Cambria Math"/>
                                </a:rPr>
                              </m:ctrlPr>
                            </m:sSubPr>
                            <m:e>
                              <m:r>
                                <a:rPr lang="en-US" altLang="zh-CN" sz="2400" i="1">
                                  <a:latin typeface="Cambria Math"/>
                                </a:rPr>
                                <m:t>𝑚</m:t>
                              </m:r>
                            </m:e>
                            <m:sub>
                              <m:r>
                                <a:rPr lang="en-US" altLang="zh-CN" sz="2400" i="1">
                                  <a:latin typeface="Cambria Math"/>
                                </a:rPr>
                                <m:t>1</m:t>
                              </m:r>
                            </m:sub>
                          </m:sSub>
                          <m:sSub>
                            <m:sSubPr>
                              <m:ctrlPr>
                                <a:rPr lang="zh-CN" altLang="zh-CN" sz="2400" i="1">
                                  <a:latin typeface="Cambria Math"/>
                                </a:rPr>
                              </m:ctrlPr>
                            </m:sSubPr>
                            <m:e>
                              <m:r>
                                <a:rPr lang="en-US" altLang="zh-CN" sz="2400" i="1">
                                  <a:latin typeface="Cambria Math"/>
                                </a:rPr>
                                <m:t>𝑣</m:t>
                              </m:r>
                            </m:e>
                            <m:sub>
                              <m:r>
                                <a:rPr lang="en-US" altLang="zh-CN" sz="2400" i="1">
                                  <a:latin typeface="Cambria Math"/>
                                </a:rPr>
                                <m:t>1</m:t>
                              </m:r>
                            </m:sub>
                          </m:sSub>
                        </m:num>
                        <m:den>
                          <m:sSub>
                            <m:sSubPr>
                              <m:ctrlPr>
                                <a:rPr lang="zh-CN" altLang="zh-CN" sz="2400" i="1">
                                  <a:latin typeface="Cambria Math"/>
                                </a:rPr>
                              </m:ctrlPr>
                            </m:sSubPr>
                            <m:e>
                              <m:r>
                                <a:rPr lang="en-US" altLang="zh-CN" sz="2400" i="1">
                                  <a:latin typeface="Cambria Math"/>
                                </a:rPr>
                                <m:t>𝑚</m:t>
                              </m:r>
                            </m:e>
                            <m:sub>
                              <m:r>
                                <a:rPr lang="en-US" altLang="zh-CN" sz="2400" i="1">
                                  <a:latin typeface="Cambria Math"/>
                                </a:rPr>
                                <m:t>1</m:t>
                              </m:r>
                            </m:sub>
                          </m:sSub>
                          <m:r>
                            <a:rPr lang="en-US" altLang="zh-CN" sz="2400" i="1">
                              <a:latin typeface="Cambria Math"/>
                            </a:rPr>
                            <m:t>+</m:t>
                          </m:r>
                          <m:sSub>
                            <m:sSubPr>
                              <m:ctrlPr>
                                <a:rPr lang="zh-CN" altLang="zh-CN" sz="2400" i="1">
                                  <a:latin typeface="Cambria Math"/>
                                </a:rPr>
                              </m:ctrlPr>
                            </m:sSubPr>
                            <m:e>
                              <m:r>
                                <a:rPr lang="en-US" altLang="zh-CN" sz="2400" i="1">
                                  <a:latin typeface="Cambria Math"/>
                                </a:rPr>
                                <m:t>𝑚</m:t>
                              </m:r>
                            </m:e>
                            <m:sub>
                              <m:r>
                                <a:rPr lang="en-US" altLang="zh-CN" sz="2400" i="1">
                                  <a:latin typeface="Cambria Math"/>
                                </a:rPr>
                                <m:t>2</m:t>
                              </m:r>
                            </m:sub>
                          </m:sSub>
                        </m:den>
                      </m:f>
                      <m:r>
                        <a:rPr lang="en-US" altLang="zh-CN" sz="2400" i="1">
                          <a:latin typeface="Cambria Math"/>
                        </a:rPr>
                        <m:t>=</m:t>
                      </m:r>
                      <m:f>
                        <m:fPr>
                          <m:ctrlPr>
                            <a:rPr lang="zh-CN" altLang="zh-CN" sz="2400" i="1">
                              <a:latin typeface="Cambria Math"/>
                            </a:rPr>
                          </m:ctrlPr>
                        </m:fPr>
                        <m:num>
                          <m:r>
                            <a:rPr lang="en-US" altLang="zh-CN" sz="2400" i="1">
                              <a:latin typeface="Cambria Math"/>
                            </a:rPr>
                            <m:t>1.8</m:t>
                          </m:r>
                          <m:r>
                            <a:rPr lang="en-US" altLang="zh-CN" sz="2400">
                              <a:latin typeface="Cambria Math"/>
                            </a:rPr>
                            <m:t>×</m:t>
                          </m:r>
                          <m:sSup>
                            <m:sSupPr>
                              <m:ctrlPr>
                                <a:rPr lang="zh-CN" altLang="zh-CN" sz="2400" i="1">
                                  <a:latin typeface="Cambria Math"/>
                                </a:rPr>
                              </m:ctrlPr>
                            </m:sSupPr>
                            <m:e>
                              <m:r>
                                <a:rPr lang="en-US" altLang="zh-CN" sz="2400" i="1">
                                  <a:latin typeface="Cambria Math"/>
                                </a:rPr>
                                <m:t>1</m:t>
                              </m:r>
                              <m:r>
                                <a:rPr lang="en-US" altLang="zh-CN" sz="2400">
                                  <a:latin typeface="Cambria Math"/>
                                </a:rPr>
                                <m:t>0</m:t>
                              </m:r>
                            </m:e>
                            <m:sup>
                              <m:r>
                                <a:rPr lang="en-US" altLang="zh-CN" sz="2400" i="1">
                                  <a:latin typeface="Cambria Math"/>
                                </a:rPr>
                                <m:t>4</m:t>
                              </m:r>
                            </m:sup>
                          </m:sSup>
                          <m:r>
                            <a:rPr lang="en-US" altLang="zh-CN" sz="2400" i="1">
                              <a:latin typeface="Cambria Math"/>
                            </a:rPr>
                            <m:t>×2</m:t>
                          </m:r>
                        </m:num>
                        <m:den>
                          <m:r>
                            <a:rPr lang="en-US" altLang="zh-CN" sz="2400">
                              <a:latin typeface="Cambria Math"/>
                            </a:rPr>
                            <m:t>1.8×</m:t>
                          </m:r>
                          <m:sSup>
                            <m:sSupPr>
                              <m:ctrlPr>
                                <a:rPr lang="zh-CN" altLang="zh-CN" sz="2400" i="1">
                                  <a:latin typeface="Cambria Math"/>
                                </a:rPr>
                              </m:ctrlPr>
                            </m:sSupPr>
                            <m:e>
                              <m:r>
                                <a:rPr lang="en-US" altLang="zh-CN" sz="2400" i="1">
                                  <a:latin typeface="Cambria Math"/>
                                </a:rPr>
                                <m:t>1</m:t>
                              </m:r>
                              <m:r>
                                <a:rPr lang="en-US" altLang="zh-CN" sz="2400">
                                  <a:latin typeface="Cambria Math"/>
                                </a:rPr>
                                <m:t>0</m:t>
                              </m:r>
                            </m:e>
                            <m:sup>
                              <m:r>
                                <a:rPr lang="en-US" altLang="zh-CN" sz="2400" i="1">
                                  <a:latin typeface="Cambria Math"/>
                                </a:rPr>
                                <m:t>4</m:t>
                              </m:r>
                            </m:sup>
                          </m:sSup>
                          <m:r>
                            <a:rPr lang="en-US" altLang="zh-CN" sz="2400" i="1">
                              <a:latin typeface="Cambria Math"/>
                            </a:rPr>
                            <m:t>+</m:t>
                          </m:r>
                          <m:r>
                            <a:rPr lang="en-US" altLang="zh-CN" sz="2400">
                              <a:latin typeface="Cambria Math"/>
                            </a:rPr>
                            <m:t>2.2×</m:t>
                          </m:r>
                          <m:sSup>
                            <m:sSupPr>
                              <m:ctrlPr>
                                <a:rPr lang="zh-CN" altLang="zh-CN" sz="2400" i="1">
                                  <a:latin typeface="Cambria Math"/>
                                </a:rPr>
                              </m:ctrlPr>
                            </m:sSupPr>
                            <m:e>
                              <m:r>
                                <a:rPr lang="en-US" altLang="zh-CN" sz="2400" i="1">
                                  <a:latin typeface="Cambria Math"/>
                                </a:rPr>
                                <m:t>1</m:t>
                              </m:r>
                              <m:r>
                                <a:rPr lang="en-US" altLang="zh-CN" sz="2400">
                                  <a:latin typeface="Cambria Math"/>
                                </a:rPr>
                                <m:t>0</m:t>
                              </m:r>
                            </m:e>
                            <m:sup>
                              <m:r>
                                <a:rPr lang="en-US" altLang="zh-CN" sz="2400" i="1">
                                  <a:latin typeface="Cambria Math"/>
                                </a:rPr>
                                <m:t>4</m:t>
                              </m:r>
                            </m:sup>
                          </m:sSup>
                        </m:den>
                      </m:f>
                      <m:r>
                        <a:rPr lang="en-US" altLang="zh-CN" sz="2400">
                          <a:latin typeface="Cambria Math"/>
                        </a:rPr>
                        <m:t> </m:t>
                      </m:r>
                      <m:r>
                        <m:rPr>
                          <m:sty m:val="p"/>
                        </m:rPr>
                        <a:rPr lang="en-US" altLang="zh-CN" sz="2400">
                          <a:latin typeface="Cambria Math"/>
                        </a:rPr>
                        <m:t>m</m:t>
                      </m:r>
                      <m:r>
                        <a:rPr lang="en-US" altLang="zh-CN" sz="2400">
                          <a:latin typeface="Cambria Math"/>
                        </a:rPr>
                        <m:t>∙</m:t>
                      </m:r>
                      <m:sSup>
                        <m:sSupPr>
                          <m:ctrlPr>
                            <a:rPr lang="zh-CN" altLang="zh-CN" sz="2400" i="1">
                              <a:latin typeface="Cambria Math"/>
                            </a:rPr>
                          </m:ctrlPr>
                        </m:sSupPr>
                        <m:e>
                          <m:r>
                            <a:rPr lang="en-US" altLang="zh-CN" sz="2400" i="1">
                              <a:latin typeface="Cambria Math"/>
                            </a:rPr>
                            <m:t>𝑠</m:t>
                          </m:r>
                        </m:e>
                        <m:sup>
                          <m:r>
                            <a:rPr lang="en-US" altLang="zh-CN" sz="2400" i="1">
                              <a:latin typeface="Cambria Math"/>
                            </a:rPr>
                            <m:t>−1</m:t>
                          </m:r>
                        </m:sup>
                      </m:sSup>
                      <m:r>
                        <a:rPr lang="en-US" altLang="zh-CN" sz="2400" i="1">
                          <a:latin typeface="Cambria Math"/>
                        </a:rPr>
                        <m:t>=0.9</m:t>
                      </m:r>
                      <m:r>
                        <m:rPr>
                          <m:sty m:val="p"/>
                        </m:rPr>
                        <a:rPr lang="en-US" altLang="zh-CN" sz="2400">
                          <a:latin typeface="Cambria Math"/>
                        </a:rPr>
                        <m:t>m</m:t>
                      </m:r>
                      <m:r>
                        <a:rPr lang="en-US" altLang="zh-CN" sz="2400">
                          <a:latin typeface="Cambria Math"/>
                        </a:rPr>
                        <m:t>∙</m:t>
                      </m:r>
                      <m:sSup>
                        <m:sSupPr>
                          <m:ctrlPr>
                            <a:rPr lang="zh-CN" altLang="zh-CN" sz="2400" i="1">
                              <a:latin typeface="Cambria Math"/>
                            </a:rPr>
                          </m:ctrlPr>
                        </m:sSupPr>
                        <m:e>
                          <m:r>
                            <a:rPr lang="en-US" altLang="zh-CN" sz="2400" i="1">
                              <a:latin typeface="Cambria Math"/>
                            </a:rPr>
                            <m:t>𝑠</m:t>
                          </m:r>
                        </m:e>
                        <m:sup>
                          <m:r>
                            <a:rPr lang="en-US" altLang="zh-CN" sz="2400" i="1">
                              <a:latin typeface="Cambria Math"/>
                            </a:rPr>
                            <m:t>−1</m:t>
                          </m:r>
                        </m:sup>
                      </m:sSup>
                    </m:oMath>
                  </m:oMathPara>
                </a14:m>
                <a:endParaRPr lang="zh-CN" altLang="en-US" sz="2400" dirty="0"/>
              </a:p>
            </p:txBody>
          </p:sp>
        </mc:Choice>
        <mc:Fallback xmlns="">
          <p:sp>
            <p:nvSpPr>
              <p:cNvPr id="23" name="矩形 22"/>
              <p:cNvSpPr>
                <a:spLocks noRot="1" noChangeAspect="1" noMove="1" noResize="1" noEditPoints="1" noAdjustHandles="1" noChangeArrowheads="1" noChangeShapeType="1" noTextEdit="1"/>
              </p:cNvSpPr>
              <p:nvPr/>
            </p:nvSpPr>
            <p:spPr>
              <a:xfrm>
                <a:off x="1080120" y="5669341"/>
                <a:ext cx="8172400" cy="928011"/>
              </a:xfrm>
              <a:prstGeom prst="rect">
                <a:avLst/>
              </a:prstGeom>
              <a:blipFill rotWithShape="1">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94936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1493</TotalTime>
  <Words>1620</Words>
  <Application>Microsoft Office PowerPoint</Application>
  <PresentationFormat>全屏显示(4:3)</PresentationFormat>
  <Paragraphs>144</Paragraphs>
  <Slides>16</Slides>
  <Notes>1</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1.2 动量守恒定律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陆杭军</cp:lastModifiedBy>
  <cp:revision>69</cp:revision>
  <dcterms:created xsi:type="dcterms:W3CDTF">2017-06-28T03:02:51Z</dcterms:created>
  <dcterms:modified xsi:type="dcterms:W3CDTF">2017-07-10T12:19:12Z</dcterms:modified>
</cp:coreProperties>
</file>