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6" r:id="rId2"/>
    <p:sldId id="295" r:id="rId3"/>
    <p:sldId id="297" r:id="rId4"/>
    <p:sldId id="298" r:id="rId5"/>
    <p:sldId id="299" r:id="rId6"/>
    <p:sldId id="300" r:id="rId7"/>
    <p:sldId id="302" r:id="rId8"/>
    <p:sldId id="301" r:id="rId9"/>
    <p:sldId id="304" r:id="rId10"/>
    <p:sldId id="305" r:id="rId11"/>
    <p:sldId id="303" r:id="rId12"/>
    <p:sldId id="306" r:id="rId13"/>
    <p:sldId id="314" r:id="rId14"/>
    <p:sldId id="307" r:id="rId15"/>
    <p:sldId id="308" r:id="rId16"/>
    <p:sldId id="309" r:id="rId17"/>
    <p:sldId id="315" r:id="rId18"/>
    <p:sldId id="310" r:id="rId19"/>
    <p:sldId id="316" r:id="rId20"/>
    <p:sldId id="313" r:id="rId21"/>
    <p:sldId id="311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AEC"/>
    <a:srgbClr val="000099"/>
    <a:srgbClr val="89A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smtClean="0"/>
              <a:t>2017-7-5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C7A6-51C2-47E0-852E-8C21E788A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697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smtClean="0"/>
              <a:t>2017-7-5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1C451-1AE4-4E02-A726-326471CE2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1934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1C451-1AE4-4E02-A726-326471CE2AE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2017-7-5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0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BD1342-E879-48C8-9452-3E8F07F5B3F2}" type="datetime1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2AFFD-340C-4B14-B934-F12E8307FBA7}" type="datetime1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0855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BC4BC6-B58F-435A-8477-D88C397FEEC6}" type="datetime1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D137D-415A-47A7-AB7F-C92215560347}" type="datetime1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9DEF13-F9A9-4AD8-91E0-C6F2E77A4F31}" type="datetime1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07EF2E-8D77-4ED9-83CE-941841EFE5D1}" type="datetime1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17BEF1-7A11-4F4C-B614-31ED39BE5569}" type="datetime1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48A0B9-2745-4138-85B5-E7A600CF0085}" type="datetime1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13FA5C-B07B-441D-906C-24A53CE2AF73}" type="datetime1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4B78DB-5455-46FF-9440-356F868DA155}" type="datetime1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》-1.3 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碰撞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12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10" Type="http://schemas.openxmlformats.org/officeDocument/2006/relationships/image" Target="../media/image5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0.png"/><Relationship Id="rId7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png"/><Relationship Id="rId11" Type="http://schemas.openxmlformats.org/officeDocument/2006/relationships/image" Target="../media/image13.gif"/><Relationship Id="rId5" Type="http://schemas.openxmlformats.org/officeDocument/2006/relationships/image" Target="../media/image52.png"/><Relationship Id="rId10" Type="http://schemas.openxmlformats.org/officeDocument/2006/relationships/image" Target="../media/image78.png"/><Relationship Id="rId4" Type="http://schemas.openxmlformats.org/officeDocument/2006/relationships/image" Target="../media/image51.png"/><Relationship Id="rId9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13.gif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2195736" y="908720"/>
            <a:ext cx="496855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碰撞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776" y="2348880"/>
            <a:ext cx="5328592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3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kumimoji="1" lang="en-US" altLang="zh-CN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kumimoji="1" lang="zh-CN" altLang="en-US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碰撞的特点</a:t>
            </a:r>
            <a:r>
              <a:rPr kumimoji="1" lang="en-US" altLang="zh-CN" sz="3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1" lang="en-US" altLang="zh-CN" sz="3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kumimoji="1" lang="en-US" altLang="zh-CN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</a:t>
            </a:r>
            <a:r>
              <a:rPr kumimoji="1" lang="zh-CN" altLang="en-US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碰撞的分类</a:t>
            </a:r>
            <a:endParaRPr kumimoji="1" lang="en-US" altLang="zh-CN" sz="39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914784">
              <a:lnSpc>
                <a:spcPct val="150000"/>
              </a:lnSpc>
              <a:defRPr/>
            </a:pPr>
            <a:r>
              <a:rPr kumimoji="1" lang="en-US" altLang="zh-CN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</a:t>
            </a:r>
            <a:r>
              <a:rPr kumimoji="1" lang="zh-CN" altLang="en-US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典型碰撞问题的分析</a:t>
            </a:r>
            <a:endParaRPr kumimoji="1" lang="en-US" altLang="zh-CN" sz="39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72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67544" y="3506919"/>
                <a:ext cx="3161828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7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r>
                        <a:rPr lang="en-US" altLang="zh-CN" sz="2400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6919"/>
                <a:ext cx="3161828" cy="7861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9552" y="4484325"/>
                <a:ext cx="2373086" cy="1320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𝑓</m:t>
                      </m:r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′2</m:t>
                              </m:r>
                            </m:sup>
                          </m:sSubSup>
                        </m:num>
                        <m:den>
                          <m:f>
                            <m:f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484325"/>
                <a:ext cx="2373086" cy="13209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487951" y="4718868"/>
            <a:ext cx="54726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041AEC"/>
                </a:solidFill>
              </a:rPr>
              <a:t>中子与氘核的一次碰撞就可以使中子的动能降为原来的九分之一。经过多次碰撞，中子的速度就可以减慢到热核反应所需的速度。</a:t>
            </a:r>
            <a:endParaRPr lang="zh-CN" altLang="en-US" sz="2400" b="1" dirty="0">
              <a:solidFill>
                <a:srgbClr val="041AE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99592" y="1770836"/>
                <a:ext cx="3120983" cy="506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770836"/>
                <a:ext cx="3120983" cy="5060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55576" y="2357164"/>
                <a:ext cx="3900042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′2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357164"/>
                <a:ext cx="3900042" cy="7838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5805643" y="1019398"/>
            <a:ext cx="3109689" cy="1502876"/>
            <a:chOff x="2123728" y="692696"/>
            <a:chExt cx="3744416" cy="1872208"/>
          </a:xfrm>
        </p:grpSpPr>
        <p:grpSp>
          <p:nvGrpSpPr>
            <p:cNvPr id="8" name="组合 7"/>
            <p:cNvGrpSpPr/>
            <p:nvPr/>
          </p:nvGrpSpPr>
          <p:grpSpPr>
            <a:xfrm>
              <a:off x="2195736" y="1124744"/>
              <a:ext cx="3672408" cy="1440160"/>
              <a:chOff x="2195736" y="1124744"/>
              <a:chExt cx="3672408" cy="144016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212356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中子</a:t>
                </a: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5093593" y="1510308"/>
                <a:ext cx="576064" cy="576064"/>
                <a:chOff x="4303018" y="1510308"/>
                <a:chExt cx="576064" cy="576064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4303018" y="1510308"/>
                  <a:ext cx="576064" cy="5760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/>
              </p:nvGrpSpPr>
              <p:grpSpPr>
                <a:xfrm>
                  <a:off x="4442842" y="1510308"/>
                  <a:ext cx="288032" cy="576064"/>
                  <a:chOff x="4442842" y="1510308"/>
                  <a:chExt cx="288032" cy="576064"/>
                </a:xfrm>
              </p:grpSpPr>
              <p:sp>
                <p:nvSpPr>
                  <p:cNvPr id="20" name="椭圆 19"/>
                  <p:cNvSpPr/>
                  <p:nvPr/>
                </p:nvSpPr>
                <p:spPr>
                  <a:xfrm>
                    <a:off x="4442842" y="1510308"/>
                    <a:ext cx="288032" cy="288032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/>
                  <p:cNvSpPr/>
                  <p:nvPr/>
                </p:nvSpPr>
                <p:spPr>
                  <a:xfrm>
                    <a:off x="4442842" y="1798340"/>
                    <a:ext cx="288032" cy="28803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n w="12700"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4" name="椭圆 13"/>
              <p:cNvSpPr/>
              <p:nvPr/>
            </p:nvSpPr>
            <p:spPr>
              <a:xfrm>
                <a:off x="2339752" y="1628800"/>
                <a:ext cx="288032" cy="28803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12700">
                    <a:solidFill>
                      <a:schemeClr val="tx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5" name="直接箭头连接符 14"/>
              <p:cNvCxnSpPr>
                <a:stCxn id="14" idx="6"/>
              </p:cNvCxnSpPr>
              <p:nvPr/>
            </p:nvCxnSpPr>
            <p:spPr>
              <a:xfrm>
                <a:off x="2627784" y="1772816"/>
                <a:ext cx="10801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076056" y="2195572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氘核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2254371" y="1124744"/>
                    <a:ext cx="1813573" cy="3935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7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4371" y="1124744"/>
                    <a:ext cx="1813573" cy="39356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直接箭头连接符 8"/>
            <p:cNvCxnSpPr/>
            <p:nvPr/>
          </p:nvCxnSpPr>
          <p:spPr>
            <a:xfrm>
              <a:off x="2483768" y="877362"/>
              <a:ext cx="23042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88024" y="69269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3728" y="69269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98507" y="633106"/>
                <a:ext cx="530107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b="1" dirty="0"/>
                  <a:t>解：</a:t>
                </a:r>
                <a:r>
                  <a:rPr lang="zh-CN" altLang="zh-CN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zh-CN" sz="2400" dirty="0" smtClean="0"/>
                  <a:t>）</a:t>
                </a:r>
                <a:r>
                  <a:rPr lang="zh-CN" altLang="en-US" sz="2400" dirty="0" smtClean="0"/>
                  <a:t>如图建立坐标轴</a:t>
                </a:r>
                <a:r>
                  <a:rPr lang="zh-CN" altLang="zh-CN" sz="2400" dirty="0" smtClean="0"/>
                  <a:t>，</a:t>
                </a:r>
                <a:r>
                  <a:rPr lang="zh-CN" altLang="zh-CN" sz="2400" dirty="0"/>
                  <a:t>中子质量为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dirty="0"/>
                  <a:t>，氘核的质量为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dirty="0"/>
                  <a:t>。由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动量守恒及动能守恒</a:t>
                </a:r>
                <a:r>
                  <a:rPr lang="zh-CN" altLang="zh-CN" sz="2400" dirty="0"/>
                  <a:t>，可得</a:t>
                </a: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7" y="633106"/>
                <a:ext cx="5301077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1724" t="-6091" r="-460" b="-8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87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48491" y="3645024"/>
            <a:ext cx="6231821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63688" y="1925438"/>
            <a:ext cx="4536504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3299" y="90872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完全非弹性碰撞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63688" y="2204864"/>
                <a:ext cx="4386265" cy="490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24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zh-CN" sz="2400">
                              <a:latin typeface="Cambria Math"/>
                            </a:rPr>
                            <m:t>（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204864"/>
                <a:ext cx="4386265" cy="4905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59632" y="3725316"/>
                <a:ext cx="6071727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b="0" i="1" smtClean="0">
                              <a:latin typeface="Cambria Math"/>
                            </a:rPr>
                            <m:t>损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725316"/>
                <a:ext cx="6071727" cy="7838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2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96752" y="803859"/>
                <a:ext cx="8007696" cy="2697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 smtClean="0">
                    <a:solidFill>
                      <a:srgbClr val="FF0000"/>
                    </a:solidFill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.</a:t>
                </a:r>
                <a:r>
                  <a:rPr lang="zh-CN" altLang="zh-CN" sz="2800" b="1" dirty="0" smtClean="0"/>
                  <a:t>两</a:t>
                </a:r>
                <a:r>
                  <a:rPr lang="zh-CN" altLang="zh-CN" sz="2800" b="1" dirty="0"/>
                  <a:t>个小球发生了完全非弹性碰撞，它们的质量分别为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𝟎</m:t>
                    </m:r>
                    <m:r>
                      <a:rPr lang="en-US" altLang="zh-CN" sz="2800" b="1" i="1">
                        <a:latin typeface="Cambria Math"/>
                      </a:rPr>
                      <m:t>.</m:t>
                    </m:r>
                    <m:r>
                      <a:rPr lang="en-US" altLang="zh-CN" sz="2800" b="1" i="1">
                        <a:latin typeface="Cambria Math"/>
                      </a:rPr>
                      <m:t>𝟓𝐤𝐠</m:t>
                    </m:r>
                  </m:oMath>
                </a14:m>
                <a:r>
                  <a:rPr lang="zh-CN" altLang="zh-CN" sz="280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𝟎</m:t>
                    </m:r>
                    <m:r>
                      <a:rPr lang="en-US" altLang="zh-CN" sz="2800" b="1" i="1">
                        <a:latin typeface="Cambria Math"/>
                      </a:rPr>
                      <m:t>.</m:t>
                    </m:r>
                    <m:r>
                      <a:rPr lang="en-US" altLang="zh-CN" sz="2800" b="1" i="1">
                        <a:latin typeface="Cambria Math"/>
                      </a:rPr>
                      <m:t>𝟐𝟓𝐤𝐠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假设碰撞前初始速度分别为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</a:rPr>
                      <m:t>=+</m:t>
                    </m:r>
                    <m:r>
                      <a:rPr lang="en-US" altLang="zh-CN" sz="2800" b="1" i="1">
                        <a:latin typeface="Cambria Math"/>
                      </a:rPr>
                      <m:t>𝟒</m:t>
                    </m:r>
                    <m:r>
                      <a:rPr lang="en-US" altLang="zh-CN" sz="2800" b="1" i="1">
                        <a:latin typeface="Cambria Math"/>
                      </a:rPr>
                      <m:t>𝒎</m:t>
                    </m:r>
                    <m:r>
                      <a:rPr lang="en-US" altLang="zh-CN" sz="2800" b="1" i="1"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zh-CN" sz="280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</a:rPr>
                      <m:t>=−</m:t>
                    </m:r>
                    <m:r>
                      <a:rPr lang="en-US" altLang="zh-CN" sz="2800" b="1" i="1">
                        <a:latin typeface="Cambria Math"/>
                      </a:rPr>
                      <m:t>𝟑</m:t>
                    </m:r>
                    <m:r>
                      <a:rPr lang="en-US" altLang="zh-CN" sz="2800" b="1" i="1">
                        <a:latin typeface="Cambria Math"/>
                      </a:rPr>
                      <m:t>𝒎</m:t>
                    </m:r>
                    <m:r>
                      <a:rPr lang="en-US" altLang="zh-CN" sz="2800" b="1" i="1"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zh-CN" sz="2800" b="1" dirty="0"/>
                  <a:t>。试求</a:t>
                </a:r>
              </a:p>
              <a:p>
                <a:r>
                  <a:rPr lang="zh-CN" altLang="zh-CN" sz="2800" b="1" dirty="0"/>
                  <a:t>（</a:t>
                </a:r>
                <a:r>
                  <a:rPr lang="en-US" altLang="zh-CN" sz="2800" b="1" dirty="0"/>
                  <a:t>1</a:t>
                </a:r>
                <a:r>
                  <a:rPr lang="zh-CN" altLang="zh-CN" sz="2800" b="1" dirty="0"/>
                  <a:t>）两小球碰撞后的运动速度。</a:t>
                </a:r>
              </a:p>
              <a:p>
                <a:r>
                  <a:rPr lang="zh-CN" altLang="zh-CN" sz="2800" b="1" dirty="0"/>
                  <a:t>（</a:t>
                </a:r>
                <a:r>
                  <a:rPr lang="en-US" altLang="zh-CN" sz="2800" b="1" dirty="0"/>
                  <a:t>2</a:t>
                </a:r>
                <a:r>
                  <a:rPr lang="zh-CN" altLang="zh-CN" sz="2800" b="1" dirty="0"/>
                  <a:t>）在碰撞过程中损失了多少动能？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2" y="803859"/>
                <a:ext cx="8007696" cy="2697149"/>
              </a:xfrm>
              <a:prstGeom prst="rect">
                <a:avLst/>
              </a:prstGeom>
              <a:blipFill rotWithShape="1">
                <a:blip r:embed="rId2"/>
                <a:stretch>
                  <a:fillRect l="-1599" t="-3167" r="-1599" b="-5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55576" y="3789040"/>
                <a:ext cx="7632848" cy="987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>
                    <a:solidFill>
                      <a:srgbClr val="FF0000"/>
                    </a:solidFill>
                  </a:rPr>
                  <a:t>解：</a:t>
                </a:r>
                <a:r>
                  <a:rPr lang="zh-CN" altLang="zh-CN" sz="2800" b="1" dirty="0"/>
                  <a:t>（</a:t>
                </a:r>
                <a:r>
                  <a:rPr lang="en-US" altLang="zh-CN" sz="2800" b="1" dirty="0"/>
                  <a:t>1</a:t>
                </a:r>
                <a:r>
                  <a:rPr lang="zh-CN" altLang="zh-CN" sz="2800" b="1" dirty="0"/>
                  <a:t>）设两球碰撞后的运动速度为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800" b="1" dirty="0"/>
                  <a:t>，由动量守恒得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789040"/>
                <a:ext cx="7632848" cy="987771"/>
              </a:xfrm>
              <a:prstGeom prst="rect">
                <a:avLst/>
              </a:prstGeom>
              <a:blipFill rotWithShape="1">
                <a:blip r:embed="rId3"/>
                <a:stretch>
                  <a:fillRect l="-1677" t="-5556"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04563" y="5170729"/>
                <a:ext cx="4251613" cy="490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zh-CN" sz="2400">
                              <a:latin typeface="Cambria Math"/>
                            </a:rPr>
                            <m:t>（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563" y="5170729"/>
                <a:ext cx="4251613" cy="4905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60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08112" y="908720"/>
                <a:ext cx="7452320" cy="1252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.5×4+0.25×</m:t>
                          </m:r>
                          <m:r>
                            <a:rPr lang="zh-CN" altLang="zh-CN" sz="2400">
                              <a:latin typeface="Cambria Math"/>
                            </a:rPr>
                            <m:t>（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3</m:t>
                          </m:r>
                          <m:r>
                            <a:rPr lang="zh-CN" altLang="zh-CN" sz="2400">
                              <a:latin typeface="Cambria Math"/>
                            </a:rPr>
                            <m:t>）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.5+0.25</m:t>
                          </m:r>
                        </m:den>
                      </m:f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r>
                        <a:rPr lang="en-US" altLang="zh-CN" sz="2400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>
                          <a:latin typeface="Cambria Math"/>
                        </a:rPr>
                        <m:t>1.67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r>
                        <a:rPr lang="en-US" altLang="zh-CN" sz="2400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12" y="908720"/>
                <a:ext cx="7452320" cy="12523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98376" y="2420888"/>
                <a:ext cx="76180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 smtClean="0">
                    <a:solidFill>
                      <a:srgbClr val="041AEC"/>
                    </a:solidFill>
                  </a:rPr>
                  <a:t>碰撞后的速度与第一个小球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solidFill>
                              <a:srgbClr val="041AE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41AEC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41AEC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800" b="1" dirty="0">
                    <a:solidFill>
                      <a:srgbClr val="041AEC"/>
                    </a:solidFill>
                  </a:rPr>
                  <a:t>的运动方向相同。</a:t>
                </a:r>
                <a:endParaRPr lang="zh-CN" altLang="en-US" sz="2800" b="1" dirty="0">
                  <a:solidFill>
                    <a:srgbClr val="041AEC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6" y="2420888"/>
                <a:ext cx="761804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681" t="-16279" r="-6325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755576" y="3322120"/>
            <a:ext cx="4317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）碰撞前系统的动能为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627784" y="3970192"/>
                <a:ext cx="3350276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𝐾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970192"/>
                <a:ext cx="3350276" cy="7838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63688" y="4762280"/>
                <a:ext cx="698477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𝐾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latin typeface="Cambria Math"/>
                        </a:rPr>
                        <m:t>×0.5</m:t>
                      </m:r>
                      <m:r>
                        <a:rPr lang="en-US" altLang="zh-CN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4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J</m:t>
                      </m:r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latin typeface="Cambria Math"/>
                        </a:rPr>
                        <m:t>×0.25×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(−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3)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J</m:t>
                      </m:r>
                      <m:r>
                        <a:rPr lang="en-US" altLang="zh-CN" sz="2400">
                          <a:latin typeface="Cambria Math"/>
                        </a:rPr>
                        <m:t>=5.13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J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762280"/>
                <a:ext cx="6984776" cy="7838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88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83671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碰撞后系统的动能为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051720" y="1700808"/>
                <a:ext cx="3497817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𝐾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zh-CN" sz="2400">
                              <a:latin typeface="Cambria Math"/>
                            </a:rPr>
                            <m:t>（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zh-CN" altLang="zh-CN" sz="2400">
                          <a:latin typeface="Cambria Math"/>
                        </a:rPr>
                        <m:t>）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700808"/>
                <a:ext cx="3497817" cy="7838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051720" y="2636912"/>
                <a:ext cx="544193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𝐾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latin typeface="Cambria Math"/>
                            </a:rPr>
                            <m:t>0.5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0.25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1.67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J</m:t>
                      </m:r>
                      <m:r>
                        <a:rPr lang="en-US" altLang="zh-CN" sz="2400" i="1">
                          <a:latin typeface="Cambria Math"/>
                        </a:rPr>
                        <m:t>=1.05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J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636912"/>
                <a:ext cx="5441939" cy="7838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51720" y="3789040"/>
                <a:ext cx="3606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𝐾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𝐾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>
                          <a:latin typeface="Cambria Math"/>
                        </a:rPr>
                        <m:t>4.08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J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789040"/>
                <a:ext cx="360630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971600" y="4653136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41AEC"/>
                </a:solidFill>
              </a:rPr>
              <a:t>大部分能量在碰撞过程中转化为内能了。</a:t>
            </a:r>
          </a:p>
        </p:txBody>
      </p:sp>
    </p:spTree>
    <p:extLst>
      <p:ext uri="{BB962C8B-B14F-4D97-AF65-F5344CB8AC3E}">
        <p14:creationId xmlns:p14="http://schemas.microsoft.com/office/powerpoint/2010/main" val="3699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899592" y="2606163"/>
            <a:ext cx="1407408" cy="905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9592" y="1700808"/>
            <a:ext cx="1407408" cy="905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8767" y="836712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非</a:t>
            </a:r>
            <a:r>
              <a:rPr lang="zh-CN" altLang="en-US" sz="2800" b="1" dirty="0">
                <a:solidFill>
                  <a:srgbClr val="FF0000"/>
                </a:solidFill>
              </a:rPr>
              <a:t>对心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碰撞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03848" y="1988840"/>
            <a:ext cx="5026625" cy="2508844"/>
            <a:chOff x="1187624" y="692696"/>
            <a:chExt cx="6696744" cy="3600400"/>
          </a:xfrm>
        </p:grpSpPr>
        <p:grpSp>
          <p:nvGrpSpPr>
            <p:cNvPr id="5" name="组合 4"/>
            <p:cNvGrpSpPr/>
            <p:nvPr/>
          </p:nvGrpSpPr>
          <p:grpSpPr>
            <a:xfrm>
              <a:off x="1187624" y="2204864"/>
              <a:ext cx="2520280" cy="1088504"/>
              <a:chOff x="1187624" y="2204864"/>
              <a:chExt cx="2520280" cy="1088504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187624" y="2492896"/>
                <a:ext cx="432048" cy="4320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843808" y="2861320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箭头连接符 27"/>
              <p:cNvCxnSpPr>
                <a:stCxn id="26" idx="6"/>
              </p:cNvCxnSpPr>
              <p:nvPr/>
            </p:nvCxnSpPr>
            <p:spPr>
              <a:xfrm>
                <a:off x="1619672" y="2708920"/>
                <a:ext cx="79208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1733366" y="2204864"/>
                    <a:ext cx="46237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3366" y="2204864"/>
                    <a:ext cx="46237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连接符 29"/>
              <p:cNvCxnSpPr/>
              <p:nvPr/>
            </p:nvCxnSpPr>
            <p:spPr>
              <a:xfrm>
                <a:off x="2411760" y="2708920"/>
                <a:ext cx="12961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3707904" y="692696"/>
              <a:ext cx="2232248" cy="1521460"/>
              <a:chOff x="3707904" y="692696"/>
              <a:chExt cx="2232248" cy="1521460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>
                <a:off x="4067944" y="1988840"/>
                <a:ext cx="14401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组合 20"/>
              <p:cNvGrpSpPr/>
              <p:nvPr/>
            </p:nvGrpSpPr>
            <p:grpSpPr>
              <a:xfrm>
                <a:off x="3707904" y="692696"/>
                <a:ext cx="2232248" cy="1521460"/>
                <a:chOff x="3707904" y="692696"/>
                <a:chExt cx="2232248" cy="1521460"/>
              </a:xfrm>
            </p:grpSpPr>
            <p:cxnSp>
              <p:nvCxnSpPr>
                <p:cNvPr id="22" name="直接箭头连接符 21"/>
                <p:cNvCxnSpPr/>
                <p:nvPr/>
              </p:nvCxnSpPr>
              <p:spPr>
                <a:xfrm flipV="1">
                  <a:off x="4076328" y="764704"/>
                  <a:ext cx="0" cy="12325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707904" y="1844824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O</a:t>
                  </a:r>
                  <a:endParaRPr lang="zh-CN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08104" y="1835532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X</a:t>
                  </a:r>
                  <a:endParaRPr lang="zh-CN" altLang="en-US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707904" y="692696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Y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5148064" y="1370270"/>
              <a:ext cx="2736304" cy="2922826"/>
              <a:chOff x="5148064" y="1370270"/>
              <a:chExt cx="2736304" cy="292282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5148064" y="2708920"/>
                <a:ext cx="27363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6372200" y="1988840"/>
                <a:ext cx="432048" cy="4320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372200" y="3284984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>
                <a:endCxn id="12" idx="3"/>
              </p:cNvCxnSpPr>
              <p:nvPr/>
            </p:nvCxnSpPr>
            <p:spPr>
              <a:xfrm flipV="1">
                <a:off x="5796136" y="2357616"/>
                <a:ext cx="639336" cy="3513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6732240" y="1709544"/>
                <a:ext cx="711344" cy="4233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6804248" y="1370270"/>
                    <a:ext cx="485966" cy="4025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4248" y="1370270"/>
                    <a:ext cx="485966" cy="40254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连接符 16"/>
              <p:cNvCxnSpPr>
                <a:endCxn id="13" idx="1"/>
              </p:cNvCxnSpPr>
              <p:nvPr/>
            </p:nvCxnSpPr>
            <p:spPr>
              <a:xfrm>
                <a:off x="5796136" y="2708920"/>
                <a:ext cx="639336" cy="6393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3" idx="5"/>
              </p:cNvCxnSpPr>
              <p:nvPr/>
            </p:nvCxnSpPr>
            <p:spPr>
              <a:xfrm>
                <a:off x="6740976" y="3653760"/>
                <a:ext cx="702608" cy="6393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 18"/>
                  <p:cNvSpPr/>
                  <p:nvPr/>
                </p:nvSpPr>
                <p:spPr>
                  <a:xfrm>
                    <a:off x="6966354" y="3501008"/>
                    <a:ext cx="485966" cy="4025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7" name="矩形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6354" y="3501008"/>
                    <a:ext cx="485966" cy="402546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1763688" y="3491716"/>
              <a:ext cx="1944216" cy="57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(a)</a:t>
              </a:r>
              <a:r>
                <a:rPr lang="zh-CN" altLang="en-US" dirty="0" smtClean="0"/>
                <a:t>碰撞前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2956" y="3501007"/>
              <a:ext cx="2011796" cy="57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(b)</a:t>
              </a:r>
              <a:r>
                <a:rPr lang="zh-CN" altLang="en-US" dirty="0" smtClean="0"/>
                <a:t>碰撞</a:t>
              </a:r>
              <a:r>
                <a:rPr lang="zh-CN" altLang="en-US" dirty="0"/>
                <a:t>后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971600" y="1844824"/>
                <a:ext cx="1262782" cy="536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844824"/>
                <a:ext cx="1262782" cy="53662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971600" y="2708920"/>
                <a:ext cx="1272400" cy="582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708920"/>
                <a:ext cx="1272400" cy="5827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4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3528" y="836712"/>
                <a:ext cx="8136904" cy="1835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 smtClean="0">
                    <a:solidFill>
                      <a:srgbClr val="FF0000"/>
                    </a:solidFill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.</a:t>
                </a:r>
                <a:r>
                  <a:rPr lang="zh-CN" altLang="zh-CN" sz="2800" b="1" dirty="0" smtClean="0"/>
                  <a:t>如图所</a:t>
                </a:r>
                <a:r>
                  <a:rPr lang="zh-CN" altLang="zh-CN" sz="2800" b="1" dirty="0"/>
                  <a:t>示，一辆小汽车的质量为</a:t>
                </a:r>
                <a:r>
                  <a:rPr lang="en-US" altLang="zh-CN" sz="2800" b="1" dirty="0"/>
                  <a:t>1500kg</a:t>
                </a:r>
                <a:r>
                  <a:rPr lang="zh-CN" altLang="zh-CN" sz="2800" b="1" dirty="0"/>
                  <a:t>，以</a:t>
                </a:r>
                <a:r>
                  <a:rPr lang="en-US" altLang="zh-CN" sz="2800" b="1" dirty="0"/>
                  <a:t>25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  <m:r>
                      <a:rPr lang="en-US" altLang="zh-CN" sz="2800" b="1" i="1">
                        <a:latin typeface="Cambria Math"/>
                      </a:rPr>
                      <m:t>𝒎</m:t>
                    </m:r>
                    <m:r>
                      <a:rPr lang="en-US" altLang="zh-CN" sz="2800" b="1" i="1"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zh-CN" sz="2800" b="1" dirty="0"/>
                  <a:t>的速度向东行驶，一辆质量为</a:t>
                </a:r>
                <a:r>
                  <a:rPr lang="en-US" altLang="zh-CN" sz="2800" b="1" dirty="0"/>
                  <a:t>2500kg</a:t>
                </a:r>
                <a:r>
                  <a:rPr lang="zh-CN" altLang="zh-CN" sz="2800" b="1" dirty="0"/>
                  <a:t>的货车，以</a:t>
                </a:r>
                <a:r>
                  <a:rPr lang="en-US" altLang="zh-CN" sz="2800" b="1" dirty="0"/>
                  <a:t>20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  <m:r>
                      <a:rPr lang="en-US" altLang="zh-CN" sz="2800" b="1" i="1">
                        <a:latin typeface="Cambria Math"/>
                      </a:rPr>
                      <m:t>𝒎</m:t>
                    </m:r>
                    <m:r>
                      <a:rPr lang="en-US" altLang="zh-CN" sz="2800" b="1" i="1"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zh-CN" sz="2800" b="1" dirty="0"/>
                  <a:t>的速度向北行驶，在一个丁字路口发生了完全非弹性碰撞。求两车碰撞后的速度。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8136904" cy="1835374"/>
              </a:xfrm>
              <a:prstGeom prst="rect">
                <a:avLst/>
              </a:prstGeom>
              <a:blipFill rotWithShape="1">
                <a:blip r:embed="rId2"/>
                <a:stretch>
                  <a:fillRect l="-1498" t="-4651" r="-4794"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4139952" y="3169056"/>
            <a:ext cx="4824536" cy="2852232"/>
            <a:chOff x="1331640" y="692696"/>
            <a:chExt cx="6048672" cy="3972580"/>
          </a:xfrm>
        </p:grpSpPr>
        <p:sp>
          <p:nvSpPr>
            <p:cNvPr id="4" name="弧形 3"/>
            <p:cNvSpPr/>
            <p:nvPr/>
          </p:nvSpPr>
          <p:spPr>
            <a:xfrm>
              <a:off x="4211960" y="2132856"/>
              <a:ext cx="288032" cy="450050"/>
            </a:xfrm>
            <a:prstGeom prst="arc">
              <a:avLst>
                <a:gd name="adj1" fmla="val 16328055"/>
                <a:gd name="adj2" fmla="val 88910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4139952" y="836712"/>
              <a:ext cx="0" cy="1584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1331640" y="692696"/>
              <a:ext cx="6048672" cy="3972580"/>
              <a:chOff x="1331640" y="692696"/>
              <a:chExt cx="6048672" cy="39725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/>
                  <p:cNvSpPr/>
                  <p:nvPr/>
                </p:nvSpPr>
                <p:spPr>
                  <a:xfrm>
                    <a:off x="5236686" y="1052736"/>
                    <a:ext cx="415434" cy="3909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6686" y="1052736"/>
                    <a:ext cx="415434" cy="39094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组合 7"/>
              <p:cNvGrpSpPr/>
              <p:nvPr/>
            </p:nvGrpSpPr>
            <p:grpSpPr>
              <a:xfrm>
                <a:off x="1331640" y="692696"/>
                <a:ext cx="6048672" cy="3972580"/>
                <a:chOff x="1331640" y="692696"/>
                <a:chExt cx="6048672" cy="3972580"/>
              </a:xfrm>
            </p:grpSpPr>
            <p:cxnSp>
              <p:nvCxnSpPr>
                <p:cNvPr id="9" name="直接箭头连接符 8"/>
                <p:cNvCxnSpPr/>
                <p:nvPr/>
              </p:nvCxnSpPr>
              <p:spPr>
                <a:xfrm flipV="1">
                  <a:off x="4139952" y="1628800"/>
                  <a:ext cx="697455" cy="7816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组合 9"/>
                <p:cNvGrpSpPr/>
                <p:nvPr/>
              </p:nvGrpSpPr>
              <p:grpSpPr>
                <a:xfrm>
                  <a:off x="1331640" y="692696"/>
                  <a:ext cx="6048672" cy="3972580"/>
                  <a:chOff x="1331640" y="692696"/>
                  <a:chExt cx="6048672" cy="3972580"/>
                </a:xfrm>
              </p:grpSpPr>
              <p:cxnSp>
                <p:nvCxnSpPr>
                  <p:cNvPr id="12" name="直接箭头连接符 11"/>
                  <p:cNvCxnSpPr/>
                  <p:nvPr/>
                </p:nvCxnSpPr>
                <p:spPr>
                  <a:xfrm>
                    <a:off x="4139952" y="2420888"/>
                    <a:ext cx="1584176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796136" y="2204864"/>
                    <a:ext cx="4320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X</a:t>
                    </a:r>
                    <a:endParaRPr lang="zh-CN" altLang="en-US" dirty="0"/>
                  </a:p>
                </p:txBody>
              </p:sp>
              <p:sp>
                <p:nvSpPr>
                  <p:cNvPr id="14" name="爆炸形 1 13"/>
                  <p:cNvSpPr/>
                  <p:nvPr/>
                </p:nvSpPr>
                <p:spPr>
                  <a:xfrm>
                    <a:off x="3887924" y="2114854"/>
                    <a:ext cx="522418" cy="612068"/>
                  </a:xfrm>
                  <a:prstGeom prst="irregularSeal1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5" name="组合 14"/>
                  <p:cNvGrpSpPr/>
                  <p:nvPr/>
                </p:nvGrpSpPr>
                <p:grpSpPr>
                  <a:xfrm>
                    <a:off x="1331640" y="692696"/>
                    <a:ext cx="6048672" cy="3972580"/>
                    <a:chOff x="1331640" y="692696"/>
                    <a:chExt cx="6048672" cy="397258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矩形 15"/>
                        <p:cNvSpPr/>
                        <p:nvPr/>
                      </p:nvSpPr>
                      <p:spPr>
                        <a:xfrm>
                          <a:off x="4427984" y="2051556"/>
                          <a:ext cx="367408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矩形 3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27984" y="2051556"/>
                          <a:ext cx="367408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7" name="组合 16"/>
                    <p:cNvGrpSpPr/>
                    <p:nvPr/>
                  </p:nvGrpSpPr>
                  <p:grpSpPr>
                    <a:xfrm>
                      <a:off x="1331640" y="692696"/>
                      <a:ext cx="6048672" cy="3972580"/>
                      <a:chOff x="1331640" y="692696"/>
                      <a:chExt cx="6048672" cy="3972580"/>
                    </a:xfrm>
                  </p:grpSpPr>
                  <p:pic>
                    <p:nvPicPr>
                      <p:cNvPr id="18" name="图片 17"/>
                      <p:cNvPicPr>
                        <a:picLocks noChangeAspect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934367">
                        <a:off x="4208084" y="1145639"/>
                        <a:ext cx="1155361" cy="569859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19" name="组合 18"/>
                      <p:cNvGrpSpPr/>
                      <p:nvPr/>
                    </p:nvGrpSpPr>
                    <p:grpSpPr>
                      <a:xfrm>
                        <a:off x="1331640" y="692696"/>
                        <a:ext cx="6048672" cy="3972580"/>
                        <a:chOff x="1331640" y="692696"/>
                        <a:chExt cx="6048672" cy="3972580"/>
                      </a:xfrm>
                    </p:grpSpPr>
                    <p:pic>
                      <p:nvPicPr>
                        <p:cNvPr id="20" name="图片 1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6098108">
                          <a:off x="4571850" y="1544315"/>
                          <a:ext cx="990529" cy="58144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" name="图片 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65187" y="1988840"/>
                          <a:ext cx="1507257" cy="64807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" name="图片 2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608065" y="3382809"/>
                          <a:ext cx="1351801" cy="612789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23" name="直接连接符 22"/>
                        <p:cNvCxnSpPr/>
                        <p:nvPr/>
                      </p:nvCxnSpPr>
                      <p:spPr>
                        <a:xfrm>
                          <a:off x="1331640" y="692696"/>
                          <a:ext cx="5904656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直接连接符 23"/>
                        <p:cNvCxnSpPr/>
                        <p:nvPr/>
                      </p:nvCxnSpPr>
                      <p:spPr>
                        <a:xfrm>
                          <a:off x="1331640" y="2838847"/>
                          <a:ext cx="201622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直接连接符 24"/>
                        <p:cNvCxnSpPr/>
                        <p:nvPr/>
                      </p:nvCxnSpPr>
                      <p:spPr>
                        <a:xfrm>
                          <a:off x="5364088" y="2838847"/>
                          <a:ext cx="201622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" name="直接连接符 25"/>
                        <p:cNvCxnSpPr/>
                        <p:nvPr/>
                      </p:nvCxnSpPr>
                      <p:spPr>
                        <a:xfrm>
                          <a:off x="3347864" y="2838847"/>
                          <a:ext cx="0" cy="181234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直接连接符 26"/>
                        <p:cNvCxnSpPr/>
                        <p:nvPr/>
                      </p:nvCxnSpPr>
                      <p:spPr>
                        <a:xfrm>
                          <a:off x="5364088" y="2852936"/>
                          <a:ext cx="0" cy="181234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8" name="TextBox 27"/>
                        <p:cNvSpPr txBox="1"/>
                        <p:nvPr/>
                      </p:nvSpPr>
                      <p:spPr>
                        <a:xfrm>
                          <a:off x="3707904" y="764704"/>
                          <a:ext cx="36004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Y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29" name="直接箭头连接符 28"/>
                        <p:cNvCxnSpPr/>
                        <p:nvPr/>
                      </p:nvCxnSpPr>
                      <p:spPr>
                        <a:xfrm>
                          <a:off x="1691680" y="1988840"/>
                          <a:ext cx="1008112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0" name="矩形 29"/>
                            <p:cNvSpPr/>
                            <p:nvPr/>
                          </p:nvSpPr>
                          <p:spPr>
                            <a:xfrm>
                              <a:off x="1691680" y="1628800"/>
                              <a:ext cx="1160831" cy="37555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zh-CN" dirty="0"/>
                                <a:t>25</a:t>
                              </a:r>
                              <a14:m>
                                <m:oMath xmlns:m="http://schemas.openxmlformats.org/officeDocument/2006/math"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oMath>
                              </a14:m>
                              <a:endParaRPr lang="zh-CN" alt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9" name="矩形 38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691680" y="1628800"/>
                              <a:ext cx="1160831" cy="375552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8"/>
                              <a:stretch>
                                <a:fillRect l="-4737" t="-6452" b="-24194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31" name="直接箭头连接符 30"/>
                        <p:cNvCxnSpPr/>
                        <p:nvPr/>
                      </p:nvCxnSpPr>
                      <p:spPr>
                        <a:xfrm flipV="1">
                          <a:off x="4684602" y="3212976"/>
                          <a:ext cx="0" cy="100811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2" name="矩形 31"/>
                            <p:cNvSpPr/>
                            <p:nvPr/>
                          </p:nvSpPr>
                          <p:spPr>
                            <a:xfrm rot="5400000">
                              <a:off x="4395385" y="3533608"/>
                              <a:ext cx="1160831" cy="37555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zh-CN" dirty="0"/>
                                <a:t>20</a:t>
                              </a:r>
                              <a14:m>
                                <m:oMath xmlns:m="http://schemas.openxmlformats.org/officeDocument/2006/math"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oMath>
                              </a14:m>
                              <a:endParaRPr lang="zh-CN" alt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2" name="矩形 41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 rot="5400000">
                              <a:off x="4395385" y="3533608"/>
                              <a:ext cx="1160831" cy="375552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9"/>
                              <a:stretch>
                                <a:fillRect l="-24194" t="-4188" r="-6452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</p:grpSp>
            </p:grp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5054520" y="836712"/>
                  <a:ext cx="489523" cy="5040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29511" y="3068960"/>
                <a:ext cx="3306385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/>
                  <a:t>解：取向东方向为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zh-CN" sz="2800" b="1" dirty="0"/>
                  <a:t>轴的正方向，向北为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zh-CN" sz="2800" b="1" dirty="0"/>
                  <a:t>轴的正方向，如</a:t>
                </a:r>
                <a:r>
                  <a:rPr lang="zh-CN" altLang="zh-CN" sz="2800" b="1" dirty="0" smtClean="0"/>
                  <a:t>图建立坐标系</a:t>
                </a:r>
                <a:r>
                  <a:rPr lang="zh-CN" altLang="en-US" sz="2800" b="1" dirty="0" smtClean="0"/>
                  <a:t>，根据动量守恒定律有</a:t>
                </a:r>
                <a:endParaRPr lang="zh-CN" altLang="zh-CN" sz="2800" b="1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1" y="3068960"/>
                <a:ext cx="3306385" cy="2246769"/>
              </a:xfrm>
              <a:prstGeom prst="rect">
                <a:avLst/>
              </a:prstGeom>
              <a:blipFill rotWithShape="1">
                <a:blip r:embed="rId10"/>
                <a:stretch>
                  <a:fillRect l="-3690" t="-3252" r="-2952" b="-5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33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04056" y="3337828"/>
                <a:ext cx="43252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800" b="1" dirty="0"/>
                  <a:t>碰撞后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zh-CN" sz="2800" b="1" dirty="0"/>
                  <a:t>方向上的总动量为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56" y="3337828"/>
                <a:ext cx="4325223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962" t="-16471" r="-3244" b="-2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4123" y="4221088"/>
                <a:ext cx="6414141" cy="934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=(1500+2500)×(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cos</m:t>
                      </m:r>
                      <m:r>
                        <a:rPr lang="en-US" altLang="zh-CN" sz="2400" i="1">
                          <a:latin typeface="Cambria Math"/>
                        </a:rPr>
                        <m:t>𝜃</m:t>
                      </m:r>
                      <m:r>
                        <a:rPr lang="zh-CN" altLang="zh-CN" sz="2400">
                          <a:latin typeface="Cambria Math"/>
                        </a:rPr>
                        <m:t>）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kg</m:t>
                      </m:r>
                      <m:r>
                        <a:rPr lang="en-US" altLang="zh-CN" sz="2400">
                          <a:latin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m</m:t>
                      </m:r>
                      <m:r>
                        <a:rPr lang="en-US" altLang="zh-CN" sz="2400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s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23" y="4221088"/>
                <a:ext cx="6414141" cy="9348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8602" y="764704"/>
                <a:ext cx="43252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800" b="1" dirty="0"/>
                  <a:t>碰撞前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zh-CN" sz="2800" b="1" dirty="0"/>
                  <a:t>方向上的总动量为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2" y="764704"/>
                <a:ext cx="4325223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817" t="-16279" r="-323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4056" y="1583541"/>
                <a:ext cx="4572000" cy="8937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=1500×25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kg</m:t>
                      </m:r>
                      <m:r>
                        <a:rPr lang="en-US" altLang="zh-CN" sz="2400">
                          <a:latin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m</m:t>
                      </m:r>
                      <m:r>
                        <a:rPr lang="en-US" altLang="zh-CN" sz="2400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s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=37500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kg</m:t>
                      </m:r>
                      <m:r>
                        <a:rPr lang="en-US" altLang="zh-CN" sz="2400">
                          <a:latin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m</m:t>
                      </m:r>
                      <m:r>
                        <a:rPr lang="en-US" altLang="zh-CN" sz="2400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s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56" y="1583541"/>
                <a:ext cx="4572000" cy="893771"/>
              </a:xfrm>
              <a:prstGeom prst="rect">
                <a:avLst/>
              </a:prstGeom>
              <a:blipFill rotWithShape="1">
                <a:blip r:embed="rId5"/>
                <a:stretch>
                  <a:fillRect b="-8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13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67544" y="620688"/>
                <a:ext cx="1870320" cy="5365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b="1" dirty="0"/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sz="24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𝒙</m:t>
                        </m:r>
                      </m:sub>
                      <m:sup>
                        <m:r>
                          <a:rPr lang="en-US" altLang="zh-CN" sz="2400" b="1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zh-CN" sz="2400" b="1" dirty="0"/>
                  <a:t>得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620688"/>
                <a:ext cx="1870320" cy="536557"/>
              </a:xfrm>
              <a:prstGeom prst="rect">
                <a:avLst/>
              </a:prstGeom>
              <a:blipFill rotWithShape="1">
                <a:blip r:embed="rId2"/>
                <a:stretch>
                  <a:fillRect l="-5212" t="-6818" r="-423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11560" y="1381875"/>
                <a:ext cx="7200799" cy="49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37500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kg</m:t>
                      </m:r>
                      <m:r>
                        <a:rPr lang="en-US" altLang="zh-CN" sz="2400">
                          <a:latin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m</m:t>
                      </m:r>
                      <m:r>
                        <a:rPr lang="en-US" altLang="zh-CN" sz="2400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s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=(1500+2500)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kg</m:t>
                      </m:r>
                      <m:r>
                        <a:rPr lang="en-US" altLang="zh-CN" sz="2400" i="1">
                          <a:latin typeface="Cambria Math"/>
                        </a:rPr>
                        <m:t>×</m:t>
                      </m:r>
                      <m:r>
                        <a:rPr lang="zh-CN" altLang="zh-CN" sz="2400">
                          <a:latin typeface="Cambria Math"/>
                        </a:rPr>
                        <m:t>（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cos</m:t>
                      </m:r>
                      <m:r>
                        <a:rPr lang="en-US" altLang="zh-CN" sz="2400" i="1">
                          <a:latin typeface="Cambria Math"/>
                        </a:rPr>
                        <m:t>𝜃</m:t>
                      </m:r>
                      <m:r>
                        <a:rPr lang="zh-CN" altLang="zh-CN" sz="2400">
                          <a:latin typeface="Cambria Math"/>
                        </a:rPr>
                        <m:t>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81875"/>
                <a:ext cx="7200799" cy="4905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61084" y="2116387"/>
                <a:ext cx="4539320" cy="582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b="1" dirty="0"/>
                  <a:t>同理，在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zh-CN" sz="2400" b="1" dirty="0"/>
                  <a:t>方向上，由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sz="24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𝒚</m:t>
                        </m:r>
                      </m:sub>
                      <m:sup>
                        <m:r>
                          <a:rPr lang="en-US" altLang="zh-CN" sz="2400" b="1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zh-CN" sz="2400" b="1" dirty="0"/>
                  <a:t>得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84" y="2116387"/>
                <a:ext cx="4539320" cy="582724"/>
              </a:xfrm>
              <a:prstGeom prst="rect">
                <a:avLst/>
              </a:prstGeom>
              <a:blipFill rotWithShape="1">
                <a:blip r:embed="rId4"/>
                <a:stretch>
                  <a:fillRect l="-2151" t="-6250" r="-1613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3529" y="2866473"/>
                <a:ext cx="7920880" cy="49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/>
                        </a:rPr>
                        <m:t>2500×20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kg</m:t>
                      </m:r>
                      <m:r>
                        <a:rPr lang="en-US" altLang="zh-CN" sz="2400">
                          <a:latin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m</m:t>
                      </m:r>
                      <m:r>
                        <a:rPr lang="en-US" altLang="zh-CN" sz="2400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s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(1500+2500)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kg</m:t>
                      </m:r>
                      <m:r>
                        <a:rPr lang="en-US" altLang="zh-CN" sz="2400">
                          <a:latin typeface="Cambria Math"/>
                        </a:rPr>
                        <m:t>×</m:t>
                      </m:r>
                      <m:r>
                        <a:rPr lang="zh-CN" altLang="zh-CN" sz="2400">
                          <a:latin typeface="Cambria Math"/>
                        </a:rPr>
                        <m:t>（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sinθ</m:t>
                      </m:r>
                      <m:r>
                        <a:rPr lang="zh-CN" altLang="zh-CN" sz="2400">
                          <a:latin typeface="Cambria Math"/>
                        </a:rPr>
                        <m:t>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2866473"/>
                <a:ext cx="7920880" cy="4905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28215" y="368741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解得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77998" y="3863182"/>
                <a:ext cx="18255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tan</m:t>
                      </m:r>
                      <m:r>
                        <a:rPr lang="en-US" altLang="zh-CN" sz="2400" i="1">
                          <a:latin typeface="Cambria Math"/>
                        </a:rPr>
                        <m:t>𝜃</m:t>
                      </m:r>
                      <m:r>
                        <a:rPr lang="en-US" altLang="zh-CN" sz="2400">
                          <a:latin typeface="Cambria Math"/>
                        </a:rPr>
                        <m:t>=1.33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998" y="3863182"/>
                <a:ext cx="182556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69372" y="3846280"/>
                <a:ext cx="15209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𝜃</m:t>
                    </m:r>
                    <m:r>
                      <a:rPr lang="en-US" altLang="zh-CN" sz="2400">
                        <a:latin typeface="Cambria Math"/>
                      </a:rPr>
                      <m:t>=53°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372" y="3846280"/>
                <a:ext cx="1520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6426" t="-15789" r="-803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915816" y="4694243"/>
                <a:ext cx="2449581" cy="490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latin typeface="Cambria Math"/>
                        </a:rPr>
                        <m:t>=15.6</m:t>
                      </m:r>
                      <m:r>
                        <a:rPr lang="en-US" altLang="zh-CN" sz="2400" i="1">
                          <a:latin typeface="Cambria Math"/>
                        </a:rPr>
                        <m:t> 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r>
                        <a:rPr lang="en-US" altLang="zh-CN" sz="2400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694243"/>
                <a:ext cx="2449581" cy="49051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11560" y="5517232"/>
                <a:ext cx="7632848" cy="963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 smtClean="0">
                    <a:solidFill>
                      <a:srgbClr val="041AEC"/>
                    </a:solidFill>
                  </a:rPr>
                  <a:t>碰撞后，两车粘在一起，以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41AEC"/>
                        </a:solidFill>
                        <a:latin typeface="Cambria Math"/>
                      </a:rPr>
                      <m:t>𝟏𝟓</m:t>
                    </m:r>
                    <m:r>
                      <a:rPr lang="en-US" altLang="zh-CN" sz="2800" b="1">
                        <a:solidFill>
                          <a:srgbClr val="041AEC"/>
                        </a:solidFill>
                        <a:latin typeface="Cambria Math"/>
                      </a:rPr>
                      <m:t>.</m:t>
                    </m:r>
                    <m:r>
                      <a:rPr lang="en-US" altLang="zh-CN" sz="2800" b="1" i="1">
                        <a:solidFill>
                          <a:srgbClr val="041AEC"/>
                        </a:solidFill>
                        <a:latin typeface="Cambria Math"/>
                      </a:rPr>
                      <m:t>𝟔</m:t>
                    </m:r>
                    <m:r>
                      <a:rPr lang="en-US" altLang="zh-CN" sz="2800" b="1" i="1">
                        <a:solidFill>
                          <a:srgbClr val="041AEC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2800" b="1" i="1">
                        <a:solidFill>
                          <a:srgbClr val="041AEC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sz="2800" b="1" i="1">
                        <a:solidFill>
                          <a:srgbClr val="041AEC"/>
                        </a:solidFill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zh-CN" altLang="zh-CN" sz="2800" b="1" i="1">
                            <a:solidFill>
                              <a:srgbClr val="041AE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41AEC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41AEC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041AEC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zh-CN" sz="2800" b="1" dirty="0">
                    <a:solidFill>
                      <a:srgbClr val="041AEC"/>
                    </a:solidFill>
                  </a:rPr>
                  <a:t>的速率与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41AEC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zh-CN" sz="2800" b="1" dirty="0">
                    <a:solidFill>
                      <a:srgbClr val="041AEC"/>
                    </a:solidFill>
                  </a:rPr>
                  <a:t>轴成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41AEC"/>
                        </a:solidFill>
                        <a:latin typeface="Cambria Math"/>
                      </a:rPr>
                      <m:t>𝟓𝟑</m:t>
                    </m:r>
                    <m:r>
                      <a:rPr lang="en-US" altLang="zh-CN" sz="2800" b="1">
                        <a:solidFill>
                          <a:srgbClr val="041AEC"/>
                        </a:solidFill>
                        <a:latin typeface="Cambria Math"/>
                      </a:rPr>
                      <m:t>°</m:t>
                    </m:r>
                  </m:oMath>
                </a14:m>
                <a:r>
                  <a:rPr lang="zh-CN" altLang="zh-CN" sz="2800" b="1" dirty="0">
                    <a:solidFill>
                      <a:srgbClr val="041AEC"/>
                    </a:solidFill>
                  </a:rPr>
                  <a:t>的方向滑行。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517232"/>
                <a:ext cx="7632848" cy="963854"/>
              </a:xfrm>
              <a:prstGeom prst="rect">
                <a:avLst/>
              </a:prstGeom>
              <a:blipFill rotWithShape="1">
                <a:blip r:embed="rId9"/>
                <a:stretch>
                  <a:fillRect l="-1597" t="-6962" r="-240"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91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55"/>
          <p:cNvSpPr>
            <a:spLocks noChangeArrowheads="1"/>
          </p:cNvSpPr>
          <p:nvPr/>
        </p:nvSpPr>
        <p:spPr bwMode="auto">
          <a:xfrm>
            <a:off x="616812" y="890285"/>
            <a:ext cx="1150938" cy="695265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讨论</a:t>
            </a:r>
            <a:endParaRPr kumimoji="1" lang="zh-CN" altLang="en-US" sz="28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40191" y="847538"/>
                <a:ext cx="7096306" cy="183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/>
                  <a:t>质量相等的</a:t>
                </a:r>
                <a:r>
                  <a:rPr lang="en-US" altLang="zh-CN" sz="2800" b="1" dirty="0" err="1" smtClean="0"/>
                  <a:t>A,B</a:t>
                </a:r>
                <a:r>
                  <a:rPr lang="zh-CN" altLang="en-US" sz="2800" b="1" dirty="0" smtClean="0"/>
                  <a:t>两球，在光滑的水平面上沿一直线同向运动，</a:t>
                </a:r>
                <a:r>
                  <a:rPr lang="en-US" altLang="zh-CN" sz="2800" b="1" dirty="0" smtClean="0"/>
                  <a:t>A</a:t>
                </a:r>
                <a:r>
                  <a:rPr lang="zh-CN" altLang="en-US" sz="2800" b="1" dirty="0" smtClean="0"/>
                  <a:t>球的动量是</a:t>
                </a:r>
                <a:r>
                  <a:rPr lang="en-US" altLang="zh-CN" sz="2800" b="1" dirty="0" smtClean="0"/>
                  <a:t>7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𝐤𝐠</m:t>
                    </m:r>
                    <m:r>
                      <a:rPr lang="en-US" altLang="zh-CN" sz="2800" b="1">
                        <a:latin typeface="Cambria Math"/>
                      </a:rPr>
                      <m:t>∙</m:t>
                    </m:r>
                    <m:r>
                      <a:rPr lang="en-US" altLang="zh-CN" sz="2800" b="1" i="1">
                        <a:latin typeface="Cambria Math"/>
                      </a:rPr>
                      <m:t>𝐦</m:t>
                    </m:r>
                    <m:r>
                      <a:rPr lang="en-US" altLang="zh-CN" sz="2800" b="1"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800" b="1" dirty="0" smtClean="0"/>
                  <a:t>，</a:t>
                </a:r>
                <a:r>
                  <a:rPr lang="en-US" altLang="zh-CN" sz="2800" b="1" dirty="0" smtClean="0"/>
                  <a:t>B</a:t>
                </a:r>
                <a:r>
                  <a:rPr lang="zh-CN" altLang="en-US" sz="2800" b="1" dirty="0" smtClean="0"/>
                  <a:t>球的动量是</a:t>
                </a:r>
                <a:r>
                  <a:rPr lang="en-US" altLang="zh-CN" sz="2800" b="1" dirty="0" smtClean="0"/>
                  <a:t>5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𝐤𝐠</m:t>
                    </m:r>
                    <m:r>
                      <a:rPr lang="en-US" altLang="zh-CN" sz="2800" b="1">
                        <a:latin typeface="Cambria Math"/>
                      </a:rPr>
                      <m:t>∙</m:t>
                    </m:r>
                    <m:r>
                      <a:rPr lang="en-US" altLang="zh-CN" sz="2800" b="1" i="1">
                        <a:latin typeface="Cambria Math"/>
                      </a:rPr>
                      <m:t>𝐦</m:t>
                    </m:r>
                    <m:r>
                      <a:rPr lang="en-US" altLang="zh-CN" sz="2800" b="1"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800" b="1" dirty="0" smtClean="0"/>
                  <a:t>，</a:t>
                </a:r>
                <a:r>
                  <a:rPr lang="en-US" altLang="zh-CN" sz="2800" b="1" dirty="0" smtClean="0"/>
                  <a:t>A</a:t>
                </a:r>
                <a:r>
                  <a:rPr lang="zh-CN" altLang="en-US" sz="2800" b="1" dirty="0" smtClean="0"/>
                  <a:t>球追上</a:t>
                </a:r>
                <a:r>
                  <a:rPr lang="en-US" altLang="zh-CN" sz="2800" b="1" dirty="0" smtClean="0"/>
                  <a:t>B</a:t>
                </a:r>
                <a:r>
                  <a:rPr lang="zh-CN" altLang="en-US" sz="2800" b="1" dirty="0" smtClean="0"/>
                  <a:t>球，发生碰撞，碰撞后，两球的动量可能值是：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191" y="847538"/>
                <a:ext cx="7096306" cy="1835374"/>
              </a:xfrm>
              <a:prstGeom prst="rect">
                <a:avLst/>
              </a:prstGeom>
              <a:blipFill rotWithShape="1">
                <a:blip r:embed="rId2"/>
                <a:stretch>
                  <a:fillRect l="-1718" t="-4651" r="-6787"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3814" y="2978357"/>
                <a:ext cx="2734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=6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kg</m:t>
                      </m:r>
                      <m: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m</m:t>
                      </m:r>
                      <m: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</m:e>
                        <m:sup>
                          <m:r>
                            <a:rPr lang="en-US" altLang="zh-CN" sz="2400" b="0" i="0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814" y="2978357"/>
                <a:ext cx="273421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5812" y="2978356"/>
                <a:ext cx="2756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=6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kg</m:t>
                      </m:r>
                      <m: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m</m:t>
                      </m:r>
                      <m: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</m:e>
                        <m:sup>
                          <m:r>
                            <a:rPr lang="en-US" altLang="zh-CN" sz="2400" b="0" i="0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12" y="2978356"/>
                <a:ext cx="275658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3814" y="3641462"/>
                <a:ext cx="2734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=3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kg</m:t>
                      </m:r>
                      <m: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m</m:t>
                      </m:r>
                      <m: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</m:e>
                        <m:sup>
                          <m:r>
                            <a:rPr lang="en-US" altLang="zh-CN" sz="2400" b="0" i="0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814" y="3641462"/>
                <a:ext cx="273421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40608" y="4422303"/>
                <a:ext cx="2963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=−2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kg</m:t>
                      </m:r>
                      <m: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m</m:t>
                      </m:r>
                      <m: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</m:e>
                        <m:sup>
                          <m:r>
                            <a:rPr lang="en-US" altLang="zh-CN" sz="2400" b="0" i="0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608" y="4422303"/>
                <a:ext cx="296344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40608" y="5271591"/>
                <a:ext cx="2963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=−4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kg</m:t>
                      </m:r>
                      <m: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m</m:t>
                      </m:r>
                      <m: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</m:e>
                        <m:sup>
                          <m:r>
                            <a:rPr lang="en-US" altLang="zh-CN" sz="2400" b="0" i="0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608" y="5271591"/>
                <a:ext cx="296344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5812" y="3659832"/>
                <a:ext cx="2756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=9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kg</m:t>
                      </m:r>
                      <m: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m</m:t>
                      </m:r>
                      <m: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</m:e>
                        <m:sup>
                          <m:r>
                            <a:rPr lang="en-US" altLang="zh-CN" sz="2400" b="0" i="0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12" y="3659832"/>
                <a:ext cx="2756588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89909" y="4422303"/>
                <a:ext cx="29265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=14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kg</m:t>
                      </m:r>
                      <m: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m</m:t>
                      </m:r>
                      <m: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</m:e>
                        <m:sup>
                          <m:r>
                            <a:rPr lang="en-US" altLang="zh-CN" sz="2400" b="0" i="0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909" y="4422303"/>
                <a:ext cx="2926507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89909" y="5229200"/>
                <a:ext cx="29265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=17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kg</m:t>
                      </m:r>
                      <m: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m</m:t>
                      </m:r>
                      <m:r>
                        <a:rPr lang="en-US" altLang="zh-CN" sz="2400" b="0" i="0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</m:e>
                        <m:sup>
                          <m:r>
                            <a:rPr lang="en-US" altLang="zh-CN" sz="2400" b="0" i="0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909" y="5229200"/>
                <a:ext cx="292650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049"/>
          <p:cNvSpPr txBox="1">
            <a:spLocks noChangeArrowheads="1"/>
          </p:cNvSpPr>
          <p:nvPr/>
        </p:nvSpPr>
        <p:spPr bwMode="auto">
          <a:xfrm>
            <a:off x="971005" y="3039343"/>
            <a:ext cx="792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3" name="Text Box 1049"/>
          <p:cNvSpPr txBox="1">
            <a:spLocks noChangeArrowheads="1"/>
          </p:cNvSpPr>
          <p:nvPr/>
        </p:nvSpPr>
        <p:spPr bwMode="auto">
          <a:xfrm>
            <a:off x="971005" y="3687415"/>
            <a:ext cx="792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4" name="Text Box 1049"/>
          <p:cNvSpPr txBox="1">
            <a:spLocks noChangeArrowheads="1"/>
          </p:cNvSpPr>
          <p:nvPr/>
        </p:nvSpPr>
        <p:spPr bwMode="auto">
          <a:xfrm>
            <a:off x="971005" y="4437112"/>
            <a:ext cx="792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" name="Text Box 1049"/>
          <p:cNvSpPr txBox="1">
            <a:spLocks noChangeArrowheads="1"/>
          </p:cNvSpPr>
          <p:nvPr/>
        </p:nvSpPr>
        <p:spPr bwMode="auto">
          <a:xfrm>
            <a:off x="971005" y="5271591"/>
            <a:ext cx="792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pic>
        <p:nvPicPr>
          <p:cNvPr id="16" name="Picture 1058" descr="4C70BBA977B88F3DF7393CB7443DAF2A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05" y="2733346"/>
            <a:ext cx="80486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65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67828" y="624372"/>
            <a:ext cx="2664976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碰撞的特点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 descr="W0200806115438188096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352839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afc379310a55b3195d30f23b42a98226cefc17b6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99924"/>
            <a:ext cx="3168352" cy="238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0019b91ed92c0bf1b5b82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3672408" cy="275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149080"/>
            <a:ext cx="3180325" cy="23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9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55"/>
          <p:cNvSpPr>
            <a:spLocks noChangeArrowheads="1"/>
          </p:cNvSpPr>
          <p:nvPr/>
        </p:nvSpPr>
        <p:spPr bwMode="auto">
          <a:xfrm>
            <a:off x="616812" y="890285"/>
            <a:ext cx="1150938" cy="695265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讨论</a:t>
            </a:r>
            <a:endParaRPr kumimoji="1" lang="zh-CN" altLang="en-US" sz="28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95736" y="980728"/>
                <a:ext cx="648072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/>
                  <a:t>在光滑水平面上，一质量为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sz="2800" b="1" dirty="0" smtClean="0"/>
                  <a:t>     ，速度大小为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en-US" sz="2800" b="1" dirty="0" smtClean="0"/>
                  <a:t>  的</a:t>
                </a:r>
                <a:r>
                  <a:rPr lang="en-US" altLang="zh-CN" sz="2800" b="1" dirty="0" smtClean="0"/>
                  <a:t>A</a:t>
                </a:r>
                <a:r>
                  <a:rPr lang="zh-CN" altLang="en-US" sz="2800" b="1" dirty="0" smtClean="0"/>
                  <a:t>球与质量为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𝟐</m:t>
                    </m:r>
                    <m:r>
                      <a:rPr lang="en-US" altLang="zh-CN" sz="2800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sz="2800" b="1" dirty="0" smtClean="0"/>
                  <a:t>  的</a:t>
                </a:r>
                <a:r>
                  <a:rPr lang="en-US" altLang="zh-CN" sz="2800" b="1" dirty="0" smtClean="0"/>
                  <a:t>B</a:t>
                </a:r>
                <a:r>
                  <a:rPr lang="zh-CN" altLang="en-US" sz="2800" b="1" dirty="0" smtClean="0"/>
                  <a:t>球发生碰撞，</a:t>
                </a:r>
                <a:r>
                  <a:rPr lang="en-US" altLang="zh-CN" sz="2800" b="1" dirty="0" smtClean="0"/>
                  <a:t>A</a:t>
                </a:r>
                <a:r>
                  <a:rPr lang="zh-CN" altLang="en-US" sz="2800" b="1" dirty="0" smtClean="0"/>
                  <a:t>球的速度方向与碰前相反，则碰后</a:t>
                </a:r>
                <a:r>
                  <a:rPr lang="en-US" altLang="zh-CN" sz="2800" b="1" dirty="0" smtClean="0"/>
                  <a:t>B</a:t>
                </a:r>
                <a:r>
                  <a:rPr lang="zh-CN" altLang="en-US" sz="2800" b="1" dirty="0" smtClean="0"/>
                  <a:t>球的速度大小可能是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980728"/>
                <a:ext cx="6480720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1881" t="-4698" r="-1976" b="-9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2083517" y="3039343"/>
            <a:ext cx="1768403" cy="2507506"/>
            <a:chOff x="1907108" y="2823319"/>
            <a:chExt cx="1768403" cy="2507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843808" y="4869160"/>
                  <a:ext cx="8317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.1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808" y="4869160"/>
                  <a:ext cx="831703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组合 14"/>
            <p:cNvGrpSpPr/>
            <p:nvPr/>
          </p:nvGrpSpPr>
          <p:grpSpPr>
            <a:xfrm>
              <a:off x="1907108" y="2823319"/>
              <a:ext cx="1768403" cy="1787426"/>
              <a:chOff x="1907108" y="2823319"/>
              <a:chExt cx="1768403" cy="178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804193" y="4149080"/>
                    <a:ext cx="8317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.3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𝑣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4193" y="4149080"/>
                    <a:ext cx="831703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组合 13"/>
              <p:cNvGrpSpPr/>
              <p:nvPr/>
            </p:nvGrpSpPr>
            <p:grpSpPr>
              <a:xfrm>
                <a:off x="1907109" y="2823319"/>
                <a:ext cx="1768402" cy="1083295"/>
                <a:chOff x="1907109" y="2823319"/>
                <a:chExt cx="1768402" cy="108329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2843808" y="3444949"/>
                      <a:ext cx="83170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.4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𝑣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3808" y="3444949"/>
                      <a:ext cx="831703" cy="461665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" name="组合 12"/>
                <p:cNvGrpSpPr/>
                <p:nvPr/>
              </p:nvGrpSpPr>
              <p:grpSpPr>
                <a:xfrm>
                  <a:off x="1907109" y="2823319"/>
                  <a:ext cx="1736617" cy="491282"/>
                  <a:chOff x="1907109" y="2823319"/>
                  <a:chExt cx="1736617" cy="4912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" name="TextBox 3"/>
                      <p:cNvSpPr txBox="1"/>
                      <p:nvPr/>
                    </p:nvSpPr>
                    <p:spPr>
                      <a:xfrm>
                        <a:off x="2812023" y="2823319"/>
                        <a:ext cx="83170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.6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zh-CN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4" name="TextBox 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12023" y="2823319"/>
                        <a:ext cx="831703" cy="461665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" name="Text Box 10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7109" y="2852936"/>
                    <a:ext cx="792683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kumimoji="1" lang="zh-CN" altLang="en-US" sz="2400" b="1" dirty="0" smtClean="0">
                        <a:solidFill>
                          <a:srgbClr val="CC0000"/>
                        </a:solidFill>
                        <a:latin typeface="Times New Roman" pitchFamily="18" charset="0"/>
                      </a:rPr>
                      <a:t>（</a:t>
                    </a:r>
                    <a:r>
                      <a:rPr kumimoji="1" lang="en-US" altLang="zh-CN" sz="2400" b="1" dirty="0" smtClean="0">
                        <a:solidFill>
                          <a:srgbClr val="CC0000"/>
                        </a:solidFill>
                        <a:latin typeface="Times New Roman" pitchFamily="18" charset="0"/>
                      </a:rPr>
                      <a:t>1</a:t>
                    </a:r>
                    <a:r>
                      <a:rPr kumimoji="1" lang="zh-CN" altLang="en-US" sz="2400" b="1" dirty="0" smtClean="0">
                        <a:solidFill>
                          <a:srgbClr val="CC0000"/>
                        </a:solidFill>
                        <a:latin typeface="Times New Roman" pitchFamily="18" charset="0"/>
                      </a:rPr>
                      <a:t>）</a:t>
                    </a:r>
                    <a:endParaRPr kumimoji="1" lang="zh-CN" altLang="en-US" sz="2400" b="1" dirty="0">
                      <a:solidFill>
                        <a:srgbClr val="CC0000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9" name="Text Box 1049"/>
                <p:cNvSpPr txBox="1">
                  <a:spLocks noChangeArrowheads="1"/>
                </p:cNvSpPr>
                <p:nvPr/>
              </p:nvSpPr>
              <p:spPr bwMode="auto">
                <a:xfrm>
                  <a:off x="1907109" y="3444949"/>
                  <a:ext cx="79268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kumimoji="1" lang="zh-CN" altLang="en-US" sz="2400" b="1" dirty="0" smtClean="0">
                      <a:solidFill>
                        <a:srgbClr val="CC0000"/>
                      </a:solidFill>
                      <a:latin typeface="Times New Roman" pitchFamily="18" charset="0"/>
                    </a:rPr>
                    <a:t>（</a:t>
                  </a:r>
                  <a:r>
                    <a:rPr kumimoji="1" lang="en-US" altLang="zh-CN" sz="2400" b="1" dirty="0" smtClean="0">
                      <a:solidFill>
                        <a:srgbClr val="CC0000"/>
                      </a:solidFill>
                      <a:latin typeface="Times New Roman" pitchFamily="18" charset="0"/>
                    </a:rPr>
                    <a:t>2</a:t>
                  </a:r>
                  <a:r>
                    <a:rPr kumimoji="1" lang="zh-CN" altLang="en-US" sz="2400" b="1" dirty="0" smtClean="0">
                      <a:solidFill>
                        <a:srgbClr val="CC0000"/>
                      </a:solidFill>
                      <a:latin typeface="Times New Roman" pitchFamily="18" charset="0"/>
                    </a:rPr>
                    <a:t>）</a:t>
                  </a:r>
                  <a:endParaRPr kumimoji="1" lang="zh-CN" altLang="en-US" sz="2400" b="1" dirty="0">
                    <a:solidFill>
                      <a:srgbClr val="CC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0" name="Text Box 1049"/>
              <p:cNvSpPr txBox="1">
                <a:spLocks noChangeArrowheads="1"/>
              </p:cNvSpPr>
              <p:nvPr/>
            </p:nvSpPr>
            <p:spPr bwMode="auto">
              <a:xfrm>
                <a:off x="1907108" y="4149080"/>
                <a:ext cx="79268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400" b="1" dirty="0" smtClean="0">
                    <a:solidFill>
                      <a:srgbClr val="CC0000"/>
                    </a:solidFill>
                    <a:latin typeface="Times New Roman" pitchFamily="18" charset="0"/>
                  </a:rPr>
                  <a:t>（</a:t>
                </a:r>
                <a:r>
                  <a:rPr kumimoji="1" lang="en-US" altLang="zh-CN" sz="2400" b="1" dirty="0" smtClean="0">
                    <a:solidFill>
                      <a:srgbClr val="CC0000"/>
                    </a:solidFill>
                    <a:latin typeface="Times New Roman" pitchFamily="18" charset="0"/>
                  </a:rPr>
                  <a:t>3</a:t>
                </a:r>
                <a:r>
                  <a:rPr kumimoji="1" lang="zh-CN" altLang="en-US" sz="2400" b="1" dirty="0" smtClean="0">
                    <a:solidFill>
                      <a:srgbClr val="CC0000"/>
                    </a:solidFill>
                    <a:latin typeface="Times New Roman" pitchFamily="18" charset="0"/>
                  </a:rPr>
                  <a:t>）</a:t>
                </a:r>
                <a:endParaRPr kumimoji="1" lang="zh-CN" altLang="en-US" sz="2400" b="1" dirty="0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1" name="Text Box 1049"/>
            <p:cNvSpPr txBox="1">
              <a:spLocks noChangeArrowheads="1"/>
            </p:cNvSpPr>
            <p:nvPr/>
          </p:nvSpPr>
          <p:spPr bwMode="auto">
            <a:xfrm>
              <a:off x="1907109" y="4869160"/>
              <a:ext cx="7926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 smtClean="0">
                  <a:solidFill>
                    <a:srgbClr val="CC0000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400" b="1" dirty="0" smtClean="0">
                  <a:solidFill>
                    <a:srgbClr val="CC0000"/>
                  </a:solidFill>
                  <a:latin typeface="Times New Roman" pitchFamily="18" charset="0"/>
                </a:rPr>
                <a:t>4</a:t>
              </a:r>
              <a:r>
                <a:rPr kumimoji="1" lang="zh-CN" altLang="en-US" sz="2400" b="1" dirty="0" smtClean="0">
                  <a:solidFill>
                    <a:srgbClr val="CC0000"/>
                  </a:solidFill>
                  <a:latin typeface="Times New Roman" pitchFamily="18" charset="0"/>
                </a:rPr>
                <a:t>）</a:t>
              </a:r>
              <a:endParaRPr kumimoji="1" lang="zh-CN" altLang="en-US" sz="2400" b="1" dirty="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12" name="Picture 1058" descr="4C70BBA977B88F3DF7393CB7443DAF2A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08" y="2764960"/>
            <a:ext cx="80486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83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55"/>
          <p:cNvSpPr>
            <a:spLocks noChangeArrowheads="1"/>
          </p:cNvSpPr>
          <p:nvPr/>
        </p:nvSpPr>
        <p:spPr bwMode="auto">
          <a:xfrm>
            <a:off x="616812" y="890285"/>
            <a:ext cx="1150938" cy="695265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CC0000"/>
                </a:solidFill>
                <a:latin typeface="Times New Roman" pitchFamily="18" charset="0"/>
              </a:rPr>
              <a:t>说明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1824351" y="2198121"/>
            <a:ext cx="4331825" cy="1806943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57200" indent="-457200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动量守恒原则。</a:t>
            </a:r>
            <a:endParaRPr kumimoji="1" lang="en-US" altLang="zh-CN" sz="2800" b="1" dirty="0" smtClean="0">
              <a:latin typeface="宋体" panose="02010600030101010101" pitchFamily="2" charset="-122"/>
            </a:endParaRPr>
          </a:p>
          <a:p>
            <a:pPr marL="457200" indent="-457200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能量不增加原则。</a:t>
            </a:r>
            <a:endParaRPr kumimoji="1" lang="en-US" altLang="zh-CN" sz="2800" b="1" dirty="0" smtClean="0">
              <a:latin typeface="宋体" panose="02010600030101010101" pitchFamily="2" charset="-122"/>
            </a:endParaRPr>
          </a:p>
          <a:p>
            <a:pPr marL="457200" indent="-457200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实际可行性原则。</a:t>
            </a:r>
            <a:endParaRPr kumimoji="1" lang="en-US" altLang="zh-CN" sz="2800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0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8675"/>
          <p:cNvSpPr txBox="1"/>
          <p:nvPr/>
        </p:nvSpPr>
        <p:spPr>
          <a:xfrm>
            <a:off x="369888" y="2047379"/>
            <a:ext cx="8602662" cy="95410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noProof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charset="0"/>
                <a:ea typeface="楷体" charset="0"/>
                <a:cs typeface="+mn-ea"/>
              </a:rPr>
              <a:t>1.</a:t>
            </a:r>
            <a:r>
              <a:rPr lang="zh-CN" altLang="en-US" sz="2800" b="1" noProof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charset="0"/>
                <a:ea typeface="楷体" charset="0"/>
                <a:cs typeface="+mn-ea"/>
              </a:rPr>
              <a:t>作用时间短，物体间相互作用力非常大，满足内力</a:t>
            </a:r>
            <a:r>
              <a:rPr lang="en-US" altLang="zh-CN" sz="2800" b="1" noProof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charset="0"/>
                <a:ea typeface="楷体" charset="0"/>
                <a:cs typeface="+mn-ea"/>
              </a:rPr>
              <a:t>&gt;&gt;</a:t>
            </a:r>
            <a:r>
              <a:rPr lang="zh-CN" altLang="zh-CN" sz="2800" b="1" noProof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charset="0"/>
                <a:ea typeface="楷体" charset="0"/>
                <a:cs typeface="+mn-ea"/>
              </a:rPr>
              <a:t>外力，外力可</a:t>
            </a:r>
            <a:r>
              <a:rPr lang="zh-CN" altLang="zh-CN" sz="2800" b="1" noProof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charset="0"/>
                <a:ea typeface="楷体" charset="0"/>
                <a:cs typeface="+mn-ea"/>
              </a:rPr>
              <a:t>忽略</a:t>
            </a:r>
            <a:r>
              <a:rPr lang="zh-CN" altLang="en-US" sz="2800" b="1" noProof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charset="0"/>
                <a:ea typeface="楷体" charset="0"/>
                <a:cs typeface="+mn-ea"/>
              </a:rPr>
              <a:t>，因此，碰撞过程满足动量守恒。</a:t>
            </a:r>
            <a:endParaRPr lang="zh-CN" altLang="zh-CN" sz="2800" b="1" noProof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charset="0"/>
              <a:ea typeface="楷体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124744"/>
            <a:ext cx="208262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碰撞的</a:t>
            </a:r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28675"/>
          <p:cNvSpPr txBox="1"/>
          <p:nvPr/>
        </p:nvSpPr>
        <p:spPr>
          <a:xfrm>
            <a:off x="395536" y="3266981"/>
            <a:ext cx="8602662" cy="95410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noProof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charset="0"/>
                <a:ea typeface="楷体" charset="0"/>
                <a:cs typeface="+mn-ea"/>
              </a:rPr>
              <a:t>2.</a:t>
            </a:r>
            <a:r>
              <a:rPr lang="zh-CN" altLang="en-US" sz="2800" b="1" noProof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charset="0"/>
                <a:ea typeface="楷体" charset="0"/>
                <a:cs typeface="+mn-ea"/>
              </a:rPr>
              <a:t>碰撞过程中，伴随着能量的转化，碰撞过程满足能量守恒，但是，系统的动能并不一定守恒。</a:t>
            </a:r>
            <a:endParaRPr lang="zh-CN" altLang="zh-CN" sz="2800" b="1" noProof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charset="0"/>
              <a:ea typeface="楷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7828" y="624372"/>
            <a:ext cx="2664976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碰撞的分类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700808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按碰撞过程中机械能是否守恒可分为：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42088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弹性碰撞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2" y="242088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非弹性碰撞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2200" y="242088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完全非弹性碰撞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8" y="3711334"/>
            <a:ext cx="2256333" cy="29856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01" y="4122088"/>
            <a:ext cx="2457450" cy="2533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861048"/>
            <a:ext cx="1944216" cy="281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7828" y="624372"/>
            <a:ext cx="2664976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碰撞的分类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6624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按碰撞过程中物体的运动速度是否在一条直线上：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9289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对心碰撞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非对心碰撞</a:t>
            </a:r>
          </a:p>
        </p:txBody>
      </p:sp>
      <p:pic>
        <p:nvPicPr>
          <p:cNvPr id="6" name="图片 5" descr="d0c8a786c9177f3ea1143a6a73cf3bc79f3d56b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924944"/>
            <a:ext cx="6942137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55" y="4715232"/>
            <a:ext cx="3673716" cy="203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07704" y="2276872"/>
            <a:ext cx="4320480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7828" y="624372"/>
            <a:ext cx="4492204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典型碰撞问题的分析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48478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完全弹性碰撞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07704" y="2492896"/>
                <a:ext cx="4187428" cy="506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492896"/>
                <a:ext cx="4187428" cy="5060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1547664" y="4005064"/>
            <a:ext cx="5187702" cy="1080120"/>
            <a:chOff x="1874127" y="3429000"/>
            <a:chExt cx="5187702" cy="1080120"/>
          </a:xfrm>
        </p:grpSpPr>
        <p:sp>
          <p:nvSpPr>
            <p:cNvPr id="12" name="矩形 11"/>
            <p:cNvSpPr/>
            <p:nvPr/>
          </p:nvSpPr>
          <p:spPr>
            <a:xfrm>
              <a:off x="1874127" y="3429000"/>
              <a:ext cx="5187702" cy="10801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B050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1874127" y="3429000"/>
                  <a:ext cx="5187702" cy="7838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′2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′2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127" y="3429000"/>
                  <a:ext cx="5187702" cy="7838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62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1560" y="759024"/>
                <a:ext cx="784887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 smtClean="0">
                    <a:solidFill>
                      <a:srgbClr val="FF0000"/>
                    </a:solidFill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.</a:t>
                </a:r>
                <a:r>
                  <a:rPr lang="zh-CN" altLang="zh-CN" sz="2800" b="1" dirty="0" smtClean="0"/>
                  <a:t>一</a:t>
                </a:r>
                <a:r>
                  <a:rPr lang="zh-CN" altLang="zh-CN" sz="2800" b="1" dirty="0"/>
                  <a:t>个物体质量为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800" b="1" dirty="0"/>
                  <a:t>，初速度为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800" b="1" dirty="0"/>
                  <a:t>，在光滑的水平面上与一个质量为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800" b="1" dirty="0"/>
                  <a:t>的静止的物体发生弹性碰撞。求碰后两物体的速度。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759024"/>
                <a:ext cx="7848872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1553" t="-6167" r="-1553" b="-9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40085" y="234888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解：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71097" y="2922964"/>
                <a:ext cx="3120983" cy="506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97" y="2922964"/>
                <a:ext cx="3120983" cy="5060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14188" y="3437284"/>
                <a:ext cx="3900042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′2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188" y="3437284"/>
                <a:ext cx="3900042" cy="7838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16129" y="4803960"/>
                <a:ext cx="2471895" cy="785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129" y="4803960"/>
                <a:ext cx="2471895" cy="7852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391979" y="5606694"/>
                <a:ext cx="2471895" cy="846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79" y="5606694"/>
                <a:ext cx="2471895" cy="8466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6" y="470598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解得</a:t>
            </a:r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67644" y="2348880"/>
            <a:ext cx="522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由动量守恒和机械能守恒得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3799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66719" y="908720"/>
                <a:ext cx="2471895" cy="785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19" y="908720"/>
                <a:ext cx="2471895" cy="7852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175955" y="1772816"/>
                <a:ext cx="2857577" cy="972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55" y="1772816"/>
                <a:ext cx="2857577" cy="9722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5496" y="2987660"/>
                <a:ext cx="27631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zh-CN" sz="2400" dirty="0"/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dirty="0"/>
                  <a:t>，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987660"/>
                <a:ext cx="276319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532" t="-15789" r="-242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9832" y="3386494"/>
                <a:ext cx="1128194" cy="506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86494"/>
                <a:ext cx="1128194" cy="5060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02332" y="2954446"/>
                <a:ext cx="1262782" cy="506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332" y="2954446"/>
                <a:ext cx="1262782" cy="5060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7504" y="4221088"/>
                <a:ext cx="25003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zh-CN" sz="2400" dirty="0"/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≫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221088"/>
                <a:ext cx="250030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902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59832" y="4187874"/>
                <a:ext cx="1262782" cy="506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187874"/>
                <a:ext cx="1262782" cy="5060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059832" y="4725144"/>
                <a:ext cx="1432700" cy="506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725144"/>
                <a:ext cx="1432700" cy="5060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9512" y="5573242"/>
                <a:ext cx="28080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zh-CN" sz="2400" dirty="0"/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≪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dirty="0"/>
                  <a:t>，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573242"/>
                <a:ext cx="2808076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3254" t="-15789" r="-238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059832" y="5540028"/>
                <a:ext cx="1492012" cy="506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540028"/>
                <a:ext cx="1492012" cy="50603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059832" y="6093296"/>
                <a:ext cx="1128194" cy="506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6093296"/>
                <a:ext cx="1128194" cy="50603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033532" y="3068960"/>
            <a:ext cx="169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99"/>
                </a:solidFill>
              </a:rPr>
              <a:t>交换速度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76056" y="5517232"/>
                <a:ext cx="30963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solidFill>
                      <a:srgbClr val="000099"/>
                    </a:solidFill>
                  </a:rPr>
                  <a:t>以相同的速度反弹回去</a:t>
                </a:r>
                <a:endParaRPr lang="zh-CN" altLang="en-US" sz="2800" b="1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517232"/>
                <a:ext cx="3096344" cy="954107"/>
              </a:xfrm>
              <a:prstGeom prst="rect">
                <a:avLst/>
              </a:prstGeom>
              <a:blipFill rotWithShape="1">
                <a:blip r:embed="rId13"/>
                <a:stretch>
                  <a:fillRect l="-4134" t="-7643" b="-14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76056" y="4293096"/>
                <a:ext cx="27363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00009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dirty="0">
                          <a:solidFill>
                            <a:srgbClr val="000099"/>
                          </a:solidFill>
                          <a:latin typeface="Cambria Math"/>
                        </a:rPr>
                        <m:t>几乎不受影响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293096"/>
                <a:ext cx="2736304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05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60930" y="619313"/>
                <a:ext cx="7992888" cy="2377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b="1" dirty="0" smtClean="0">
                    <a:solidFill>
                      <a:srgbClr val="FF0000"/>
                    </a:solidFill>
                  </a:rPr>
                  <a:t>例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.</a:t>
                </a:r>
                <a:r>
                  <a:rPr lang="zh-CN" altLang="zh-CN" sz="2400" b="1" dirty="0" smtClean="0"/>
                  <a:t>在</a:t>
                </a:r>
                <a:r>
                  <a:rPr lang="zh-CN" altLang="zh-CN" sz="2400" b="1" dirty="0"/>
                  <a:t>热核反应过程中，当铀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zh-CN" altLang="zh-CN" sz="2400" b="1" i="1">
                            <a:latin typeface="Cambria Math"/>
                          </a:rPr>
                        </m:ctrlPr>
                      </m:sPrePr>
                      <m:sub>
                        <m:r>
                          <a:rPr lang="en-US" altLang="zh-CN" sz="2400" b="1" i="1">
                            <a:latin typeface="Cambria Math"/>
                          </a:rPr>
                          <m:t>𝟗𝟐</m:t>
                        </m:r>
                      </m:sub>
                      <m:sup>
                        <m:r>
                          <a:rPr lang="en-US" altLang="zh-CN" sz="2400" b="1" i="1">
                            <a:latin typeface="Cambria Math"/>
                          </a:rPr>
                          <m:t>𝟐𝟑𝟓</m:t>
                        </m:r>
                      </m:sup>
                      <m:e>
                        <m:r>
                          <a:rPr lang="en-US" altLang="zh-CN" sz="2400" b="1" i="1">
                            <a:latin typeface="Cambria Math"/>
                          </a:rPr>
                          <m:t>𝑼</m:t>
                        </m:r>
                      </m:e>
                    </m:sPre>
                  </m:oMath>
                </a14:m>
                <a:r>
                  <a:rPr lang="zh-CN" altLang="zh-CN" sz="2400" b="1" dirty="0"/>
                  <a:t>核裂变时会放出若干个中子，中子的速度很高，降低中子的速度可以提高裂变概率。因此，常常用慢化剂（重水、石墨等）来降低中子的速度。假设中子的速率为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/>
                          </a:rPr>
                          <m:t>𝟕</m:t>
                        </m:r>
                      </m:sup>
                    </m:sSup>
                    <m:r>
                      <a:rPr lang="en-US" altLang="zh-CN" sz="2400" b="1" i="1">
                        <a:latin typeface="Cambria Math"/>
                      </a:rPr>
                      <m:t>𝒎</m:t>
                    </m:r>
                    <m:r>
                      <a:rPr lang="en-US" altLang="zh-CN" sz="2400" b="1" i="1"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zh-CN" altLang="zh-CN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altLang="zh-CN" sz="24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zh-CN" sz="2400" b="1" dirty="0"/>
                  <a:t>，与重水里的氘核发生弹性碰撞，氘核开始处于静止状态，氘核的质量是中子的两倍。试求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0" y="619313"/>
                <a:ext cx="7992888" cy="2377639"/>
              </a:xfrm>
              <a:prstGeom prst="rect">
                <a:avLst/>
              </a:prstGeom>
              <a:blipFill rotWithShape="1">
                <a:blip r:embed="rId2"/>
                <a:stretch>
                  <a:fillRect l="-1144" t="-1795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39552" y="3068960"/>
            <a:ext cx="5472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）碰撞后中子的速度大小。</a:t>
            </a:r>
          </a:p>
          <a:p>
            <a:r>
              <a:rPr lang="zh-CN" altLang="zh-CN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）碰后中子的动能是初始动能的几分之几。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067944" y="4365104"/>
            <a:ext cx="3744416" cy="1872208"/>
            <a:chOff x="2123728" y="692696"/>
            <a:chExt cx="3744416" cy="1872208"/>
          </a:xfrm>
        </p:grpSpPr>
        <p:grpSp>
          <p:nvGrpSpPr>
            <p:cNvPr id="5" name="组合 4"/>
            <p:cNvGrpSpPr/>
            <p:nvPr/>
          </p:nvGrpSpPr>
          <p:grpSpPr>
            <a:xfrm>
              <a:off x="2195736" y="1124744"/>
              <a:ext cx="3672408" cy="1440160"/>
              <a:chOff x="2195736" y="1124744"/>
              <a:chExt cx="3672408" cy="144016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212356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中子</a:t>
                </a: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5093593" y="1510308"/>
                <a:ext cx="576064" cy="576064"/>
                <a:chOff x="4303018" y="1510308"/>
                <a:chExt cx="576064" cy="576064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4303018" y="1510308"/>
                  <a:ext cx="576064" cy="5760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7" name="组合 16"/>
                <p:cNvGrpSpPr/>
                <p:nvPr/>
              </p:nvGrpSpPr>
              <p:grpSpPr>
                <a:xfrm>
                  <a:off x="4442842" y="1510308"/>
                  <a:ext cx="288032" cy="576064"/>
                  <a:chOff x="4442842" y="1510308"/>
                  <a:chExt cx="288032" cy="576064"/>
                </a:xfrm>
              </p:grpSpPr>
              <p:sp>
                <p:nvSpPr>
                  <p:cNvPr id="18" name="椭圆 17"/>
                  <p:cNvSpPr/>
                  <p:nvPr/>
                </p:nvSpPr>
                <p:spPr>
                  <a:xfrm>
                    <a:off x="4442842" y="1510308"/>
                    <a:ext cx="288032" cy="288032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/>
                  <p:cNvSpPr/>
                  <p:nvPr/>
                </p:nvSpPr>
                <p:spPr>
                  <a:xfrm>
                    <a:off x="4442842" y="1798340"/>
                    <a:ext cx="288032" cy="28803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n w="12700"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1" name="椭圆 10"/>
              <p:cNvSpPr/>
              <p:nvPr/>
            </p:nvSpPr>
            <p:spPr>
              <a:xfrm>
                <a:off x="2339752" y="1628800"/>
                <a:ext cx="288032" cy="28803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12700">
                    <a:solidFill>
                      <a:schemeClr val="tx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2" name="直接箭头连接符 11"/>
              <p:cNvCxnSpPr>
                <a:stCxn id="11" idx="6"/>
              </p:cNvCxnSpPr>
              <p:nvPr/>
            </p:nvCxnSpPr>
            <p:spPr>
              <a:xfrm>
                <a:off x="2627784" y="1772816"/>
                <a:ext cx="10801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076056" y="2195572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氘核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/>
                  <p:cNvSpPr/>
                  <p:nvPr/>
                </p:nvSpPr>
                <p:spPr>
                  <a:xfrm>
                    <a:off x="2254371" y="1124744"/>
                    <a:ext cx="1813573" cy="3935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7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4371" y="1124744"/>
                    <a:ext cx="1813573" cy="39356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直接箭头连接符 5"/>
            <p:cNvCxnSpPr/>
            <p:nvPr/>
          </p:nvCxnSpPr>
          <p:spPr>
            <a:xfrm>
              <a:off x="2483768" y="877362"/>
              <a:ext cx="23042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88024" y="69269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23728" y="69269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769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2154</Words>
  <Application>Microsoft Office PowerPoint</Application>
  <PresentationFormat>全屏显示(4:3)</PresentationFormat>
  <Paragraphs>141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1.3 碰撞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陆杭军</cp:lastModifiedBy>
  <cp:revision>93</cp:revision>
  <dcterms:created xsi:type="dcterms:W3CDTF">2017-06-28T03:02:51Z</dcterms:created>
  <dcterms:modified xsi:type="dcterms:W3CDTF">2017-07-28T06:14:44Z</dcterms:modified>
</cp:coreProperties>
</file>