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314" r:id="rId3"/>
    <p:sldId id="316" r:id="rId4"/>
    <p:sldId id="317" r:id="rId5"/>
    <p:sldId id="318" r:id="rId6"/>
    <p:sldId id="320" r:id="rId7"/>
    <p:sldId id="321" r:id="rId8"/>
    <p:sldId id="322" r:id="rId9"/>
    <p:sldId id="323" r:id="rId10"/>
    <p:sldId id="319" r:id="rId11"/>
    <p:sldId id="327" r:id="rId12"/>
    <p:sldId id="326" r:id="rId13"/>
    <p:sldId id="324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9A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C7A6-51C2-47E0-852E-8C21E788A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697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C451-1AE4-4E02-A726-326471CE2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934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C451-1AE4-4E02-A726-326471CE2AE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D1342-E879-48C8-9452-3E8F07F5B3F2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2AFFD-340C-4B14-B934-F12E8307FBA7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BC4BC6-B58F-435A-8477-D88C397FEEC6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D137D-415A-47A7-AB7F-C92215560347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9DEF13-F9A9-4AD8-91E0-C6F2E77A4F31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7EF2E-8D77-4ED9-83CE-941841EFE5D1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17BEF1-7A11-4F4C-B614-31ED39BE5569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48A0B9-2745-4138-85B5-E7A600CF0085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13FA5C-B07B-441D-906C-24A53CE2AF73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4B78DB-5455-46FF-9440-356F868DA155}" type="datetime1">
              <a:rPr lang="zh-CN" altLang="en-US" smtClean="0"/>
              <a:t>2017-7-10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》-1.4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反冲与火箭运动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http:/learning.sohu.com/class/jun_phy/fch/images/fch11.gif" TargetMode="Externa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13.jpg"/><Relationship Id="rId7" Type="http://schemas.openxmlformats.org/officeDocument/2006/relationships/image" Target="../media/image5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0.png"/><Relationship Id="rId11" Type="http://schemas.openxmlformats.org/officeDocument/2006/relationships/image" Target="../media/image19.png"/><Relationship Id="rId5" Type="http://schemas.openxmlformats.org/officeDocument/2006/relationships/image" Target="../media/image540.png"/><Relationship Id="rId10" Type="http://schemas.openxmlformats.org/officeDocument/2006/relationships/image" Target="../media/image18.png"/><Relationship Id="rId4" Type="http://schemas.openxmlformats.org/officeDocument/2006/relationships/image" Target="../media/image53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195736" y="908720"/>
            <a:ext cx="49685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反冲与火箭运动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1988840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反冲现象</a:t>
            </a: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反冲的原理与应用</a:t>
            </a:r>
            <a:endParaRPr kumimoji="1" lang="en-US" altLang="zh-CN" sz="3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kumimoji="1" lang="zh-CN" altLang="en-US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火箭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运动</a:t>
            </a:r>
            <a:endParaRPr kumimoji="1" lang="en-US" altLang="zh-CN" sz="3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我国的航天事业</a:t>
            </a:r>
            <a:endParaRPr kumimoji="1" lang="zh-CN" altLang="en-US" sz="39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16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39161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我国的航天事业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756283"/>
            <a:ext cx="8322185" cy="664605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/>
              <a:t>1964</a:t>
            </a:r>
            <a:r>
              <a:rPr lang="zh-CN" altLang="zh-CN" sz="2800" dirty="0"/>
              <a:t>年</a:t>
            </a:r>
            <a:r>
              <a:rPr lang="en-US" altLang="zh-CN" sz="2800" dirty="0"/>
              <a:t>6</a:t>
            </a:r>
            <a:r>
              <a:rPr lang="zh-CN" altLang="zh-CN" sz="2800" dirty="0"/>
              <a:t>月，我们自主研制的运载火箭</a:t>
            </a:r>
            <a:r>
              <a:rPr lang="zh-CN" altLang="zh-CN" sz="2800" dirty="0">
                <a:solidFill>
                  <a:srgbClr val="FF0000"/>
                </a:solidFill>
              </a:rPr>
              <a:t>首次升空</a:t>
            </a:r>
            <a:r>
              <a:rPr lang="zh-CN" altLang="zh-CN" sz="2800" dirty="0"/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6921" y="2420888"/>
            <a:ext cx="8424949" cy="121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9450" indent="-239450" defTabSz="914784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 1970</a:t>
            </a:r>
            <a:r>
              <a:rPr lang="zh-CN" altLang="zh-CN" sz="2800" b="1" dirty="0"/>
              <a:t>年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月，我国</a:t>
            </a:r>
            <a:r>
              <a:rPr lang="zh-CN" altLang="zh-CN" sz="2800" b="1" dirty="0">
                <a:solidFill>
                  <a:srgbClr val="FF0000"/>
                </a:solidFill>
              </a:rPr>
              <a:t>第一颗人造卫星</a:t>
            </a:r>
            <a:r>
              <a:rPr lang="zh-CN" altLang="zh-CN" sz="2800" b="1" dirty="0"/>
              <a:t>“东方红一号”一次发射成功</a:t>
            </a:r>
            <a:r>
              <a:rPr lang="zh-CN" altLang="en-US" sz="2800" b="1" dirty="0"/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89040"/>
            <a:ext cx="50883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154" y="836712"/>
            <a:ext cx="8218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2003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月</a:t>
            </a:r>
            <a:r>
              <a:rPr lang="en-US" altLang="zh-CN" sz="2800" b="1" dirty="0"/>
              <a:t>15</a:t>
            </a:r>
            <a:r>
              <a:rPr lang="zh-CN" altLang="en-US" sz="2800" b="1" dirty="0"/>
              <a:t>日，杨利伟乘坐“神舟五号”飞船遨游太空，围绕地球飞行</a:t>
            </a:r>
            <a:r>
              <a:rPr lang="en-US" altLang="zh-CN" sz="2800" b="1" dirty="0"/>
              <a:t>14</a:t>
            </a:r>
            <a:r>
              <a:rPr lang="zh-CN" altLang="en-US" sz="2800" b="1" dirty="0"/>
              <a:t>圈历时</a:t>
            </a:r>
            <a:r>
              <a:rPr lang="en-US" altLang="zh-CN" sz="2800" b="1" dirty="0"/>
              <a:t>21</a:t>
            </a:r>
            <a:r>
              <a:rPr lang="zh-CN" altLang="en-US" sz="2800" b="1" dirty="0"/>
              <a:t>小时</a:t>
            </a:r>
            <a:r>
              <a:rPr lang="en-US" altLang="zh-CN" sz="2800" b="1" dirty="0"/>
              <a:t>23</a:t>
            </a:r>
            <a:r>
              <a:rPr lang="zh-CN" altLang="en-US" sz="2800" b="1" dirty="0"/>
              <a:t>分后于次日安全返回</a:t>
            </a:r>
            <a:r>
              <a:rPr lang="zh-CN" altLang="en-US" sz="2800" b="1" dirty="0" smtClean="0"/>
              <a:t>地面，</a:t>
            </a:r>
            <a:r>
              <a:rPr lang="zh-CN" altLang="zh-CN" sz="2800" b="1" dirty="0"/>
              <a:t>标志</a:t>
            </a:r>
            <a:r>
              <a:rPr lang="zh-CN" altLang="zh-CN" sz="2800" b="1" dirty="0" smtClean="0"/>
              <a:t>着</a:t>
            </a:r>
            <a:r>
              <a:rPr lang="zh-CN" altLang="en-US" sz="2800" b="1" dirty="0" smtClean="0"/>
              <a:t>我</a:t>
            </a:r>
            <a:r>
              <a:rPr lang="zh-CN" altLang="zh-CN" sz="2800" b="1" dirty="0" smtClean="0"/>
              <a:t>国</a:t>
            </a:r>
            <a:r>
              <a:rPr lang="zh-CN" altLang="en-US" sz="2800" b="1" dirty="0">
                <a:solidFill>
                  <a:srgbClr val="FF0000"/>
                </a:solidFill>
              </a:rPr>
              <a:t>独立掌握了载人航天技术</a:t>
            </a:r>
            <a:r>
              <a:rPr lang="zh-CN" altLang="en-US" sz="2800" b="1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70" y="2924944"/>
            <a:ext cx="617087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21030"/>
            <a:ext cx="776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2007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月</a:t>
            </a:r>
            <a:r>
              <a:rPr lang="en-US" altLang="zh-CN" sz="2800" b="1" dirty="0" smtClean="0"/>
              <a:t>24</a:t>
            </a:r>
            <a:r>
              <a:rPr lang="zh-CN" altLang="en-US" sz="2800" b="1" dirty="0" smtClean="0"/>
              <a:t>日， “嫦娥一号”</a:t>
            </a:r>
            <a:r>
              <a:rPr lang="zh-CN" altLang="en-US" sz="2800" b="1" dirty="0"/>
              <a:t>卫星的成功发射，让其奔赴月球并绕月飞行开展探测工作</a:t>
            </a:r>
            <a:r>
              <a:rPr lang="zh-CN" altLang="en-US" sz="2800" b="1" dirty="0" smtClean="0"/>
              <a:t>，标志着我国能够</a:t>
            </a:r>
            <a:r>
              <a:rPr lang="zh-CN" altLang="en-US" sz="2800" b="1" dirty="0">
                <a:solidFill>
                  <a:srgbClr val="FF0000"/>
                </a:solidFill>
              </a:rPr>
              <a:t>独立自主地发射探月航天器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国家</a:t>
            </a:r>
            <a:r>
              <a:rPr lang="zh-CN" altLang="en-US" sz="2800" b="1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3485"/>
            <a:ext cx="5394332" cy="36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讨论</a:t>
            </a:r>
            <a:endParaRPr kumimoji="1" lang="zh-CN" altLang="en-US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898096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一装有柴油的船静止于水平面</a:t>
            </a:r>
            <a:r>
              <a:rPr lang="zh-CN" altLang="en-US" sz="2800" b="1" dirty="0" smtClean="0"/>
              <a:t>上，船</a:t>
            </a:r>
            <a:r>
              <a:rPr lang="zh-CN" altLang="en-US" sz="2800" b="1" dirty="0"/>
              <a:t>前舱</a:t>
            </a:r>
            <a:r>
              <a:rPr lang="zh-CN" altLang="en-US" sz="2800" b="1" dirty="0" smtClean="0"/>
              <a:t>进水，堵住</a:t>
            </a:r>
            <a:r>
              <a:rPr lang="zh-CN" altLang="en-US" sz="2800" b="1" dirty="0"/>
              <a:t>漏洞后用一水泵把前舱的油抽往后舱</a:t>
            </a:r>
            <a:r>
              <a:rPr lang="zh-CN" altLang="en-US" sz="2800" b="1" dirty="0" smtClean="0"/>
              <a:t>，如图所示，不计</a:t>
            </a:r>
            <a:r>
              <a:rPr lang="zh-CN" altLang="en-US" sz="2800" b="1" dirty="0"/>
              <a:t>水的阻力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船的运行情况</a:t>
            </a:r>
            <a:r>
              <a:rPr lang="zh-CN" altLang="en-US" sz="2800" b="1" dirty="0" smtClean="0"/>
              <a:t>是</a:t>
            </a:r>
            <a:endParaRPr lang="zh-CN" altLang="en-US" sz="2800" b="1" dirty="0"/>
          </a:p>
        </p:txBody>
      </p:sp>
      <p:sp>
        <p:nvSpPr>
          <p:cNvPr id="8" name="Text Box 1049"/>
          <p:cNvSpPr txBox="1">
            <a:spLocks noChangeArrowheads="1"/>
          </p:cNvSpPr>
          <p:nvPr/>
        </p:nvSpPr>
        <p:spPr bwMode="auto">
          <a:xfrm>
            <a:off x="1331045" y="3933056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" name="Text Box 1049"/>
          <p:cNvSpPr txBox="1">
            <a:spLocks noChangeArrowheads="1"/>
          </p:cNvSpPr>
          <p:nvPr/>
        </p:nvSpPr>
        <p:spPr bwMode="auto">
          <a:xfrm>
            <a:off x="1331045" y="4725144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" name="Text Box 1049"/>
          <p:cNvSpPr txBox="1">
            <a:spLocks noChangeArrowheads="1"/>
          </p:cNvSpPr>
          <p:nvPr/>
        </p:nvSpPr>
        <p:spPr bwMode="auto">
          <a:xfrm>
            <a:off x="1331045" y="5517232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2" name="Text Box 1049"/>
          <p:cNvSpPr txBox="1">
            <a:spLocks noChangeArrowheads="1"/>
          </p:cNvSpPr>
          <p:nvPr/>
        </p:nvSpPr>
        <p:spPr bwMode="auto">
          <a:xfrm>
            <a:off x="1331640" y="3111351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352873"/>
            <a:ext cx="2261383" cy="14933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1760" y="30995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向前运动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384188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向后运动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465313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保持静止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11760" y="544522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无法判断</a:t>
            </a:r>
            <a:endParaRPr lang="zh-CN" altLang="en-US" sz="2800" b="1" dirty="0"/>
          </a:p>
        </p:txBody>
      </p:sp>
      <p:pic>
        <p:nvPicPr>
          <p:cNvPr id="11" name="Picture 1058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6290"/>
            <a:ext cx="8048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讨论</a:t>
            </a:r>
            <a:endParaRPr kumimoji="1" lang="zh-CN" altLang="en-US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908720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一个静止的质量为</a:t>
            </a:r>
            <a:r>
              <a:rPr lang="en-US" altLang="zh-CN" sz="2800" dirty="0"/>
              <a:t>M</a:t>
            </a:r>
            <a:r>
              <a:rPr lang="zh-CN" altLang="en-US" sz="2800" b="1" dirty="0"/>
              <a:t>的不稳定</a:t>
            </a:r>
            <a:r>
              <a:rPr lang="zh-CN" altLang="en-US" sz="2800" b="1" dirty="0" smtClean="0"/>
              <a:t>原子核，当</a:t>
            </a:r>
            <a:r>
              <a:rPr lang="zh-CN" altLang="en-US" sz="2800" b="1" dirty="0"/>
              <a:t>它放射出质量为</a:t>
            </a:r>
            <a:r>
              <a:rPr lang="en-US" altLang="zh-CN" sz="2800" i="1" dirty="0"/>
              <a:t>m</a:t>
            </a:r>
            <a:r>
              <a:rPr lang="zh-CN" altLang="en-US" sz="2800" b="1" dirty="0"/>
              <a:t>、速度为</a:t>
            </a:r>
            <a:r>
              <a:rPr lang="en-US" altLang="zh-CN" sz="2800" i="1" dirty="0"/>
              <a:t>v</a:t>
            </a:r>
            <a:r>
              <a:rPr lang="zh-CN" altLang="en-US" sz="2800" b="1" dirty="0"/>
              <a:t>的粒子</a:t>
            </a:r>
            <a:r>
              <a:rPr lang="zh-CN" altLang="en-US" sz="2800" b="1" dirty="0" smtClean="0"/>
              <a:t>后，原子核</a:t>
            </a:r>
            <a:r>
              <a:rPr lang="zh-CN" altLang="en-US" sz="2800" b="1" dirty="0"/>
              <a:t>剩余部分的速度为</a:t>
            </a:r>
          </a:p>
        </p:txBody>
      </p:sp>
      <p:sp>
        <p:nvSpPr>
          <p:cNvPr id="4" name="Text Box 1049"/>
          <p:cNvSpPr txBox="1">
            <a:spLocks noChangeArrowheads="1"/>
          </p:cNvSpPr>
          <p:nvPr/>
        </p:nvSpPr>
        <p:spPr bwMode="auto">
          <a:xfrm>
            <a:off x="1907109" y="3573016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" name="Text Box 1049"/>
          <p:cNvSpPr txBox="1">
            <a:spLocks noChangeArrowheads="1"/>
          </p:cNvSpPr>
          <p:nvPr/>
        </p:nvSpPr>
        <p:spPr bwMode="auto">
          <a:xfrm>
            <a:off x="1961060" y="4365104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" name="Text Box 1049"/>
          <p:cNvSpPr txBox="1">
            <a:spLocks noChangeArrowheads="1"/>
          </p:cNvSpPr>
          <p:nvPr/>
        </p:nvSpPr>
        <p:spPr bwMode="auto">
          <a:xfrm>
            <a:off x="1961060" y="5487615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pic>
        <p:nvPicPr>
          <p:cNvPr id="7" name="Picture 1058" descr="4C70BBA977B88F3DF7393CB7443DAF2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291666"/>
            <a:ext cx="8048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49"/>
          <p:cNvSpPr txBox="1">
            <a:spLocks noChangeArrowheads="1"/>
          </p:cNvSpPr>
          <p:nvPr/>
        </p:nvSpPr>
        <p:spPr bwMode="auto">
          <a:xfrm>
            <a:off x="1961655" y="2780928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73931" y="2708920"/>
                <a:ext cx="658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31" y="2708920"/>
                <a:ext cx="65857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37652" y="3437921"/>
                <a:ext cx="1432315" cy="72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𝑚𝑣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52" y="3437921"/>
                <a:ext cx="1432315" cy="7255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29807" y="4457437"/>
                <a:ext cx="967957" cy="723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𝑚𝑣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07" y="4457437"/>
                <a:ext cx="967957" cy="723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9807" y="5310129"/>
                <a:ext cx="1602233" cy="72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𝑚𝑣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07" y="5310129"/>
                <a:ext cx="1602233" cy="7255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2664976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反冲现象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yuanda_p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/>
          <a:stretch>
            <a:fillRect/>
          </a:stretch>
        </p:blipFill>
        <p:spPr bwMode="auto">
          <a:xfrm>
            <a:off x="251520" y="1628800"/>
            <a:ext cx="257559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qif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04" y="1844822"/>
            <a:ext cx="2808313" cy="170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5" y="4267276"/>
            <a:ext cx="16748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77" y="4280137"/>
            <a:ext cx="3354505" cy="2269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280136"/>
            <a:ext cx="3411148" cy="2269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844822"/>
            <a:ext cx="3020017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39161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反冲的原理与应用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反冲：</a:t>
            </a:r>
            <a:r>
              <a:rPr lang="zh-CN" altLang="zh-CN" sz="2800" b="1" dirty="0"/>
              <a:t>一个静止的物体在内力的作用下分裂成两部分，一部分向某个方向运动，另一部分必然向相反的方向运动。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56992"/>
            <a:ext cx="802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特点：</a:t>
            </a:r>
            <a:r>
              <a:rPr lang="zh-CN" altLang="en-US" sz="2800" b="1" dirty="0"/>
              <a:t>外力远大于内力，满足</a:t>
            </a:r>
            <a:r>
              <a:rPr lang="zh-CN" altLang="en-US" sz="2800" b="1" dirty="0" smtClean="0"/>
              <a:t>动量守恒定律。</a:t>
            </a:r>
            <a:endParaRPr lang="zh-CN" altLang="en-US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295820" y="4543890"/>
            <a:ext cx="7084492" cy="1639417"/>
            <a:chOff x="295820" y="4543890"/>
            <a:chExt cx="7084492" cy="1639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843808" y="4623519"/>
                  <a:ext cx="30704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∙0=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623519"/>
                  <a:ext cx="3070456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295820" y="4543890"/>
              <a:ext cx="1179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原理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</a:t>
              </a:r>
              <a:endParaRPr lang="zh-CN" alt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1760" y="544522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</a:rPr>
                <a:t>静止</a:t>
              </a:r>
              <a:endParaRPr lang="zh-CN" altLang="en-US" sz="2800" b="1" dirty="0">
                <a:solidFill>
                  <a:srgbClr val="000099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635896" y="5634826"/>
              <a:ext cx="936104" cy="170438"/>
            </a:xfrm>
            <a:prstGeom prst="rightArrow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5229200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</a:rPr>
                <a:t>运动方向相反的两部分</a:t>
              </a:r>
              <a:endParaRPr lang="zh-CN" altLang="en-US" sz="2800" b="1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7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39161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反冲的原理与应用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yuanda_p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/>
          <a:stretch>
            <a:fillRect/>
          </a:stretch>
        </p:blipFill>
        <p:spPr bwMode="auto">
          <a:xfrm>
            <a:off x="251520" y="1628800"/>
            <a:ext cx="257559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3" y="4020908"/>
            <a:ext cx="3804267" cy="2530554"/>
          </a:xfrm>
          <a:prstGeom prst="rect">
            <a:avLst/>
          </a:prstGeom>
        </p:spPr>
      </p:pic>
      <p:pic>
        <p:nvPicPr>
          <p:cNvPr id="5" name="图片 4" descr="E:/(2)教学/（1）全新梳理教案/选修3-5/http:/learning.sohu.com/class/jun_phy/fch/images/fch11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4933"/>
            <a:ext cx="2250520" cy="200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430695"/>
            <a:ext cx="1872208" cy="2556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20908"/>
            <a:ext cx="3686175" cy="26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7828" y="624372"/>
            <a:ext cx="39161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火箭运动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24" y="2234587"/>
            <a:ext cx="1604963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599"/>
            <a:ext cx="3543300" cy="3384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34587"/>
            <a:ext cx="3328410" cy="3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3528" y="836712"/>
                <a:ext cx="820891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zh-CN" sz="2800" b="1" dirty="0" smtClean="0"/>
                  <a:t>设</a:t>
                </a:r>
                <a:r>
                  <a:rPr lang="zh-CN" altLang="zh-CN" sz="2800" b="1" dirty="0"/>
                  <a:t>火箭飞行的速度为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zh-CN" sz="2800" b="1" dirty="0"/>
                  <a:t>，在极短的时间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/>
                      </a:rPr>
                      <m:t>∆</m:t>
                    </m:r>
                    <m:r>
                      <a:rPr lang="en-US" altLang="zh-CN" sz="2800" b="1" i="1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zh-CN" sz="2800" b="1" dirty="0"/>
                  <a:t>内喷射出燃气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/>
                      </a:rPr>
                      <m:t>∆</m:t>
                    </m:r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zh-CN" sz="2800" b="1" dirty="0"/>
                  <a:t>，碰出的燃气相对喷气前火箭的速度是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zh-CN" sz="2800" b="1" dirty="0"/>
                  <a:t>，喷出燃气后火箭的质量为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zh-CN" sz="2800" b="1" dirty="0"/>
                  <a:t>。求火箭在一次喷气后增加的速度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/>
                      </a:rPr>
                      <m:t>∆</m:t>
                    </m:r>
                    <m:r>
                      <a:rPr lang="en-US" altLang="zh-CN" sz="2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zh-CN" sz="2800" b="1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208912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485" t="-4698" r="-5865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35200" y="3040812"/>
            <a:ext cx="6733144" cy="2392660"/>
            <a:chOff x="179513" y="1979548"/>
            <a:chExt cx="7488831" cy="2761992"/>
          </a:xfrm>
        </p:grpSpPr>
        <p:grpSp>
          <p:nvGrpSpPr>
            <p:cNvPr id="6" name="组合 5"/>
            <p:cNvGrpSpPr/>
            <p:nvPr/>
          </p:nvGrpSpPr>
          <p:grpSpPr>
            <a:xfrm>
              <a:off x="179513" y="2116460"/>
              <a:ext cx="3226295" cy="2625080"/>
              <a:chOff x="179513" y="2116460"/>
              <a:chExt cx="3226295" cy="262508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12168" y="2247900"/>
                <a:ext cx="2625080" cy="2362200"/>
              </a:xfrm>
              <a:prstGeom prst="rect">
                <a:avLst/>
              </a:prstGeom>
            </p:spPr>
          </p:pic>
          <p:grpSp>
            <p:nvGrpSpPr>
              <p:cNvPr id="24" name="组合 23"/>
              <p:cNvGrpSpPr/>
              <p:nvPr/>
            </p:nvGrpSpPr>
            <p:grpSpPr>
              <a:xfrm>
                <a:off x="179513" y="3256734"/>
                <a:ext cx="1133796" cy="256490"/>
                <a:chOff x="179513" y="3256734"/>
                <a:chExt cx="1133796" cy="256490"/>
              </a:xfrm>
            </p:grpSpPr>
            <p:sp>
              <p:nvSpPr>
                <p:cNvPr id="25" name="等腰三角形 24"/>
                <p:cNvSpPr/>
                <p:nvPr/>
              </p:nvSpPr>
              <p:spPr>
                <a:xfrm rot="16200000">
                  <a:off x="624274" y="2811973"/>
                  <a:ext cx="244274" cy="1133796"/>
                </a:xfrm>
                <a:prstGeom prst="triangle">
                  <a:avLst/>
                </a:prstGeom>
                <a:solidFill>
                  <a:srgbClr val="5E616A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16200000">
                  <a:off x="809186" y="3126984"/>
                  <a:ext cx="252028" cy="520452"/>
                </a:xfrm>
                <a:prstGeom prst="triangle">
                  <a:avLst/>
                </a:prstGeom>
                <a:solidFill>
                  <a:srgbClr val="BBBDC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7" name="直接箭头连接符 6"/>
            <p:cNvCxnSpPr/>
            <p:nvPr/>
          </p:nvCxnSpPr>
          <p:spPr>
            <a:xfrm>
              <a:off x="1337742" y="2780928"/>
              <a:ext cx="10020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763688" y="234888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34888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/>
            <p:cNvGrpSpPr/>
            <p:nvPr/>
          </p:nvGrpSpPr>
          <p:grpSpPr>
            <a:xfrm>
              <a:off x="4442049" y="2028056"/>
              <a:ext cx="3226295" cy="2625080"/>
              <a:chOff x="179513" y="2116460"/>
              <a:chExt cx="3226295" cy="262508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12168" y="2247900"/>
                <a:ext cx="2625080" cy="2362200"/>
              </a:xfrm>
              <a:prstGeom prst="rect">
                <a:avLst/>
              </a:prstGeom>
            </p:spPr>
          </p:pic>
          <p:grpSp>
            <p:nvGrpSpPr>
              <p:cNvPr id="20" name="组合 19"/>
              <p:cNvGrpSpPr/>
              <p:nvPr/>
            </p:nvGrpSpPr>
            <p:grpSpPr>
              <a:xfrm>
                <a:off x="179513" y="3256734"/>
                <a:ext cx="1133796" cy="256490"/>
                <a:chOff x="179513" y="3256734"/>
                <a:chExt cx="1133796" cy="256490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 rot="16200000">
                  <a:off x="624274" y="2811973"/>
                  <a:ext cx="244274" cy="1133796"/>
                </a:xfrm>
                <a:prstGeom prst="triangle">
                  <a:avLst/>
                </a:prstGeom>
                <a:solidFill>
                  <a:srgbClr val="5E616A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16200000">
                  <a:off x="809186" y="3126984"/>
                  <a:ext cx="252028" cy="520452"/>
                </a:xfrm>
                <a:prstGeom prst="triangle">
                  <a:avLst/>
                </a:prstGeom>
                <a:solidFill>
                  <a:srgbClr val="BBBDC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652289" y="3563724"/>
                  <a:ext cx="5677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289" y="3563724"/>
                  <a:ext cx="56778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302314" y="3563724"/>
                  <a:ext cx="429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314" y="3563724"/>
                  <a:ext cx="4299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389097" y="2348880"/>
                  <a:ext cx="7922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𝐮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097" y="2348880"/>
                  <a:ext cx="79220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/>
          </p:nvCxnSpPr>
          <p:spPr>
            <a:xfrm flipH="1">
              <a:off x="4528214" y="2780928"/>
              <a:ext cx="619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921821" y="2780928"/>
              <a:ext cx="16025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644100" y="2348880"/>
                  <a:ext cx="10242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>
                            <a:latin typeface="Cambria Math"/>
                          </a:rPr>
                          <m:t>∆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00" y="2348880"/>
                  <a:ext cx="10242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>
            <a:xfrm>
              <a:off x="1331640" y="2164214"/>
              <a:ext cx="2304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35896" y="19795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1600" y="19795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0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4328" y="880706"/>
            <a:ext cx="4586712" cy="2072715"/>
            <a:chOff x="179513" y="1979548"/>
            <a:chExt cx="7488831" cy="2761992"/>
          </a:xfrm>
        </p:grpSpPr>
        <p:grpSp>
          <p:nvGrpSpPr>
            <p:cNvPr id="3" name="组合 2"/>
            <p:cNvGrpSpPr/>
            <p:nvPr/>
          </p:nvGrpSpPr>
          <p:grpSpPr>
            <a:xfrm>
              <a:off x="179513" y="2116460"/>
              <a:ext cx="3226295" cy="2625080"/>
              <a:chOff x="179513" y="2116460"/>
              <a:chExt cx="3226295" cy="262508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12168" y="2247900"/>
                <a:ext cx="2625080" cy="2362200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179513" y="3256734"/>
                <a:ext cx="1133796" cy="256490"/>
                <a:chOff x="179513" y="3256734"/>
                <a:chExt cx="1133796" cy="256490"/>
              </a:xfrm>
            </p:grpSpPr>
            <p:sp>
              <p:nvSpPr>
                <p:cNvPr id="22" name="等腰三角形 21"/>
                <p:cNvSpPr/>
                <p:nvPr/>
              </p:nvSpPr>
              <p:spPr>
                <a:xfrm rot="16200000">
                  <a:off x="624274" y="2811973"/>
                  <a:ext cx="244274" cy="1133796"/>
                </a:xfrm>
                <a:prstGeom prst="triangle">
                  <a:avLst/>
                </a:prstGeom>
                <a:solidFill>
                  <a:srgbClr val="5E616A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rot="16200000">
                  <a:off x="809186" y="3126984"/>
                  <a:ext cx="252028" cy="520452"/>
                </a:xfrm>
                <a:prstGeom prst="triangle">
                  <a:avLst/>
                </a:prstGeom>
                <a:solidFill>
                  <a:srgbClr val="BBBDC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" name="直接箭头连接符 3"/>
            <p:cNvCxnSpPr/>
            <p:nvPr/>
          </p:nvCxnSpPr>
          <p:spPr>
            <a:xfrm>
              <a:off x="1337742" y="2780928"/>
              <a:ext cx="10020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63688" y="234888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348880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4442049" y="2028056"/>
              <a:ext cx="3226295" cy="2625080"/>
              <a:chOff x="179513" y="2116460"/>
              <a:chExt cx="3226295" cy="262508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12168" y="2247900"/>
                <a:ext cx="2625080" cy="2362200"/>
              </a:xfrm>
              <a:prstGeom prst="rect">
                <a:avLst/>
              </a:prstGeom>
            </p:spPr>
          </p:pic>
          <p:grpSp>
            <p:nvGrpSpPr>
              <p:cNvPr id="17" name="组合 16"/>
              <p:cNvGrpSpPr/>
              <p:nvPr/>
            </p:nvGrpSpPr>
            <p:grpSpPr>
              <a:xfrm>
                <a:off x="179513" y="3256734"/>
                <a:ext cx="1133796" cy="256490"/>
                <a:chOff x="179513" y="3256734"/>
                <a:chExt cx="1133796" cy="256490"/>
              </a:xfrm>
            </p:grpSpPr>
            <p:sp>
              <p:nvSpPr>
                <p:cNvPr id="18" name="等腰三角形 17"/>
                <p:cNvSpPr/>
                <p:nvPr/>
              </p:nvSpPr>
              <p:spPr>
                <a:xfrm rot="16200000">
                  <a:off x="624274" y="2811973"/>
                  <a:ext cx="244274" cy="1133796"/>
                </a:xfrm>
                <a:prstGeom prst="triangle">
                  <a:avLst/>
                </a:prstGeom>
                <a:solidFill>
                  <a:srgbClr val="5E616A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等腰三角形 18"/>
                <p:cNvSpPr/>
                <p:nvPr/>
              </p:nvSpPr>
              <p:spPr>
                <a:xfrm rot="16200000">
                  <a:off x="809186" y="3126984"/>
                  <a:ext cx="252028" cy="520452"/>
                </a:xfrm>
                <a:prstGeom prst="triangle">
                  <a:avLst/>
                </a:prstGeom>
                <a:solidFill>
                  <a:srgbClr val="BBBDC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652289" y="3563724"/>
                  <a:ext cx="5677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289" y="3563724"/>
                  <a:ext cx="5677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302314" y="3563724"/>
                  <a:ext cx="429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314" y="3563724"/>
                  <a:ext cx="4299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389097" y="2348880"/>
                  <a:ext cx="7922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𝐮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097" y="2348880"/>
                  <a:ext cx="79220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4528214" y="2780928"/>
              <a:ext cx="619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921821" y="2780928"/>
              <a:ext cx="16025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6644100" y="2348880"/>
                  <a:ext cx="10242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>
                            <a:latin typeface="Cambria Math"/>
                          </a:rPr>
                          <m:t>∆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00" y="2348880"/>
                  <a:ext cx="10242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/>
          </p:nvCxnSpPr>
          <p:spPr>
            <a:xfrm>
              <a:off x="1331640" y="2164214"/>
              <a:ext cx="2304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35896" y="19795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19795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223335" y="850041"/>
            <a:ext cx="3772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解：</a:t>
            </a:r>
            <a:r>
              <a:rPr lang="zh-CN" altLang="zh-CN" sz="2400" b="1" dirty="0"/>
              <a:t>选择喷气前的火箭为参考系，以喷出的燃气和喷出燃气后的火箭组成一个系统，喷气过程内力远大于外力，满足动量守恒定律。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323528" y="35952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喷气前系统的动量为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174294" y="3543399"/>
                <a:ext cx="995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r>
                        <a:rPr lang="en-US" altLang="zh-CN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4" y="3543399"/>
                <a:ext cx="99520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393209" y="45091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喷</a:t>
            </a:r>
            <a:r>
              <a:rPr lang="zh-CN" altLang="zh-CN" sz="2400" b="1" dirty="0" smtClean="0"/>
              <a:t>气</a:t>
            </a:r>
            <a:r>
              <a:rPr lang="zh-CN" altLang="zh-CN" sz="2400" b="1" dirty="0"/>
              <a:t>后系统的动量为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904839" y="4509120"/>
                <a:ext cx="2486515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r>
                        <a:rPr lang="en-US" altLang="zh-CN" sz="2400" i="1">
                          <a:latin typeface="Cambria Math"/>
                        </a:rPr>
                        <m:t>+∆</m:t>
                      </m:r>
                      <m:r>
                        <a:rPr lang="en-US" altLang="zh-CN" sz="2400" i="1">
                          <a:latin typeface="Cambria Math"/>
                        </a:rPr>
                        <m:t>𝑚𝑢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39" y="4509120"/>
                <a:ext cx="2486515" cy="49051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95536" y="5517232"/>
                <a:ext cx="2718373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 smtClean="0"/>
                  <a:t>由动量守恒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</a:rPr>
                      <m:t>  </m:t>
                    </m:r>
                    <m:r>
                      <a:rPr lang="en-US" altLang="zh-CN" sz="2400" b="1" i="1">
                        <a:latin typeface="Cambria Math"/>
                      </a:rPr>
                      <m:t>𝒑</m:t>
                    </m:r>
                    <m:r>
                      <a:rPr lang="en-US" altLang="zh-CN" sz="2400" b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17232"/>
                <a:ext cx="2718373" cy="490519"/>
              </a:xfrm>
              <a:prstGeom prst="rect">
                <a:avLst/>
              </a:prstGeom>
              <a:blipFill rotWithShape="1">
                <a:blip r:embed="rId10"/>
                <a:stretch>
                  <a:fillRect l="-358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931256" y="5639823"/>
                <a:ext cx="2414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0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r>
                        <a:rPr lang="en-US" altLang="zh-CN" sz="2400" i="1">
                          <a:latin typeface="Cambria Math"/>
                        </a:rPr>
                        <m:t>+∆</m:t>
                      </m:r>
                      <m:r>
                        <a:rPr lang="en-US" altLang="zh-CN" sz="2400" i="1">
                          <a:latin typeface="Cambria Math"/>
                        </a:rPr>
                        <m:t>𝑚𝑢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56" y="5639823"/>
                <a:ext cx="241444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536" y="836712"/>
                <a:ext cx="2718373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 smtClean="0"/>
                  <a:t>由动量守恒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</a:rPr>
                      <m:t>  </m:t>
                    </m:r>
                    <m:r>
                      <a:rPr lang="en-US" altLang="zh-CN" sz="2400" b="1" i="1">
                        <a:latin typeface="Cambria Math"/>
                      </a:rPr>
                      <m:t>𝒑</m:t>
                    </m:r>
                    <m:r>
                      <a:rPr lang="en-US" altLang="zh-CN" sz="2400" b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2718373" cy="490519"/>
              </a:xfrm>
              <a:prstGeom prst="rect">
                <a:avLst/>
              </a:prstGeom>
              <a:blipFill rotWithShape="1">
                <a:blip r:embed="rId2"/>
                <a:stretch>
                  <a:fillRect l="-358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31256" y="879103"/>
                <a:ext cx="2414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0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r>
                        <a:rPr lang="en-US" altLang="zh-CN" sz="2400" i="1">
                          <a:latin typeface="Cambria Math"/>
                        </a:rPr>
                        <m:t>+∆</m:t>
                      </m:r>
                      <m:r>
                        <a:rPr lang="en-US" altLang="zh-CN" sz="2400" i="1">
                          <a:latin typeface="Cambria Math"/>
                        </a:rPr>
                        <m:t>𝑚𝑢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56" y="879103"/>
                <a:ext cx="241444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9552" y="213285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解得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43935" y="1922679"/>
                <a:ext cx="1952201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𝑣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35" y="1922679"/>
                <a:ext cx="1952201" cy="7862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5536" y="3403253"/>
                <a:ext cx="8064896" cy="189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/>
                  <a:t>可见</a:t>
                </a:r>
                <a:r>
                  <a:rPr lang="zh-CN" altLang="zh-CN" sz="2400" b="1" dirty="0" smtClean="0"/>
                  <a:t>，</a:t>
                </a:r>
                <a:r>
                  <a:rPr lang="zh-CN" altLang="zh-CN" sz="2400" b="1" dirty="0"/>
                  <a:t>火箭获得的速度由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喷出的燃气的速度</a:t>
                </a:r>
                <a:r>
                  <a:rPr lang="zh-CN" altLang="zh-CN" sz="2400" b="1" dirty="0"/>
                  <a:t>和</a:t>
                </a:r>
                <a:r>
                  <a:rPr lang="zh-CN" altLang="zh-CN" sz="2400" b="1" dirty="0" smtClean="0">
                    <a:solidFill>
                      <a:srgbClr val="FF0000"/>
                    </a:solidFill>
                  </a:rPr>
                  <a:t>喷出燃气的质量与火箭本身质量之比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∆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zh-CN" sz="2400" b="1" dirty="0"/>
                  <a:t>决定。喷出燃气的速度越大、喷出燃气的质量与火箭本身质量之比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</a:rPr>
                          <m:t>∆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altLang="zh-CN" sz="2400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zh-CN" sz="2400" b="1" dirty="0"/>
                  <a:t>越大，火箭获得的速度就越大。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03253"/>
                <a:ext cx="8064896" cy="1897955"/>
              </a:xfrm>
              <a:prstGeom prst="rect">
                <a:avLst/>
              </a:prstGeom>
              <a:blipFill rotWithShape="1">
                <a:blip r:embed="rId5"/>
                <a:stretch>
                  <a:fillRect l="-1209" t="-256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9369"/>
            <a:ext cx="242252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Cgqg2lTHOn2Ad01KAAB3lzZ3N2890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68959"/>
            <a:ext cx="5075480" cy="299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98072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多级火箭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94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611</Words>
  <Application>Microsoft Office PowerPoint</Application>
  <PresentationFormat>全屏显示(4:3)</PresentationFormat>
  <Paragraphs>69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1.4 反冲与火箭运动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陆杭军</cp:lastModifiedBy>
  <cp:revision>103</cp:revision>
  <dcterms:created xsi:type="dcterms:W3CDTF">2017-06-28T03:02:51Z</dcterms:created>
  <dcterms:modified xsi:type="dcterms:W3CDTF">2017-07-10T00:46:11Z</dcterms:modified>
</cp:coreProperties>
</file>