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79" r:id="rId4"/>
    <p:sldId id="281" r:id="rId6"/>
    <p:sldId id="280" r:id="rId7"/>
    <p:sldId id="258" r:id="rId8"/>
    <p:sldId id="259" r:id="rId9"/>
    <p:sldId id="264" r:id="rId10"/>
    <p:sldId id="265" r:id="rId11"/>
    <p:sldId id="260" r:id="rId12"/>
    <p:sldId id="276" r:id="rId13"/>
    <p:sldId id="261" r:id="rId14"/>
    <p:sldId id="262" r:id="rId15"/>
    <p:sldId id="263" r:id="rId16"/>
    <p:sldId id="274" r:id="rId17"/>
    <p:sldId id="275" r:id="rId18"/>
    <p:sldId id="277" r:id="rId19"/>
    <p:sldId id="278" r:id="rId20"/>
    <p:sldId id="269" r:id="rId21"/>
    <p:sldId id="270" r:id="rId22"/>
    <p:sldId id="299" r:id="rId23"/>
    <p:sldId id="300" r:id="rId24"/>
    <p:sldId id="29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CCFF"/>
    <a:srgbClr val="33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6" y="68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030A-3B2F-4BC7-AA93-D39F3E41AF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6544-5F2B-48C9-9C52-C0140D99F8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F906CE-BF5F-4A7B-B22D-AE3249E23DD7}" type="slidenum">
              <a:rPr lang="zh-CN" altLang="en-US"/>
            </a:fld>
            <a:endParaRPr lang="en-US" altLang="zh-CN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201A78-A863-4E97-B66F-DDFF4ACB19C4}" type="slidenum">
              <a:rPr lang="en-US" altLang="zh-CN">
                <a:latin typeface="Calibri" panose="020F0502020204030204" charset="0"/>
              </a:rPr>
            </a:fld>
            <a:endParaRPr lang="en-US" altLang="zh-CN">
              <a:latin typeface="Calibri" panose="020F050202020403020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http://gunner.whol.com/news/show.aspx?id=198&amp;cid=35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6BF0CD-DF1D-4DF3-A66E-08570F1EE086}" type="slidenum">
              <a:rPr lang="en-US" altLang="zh-CN">
                <a:latin typeface="Calibri" panose="020F0502020204030204" charset="0"/>
              </a:rPr>
            </a:fld>
            <a:endParaRPr lang="en-US" altLang="zh-CN">
              <a:latin typeface="Calibri" panose="020F050202020403020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http://www.people.com.cn/GB/shehui/47/20010912/558105.html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21858"/>
            <a:ext cx="6858000" cy="392415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685800" rtl="0" eaLnBrk="1" latinLnBrk="0" hangingPunct="1"/>
            <a:r>
              <a:rPr lang="en-US" altLang="zh-CN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》-10.1 </a:t>
            </a:r>
            <a:r>
              <a:rPr lang="zh-CN" altLang="en-US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光的反射和折射</a:t>
            </a:r>
            <a:endParaRPr lang="zh-CN" altLang="en-US" sz="195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111508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6858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》-10.1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光的反射和折射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5" Type="http://schemas.openxmlformats.org/officeDocument/2006/relationships/slideLayout" Target="../slideLayouts/slideLayout25.xml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5.xml"/><Relationship Id="rId3" Type="http://schemas.openxmlformats.org/officeDocument/2006/relationships/hyperlink" Target="&#20840;&#21453;&#23556;/s.swf" TargetMode="External"/><Relationship Id="rId2" Type="http://schemas.openxmlformats.org/officeDocument/2006/relationships/image" Target="../media/image39.jpeg"/><Relationship Id="rId1" Type="http://schemas.openxmlformats.org/officeDocument/2006/relationships/hyperlink" Target="s&#34563;&#26223;.swf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hyperlink" Target="&#20840;&#21453;&#23556;/s.swf" TargetMode="External"/><Relationship Id="rId1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5.xml"/><Relationship Id="rId4" Type="http://schemas.openxmlformats.org/officeDocument/2006/relationships/oleObject" Target="../embeddings/oleObject5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357362" y="1960833"/>
            <a:ext cx="5505652" cy="3340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76" tIns="34288" rIns="68576" bIns="34288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折射率</a:t>
            </a:r>
            <a:endParaRPr kumimoji="1"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二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光的反射定律</a:t>
            </a:r>
            <a:endParaRPr kumimoji="1"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三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光的折射定律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4656" y="1384652"/>
            <a:ext cx="545465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kumimoji="1" lang="zh-CN" altLang="en-US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光的反射和折射</a:t>
            </a:r>
            <a:endParaRPr lang="zh-CN" altLang="en-US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305" y="3182620"/>
            <a:ext cx="5104765" cy="57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 （</a:t>
            </a:r>
            <a:r>
              <a:rPr lang="en-US" altLang="zh-CN" sz="2100" b="1" dirty="0">
                <a:latin typeface="宋体" panose="02010600030101010101" pitchFamily="2" charset="-122"/>
              </a:rPr>
              <a:t>1</a:t>
            </a:r>
            <a:r>
              <a:rPr lang="zh-CN" altLang="en-US" sz="2100" b="1" dirty="0">
                <a:latin typeface="宋体" panose="02010600030101010101" pitchFamily="2" charset="-122"/>
              </a:rPr>
              <a:t>）折射光线、入射光线、法线共面；</a:t>
            </a:r>
            <a:endParaRPr lang="en-US" altLang="zh-CN" sz="2100" b="1" dirty="0">
              <a:latin typeface="宋体" panose="02010600030101010101" pitchFamily="2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6845" y="4032250"/>
            <a:ext cx="506285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</a:rPr>
              <a:t>2</a:t>
            </a:r>
            <a:r>
              <a:rPr lang="zh-CN" altLang="en-US" sz="2100" b="1" dirty="0">
                <a:latin typeface="宋体" panose="02010600030101010101" pitchFamily="2" charset="-122"/>
              </a:rPr>
              <a:t>）折射光线和入射光线分居法线两侧；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2752" y="805369"/>
            <a:ext cx="29432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光的折射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53712" y="1407575"/>
            <a:ext cx="792696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定义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光从介质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斜射</a:t>
            </a:r>
            <a:r>
              <a:rPr lang="zh-CN" altLang="en-US" sz="2400" b="1" dirty="0">
                <a:latin typeface="宋体" panose="02010600030101010101" pitchFamily="2" charset="-122"/>
              </a:rPr>
              <a:t>入介质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时，传播方向发生改变的现象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7292070" y="2510145"/>
            <a:ext cx="2381" cy="289679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9223" name="Group 7"/>
          <p:cNvGrpSpPr/>
          <p:nvPr/>
        </p:nvGrpSpPr>
        <p:grpSpPr bwMode="auto">
          <a:xfrm>
            <a:off x="6027626" y="2524431"/>
            <a:ext cx="1303735" cy="1281113"/>
            <a:chOff x="0" y="0"/>
            <a:chExt cx="1536" cy="1536"/>
          </a:xfrm>
        </p:grpSpPr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0" y="0"/>
              <a:ext cx="1536" cy="15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50" name="Line 9"/>
            <p:cNvSpPr>
              <a:spLocks noChangeShapeType="1"/>
            </p:cNvSpPr>
            <p:nvPr/>
          </p:nvSpPr>
          <p:spPr bwMode="auto">
            <a:xfrm>
              <a:off x="624" y="62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9224" name="Arc 10"/>
          <p:cNvSpPr/>
          <p:nvPr/>
        </p:nvSpPr>
        <p:spPr bwMode="auto">
          <a:xfrm rot="8026976">
            <a:off x="7243849" y="4010927"/>
            <a:ext cx="214313" cy="284560"/>
          </a:xfrm>
          <a:custGeom>
            <a:avLst/>
            <a:gdLst>
              <a:gd name="T0" fmla="*/ 0 w 19400"/>
              <a:gd name="T1" fmla="*/ 0 h 21600"/>
              <a:gd name="T2" fmla="*/ 913144689 w 19400"/>
              <a:gd name="T3" fmla="*/ 1152102896 h 21600"/>
              <a:gd name="T4" fmla="*/ 0 w 19400"/>
              <a:gd name="T5" fmla="*/ 2056303611 h 21600"/>
              <a:gd name="T6" fmla="*/ 0 60000 65536"/>
              <a:gd name="T7" fmla="*/ 0 60000 65536"/>
              <a:gd name="T8" fmla="*/ 0 60000 65536"/>
              <a:gd name="T9" fmla="*/ 0 w 19400"/>
              <a:gd name="T10" fmla="*/ 0 h 21600"/>
              <a:gd name="T11" fmla="*/ 19400 w 194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00" h="21600" fill="none" extrusionOk="0">
                <a:moveTo>
                  <a:pt x="-1" y="0"/>
                </a:moveTo>
                <a:cubicBezTo>
                  <a:pt x="8246" y="0"/>
                  <a:pt x="15773" y="4695"/>
                  <a:pt x="19399" y="12102"/>
                </a:cubicBezTo>
              </a:path>
              <a:path w="19400" h="21600" stroke="0" extrusionOk="0">
                <a:moveTo>
                  <a:pt x="-1" y="0"/>
                </a:moveTo>
                <a:cubicBezTo>
                  <a:pt x="8246" y="0"/>
                  <a:pt x="15773" y="4695"/>
                  <a:pt x="19399" y="121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225" name="Arc 11"/>
          <p:cNvSpPr/>
          <p:nvPr/>
        </p:nvSpPr>
        <p:spPr bwMode="auto">
          <a:xfrm rot="17648657">
            <a:off x="7074780" y="3308458"/>
            <a:ext cx="227410" cy="285750"/>
          </a:xfrm>
          <a:custGeom>
            <a:avLst/>
            <a:gdLst>
              <a:gd name="T0" fmla="*/ 0 w 20504"/>
              <a:gd name="T1" fmla="*/ 0 h 21600"/>
              <a:gd name="T2" fmla="*/ 980562549 w 20504"/>
              <a:gd name="T3" fmla="*/ 1433447353 h 21600"/>
              <a:gd name="T4" fmla="*/ 0 w 20504"/>
              <a:gd name="T5" fmla="*/ 2090924422 h 21600"/>
              <a:gd name="T6" fmla="*/ 0 60000 65536"/>
              <a:gd name="T7" fmla="*/ 0 60000 65536"/>
              <a:gd name="T8" fmla="*/ 0 60000 65536"/>
              <a:gd name="T9" fmla="*/ 0 w 20504"/>
              <a:gd name="T10" fmla="*/ 0 h 21600"/>
              <a:gd name="T11" fmla="*/ 20504 w 20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4" h="21600" fill="none" extrusionOk="0">
                <a:moveTo>
                  <a:pt x="-1" y="0"/>
                </a:moveTo>
                <a:cubicBezTo>
                  <a:pt x="9312" y="0"/>
                  <a:pt x="17576" y="5968"/>
                  <a:pt x="20504" y="14807"/>
                </a:cubicBezTo>
              </a:path>
              <a:path w="20504" h="21600" stroke="0" extrusionOk="0">
                <a:moveTo>
                  <a:pt x="-1" y="0"/>
                </a:moveTo>
                <a:cubicBezTo>
                  <a:pt x="9312" y="0"/>
                  <a:pt x="17576" y="5968"/>
                  <a:pt x="20504" y="1480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9228" name="Group 14"/>
          <p:cNvGrpSpPr/>
          <p:nvPr/>
        </p:nvGrpSpPr>
        <p:grpSpPr bwMode="auto">
          <a:xfrm>
            <a:off x="5132275" y="3244760"/>
            <a:ext cx="3786188" cy="1641872"/>
            <a:chOff x="0" y="0"/>
            <a:chExt cx="4560" cy="1968"/>
          </a:xfrm>
        </p:grpSpPr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720" y="672"/>
              <a:ext cx="3792" cy="0"/>
            </a:xfrm>
            <a:prstGeom prst="line">
              <a:avLst/>
            </a:prstGeom>
            <a:noFill/>
            <a:ln w="825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3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1871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</a:t>
              </a:r>
              <a:endParaRPr lang="zh-CN" altLang="en-US" sz="3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9" name="Text Box 17"/>
            <p:cNvSpPr txBox="1">
              <a:spLocks noChangeArrowheads="1"/>
            </p:cNvSpPr>
            <p:nvPr/>
          </p:nvSpPr>
          <p:spPr bwMode="auto">
            <a:xfrm>
              <a:off x="143" y="1152"/>
              <a:ext cx="168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>
              <a:off x="912" y="100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3744" y="100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>
              <a:off x="2304" y="1056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3" name="Line 21"/>
            <p:cNvSpPr>
              <a:spLocks noChangeShapeType="1"/>
            </p:cNvSpPr>
            <p:nvPr/>
          </p:nvSpPr>
          <p:spPr bwMode="auto">
            <a:xfrm>
              <a:off x="672" y="1440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4" name="Line 22"/>
            <p:cNvSpPr>
              <a:spLocks noChangeShapeType="1"/>
            </p:cNvSpPr>
            <p:nvPr/>
          </p:nvSpPr>
          <p:spPr bwMode="auto">
            <a:xfrm>
              <a:off x="1776" y="139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5" name="Line 23"/>
            <p:cNvSpPr>
              <a:spLocks noChangeShapeType="1"/>
            </p:cNvSpPr>
            <p:nvPr/>
          </p:nvSpPr>
          <p:spPr bwMode="auto">
            <a:xfrm>
              <a:off x="3216" y="139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6" name="Line 24"/>
            <p:cNvSpPr>
              <a:spLocks noChangeShapeType="1"/>
            </p:cNvSpPr>
            <p:nvPr/>
          </p:nvSpPr>
          <p:spPr bwMode="auto">
            <a:xfrm>
              <a:off x="1056" y="196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7" name="Line 25"/>
            <p:cNvSpPr>
              <a:spLocks noChangeShapeType="1"/>
            </p:cNvSpPr>
            <p:nvPr/>
          </p:nvSpPr>
          <p:spPr bwMode="auto">
            <a:xfrm>
              <a:off x="2448" y="1920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48" name="Line 26"/>
            <p:cNvSpPr>
              <a:spLocks noChangeShapeType="1"/>
            </p:cNvSpPr>
            <p:nvPr/>
          </p:nvSpPr>
          <p:spPr bwMode="auto">
            <a:xfrm>
              <a:off x="3984" y="187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9229" name="Group 27"/>
          <p:cNvGrpSpPr/>
          <p:nvPr/>
        </p:nvGrpSpPr>
        <p:grpSpPr bwMode="auto">
          <a:xfrm rot="1204316">
            <a:off x="7074535" y="4004945"/>
            <a:ext cx="1498600" cy="1080770"/>
            <a:chOff x="0" y="0"/>
            <a:chExt cx="1536" cy="1536"/>
          </a:xfrm>
        </p:grpSpPr>
        <p:sp>
          <p:nvSpPr>
            <p:cNvPr id="9235" name="Line 28"/>
            <p:cNvSpPr>
              <a:spLocks noChangeShapeType="1"/>
            </p:cNvSpPr>
            <p:nvPr/>
          </p:nvSpPr>
          <p:spPr bwMode="auto">
            <a:xfrm>
              <a:off x="0" y="0"/>
              <a:ext cx="1536" cy="15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236" name="Line 29"/>
            <p:cNvSpPr>
              <a:spLocks noChangeShapeType="1"/>
            </p:cNvSpPr>
            <p:nvPr/>
          </p:nvSpPr>
          <p:spPr bwMode="auto">
            <a:xfrm>
              <a:off x="624" y="62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801975" y="3878092"/>
            <a:ext cx="1322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折射光线</a:t>
            </a:r>
            <a:endParaRPr lang="zh-CN" altLang="en-US" sz="21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384337" y="2422513"/>
            <a:ext cx="130849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入射光线</a:t>
            </a:r>
            <a:endParaRPr lang="zh-CN" altLang="en-US" sz="21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7305" y="2584450"/>
            <a:ext cx="17094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规律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56853" y="4759166"/>
            <a:ext cx="56044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</a:rPr>
              <a:t>3</a:t>
            </a:r>
            <a:r>
              <a:rPr lang="zh-CN" altLang="en-US" sz="2100" b="1" dirty="0">
                <a:latin typeface="宋体" panose="02010600030101010101" pitchFamily="2" charset="-122"/>
              </a:rPr>
              <a:t>）当入射角增大时，折射角也随着增大 ；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156845" y="5323840"/>
            <a:ext cx="8371840" cy="575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）光路可逆：沿折射光线入射的光将沿原来的入射光线方向射出</a:t>
            </a:r>
            <a:endParaRPr lang="zh-CN" altLang="en-US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9490" y="4451985"/>
          <a:ext cx="452755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9490" y="4451985"/>
                        <a:ext cx="452755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1178" y="2890520"/>
          <a:ext cx="31496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8265" imgH="165100" progId="Equation.KSEE3">
                  <p:embed/>
                </p:oleObj>
              </mc:Choice>
              <mc:Fallback>
                <p:oleObj name="" r:id="rId3" imgW="88265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1178" y="2890520"/>
                        <a:ext cx="31496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7" grpId="0" autoUpdateAnimBg="0"/>
      <p:bldP spid="8222" grpId="0" autoUpdateAnimBg="0"/>
      <p:bldP spid="8223" grpId="0" autoUpdateAnimBg="0"/>
      <p:bldP spid="8224" grpId="0" autoUpdateAnimBg="0"/>
      <p:bldP spid="8225" grpId="0" autoUpdateAnimBg="0"/>
      <p:bldP spid="82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8685" y="5070475"/>
            <a:ext cx="289496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当光从空气斜射入水时，</a:t>
            </a:r>
            <a:endParaRPr lang="zh-CN" altLang="en-US" sz="21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  折射角小于入射角 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t="18425" r="18425" b="885"/>
          <a:stretch>
            <a:fillRect/>
          </a:stretch>
        </p:blipFill>
        <p:spPr bwMode="auto">
          <a:xfrm>
            <a:off x="706120" y="2140585"/>
            <a:ext cx="300926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172710" y="5070475"/>
            <a:ext cx="291147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当光从水斜射入空气时，</a:t>
            </a:r>
            <a:endParaRPr lang="zh-CN" altLang="en-US" sz="21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latin typeface="宋体" panose="02010600030101010101" pitchFamily="2" charset="-122"/>
              </a:rPr>
              <a:t>  折射角大于入射角 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  <p:grpSp>
        <p:nvGrpSpPr>
          <p:cNvPr id="10245" name="Group 5"/>
          <p:cNvGrpSpPr/>
          <p:nvPr/>
        </p:nvGrpSpPr>
        <p:grpSpPr bwMode="auto">
          <a:xfrm>
            <a:off x="5172556" y="2287270"/>
            <a:ext cx="2586990" cy="1977390"/>
            <a:chOff x="-29" y="0"/>
            <a:chExt cx="2449" cy="1452"/>
          </a:xfrm>
        </p:grpSpPr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>
              <a:off x="-29" y="701"/>
              <a:ext cx="2449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>
              <a:off x="1088" y="0"/>
              <a:ext cx="0" cy="1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 flipV="1">
              <a:off x="544" y="681"/>
              <a:ext cx="544" cy="77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 flipV="1">
              <a:off x="1088" y="318"/>
              <a:ext cx="998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136" y="207"/>
              <a:ext cx="59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</a:t>
              </a:r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36" y="863"/>
              <a:ext cx="59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</a:t>
              </a:r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52631" y="1072960"/>
            <a:ext cx="6265069" cy="414020"/>
          </a:xfrm>
          <a:prstGeom prst="rect">
            <a:avLst/>
          </a:prstGeom>
          <a:noFill/>
          <a:ln w="38100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入射角、折射角大小与介质折射率的关系 ？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85"/>
          <p:cNvSpPr>
            <a:spLocks noChangeArrowheads="1"/>
          </p:cNvSpPr>
          <p:nvPr/>
        </p:nvSpPr>
        <p:spPr bwMode="auto">
          <a:xfrm>
            <a:off x="798920" y="2668746"/>
            <a:ext cx="718049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</a:rPr>
              <a:t>威里布里德</a:t>
            </a:r>
            <a:r>
              <a:rPr lang="en-US" altLang="zh-CN" sz="2400" b="1" dirty="0">
                <a:latin typeface="宋体" panose="02010600030101010101" pitchFamily="2" charset="-122"/>
              </a:rPr>
              <a:t>·</a:t>
            </a:r>
            <a:r>
              <a:rPr lang="zh-CN" altLang="en-US" sz="2400" b="1" dirty="0">
                <a:latin typeface="宋体" panose="02010600030101010101" pitchFamily="2" charset="-122"/>
              </a:rPr>
              <a:t>斯涅耳（</a:t>
            </a:r>
            <a:r>
              <a:rPr lang="en-US" altLang="zh-CN" sz="2400" b="1" dirty="0">
                <a:latin typeface="宋体" panose="02010600030101010101" pitchFamily="2" charset="-122"/>
              </a:rPr>
              <a:t>1591-1626</a:t>
            </a:r>
            <a:r>
              <a:rPr lang="zh-CN" altLang="en-US" sz="2400" b="1" dirty="0">
                <a:latin typeface="宋体" panose="02010600030101010101" pitchFamily="2" charset="-122"/>
              </a:rPr>
              <a:t>），荷兰数学家和物理学家，曾在莱顿大学担任数学教授，提出光的折射定律。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427" name="Text Box 187"/>
          <p:cNvSpPr txBox="1">
            <a:spLocks noChangeArrowheads="1"/>
          </p:cNvSpPr>
          <p:nvPr/>
        </p:nvSpPr>
        <p:spPr bwMode="auto">
          <a:xfrm>
            <a:off x="573739" y="925018"/>
            <a:ext cx="6762581" cy="645160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思考：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折射角</a:t>
            </a:r>
            <a:r>
              <a:rPr lang="zh-CN" altLang="en-US" sz="2400" b="1" dirty="0">
                <a:latin typeface="宋体" panose="02010600030101010101" pitchFamily="2" charset="-122"/>
              </a:rPr>
              <a:t>的大小和什么因素有关呢？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428" name="Rectangle 188"/>
          <p:cNvSpPr>
            <a:spLocks noChangeArrowheads="1"/>
          </p:cNvSpPr>
          <p:nvPr/>
        </p:nvSpPr>
        <p:spPr bwMode="auto">
          <a:xfrm>
            <a:off x="5658529" y="1828088"/>
            <a:ext cx="102147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介质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80"/>
          <p:cNvGraphicFramePr>
            <a:graphicFrameLocks noChangeAspect="1"/>
          </p:cNvGraphicFramePr>
          <p:nvPr/>
        </p:nvGraphicFramePr>
        <p:xfrm>
          <a:off x="3321050" y="4698365"/>
          <a:ext cx="1746885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73100" imgH="444500" progId="Equation.3">
                  <p:embed/>
                </p:oleObj>
              </mc:Choice>
              <mc:Fallback>
                <p:oleObj name="" r:id="rId1" imgW="6731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1050" y="4698365"/>
                        <a:ext cx="1746885" cy="1153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7" grpId="0" bldLvl="0" animBg="1" autoUpdateAnimBg="0"/>
      <p:bldP spid="10428" grpId="0"/>
      <p:bldP spid="10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440" y="964283"/>
            <a:ext cx="8554452" cy="223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】如图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10-1-4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所示，有一束单色光射入一玻璃球体，入射角为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°。己知光线在玻璃球内经一次反射后，再次折射回到空气中时与入射光线平行。</a:t>
            </a:r>
            <a:endParaRPr lang="zh-CN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19" y="2465008"/>
            <a:ext cx="2357789" cy="31168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0678" y="349259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）求此玻璃的折射率。</a:t>
            </a:r>
            <a:endParaRPr lang="zh-CN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100" b="1" dirty="0">
                <a:latin typeface="宋体" panose="02010600030101010101" pitchFamily="2" charset="-122"/>
                <a:ea typeface="宋体" panose="02010600030101010101" pitchFamily="2" charset="-122"/>
              </a:rPr>
              <a:t>）光在玻璃中的传播速度。</a:t>
            </a:r>
            <a:endParaRPr lang="zh-CN" altLang="zh-CN" sz="21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15554" y="2482453"/>
          <a:ext cx="24574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" imgW="1472565" imgH="177800" progId="">
                  <p:embed/>
                </p:oleObj>
              </mc:Choice>
              <mc:Fallback>
                <p:oleObj name="Equation" r:id="rId1" imgW="1472565" imgH="177800" progId="">
                  <p:embed/>
                  <p:pic>
                    <p:nvPicPr>
                      <p:cNvPr id="0" name="Picture 73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4" y="2482453"/>
                        <a:ext cx="245745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83790" y="2482454"/>
          <a:ext cx="1401736" cy="30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711200" imgH="152400" progId="">
                  <p:embed/>
                </p:oleObj>
              </mc:Choice>
              <mc:Fallback>
                <p:oleObj name="Equation" r:id="rId3" imgW="711200" imgH="152400" progId="">
                  <p:embed/>
                  <p:pic>
                    <p:nvPicPr>
                      <p:cNvPr id="0" name="Picture 74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790" y="2482454"/>
                        <a:ext cx="1401736" cy="302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8238" y="907403"/>
            <a:ext cx="7971324" cy="117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解：（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）如图所示，为光线在玻璃球内的光路图。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为折射点，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为反射点，作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平行于入射光线，故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28075" y="3193966"/>
            <a:ext cx="2158283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故玻璃的折射率 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18475" y="3005164"/>
          <a:ext cx="2132366" cy="77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5" imgW="914400" imgH="330200" progId="">
                  <p:embed/>
                </p:oleObj>
              </mc:Choice>
              <mc:Fallback>
                <p:oleObj name="Equation" r:id="rId5" imgW="914400" imgH="330200" progId="">
                  <p:embed/>
                  <p:pic>
                    <p:nvPicPr>
                      <p:cNvPr id="0" name="Picture 75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75" y="3005164"/>
                        <a:ext cx="2132366" cy="770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11" y="2782491"/>
            <a:ext cx="2533390" cy="26201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0605" y="3947531"/>
            <a:ext cx="3820277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100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kern="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100" kern="100" dirty="0">
                <a:latin typeface="宋体" panose="02010600030101010101" pitchFamily="2" charset="-122"/>
                <a:ea typeface="宋体" panose="02010600030101010101" pitchFamily="2" charset="-122"/>
              </a:rPr>
              <a:t>）光在玻璃中的传播速度为</a:t>
            </a:r>
            <a:endParaRPr lang="zh-CN" altLang="zh-CN" sz="21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35917" y="4940224"/>
                <a:ext cx="4247907" cy="724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𝑢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917" y="4940224"/>
                <a:ext cx="4247907" cy="7247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00790" y="1484348"/>
                <a:ext cx="8554452" cy="260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【例</a:t>
                </a:r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一半径为</a:t>
                </a:r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球体</m:t>
                    </m:r>
                  </m:oMath>
                </a14:m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放置在水平面上，球体由折射率为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  <m:r>
                      <a:rPr lang="en-US" altLang="zh-CN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透明材料制成</a:t>
                </a:r>
                <a:r>
                  <a:rPr lang="zh-CN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现有一束位于过球心</a:t>
                </a:r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的竖直平面内的光线，平行于桌面射到球体表面上，折射入球体后再从竖直表面射出，如图</a:t>
                </a:r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10-1-6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所示。已知入射光线与桌面的距离为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R/2</a:t>
                </a:r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。试求出射角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zh-CN" altLang="en-US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的大小。</a:t>
                </a:r>
                <a:endParaRPr lang="zh-CN" altLang="zh-CN" sz="2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zh-CN" altLang="zh-CN" sz="2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40" y="830933"/>
                <a:ext cx="8554452" cy="2607252"/>
              </a:xfrm>
              <a:prstGeom prst="rect">
                <a:avLst/>
              </a:prstGeom>
              <a:blipFill rotWithShape="1">
                <a:blip r:embed="rId1"/>
                <a:stretch>
                  <a:fillRect l="-855" t="-13318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2" name="组合 1694"/>
          <p:cNvGrpSpPr/>
          <p:nvPr/>
        </p:nvGrpSpPr>
        <p:grpSpPr bwMode="auto">
          <a:xfrm>
            <a:off x="5877591" y="3731429"/>
            <a:ext cx="2873038" cy="1932233"/>
            <a:chOff x="3156" y="1707"/>
            <a:chExt cx="2670" cy="1831"/>
          </a:xfrm>
        </p:grpSpPr>
        <p:pic>
          <p:nvPicPr>
            <p:cNvPr id="7177" name="图片 135" descr="a17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" y="1707"/>
              <a:ext cx="2670" cy="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696"/>
            <p:cNvSpPr txBox="1">
              <a:spLocks noChangeArrowheads="1"/>
            </p:cNvSpPr>
            <p:nvPr/>
          </p:nvSpPr>
          <p:spPr bwMode="auto">
            <a:xfrm>
              <a:off x="3667" y="3070"/>
              <a:ext cx="1774" cy="46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ts val="450"/>
                </a:spcAft>
              </a:pPr>
              <a:r>
                <a:rPr lang="zh-CN" altLang="en-US" sz="675">
                  <a:latin typeface="Times New Roman" panose="02020603050405020304" pitchFamily="18" charset="0"/>
                  <a:ea typeface="黑体" panose="02010600030101010101" pitchFamily="49" charset="-122"/>
                </a:rPr>
                <a:t>图</a:t>
              </a:r>
              <a:r>
                <a:rPr lang="en-US" altLang="zh-CN" sz="675">
                  <a:latin typeface="Times New Roman" panose="02020603050405020304" pitchFamily="18" charset="0"/>
                  <a:ea typeface="黑体" panose="02010600030101010101" pitchFamily="49" charset="-122"/>
                </a:rPr>
                <a:t>10-1-6</a:t>
              </a:r>
              <a:endParaRPr lang="zh-CN" altLang="zh-CN" sz="135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46653" y="1341800"/>
                <a:ext cx="7971324" cy="10387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75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解：设入射光线与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球体的交点为</a:t>
                </a:r>
                <a:r>
                  <a:rPr lang="en-US" altLang="zh-CN" sz="21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连接</a:t>
                </a:r>
                <a:r>
                  <a:rPr lang="en-US" altLang="zh-CN" sz="21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OC</a:t>
                </a:r>
                <a:r>
                  <a:rPr lang="zh-CN" altLang="en-US" sz="21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1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OC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即为入射点的法线，如图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10-1-7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所示。因此，图中的角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角为入射角。过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点作球体水平表面的垂线，垂足为</a:t>
                </a:r>
                <a:r>
                  <a:rPr lang="en-US" altLang="zh-CN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4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380" y="274955"/>
                <a:ext cx="7971155" cy="1938020"/>
              </a:xfrm>
              <a:prstGeom prst="rect">
                <a:avLst/>
              </a:prstGeom>
              <a:blipFill rotWithShape="1">
                <a:blip r:embed="rId1"/>
                <a:stretch>
                  <a:fillRect l="-1147" t="-46784" r="-229" b="-134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60550" y="2527599"/>
            <a:ext cx="1215717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依题意，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1697"/>
          <p:cNvGrpSpPr/>
          <p:nvPr/>
        </p:nvGrpSpPr>
        <p:grpSpPr bwMode="auto">
          <a:xfrm>
            <a:off x="5821853" y="2501906"/>
            <a:ext cx="3322147" cy="2539467"/>
            <a:chOff x="2784" y="1338"/>
            <a:chExt cx="2625" cy="2296"/>
          </a:xfrm>
        </p:grpSpPr>
        <p:pic>
          <p:nvPicPr>
            <p:cNvPr id="8194" name="图片 136" descr="a18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338"/>
              <a:ext cx="2625" cy="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1699"/>
            <p:cNvSpPr txBox="1">
              <a:spLocks noChangeArrowheads="1"/>
            </p:cNvSpPr>
            <p:nvPr/>
          </p:nvSpPr>
          <p:spPr bwMode="auto">
            <a:xfrm>
              <a:off x="3259" y="3166"/>
              <a:ext cx="1774" cy="46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ts val="450"/>
                </a:spcAft>
              </a:pPr>
              <a:r>
                <a:rPr lang="zh-CN" altLang="en-US" sz="2100" dirty="0">
                  <a:latin typeface="Times New Roman" panose="02020603050405020304" pitchFamily="18" charset="0"/>
                  <a:ea typeface="黑体" panose="02010600030101010101" pitchFamily="49" charset="-122"/>
                </a:rPr>
                <a:t>图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0030101010101" pitchFamily="49" charset="-122"/>
                </a:rPr>
                <a:t>10-1-7</a:t>
              </a:r>
              <a:endParaRPr lang="zh-CN" altLang="zh-CN" sz="2100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411255" y="2501906"/>
                <a:ext cx="19168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55" y="2501906"/>
                <a:ext cx="191680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952065" y="2522990"/>
            <a:ext cx="6771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又由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519951" y="2522990"/>
                <a:ext cx="10606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𝑂𝐵𝐶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51" y="2522990"/>
                <a:ext cx="10606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407991" y="2522989"/>
            <a:ext cx="5886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996941" y="2369348"/>
                <a:ext cx="1285224" cy="677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41" y="2369348"/>
                <a:ext cx="1285224" cy="6777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53777" y="3087539"/>
            <a:ext cx="40780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得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65653" y="3120844"/>
                <a:ext cx="100950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altLang="zh-CN" sz="2100" i="1" baseline="3000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zh-CN" altLang="en-US" sz="2100" baseline="300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53" y="3120844"/>
                <a:ext cx="1009507" cy="315727"/>
              </a:xfrm>
              <a:prstGeom prst="rect">
                <a:avLst/>
              </a:prstGeom>
              <a:blipFill rotWithShape="1">
                <a:blip r:embed="rId6"/>
                <a:stretch>
                  <a:fillRect l="-3614" t="-1923" r="-1205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259892" y="4056549"/>
                <a:ext cx="1471493" cy="749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𝑠𝑖𝑛</m:t>
                          </m:r>
                          <m:r>
                            <a:rPr lang="zh-CN" altLang="en-US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𝑠𝑖𝑛</m:t>
                          </m:r>
                          <m:r>
                            <a:rPr lang="zh-CN" altLang="en-US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92" y="4056549"/>
                <a:ext cx="1471493" cy="7495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749159" y="4223479"/>
                <a:ext cx="4745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59" y="4223479"/>
                <a:ext cx="47459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401656" y="4277100"/>
                <a:ext cx="1011111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altLang="zh-CN" sz="2100" i="1" baseline="3000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zh-CN" altLang="en-US" sz="2100" baseline="30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56" y="4277100"/>
                <a:ext cx="1011111" cy="315727"/>
              </a:xfrm>
              <a:prstGeom prst="rect">
                <a:avLst/>
              </a:prstGeom>
              <a:blipFill rotWithShape="1">
                <a:blip r:embed="rId9"/>
                <a:stretch>
                  <a:fillRect l="-9036" t="-1961" r="-1205" b="-3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129151" y="4677439"/>
                <a:ext cx="7001276" cy="392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由几何关系知，光线在球体的竖直表面上的入射角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𝛾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CN" sz="2100" i="1" baseline="3000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endParaRPr lang="zh-CN" altLang="en-US" sz="2100" baseline="30000" dirty="0"/>
              </a:p>
            </p:txBody>
          </p:sp>
        </mc:Choice>
        <mc:Fallback>
          <p:sp>
            <p:nvSpPr>
              <p:cNvPr id="2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75" y="4675505"/>
                <a:ext cx="7001510" cy="582930"/>
              </a:xfrm>
              <a:prstGeom prst="rect">
                <a:avLst/>
              </a:prstGeom>
              <a:blipFill rotWithShape="1">
                <a:blip r:embed="rId10"/>
                <a:stretch>
                  <a:fillRect l="-1393" t="-16923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05063" y="5258464"/>
                <a:ext cx="2023631" cy="392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1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折射定律得：</m:t>
                    </m:r>
                  </m:oMath>
                </a14:m>
                <a:endParaRPr lang="zh-CN" altLang="en-US" sz="2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75" y="5258435"/>
                <a:ext cx="2023745" cy="567055"/>
              </a:xfrm>
              <a:prstGeom prst="rect">
                <a:avLst/>
              </a:prstGeom>
              <a:blipFill rotWithShape="1">
                <a:blip r:embed="rId11"/>
                <a:stretch>
                  <a:fillRect l="-4819" t="-17188" r="-2108" b="-296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2022882" y="5154482"/>
                <a:ext cx="1460015" cy="759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𝑠𝑖𝑛</m:t>
                          </m:r>
                          <m:r>
                            <a:rPr lang="zh-CN" altLang="en-US" sz="21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𝛾</m:t>
                          </m:r>
                        </m:num>
                        <m:den>
                          <m:r>
                            <a:rPr lang="en-US" altLang="zh-CN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𝑠𝑖𝑛</m:t>
                          </m:r>
                          <m:r>
                            <a:rPr lang="zh-CN" altLang="en-US" sz="21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den>
                      </m:f>
                      <m:r>
                        <a:rPr lang="en-US" altLang="zh-CN" sz="21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12" y="5651052"/>
                <a:ext cx="1460015" cy="75988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436995" y="5310615"/>
                <a:ext cx="4745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5" y="5925930"/>
                <a:ext cx="47459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089493" y="5364236"/>
                <a:ext cx="999633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altLang="zh-CN" sz="2100" i="1" baseline="3000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zh-CN" altLang="en-US" sz="2100" baseline="300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83" y="5986536"/>
                <a:ext cx="999633" cy="315727"/>
              </a:xfrm>
              <a:prstGeom prst="rect">
                <a:avLst/>
              </a:prstGeom>
              <a:blipFill rotWithShape="1">
                <a:blip r:embed="rId14"/>
                <a:stretch>
                  <a:fillRect l="-6707" t="-1923" r="-1220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75590" y="3564890"/>
            <a:ext cx="600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设光线在C点的折射角为β，由折射定律得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 animBg="1"/>
      <p:bldP spid="29" grpId="0" animBg="1"/>
      <p:bldP spid="22" grpId="0" animBg="1"/>
      <p:bldP spid="21" grpId="0" animBg="1"/>
      <p:bldP spid="7" grpId="0" animBg="1"/>
      <p:bldP spid="9" grpId="0"/>
      <p:bldP spid="11" grpId="0" animBg="1"/>
      <p:bldP spid="27" grpId="0" animBg="1"/>
      <p:bldP spid="30" grpId="0" animBg="1"/>
      <p:bldP spid="31" grpId="0" animBg="1"/>
      <p:bldP spid="32" grpId="0" animBg="1"/>
      <p:bldP spid="33" grpId="0" bldLvl="0" animBg="1"/>
      <p:bldP spid="25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791562" y="5560541"/>
            <a:ext cx="742950" cy="1714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6621" y="28069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963012" y="4246091"/>
            <a:ext cx="742950" cy="17145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prstDash val="dash"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534512" y="3388841"/>
            <a:ext cx="1200150" cy="2171700"/>
            <a:chOff x="0" y="0"/>
            <a:chExt cx="1008" cy="1824"/>
          </a:xfrm>
        </p:grpSpPr>
        <p:sp>
          <p:nvSpPr>
            <p:cNvPr id="15413" name="Line 6"/>
            <p:cNvSpPr>
              <a:spLocks noChangeShapeType="1"/>
            </p:cNvSpPr>
            <p:nvPr/>
          </p:nvSpPr>
          <p:spPr bwMode="auto">
            <a:xfrm flipV="1">
              <a:off x="0" y="0"/>
              <a:ext cx="480" cy="18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1008" cy="18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5" name="Line 8"/>
            <p:cNvSpPr>
              <a:spLocks noChangeShapeType="1"/>
            </p:cNvSpPr>
            <p:nvPr/>
          </p:nvSpPr>
          <p:spPr bwMode="auto">
            <a:xfrm flipH="1">
              <a:off x="192" y="624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6" name="Line 9"/>
            <p:cNvSpPr>
              <a:spLocks noChangeShapeType="1"/>
            </p:cNvSpPr>
            <p:nvPr/>
          </p:nvSpPr>
          <p:spPr bwMode="auto">
            <a:xfrm flipV="1">
              <a:off x="384" y="72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6106012" y="1960091"/>
            <a:ext cx="1543050" cy="1428750"/>
            <a:chOff x="0" y="0"/>
            <a:chExt cx="1296" cy="1200"/>
          </a:xfrm>
        </p:grpSpPr>
        <p:sp>
          <p:nvSpPr>
            <p:cNvPr id="15409" name="Line 11"/>
            <p:cNvSpPr>
              <a:spLocks noChangeShapeType="1"/>
            </p:cNvSpPr>
            <p:nvPr/>
          </p:nvSpPr>
          <p:spPr bwMode="auto">
            <a:xfrm flipV="1">
              <a:off x="0" y="0"/>
              <a:ext cx="576" cy="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0" name="Line 12"/>
            <p:cNvSpPr>
              <a:spLocks noChangeShapeType="1"/>
            </p:cNvSpPr>
            <p:nvPr/>
          </p:nvSpPr>
          <p:spPr bwMode="auto">
            <a:xfrm flipV="1">
              <a:off x="528" y="672"/>
              <a:ext cx="768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1" name="Line 13"/>
            <p:cNvSpPr>
              <a:spLocks noChangeShapeType="1"/>
            </p:cNvSpPr>
            <p:nvPr/>
          </p:nvSpPr>
          <p:spPr bwMode="auto">
            <a:xfrm rot="21390516" flipV="1">
              <a:off x="720" y="864"/>
              <a:ext cx="28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12" name="Line 14"/>
            <p:cNvSpPr>
              <a:spLocks noChangeShapeType="1"/>
            </p:cNvSpPr>
            <p:nvPr/>
          </p:nvSpPr>
          <p:spPr bwMode="auto">
            <a:xfrm flipV="1">
              <a:off x="192" y="432"/>
              <a:ext cx="19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6133721" y="2749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4" name="Group 16"/>
          <p:cNvGrpSpPr/>
          <p:nvPr/>
        </p:nvGrpSpPr>
        <p:grpSpPr bwMode="auto">
          <a:xfrm>
            <a:off x="5591662" y="3388841"/>
            <a:ext cx="1143000" cy="914400"/>
            <a:chOff x="0" y="0"/>
            <a:chExt cx="960" cy="768"/>
          </a:xfrm>
        </p:grpSpPr>
        <p:sp>
          <p:nvSpPr>
            <p:cNvPr id="15407" name="Line 17"/>
            <p:cNvSpPr>
              <a:spLocks noChangeShapeType="1"/>
            </p:cNvSpPr>
            <p:nvPr/>
          </p:nvSpPr>
          <p:spPr bwMode="auto">
            <a:xfrm flipH="1">
              <a:off x="48" y="0"/>
              <a:ext cx="384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408" name="Line 18"/>
            <p:cNvSpPr>
              <a:spLocks noChangeShapeType="1"/>
            </p:cNvSpPr>
            <p:nvPr/>
          </p:nvSpPr>
          <p:spPr bwMode="auto">
            <a:xfrm flipH="1">
              <a:off x="0" y="0"/>
              <a:ext cx="96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7390408" y="1838648"/>
            <a:ext cx="1085850" cy="628650"/>
            <a:chOff x="0" y="0"/>
            <a:chExt cx="912" cy="528"/>
          </a:xfrm>
        </p:grpSpPr>
        <p:sp>
          <p:nvSpPr>
            <p:cNvPr id="15392" name="AutoShape 20"/>
            <p:cNvSpPr>
              <a:spLocks noChangeArrowheads="1"/>
            </p:cNvSpPr>
            <p:nvPr/>
          </p:nvSpPr>
          <p:spPr bwMode="auto">
            <a:xfrm rot="4382799">
              <a:off x="432" y="-144"/>
              <a:ext cx="96" cy="672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5393" name="AutoShape 21"/>
            <p:cNvSpPr>
              <a:spLocks noChangeArrowheads="1"/>
            </p:cNvSpPr>
            <p:nvPr/>
          </p:nvSpPr>
          <p:spPr bwMode="auto">
            <a:xfrm rot="-7017195">
              <a:off x="504" y="24"/>
              <a:ext cx="96" cy="720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5394" name="Oval 22"/>
            <p:cNvSpPr>
              <a:spLocks noChangeArrowheads="1"/>
            </p:cNvSpPr>
            <p:nvPr/>
          </p:nvSpPr>
          <p:spPr bwMode="auto">
            <a:xfrm>
              <a:off x="384" y="2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5395" name="Oval 23"/>
            <p:cNvSpPr>
              <a:spLocks noChangeArrowheads="1"/>
            </p:cNvSpPr>
            <p:nvPr/>
          </p:nvSpPr>
          <p:spPr bwMode="auto">
            <a:xfrm>
              <a:off x="336" y="19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5396" name="Arc 24"/>
            <p:cNvSpPr/>
            <p:nvPr/>
          </p:nvSpPr>
          <p:spPr bwMode="auto">
            <a:xfrm rot="16884621" flipH="1">
              <a:off x="456" y="-24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pSp>
          <p:nvGrpSpPr>
            <p:cNvPr id="15397" name="Group 25"/>
            <p:cNvGrpSpPr/>
            <p:nvPr/>
          </p:nvGrpSpPr>
          <p:grpSpPr bwMode="auto">
            <a:xfrm>
              <a:off x="0" y="0"/>
              <a:ext cx="864" cy="528"/>
              <a:chOff x="0" y="0"/>
              <a:chExt cx="864" cy="528"/>
            </a:xfrm>
          </p:grpSpPr>
          <p:grpSp>
            <p:nvGrpSpPr>
              <p:cNvPr id="15398" name="Group 26"/>
              <p:cNvGrpSpPr/>
              <p:nvPr/>
            </p:nvGrpSpPr>
            <p:grpSpPr bwMode="auto">
              <a:xfrm>
                <a:off x="0" y="0"/>
                <a:ext cx="768" cy="528"/>
                <a:chOff x="0" y="0"/>
                <a:chExt cx="768" cy="528"/>
              </a:xfrm>
            </p:grpSpPr>
            <p:sp>
              <p:nvSpPr>
                <p:cNvPr id="15400" name="Arc 27"/>
                <p:cNvSpPr/>
                <p:nvPr/>
              </p:nvSpPr>
              <p:spPr bwMode="auto">
                <a:xfrm rot="16884621" flipH="1">
                  <a:off x="264" y="24"/>
                  <a:ext cx="48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grpSp>
              <p:nvGrpSpPr>
                <p:cNvPr id="15401" name="Group 28"/>
                <p:cNvGrpSpPr/>
                <p:nvPr/>
              </p:nvGrpSpPr>
              <p:grpSpPr bwMode="auto">
                <a:xfrm>
                  <a:off x="0" y="0"/>
                  <a:ext cx="768" cy="528"/>
                  <a:chOff x="0" y="0"/>
                  <a:chExt cx="768" cy="528"/>
                </a:xfrm>
              </p:grpSpPr>
              <p:sp>
                <p:nvSpPr>
                  <p:cNvPr id="1540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88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350"/>
                  </a:p>
                </p:txBody>
              </p:sp>
              <p:sp>
                <p:nvSpPr>
                  <p:cNvPr id="15403" name="Arc 30"/>
                  <p:cNvSpPr/>
                  <p:nvPr/>
                </p:nvSpPr>
                <p:spPr bwMode="auto">
                  <a:xfrm rot="16884621" flipH="1">
                    <a:off x="596" y="-23"/>
                    <a:ext cx="51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404" name="Arc 31"/>
                  <p:cNvSpPr/>
                  <p:nvPr/>
                </p:nvSpPr>
                <p:spPr bwMode="auto">
                  <a:xfrm rot="16884621" flipH="1">
                    <a:off x="116" y="144"/>
                    <a:ext cx="51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405" name="AutoShape 32"/>
                  <p:cNvSpPr>
                    <a:spLocks noChangeArrowheads="1"/>
                  </p:cNvSpPr>
                  <p:nvPr/>
                </p:nvSpPr>
                <p:spPr bwMode="auto">
                  <a:xfrm rot="4309761">
                    <a:off x="360" y="-360"/>
                    <a:ext cx="48" cy="768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350"/>
                  </a:p>
                </p:txBody>
              </p:sp>
              <p:sp>
                <p:nvSpPr>
                  <p:cNvPr id="15406" name="Arc 33"/>
                  <p:cNvSpPr/>
                  <p:nvPr/>
                </p:nvSpPr>
                <p:spPr bwMode="auto">
                  <a:xfrm rot="20582918" flipV="1">
                    <a:off x="288" y="384"/>
                    <a:ext cx="48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5399" name="Arc 34"/>
              <p:cNvSpPr/>
              <p:nvPr/>
            </p:nvSpPr>
            <p:spPr bwMode="auto">
              <a:xfrm rot="720688" flipV="1">
                <a:off x="768" y="48"/>
                <a:ext cx="96" cy="9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sp>
        <p:nvSpPr>
          <p:cNvPr id="15370" name="Arc 35"/>
          <p:cNvSpPr/>
          <p:nvPr/>
        </p:nvSpPr>
        <p:spPr bwMode="auto">
          <a:xfrm rot="10847729" flipH="1">
            <a:off x="7297765" y="5518181"/>
            <a:ext cx="195263" cy="228600"/>
          </a:xfrm>
          <a:custGeom>
            <a:avLst/>
            <a:gdLst>
              <a:gd name="T0" fmla="*/ 0 w 24534"/>
              <a:gd name="T1" fmla="*/ 7929500 h 21600"/>
              <a:gd name="T2" fmla="*/ 311117875 w 24534"/>
              <a:gd name="T3" fmla="*/ 853388891 h 21600"/>
              <a:gd name="T4" fmla="*/ 37206236 w 24534"/>
              <a:gd name="T5" fmla="*/ 856442309 h 21600"/>
              <a:gd name="T6" fmla="*/ 0 60000 65536"/>
              <a:gd name="T7" fmla="*/ 0 60000 65536"/>
              <a:gd name="T8" fmla="*/ 0 60000 65536"/>
              <a:gd name="T9" fmla="*/ 0 w 24534"/>
              <a:gd name="T10" fmla="*/ 0 h 21600"/>
              <a:gd name="T11" fmla="*/ 24534 w 245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4" h="21600" fill="none" extrusionOk="0">
                <a:moveTo>
                  <a:pt x="0" y="200"/>
                </a:moveTo>
                <a:cubicBezTo>
                  <a:pt x="972" y="66"/>
                  <a:pt x="1952" y="-1"/>
                  <a:pt x="2934" y="0"/>
                </a:cubicBezTo>
                <a:cubicBezTo>
                  <a:pt x="14833" y="0"/>
                  <a:pt x="24491" y="9623"/>
                  <a:pt x="24533" y="21523"/>
                </a:cubicBezTo>
              </a:path>
              <a:path w="24534" h="21600" stroke="0" extrusionOk="0">
                <a:moveTo>
                  <a:pt x="0" y="200"/>
                </a:moveTo>
                <a:cubicBezTo>
                  <a:pt x="972" y="66"/>
                  <a:pt x="1952" y="-1"/>
                  <a:pt x="2934" y="0"/>
                </a:cubicBezTo>
                <a:cubicBezTo>
                  <a:pt x="14833" y="0"/>
                  <a:pt x="24491" y="9623"/>
                  <a:pt x="24533" y="21523"/>
                </a:cubicBezTo>
                <a:lnTo>
                  <a:pt x="2934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371" name="Arc 36"/>
          <p:cNvSpPr/>
          <p:nvPr/>
        </p:nvSpPr>
        <p:spPr bwMode="auto">
          <a:xfrm rot="15736529" flipH="1">
            <a:off x="3950385" y="5487318"/>
            <a:ext cx="282179" cy="200025"/>
          </a:xfrm>
          <a:custGeom>
            <a:avLst/>
            <a:gdLst>
              <a:gd name="T0" fmla="*/ 0 w 35592"/>
              <a:gd name="T1" fmla="*/ 44115771 h 27714"/>
              <a:gd name="T2" fmla="*/ 433394019 w 35592"/>
              <a:gd name="T3" fmla="*/ 237680925 h 27714"/>
              <a:gd name="T4" fmla="*/ 174710635 w 35592"/>
              <a:gd name="T5" fmla="*/ 185245838 h 27714"/>
              <a:gd name="T6" fmla="*/ 0 60000 65536"/>
              <a:gd name="T7" fmla="*/ 0 60000 65536"/>
              <a:gd name="T8" fmla="*/ 0 60000 65536"/>
              <a:gd name="T9" fmla="*/ 0 w 35592"/>
              <a:gd name="T10" fmla="*/ 0 h 27714"/>
              <a:gd name="T11" fmla="*/ 35592 w 35592"/>
              <a:gd name="T12" fmla="*/ 27714 h 277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92" h="27714" fill="none" extrusionOk="0">
                <a:moveTo>
                  <a:pt x="0" y="5144"/>
                </a:moveTo>
                <a:cubicBezTo>
                  <a:pt x="3905" y="1823"/>
                  <a:pt x="8865" y="-1"/>
                  <a:pt x="13992" y="0"/>
                </a:cubicBezTo>
                <a:cubicBezTo>
                  <a:pt x="25921" y="0"/>
                  <a:pt x="35592" y="9670"/>
                  <a:pt x="35592" y="21600"/>
                </a:cubicBezTo>
                <a:cubicBezTo>
                  <a:pt x="35592" y="23669"/>
                  <a:pt x="35294" y="25728"/>
                  <a:pt x="34708" y="27713"/>
                </a:cubicBezTo>
              </a:path>
              <a:path w="35592" h="27714" stroke="0" extrusionOk="0">
                <a:moveTo>
                  <a:pt x="0" y="5144"/>
                </a:moveTo>
                <a:cubicBezTo>
                  <a:pt x="3905" y="1823"/>
                  <a:pt x="8865" y="-1"/>
                  <a:pt x="13992" y="0"/>
                </a:cubicBezTo>
                <a:cubicBezTo>
                  <a:pt x="25921" y="0"/>
                  <a:pt x="35592" y="9670"/>
                  <a:pt x="35592" y="21600"/>
                </a:cubicBezTo>
                <a:cubicBezTo>
                  <a:pt x="35592" y="23669"/>
                  <a:pt x="35294" y="25728"/>
                  <a:pt x="34708" y="27713"/>
                </a:cubicBezTo>
                <a:lnTo>
                  <a:pt x="13992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372" name="Line 37"/>
          <p:cNvSpPr>
            <a:spLocks noChangeShapeType="1"/>
          </p:cNvSpPr>
          <p:nvPr/>
        </p:nvSpPr>
        <p:spPr bwMode="auto">
          <a:xfrm>
            <a:off x="3994817" y="2843705"/>
            <a:ext cx="0" cy="2743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373" name="Line 38"/>
          <p:cNvSpPr>
            <a:spLocks noChangeShapeType="1"/>
          </p:cNvSpPr>
          <p:nvPr/>
        </p:nvSpPr>
        <p:spPr bwMode="auto">
          <a:xfrm>
            <a:off x="4162912" y="5731991"/>
            <a:ext cx="3257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374" name="Line 39"/>
          <p:cNvSpPr>
            <a:spLocks noChangeShapeType="1"/>
          </p:cNvSpPr>
          <p:nvPr/>
        </p:nvSpPr>
        <p:spPr bwMode="auto">
          <a:xfrm>
            <a:off x="7491466" y="2900855"/>
            <a:ext cx="0" cy="262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375" name="Line 40"/>
          <p:cNvSpPr>
            <a:spLocks noChangeShapeType="1"/>
          </p:cNvSpPr>
          <p:nvPr/>
        </p:nvSpPr>
        <p:spPr bwMode="auto">
          <a:xfrm>
            <a:off x="4002178" y="3305498"/>
            <a:ext cx="348615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15376" name="Group 41"/>
          <p:cNvGrpSpPr/>
          <p:nvPr/>
        </p:nvGrpSpPr>
        <p:grpSpPr bwMode="auto">
          <a:xfrm>
            <a:off x="4048612" y="3731741"/>
            <a:ext cx="3429000" cy="1657350"/>
            <a:chOff x="0" y="0"/>
            <a:chExt cx="2880" cy="1392"/>
          </a:xfrm>
        </p:grpSpPr>
        <p:sp>
          <p:nvSpPr>
            <p:cNvPr id="15380" name="Line 42"/>
            <p:cNvSpPr>
              <a:spLocks noChangeShapeType="1"/>
            </p:cNvSpPr>
            <p:nvPr/>
          </p:nvSpPr>
          <p:spPr bwMode="auto">
            <a:xfrm>
              <a:off x="1584" y="336"/>
              <a:ext cx="43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1" name="Line 43"/>
            <p:cNvSpPr>
              <a:spLocks noChangeShapeType="1"/>
            </p:cNvSpPr>
            <p:nvPr/>
          </p:nvSpPr>
          <p:spPr bwMode="auto">
            <a:xfrm>
              <a:off x="144" y="864"/>
              <a:ext cx="43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2" name="Line 44"/>
            <p:cNvSpPr>
              <a:spLocks noChangeShapeType="1"/>
            </p:cNvSpPr>
            <p:nvPr/>
          </p:nvSpPr>
          <p:spPr bwMode="auto">
            <a:xfrm>
              <a:off x="0" y="48"/>
              <a:ext cx="43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3" name="Line 45"/>
            <p:cNvSpPr>
              <a:spLocks noChangeShapeType="1"/>
            </p:cNvSpPr>
            <p:nvPr/>
          </p:nvSpPr>
          <p:spPr bwMode="auto">
            <a:xfrm>
              <a:off x="2448" y="336"/>
              <a:ext cx="43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4" name="Line 46"/>
            <p:cNvSpPr>
              <a:spLocks noChangeShapeType="1"/>
            </p:cNvSpPr>
            <p:nvPr/>
          </p:nvSpPr>
          <p:spPr bwMode="auto">
            <a:xfrm>
              <a:off x="288" y="336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5" name="Line 47"/>
            <p:cNvSpPr>
              <a:spLocks noChangeShapeType="1"/>
            </p:cNvSpPr>
            <p:nvPr/>
          </p:nvSpPr>
          <p:spPr bwMode="auto">
            <a:xfrm>
              <a:off x="816" y="48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>
              <a:off x="2208" y="816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7" name="Line 49"/>
            <p:cNvSpPr>
              <a:spLocks noChangeShapeType="1"/>
            </p:cNvSpPr>
            <p:nvPr/>
          </p:nvSpPr>
          <p:spPr bwMode="auto">
            <a:xfrm>
              <a:off x="2112" y="0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8" name="Line 50"/>
            <p:cNvSpPr>
              <a:spLocks noChangeShapeType="1"/>
            </p:cNvSpPr>
            <p:nvPr/>
          </p:nvSpPr>
          <p:spPr bwMode="auto">
            <a:xfrm>
              <a:off x="960" y="1296"/>
              <a:ext cx="43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89" name="Line 51"/>
            <p:cNvSpPr>
              <a:spLocks noChangeShapeType="1"/>
            </p:cNvSpPr>
            <p:nvPr/>
          </p:nvSpPr>
          <p:spPr bwMode="auto">
            <a:xfrm>
              <a:off x="0" y="1392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1968" y="1344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1104" y="864"/>
              <a:ext cx="672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15377" name="Text Box 54"/>
          <p:cNvSpPr txBox="1">
            <a:spLocks noChangeArrowheads="1"/>
          </p:cNvSpPr>
          <p:nvPr/>
        </p:nvSpPr>
        <p:spPr bwMode="auto">
          <a:xfrm>
            <a:off x="464900" y="1175471"/>
            <a:ext cx="1396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应用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5378" name="Picture 56" descr="import70213_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" y="2977888"/>
            <a:ext cx="2376488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7" name="AutoShape 57"/>
          <p:cNvSpPr>
            <a:spLocks noChangeArrowheads="1"/>
          </p:cNvSpPr>
          <p:nvPr/>
        </p:nvSpPr>
        <p:spPr bwMode="auto">
          <a:xfrm>
            <a:off x="3286125" y="773430"/>
            <a:ext cx="3449320" cy="1465580"/>
          </a:xfrm>
          <a:prstGeom prst="wedgeRectCallout">
            <a:avLst>
              <a:gd name="adj1" fmla="val 30191"/>
              <a:gd name="adj2" fmla="val 131925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0030101010101" pitchFamily="49" charset="-122"/>
              </a:rPr>
              <a:t>      </a:t>
            </a:r>
            <a:r>
              <a:rPr lang="zh-CN" altLang="en-US" sz="2100" b="1" dirty="0">
                <a:latin typeface="宋体" panose="02010600030101010101" pitchFamily="2" charset="-122"/>
              </a:rPr>
              <a:t> 人在水上看到物体的像，比实际物体位置偏上，感觉水比较浅。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4" grpId="0" animBg="1"/>
      <p:bldP spid="2053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790906" y="725954"/>
            <a:ext cx="6669881" cy="27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假设地球表面不存在大气层,那么人们观察到的日出时刻与存在大气层的情况相比,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A.将提前 </a:t>
            </a:r>
            <a:r>
              <a:rPr lang="en-US" altLang="en-US" sz="2400" b="1" dirty="0">
                <a:latin typeface="宋体" panose="02010600030101010101" pitchFamily="2" charset="-122"/>
              </a:rPr>
              <a:t>;   </a:t>
            </a:r>
            <a:r>
              <a:rPr lang="zh-CN" altLang="en-US" sz="2400" b="1" dirty="0">
                <a:latin typeface="宋体" panose="02010600030101010101" pitchFamily="2" charset="-122"/>
              </a:rPr>
              <a:t>B.将延后  ；C.不变  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D.在某些地区将提前,在另一些地区将延后 </a:t>
            </a: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b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 rot="21598308">
            <a:off x="6897053" y="5457121"/>
            <a:ext cx="566037" cy="696662"/>
          </a:xfrm>
          <a:prstGeom prst="sun">
            <a:avLst>
              <a:gd name="adj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 rot="21598308">
            <a:off x="2237606" y="4180784"/>
            <a:ext cx="2270849" cy="2150273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21227219">
            <a:off x="7498785" y="2942940"/>
            <a:ext cx="598415" cy="696662"/>
          </a:xfrm>
          <a:prstGeom prst="sun">
            <a:avLst>
              <a:gd name="adj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prstDash val="lgDashDotDot"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rot="1015144" flipV="1">
            <a:off x="3446494" y="2757724"/>
            <a:ext cx="3829050" cy="19431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2" name="Group 7"/>
          <p:cNvGrpSpPr/>
          <p:nvPr/>
        </p:nvGrpSpPr>
        <p:grpSpPr bwMode="auto">
          <a:xfrm rot="21305935">
            <a:off x="3311273" y="3989521"/>
            <a:ext cx="3628445" cy="1661270"/>
            <a:chOff x="0" y="0"/>
            <a:chExt cx="4368" cy="1200"/>
          </a:xfrm>
        </p:grpSpPr>
        <p:sp>
          <p:nvSpPr>
            <p:cNvPr id="16394" name="Arc 8"/>
            <p:cNvSpPr/>
            <p:nvPr/>
          </p:nvSpPr>
          <p:spPr bwMode="auto">
            <a:xfrm>
              <a:off x="0" y="0"/>
              <a:ext cx="4368" cy="1200"/>
            </a:xfrm>
            <a:custGeom>
              <a:avLst/>
              <a:gdLst>
                <a:gd name="T0" fmla="*/ 0 w 21600"/>
                <a:gd name="T1" fmla="*/ 0 h 21600"/>
                <a:gd name="T2" fmla="*/ 36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 flipV="1">
              <a:off x="1824" y="96"/>
              <a:ext cx="192" cy="4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456554" y="3255053"/>
            <a:ext cx="16921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没有大气</a:t>
            </a:r>
            <a:endParaRPr lang="zh-CN" altLang="en-US" sz="21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456749" y="3969258"/>
            <a:ext cx="11839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b="1" dirty="0">
                <a:solidFill>
                  <a:srgbClr val="00B0F0"/>
                </a:solidFill>
              </a:rPr>
              <a:t>有大气</a:t>
            </a:r>
            <a:endParaRPr lang="zh-CN" altLang="en-US" sz="2100" b="1" dirty="0">
              <a:solidFill>
                <a:srgbClr val="00B0F0"/>
              </a:solidFill>
            </a:endParaRP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24766" y="725955"/>
            <a:ext cx="1396100" cy="521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应用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5855" y="6154420"/>
            <a:ext cx="125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sz="3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3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nimBg="1"/>
      <p:bldP spid="21508" grpId="0" bldLvl="0" animBg="1"/>
      <p:bldP spid="21509" grpId="0" bldLvl="0" animBg="1"/>
      <p:bldP spid="21514" grpId="0" autoUpdateAnimBg="0"/>
      <p:bldP spid="21515" grpId="0" autoUpdateAnimBg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40317085346440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5" y="2629535"/>
            <a:ext cx="3211195" cy="293941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495" y="749572"/>
            <a:ext cx="16129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3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海市蜃楼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904704" y="2362116"/>
            <a:ext cx="370014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 dirty="0">
                <a:latin typeface="宋体" panose="02010600030101010101" pitchFamily="2" charset="-122"/>
              </a:rPr>
              <a:t>   </a:t>
            </a:r>
            <a:r>
              <a:rPr kumimoji="1" lang="zh-CN" altLang="en-US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据日本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《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读卖新闻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》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报道，</a:t>
            </a:r>
            <a:r>
              <a:rPr kumimoji="1" lang="en-US" altLang="zh-CN" sz="2000" b="1" dirty="0">
                <a:latin typeface="宋体" panose="02010600030101010101" pitchFamily="2" charset="-122"/>
                <a:sym typeface="+mn-ea"/>
              </a:rPr>
              <a:t>2004</a:t>
            </a:r>
            <a:r>
              <a:rPr kumimoji="1" lang="zh-CN" altLang="en-US" sz="2000" b="1" dirty="0">
                <a:latin typeface="宋体" panose="02010600030101010101" pitchFamily="2" charset="-122"/>
                <a:sym typeface="+mn-ea"/>
              </a:rPr>
              <a:t>年</a:t>
            </a:r>
            <a:r>
              <a:rPr kumimoji="1" lang="en-US" altLang="zh-CN" sz="2000" b="1" dirty="0">
                <a:latin typeface="宋体" panose="02010600030101010101" pitchFamily="2" charset="-122"/>
                <a:sym typeface="+mn-ea"/>
              </a:rPr>
              <a:t>3</a:t>
            </a:r>
            <a:r>
              <a:rPr kumimoji="1" lang="zh-CN" altLang="en-US" sz="2000" b="1" dirty="0">
                <a:latin typeface="宋体" panose="02010600030101010101" pitchFamily="2" charset="-122"/>
                <a:sym typeface="+mn-ea"/>
              </a:rPr>
              <a:t>月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15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日上午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11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时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30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分左右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北京时间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10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时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30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分</a:t>
            </a:r>
            <a:r>
              <a:rPr kumimoji="1" lang="en-US" altLang="zh-CN" sz="20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，日本根室市职员谷口博之在北海道海域的海峡上空，观测到了</a:t>
            </a:r>
            <a:r>
              <a:rPr kumimoji="1"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船悬于半空的海市蜃楼奇观</a:t>
            </a:r>
            <a:r>
              <a:rPr kumimoji="1" lang="zh-CN" altLang="en-US" sz="2000" b="1" dirty="0">
                <a:latin typeface="宋体" panose="02010600030101010101" pitchFamily="2" charset="-122"/>
              </a:rPr>
              <a:t>，并将其拍摄下来。</a:t>
            </a:r>
            <a:br>
              <a:rPr kumimoji="1" lang="zh-CN" altLang="en-US" sz="2000" b="1" dirty="0">
                <a:latin typeface="宋体" panose="02010600030101010101" pitchFamily="2" charset="-122"/>
              </a:rPr>
            </a:br>
            <a:endParaRPr kumimoji="1"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9775" y="662940"/>
            <a:ext cx="67710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光线经过不同密度的空气层后发生显著折射，使远处景物显示在半空中或地面上的奇异幻景，常发生在海上或沙漠地区。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2" name="Rectangle 4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873121" y="5782853"/>
            <a:ext cx="1560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海市蜃楼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4808369" y="2926366"/>
            <a:ext cx="2184003" cy="30670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光是在空间传播的某种波</a:t>
            </a:r>
            <a:endParaRPr kumimoji="1"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468245" y="2091690"/>
            <a:ext cx="3032760" cy="69405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kumimoji="1"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光是一种物质微粒，</a:t>
            </a:r>
            <a:endParaRPr kumimoji="1"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kumimoji="1"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在均匀的介质中以一定的速度传播</a:t>
            </a:r>
            <a:endParaRPr kumimoji="1"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92228" name="Group 4"/>
          <p:cNvGrpSpPr/>
          <p:nvPr/>
        </p:nvGrpSpPr>
        <p:grpSpPr bwMode="auto">
          <a:xfrm>
            <a:off x="657318" y="2092203"/>
            <a:ext cx="7758112" cy="3223021"/>
            <a:chOff x="13" y="572"/>
            <a:chExt cx="6516" cy="2707"/>
          </a:xfrm>
        </p:grpSpPr>
        <p:pic>
          <p:nvPicPr>
            <p:cNvPr id="692229" name="Picture 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" y="1724"/>
              <a:ext cx="2596" cy="1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2230" name="Group 6"/>
            <p:cNvGrpSpPr/>
            <p:nvPr/>
          </p:nvGrpSpPr>
          <p:grpSpPr bwMode="auto">
            <a:xfrm>
              <a:off x="5572" y="626"/>
              <a:ext cx="957" cy="1684"/>
              <a:chOff x="5434" y="318"/>
              <a:chExt cx="957" cy="1684"/>
            </a:xfrm>
          </p:grpSpPr>
          <p:pic>
            <p:nvPicPr>
              <p:cNvPr id="692231" name="Picture 7" descr="惠更斯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4" y="318"/>
                <a:ext cx="957" cy="1215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2232" name="Rectangle 8"/>
              <p:cNvSpPr>
                <a:spLocks noChangeArrowheads="1"/>
              </p:cNvSpPr>
              <p:nvPr/>
            </p:nvSpPr>
            <p:spPr bwMode="auto">
              <a:xfrm>
                <a:off x="5480" y="1564"/>
                <a:ext cx="910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惠更斯</a:t>
                </a:r>
                <a:endParaRPr kumimoji="1"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kumimoji="1"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1629</a:t>
                </a:r>
                <a:r>
                  <a:rPr kumimoji="1"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－</a:t>
                </a:r>
                <a:r>
                  <a:rPr kumimoji="1"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1695</a:t>
                </a:r>
                <a:endParaRPr kumimoji="1"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2233" name="Group 9"/>
            <p:cNvGrpSpPr/>
            <p:nvPr/>
          </p:nvGrpSpPr>
          <p:grpSpPr bwMode="auto">
            <a:xfrm>
              <a:off x="13" y="572"/>
              <a:ext cx="1141" cy="1738"/>
              <a:chOff x="3573" y="285"/>
              <a:chExt cx="1141" cy="1738"/>
            </a:xfrm>
          </p:grpSpPr>
          <p:sp>
            <p:nvSpPr>
              <p:cNvPr id="692234" name="Rectangle 10"/>
              <p:cNvSpPr>
                <a:spLocks noChangeArrowheads="1"/>
              </p:cNvSpPr>
              <p:nvPr/>
            </p:nvSpPr>
            <p:spPr bwMode="auto">
              <a:xfrm>
                <a:off x="3785" y="1585"/>
                <a:ext cx="835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kumimoji="1"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牛顿</a:t>
                </a:r>
                <a:endParaRPr kumimoji="1"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/>
                <a:r>
                  <a:rPr kumimoji="1"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1643</a:t>
                </a:r>
                <a:r>
                  <a:rPr kumimoji="1"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kumimoji="1"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1727</a:t>
                </a:r>
                <a:endParaRPr kumimoji="1"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pic>
            <p:nvPicPr>
              <p:cNvPr id="692235" name="Picture 11" descr="牛顿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" y="285"/>
                <a:ext cx="1141" cy="1234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2025163" y="2415320"/>
            <a:ext cx="440531" cy="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92237" name="Line 13"/>
          <p:cNvSpPr>
            <a:spLocks noChangeShapeType="1"/>
          </p:cNvSpPr>
          <p:nvPr/>
        </p:nvSpPr>
        <p:spPr bwMode="auto">
          <a:xfrm>
            <a:off x="6989152" y="3048550"/>
            <a:ext cx="265510" cy="0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3012924" y="1240081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光的本质是什么？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3095217" y="5543054"/>
            <a:ext cx="295465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你赞同谁的观点？</a:t>
            </a:r>
            <a:endParaRPr lang="zh-CN" altLang="en-US" sz="27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bldLvl="0" animBg="1"/>
      <p:bldP spid="692227" grpId="0" bldLvl="0" animBg="1"/>
      <p:bldP spid="69223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ewsMedia_12966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" y="1910715"/>
            <a:ext cx="3588385" cy="312801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76775" y="1091641"/>
            <a:ext cx="4022056" cy="493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1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中央电视台记者</a:t>
            </a:r>
            <a:r>
              <a:rPr kumimoji="1" lang="en-US" altLang="zh-CN" sz="2100" b="1" dirty="0">
                <a:latin typeface="宋体" panose="02010600030101010101" pitchFamily="2" charset="-122"/>
              </a:rPr>
              <a:t>2001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年</a:t>
            </a:r>
            <a:r>
              <a:rPr kumimoji="1" lang="en-US" altLang="zh-CN" sz="2100" b="1" dirty="0">
                <a:latin typeface="宋体" panose="02010600030101010101" pitchFamily="2" charset="-122"/>
              </a:rPr>
              <a:t>9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月</a:t>
            </a:r>
            <a:r>
              <a:rPr kumimoji="1" lang="en-US" altLang="zh-CN" sz="2100" b="1" dirty="0">
                <a:latin typeface="宋体" panose="02010600030101010101" pitchFamily="2" charset="-122"/>
              </a:rPr>
              <a:t>12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日在奔赴中国西部长江源头采访途中拍下了难得一见的“海市蜃楼”。当记者沿着青藏公路经过海拔</a:t>
            </a:r>
            <a:r>
              <a:rPr kumimoji="1" lang="en-US" altLang="zh-CN" sz="2100" b="1" dirty="0">
                <a:latin typeface="宋体" panose="02010600030101010101" pitchFamily="2" charset="-122"/>
              </a:rPr>
              <a:t>2675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米的万长盐桥时，突然看到远处的戈壁上，</a:t>
            </a:r>
            <a:r>
              <a:rPr kumimoji="1" lang="zh-CN" altLang="en-US" sz="2100" b="1" dirty="0">
                <a:solidFill>
                  <a:srgbClr val="00B0F0"/>
                </a:solidFill>
                <a:latin typeface="宋体" panose="02010600030101010101" pitchFamily="2" charset="-122"/>
              </a:rPr>
              <a:t>有沙丘飘浮在天空中，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在阳光和浮云的作用下，沙丘不断变幻着颜色，沙丘的周围是“</a:t>
            </a:r>
            <a:r>
              <a:rPr kumimoji="1" lang="zh-CN" altLang="en-US" sz="2100" b="1" dirty="0">
                <a:solidFill>
                  <a:srgbClr val="00B0F0"/>
                </a:solidFill>
                <a:latin typeface="宋体" panose="02010600030101010101" pitchFamily="2" charset="-122"/>
              </a:rPr>
              <a:t>波光粼粼的湖水</a:t>
            </a:r>
            <a:r>
              <a:rPr kumimoji="1" lang="zh-CN" altLang="en-US" sz="2100" b="1" dirty="0">
                <a:latin typeface="宋体" panose="02010600030101010101" pitchFamily="2" charset="-122"/>
              </a:rPr>
              <a:t>”，水面映出清晰的倒影。 </a:t>
            </a:r>
            <a:endParaRPr kumimoji="1" lang="zh-CN" altLang="en-US" sz="2100" b="1" dirty="0">
              <a:latin typeface="宋体" panose="02010600030101010101" pitchFamily="2" charset="-122"/>
            </a:endParaRPr>
          </a:p>
        </p:txBody>
      </p:sp>
      <p:sp>
        <p:nvSpPr>
          <p:cNvPr id="22532" name="Rectangle 4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1564511" y="5267868"/>
            <a:ext cx="1560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</a:rPr>
              <a:t>海市蜃楼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2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105"/>
          <p:cNvSpPr txBox="1"/>
          <p:nvPr/>
        </p:nvSpPr>
        <p:spPr>
          <a:xfrm>
            <a:off x="968375" y="129095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折射率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9360" y="707390"/>
            <a:ext cx="1605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 结</a:t>
            </a:r>
            <a:endParaRPr lang="zh-CN" altLang="en-US" sz="320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276"/>
          <p:cNvGraphicFramePr>
            <a:graphicFrameLocks noChangeAspect="1"/>
          </p:cNvGraphicFramePr>
          <p:nvPr/>
        </p:nvGraphicFramePr>
        <p:xfrm>
          <a:off x="4058920" y="1365885"/>
          <a:ext cx="8032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3700" imgH="393700" progId="Equation.KSEE3">
                  <p:embed/>
                </p:oleObj>
              </mc:Choice>
              <mc:Fallback>
                <p:oleObj name="" r:id="rId1" imgW="3937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8920" y="1365885"/>
                        <a:ext cx="8032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8375" y="2025650"/>
            <a:ext cx="698373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反射定律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反射光线与入射光线、法线共面；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反射光线和入射光线分居在法线的两侧；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反射角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等于入射角。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2175" y="4131310"/>
            <a:ext cx="736092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折射定律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折射光线与入射光线、法线共面；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折射光线和入射光线分居在法线的两侧；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满足</a:t>
            </a:r>
            <a:endParaRPr lang="zh-CN" altLang="en-US" sz="2400"/>
          </a:p>
        </p:txBody>
      </p:sp>
      <p:graphicFrame>
        <p:nvGraphicFramePr>
          <p:cNvPr id="5" name="对象 279"/>
          <p:cNvGraphicFramePr>
            <a:graphicFrameLocks noChangeAspect="1"/>
          </p:cNvGraphicFramePr>
          <p:nvPr/>
        </p:nvGraphicFramePr>
        <p:xfrm>
          <a:off x="4124325" y="5809615"/>
          <a:ext cx="1250950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73100" imgH="444500" progId="Equation.3">
                  <p:embed/>
                </p:oleObj>
              </mc:Choice>
              <mc:Fallback>
                <p:oleObj name="" r:id="rId3" imgW="673100" imgH="4445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325" y="5809615"/>
                        <a:ext cx="1250950" cy="826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743200" y="1771650"/>
            <a:ext cx="4343400" cy="514350"/>
            <a:chOff x="1104" y="960"/>
            <a:chExt cx="3648" cy="528"/>
          </a:xfrm>
        </p:grpSpPr>
        <p:grpSp>
          <p:nvGrpSpPr>
            <p:cNvPr id="743428" name="Group 4"/>
            <p:cNvGrpSpPr/>
            <p:nvPr/>
          </p:nvGrpSpPr>
          <p:grpSpPr bwMode="auto">
            <a:xfrm>
              <a:off x="1104" y="960"/>
              <a:ext cx="3648" cy="0"/>
              <a:chOff x="1104" y="960"/>
              <a:chExt cx="3648" cy="0"/>
            </a:xfrm>
          </p:grpSpPr>
          <p:sp>
            <p:nvSpPr>
              <p:cNvPr id="743429" name="Line 5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10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743430" name="Line 6"/>
              <p:cNvSpPr>
                <a:spLocks noChangeShapeType="1"/>
              </p:cNvSpPr>
              <p:nvPr/>
            </p:nvSpPr>
            <p:spPr bwMode="auto">
              <a:xfrm>
                <a:off x="3696" y="960"/>
                <a:ext cx="10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1104" y="96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4752" y="96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pic>
        <p:nvPicPr>
          <p:cNvPr id="11" name="Picture 9" descr="著名物理学家牛顿(1642-1727)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1501379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00500" y="1428751"/>
            <a:ext cx="1828800" cy="645160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</a:rPr>
              <a:t>17世纪明确形成了两大对立学说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pic>
        <p:nvPicPr>
          <p:cNvPr id="13" name="Picture 11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286000"/>
            <a:ext cx="1428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040857" y="4975058"/>
            <a:ext cx="701279" cy="36933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牛顿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76662" y="4901684"/>
            <a:ext cx="934276" cy="36933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惠更斯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743200" y="42291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200275" y="4589681"/>
            <a:ext cx="918310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</a:rPr>
              <a:t>微粒说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972300" y="428625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515100" y="4514850"/>
            <a:ext cx="912204" cy="36933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</a:rPr>
              <a:t>波动说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921495" y="209037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912235" y="3798570"/>
            <a:ext cx="1917065" cy="645160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</a:rPr>
              <a:t>19世纪初证明了波动说的正确性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12577" y="2343538"/>
            <a:ext cx="2017835" cy="11988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</a:rPr>
              <a:t>由于波动说没有数学基础以及牛顿的威望使得微粒说一直占上风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914900" y="35433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429000" y="4629151"/>
            <a:ext cx="2914650" cy="1476375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</a:rPr>
              <a:t>光电效应现象使爱因斯坦在20世纪初提出了光子说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</a:rPr>
              <a:t>      光具有粒子性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光子不同于牛顿的“微粒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921495" y="435439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829300" y="4114800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743200" y="497205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2743200" y="52578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343650" y="5257800"/>
            <a:ext cx="62865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972300" y="4914900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2611755" y="6105525"/>
            <a:ext cx="549910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光既有波动性，又有粒子性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4" grpId="0" animBg="1" autoUpdateAnimBg="0"/>
      <p:bldP spid="15" grpId="0" animBg="1" autoUpdateAnimBg="0"/>
      <p:bldP spid="17" grpId="0" animBg="1" autoUpdateAnimBg="0"/>
      <p:bldP spid="19" grpId="0" animBg="1" autoUpdateAnimBg="0"/>
      <p:bldP spid="21" grpId="0" bldLvl="0" animBg="1" autoUpdateAnimBg="0"/>
      <p:bldP spid="23" grpId="0" bldLvl="0" animBg="1" autoUpdateAnimBg="0"/>
      <p:bldP spid="25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此为缩略图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74" y="1745944"/>
            <a:ext cx="5750719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32486" y="4832863"/>
            <a:ext cx="704650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</a:rPr>
              <a:t>光射到界面时，能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回到原来的介质，同时又能</a:t>
            </a:r>
            <a:r>
              <a:rPr lang="zh-CN" altLang="en-US" sz="2400" b="1" dirty="0">
                <a:latin typeface="宋体" panose="02010600030101010101" pitchFamily="2" charset="-122"/>
              </a:rPr>
              <a:t>进入另一种介质，这种现象分别叫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光的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反射和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折射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518422" y="1433513"/>
            <a:ext cx="3572" cy="413504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7171" name="Group 3"/>
          <p:cNvGrpSpPr/>
          <p:nvPr/>
        </p:nvGrpSpPr>
        <p:grpSpPr bwMode="auto">
          <a:xfrm>
            <a:off x="2743200" y="1453754"/>
            <a:ext cx="1828800" cy="1828800"/>
            <a:chOff x="0" y="0"/>
            <a:chExt cx="1536" cy="1536"/>
          </a:xfrm>
        </p:grpSpPr>
        <p:sp>
          <p:nvSpPr>
            <p:cNvPr id="7202" name="Line 4"/>
            <p:cNvSpPr>
              <a:spLocks noChangeShapeType="1"/>
            </p:cNvSpPr>
            <p:nvPr/>
          </p:nvSpPr>
          <p:spPr bwMode="auto">
            <a:xfrm>
              <a:off x="0" y="0"/>
              <a:ext cx="1536" cy="15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203" name="Line 5"/>
            <p:cNvSpPr>
              <a:spLocks noChangeShapeType="1"/>
            </p:cNvSpPr>
            <p:nvPr/>
          </p:nvSpPr>
          <p:spPr bwMode="auto">
            <a:xfrm>
              <a:off x="624" y="62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7172" name="Arc 6"/>
          <p:cNvSpPr/>
          <p:nvPr/>
        </p:nvSpPr>
        <p:spPr bwMode="auto">
          <a:xfrm rot="8026976">
            <a:off x="4473361" y="3651554"/>
            <a:ext cx="307181" cy="400050"/>
          </a:xfrm>
          <a:custGeom>
            <a:avLst/>
            <a:gdLst>
              <a:gd name="T0" fmla="*/ 0 w 19400"/>
              <a:gd name="T1" fmla="*/ 0 h 21600"/>
              <a:gd name="T2" fmla="*/ 2147483647 w 19400"/>
              <a:gd name="T3" fmla="*/ 2147483647 h 21600"/>
              <a:gd name="T4" fmla="*/ 0 w 19400"/>
              <a:gd name="T5" fmla="*/ 2147483647 h 21600"/>
              <a:gd name="T6" fmla="*/ 0 60000 65536"/>
              <a:gd name="T7" fmla="*/ 0 60000 65536"/>
              <a:gd name="T8" fmla="*/ 0 60000 65536"/>
              <a:gd name="T9" fmla="*/ 0 w 19400"/>
              <a:gd name="T10" fmla="*/ 0 h 21600"/>
              <a:gd name="T11" fmla="*/ 19400 w 194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00" h="21600" fill="none" extrusionOk="0">
                <a:moveTo>
                  <a:pt x="-1" y="0"/>
                </a:moveTo>
                <a:cubicBezTo>
                  <a:pt x="8246" y="0"/>
                  <a:pt x="15773" y="4695"/>
                  <a:pt x="19399" y="12102"/>
                </a:cubicBezTo>
              </a:path>
              <a:path w="19400" h="21600" stroke="0" extrusionOk="0">
                <a:moveTo>
                  <a:pt x="-1" y="0"/>
                </a:moveTo>
                <a:cubicBezTo>
                  <a:pt x="8246" y="0"/>
                  <a:pt x="15773" y="4695"/>
                  <a:pt x="19399" y="121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3" name="Arc 7"/>
          <p:cNvSpPr/>
          <p:nvPr/>
        </p:nvSpPr>
        <p:spPr bwMode="auto">
          <a:xfrm rot="17648657">
            <a:off x="4209455" y="2550731"/>
            <a:ext cx="325041" cy="400050"/>
          </a:xfrm>
          <a:custGeom>
            <a:avLst/>
            <a:gdLst>
              <a:gd name="T0" fmla="*/ 0 w 20504"/>
              <a:gd name="T1" fmla="*/ 0 h 21600"/>
              <a:gd name="T2" fmla="*/ 2147483647 w 20504"/>
              <a:gd name="T3" fmla="*/ 2147483647 h 21600"/>
              <a:gd name="T4" fmla="*/ 0 w 20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0504"/>
              <a:gd name="T10" fmla="*/ 0 h 21600"/>
              <a:gd name="T11" fmla="*/ 20504 w 20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4" h="21600" fill="none" extrusionOk="0">
                <a:moveTo>
                  <a:pt x="-1" y="0"/>
                </a:moveTo>
                <a:cubicBezTo>
                  <a:pt x="9312" y="0"/>
                  <a:pt x="17576" y="5968"/>
                  <a:pt x="20504" y="14807"/>
                </a:cubicBezTo>
              </a:path>
              <a:path w="20504" h="21600" stroke="0" extrusionOk="0">
                <a:moveTo>
                  <a:pt x="-1" y="0"/>
                </a:moveTo>
                <a:cubicBezTo>
                  <a:pt x="9312" y="0"/>
                  <a:pt x="17576" y="5968"/>
                  <a:pt x="20504" y="1480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 dirty="0">
              <a:solidFill>
                <a:srgbClr val="00B0F0"/>
              </a:solidFill>
            </a:endParaRPr>
          </a:p>
        </p:txBody>
      </p:sp>
      <p:grpSp>
        <p:nvGrpSpPr>
          <p:cNvPr id="7176" name="Group 10"/>
          <p:cNvGrpSpPr/>
          <p:nvPr/>
        </p:nvGrpSpPr>
        <p:grpSpPr bwMode="auto">
          <a:xfrm>
            <a:off x="1485900" y="2482454"/>
            <a:ext cx="5314950" cy="2343150"/>
            <a:chOff x="0" y="0"/>
            <a:chExt cx="4560" cy="1968"/>
          </a:xfrm>
        </p:grpSpPr>
        <p:sp>
          <p:nvSpPr>
            <p:cNvPr id="7190" name="Line 11"/>
            <p:cNvSpPr>
              <a:spLocks noChangeShapeType="1"/>
            </p:cNvSpPr>
            <p:nvPr/>
          </p:nvSpPr>
          <p:spPr bwMode="auto">
            <a:xfrm>
              <a:off x="720" y="672"/>
              <a:ext cx="3792" cy="0"/>
            </a:xfrm>
            <a:prstGeom prst="line">
              <a:avLst/>
            </a:prstGeom>
            <a:noFill/>
            <a:ln w="8255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1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87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空气（介质</a:t>
              </a:r>
              <a:r>
                <a:rPr lang="en-US" altLang="zh-CN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2" name="Text Box 13"/>
            <p:cNvSpPr txBox="1">
              <a:spLocks noChangeArrowheads="1"/>
            </p:cNvSpPr>
            <p:nvPr/>
          </p:nvSpPr>
          <p:spPr bwMode="auto">
            <a:xfrm>
              <a:off x="93" y="1030"/>
              <a:ext cx="16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水（介质</a:t>
              </a:r>
              <a:r>
                <a:rPr lang="en-US" altLang="zh-CN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1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>
              <a:off x="912" y="100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>
              <a:off x="3744" y="100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5" name="Line 16"/>
            <p:cNvSpPr>
              <a:spLocks noChangeShapeType="1"/>
            </p:cNvSpPr>
            <p:nvPr/>
          </p:nvSpPr>
          <p:spPr bwMode="auto">
            <a:xfrm>
              <a:off x="2304" y="1056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6" name="Line 17"/>
            <p:cNvSpPr>
              <a:spLocks noChangeShapeType="1"/>
            </p:cNvSpPr>
            <p:nvPr/>
          </p:nvSpPr>
          <p:spPr bwMode="auto">
            <a:xfrm>
              <a:off x="672" y="1440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7" name="Line 18"/>
            <p:cNvSpPr>
              <a:spLocks noChangeShapeType="1"/>
            </p:cNvSpPr>
            <p:nvPr/>
          </p:nvSpPr>
          <p:spPr bwMode="auto">
            <a:xfrm>
              <a:off x="1776" y="139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8" name="Line 19"/>
            <p:cNvSpPr>
              <a:spLocks noChangeShapeType="1"/>
            </p:cNvSpPr>
            <p:nvPr/>
          </p:nvSpPr>
          <p:spPr bwMode="auto">
            <a:xfrm>
              <a:off x="3216" y="139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9" name="Line 20"/>
            <p:cNvSpPr>
              <a:spLocks noChangeShapeType="1"/>
            </p:cNvSpPr>
            <p:nvPr/>
          </p:nvSpPr>
          <p:spPr bwMode="auto">
            <a:xfrm>
              <a:off x="1056" y="1968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200" name="Line 21"/>
            <p:cNvSpPr>
              <a:spLocks noChangeShapeType="1"/>
            </p:cNvSpPr>
            <p:nvPr/>
          </p:nvSpPr>
          <p:spPr bwMode="auto">
            <a:xfrm>
              <a:off x="2448" y="1920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201" name="Line 22"/>
            <p:cNvSpPr>
              <a:spLocks noChangeShapeType="1"/>
            </p:cNvSpPr>
            <p:nvPr/>
          </p:nvSpPr>
          <p:spPr bwMode="auto">
            <a:xfrm>
              <a:off x="3984" y="1872"/>
              <a:ext cx="576" cy="0"/>
            </a:xfrm>
            <a:prstGeom prst="line">
              <a:avLst/>
            </a:prstGeom>
            <a:noFill/>
            <a:ln w="9525">
              <a:solidFill>
                <a:srgbClr val="3399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7177" name="Group 23"/>
          <p:cNvGrpSpPr/>
          <p:nvPr/>
        </p:nvGrpSpPr>
        <p:grpSpPr bwMode="auto">
          <a:xfrm>
            <a:off x="4171950" y="1396604"/>
            <a:ext cx="2171700" cy="3943350"/>
            <a:chOff x="0" y="0"/>
            <a:chExt cx="1824" cy="3312"/>
          </a:xfrm>
        </p:grpSpPr>
        <p:grpSp>
          <p:nvGrpSpPr>
            <p:cNvPr id="7184" name="Group 24"/>
            <p:cNvGrpSpPr/>
            <p:nvPr/>
          </p:nvGrpSpPr>
          <p:grpSpPr bwMode="auto">
            <a:xfrm rot="-5375365">
              <a:off x="288" y="0"/>
              <a:ext cx="1536" cy="1536"/>
              <a:chOff x="0" y="0"/>
              <a:chExt cx="1536" cy="1536"/>
            </a:xfrm>
          </p:grpSpPr>
          <p:sp>
            <p:nvSpPr>
              <p:cNvPr id="7188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36" cy="153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89" name="Line 26"/>
              <p:cNvSpPr>
                <a:spLocks noChangeShapeType="1"/>
              </p:cNvSpPr>
              <p:nvPr/>
            </p:nvSpPr>
            <p:spPr bwMode="auto">
              <a:xfrm>
                <a:off x="624" y="624"/>
                <a:ext cx="288" cy="28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7185" name="Group 27"/>
            <p:cNvGrpSpPr/>
            <p:nvPr/>
          </p:nvGrpSpPr>
          <p:grpSpPr bwMode="auto">
            <a:xfrm rot="1204316">
              <a:off x="0" y="1776"/>
              <a:ext cx="1536" cy="1536"/>
              <a:chOff x="0" y="0"/>
              <a:chExt cx="1536" cy="1536"/>
            </a:xfrm>
          </p:grpSpPr>
          <p:sp>
            <p:nvSpPr>
              <p:cNvPr id="7186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36" cy="153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87" name="Line 29"/>
              <p:cNvSpPr>
                <a:spLocks noChangeShapeType="1"/>
              </p:cNvSpPr>
              <p:nvPr/>
            </p:nvSpPr>
            <p:spPr bwMode="auto">
              <a:xfrm>
                <a:off x="624" y="624"/>
                <a:ext cx="288" cy="28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sp>
        <p:nvSpPr>
          <p:cNvPr id="7178" name="Text Box 30"/>
          <p:cNvSpPr txBox="1">
            <a:spLocks noChangeArrowheads="1"/>
          </p:cNvSpPr>
          <p:nvPr/>
        </p:nvSpPr>
        <p:spPr bwMode="auto">
          <a:xfrm>
            <a:off x="5200650" y="4082655"/>
            <a:ext cx="1416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折射光线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Text Box 31"/>
          <p:cNvSpPr txBox="1">
            <a:spLocks noChangeArrowheads="1"/>
          </p:cNvSpPr>
          <p:nvPr/>
        </p:nvSpPr>
        <p:spPr bwMode="auto">
          <a:xfrm>
            <a:off x="1435894" y="1944887"/>
            <a:ext cx="1495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入射光线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Arc 32"/>
          <p:cNvSpPr/>
          <p:nvPr/>
        </p:nvSpPr>
        <p:spPr bwMode="auto">
          <a:xfrm>
            <a:off x="4601767" y="2687814"/>
            <a:ext cx="240506" cy="300082"/>
          </a:xfrm>
          <a:custGeom>
            <a:avLst/>
            <a:gdLst>
              <a:gd name="T0" fmla="*/ 0 w 19085"/>
              <a:gd name="T1" fmla="*/ 0 h 21600"/>
              <a:gd name="T2" fmla="*/ 1521190037 w 19085"/>
              <a:gd name="T3" fmla="*/ 1108218040 h 21600"/>
              <a:gd name="T4" fmla="*/ 0 w 19085"/>
              <a:gd name="T5" fmla="*/ 2084236870 h 21600"/>
              <a:gd name="T6" fmla="*/ 0 60000 65536"/>
              <a:gd name="T7" fmla="*/ 0 60000 65536"/>
              <a:gd name="T8" fmla="*/ 0 60000 65536"/>
              <a:gd name="T9" fmla="*/ 0 w 19085"/>
              <a:gd name="T10" fmla="*/ 0 h 21600"/>
              <a:gd name="T11" fmla="*/ 19085 w 190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85" h="21600" fill="none" extrusionOk="0">
                <a:moveTo>
                  <a:pt x="-1" y="0"/>
                </a:moveTo>
                <a:cubicBezTo>
                  <a:pt x="7997" y="0"/>
                  <a:pt x="15340" y="4418"/>
                  <a:pt x="19085" y="11484"/>
                </a:cubicBezTo>
              </a:path>
              <a:path w="19085" h="21600" stroke="0" extrusionOk="0">
                <a:moveTo>
                  <a:pt x="-1" y="0"/>
                </a:moveTo>
                <a:cubicBezTo>
                  <a:pt x="7997" y="0"/>
                  <a:pt x="15340" y="4418"/>
                  <a:pt x="19085" y="11484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1350"/>
          </a:p>
        </p:txBody>
      </p:sp>
      <p:sp>
        <p:nvSpPr>
          <p:cNvPr id="7181" name="Text Box 33"/>
          <p:cNvSpPr txBox="1">
            <a:spLocks noChangeArrowheads="1"/>
          </p:cNvSpPr>
          <p:nvPr/>
        </p:nvSpPr>
        <p:spPr bwMode="auto">
          <a:xfrm>
            <a:off x="5863562" y="2018192"/>
            <a:ext cx="1499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反射光线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Rectangle 34"/>
          <p:cNvSpPr>
            <a:spLocks noChangeArrowheads="1"/>
          </p:cNvSpPr>
          <p:nvPr/>
        </p:nvSpPr>
        <p:spPr bwMode="auto">
          <a:xfrm>
            <a:off x="401121" y="928291"/>
            <a:ext cx="2672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光的反射和折射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3" name="Text Box 35"/>
          <p:cNvSpPr txBox="1">
            <a:spLocks noChangeArrowheads="1"/>
          </p:cNvSpPr>
          <p:nvPr/>
        </p:nvSpPr>
        <p:spPr bwMode="auto">
          <a:xfrm>
            <a:off x="1922780" y="6012180"/>
            <a:ext cx="55041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反射光线、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折射光线的位置？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1845" y="2322195"/>
            <a:ext cx="1419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2470" y="3966845"/>
            <a:ext cx="1419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94466" y="862084"/>
            <a:ext cx="177843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折射率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0700" y="13843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与机械波类似，光波满足关系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53"/>
          <p:cNvGraphicFramePr>
            <a:graphicFrameLocks noChangeAspect="1"/>
          </p:cNvGraphicFramePr>
          <p:nvPr/>
        </p:nvGraphicFramePr>
        <p:xfrm>
          <a:off x="3536315" y="1844675"/>
          <a:ext cx="1275715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9900" imgH="177165" progId="Equation.KSEE3">
                  <p:embed/>
                </p:oleObj>
              </mc:Choice>
              <mc:Fallback>
                <p:oleObj name="" r:id="rId1" imgW="4699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6315" y="1844675"/>
                        <a:ext cx="1275715" cy="405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4035" y="2120900"/>
            <a:ext cx="82048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同一单色光在不同介质中传播频率不变，但传播速度不同。 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真空中的传播速度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27"/>
          <p:cNvGraphicFramePr>
            <a:graphicFrameLocks noChangeAspect="1"/>
          </p:cNvGraphicFramePr>
          <p:nvPr/>
        </p:nvGraphicFramePr>
        <p:xfrm>
          <a:off x="3417570" y="3382010"/>
          <a:ext cx="189547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39165" imgH="203200" progId="Equation.KSEE3">
                  <p:embed/>
                </p:oleObj>
              </mc:Choice>
              <mc:Fallback>
                <p:oleObj name="" r:id="rId3" imgW="939165" imgH="203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7570" y="3382010"/>
                        <a:ext cx="1895475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4035" y="3890010"/>
            <a:ext cx="8422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光在某种介质中的传播速度为u，则该介质的折射率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640" y="5474335"/>
            <a:ext cx="72040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由于光在真空中传播的速度最大，故其它介质的折射率都大于1。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对象 17"/>
          <p:cNvGraphicFramePr>
            <a:graphicFrameLocks noChangeAspect="1"/>
          </p:cNvGraphicFramePr>
          <p:nvPr/>
        </p:nvGraphicFramePr>
        <p:xfrm>
          <a:off x="3764280" y="4504055"/>
          <a:ext cx="970280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93700" imgH="393700" progId="Equation.KSEE3">
                  <p:embed/>
                </p:oleObj>
              </mc:Choice>
              <mc:Fallback>
                <p:oleObj name="" r:id="rId5" imgW="393700" imgH="3937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4280" y="4504055"/>
                        <a:ext cx="970280" cy="970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/>
      <p:bldP spid="7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1980" y="906780"/>
            <a:ext cx="32899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4.几种介质的折射率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6095574" y="1211005"/>
            <a:ext cx="25026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真空折射率 </a:t>
            </a:r>
            <a:r>
              <a:rPr lang="en-US" altLang="zh-CN" sz="2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</a:t>
            </a:r>
            <a:endParaRPr lang="en-US" altLang="zh-CN" sz="21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711868" y="3434038"/>
            <a:ext cx="66210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5. 意义：反映介质对光的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偏折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能力的大小</a:t>
            </a:r>
            <a:endParaRPr lang="zh-CN" altLang="en-US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711984" y="4508033"/>
            <a:ext cx="599479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6.折射原因：光在不同介质中的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速度不同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01353" y="1813612"/>
          <a:ext cx="8341965" cy="1325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446"/>
                <a:gridCol w="1072446"/>
                <a:gridCol w="1071377"/>
                <a:gridCol w="1030705"/>
                <a:gridCol w="1588333"/>
                <a:gridCol w="1239415"/>
                <a:gridCol w="1130243"/>
              </a:tblGrid>
              <a:tr h="6512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空气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玻璃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水晶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金刚石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</a:tr>
              <a:tr h="673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折射率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1.00028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1.33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r>
                        <a:rPr lang="zh-CN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2.42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7" grpId="0" autoUpdateAnimBg="0"/>
      <p:bldP spid="13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412206" y="3525442"/>
            <a:ext cx="4914900" cy="415226"/>
            <a:chOff x="0" y="0"/>
            <a:chExt cx="4292" cy="433"/>
          </a:xfrm>
        </p:grpSpPr>
        <p:sp>
          <p:nvSpPr>
            <p:cNvPr id="82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04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平面镜</a:t>
              </a:r>
              <a:endParaRPr lang="zh-CN" altLang="en-US" sz="21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18" name="Group 4"/>
            <p:cNvGrpSpPr/>
            <p:nvPr/>
          </p:nvGrpSpPr>
          <p:grpSpPr bwMode="auto">
            <a:xfrm>
              <a:off x="1083" y="229"/>
              <a:ext cx="3209" cy="155"/>
              <a:chOff x="0" y="0"/>
              <a:chExt cx="3420" cy="156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34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0" name="Line 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1" name="Line 7"/>
              <p:cNvSpPr>
                <a:spLocks noChangeShapeType="1"/>
              </p:cNvSpPr>
              <p:nvPr/>
            </p:nvSpPr>
            <p:spPr bwMode="auto">
              <a:xfrm flipH="1">
                <a:off x="18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2" name="Line 8"/>
              <p:cNvSpPr>
                <a:spLocks noChangeShapeType="1"/>
              </p:cNvSpPr>
              <p:nvPr/>
            </p:nvSpPr>
            <p:spPr bwMode="auto">
              <a:xfrm flipH="1">
                <a:off x="36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3" name="Line 9"/>
              <p:cNvSpPr>
                <a:spLocks noChangeShapeType="1"/>
              </p:cNvSpPr>
              <p:nvPr/>
            </p:nvSpPr>
            <p:spPr bwMode="auto">
              <a:xfrm flipH="1">
                <a:off x="54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4" name="Line 10"/>
              <p:cNvSpPr>
                <a:spLocks noChangeShapeType="1"/>
              </p:cNvSpPr>
              <p:nvPr/>
            </p:nvSpPr>
            <p:spPr bwMode="auto">
              <a:xfrm flipH="1">
                <a:off x="72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5" name="Line 11"/>
              <p:cNvSpPr>
                <a:spLocks noChangeShapeType="1"/>
              </p:cNvSpPr>
              <p:nvPr/>
            </p:nvSpPr>
            <p:spPr bwMode="auto">
              <a:xfrm flipH="1">
                <a:off x="90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6" name="Line 12"/>
              <p:cNvSpPr>
                <a:spLocks noChangeShapeType="1"/>
              </p:cNvSpPr>
              <p:nvPr/>
            </p:nvSpPr>
            <p:spPr bwMode="auto">
              <a:xfrm flipH="1">
                <a:off x="108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7" name="Line 13"/>
              <p:cNvSpPr>
                <a:spLocks noChangeShapeType="1"/>
              </p:cNvSpPr>
              <p:nvPr/>
            </p:nvSpPr>
            <p:spPr bwMode="auto">
              <a:xfrm flipH="1">
                <a:off x="126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8" name="Line 14"/>
              <p:cNvSpPr>
                <a:spLocks noChangeShapeType="1"/>
              </p:cNvSpPr>
              <p:nvPr/>
            </p:nvSpPr>
            <p:spPr bwMode="auto">
              <a:xfrm flipH="1">
                <a:off x="144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29" name="Line 15"/>
              <p:cNvSpPr>
                <a:spLocks noChangeShapeType="1"/>
              </p:cNvSpPr>
              <p:nvPr/>
            </p:nvSpPr>
            <p:spPr bwMode="auto">
              <a:xfrm flipH="1">
                <a:off x="162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0" name="Line 16"/>
              <p:cNvSpPr>
                <a:spLocks noChangeShapeType="1"/>
              </p:cNvSpPr>
              <p:nvPr/>
            </p:nvSpPr>
            <p:spPr bwMode="auto">
              <a:xfrm flipH="1">
                <a:off x="180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1" name="Line 17"/>
              <p:cNvSpPr>
                <a:spLocks noChangeShapeType="1"/>
              </p:cNvSpPr>
              <p:nvPr/>
            </p:nvSpPr>
            <p:spPr bwMode="auto">
              <a:xfrm flipH="1">
                <a:off x="198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2" name="Line 18"/>
              <p:cNvSpPr>
                <a:spLocks noChangeShapeType="1"/>
              </p:cNvSpPr>
              <p:nvPr/>
            </p:nvSpPr>
            <p:spPr bwMode="auto">
              <a:xfrm flipH="1">
                <a:off x="216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3" name="Line 19"/>
              <p:cNvSpPr>
                <a:spLocks noChangeShapeType="1"/>
              </p:cNvSpPr>
              <p:nvPr/>
            </p:nvSpPr>
            <p:spPr bwMode="auto">
              <a:xfrm flipH="1">
                <a:off x="234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4" name="Line 20"/>
              <p:cNvSpPr>
                <a:spLocks noChangeShapeType="1"/>
              </p:cNvSpPr>
              <p:nvPr/>
            </p:nvSpPr>
            <p:spPr bwMode="auto">
              <a:xfrm flipH="1">
                <a:off x="252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5" name="Line 21"/>
              <p:cNvSpPr>
                <a:spLocks noChangeShapeType="1"/>
              </p:cNvSpPr>
              <p:nvPr/>
            </p:nvSpPr>
            <p:spPr bwMode="auto">
              <a:xfrm flipH="1">
                <a:off x="270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6" name="Line 22"/>
              <p:cNvSpPr>
                <a:spLocks noChangeShapeType="1"/>
              </p:cNvSpPr>
              <p:nvPr/>
            </p:nvSpPr>
            <p:spPr bwMode="auto">
              <a:xfrm flipH="1">
                <a:off x="288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237" name="Line 23"/>
              <p:cNvSpPr>
                <a:spLocks noChangeShapeType="1"/>
              </p:cNvSpPr>
              <p:nvPr/>
            </p:nvSpPr>
            <p:spPr bwMode="auto">
              <a:xfrm flipH="1">
                <a:off x="3060" y="0"/>
                <a:ext cx="18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4" name="Group 24"/>
          <p:cNvGrpSpPr/>
          <p:nvPr/>
        </p:nvGrpSpPr>
        <p:grpSpPr bwMode="auto">
          <a:xfrm>
            <a:off x="3048001" y="1560911"/>
            <a:ext cx="4448175" cy="2120503"/>
            <a:chOff x="-101" y="-16"/>
            <a:chExt cx="3736" cy="1781"/>
          </a:xfrm>
        </p:grpSpPr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>
              <a:off x="1691" y="214"/>
              <a:ext cx="0" cy="1551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209" name="Arc 26"/>
            <p:cNvSpPr/>
            <p:nvPr/>
          </p:nvSpPr>
          <p:spPr bwMode="auto">
            <a:xfrm rot="12841318" flipV="1">
              <a:off x="1353" y="1190"/>
              <a:ext cx="302" cy="257"/>
            </a:xfrm>
            <a:custGeom>
              <a:avLst/>
              <a:gdLst>
                <a:gd name="T0" fmla="*/ 0 w 21600"/>
                <a:gd name="T1" fmla="*/ 0 h 21382"/>
                <a:gd name="T2" fmla="*/ 0 w 21600"/>
                <a:gd name="T3" fmla="*/ 0 h 21382"/>
                <a:gd name="T4" fmla="*/ 0 w 21600"/>
                <a:gd name="T5" fmla="*/ 0 h 213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82"/>
                <a:gd name="T11" fmla="*/ 21600 w 21600"/>
                <a:gd name="T12" fmla="*/ 21382 h 21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82" fill="none" extrusionOk="0">
                  <a:moveTo>
                    <a:pt x="3059" y="-1"/>
                  </a:moveTo>
                  <a:cubicBezTo>
                    <a:pt x="13698" y="1521"/>
                    <a:pt x="21600" y="10634"/>
                    <a:pt x="21600" y="21382"/>
                  </a:cubicBezTo>
                </a:path>
                <a:path w="21600" h="21382" stroke="0" extrusionOk="0">
                  <a:moveTo>
                    <a:pt x="3059" y="-1"/>
                  </a:moveTo>
                  <a:cubicBezTo>
                    <a:pt x="13698" y="1521"/>
                    <a:pt x="21600" y="10634"/>
                    <a:pt x="21600" y="21382"/>
                  </a:cubicBezTo>
                  <a:lnTo>
                    <a:pt x="0" y="21382"/>
                  </a:lnTo>
                  <a:close/>
                </a:path>
              </a:pathLst>
            </a:cu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210" name="Arc 27"/>
            <p:cNvSpPr/>
            <p:nvPr/>
          </p:nvSpPr>
          <p:spPr bwMode="auto">
            <a:xfrm rot="13749679" flipV="1">
              <a:off x="1751" y="1202"/>
              <a:ext cx="20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8211" name="Group 28"/>
            <p:cNvGrpSpPr/>
            <p:nvPr/>
          </p:nvGrpSpPr>
          <p:grpSpPr bwMode="auto">
            <a:xfrm>
              <a:off x="-101" y="-16"/>
              <a:ext cx="3736" cy="1142"/>
              <a:chOff x="-101" y="-16"/>
              <a:chExt cx="3736" cy="1142"/>
            </a:xfrm>
          </p:grpSpPr>
          <p:sp>
            <p:nvSpPr>
              <p:cNvPr id="8212" name="Text Box 29"/>
              <p:cNvSpPr txBox="1">
                <a:spLocks noChangeArrowheads="1"/>
              </p:cNvSpPr>
              <p:nvPr/>
            </p:nvSpPr>
            <p:spPr bwMode="auto">
              <a:xfrm>
                <a:off x="-101" y="720"/>
                <a:ext cx="1013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入射光线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3" name="Text Box 30"/>
              <p:cNvSpPr txBox="1">
                <a:spLocks noChangeArrowheads="1"/>
              </p:cNvSpPr>
              <p:nvPr/>
            </p:nvSpPr>
            <p:spPr bwMode="auto">
              <a:xfrm>
                <a:off x="2544" y="768"/>
                <a:ext cx="109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反射光线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4" name="Text Box 31"/>
              <p:cNvSpPr txBox="1">
                <a:spLocks noChangeArrowheads="1"/>
              </p:cNvSpPr>
              <p:nvPr/>
            </p:nvSpPr>
            <p:spPr bwMode="auto">
              <a:xfrm>
                <a:off x="1331" y="-16"/>
                <a:ext cx="528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法线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5" name="Text Box 32"/>
              <p:cNvSpPr txBox="1">
                <a:spLocks noChangeArrowheads="1"/>
              </p:cNvSpPr>
              <p:nvPr/>
            </p:nvSpPr>
            <p:spPr bwMode="auto">
              <a:xfrm>
                <a:off x="1008" y="768"/>
                <a:ext cx="79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入射角</a:t>
                </a:r>
                <a:endPara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6" name="Text Box 33"/>
              <p:cNvSpPr txBox="1">
                <a:spLocks noChangeArrowheads="1"/>
              </p:cNvSpPr>
              <p:nvPr/>
            </p:nvSpPr>
            <p:spPr bwMode="auto">
              <a:xfrm>
                <a:off x="1680" y="816"/>
                <a:ext cx="91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反射角</a:t>
                </a:r>
                <a:endPara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3843338" y="2164556"/>
            <a:ext cx="1314450" cy="1600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5157788" y="2164556"/>
            <a:ext cx="1257300" cy="1600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27011" y="857724"/>
            <a:ext cx="292072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667413" y="4144030"/>
            <a:ext cx="5886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）反射光线、入射光线、法线共面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634393" y="4717209"/>
            <a:ext cx="571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）反射光线、入射光线分居法线两侧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634365" y="5257165"/>
            <a:ext cx="67386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）反射角等于入射角（光线与法线的夹角）</a:t>
            </a:r>
            <a:r>
              <a:rPr lang="zh-CN" altLang="en-US" sz="2100" b="1" dirty="0">
                <a:latin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 flipV="1">
            <a:off x="5166122" y="2174081"/>
            <a:ext cx="1257300" cy="16002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3762376" y="2065736"/>
            <a:ext cx="1350169" cy="1654969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5381626" y="3843338"/>
            <a:ext cx="2702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3545683" y="1791891"/>
            <a:ext cx="2702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6462714" y="1845469"/>
            <a:ext cx="2690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619125" y="5765800"/>
            <a:ext cx="8394700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（4）光路可逆：                                              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沿反射光线入射的光将沿原来的入射光线方向射出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891" y="3288998"/>
            <a:ext cx="19723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反射定律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954" y="1661987"/>
            <a:ext cx="244078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光射到介质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、介质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的界面时，一部分光返回到介质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5" grpId="0" autoUpdateAnimBg="0"/>
      <p:bldP spid="7206" grpId="0" autoUpdateAnimBg="0"/>
      <p:bldP spid="7207" grpId="0" autoUpdateAnimBg="0"/>
      <p:bldP spid="7210" grpId="0" autoUpdateAnimBg="0"/>
      <p:bldP spid="7211" grpId="0" autoUpdateAnimBg="0"/>
      <p:bldP spid="7212" grpId="0" autoUpdateAnimBg="0"/>
      <p:bldP spid="7213" grpId="0" bldLvl="0" animBg="1" autoUpdateAnimBg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71202" y="980966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2.光在平面上的反射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" name="画布 61"/>
          <p:cNvGrpSpPr/>
          <p:nvPr/>
        </p:nvGrpSpPr>
        <p:grpSpPr bwMode="auto">
          <a:xfrm>
            <a:off x="1855923" y="2875930"/>
            <a:ext cx="5186120" cy="2986892"/>
            <a:chOff x="9753" y="3943"/>
            <a:chExt cx="32430" cy="19329"/>
          </a:xfrm>
        </p:grpSpPr>
        <p:sp>
          <p:nvSpPr>
            <p:cNvPr id="27" name="AutoShape 51"/>
            <p:cNvSpPr>
              <a:spLocks noRot="1" noChangeArrowheads="1"/>
            </p:cNvSpPr>
            <p:nvPr/>
          </p:nvSpPr>
          <p:spPr bwMode="auto">
            <a:xfrm>
              <a:off x="9753" y="3943"/>
              <a:ext cx="32430" cy="19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28" name="直线 62"/>
            <p:cNvSpPr>
              <a:spLocks noChangeShapeType="1"/>
            </p:cNvSpPr>
            <p:nvPr/>
          </p:nvSpPr>
          <p:spPr bwMode="auto">
            <a:xfrm>
              <a:off x="13341" y="13671"/>
              <a:ext cx="25628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直线 63"/>
            <p:cNvSpPr>
              <a:spLocks noChangeShapeType="1"/>
            </p:cNvSpPr>
            <p:nvPr/>
          </p:nvSpPr>
          <p:spPr bwMode="auto">
            <a:xfrm flipH="1">
              <a:off x="14401" y="13671"/>
              <a:ext cx="629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直线 64"/>
            <p:cNvSpPr>
              <a:spLocks noChangeShapeType="1"/>
            </p:cNvSpPr>
            <p:nvPr/>
          </p:nvSpPr>
          <p:spPr bwMode="auto">
            <a:xfrm flipH="1">
              <a:off x="26860" y="13773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直线 65"/>
            <p:cNvSpPr>
              <a:spLocks noChangeShapeType="1"/>
            </p:cNvSpPr>
            <p:nvPr/>
          </p:nvSpPr>
          <p:spPr bwMode="auto">
            <a:xfrm flipH="1">
              <a:off x="19665" y="13709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直线 66"/>
            <p:cNvSpPr>
              <a:spLocks noChangeShapeType="1"/>
            </p:cNvSpPr>
            <p:nvPr/>
          </p:nvSpPr>
          <p:spPr bwMode="auto">
            <a:xfrm flipH="1">
              <a:off x="18357" y="13728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直线 67"/>
            <p:cNvSpPr>
              <a:spLocks noChangeShapeType="1"/>
            </p:cNvSpPr>
            <p:nvPr/>
          </p:nvSpPr>
          <p:spPr bwMode="auto">
            <a:xfrm flipH="1">
              <a:off x="15741" y="13684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直线 68"/>
            <p:cNvSpPr>
              <a:spLocks noChangeShapeType="1"/>
            </p:cNvSpPr>
            <p:nvPr/>
          </p:nvSpPr>
          <p:spPr bwMode="auto">
            <a:xfrm flipH="1">
              <a:off x="17087" y="13690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直线 69"/>
            <p:cNvSpPr>
              <a:spLocks noChangeShapeType="1"/>
            </p:cNvSpPr>
            <p:nvPr/>
          </p:nvSpPr>
          <p:spPr bwMode="auto">
            <a:xfrm flipH="1">
              <a:off x="33921" y="13766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直线 70"/>
            <p:cNvSpPr>
              <a:spLocks noChangeShapeType="1"/>
            </p:cNvSpPr>
            <p:nvPr/>
          </p:nvSpPr>
          <p:spPr bwMode="auto">
            <a:xfrm flipH="1">
              <a:off x="32575" y="13735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直线 71"/>
            <p:cNvSpPr>
              <a:spLocks noChangeShapeType="1"/>
            </p:cNvSpPr>
            <p:nvPr/>
          </p:nvSpPr>
          <p:spPr bwMode="auto">
            <a:xfrm flipH="1">
              <a:off x="31000" y="13754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直线 72"/>
            <p:cNvSpPr>
              <a:spLocks noChangeShapeType="1"/>
            </p:cNvSpPr>
            <p:nvPr/>
          </p:nvSpPr>
          <p:spPr bwMode="auto">
            <a:xfrm flipH="1">
              <a:off x="29502" y="13741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直线 73"/>
            <p:cNvSpPr>
              <a:spLocks noChangeShapeType="1"/>
            </p:cNvSpPr>
            <p:nvPr/>
          </p:nvSpPr>
          <p:spPr bwMode="auto">
            <a:xfrm flipH="1">
              <a:off x="23234" y="13760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直线 74"/>
            <p:cNvSpPr>
              <a:spLocks noChangeShapeType="1"/>
            </p:cNvSpPr>
            <p:nvPr/>
          </p:nvSpPr>
          <p:spPr bwMode="auto">
            <a:xfrm flipH="1">
              <a:off x="21971" y="13773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直线 75"/>
            <p:cNvSpPr>
              <a:spLocks noChangeShapeType="1"/>
            </p:cNvSpPr>
            <p:nvPr/>
          </p:nvSpPr>
          <p:spPr bwMode="auto">
            <a:xfrm flipH="1">
              <a:off x="20796" y="13735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直线 76"/>
            <p:cNvSpPr>
              <a:spLocks noChangeShapeType="1"/>
            </p:cNvSpPr>
            <p:nvPr/>
          </p:nvSpPr>
          <p:spPr bwMode="auto">
            <a:xfrm flipH="1">
              <a:off x="28187" y="13760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直线 77"/>
            <p:cNvSpPr>
              <a:spLocks noChangeShapeType="1"/>
            </p:cNvSpPr>
            <p:nvPr/>
          </p:nvSpPr>
          <p:spPr bwMode="auto">
            <a:xfrm flipH="1">
              <a:off x="25711" y="13716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直线 78"/>
            <p:cNvSpPr>
              <a:spLocks noChangeShapeType="1"/>
            </p:cNvSpPr>
            <p:nvPr/>
          </p:nvSpPr>
          <p:spPr bwMode="auto">
            <a:xfrm flipH="1">
              <a:off x="24479" y="13728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直线 79"/>
            <p:cNvSpPr>
              <a:spLocks noChangeShapeType="1"/>
            </p:cNvSpPr>
            <p:nvPr/>
          </p:nvSpPr>
          <p:spPr bwMode="auto">
            <a:xfrm flipH="1">
              <a:off x="35477" y="13785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直线 80"/>
            <p:cNvSpPr>
              <a:spLocks noChangeShapeType="1"/>
            </p:cNvSpPr>
            <p:nvPr/>
          </p:nvSpPr>
          <p:spPr bwMode="auto">
            <a:xfrm>
              <a:off x="17786" y="7169"/>
              <a:ext cx="6" cy="13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直线 81"/>
            <p:cNvSpPr>
              <a:spLocks noChangeShapeType="1"/>
            </p:cNvSpPr>
            <p:nvPr/>
          </p:nvSpPr>
          <p:spPr bwMode="auto">
            <a:xfrm>
              <a:off x="17684" y="7169"/>
              <a:ext cx="7772" cy="6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直线 82"/>
            <p:cNvSpPr>
              <a:spLocks noChangeShapeType="1"/>
            </p:cNvSpPr>
            <p:nvPr/>
          </p:nvSpPr>
          <p:spPr bwMode="auto">
            <a:xfrm flipV="1">
              <a:off x="17786" y="13620"/>
              <a:ext cx="7836" cy="6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直线 83"/>
            <p:cNvSpPr>
              <a:spLocks noChangeShapeType="1"/>
            </p:cNvSpPr>
            <p:nvPr/>
          </p:nvSpPr>
          <p:spPr bwMode="auto">
            <a:xfrm flipV="1">
              <a:off x="25431" y="6845"/>
              <a:ext cx="7709" cy="6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直线 84"/>
            <p:cNvSpPr>
              <a:spLocks noChangeShapeType="1"/>
            </p:cNvSpPr>
            <p:nvPr/>
          </p:nvSpPr>
          <p:spPr bwMode="auto">
            <a:xfrm>
              <a:off x="17786" y="7169"/>
              <a:ext cx="11595" cy="6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直线 85"/>
            <p:cNvSpPr>
              <a:spLocks noChangeShapeType="1"/>
            </p:cNvSpPr>
            <p:nvPr/>
          </p:nvSpPr>
          <p:spPr bwMode="auto">
            <a:xfrm flipV="1">
              <a:off x="17729" y="13563"/>
              <a:ext cx="11779" cy="6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直线 86"/>
            <p:cNvSpPr>
              <a:spLocks noChangeShapeType="1"/>
            </p:cNvSpPr>
            <p:nvPr/>
          </p:nvSpPr>
          <p:spPr bwMode="auto">
            <a:xfrm flipV="1">
              <a:off x="29070" y="8172"/>
              <a:ext cx="8268" cy="5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pic>
          <p:nvPicPr>
            <p:cNvPr id="6169" name="图片 8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6" y="19869"/>
              <a:ext cx="2000" cy="1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直线 91"/>
            <p:cNvSpPr>
              <a:spLocks noChangeShapeType="1"/>
            </p:cNvSpPr>
            <p:nvPr/>
          </p:nvSpPr>
          <p:spPr bwMode="auto">
            <a:xfrm flipH="1">
              <a:off x="36766" y="13773"/>
              <a:ext cx="508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852887" y="3265221"/>
            <a:ext cx="38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i="1" dirty="0"/>
              <a:t>P</a:t>
            </a:r>
            <a:endParaRPr lang="zh-CN" altLang="en-US" sz="2100" i="1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777047" y="4369375"/>
            <a:ext cx="38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i="1" dirty="0"/>
              <a:t>N</a:t>
            </a:r>
            <a:endParaRPr lang="zh-CN" altLang="en-US" sz="2100" i="1" dirty="0"/>
          </a:p>
        </p:txBody>
      </p:sp>
      <p:sp>
        <p:nvSpPr>
          <p:cNvPr id="2" name="矩形 1"/>
          <p:cNvSpPr/>
          <p:nvPr/>
        </p:nvSpPr>
        <p:spPr>
          <a:xfrm>
            <a:off x="1367625" y="5631851"/>
            <a:ext cx="72224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平面镜是能成完善像的光学系统，也是唯一的一个。</a:t>
            </a:r>
            <a:endParaRPr lang="zh-CN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580" y="1441450"/>
            <a:ext cx="72497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从任一发光点</a:t>
            </a:r>
            <a:r>
              <a:rPr lang="en-US" altLang="zh-CN" sz="2400" b="1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发出的光束经平面镜反射后，反射光线的反向延长线交于点  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点就是P点的虚像。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56"/>
          <p:cNvGraphicFramePr>
            <a:graphicFrameLocks noChangeAspect="1"/>
          </p:cNvGraphicFramePr>
          <p:nvPr/>
        </p:nvGraphicFramePr>
        <p:xfrm>
          <a:off x="4559300" y="2175510"/>
          <a:ext cx="37084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65100" progId="Equation.KSEE3">
                  <p:embed/>
                </p:oleObj>
              </mc:Choice>
              <mc:Fallback>
                <p:oleObj name="" r:id="rId2" imgW="177165" imgH="165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9300" y="2175510"/>
                        <a:ext cx="37084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6"/>
          <p:cNvGraphicFramePr>
            <a:graphicFrameLocks noChangeAspect="1"/>
          </p:cNvGraphicFramePr>
          <p:nvPr/>
        </p:nvGraphicFramePr>
        <p:xfrm>
          <a:off x="5018405" y="2172970"/>
          <a:ext cx="38544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177165" imgH="165100" progId="Equation.KSEE3">
                  <p:embed/>
                </p:oleObj>
              </mc:Choice>
              <mc:Fallback>
                <p:oleObj name="" r:id="rId4" imgW="177165" imgH="1651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8405" y="2172970"/>
                        <a:ext cx="385445" cy="35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WPS 演示</Application>
  <PresentationFormat>全屏显示(4:3)</PresentationFormat>
  <Paragraphs>294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华文楷体</vt:lpstr>
      <vt:lpstr>微软雅黑</vt:lpstr>
      <vt:lpstr>Times New Roman</vt:lpstr>
      <vt:lpstr>Calibri</vt:lpstr>
      <vt:lpstr>Arial Unicode MS</vt:lpstr>
      <vt:lpstr>等线 Light</vt:lpstr>
      <vt:lpstr>Courier New</vt:lpstr>
      <vt:lpstr>Calibri Light</vt:lpstr>
      <vt:lpstr>等线</vt:lpstr>
      <vt:lpstr>黑体</vt:lpstr>
      <vt:lpstr>华文中宋</vt:lpstr>
      <vt:lpstr>自定义设计方案</vt:lpstr>
      <vt:lpstr>1_自定义设计方案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118</cp:revision>
  <dcterms:created xsi:type="dcterms:W3CDTF">2017-07-04T05:51:00Z</dcterms:created>
  <dcterms:modified xsi:type="dcterms:W3CDTF">2017-07-27T00:56:03Z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