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25"/>
  </p:notesMasterIdLst>
  <p:sldIdLst>
    <p:sldId id="279" r:id="rId4"/>
    <p:sldId id="307" r:id="rId5"/>
    <p:sldId id="281" r:id="rId6"/>
    <p:sldId id="282" r:id="rId7"/>
    <p:sldId id="284" r:id="rId8"/>
    <p:sldId id="285" r:id="rId9"/>
    <p:sldId id="287" r:id="rId10"/>
    <p:sldId id="286" r:id="rId11"/>
    <p:sldId id="290" r:id="rId12"/>
    <p:sldId id="299" r:id="rId13"/>
    <p:sldId id="300" r:id="rId14"/>
    <p:sldId id="301" r:id="rId15"/>
    <p:sldId id="293" r:id="rId16"/>
    <p:sldId id="294" r:id="rId17"/>
    <p:sldId id="296" r:id="rId18"/>
    <p:sldId id="295" r:id="rId19"/>
    <p:sldId id="332" r:id="rId20"/>
    <p:sldId id="305" r:id="rId21"/>
    <p:sldId id="306" r:id="rId22"/>
    <p:sldId id="329" r:id="rId23"/>
    <p:sldId id="33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、 Song" initials="、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86" y="77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9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D537D-5B64-4185-B0D9-5AF56E103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751CA-E77F-4746-AF13-59DD9914B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45608"/>
            <a:ext cx="6858000" cy="392415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685800" rtl="0" eaLnBrk="1" latinLnBrk="0" hangingPunct="1"/>
            <a:r>
              <a:rPr lang="en-US" altLang="zh-CN" sz="195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195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195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》-10.2 </a:t>
            </a:r>
            <a:r>
              <a:rPr lang="zh-CN" altLang="en-US" sz="195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光的全反射</a:t>
            </a:r>
            <a:endParaRPr lang="zh-CN" altLang="en-US" sz="195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544F-1AC9-4F59-8053-3AF2180BDF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2BF-1E15-49E4-8E4A-2D64E61737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6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6" y="1524002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15240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1" y="3849690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6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1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F55E6AD-B934-484A-9732-B1797A70FE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大学物理预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143000" y="72503"/>
            <a:ext cx="6858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marL="0" algn="ctr" defTabSz="685800" rtl="0" eaLnBrk="1" latinLnBrk="0" hangingPunct="1"/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大学物理预修</a:t>
            </a:r>
            <a:r>
              <a:rPr lang="en-US" altLang="zh-CN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》-10.2 </a:t>
            </a:r>
            <a:r>
              <a:rPr lang="zh-CN" altLang="en-US" sz="2600" b="1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光的全反射</a:t>
            </a:r>
            <a:endParaRPr lang="zh-CN" altLang="en-US" sz="26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3FDB-BD02-49B1-8E86-EB10230EB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2426-9B54-41DC-8F31-8BCC0DD83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oleObject" Target="../embeddings/oleObject8.bin"/><Relationship Id="rId2" Type="http://schemas.openxmlformats.org/officeDocument/2006/relationships/image" Target="../media/image13.png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hyperlink" Target="&#20840;&#21453;&#23556;/g.swf" TargetMode="Externa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1.jpeg"/><Relationship Id="rId1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6.xml"/><Relationship Id="rId10" Type="http://schemas.openxmlformats.org/officeDocument/2006/relationships/image" Target="../media/image37.wmf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528445" y="1240790"/>
            <a:ext cx="627634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/>
              <a:t>水中或玻璃中的气泡看起来特别明亮</a:t>
            </a:r>
            <a:endParaRPr lang="en-US" altLang="zh-CN" sz="2800" b="1" dirty="0"/>
          </a:p>
        </p:txBody>
      </p:sp>
      <p:pic>
        <p:nvPicPr>
          <p:cNvPr id="11267" name="Picture 5" descr="2006042720593749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2"/>
          <a:stretch>
            <a:fillRect/>
          </a:stretch>
        </p:blipFill>
        <p:spPr bwMode="auto">
          <a:xfrm>
            <a:off x="1828800" y="2457451"/>
            <a:ext cx="2400300" cy="190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" descr="01-07-06_13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745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459480" y="4982210"/>
            <a:ext cx="222504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为什么？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7058" y="517298"/>
            <a:ext cx="6563320" cy="737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全反射棱镜</a:t>
            </a:r>
            <a:r>
              <a:rPr lang="zh-CN" altLang="en-US" sz="2100" b="1" dirty="0">
                <a:latin typeface="华文细黑" panose="02010600040101010101" pitchFamily="2" charset="-122"/>
                <a:ea typeface="华文细黑" panose="02010600040101010101" pitchFamily="2" charset="-122"/>
                <a:sym typeface="Wingdings" panose="05000000000000000000" pitchFamily="2" charset="2"/>
              </a:rPr>
              <a:t>                    </a:t>
            </a:r>
            <a:endParaRPr lang="zh-CN" altLang="en-US" sz="21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675" name="Group 4"/>
          <p:cNvGrpSpPr/>
          <p:nvPr/>
        </p:nvGrpSpPr>
        <p:grpSpPr bwMode="auto">
          <a:xfrm>
            <a:off x="2800350" y="2571751"/>
            <a:ext cx="2057400" cy="2056210"/>
            <a:chOff x="624" y="1441"/>
            <a:chExt cx="1728" cy="1727"/>
          </a:xfrm>
        </p:grpSpPr>
        <p:grpSp>
          <p:nvGrpSpPr>
            <p:cNvPr id="28707" name="Group 5"/>
            <p:cNvGrpSpPr/>
            <p:nvPr/>
          </p:nvGrpSpPr>
          <p:grpSpPr bwMode="auto">
            <a:xfrm>
              <a:off x="768" y="1584"/>
              <a:ext cx="1584" cy="1584"/>
              <a:chOff x="3120" y="1584"/>
              <a:chExt cx="1584" cy="1584"/>
            </a:xfrm>
          </p:grpSpPr>
          <p:sp>
            <p:nvSpPr>
              <p:cNvPr id="28710" name="AutoShape 6"/>
              <p:cNvSpPr>
                <a:spLocks noChangeArrowheads="1"/>
              </p:cNvSpPr>
              <p:nvPr/>
            </p:nvSpPr>
            <p:spPr bwMode="auto">
              <a:xfrm>
                <a:off x="3120" y="1584"/>
                <a:ext cx="1584" cy="1584"/>
              </a:xfrm>
              <a:prstGeom prst="rtTriangle">
                <a:avLst/>
              </a:prstGeom>
              <a:gradFill rotWithShape="0">
                <a:gsLst>
                  <a:gs pos="0">
                    <a:srgbClr val="00CC99"/>
                  </a:gs>
                  <a:gs pos="50000">
                    <a:srgbClr val="A9EEDD"/>
                  </a:gs>
                  <a:gs pos="100000">
                    <a:srgbClr val="00CC99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>
                  <a:latin typeface="Calibri" panose="020F0502020204030204" pitchFamily="34" charset="0"/>
                </a:endParaRPr>
              </a:p>
            </p:txBody>
          </p:sp>
          <p:sp>
            <p:nvSpPr>
              <p:cNvPr id="28711" name="Rectangle 7"/>
              <p:cNvSpPr>
                <a:spLocks noChangeArrowheads="1"/>
              </p:cNvSpPr>
              <p:nvPr/>
            </p:nvSpPr>
            <p:spPr bwMode="auto">
              <a:xfrm>
                <a:off x="3120" y="302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8708" name="Arc 8"/>
            <p:cNvSpPr/>
            <p:nvPr/>
          </p:nvSpPr>
          <p:spPr bwMode="auto">
            <a:xfrm>
              <a:off x="624" y="1441"/>
              <a:ext cx="392" cy="559"/>
            </a:xfrm>
            <a:custGeom>
              <a:avLst/>
              <a:gdLst>
                <a:gd name="T0" fmla="*/ 0 w 14695"/>
                <a:gd name="T1" fmla="*/ 0 h 20956"/>
                <a:gd name="T2" fmla="*/ 0 w 14695"/>
                <a:gd name="T3" fmla="*/ 0 h 20956"/>
                <a:gd name="T4" fmla="*/ 0 w 14695"/>
                <a:gd name="T5" fmla="*/ 0 h 20956"/>
                <a:gd name="T6" fmla="*/ 0 60000 65536"/>
                <a:gd name="T7" fmla="*/ 0 60000 65536"/>
                <a:gd name="T8" fmla="*/ 0 60000 65536"/>
                <a:gd name="T9" fmla="*/ 0 w 14695"/>
                <a:gd name="T10" fmla="*/ 0 h 20956"/>
                <a:gd name="T11" fmla="*/ 14695 w 14695"/>
                <a:gd name="T12" fmla="*/ 20956 h 20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95" h="20956" fill="none" extrusionOk="0">
                  <a:moveTo>
                    <a:pt x="14694" y="15830"/>
                  </a:moveTo>
                  <a:cubicBezTo>
                    <a:pt x="12024" y="18309"/>
                    <a:pt x="8770" y="20072"/>
                    <a:pt x="5235" y="20956"/>
                  </a:cubicBezTo>
                </a:path>
                <a:path w="14695" h="20956" stroke="0" extrusionOk="0">
                  <a:moveTo>
                    <a:pt x="14694" y="15830"/>
                  </a:moveTo>
                  <a:cubicBezTo>
                    <a:pt x="12024" y="18309"/>
                    <a:pt x="8770" y="20072"/>
                    <a:pt x="5235" y="2095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709" name="Text Box 9"/>
            <p:cNvSpPr txBox="1">
              <a:spLocks noChangeArrowheads="1"/>
            </p:cNvSpPr>
            <p:nvPr/>
          </p:nvSpPr>
          <p:spPr bwMode="auto">
            <a:xfrm>
              <a:off x="649" y="1940"/>
              <a:ext cx="68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TW" altLang="en-US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45</a:t>
              </a:r>
              <a:r>
                <a:rPr lang="zh-TW" altLang="en-US" sz="1600">
                  <a:latin typeface="华文细黑" panose="02010600040101010101" pitchFamily="2" charset="-122"/>
                  <a:ea typeface="华文细黑" panose="02010600040101010101" pitchFamily="2" charset="-122"/>
                  <a:sym typeface="Symbol" panose="05050102010706020507" pitchFamily="18" charset="2"/>
                </a:rPr>
                <a:t></a:t>
              </a:r>
              <a:endParaRPr lang="zh-TW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2514600" y="3599260"/>
            <a:ext cx="1314450" cy="0"/>
            <a:chOff x="384" y="2304"/>
            <a:chExt cx="1104" cy="0"/>
          </a:xfrm>
        </p:grpSpPr>
        <p:sp>
          <p:nvSpPr>
            <p:cNvPr id="28705" name="Line 11"/>
            <p:cNvSpPr>
              <a:spLocks noChangeShapeType="1"/>
            </p:cNvSpPr>
            <p:nvPr/>
          </p:nvSpPr>
          <p:spPr bwMode="auto">
            <a:xfrm>
              <a:off x="384" y="2304"/>
              <a:ext cx="1104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706" name="Line 12"/>
            <p:cNvSpPr>
              <a:spLocks noChangeShapeType="1"/>
            </p:cNvSpPr>
            <p:nvPr/>
          </p:nvSpPr>
          <p:spPr bwMode="auto">
            <a:xfrm>
              <a:off x="672" y="2304"/>
              <a:ext cx="288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3829050" y="3599260"/>
            <a:ext cx="1191" cy="1714500"/>
            <a:chOff x="1488" y="2304"/>
            <a:chExt cx="0" cy="1440"/>
          </a:xfrm>
        </p:grpSpPr>
        <p:sp>
          <p:nvSpPr>
            <p:cNvPr id="28703" name="Line 14"/>
            <p:cNvSpPr>
              <a:spLocks noChangeShapeType="1"/>
            </p:cNvSpPr>
            <p:nvPr/>
          </p:nvSpPr>
          <p:spPr bwMode="auto">
            <a:xfrm>
              <a:off x="1488" y="2304"/>
              <a:ext cx="0" cy="144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704" name="Line 15"/>
            <p:cNvSpPr>
              <a:spLocks noChangeShapeType="1"/>
            </p:cNvSpPr>
            <p:nvPr/>
          </p:nvSpPr>
          <p:spPr bwMode="auto">
            <a:xfrm>
              <a:off x="1488" y="2784"/>
              <a:ext cx="0" cy="192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8678" name="Line 16"/>
          <p:cNvSpPr>
            <a:spLocks noChangeShapeType="1"/>
          </p:cNvSpPr>
          <p:nvPr/>
        </p:nvSpPr>
        <p:spPr bwMode="auto">
          <a:xfrm flipH="1">
            <a:off x="3486150" y="3542110"/>
            <a:ext cx="400050" cy="400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679" name="Arc 17"/>
          <p:cNvSpPr/>
          <p:nvPr/>
        </p:nvSpPr>
        <p:spPr bwMode="auto">
          <a:xfrm>
            <a:off x="3454003" y="3370661"/>
            <a:ext cx="652463" cy="445294"/>
          </a:xfrm>
          <a:custGeom>
            <a:avLst/>
            <a:gdLst>
              <a:gd name="T0" fmla="*/ 2147483647 w 20567"/>
              <a:gd name="T1" fmla="*/ 2147483647 h 14035"/>
              <a:gd name="T2" fmla="*/ 0 w 20567"/>
              <a:gd name="T3" fmla="*/ 2147483647 h 14035"/>
              <a:gd name="T4" fmla="*/ 2147483647 w 20567"/>
              <a:gd name="T5" fmla="*/ 0 h 14035"/>
              <a:gd name="T6" fmla="*/ 0 60000 65536"/>
              <a:gd name="T7" fmla="*/ 0 60000 65536"/>
              <a:gd name="T8" fmla="*/ 0 60000 65536"/>
              <a:gd name="T9" fmla="*/ 0 w 20567"/>
              <a:gd name="T10" fmla="*/ 0 h 14035"/>
              <a:gd name="T11" fmla="*/ 20567 w 20567"/>
              <a:gd name="T12" fmla="*/ 14035 h 140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67" h="14035" fill="none" extrusionOk="0">
                <a:moveTo>
                  <a:pt x="4148" y="14035"/>
                </a:moveTo>
                <a:cubicBezTo>
                  <a:pt x="2286" y="11856"/>
                  <a:pt x="875" y="9329"/>
                  <a:pt x="0" y="6599"/>
                </a:cubicBezTo>
              </a:path>
              <a:path w="20567" h="14035" stroke="0" extrusionOk="0">
                <a:moveTo>
                  <a:pt x="4148" y="14035"/>
                </a:moveTo>
                <a:cubicBezTo>
                  <a:pt x="2286" y="11856"/>
                  <a:pt x="875" y="9329"/>
                  <a:pt x="0" y="6599"/>
                </a:cubicBezTo>
                <a:lnTo>
                  <a:pt x="20567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680" name="Arc 18"/>
          <p:cNvSpPr/>
          <p:nvPr/>
        </p:nvSpPr>
        <p:spPr bwMode="auto">
          <a:xfrm>
            <a:off x="3507582" y="3427811"/>
            <a:ext cx="494110" cy="659606"/>
          </a:xfrm>
          <a:custGeom>
            <a:avLst/>
            <a:gdLst>
              <a:gd name="T0" fmla="*/ 2147483647 w 15589"/>
              <a:gd name="T1" fmla="*/ 2147483647 h 20780"/>
              <a:gd name="T2" fmla="*/ 0 w 15589"/>
              <a:gd name="T3" fmla="*/ 2147483647 h 20780"/>
              <a:gd name="T4" fmla="*/ 2147483647 w 15589"/>
              <a:gd name="T5" fmla="*/ 0 h 20780"/>
              <a:gd name="T6" fmla="*/ 0 60000 65536"/>
              <a:gd name="T7" fmla="*/ 0 60000 65536"/>
              <a:gd name="T8" fmla="*/ 0 60000 65536"/>
              <a:gd name="T9" fmla="*/ 0 w 15589"/>
              <a:gd name="T10" fmla="*/ 0 h 20780"/>
              <a:gd name="T11" fmla="*/ 15589 w 15589"/>
              <a:gd name="T12" fmla="*/ 20780 h 20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89" h="20780" fill="none" extrusionOk="0">
                <a:moveTo>
                  <a:pt x="9693" y="20780"/>
                </a:moveTo>
                <a:cubicBezTo>
                  <a:pt x="6002" y="19732"/>
                  <a:pt x="2656" y="17720"/>
                  <a:pt x="-1" y="14951"/>
                </a:cubicBezTo>
              </a:path>
              <a:path w="15589" h="20780" stroke="0" extrusionOk="0">
                <a:moveTo>
                  <a:pt x="9693" y="20780"/>
                </a:moveTo>
                <a:cubicBezTo>
                  <a:pt x="6002" y="19732"/>
                  <a:pt x="2656" y="17720"/>
                  <a:pt x="-1" y="14951"/>
                </a:cubicBezTo>
                <a:lnTo>
                  <a:pt x="15589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2887980" y="3648075"/>
            <a:ext cx="7835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1600">
                <a:latin typeface="华文细黑" panose="02010600040101010101" pitchFamily="2" charset="-122"/>
                <a:ea typeface="华文细黑" panose="02010600040101010101" pitchFamily="2" charset="-122"/>
              </a:rPr>
              <a:t>45</a:t>
            </a:r>
            <a:r>
              <a:rPr lang="zh-TW" altLang="en-US" sz="160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</a:t>
            </a:r>
            <a:endParaRPr lang="zh-TW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205480" y="4037965"/>
            <a:ext cx="72453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1600">
                <a:latin typeface="华文细黑" panose="02010600040101010101" pitchFamily="2" charset="-122"/>
                <a:ea typeface="华文细黑" panose="02010600040101010101" pitchFamily="2" charset="-122"/>
              </a:rPr>
              <a:t>45</a:t>
            </a:r>
            <a:r>
              <a:rPr lang="zh-TW" altLang="en-US" sz="160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</a:t>
            </a:r>
            <a:endParaRPr lang="zh-TW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683" name="Group 21"/>
          <p:cNvGrpSpPr/>
          <p:nvPr/>
        </p:nvGrpSpPr>
        <p:grpSpPr bwMode="auto">
          <a:xfrm>
            <a:off x="5429250" y="2343150"/>
            <a:ext cx="1885950" cy="2514600"/>
            <a:chOff x="3120" y="1056"/>
            <a:chExt cx="1584" cy="2112"/>
          </a:xfrm>
        </p:grpSpPr>
        <p:grpSp>
          <p:nvGrpSpPr>
            <p:cNvPr id="28698" name="Group 22"/>
            <p:cNvGrpSpPr/>
            <p:nvPr/>
          </p:nvGrpSpPr>
          <p:grpSpPr bwMode="auto">
            <a:xfrm rot="-8100000">
              <a:off x="3120" y="1584"/>
              <a:ext cx="1584" cy="1584"/>
              <a:chOff x="3120" y="1584"/>
              <a:chExt cx="1584" cy="1584"/>
            </a:xfrm>
          </p:grpSpPr>
          <p:sp>
            <p:nvSpPr>
              <p:cNvPr id="28701" name="AutoShape 23"/>
              <p:cNvSpPr>
                <a:spLocks noChangeArrowheads="1"/>
              </p:cNvSpPr>
              <p:nvPr/>
            </p:nvSpPr>
            <p:spPr bwMode="auto">
              <a:xfrm>
                <a:off x="3120" y="1584"/>
                <a:ext cx="1584" cy="1584"/>
              </a:xfrm>
              <a:prstGeom prst="rtTriangle">
                <a:avLst/>
              </a:prstGeom>
              <a:gradFill rotWithShape="0">
                <a:gsLst>
                  <a:gs pos="0">
                    <a:srgbClr val="00CC99"/>
                  </a:gs>
                  <a:gs pos="50000">
                    <a:srgbClr val="A9EEDD"/>
                  </a:gs>
                  <a:gs pos="100000">
                    <a:srgbClr val="00CC99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>
                  <a:latin typeface="Calibri" panose="020F0502020204030204" pitchFamily="34" charset="0"/>
                </a:endParaRPr>
              </a:p>
            </p:txBody>
          </p:sp>
          <p:sp>
            <p:nvSpPr>
              <p:cNvPr id="28702" name="Rectangle 24"/>
              <p:cNvSpPr>
                <a:spLocks noChangeArrowheads="1"/>
              </p:cNvSpPr>
              <p:nvPr/>
            </p:nvSpPr>
            <p:spPr bwMode="auto">
              <a:xfrm>
                <a:off x="3120" y="3024"/>
                <a:ext cx="144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8699" name="Text Box 25"/>
            <p:cNvSpPr txBox="1">
              <a:spLocks noChangeArrowheads="1"/>
            </p:cNvSpPr>
            <p:nvPr/>
          </p:nvSpPr>
          <p:spPr bwMode="auto">
            <a:xfrm>
              <a:off x="3771" y="1597"/>
              <a:ext cx="66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TW" altLang="en-US" sz="1600">
                  <a:latin typeface="华文细黑" panose="02010600040101010101" pitchFamily="2" charset="-122"/>
                  <a:ea typeface="华文细黑" panose="02010600040101010101" pitchFamily="2" charset="-122"/>
                </a:rPr>
                <a:t>45</a:t>
              </a:r>
              <a:r>
                <a:rPr lang="zh-TW" altLang="en-US" sz="1600">
                  <a:latin typeface="华文细黑" panose="02010600040101010101" pitchFamily="2" charset="-122"/>
                  <a:ea typeface="华文细黑" panose="02010600040101010101" pitchFamily="2" charset="-122"/>
                  <a:sym typeface="Symbol" panose="05050102010706020507" pitchFamily="18" charset="2"/>
                </a:rPr>
                <a:t></a:t>
              </a:r>
              <a:endParaRPr lang="zh-TW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8700" name="Arc 26"/>
            <p:cNvSpPr/>
            <p:nvPr/>
          </p:nvSpPr>
          <p:spPr bwMode="auto">
            <a:xfrm>
              <a:off x="3744" y="1056"/>
              <a:ext cx="392" cy="559"/>
            </a:xfrm>
            <a:custGeom>
              <a:avLst/>
              <a:gdLst>
                <a:gd name="T0" fmla="*/ 0 w 14695"/>
                <a:gd name="T1" fmla="*/ 0 h 20956"/>
                <a:gd name="T2" fmla="*/ 0 w 14695"/>
                <a:gd name="T3" fmla="*/ 0 h 20956"/>
                <a:gd name="T4" fmla="*/ 0 w 14695"/>
                <a:gd name="T5" fmla="*/ 0 h 20956"/>
                <a:gd name="T6" fmla="*/ 0 60000 65536"/>
                <a:gd name="T7" fmla="*/ 0 60000 65536"/>
                <a:gd name="T8" fmla="*/ 0 60000 65536"/>
                <a:gd name="T9" fmla="*/ 0 w 14695"/>
                <a:gd name="T10" fmla="*/ 0 h 20956"/>
                <a:gd name="T11" fmla="*/ 14695 w 14695"/>
                <a:gd name="T12" fmla="*/ 20956 h 20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95" h="20956" fill="none" extrusionOk="0">
                  <a:moveTo>
                    <a:pt x="14694" y="15830"/>
                  </a:moveTo>
                  <a:cubicBezTo>
                    <a:pt x="12024" y="18309"/>
                    <a:pt x="8770" y="20072"/>
                    <a:pt x="5235" y="20956"/>
                  </a:cubicBezTo>
                </a:path>
                <a:path w="14695" h="20956" stroke="0" extrusionOk="0">
                  <a:moveTo>
                    <a:pt x="14694" y="15830"/>
                  </a:moveTo>
                  <a:cubicBezTo>
                    <a:pt x="12024" y="18309"/>
                    <a:pt x="8770" y="20072"/>
                    <a:pt x="5235" y="2095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5772150" y="4457700"/>
            <a:ext cx="1371600" cy="0"/>
            <a:chOff x="3408" y="2832"/>
            <a:chExt cx="1152" cy="0"/>
          </a:xfrm>
        </p:grpSpPr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 flipH="1">
              <a:off x="3408" y="2832"/>
              <a:ext cx="1152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697" name="Line 29"/>
            <p:cNvSpPr>
              <a:spLocks noChangeShapeType="1"/>
            </p:cNvSpPr>
            <p:nvPr/>
          </p:nvSpPr>
          <p:spPr bwMode="auto">
            <a:xfrm flipH="1">
              <a:off x="3888" y="2832"/>
              <a:ext cx="384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9" name="Group 30"/>
          <p:cNvGrpSpPr/>
          <p:nvPr/>
        </p:nvGrpSpPr>
        <p:grpSpPr bwMode="auto">
          <a:xfrm>
            <a:off x="7143750" y="3371850"/>
            <a:ext cx="0" cy="1085850"/>
            <a:chOff x="4560" y="1920"/>
            <a:chExt cx="0" cy="912"/>
          </a:xfrm>
        </p:grpSpPr>
        <p:sp>
          <p:nvSpPr>
            <p:cNvPr id="28694" name="Line 31"/>
            <p:cNvSpPr>
              <a:spLocks noChangeShapeType="1"/>
            </p:cNvSpPr>
            <p:nvPr/>
          </p:nvSpPr>
          <p:spPr bwMode="auto">
            <a:xfrm>
              <a:off x="4560" y="1920"/>
              <a:ext cx="0" cy="912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695" name="Line 32"/>
            <p:cNvSpPr>
              <a:spLocks noChangeShapeType="1"/>
            </p:cNvSpPr>
            <p:nvPr/>
          </p:nvSpPr>
          <p:spPr bwMode="auto">
            <a:xfrm>
              <a:off x="4560" y="2160"/>
              <a:ext cx="0" cy="24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0" name="Group 33"/>
          <p:cNvGrpSpPr/>
          <p:nvPr/>
        </p:nvGrpSpPr>
        <p:grpSpPr bwMode="auto">
          <a:xfrm>
            <a:off x="5715000" y="3371850"/>
            <a:ext cx="1428750" cy="0"/>
            <a:chOff x="3360" y="1920"/>
            <a:chExt cx="1200" cy="0"/>
          </a:xfrm>
        </p:grpSpPr>
        <p:sp>
          <p:nvSpPr>
            <p:cNvPr id="28692" name="Line 34"/>
            <p:cNvSpPr>
              <a:spLocks noChangeShapeType="1"/>
            </p:cNvSpPr>
            <p:nvPr/>
          </p:nvSpPr>
          <p:spPr bwMode="auto">
            <a:xfrm>
              <a:off x="3360" y="1920"/>
              <a:ext cx="1200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693" name="Line 35"/>
            <p:cNvSpPr>
              <a:spLocks noChangeShapeType="1"/>
            </p:cNvSpPr>
            <p:nvPr/>
          </p:nvSpPr>
          <p:spPr bwMode="auto">
            <a:xfrm>
              <a:off x="3888" y="1920"/>
              <a:ext cx="288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8687" name="Line 36"/>
          <p:cNvSpPr>
            <a:spLocks noChangeShapeType="1"/>
          </p:cNvSpPr>
          <p:nvPr/>
        </p:nvSpPr>
        <p:spPr bwMode="auto">
          <a:xfrm flipH="1">
            <a:off x="6743700" y="3371850"/>
            <a:ext cx="400050" cy="400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688" name="Arc 37"/>
          <p:cNvSpPr/>
          <p:nvPr/>
        </p:nvSpPr>
        <p:spPr bwMode="auto">
          <a:xfrm>
            <a:off x="6777037" y="3112295"/>
            <a:ext cx="652463" cy="445294"/>
          </a:xfrm>
          <a:custGeom>
            <a:avLst/>
            <a:gdLst>
              <a:gd name="T0" fmla="*/ 2147483647 w 20567"/>
              <a:gd name="T1" fmla="*/ 2147483647 h 14035"/>
              <a:gd name="T2" fmla="*/ 0 w 20567"/>
              <a:gd name="T3" fmla="*/ 2147483647 h 14035"/>
              <a:gd name="T4" fmla="*/ 2147483647 w 20567"/>
              <a:gd name="T5" fmla="*/ 0 h 14035"/>
              <a:gd name="T6" fmla="*/ 0 60000 65536"/>
              <a:gd name="T7" fmla="*/ 0 60000 65536"/>
              <a:gd name="T8" fmla="*/ 0 60000 65536"/>
              <a:gd name="T9" fmla="*/ 0 w 20567"/>
              <a:gd name="T10" fmla="*/ 0 h 14035"/>
              <a:gd name="T11" fmla="*/ 20567 w 20567"/>
              <a:gd name="T12" fmla="*/ 14035 h 140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67" h="14035" fill="none" extrusionOk="0">
                <a:moveTo>
                  <a:pt x="4148" y="14035"/>
                </a:moveTo>
                <a:cubicBezTo>
                  <a:pt x="2286" y="11856"/>
                  <a:pt x="875" y="9329"/>
                  <a:pt x="0" y="6599"/>
                </a:cubicBezTo>
              </a:path>
              <a:path w="20567" h="14035" stroke="0" extrusionOk="0">
                <a:moveTo>
                  <a:pt x="4148" y="14035"/>
                </a:moveTo>
                <a:cubicBezTo>
                  <a:pt x="2286" y="11856"/>
                  <a:pt x="875" y="9329"/>
                  <a:pt x="0" y="6599"/>
                </a:cubicBezTo>
                <a:lnTo>
                  <a:pt x="20567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689" name="Arc 38"/>
          <p:cNvSpPr/>
          <p:nvPr/>
        </p:nvSpPr>
        <p:spPr bwMode="auto">
          <a:xfrm>
            <a:off x="6830616" y="3169445"/>
            <a:ext cx="494109" cy="659606"/>
          </a:xfrm>
          <a:custGeom>
            <a:avLst/>
            <a:gdLst>
              <a:gd name="T0" fmla="*/ 2147483647 w 15589"/>
              <a:gd name="T1" fmla="*/ 2147483647 h 20780"/>
              <a:gd name="T2" fmla="*/ 0 w 15589"/>
              <a:gd name="T3" fmla="*/ 2147483647 h 20780"/>
              <a:gd name="T4" fmla="*/ 2147483647 w 15589"/>
              <a:gd name="T5" fmla="*/ 0 h 20780"/>
              <a:gd name="T6" fmla="*/ 0 60000 65536"/>
              <a:gd name="T7" fmla="*/ 0 60000 65536"/>
              <a:gd name="T8" fmla="*/ 0 60000 65536"/>
              <a:gd name="T9" fmla="*/ 0 w 15589"/>
              <a:gd name="T10" fmla="*/ 0 h 20780"/>
              <a:gd name="T11" fmla="*/ 15589 w 15589"/>
              <a:gd name="T12" fmla="*/ 20780 h 207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89" h="20780" fill="none" extrusionOk="0">
                <a:moveTo>
                  <a:pt x="9693" y="20780"/>
                </a:moveTo>
                <a:cubicBezTo>
                  <a:pt x="6002" y="19732"/>
                  <a:pt x="2656" y="17720"/>
                  <a:pt x="-1" y="14951"/>
                </a:cubicBezTo>
              </a:path>
              <a:path w="15589" h="20780" stroke="0" extrusionOk="0">
                <a:moveTo>
                  <a:pt x="9693" y="20780"/>
                </a:moveTo>
                <a:cubicBezTo>
                  <a:pt x="6002" y="19732"/>
                  <a:pt x="2656" y="17720"/>
                  <a:pt x="-1" y="14951"/>
                </a:cubicBezTo>
                <a:lnTo>
                  <a:pt x="15589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690" name="Text Box 39"/>
          <p:cNvSpPr txBox="1">
            <a:spLocks noChangeArrowheads="1"/>
          </p:cNvSpPr>
          <p:nvPr/>
        </p:nvSpPr>
        <p:spPr bwMode="auto">
          <a:xfrm>
            <a:off x="6204585" y="3402330"/>
            <a:ext cx="73787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1600">
                <a:latin typeface="华文细黑" panose="02010600040101010101" pitchFamily="2" charset="-122"/>
                <a:ea typeface="华文细黑" panose="02010600040101010101" pitchFamily="2" charset="-122"/>
              </a:rPr>
              <a:t>45</a:t>
            </a:r>
            <a:r>
              <a:rPr lang="zh-TW" altLang="en-US" sz="160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</a:t>
            </a:r>
            <a:endParaRPr lang="zh-TW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691" name="Text Box 40"/>
          <p:cNvSpPr txBox="1">
            <a:spLocks noChangeArrowheads="1"/>
          </p:cNvSpPr>
          <p:nvPr/>
        </p:nvSpPr>
        <p:spPr bwMode="auto">
          <a:xfrm>
            <a:off x="6520815" y="3785870"/>
            <a:ext cx="6502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1600">
                <a:latin typeface="华文细黑" panose="02010600040101010101" pitchFamily="2" charset="-122"/>
                <a:ea typeface="华文细黑" panose="02010600040101010101" pitchFamily="2" charset="-122"/>
              </a:rPr>
              <a:t>45</a:t>
            </a:r>
            <a:r>
              <a:rPr lang="zh-TW" altLang="en-US" sz="160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</a:t>
            </a:r>
            <a:endParaRPr lang="zh-TW" altLang="en-US" sz="16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00835" y="5625465"/>
            <a:ext cx="64731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与平面镜相比，它的反射率高，几乎可达</a:t>
            </a:r>
            <a:r>
              <a:rPr lang="en-US" altLang="zh-CN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100%</a:t>
            </a:r>
            <a:r>
              <a:rPr lang="zh-CN" altLang="en-US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b="1"/>
          </a:p>
        </p:txBody>
      </p:sp>
      <p:graphicFrame>
        <p:nvGraphicFramePr>
          <p:cNvPr id="2" name="对象 294"/>
          <p:cNvGraphicFramePr>
            <a:graphicFrameLocks noChangeAspect="1"/>
          </p:cNvGraphicFramePr>
          <p:nvPr/>
        </p:nvGraphicFramePr>
        <p:xfrm>
          <a:off x="4207510" y="1099820"/>
          <a:ext cx="1259205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98500" imgH="393700" progId="Equation.KSEE3">
                  <p:embed/>
                </p:oleObj>
              </mc:Choice>
              <mc:Fallback>
                <p:oleObj name="" r:id="rId1" imgW="6985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07510" y="1099820"/>
                        <a:ext cx="1259205" cy="709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2340" y="1254760"/>
            <a:ext cx="326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玻璃的最大临界角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295" y="1675765"/>
            <a:ext cx="79190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24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入射角为</a:t>
            </a:r>
            <a:r>
              <a:rPr lang="en-US" altLang="zh-CN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45°</a:t>
            </a:r>
            <a:r>
              <a:rPr lang="zh-CN" altLang="en-US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2400" b="1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大于临界角，光在玻璃与空气的界面上发生全反射。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269"/>
          <p:cNvGraphicFramePr>
            <a:graphicFrameLocks noChangeAspect="1"/>
          </p:cNvGraphicFramePr>
          <p:nvPr/>
        </p:nvGraphicFramePr>
        <p:xfrm>
          <a:off x="6343650" y="1255395"/>
          <a:ext cx="134810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98500" imgH="241300" progId="Equation.KSEE3">
                  <p:embed/>
                </p:oleObj>
              </mc:Choice>
              <mc:Fallback>
                <p:oleObj name="" r:id="rId3" imgW="698500" imgH="2413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3650" y="1255395"/>
                        <a:ext cx="1348105" cy="465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2"/>
          <p:cNvGrpSpPr/>
          <p:nvPr/>
        </p:nvGrpSpPr>
        <p:grpSpPr bwMode="auto">
          <a:xfrm>
            <a:off x="5543550" y="1371600"/>
            <a:ext cx="2228850" cy="4286250"/>
            <a:chOff x="624" y="1248"/>
            <a:chExt cx="1536" cy="2640"/>
          </a:xfrm>
        </p:grpSpPr>
        <p:sp>
          <p:nvSpPr>
            <p:cNvPr id="58371" name="AutoShape 3"/>
            <p:cNvSpPr>
              <a:spLocks noChangeArrowheads="1"/>
            </p:cNvSpPr>
            <p:nvPr/>
          </p:nvSpPr>
          <p:spPr bwMode="auto">
            <a:xfrm>
              <a:off x="624" y="1248"/>
              <a:ext cx="1536" cy="2640"/>
            </a:xfrm>
            <a:prstGeom prst="roundRect">
              <a:avLst>
                <a:gd name="adj" fmla="val 21264"/>
              </a:avLst>
            </a:prstGeom>
            <a:solidFill>
              <a:schemeClr val="bg1"/>
            </a:solidFill>
            <a:ln w="9525">
              <a:noFill/>
              <a:round/>
            </a:ln>
            <a:effectLst>
              <a:outerShdw dist="8980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816" y="1296"/>
            <a:ext cx="1200" cy="2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5" name="Photo Editor Photo" r:id="rId1" imgW="1704975" imgH="3648075" progId="">
                    <p:embed/>
                  </p:oleObj>
                </mc:Choice>
                <mc:Fallback>
                  <p:oleObj name="Photo Editor Photo" r:id="rId1" imgW="1704975" imgH="3648075" progId="">
                    <p:embed/>
                    <p:pic>
                      <p:nvPicPr>
                        <p:cNvPr id="0" name="Picture 62" descr="image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96"/>
                          <a:ext cx="1200" cy="2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1" name="Group 5"/>
          <p:cNvGrpSpPr/>
          <p:nvPr/>
        </p:nvGrpSpPr>
        <p:grpSpPr bwMode="auto">
          <a:xfrm>
            <a:off x="1657350" y="3543300"/>
            <a:ext cx="3486150" cy="2171700"/>
            <a:chOff x="2496" y="960"/>
            <a:chExt cx="2832" cy="2544"/>
          </a:xfrm>
        </p:grpSpPr>
        <p:sp>
          <p:nvSpPr>
            <p:cNvPr id="58374" name="AutoShape 6"/>
            <p:cNvSpPr>
              <a:spLocks noChangeArrowheads="1"/>
            </p:cNvSpPr>
            <p:nvPr/>
          </p:nvSpPr>
          <p:spPr bwMode="auto">
            <a:xfrm>
              <a:off x="2496" y="960"/>
              <a:ext cx="2832" cy="2544"/>
            </a:xfrm>
            <a:prstGeom prst="roundRect">
              <a:avLst>
                <a:gd name="adj" fmla="val 24880"/>
              </a:avLst>
            </a:prstGeom>
            <a:solidFill>
              <a:schemeClr val="bg1"/>
            </a:solidFill>
            <a:ln w="9525">
              <a:noFill/>
              <a:round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2592" y="960"/>
            <a:ext cx="2592" cy="2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6" name="Photo Editor Photo" r:id="rId3" imgW="3419475" imgH="3324225" progId="">
                    <p:embed/>
                  </p:oleObj>
                </mc:Choice>
                <mc:Fallback>
                  <p:oleObj name="Photo Editor Photo" r:id="rId3" imgW="3419475" imgH="3324225" progId="">
                    <p:embed/>
                    <p:pic>
                      <p:nvPicPr>
                        <p:cNvPr id="0" name="Picture 63" descr="image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960"/>
                          <a:ext cx="2592" cy="2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02" name="Picture 8" descr="双筒望远镜(图片1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5" y="1543051"/>
            <a:ext cx="2286000" cy="184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文本框 99"/>
          <p:cNvSpPr txBox="1"/>
          <p:nvPr/>
        </p:nvSpPr>
        <p:spPr>
          <a:xfrm>
            <a:off x="1479550" y="6078220"/>
            <a:ext cx="7428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常用全反射棱镜代替平面镜，改变光的传播方向。</a:t>
            </a:r>
            <a:endParaRPr lang="zh-CN" alt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-30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45" y="1407796"/>
            <a:ext cx="1285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EOS350D_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45" y="3185795"/>
            <a:ext cx="1743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istds-angleho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45" y="1389857"/>
            <a:ext cx="1285875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 descr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971800"/>
            <a:ext cx="2171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2006563575737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35" y="3042920"/>
            <a:ext cx="176466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 descr="3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36" y="1407479"/>
            <a:ext cx="1789510" cy="128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068070" y="5327015"/>
            <a:ext cx="7444105" cy="13836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  <a:effectLst/>
        </p:spPr>
        <p:txBody>
          <a:bodyPr wrap="square">
            <a:spAutoFit/>
          </a:bodyPr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全反射棱镜广泛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精密昂贵的光学仪器中，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单反相机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显微镜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潜望镜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望远镜……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SC2003081113491604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" y="1349375"/>
            <a:ext cx="4246880" cy="284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200510041259315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445" y="1349375"/>
            <a:ext cx="4090035" cy="274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6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150495" y="644120"/>
            <a:ext cx="2436019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光导纤维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74980" y="4449445"/>
            <a:ext cx="793051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光导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纤维由直径约几微米的玻璃或透明塑料组成，</a:t>
            </a:r>
            <a:r>
              <a:rPr lang="zh-CN" altLang="en-US" sz="2400" b="1">
                <a:solidFill>
                  <a:srgbClr val="231F2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一定程度上可以弯折，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简称光纤。</a:t>
            </a:r>
            <a:endParaRPr lang="zh-CN" altLang="en-US" sz="2400" b="1">
              <a:solidFill>
                <a:srgbClr val="231F2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1">
                <a:solidFill>
                  <a:srgbClr val="231F2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纤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可以利用全反射规律使光线沿着弯曲路径传播。     </a:t>
            </a:r>
            <a:endParaRPr lang="zh-CN" alt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495426" y="1689185"/>
            <a:ext cx="48375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阅读教材，填空、画图</a:t>
            </a:r>
            <a:endParaRPr lang="zh-CN" altLang="en-US" sz="27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1" y="2560745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Calibri" panose="020F050202020403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58875" y="123507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结构：每根纤维有内、外两层材料；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2032000" y="166243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内层是光密介质，折射率为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1.8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左右；外层是光疏介质，折射率为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1.4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左右。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43000" y="2829560"/>
            <a:ext cx="74295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传播：光每次射到内、外两层材料的界面，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都要求入射角大于临界角，从而发生全反射。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86690" y="713105"/>
            <a:ext cx="2097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工作原理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920" y="4268470"/>
            <a:ext cx="3138170" cy="2295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4028440"/>
            <a:ext cx="4160520" cy="2775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43255" y="4683760"/>
            <a:ext cx="7865110" cy="119888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光纤通信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传输光、图象或者其他信息。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主要优点是容量大、衰减小、抗干扰性强。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890" y="880110"/>
            <a:ext cx="3978910" cy="3134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" y="880110"/>
            <a:ext cx="4044950" cy="31343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69465" y="2027555"/>
            <a:ext cx="2186305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zh-CN" altLang="en-US" sz="2000"/>
              <a:t>说是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579245" y="1038860"/>
            <a:ext cx="6175375" cy="119888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光导纤维的用途很大，医学上将其制成内窥镜，用来检查人体内脏的内部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5603" name="Picture 3" descr="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9" y="2501871"/>
            <a:ext cx="2743200" cy="191571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824730" y="2723515"/>
            <a:ext cx="2129790" cy="46037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内窥镜的结构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581261" y="2953752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 flipV="1">
            <a:off x="4253230" y="4996815"/>
            <a:ext cx="1441450" cy="12065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513715" y="4766310"/>
            <a:ext cx="3677285" cy="460375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光导纤维在医学上的应用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5604" name="Picture 4" descr="内窥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5" y="3674818"/>
            <a:ext cx="2743200" cy="206216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9" name="Picture 9" descr="slide0028_image0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61" y="3681779"/>
            <a:ext cx="8572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495426" y="1689185"/>
            <a:ext cx="48375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阅读教材，填空、画图</a:t>
            </a:r>
            <a:endParaRPr lang="zh-CN" altLang="en-US" sz="27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1" y="2560745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latin typeface="Calibri" panose="020F0502020204030204" pitchFamily="34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868680" y="1847215"/>
            <a:ext cx="762825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1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光导纤维由</a:t>
            </a:r>
            <a:r>
              <a:rPr lang="zh-CN" altLang="en-US" sz="2400" b="1" u="sng" dirty="0">
                <a:latin typeface="宋体" panose="02010600030101010101" pitchFamily="2" charset="-122"/>
              </a:rPr>
              <a:t>　　　　　　　　 </a:t>
            </a:r>
            <a:r>
              <a:rPr lang="zh-CN" altLang="en-US" sz="2400" b="1" dirty="0">
                <a:latin typeface="宋体" panose="02010600030101010101" pitchFamily="2" charset="-122"/>
              </a:rPr>
              <a:t>组成，二者的折射率不同，</a:t>
            </a:r>
            <a:r>
              <a:rPr lang="zh-CN" altLang="en-US" sz="2400" b="1" u="sng" dirty="0">
                <a:latin typeface="宋体" panose="02010600030101010101" pitchFamily="2" charset="-122"/>
              </a:rPr>
              <a:t>　　</a:t>
            </a:r>
            <a:r>
              <a:rPr lang="zh-CN" altLang="en-US" sz="2400" b="1" dirty="0">
                <a:latin typeface="宋体" panose="02010600030101010101" pitchFamily="2" charset="-122"/>
              </a:rPr>
              <a:t>的折射率大，</a:t>
            </a:r>
            <a:r>
              <a:rPr lang="zh-CN" altLang="en-US" sz="2400" b="1" u="sng" dirty="0"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</a:rPr>
              <a:t>的折射率小。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2780665" y="2006600"/>
            <a:ext cx="28549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内芯和外套两部分</a:t>
            </a:r>
            <a:r>
              <a:rPr lang="zh-CN" altLang="en-US" sz="2100" b="1" dirty="0">
                <a:solidFill>
                  <a:srgbClr val="00B0F0"/>
                </a:solidFill>
                <a:latin typeface="Calibri" panose="020F0502020204030204" pitchFamily="34" charset="0"/>
                <a:ea typeface="黑体" panose="02010600030101010101" pitchFamily="49" charset="-122"/>
              </a:rPr>
              <a:t>   </a:t>
            </a:r>
            <a:endParaRPr lang="zh-CN" altLang="en-US" sz="2100" b="1" dirty="0">
              <a:solidFill>
                <a:srgbClr val="00B0F0"/>
              </a:solidFill>
              <a:latin typeface="Calibri" panose="020F0502020204030204" pitchFamily="34" charset="0"/>
              <a:ea typeface="黑体" panose="02010600030101010101" pitchFamily="49" charset="-122"/>
            </a:endParaRP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1752183" y="2536703"/>
            <a:ext cx="84313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内芯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4125043" y="2541203"/>
            <a:ext cx="107870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外套</a:t>
            </a:r>
            <a:endParaRPr lang="zh-CN" altLang="en-US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55" y="3481705"/>
            <a:ext cx="3890645" cy="188785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4850" y="1180786"/>
            <a:ext cx="12553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思考题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7889" name="Picture 1" descr="D:\Desktop\未标题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494" y="3481754"/>
            <a:ext cx="2949747" cy="1839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6" grpId="0"/>
      <p:bldP spid="56347" grpId="0"/>
      <p:bldP spid="56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702"/>
          <p:cNvSpPr txBox="1">
            <a:spLocks noChangeArrowheads="1"/>
          </p:cNvSpPr>
          <p:nvPr/>
        </p:nvSpPr>
        <p:spPr bwMode="auto">
          <a:xfrm>
            <a:off x="6428634" y="4940138"/>
            <a:ext cx="2342699" cy="55663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algn="ctr" defTabSz="685800" eaLnBrk="0" fontAlgn="base" hangingPunct="0">
              <a:spcBef>
                <a:spcPct val="0"/>
              </a:spcBef>
              <a:spcAft>
                <a:spcPts val="450"/>
              </a:spcAft>
            </a:pPr>
            <a:r>
              <a:rPr lang="zh-CN" altLang="en-US" dirty="0">
                <a:latin typeface="Times New Roman" panose="02020603050405020304" pitchFamily="18" charset="0"/>
                <a:ea typeface="黑体" panose="02010600030101010101" pitchFamily="49" charset="-122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  <a:ea typeface="黑体" panose="02010600030101010101" pitchFamily="49" charset="-122"/>
              </a:rPr>
              <a:t>10-2-3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53085" y="5496878"/>
            <a:ext cx="7410450" cy="72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50" b="1" dirty="0">
                <a:latin typeface="黑体" panose="02010600030101010101" pitchFamily="49" charset="-122"/>
                <a:ea typeface="黑体" panose="02010600030101010101" pitchFamily="49" charset="-122"/>
                <a:cs typeface="Times New Roman" panose="02020603050405020304" pitchFamily="18" charset="0"/>
              </a:rPr>
              <a:t>           </a:t>
            </a:r>
            <a:endParaRPr lang="en-US" altLang="zh-CN" sz="750" b="1" dirty="0">
              <a:latin typeface="黑体" panose="02010600030101010101" pitchFamily="49" charset="-122"/>
              <a:ea typeface="黑体" panose="0201060003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1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边上的入射角为</a:t>
            </a:r>
            <a:r>
              <a:rPr lang="zh-CN" altLang="en-US" sz="2100">
                <a:ea typeface="宋体" panose="02010600030101010101" pitchFamily="2" charset="-122"/>
                <a:sym typeface="+mn-ea"/>
              </a:rPr>
              <a:t>30</a:t>
            </a:r>
            <a:r>
              <a:rPr lang="zh-CN" altLang="en-US" sz="2100" baseline="30000">
                <a:ea typeface="宋体" panose="02010600030101010101" pitchFamily="2" charset="-122"/>
                <a:sym typeface="+mn-ea"/>
              </a:rPr>
              <a:t>o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，小于临界角，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点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不会发生全反射。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885" y="4677300"/>
            <a:ext cx="2040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40940" y="3028930"/>
            <a:ext cx="2803917" cy="1810261"/>
            <a:chOff x="8321253" y="2895571"/>
            <a:chExt cx="3738556" cy="2413680"/>
          </a:xfrm>
        </p:grpSpPr>
        <p:grpSp>
          <p:nvGrpSpPr>
            <p:cNvPr id="21" name="组合 20"/>
            <p:cNvGrpSpPr/>
            <p:nvPr/>
          </p:nvGrpSpPr>
          <p:grpSpPr>
            <a:xfrm>
              <a:off x="8321253" y="2895571"/>
              <a:ext cx="3738556" cy="2413680"/>
              <a:chOff x="8321253" y="2895571"/>
              <a:chExt cx="3738556" cy="241368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8321253" y="2895571"/>
                <a:ext cx="3738556" cy="2413680"/>
                <a:chOff x="3454661" y="2771678"/>
                <a:chExt cx="4497914" cy="2413680"/>
              </a:xfrm>
            </p:grpSpPr>
            <p:sp>
              <p:nvSpPr>
                <p:cNvPr id="3" name="等腰三角形 2"/>
                <p:cNvSpPr/>
                <p:nvPr/>
              </p:nvSpPr>
              <p:spPr>
                <a:xfrm>
                  <a:off x="3781920" y="3089503"/>
                  <a:ext cx="3801979" cy="1896176"/>
                </a:xfrm>
                <a:prstGeom prst="triangle">
                  <a:avLst>
                    <a:gd name="adj" fmla="val 48734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5355651" y="2771678"/>
                  <a:ext cx="32725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sz="13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3454661" y="4760488"/>
                  <a:ext cx="32725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zh-CN" altLang="en-US" sz="13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7625316" y="4785249"/>
                  <a:ext cx="32725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13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4321217" y="3846905"/>
                  <a:ext cx="32725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zh-CN" altLang="en-US" sz="13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4708348" y="3028429"/>
                  <a:ext cx="0" cy="100314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弧形 17"/>
              <p:cNvSpPr/>
              <p:nvPr/>
            </p:nvSpPr>
            <p:spPr>
              <a:xfrm>
                <a:off x="9313523" y="3725785"/>
                <a:ext cx="275565" cy="371862"/>
              </a:xfrm>
              <a:prstGeom prst="arc">
                <a:avLst>
                  <a:gd name="adj1" fmla="val 14099673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9371584" y="3394207"/>
                    <a:ext cx="289425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35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zh-CN" altLang="en-US" sz="1350" b="1" dirty="0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584" y="3394207"/>
                    <a:ext cx="289425" cy="40010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23" name="直接箭头连接符 22"/>
            <p:cNvCxnSpPr>
              <a:endCxn id="3" idx="3"/>
            </p:cNvCxnSpPr>
            <p:nvPr/>
          </p:nvCxnSpPr>
          <p:spPr>
            <a:xfrm>
              <a:off x="9377511" y="4155465"/>
              <a:ext cx="755801" cy="954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210185" y="721995"/>
            <a:ext cx="775335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：如图所示，有一束平行于等边三棱镜截面     的单色光从空气射向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点，并偏折到F点，已知入射方向与边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的夹角为     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分别为边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BC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的中点，请问光线能否在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点发生全反射？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1" name="图片 322" descr="高考资源网( www.ks5u.com)，中国最大的高考网站，您身边的高考专家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90" y="883285"/>
            <a:ext cx="769620" cy="383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9" name="图片 325" descr="高考资源网( www.ks5u.com)，中国最大的高考网站，您身边的高考专家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55" y="2004695"/>
            <a:ext cx="759460" cy="369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31"/>
          <p:cNvSpPr txBox="1"/>
          <p:nvPr/>
        </p:nvSpPr>
        <p:spPr>
          <a:xfrm>
            <a:off x="282575" y="3028950"/>
            <a:ext cx="6499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ea typeface="宋体" panose="02010600030101010101" pitchFamily="2" charset="-122"/>
              </a:rPr>
              <a:t>解：</a:t>
            </a:r>
            <a:r>
              <a:rPr lang="zh-CN" altLang="en-US" sz="2400">
                <a:ea typeface="宋体" panose="02010600030101010101" pitchFamily="2" charset="-122"/>
              </a:rPr>
              <a:t>E点入射角为60</a:t>
            </a:r>
            <a:r>
              <a:rPr lang="zh-CN" altLang="en-US" sz="2400" baseline="30000">
                <a:ea typeface="宋体" panose="02010600030101010101" pitchFamily="2" charset="-122"/>
              </a:rPr>
              <a:t>o</a:t>
            </a:r>
            <a:r>
              <a:rPr lang="zh-CN" altLang="en-US" sz="2400">
                <a:ea typeface="宋体" panose="02010600030101010101" pitchFamily="2" charset="-122"/>
              </a:rPr>
              <a:t> ，折射角为30</a:t>
            </a:r>
            <a:r>
              <a:rPr lang="zh-CN" altLang="en-US" sz="2400" baseline="30000">
                <a:ea typeface="宋体" panose="02010600030101010101" pitchFamily="2" charset="-122"/>
              </a:rPr>
              <a:t>o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1225" y="3755390"/>
            <a:ext cx="3603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求得玻璃的折射率为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-2147482573" name="图片 331" descr="高考资源网( www.ks5u.com)，中国最大的高考网站，您身边的高考专家。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05" y="3710940"/>
            <a:ext cx="580390" cy="549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436880" y="4260850"/>
            <a:ext cx="50749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光线在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点发生全反射的临界角</a:t>
            </a:r>
            <a:endParaRPr lang="zh-CN" altLang="en-US" sz="2400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1935" y="4940300"/>
          <a:ext cx="154559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622300" imgH="203200" progId="Equation.KSEE3">
                  <p:embed/>
                </p:oleObj>
              </mc:Choice>
              <mc:Fallback>
                <p:oleObj name="" r:id="rId5" imgW="622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1935" y="4940300"/>
                        <a:ext cx="154559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114300" imgH="215900" progId="Equation.KSEE3">
                  <p:embed/>
                </p:oleObj>
              </mc:Choice>
              <mc:Fallback>
                <p:oleObj name="" r:id="rId7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510030" y="4789805"/>
          <a:ext cx="184594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" r:id="rId9" imgW="965200" imgH="431800" progId="">
                  <p:embed/>
                </p:oleObj>
              </mc:Choice>
              <mc:Fallback>
                <p:oleObj name="" r:id="rId9" imgW="965200" imgH="431800" progId="">
                  <p:embed/>
                  <p:pic>
                    <p:nvPicPr>
                      <p:cNvPr id="0" name="Picture 32" descr="image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030" y="4789805"/>
                        <a:ext cx="1845945" cy="857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196715" y="3203501"/>
                <a:ext cx="6436895" cy="991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75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</a:t>
                </a:r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：由该棱镜的折射率为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2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可知其临界角</a:t>
                </a:r>
                <a:r>
                  <a:rPr lang="en-US" altLang="zh-CN" sz="21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𝑠𝑖𝑛𝐶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den>
                    </m:f>
                    <m:r>
                      <a:rPr lang="en-US" altLang="zh-CN" sz="21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1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zh-CN" altLang="en-US" sz="2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850" y="3143885"/>
                <a:ext cx="6706235" cy="1171575"/>
              </a:xfrm>
              <a:prstGeom prst="rect">
                <a:avLst/>
              </a:prstGeom>
              <a:blipFill rotWithShape="1">
                <a:blip r:embed="rId1"/>
                <a:stretch>
                  <a:fillRect l="-663" t="-617" b="-5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" name="组合 1703"/>
          <p:cNvGrpSpPr/>
          <p:nvPr/>
        </p:nvGrpSpPr>
        <p:grpSpPr bwMode="auto">
          <a:xfrm>
            <a:off x="6633610" y="3143701"/>
            <a:ext cx="2509871" cy="2968100"/>
            <a:chOff x="3130" y="1753"/>
            <a:chExt cx="1774" cy="2647"/>
          </a:xfrm>
        </p:grpSpPr>
        <p:pic>
          <p:nvPicPr>
            <p:cNvPr id="10243" name="图片 134" descr="a4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" y="1753"/>
              <a:ext cx="1395" cy="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1705"/>
            <p:cNvSpPr txBox="1">
              <a:spLocks noChangeArrowheads="1"/>
            </p:cNvSpPr>
            <p:nvPr/>
          </p:nvSpPr>
          <p:spPr bwMode="auto">
            <a:xfrm>
              <a:off x="3130" y="3932"/>
              <a:ext cx="1774" cy="46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ts val="450"/>
                </a:spcAft>
              </a:pPr>
              <a:r>
                <a:rPr lang="zh-CN" altLang="en-US" sz="2100" dirty="0">
                  <a:latin typeface="Times New Roman" panose="02020603050405020304" pitchFamily="18" charset="0"/>
                  <a:ea typeface="黑体" panose="02010600030101010101" pitchFamily="49" charset="-122"/>
                </a:rPr>
                <a:t>图</a:t>
              </a:r>
              <a:r>
                <a:rPr lang="en-US" altLang="zh-CN" sz="2100" dirty="0">
                  <a:latin typeface="Times New Roman" panose="02020603050405020304" pitchFamily="18" charset="0"/>
                  <a:ea typeface="黑体" panose="02010600030101010101" pitchFamily="49" charset="-122"/>
                </a:rPr>
                <a:t>10-2-4</a:t>
              </a:r>
              <a:endParaRPr lang="zh-CN" altLang="zh-CN" sz="2100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85799" y="4315674"/>
            <a:ext cx="5947811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可求出</a:t>
            </a:r>
            <a:r>
              <a:rPr lang="en-US" altLang="zh-CN" sz="21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GG</a:t>
            </a:r>
            <a:r>
              <a:rPr lang="en-US" altLang="zh-CN" sz="21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右边入射光线入射角大于临界角，将发生全反射。而</a:t>
            </a:r>
            <a:r>
              <a:rPr lang="en-US" altLang="zh-CN" sz="21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GG</a:t>
            </a:r>
            <a:r>
              <a:rPr lang="en-US" altLang="zh-CN" sz="21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左边的入射光线入射角小于临界角，不会发生全反射。所以该光线只能从圆弧</a:t>
            </a:r>
            <a:r>
              <a:rPr lang="en-US" altLang="zh-CN" sz="21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NG1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射出。</a:t>
            </a:r>
            <a:endParaRPr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850" y="836930"/>
            <a:ext cx="86791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：如图是一个圆柱体棱镜的截面图，图中E、F、G、H将半径OM分成5等份，虚线EE1、FF1、 GG1、HH1平行于半径ON，ON边可吸收到达其上的所有光线。已知该棱镜的折射率n=   ，若平行光束垂直入射并覆盖OM，则光线从圆弧MN中哪一段射出？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-2147482571" name="对象 333"/>
          <p:cNvGraphicFramePr>
            <a:graphicFrameLocks noChangeAspect="1"/>
          </p:cNvGraphicFramePr>
          <p:nvPr/>
        </p:nvGraphicFramePr>
        <p:xfrm>
          <a:off x="7364095" y="2032635"/>
          <a:ext cx="243205" cy="66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39700" imgH="393700" progId="Equation.DSMT4">
                  <p:embed/>
                </p:oleObj>
              </mc:Choice>
              <mc:Fallback>
                <p:oleObj name="" r:id="rId3" imgW="1397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4095" y="2032635"/>
                        <a:ext cx="243205" cy="664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ldLvl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29186" y="1397352"/>
            <a:ext cx="4337050" cy="76835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sz="4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kumimoji="1" lang="zh-CN" altLang="en-US" sz="4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光的全反射</a:t>
            </a:r>
            <a:endParaRPr lang="zh-CN" altLang="en-US" sz="4400" b="1" dirty="0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1634222" y="2165938"/>
            <a:ext cx="5505652" cy="3340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76" tIns="34288" rIns="68576" bIns="34288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>
              <a:lnSpc>
                <a:spcPct val="15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光疏介质与光密介质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二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全反射</a:t>
            </a:r>
            <a:endParaRPr kumimoji="1"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三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全反射棱镜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685800">
              <a:lnSpc>
                <a:spcPct val="150000"/>
              </a:lnSpc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光导纤维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Grp="1" noChangeArrowheads="1"/>
          </p:cNvSpPr>
          <p:nvPr>
            <p:ph type="body" sz="half" idx="4294967295"/>
          </p:nvPr>
        </p:nvSpPr>
        <p:spPr>
          <a:xfrm>
            <a:off x="621665" y="1144270"/>
            <a:ext cx="7597140" cy="3900805"/>
          </a:xfrm>
        </p:spPr>
        <p:txBody>
          <a:bodyPr rtlCol="0">
            <a:noAutofit/>
          </a:bodyPr>
          <a:lstStyle/>
          <a:p>
            <a:pPr marL="289560" indent="-289560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None/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在运用光的反射和折射定律解题时</a:t>
            </a:r>
            <a:r>
              <a:rPr kumimoji="1"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560" indent="-289560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None/>
              <a:defRPr/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首先要分析介质折射率的大小；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9560" indent="-289560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None/>
              <a:defRPr/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确定临界角，看</a:t>
            </a:r>
            <a:r>
              <a:rPr kumimoji="1"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是否会发生全发射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9560" indent="-289560"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  <a:buNone/>
              <a:defRPr/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在确定未发生全反射的情况下，再根据折射定律确定入射角或折射角。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2285" y="947420"/>
            <a:ext cx="1404938" cy="4794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   结</a:t>
            </a:r>
            <a:endParaRPr lang="zh-CN" altLang="en-US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781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5608751" y="2986151"/>
          <a:ext cx="9715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" r:id="rId1" imgW="622300" imgH="393700" progId="">
                  <p:embed/>
                </p:oleObj>
              </mc:Choice>
              <mc:Fallback>
                <p:oleObj name="" r:id="rId1" imgW="622300" imgH="393700" progId="">
                  <p:embed/>
                  <p:pic>
                    <p:nvPicPr>
                      <p:cNvPr id="0" name="Picture 32" descr="image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751" y="2986151"/>
                        <a:ext cx="9715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305051" y="1880515"/>
            <a:ext cx="38266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光疏介质、光密介质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305051" y="3062287"/>
            <a:ext cx="1619250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b="1" dirty="0">
                <a:latin typeface="宋体" panose="02010600030101010101" pitchFamily="2" charset="-122"/>
              </a:rPr>
              <a:t>2.</a:t>
            </a:r>
            <a:r>
              <a:rPr lang="zh-CN" altLang="en-US" sz="2100" b="1" dirty="0">
                <a:latin typeface="宋体" panose="02010600030101010101" pitchFamily="2" charset="-122"/>
              </a:rPr>
              <a:t>全反射</a:t>
            </a:r>
            <a:endParaRPr lang="zh-CN" altLang="en-US" sz="2100" b="1" dirty="0">
              <a:latin typeface="宋体" panose="02010600030101010101" pitchFamily="2" charset="-122"/>
            </a:endParaRPr>
          </a:p>
        </p:txBody>
      </p:sp>
      <p:sp>
        <p:nvSpPr>
          <p:cNvPr id="32773" name="AutoShape 5"/>
          <p:cNvSpPr/>
          <p:nvPr/>
        </p:nvSpPr>
        <p:spPr bwMode="auto">
          <a:xfrm>
            <a:off x="3748088" y="2645821"/>
            <a:ext cx="276225" cy="1295400"/>
          </a:xfrm>
          <a:prstGeom prst="leftBrace">
            <a:avLst>
              <a:gd name="adj1" fmla="val 39080"/>
              <a:gd name="adj2" fmla="val 50000"/>
            </a:avLst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24313" y="2430952"/>
            <a:ext cx="161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定义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024313" y="3112546"/>
            <a:ext cx="161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临界角</a:t>
            </a:r>
            <a:r>
              <a:rPr lang="en-US" altLang="zh-CN" sz="2400" b="1" dirty="0">
                <a:latin typeface="宋体" panose="02010600030101010101" pitchFamily="2" charset="-122"/>
              </a:rPr>
              <a:t>C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024312" y="3730274"/>
            <a:ext cx="2703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全反射的产生条件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356748" y="4786584"/>
            <a:ext cx="377497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00" b="1" dirty="0">
                <a:latin typeface="宋体" panose="02010600030101010101" pitchFamily="2" charset="-122"/>
              </a:rPr>
              <a:t>3.</a:t>
            </a:r>
            <a:r>
              <a:rPr lang="zh-CN" altLang="en-US" sz="2400" b="1" dirty="0">
                <a:latin typeface="宋体" panose="02010600030101010101" pitchFamily="2" charset="-122"/>
              </a:rPr>
              <a:t>全反射原理的应用实例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2778" name="AutoShape 10"/>
          <p:cNvSpPr/>
          <p:nvPr/>
        </p:nvSpPr>
        <p:spPr bwMode="auto">
          <a:xfrm>
            <a:off x="5956935" y="4786630"/>
            <a:ext cx="276225" cy="1107440"/>
          </a:xfrm>
          <a:prstGeom prst="leftBrace">
            <a:avLst>
              <a:gd name="adj1" fmla="val 39080"/>
              <a:gd name="adj2" fmla="val 50000"/>
            </a:avLst>
          </a:prstGeom>
          <a:noFill/>
          <a:ln w="38100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370320" y="4786630"/>
            <a:ext cx="20193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全反射棱镜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光导纤维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 build="p"/>
      <p:bldP spid="32772" grpId="0" autoUpdateAnimBg="0" build="p"/>
      <p:bldP spid="32773" grpId="0" bldLvl="0" animBg="1"/>
      <p:bldP spid="32774" grpId="0" autoUpdateAnimBg="0" build="p"/>
      <p:bldP spid="32775" grpId="0" autoUpdateAnimBg="0" build="p"/>
      <p:bldP spid="32776" grpId="0" autoUpdateAnimBg="0" build="p"/>
      <p:bldP spid="32777" grpId="0" autoUpdateAnimBg="0" build="p"/>
      <p:bldP spid="32778" grpId="0" bldLvl="0" animBg="1"/>
      <p:bldP spid="32779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19710" y="1016635"/>
            <a:ext cx="48514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光疏介质与光密介质</a:t>
            </a:r>
            <a:endParaRPr kumimoji="1"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0065" y="1753870"/>
            <a:ext cx="6282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光疏介质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折射率较小的介质叫光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疏</a:t>
            </a:r>
            <a:r>
              <a:rPr lang="zh-CN" altLang="en-US" sz="2400" b="1" dirty="0">
                <a:latin typeface="宋体" panose="02010600030101010101" pitchFamily="2" charset="-122"/>
              </a:rPr>
              <a:t>介质。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74825" y="2417445"/>
            <a:ext cx="57683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光密介质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折射率较大的介质叫光密介质。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1515110" y="5251450"/>
            <a:ext cx="52241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请问：酒精是光</a:t>
            </a:r>
            <a:r>
              <a:rPr kumimoji="1" lang="zh-CN" altLang="en-US" sz="2400" b="1" dirty="0">
                <a:latin typeface="宋体" panose="02010600030101010101" pitchFamily="2" charset="-122"/>
                <a:sym typeface="+mn-ea"/>
              </a:rPr>
              <a:t>疏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介质还是光</a:t>
            </a:r>
            <a:r>
              <a:rPr kumimoji="1" lang="zh-CN" altLang="en-US" sz="2400" b="1" dirty="0">
                <a:latin typeface="宋体" panose="02010600030101010101" pitchFamily="2" charset="-122"/>
                <a:sym typeface="+mn-ea"/>
              </a:rPr>
              <a:t>密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介质？</a:t>
            </a:r>
            <a:endParaRPr kumimoji="1"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01353" y="3396032"/>
          <a:ext cx="8341965" cy="1325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446"/>
                <a:gridCol w="1072446"/>
                <a:gridCol w="1071377"/>
                <a:gridCol w="1030705"/>
                <a:gridCol w="1588333"/>
                <a:gridCol w="1239415"/>
                <a:gridCol w="1130243"/>
              </a:tblGrid>
              <a:tr h="651209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空气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酒精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玻璃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水晶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金刚石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</a:tr>
              <a:tr h="67389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1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折射率</a:t>
                      </a:r>
                      <a:endParaRPr lang="zh-CN" sz="2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1.00028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1.33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1.36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</a:t>
                      </a:r>
                      <a:r>
                        <a:rPr lang="zh-CN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1.55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2.42</a:t>
                      </a:r>
                      <a:endParaRPr lang="zh-CN" sz="2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39130" y="5957570"/>
            <a:ext cx="2725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无法确定！！！</a:t>
            </a:r>
            <a:endParaRPr lang="zh-CN" altLang="en-US" sz="28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utoUpdateAnimBg="0"/>
      <p:bldP spid="33832" grpId="0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080135" y="3415665"/>
            <a:ext cx="71945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）同一种光在光疏媒质中传播速度较大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在光密媒质中传播速度较小。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080135" y="2216785"/>
            <a:ext cx="753808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）光疏介质与光密介质的界定是以折射率为依据的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与介质的其它属性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如密度等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无关 ；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732486" y="3584682"/>
            <a:ext cx="21352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5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35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22122" y="4798516"/>
          <a:ext cx="1710928" cy="102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1" imgW="381000" imgH="228600" progId="">
                  <p:embed/>
                </p:oleObj>
              </mc:Choice>
              <mc:Fallback>
                <p:oleObj name="公式" r:id="rId1" imgW="381000" imgH="228600" progId="">
                  <p:embed/>
                  <p:pic>
                    <p:nvPicPr>
                      <p:cNvPr id="0" name="Picture 31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122" y="4798516"/>
                        <a:ext cx="1710928" cy="1026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80102" y="1587678"/>
            <a:ext cx="52336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）光疏介质与光密介质是相对的；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720" y="962660"/>
            <a:ext cx="2022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全反射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09" y="2127647"/>
            <a:ext cx="2115741" cy="178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4" descr="全反射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57" y="2127647"/>
            <a:ext cx="2316956" cy="178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 descr="未命名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51" y="2127648"/>
            <a:ext cx="1945481" cy="17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61670" y="4104005"/>
            <a:ext cx="75476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）光在两种介质分界面可能同时发生发射和折射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61670" y="4712335"/>
            <a:ext cx="71634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）入射光线最亮，反射和折射亮度在变化（能量）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61670" y="5172710"/>
            <a:ext cx="77266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）当入射角增大到一定程度的时，折射光线消失，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 入射光线全部反射回介质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0815" y="756920"/>
            <a:ext cx="23050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全反射</a:t>
            </a:r>
            <a:endParaRPr lang="zh-CN" altLang="en-US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900" y="1340485"/>
            <a:ext cx="12573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现象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1" name="Text Box 73"/>
          <p:cNvSpPr txBox="1">
            <a:spLocks noChangeArrowheads="1"/>
          </p:cNvSpPr>
          <p:nvPr/>
        </p:nvSpPr>
        <p:spPr bwMode="auto">
          <a:xfrm>
            <a:off x="702945" y="3791585"/>
            <a:ext cx="7863840" cy="175323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光由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光密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介质射入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光疏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介质时，随着入射角的增大，当折射角增大到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90°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时，折射光线完全消失，只剩下反射光线，这种现象叫做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全反射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42" name="Text Box 74"/>
          <p:cNvSpPr txBox="1">
            <a:spLocks noChangeArrowheads="1"/>
          </p:cNvSpPr>
          <p:nvPr/>
        </p:nvSpPr>
        <p:spPr bwMode="auto">
          <a:xfrm>
            <a:off x="702945" y="5704205"/>
            <a:ext cx="7863840" cy="46037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光由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光疏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介质射入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光密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介质时</a:t>
            </a:r>
            <a:r>
              <a:rPr kumimoji="1"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能否发生全反射？</a:t>
            </a:r>
            <a:endParaRPr kumimoji="1"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2630" y="6242685"/>
            <a:ext cx="1972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不能！！！</a:t>
            </a:r>
            <a:endParaRPr lang="zh-CN" altLang="en-US" sz="32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8505" y="774065"/>
            <a:ext cx="5300345" cy="29349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1" grpId="0" bldLvl="0" animBg="1" autoUpdateAnimBg="0"/>
      <p:bldP spid="7242" grpId="0" bldLvl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3" name="Object 2"/>
          <p:cNvGraphicFramePr>
            <a:graphicFrameLocks noChangeAspect="1"/>
          </p:cNvGraphicFramePr>
          <p:nvPr/>
        </p:nvGraphicFramePr>
        <p:xfrm>
          <a:off x="3570605" y="5024120"/>
          <a:ext cx="14382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1" imgW="521335" imgH="328295" progId="">
                  <p:embed/>
                </p:oleObj>
              </mc:Choice>
              <mc:Fallback>
                <p:oleObj name="Equation" r:id="rId1" imgW="521335" imgH="328295" progId="">
                  <p:embed/>
                  <p:pic>
                    <p:nvPicPr>
                      <p:cNvPr id="0" name="Picture 118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605" y="5024120"/>
                        <a:ext cx="143827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66137" y="2222424"/>
            <a:ext cx="3677591" cy="52197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）临界角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的计算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07110" y="4563745"/>
            <a:ext cx="60242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当光从介质射向真空（或空气）时</a:t>
            </a:r>
            <a:endParaRPr lang="zh-CN" altLang="en-US" sz="2400" b="1" dirty="0"/>
          </a:p>
        </p:txBody>
      </p:sp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4529138" y="3348038"/>
          <a:ext cx="857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公式" r:id="rId3" imgW="114300" imgH="215900" progId="">
                  <p:embed/>
                </p:oleObj>
              </mc:Choice>
              <mc:Fallback>
                <p:oleObj name="公式" r:id="rId3" imgW="114300" imgH="215900" progId="">
                  <p:embed/>
                  <p:pic>
                    <p:nvPicPr>
                      <p:cNvPr id="0" name="Picture 120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348038"/>
                        <a:ext cx="857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932815" y="3049905"/>
            <a:ext cx="7629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光从折射率为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b="1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的介质入射到折射率为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2400" b="1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的介质时</a:t>
            </a:r>
            <a:endParaRPr lang="zh-CN" altLang="en-US" sz="2400" b="1"/>
          </a:p>
        </p:txBody>
      </p:sp>
      <p:graphicFrame>
        <p:nvGraphicFramePr>
          <p:cNvPr id="2" name="对象 268"/>
          <p:cNvGraphicFramePr>
            <a:graphicFrameLocks noChangeAspect="1"/>
          </p:cNvGraphicFramePr>
          <p:nvPr/>
        </p:nvGraphicFramePr>
        <p:xfrm>
          <a:off x="3470275" y="3510280"/>
          <a:ext cx="1538605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673100" imgH="431800" progId="Equation.KSEE3">
                  <p:embed/>
                </p:oleObj>
              </mc:Choice>
              <mc:Fallback>
                <p:oleObj name="" r:id="rId5" imgW="6731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0275" y="3510280"/>
                        <a:ext cx="1538605" cy="986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1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6370" y="733425"/>
            <a:ext cx="2625725" cy="642938"/>
          </a:xfrm>
        </p:spPr>
        <p:txBody>
          <a:bodyPr>
            <a:normAutofit/>
          </a:bodyPr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临界角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98646" y="1456878"/>
            <a:ext cx="391120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折射角等于</a:t>
            </a:r>
            <a:r>
              <a:rPr lang="en-US" altLang="zh-CN" sz="2400" b="1" dirty="0">
                <a:latin typeface="宋体" panose="02010600030101010101" pitchFamily="2" charset="-122"/>
              </a:rPr>
              <a:t>90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时的入射角。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0" grpId="0"/>
      <p:bldP spid="297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0545" y="1272540"/>
            <a:ext cx="4427220" cy="52197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kumimoji="1" 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）全反射产生的条件</a:t>
            </a:r>
            <a:endParaRPr kumimoji="1"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735455" y="2178050"/>
            <a:ext cx="5763895" cy="52197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光线由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光密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介质射向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光疏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介质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735502" y="3133509"/>
            <a:ext cx="5941219" cy="114554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入射角大于等于临界角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endParaRPr kumimoji="1"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1" lang="en-US" altLang="zh-CN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 ≥ C</a:t>
            </a:r>
            <a:endParaRPr kumimoji="1" lang="en-US" altLang="zh-CN" sz="27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 animBg="1" autoUpdateAnimBg="0"/>
      <p:bldP spid="8198" grpId="0" bldLvl="0" animBg="1" autoUpdateAnimBg="0"/>
      <p:bldP spid="8199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861772" y="1625754"/>
            <a:ext cx="5886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水中或玻璃中的气泡看起来特别明亮</a:t>
            </a:r>
            <a:endParaRPr lang="zh-CN" altLang="en-US" sz="2400" b="1" dirty="0"/>
          </a:p>
        </p:txBody>
      </p:sp>
      <p:pic>
        <p:nvPicPr>
          <p:cNvPr id="20483" name="Picture 5" descr="2006042720593749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2"/>
          <a:stretch>
            <a:fillRect/>
          </a:stretch>
        </p:blipFill>
        <p:spPr bwMode="auto">
          <a:xfrm>
            <a:off x="1828800" y="2457451"/>
            <a:ext cx="2400300" cy="190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 descr="01-07-06_13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745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375997" y="4597799"/>
            <a:ext cx="63436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B0F0"/>
                </a:solidFill>
              </a:rPr>
              <a:t>原因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B0F0"/>
                </a:solidFill>
              </a:rPr>
              <a:t>	</a:t>
            </a:r>
            <a:r>
              <a:rPr lang="zh-CN" altLang="en-US" sz="2400" b="1" dirty="0"/>
              <a:t>光从水或玻璃射向气泡时，一部分光在分界面上发生了全反射。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演示</Application>
  <PresentationFormat>全屏显示(4:3)</PresentationFormat>
  <Paragraphs>216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华文楷体</vt:lpstr>
      <vt:lpstr>微软雅黑</vt:lpstr>
      <vt:lpstr>Times New Roman</vt:lpstr>
      <vt:lpstr>华文细黑</vt:lpstr>
      <vt:lpstr>Calibri</vt:lpstr>
      <vt:lpstr>Symbol</vt:lpstr>
      <vt:lpstr>Arial Unicode MS</vt:lpstr>
      <vt:lpstr>等线 Light</vt:lpstr>
      <vt:lpstr>Courier New</vt:lpstr>
      <vt:lpstr>Calibri Light</vt:lpstr>
      <vt:lpstr>等线</vt:lpstr>
      <vt:lpstr>华文新魏</vt:lpstr>
      <vt:lpstr>黑体</vt:lpstr>
      <vt:lpstr>自定义设计方案</vt:lpstr>
      <vt:lpstr>1_自定义设计方案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2.临界角C</vt:lpstr>
      <vt:lpstr>2.临界角C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 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、 Song</dc:creator>
  <cp:lastModifiedBy>zxb</cp:lastModifiedBy>
  <cp:revision>128</cp:revision>
  <dcterms:created xsi:type="dcterms:W3CDTF">2017-07-04T05:51:00Z</dcterms:created>
  <dcterms:modified xsi:type="dcterms:W3CDTF">2017-07-27T00:49:23Z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