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activeX/activeX2.bin" ContentType="application/vnd.ms-office.activeX"/>
  <Override PartName="/ppt/activeX/activeX2.xml" ContentType="application/vnd.ms-office.activeX+xml"/>
  <Override PartName="/ppt/activeX/activeX3.bin" ContentType="application/vnd.ms-office.activeX"/>
  <Override PartName="/ppt/activeX/activeX3.xml" ContentType="application/vnd.ms-office.activeX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36"/>
  </p:notesMasterIdLst>
  <p:sldIdLst>
    <p:sldId id="307" r:id="rId4"/>
    <p:sldId id="338" r:id="rId5"/>
    <p:sldId id="308" r:id="rId6"/>
    <p:sldId id="330" r:id="rId7"/>
    <p:sldId id="327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3" r:id="rId21"/>
    <p:sldId id="322" r:id="rId22"/>
    <p:sldId id="328" r:id="rId23"/>
    <p:sldId id="329" r:id="rId24"/>
    <p:sldId id="324" r:id="rId25"/>
    <p:sldId id="325" r:id="rId26"/>
    <p:sldId id="326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68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、 Song" initials="、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86" y="116"/>
      </p:cViewPr>
      <p:guideLst>
        <p:guide orient="horz" pos="21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commentAuthors" Target="commentAuthors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D537D-5B64-4185-B0D9-5AF56E103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751CA-E77F-4746-AF13-59DD9914B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学物理预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 userDrawn="1"/>
        </p:nvSpPr>
        <p:spPr>
          <a:xfrm>
            <a:off x="1107374" y="0"/>
            <a:ext cx="6858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》-10.3 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光的干涉及实验</a:t>
            </a:r>
            <a:endParaRPr lang="zh-CN" altLang="en-US" sz="26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544F-1AC9-4F59-8053-3AF2180BDF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2BF-1E15-49E4-8E4A-2D64E61737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6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6" y="1524002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1" y="15240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1" y="3849690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6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1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2F55E6AD-B934-484A-9732-B1797A70FED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学物理预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 userDrawn="1"/>
        </p:nvSpPr>
        <p:spPr>
          <a:xfrm>
            <a:off x="1107374" y="0"/>
            <a:ext cx="6858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》-10.3 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光的干涉及实验</a:t>
            </a:r>
            <a:endParaRPr lang="zh-CN" altLang="en-US" sz="26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12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26.xml"/><Relationship Id="rId1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14.wmf"/><Relationship Id="rId3" Type="http://schemas.openxmlformats.org/officeDocument/2006/relationships/control" Target="../activeX/activeX1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5.wmf"/><Relationship Id="rId1" Type="http://schemas.openxmlformats.org/officeDocument/2006/relationships/control" Target="../activeX/activeX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17.wmf"/><Relationship Id="rId2" Type="http://schemas.openxmlformats.org/officeDocument/2006/relationships/control" Target="../activeX/activeX3.xml"/><Relationship Id="rId1" Type="http://schemas.openxmlformats.org/officeDocument/2006/relationships/hyperlink" Target="http://baike.baidu.com/item/%E7%9B%B8%E5%B9%B2%E5%85%89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hyperlink" Target="http://baike.baidu.com/item/%E7%9B%B8%E5%B9%B2%E5%85%89/5819054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6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26.xml"/><Relationship Id="rId7" Type="http://schemas.openxmlformats.org/officeDocument/2006/relationships/image" Target="../media/image26.wmf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1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hyperlink" Target="6025&#26472;&#27663;&#35013;&#32622;.as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5800" y="728700"/>
            <a:ext cx="7772400" cy="54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434" tIns="45717" rIns="91434" bIns="45717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kumimoji="1" lang="en-US" altLang="zh-CN" sz="4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10.3 </a:t>
            </a:r>
            <a:r>
              <a:rPr kumimoji="1" lang="zh-CN" altLang="en-US" sz="4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光的干涉及实验</a:t>
            </a:r>
            <a:br>
              <a:rPr kumimoji="1" lang="en-US" altLang="zh-CN" sz="44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44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kumimoji="1" lang="zh-CN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光的相干性</a:t>
            </a:r>
            <a:endParaRPr kumimoji="1"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9080">
              <a:lnSpc>
                <a:spcPct val="180000"/>
              </a:lnSpc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获得相干光的办法</a:t>
            </a:r>
            <a:endParaRPr kumimoji="1"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9080">
              <a:lnSpc>
                <a:spcPct val="180000"/>
              </a:lnSpc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光的干涉</a:t>
            </a:r>
            <a:endParaRPr kumimoji="1"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9080">
              <a:lnSpc>
                <a:spcPct val="180000"/>
              </a:lnSpc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kumimoji="1"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薄膜干涉</a:t>
            </a:r>
            <a:endParaRPr kumimoji="1"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77" name="Picture 41" descr="图片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04" y="748284"/>
            <a:ext cx="5943600" cy="371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152400" y="4468080"/>
            <a:ext cx="8610600" cy="230695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取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点上方的点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，从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S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S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发出的光到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点的光程差，正好等于一个波长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δ= S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－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S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=2λ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，当其中一条光传来的是波峰时，另一条传来的也一定是波峰；其中一条光传来的是波谷时，另一条传来的也一定是波谷，在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点总是波峰与波峰相遇或波谷与波谷相遇，振幅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＝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+A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为最大，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点总是振动加强的地方，故出现明纹。</a:t>
            </a:r>
            <a:endParaRPr kumimoji="1" lang="zh-CN" altLang="en-US" sz="2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9979" name="Text Box 43"/>
          <p:cNvSpPr txBox="1">
            <a:spLocks noChangeArrowheads="1"/>
          </p:cNvSpPr>
          <p:nvPr/>
        </p:nvSpPr>
        <p:spPr bwMode="auto">
          <a:xfrm>
            <a:off x="6356838" y="1203204"/>
            <a:ext cx="2667000" cy="52197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光程差</a:t>
            </a:r>
            <a:r>
              <a:rPr lang="el-GR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2</a:t>
            </a:r>
            <a:r>
              <a:rPr lang="el-GR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λ</a:t>
            </a:r>
            <a:endParaRPr lang="el-GR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44"/>
          <p:cNvGrpSpPr/>
          <p:nvPr/>
        </p:nvGrpSpPr>
        <p:grpSpPr bwMode="auto">
          <a:xfrm>
            <a:off x="6204438" y="1812804"/>
            <a:ext cx="2614613" cy="2138363"/>
            <a:chOff x="3494" y="1045"/>
            <a:chExt cx="1647" cy="1347"/>
          </a:xfrm>
        </p:grpSpPr>
        <p:sp>
          <p:nvSpPr>
            <p:cNvPr id="12301" name="Text Box 45"/>
            <p:cNvSpPr txBox="1">
              <a:spLocks noChangeArrowheads="1"/>
            </p:cNvSpPr>
            <p:nvPr/>
          </p:nvSpPr>
          <p:spPr bwMode="auto">
            <a:xfrm>
              <a:off x="3494" y="1478"/>
              <a:ext cx="29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4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2" name="Text Box 46"/>
            <p:cNvSpPr txBox="1">
              <a:spLocks noChangeArrowheads="1"/>
            </p:cNvSpPr>
            <p:nvPr/>
          </p:nvSpPr>
          <p:spPr bwMode="auto">
            <a:xfrm>
              <a:off x="3506" y="2102"/>
              <a:ext cx="29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4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3" name="Text Box 47"/>
            <p:cNvSpPr txBox="1">
              <a:spLocks noChangeArrowheads="1"/>
            </p:cNvSpPr>
            <p:nvPr/>
          </p:nvSpPr>
          <p:spPr bwMode="auto">
            <a:xfrm>
              <a:off x="4778" y="1046"/>
              <a:ext cx="36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sz="2400" baseline="-30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304" name="Group 48"/>
            <p:cNvGrpSpPr/>
            <p:nvPr/>
          </p:nvGrpSpPr>
          <p:grpSpPr bwMode="auto">
            <a:xfrm>
              <a:off x="3786" y="1045"/>
              <a:ext cx="1036" cy="1319"/>
              <a:chOff x="3726" y="937"/>
              <a:chExt cx="1036" cy="1319"/>
            </a:xfrm>
          </p:grpSpPr>
          <p:sp>
            <p:nvSpPr>
              <p:cNvPr id="39985" name="Freeform 49"/>
              <p:cNvSpPr/>
              <p:nvPr/>
            </p:nvSpPr>
            <p:spPr bwMode="auto">
              <a:xfrm rot="-1500000">
                <a:off x="3726" y="1244"/>
                <a:ext cx="1036" cy="121"/>
              </a:xfrm>
              <a:custGeom>
                <a:avLst/>
                <a:gdLst>
                  <a:gd name="T0" fmla="*/ 400 w 28833"/>
                  <a:gd name="T1" fmla="*/ 1316 h 4000"/>
                  <a:gd name="T2" fmla="*/ 1000 w 28833"/>
                  <a:gd name="T3" fmla="*/ 468 h 4000"/>
                  <a:gd name="T4" fmla="*/ 1600 w 28833"/>
                  <a:gd name="T5" fmla="*/ 30 h 4000"/>
                  <a:gd name="T6" fmla="*/ 2200 w 28833"/>
                  <a:gd name="T7" fmla="*/ 121 h 4000"/>
                  <a:gd name="T8" fmla="*/ 2800 w 28833"/>
                  <a:gd name="T9" fmla="*/ 714 h 4000"/>
                  <a:gd name="T10" fmla="*/ 3400 w 28833"/>
                  <a:gd name="T11" fmla="*/ 1653 h 4000"/>
                  <a:gd name="T12" fmla="*/ 4000 w 28833"/>
                  <a:gd name="T13" fmla="*/ 2684 h 4000"/>
                  <a:gd name="T14" fmla="*/ 4600 w 28833"/>
                  <a:gd name="T15" fmla="*/ 3532 h 4000"/>
                  <a:gd name="T16" fmla="*/ 5200 w 28833"/>
                  <a:gd name="T17" fmla="*/ 3970 h 4000"/>
                  <a:gd name="T18" fmla="*/ 5800 w 28833"/>
                  <a:gd name="T19" fmla="*/ 3879 h 4000"/>
                  <a:gd name="T20" fmla="*/ 6400 w 28833"/>
                  <a:gd name="T21" fmla="*/ 3286 h 4000"/>
                  <a:gd name="T22" fmla="*/ 7000 w 28833"/>
                  <a:gd name="T23" fmla="*/ 2348 h 4000"/>
                  <a:gd name="T24" fmla="*/ 7600 w 28833"/>
                  <a:gd name="T25" fmla="*/ 1316 h 4000"/>
                  <a:gd name="T26" fmla="*/ 8200 w 28833"/>
                  <a:gd name="T27" fmla="*/ 468 h 4000"/>
                  <a:gd name="T28" fmla="*/ 8800 w 28833"/>
                  <a:gd name="T29" fmla="*/ 30 h 4000"/>
                  <a:gd name="T30" fmla="*/ 9400 w 28833"/>
                  <a:gd name="T31" fmla="*/ 120 h 4000"/>
                  <a:gd name="T32" fmla="*/ 10000 w 28833"/>
                  <a:gd name="T33" fmla="*/ 714 h 4000"/>
                  <a:gd name="T34" fmla="*/ 10600 w 28833"/>
                  <a:gd name="T35" fmla="*/ 1652 h 4000"/>
                  <a:gd name="T36" fmla="*/ 11200 w 28833"/>
                  <a:gd name="T37" fmla="*/ 2683 h 4000"/>
                  <a:gd name="T38" fmla="*/ 11800 w 28833"/>
                  <a:gd name="T39" fmla="*/ 3532 h 4000"/>
                  <a:gd name="T40" fmla="*/ 12400 w 28833"/>
                  <a:gd name="T41" fmla="*/ 3970 h 4000"/>
                  <a:gd name="T42" fmla="*/ 13000 w 28833"/>
                  <a:gd name="T43" fmla="*/ 3880 h 4000"/>
                  <a:gd name="T44" fmla="*/ 13600 w 28833"/>
                  <a:gd name="T45" fmla="*/ 3286 h 4000"/>
                  <a:gd name="T46" fmla="*/ 14200 w 28833"/>
                  <a:gd name="T47" fmla="*/ 2348 h 4000"/>
                  <a:gd name="T48" fmla="*/ 14800 w 28833"/>
                  <a:gd name="T49" fmla="*/ 1317 h 4000"/>
                  <a:gd name="T50" fmla="*/ 15400 w 28833"/>
                  <a:gd name="T51" fmla="*/ 468 h 4000"/>
                  <a:gd name="T52" fmla="*/ 16000 w 28833"/>
                  <a:gd name="T53" fmla="*/ 31 h 4000"/>
                  <a:gd name="T54" fmla="*/ 16600 w 28833"/>
                  <a:gd name="T55" fmla="*/ 120 h 4000"/>
                  <a:gd name="T56" fmla="*/ 17200 w 28833"/>
                  <a:gd name="T57" fmla="*/ 714 h 4000"/>
                  <a:gd name="T58" fmla="*/ 17800 w 28833"/>
                  <a:gd name="T59" fmla="*/ 1652 h 4000"/>
                  <a:gd name="T60" fmla="*/ 18400 w 28833"/>
                  <a:gd name="T61" fmla="*/ 2683 h 4000"/>
                  <a:gd name="T62" fmla="*/ 19000 w 28833"/>
                  <a:gd name="T63" fmla="*/ 3531 h 4000"/>
                  <a:gd name="T64" fmla="*/ 19600 w 28833"/>
                  <a:gd name="T65" fmla="*/ 3969 h 4000"/>
                  <a:gd name="T66" fmla="*/ 20200 w 28833"/>
                  <a:gd name="T67" fmla="*/ 3880 h 4000"/>
                  <a:gd name="T68" fmla="*/ 20800 w 28833"/>
                  <a:gd name="T69" fmla="*/ 3286 h 4000"/>
                  <a:gd name="T70" fmla="*/ 21400 w 28833"/>
                  <a:gd name="T71" fmla="*/ 2348 h 4000"/>
                  <a:gd name="T72" fmla="*/ 22000 w 28833"/>
                  <a:gd name="T73" fmla="*/ 1317 h 4000"/>
                  <a:gd name="T74" fmla="*/ 22600 w 28833"/>
                  <a:gd name="T75" fmla="*/ 469 h 4000"/>
                  <a:gd name="T76" fmla="*/ 23200 w 28833"/>
                  <a:gd name="T77" fmla="*/ 31 h 4000"/>
                  <a:gd name="T78" fmla="*/ 23800 w 28833"/>
                  <a:gd name="T79" fmla="*/ 120 h 4000"/>
                  <a:gd name="T80" fmla="*/ 24400 w 28833"/>
                  <a:gd name="T81" fmla="*/ 713 h 4000"/>
                  <a:gd name="T82" fmla="*/ 25000 w 28833"/>
                  <a:gd name="T83" fmla="*/ 1651 h 4000"/>
                  <a:gd name="T84" fmla="*/ 25600 w 28833"/>
                  <a:gd name="T85" fmla="*/ 2683 h 4000"/>
                  <a:gd name="T86" fmla="*/ 26200 w 28833"/>
                  <a:gd name="T87" fmla="*/ 3531 h 4000"/>
                  <a:gd name="T88" fmla="*/ 26800 w 28833"/>
                  <a:gd name="T89" fmla="*/ 3969 h 4000"/>
                  <a:gd name="T90" fmla="*/ 27400 w 28833"/>
                  <a:gd name="T91" fmla="*/ 3880 h 4000"/>
                  <a:gd name="T92" fmla="*/ 28000 w 28833"/>
                  <a:gd name="T93" fmla="*/ 3287 h 4000"/>
                  <a:gd name="T94" fmla="*/ 28600 w 28833"/>
                  <a:gd name="T95" fmla="*/ 2349 h 4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833" h="4000">
                    <a:moveTo>
                      <a:pt x="0" y="2000"/>
                    </a:moveTo>
                    <a:cubicBezTo>
                      <a:pt x="66" y="1883"/>
                      <a:pt x="133" y="1767"/>
                      <a:pt x="200" y="1653"/>
                    </a:cubicBezTo>
                    <a:cubicBezTo>
                      <a:pt x="267" y="1539"/>
                      <a:pt x="333" y="1425"/>
                      <a:pt x="400" y="1316"/>
                    </a:cubicBezTo>
                    <a:cubicBezTo>
                      <a:pt x="467" y="1207"/>
                      <a:pt x="533" y="1100"/>
                      <a:pt x="600" y="1000"/>
                    </a:cubicBezTo>
                    <a:cubicBezTo>
                      <a:pt x="667" y="900"/>
                      <a:pt x="733" y="803"/>
                      <a:pt x="800" y="714"/>
                    </a:cubicBezTo>
                    <a:cubicBezTo>
                      <a:pt x="867" y="625"/>
                      <a:pt x="933" y="542"/>
                      <a:pt x="1000" y="468"/>
                    </a:cubicBezTo>
                    <a:cubicBezTo>
                      <a:pt x="1067" y="394"/>
                      <a:pt x="1133" y="326"/>
                      <a:pt x="1200" y="268"/>
                    </a:cubicBezTo>
                    <a:cubicBezTo>
                      <a:pt x="1267" y="210"/>
                      <a:pt x="1333" y="161"/>
                      <a:pt x="1400" y="121"/>
                    </a:cubicBezTo>
                    <a:cubicBezTo>
                      <a:pt x="1467" y="81"/>
                      <a:pt x="1533" y="50"/>
                      <a:pt x="1600" y="30"/>
                    </a:cubicBezTo>
                    <a:cubicBezTo>
                      <a:pt x="1667" y="10"/>
                      <a:pt x="1733" y="0"/>
                      <a:pt x="1800" y="0"/>
                    </a:cubicBezTo>
                    <a:cubicBezTo>
                      <a:pt x="1867" y="0"/>
                      <a:pt x="1933" y="10"/>
                      <a:pt x="2000" y="30"/>
                    </a:cubicBezTo>
                    <a:cubicBezTo>
                      <a:pt x="2067" y="50"/>
                      <a:pt x="2133" y="81"/>
                      <a:pt x="2200" y="121"/>
                    </a:cubicBezTo>
                    <a:cubicBezTo>
                      <a:pt x="2267" y="161"/>
                      <a:pt x="2333" y="210"/>
                      <a:pt x="2400" y="268"/>
                    </a:cubicBezTo>
                    <a:cubicBezTo>
                      <a:pt x="2467" y="326"/>
                      <a:pt x="2533" y="394"/>
                      <a:pt x="2600" y="468"/>
                    </a:cubicBezTo>
                    <a:cubicBezTo>
                      <a:pt x="2667" y="542"/>
                      <a:pt x="2733" y="625"/>
                      <a:pt x="2800" y="714"/>
                    </a:cubicBezTo>
                    <a:cubicBezTo>
                      <a:pt x="2867" y="803"/>
                      <a:pt x="2933" y="900"/>
                      <a:pt x="3000" y="1000"/>
                    </a:cubicBezTo>
                    <a:cubicBezTo>
                      <a:pt x="3067" y="1100"/>
                      <a:pt x="3133" y="1207"/>
                      <a:pt x="3200" y="1316"/>
                    </a:cubicBezTo>
                    <a:cubicBezTo>
                      <a:pt x="3267" y="1425"/>
                      <a:pt x="3333" y="1539"/>
                      <a:pt x="3400" y="1653"/>
                    </a:cubicBezTo>
                    <a:cubicBezTo>
                      <a:pt x="3467" y="1767"/>
                      <a:pt x="3533" y="1884"/>
                      <a:pt x="3600" y="2000"/>
                    </a:cubicBezTo>
                    <a:cubicBezTo>
                      <a:pt x="3667" y="2116"/>
                      <a:pt x="3733" y="2233"/>
                      <a:pt x="3800" y="2347"/>
                    </a:cubicBezTo>
                    <a:cubicBezTo>
                      <a:pt x="3867" y="2461"/>
                      <a:pt x="3933" y="2575"/>
                      <a:pt x="4000" y="2684"/>
                    </a:cubicBezTo>
                    <a:cubicBezTo>
                      <a:pt x="4067" y="2793"/>
                      <a:pt x="4133" y="2900"/>
                      <a:pt x="4200" y="3000"/>
                    </a:cubicBezTo>
                    <a:cubicBezTo>
                      <a:pt x="4267" y="3100"/>
                      <a:pt x="4333" y="3196"/>
                      <a:pt x="4400" y="3285"/>
                    </a:cubicBezTo>
                    <a:cubicBezTo>
                      <a:pt x="4467" y="3374"/>
                      <a:pt x="4533" y="3458"/>
                      <a:pt x="4600" y="3532"/>
                    </a:cubicBezTo>
                    <a:cubicBezTo>
                      <a:pt x="4667" y="3606"/>
                      <a:pt x="4733" y="3674"/>
                      <a:pt x="4800" y="3732"/>
                    </a:cubicBezTo>
                    <a:cubicBezTo>
                      <a:pt x="4867" y="3790"/>
                      <a:pt x="4933" y="3839"/>
                      <a:pt x="5000" y="3879"/>
                    </a:cubicBezTo>
                    <a:cubicBezTo>
                      <a:pt x="5067" y="3919"/>
                      <a:pt x="5133" y="3950"/>
                      <a:pt x="5200" y="3970"/>
                    </a:cubicBezTo>
                    <a:cubicBezTo>
                      <a:pt x="5267" y="3990"/>
                      <a:pt x="5333" y="4000"/>
                      <a:pt x="5400" y="4000"/>
                    </a:cubicBezTo>
                    <a:cubicBezTo>
                      <a:pt x="5467" y="4000"/>
                      <a:pt x="5533" y="3990"/>
                      <a:pt x="5600" y="3970"/>
                    </a:cubicBezTo>
                    <a:cubicBezTo>
                      <a:pt x="5667" y="3950"/>
                      <a:pt x="5733" y="3919"/>
                      <a:pt x="5800" y="3879"/>
                    </a:cubicBezTo>
                    <a:cubicBezTo>
                      <a:pt x="5867" y="3839"/>
                      <a:pt x="5933" y="3790"/>
                      <a:pt x="6000" y="3732"/>
                    </a:cubicBezTo>
                    <a:cubicBezTo>
                      <a:pt x="6067" y="3674"/>
                      <a:pt x="6133" y="3606"/>
                      <a:pt x="6200" y="3532"/>
                    </a:cubicBezTo>
                    <a:cubicBezTo>
                      <a:pt x="6267" y="3458"/>
                      <a:pt x="6333" y="3375"/>
                      <a:pt x="6400" y="3286"/>
                    </a:cubicBezTo>
                    <a:cubicBezTo>
                      <a:pt x="6467" y="3197"/>
                      <a:pt x="6533" y="3100"/>
                      <a:pt x="6600" y="3000"/>
                    </a:cubicBezTo>
                    <a:cubicBezTo>
                      <a:pt x="6667" y="2900"/>
                      <a:pt x="6733" y="2793"/>
                      <a:pt x="6800" y="2684"/>
                    </a:cubicBezTo>
                    <a:cubicBezTo>
                      <a:pt x="6867" y="2575"/>
                      <a:pt x="6933" y="2462"/>
                      <a:pt x="7000" y="2348"/>
                    </a:cubicBezTo>
                    <a:cubicBezTo>
                      <a:pt x="7067" y="2234"/>
                      <a:pt x="7133" y="2116"/>
                      <a:pt x="7200" y="2000"/>
                    </a:cubicBezTo>
                    <a:cubicBezTo>
                      <a:pt x="7267" y="1884"/>
                      <a:pt x="7333" y="1767"/>
                      <a:pt x="7400" y="1653"/>
                    </a:cubicBezTo>
                    <a:cubicBezTo>
                      <a:pt x="7467" y="1539"/>
                      <a:pt x="7533" y="1425"/>
                      <a:pt x="7600" y="1316"/>
                    </a:cubicBezTo>
                    <a:cubicBezTo>
                      <a:pt x="7667" y="1207"/>
                      <a:pt x="7733" y="1100"/>
                      <a:pt x="7800" y="1000"/>
                    </a:cubicBezTo>
                    <a:cubicBezTo>
                      <a:pt x="7867" y="900"/>
                      <a:pt x="7933" y="804"/>
                      <a:pt x="8000" y="715"/>
                    </a:cubicBezTo>
                    <a:cubicBezTo>
                      <a:pt x="8067" y="626"/>
                      <a:pt x="8133" y="542"/>
                      <a:pt x="8200" y="468"/>
                    </a:cubicBezTo>
                    <a:cubicBezTo>
                      <a:pt x="8267" y="394"/>
                      <a:pt x="8333" y="326"/>
                      <a:pt x="8400" y="268"/>
                    </a:cubicBezTo>
                    <a:cubicBezTo>
                      <a:pt x="8467" y="210"/>
                      <a:pt x="8533" y="161"/>
                      <a:pt x="8600" y="121"/>
                    </a:cubicBezTo>
                    <a:cubicBezTo>
                      <a:pt x="8667" y="81"/>
                      <a:pt x="8733" y="50"/>
                      <a:pt x="8800" y="30"/>
                    </a:cubicBezTo>
                    <a:cubicBezTo>
                      <a:pt x="8867" y="10"/>
                      <a:pt x="8933" y="0"/>
                      <a:pt x="9000" y="0"/>
                    </a:cubicBezTo>
                    <a:cubicBezTo>
                      <a:pt x="9067" y="0"/>
                      <a:pt x="9133" y="10"/>
                      <a:pt x="9200" y="30"/>
                    </a:cubicBezTo>
                    <a:cubicBezTo>
                      <a:pt x="9267" y="50"/>
                      <a:pt x="9333" y="80"/>
                      <a:pt x="9400" y="120"/>
                    </a:cubicBezTo>
                    <a:cubicBezTo>
                      <a:pt x="9467" y="160"/>
                      <a:pt x="9533" y="210"/>
                      <a:pt x="9600" y="268"/>
                    </a:cubicBezTo>
                    <a:cubicBezTo>
                      <a:pt x="9667" y="326"/>
                      <a:pt x="9733" y="394"/>
                      <a:pt x="9800" y="468"/>
                    </a:cubicBezTo>
                    <a:cubicBezTo>
                      <a:pt x="9867" y="542"/>
                      <a:pt x="9933" y="625"/>
                      <a:pt x="10000" y="714"/>
                    </a:cubicBezTo>
                    <a:cubicBezTo>
                      <a:pt x="10067" y="803"/>
                      <a:pt x="10133" y="900"/>
                      <a:pt x="10200" y="1000"/>
                    </a:cubicBezTo>
                    <a:cubicBezTo>
                      <a:pt x="10267" y="1100"/>
                      <a:pt x="10333" y="1206"/>
                      <a:pt x="10400" y="1315"/>
                    </a:cubicBezTo>
                    <a:cubicBezTo>
                      <a:pt x="10467" y="1424"/>
                      <a:pt x="10533" y="1538"/>
                      <a:pt x="10600" y="1652"/>
                    </a:cubicBezTo>
                    <a:cubicBezTo>
                      <a:pt x="10667" y="1766"/>
                      <a:pt x="10733" y="1883"/>
                      <a:pt x="10800" y="1999"/>
                    </a:cubicBezTo>
                    <a:cubicBezTo>
                      <a:pt x="10867" y="2115"/>
                      <a:pt x="10933" y="2233"/>
                      <a:pt x="11000" y="2347"/>
                    </a:cubicBezTo>
                    <a:cubicBezTo>
                      <a:pt x="11067" y="2461"/>
                      <a:pt x="11133" y="2574"/>
                      <a:pt x="11200" y="2683"/>
                    </a:cubicBezTo>
                    <a:cubicBezTo>
                      <a:pt x="11267" y="2792"/>
                      <a:pt x="11333" y="2899"/>
                      <a:pt x="11400" y="2999"/>
                    </a:cubicBezTo>
                    <a:cubicBezTo>
                      <a:pt x="11467" y="3099"/>
                      <a:pt x="11533" y="3196"/>
                      <a:pt x="11600" y="3285"/>
                    </a:cubicBezTo>
                    <a:cubicBezTo>
                      <a:pt x="11667" y="3374"/>
                      <a:pt x="11733" y="3458"/>
                      <a:pt x="11800" y="3532"/>
                    </a:cubicBezTo>
                    <a:cubicBezTo>
                      <a:pt x="11867" y="3606"/>
                      <a:pt x="11933" y="3674"/>
                      <a:pt x="12000" y="3732"/>
                    </a:cubicBezTo>
                    <a:cubicBezTo>
                      <a:pt x="12067" y="3790"/>
                      <a:pt x="12133" y="3839"/>
                      <a:pt x="12200" y="3879"/>
                    </a:cubicBezTo>
                    <a:cubicBezTo>
                      <a:pt x="12267" y="3919"/>
                      <a:pt x="12333" y="3950"/>
                      <a:pt x="12400" y="3970"/>
                    </a:cubicBezTo>
                    <a:cubicBezTo>
                      <a:pt x="12467" y="3990"/>
                      <a:pt x="12533" y="4000"/>
                      <a:pt x="12600" y="4000"/>
                    </a:cubicBezTo>
                    <a:cubicBezTo>
                      <a:pt x="12667" y="4000"/>
                      <a:pt x="12733" y="3990"/>
                      <a:pt x="12800" y="3970"/>
                    </a:cubicBezTo>
                    <a:cubicBezTo>
                      <a:pt x="12867" y="3950"/>
                      <a:pt x="12933" y="3920"/>
                      <a:pt x="13000" y="3880"/>
                    </a:cubicBezTo>
                    <a:cubicBezTo>
                      <a:pt x="13067" y="3840"/>
                      <a:pt x="13133" y="3790"/>
                      <a:pt x="13200" y="3732"/>
                    </a:cubicBezTo>
                    <a:cubicBezTo>
                      <a:pt x="13267" y="3674"/>
                      <a:pt x="13333" y="3607"/>
                      <a:pt x="13400" y="3533"/>
                    </a:cubicBezTo>
                    <a:cubicBezTo>
                      <a:pt x="13467" y="3459"/>
                      <a:pt x="13533" y="3375"/>
                      <a:pt x="13600" y="3286"/>
                    </a:cubicBezTo>
                    <a:cubicBezTo>
                      <a:pt x="13667" y="3197"/>
                      <a:pt x="13733" y="3101"/>
                      <a:pt x="13800" y="3001"/>
                    </a:cubicBezTo>
                    <a:cubicBezTo>
                      <a:pt x="13867" y="2901"/>
                      <a:pt x="13933" y="2794"/>
                      <a:pt x="14000" y="2685"/>
                    </a:cubicBezTo>
                    <a:cubicBezTo>
                      <a:pt x="14067" y="2576"/>
                      <a:pt x="14133" y="2462"/>
                      <a:pt x="14200" y="2348"/>
                    </a:cubicBezTo>
                    <a:cubicBezTo>
                      <a:pt x="14267" y="2234"/>
                      <a:pt x="14333" y="2117"/>
                      <a:pt x="14400" y="2001"/>
                    </a:cubicBezTo>
                    <a:cubicBezTo>
                      <a:pt x="14467" y="1885"/>
                      <a:pt x="14533" y="1767"/>
                      <a:pt x="14600" y="1653"/>
                    </a:cubicBezTo>
                    <a:cubicBezTo>
                      <a:pt x="14667" y="1539"/>
                      <a:pt x="14733" y="1426"/>
                      <a:pt x="14800" y="1317"/>
                    </a:cubicBezTo>
                    <a:cubicBezTo>
                      <a:pt x="14867" y="1208"/>
                      <a:pt x="14933" y="1101"/>
                      <a:pt x="15000" y="1001"/>
                    </a:cubicBezTo>
                    <a:cubicBezTo>
                      <a:pt x="15067" y="901"/>
                      <a:pt x="15133" y="804"/>
                      <a:pt x="15200" y="715"/>
                    </a:cubicBezTo>
                    <a:cubicBezTo>
                      <a:pt x="15267" y="626"/>
                      <a:pt x="15333" y="542"/>
                      <a:pt x="15400" y="468"/>
                    </a:cubicBezTo>
                    <a:cubicBezTo>
                      <a:pt x="15467" y="394"/>
                      <a:pt x="15533" y="326"/>
                      <a:pt x="15600" y="268"/>
                    </a:cubicBezTo>
                    <a:cubicBezTo>
                      <a:pt x="15667" y="210"/>
                      <a:pt x="15733" y="161"/>
                      <a:pt x="15800" y="121"/>
                    </a:cubicBezTo>
                    <a:cubicBezTo>
                      <a:pt x="15867" y="81"/>
                      <a:pt x="15933" y="51"/>
                      <a:pt x="16000" y="31"/>
                    </a:cubicBezTo>
                    <a:cubicBezTo>
                      <a:pt x="16067" y="11"/>
                      <a:pt x="16133" y="0"/>
                      <a:pt x="16200" y="0"/>
                    </a:cubicBezTo>
                    <a:cubicBezTo>
                      <a:pt x="16267" y="0"/>
                      <a:pt x="16333" y="10"/>
                      <a:pt x="16400" y="30"/>
                    </a:cubicBezTo>
                    <a:cubicBezTo>
                      <a:pt x="16467" y="50"/>
                      <a:pt x="16533" y="80"/>
                      <a:pt x="16600" y="120"/>
                    </a:cubicBezTo>
                    <a:cubicBezTo>
                      <a:pt x="16667" y="160"/>
                      <a:pt x="16733" y="210"/>
                      <a:pt x="16800" y="268"/>
                    </a:cubicBezTo>
                    <a:cubicBezTo>
                      <a:pt x="16867" y="326"/>
                      <a:pt x="16933" y="393"/>
                      <a:pt x="17000" y="467"/>
                    </a:cubicBezTo>
                    <a:cubicBezTo>
                      <a:pt x="17067" y="541"/>
                      <a:pt x="17133" y="625"/>
                      <a:pt x="17200" y="714"/>
                    </a:cubicBezTo>
                    <a:cubicBezTo>
                      <a:pt x="17267" y="803"/>
                      <a:pt x="17333" y="899"/>
                      <a:pt x="17400" y="999"/>
                    </a:cubicBezTo>
                    <a:cubicBezTo>
                      <a:pt x="17467" y="1099"/>
                      <a:pt x="17533" y="1206"/>
                      <a:pt x="17600" y="1315"/>
                    </a:cubicBezTo>
                    <a:cubicBezTo>
                      <a:pt x="17667" y="1424"/>
                      <a:pt x="17733" y="1538"/>
                      <a:pt x="17800" y="1652"/>
                    </a:cubicBezTo>
                    <a:cubicBezTo>
                      <a:pt x="17867" y="1766"/>
                      <a:pt x="17933" y="1883"/>
                      <a:pt x="18000" y="1999"/>
                    </a:cubicBezTo>
                    <a:cubicBezTo>
                      <a:pt x="18067" y="2115"/>
                      <a:pt x="18133" y="2232"/>
                      <a:pt x="18200" y="2346"/>
                    </a:cubicBezTo>
                    <a:cubicBezTo>
                      <a:pt x="18267" y="2460"/>
                      <a:pt x="18333" y="2574"/>
                      <a:pt x="18400" y="2683"/>
                    </a:cubicBezTo>
                    <a:cubicBezTo>
                      <a:pt x="18467" y="2792"/>
                      <a:pt x="18533" y="2899"/>
                      <a:pt x="18600" y="2999"/>
                    </a:cubicBezTo>
                    <a:cubicBezTo>
                      <a:pt x="18667" y="3099"/>
                      <a:pt x="18733" y="3196"/>
                      <a:pt x="18800" y="3285"/>
                    </a:cubicBezTo>
                    <a:cubicBezTo>
                      <a:pt x="18867" y="3374"/>
                      <a:pt x="18933" y="3456"/>
                      <a:pt x="19000" y="3531"/>
                    </a:cubicBezTo>
                    <a:cubicBezTo>
                      <a:pt x="19067" y="3606"/>
                      <a:pt x="19133" y="3674"/>
                      <a:pt x="19200" y="3732"/>
                    </a:cubicBezTo>
                    <a:cubicBezTo>
                      <a:pt x="19267" y="3790"/>
                      <a:pt x="19333" y="3839"/>
                      <a:pt x="19400" y="3879"/>
                    </a:cubicBezTo>
                    <a:cubicBezTo>
                      <a:pt x="19467" y="3919"/>
                      <a:pt x="19533" y="3949"/>
                      <a:pt x="19600" y="3969"/>
                    </a:cubicBezTo>
                    <a:cubicBezTo>
                      <a:pt x="19667" y="3989"/>
                      <a:pt x="19733" y="4000"/>
                      <a:pt x="19800" y="4000"/>
                    </a:cubicBezTo>
                    <a:cubicBezTo>
                      <a:pt x="19867" y="4000"/>
                      <a:pt x="19933" y="3990"/>
                      <a:pt x="20000" y="3970"/>
                    </a:cubicBezTo>
                    <a:cubicBezTo>
                      <a:pt x="20067" y="3950"/>
                      <a:pt x="20133" y="3920"/>
                      <a:pt x="20200" y="3880"/>
                    </a:cubicBezTo>
                    <a:cubicBezTo>
                      <a:pt x="20267" y="3840"/>
                      <a:pt x="20333" y="3791"/>
                      <a:pt x="20400" y="3733"/>
                    </a:cubicBezTo>
                    <a:cubicBezTo>
                      <a:pt x="20467" y="3675"/>
                      <a:pt x="20533" y="3608"/>
                      <a:pt x="20600" y="3533"/>
                    </a:cubicBezTo>
                    <a:cubicBezTo>
                      <a:pt x="20667" y="3458"/>
                      <a:pt x="20733" y="3375"/>
                      <a:pt x="20800" y="3286"/>
                    </a:cubicBezTo>
                    <a:cubicBezTo>
                      <a:pt x="20867" y="3197"/>
                      <a:pt x="20933" y="3101"/>
                      <a:pt x="21000" y="3001"/>
                    </a:cubicBezTo>
                    <a:cubicBezTo>
                      <a:pt x="21067" y="2901"/>
                      <a:pt x="21133" y="2794"/>
                      <a:pt x="21200" y="2685"/>
                    </a:cubicBezTo>
                    <a:cubicBezTo>
                      <a:pt x="21267" y="2576"/>
                      <a:pt x="21333" y="2462"/>
                      <a:pt x="21400" y="2348"/>
                    </a:cubicBezTo>
                    <a:cubicBezTo>
                      <a:pt x="21467" y="2234"/>
                      <a:pt x="21533" y="2117"/>
                      <a:pt x="21600" y="2001"/>
                    </a:cubicBezTo>
                    <a:cubicBezTo>
                      <a:pt x="21667" y="1885"/>
                      <a:pt x="21733" y="1768"/>
                      <a:pt x="21800" y="1654"/>
                    </a:cubicBezTo>
                    <a:cubicBezTo>
                      <a:pt x="21867" y="1540"/>
                      <a:pt x="21933" y="1426"/>
                      <a:pt x="22000" y="1317"/>
                    </a:cubicBezTo>
                    <a:cubicBezTo>
                      <a:pt x="22067" y="1208"/>
                      <a:pt x="22133" y="1101"/>
                      <a:pt x="22200" y="1001"/>
                    </a:cubicBezTo>
                    <a:cubicBezTo>
                      <a:pt x="22267" y="901"/>
                      <a:pt x="22333" y="804"/>
                      <a:pt x="22400" y="715"/>
                    </a:cubicBezTo>
                    <a:cubicBezTo>
                      <a:pt x="22467" y="626"/>
                      <a:pt x="22533" y="543"/>
                      <a:pt x="22600" y="469"/>
                    </a:cubicBezTo>
                    <a:cubicBezTo>
                      <a:pt x="22667" y="395"/>
                      <a:pt x="22733" y="327"/>
                      <a:pt x="22800" y="269"/>
                    </a:cubicBezTo>
                    <a:cubicBezTo>
                      <a:pt x="22867" y="211"/>
                      <a:pt x="22933" y="161"/>
                      <a:pt x="23000" y="121"/>
                    </a:cubicBezTo>
                    <a:cubicBezTo>
                      <a:pt x="23067" y="81"/>
                      <a:pt x="23133" y="51"/>
                      <a:pt x="23200" y="31"/>
                    </a:cubicBezTo>
                    <a:cubicBezTo>
                      <a:pt x="23267" y="11"/>
                      <a:pt x="23333" y="0"/>
                      <a:pt x="23400" y="0"/>
                    </a:cubicBezTo>
                    <a:cubicBezTo>
                      <a:pt x="23467" y="0"/>
                      <a:pt x="23533" y="10"/>
                      <a:pt x="23600" y="30"/>
                    </a:cubicBezTo>
                    <a:cubicBezTo>
                      <a:pt x="23667" y="50"/>
                      <a:pt x="23733" y="80"/>
                      <a:pt x="23800" y="120"/>
                    </a:cubicBezTo>
                    <a:cubicBezTo>
                      <a:pt x="23867" y="160"/>
                      <a:pt x="23933" y="209"/>
                      <a:pt x="24000" y="267"/>
                    </a:cubicBezTo>
                    <a:cubicBezTo>
                      <a:pt x="24067" y="325"/>
                      <a:pt x="24133" y="393"/>
                      <a:pt x="24200" y="467"/>
                    </a:cubicBezTo>
                    <a:cubicBezTo>
                      <a:pt x="24267" y="541"/>
                      <a:pt x="24333" y="624"/>
                      <a:pt x="24400" y="713"/>
                    </a:cubicBezTo>
                    <a:cubicBezTo>
                      <a:pt x="24467" y="802"/>
                      <a:pt x="24533" y="899"/>
                      <a:pt x="24600" y="999"/>
                    </a:cubicBezTo>
                    <a:cubicBezTo>
                      <a:pt x="24667" y="1099"/>
                      <a:pt x="24733" y="1206"/>
                      <a:pt x="24800" y="1315"/>
                    </a:cubicBezTo>
                    <a:cubicBezTo>
                      <a:pt x="24867" y="1424"/>
                      <a:pt x="24933" y="1537"/>
                      <a:pt x="25000" y="1651"/>
                    </a:cubicBezTo>
                    <a:cubicBezTo>
                      <a:pt x="25067" y="1765"/>
                      <a:pt x="25133" y="1883"/>
                      <a:pt x="25200" y="1999"/>
                    </a:cubicBezTo>
                    <a:cubicBezTo>
                      <a:pt x="25267" y="2115"/>
                      <a:pt x="25333" y="2232"/>
                      <a:pt x="25400" y="2346"/>
                    </a:cubicBezTo>
                    <a:cubicBezTo>
                      <a:pt x="25467" y="2460"/>
                      <a:pt x="25533" y="2574"/>
                      <a:pt x="25600" y="2683"/>
                    </a:cubicBezTo>
                    <a:cubicBezTo>
                      <a:pt x="25667" y="2792"/>
                      <a:pt x="25733" y="2899"/>
                      <a:pt x="25800" y="2999"/>
                    </a:cubicBezTo>
                    <a:cubicBezTo>
                      <a:pt x="25867" y="3099"/>
                      <a:pt x="25933" y="3196"/>
                      <a:pt x="26000" y="3285"/>
                    </a:cubicBezTo>
                    <a:cubicBezTo>
                      <a:pt x="26067" y="3374"/>
                      <a:pt x="26133" y="3457"/>
                      <a:pt x="26200" y="3531"/>
                    </a:cubicBezTo>
                    <a:cubicBezTo>
                      <a:pt x="26267" y="3605"/>
                      <a:pt x="26333" y="3673"/>
                      <a:pt x="26400" y="3731"/>
                    </a:cubicBezTo>
                    <a:cubicBezTo>
                      <a:pt x="26467" y="3789"/>
                      <a:pt x="26533" y="3839"/>
                      <a:pt x="26600" y="3879"/>
                    </a:cubicBezTo>
                    <a:cubicBezTo>
                      <a:pt x="26667" y="3919"/>
                      <a:pt x="26733" y="3949"/>
                      <a:pt x="26800" y="3969"/>
                    </a:cubicBezTo>
                    <a:cubicBezTo>
                      <a:pt x="26867" y="3989"/>
                      <a:pt x="26933" y="4000"/>
                      <a:pt x="27000" y="4000"/>
                    </a:cubicBezTo>
                    <a:cubicBezTo>
                      <a:pt x="27067" y="4000"/>
                      <a:pt x="27133" y="3990"/>
                      <a:pt x="27200" y="3970"/>
                    </a:cubicBezTo>
                    <a:cubicBezTo>
                      <a:pt x="27267" y="3950"/>
                      <a:pt x="27333" y="3920"/>
                      <a:pt x="27400" y="3880"/>
                    </a:cubicBezTo>
                    <a:cubicBezTo>
                      <a:pt x="27467" y="3840"/>
                      <a:pt x="27533" y="3791"/>
                      <a:pt x="27600" y="3733"/>
                    </a:cubicBezTo>
                    <a:cubicBezTo>
                      <a:pt x="27667" y="3675"/>
                      <a:pt x="27733" y="3607"/>
                      <a:pt x="27800" y="3533"/>
                    </a:cubicBezTo>
                    <a:cubicBezTo>
                      <a:pt x="27867" y="3459"/>
                      <a:pt x="27933" y="3376"/>
                      <a:pt x="28000" y="3287"/>
                    </a:cubicBezTo>
                    <a:cubicBezTo>
                      <a:pt x="28067" y="3198"/>
                      <a:pt x="28133" y="3101"/>
                      <a:pt x="28200" y="3001"/>
                    </a:cubicBezTo>
                    <a:cubicBezTo>
                      <a:pt x="28267" y="2901"/>
                      <a:pt x="28333" y="2794"/>
                      <a:pt x="28400" y="2685"/>
                    </a:cubicBezTo>
                    <a:cubicBezTo>
                      <a:pt x="28467" y="2576"/>
                      <a:pt x="28533" y="2463"/>
                      <a:pt x="28600" y="2349"/>
                    </a:cubicBezTo>
                    <a:cubicBezTo>
                      <a:pt x="28667" y="2235"/>
                      <a:pt x="28767" y="2059"/>
                      <a:pt x="28800" y="2001"/>
                    </a:cubicBezTo>
                    <a:cubicBezTo>
                      <a:pt x="28833" y="1943"/>
                      <a:pt x="28816" y="1972"/>
                      <a:pt x="28800" y="2001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86" name="Freeform 50"/>
              <p:cNvSpPr/>
              <p:nvPr/>
            </p:nvSpPr>
            <p:spPr bwMode="auto">
              <a:xfrm rot="-3000000">
                <a:off x="3625" y="1557"/>
                <a:ext cx="1319" cy="79"/>
              </a:xfrm>
              <a:custGeom>
                <a:avLst/>
                <a:gdLst>
                  <a:gd name="T0" fmla="*/ 400 w 36033"/>
                  <a:gd name="T1" fmla="*/ 1316 h 4000"/>
                  <a:gd name="T2" fmla="*/ 1000 w 36033"/>
                  <a:gd name="T3" fmla="*/ 468 h 4000"/>
                  <a:gd name="T4" fmla="*/ 1600 w 36033"/>
                  <a:gd name="T5" fmla="*/ 30 h 4000"/>
                  <a:gd name="T6" fmla="*/ 2200 w 36033"/>
                  <a:gd name="T7" fmla="*/ 121 h 4000"/>
                  <a:gd name="T8" fmla="*/ 2800 w 36033"/>
                  <a:gd name="T9" fmla="*/ 714 h 4000"/>
                  <a:gd name="T10" fmla="*/ 3400 w 36033"/>
                  <a:gd name="T11" fmla="*/ 1653 h 4000"/>
                  <a:gd name="T12" fmla="*/ 4000 w 36033"/>
                  <a:gd name="T13" fmla="*/ 2684 h 4000"/>
                  <a:gd name="T14" fmla="*/ 4600 w 36033"/>
                  <a:gd name="T15" fmla="*/ 3532 h 4000"/>
                  <a:gd name="T16" fmla="*/ 5200 w 36033"/>
                  <a:gd name="T17" fmla="*/ 3970 h 4000"/>
                  <a:gd name="T18" fmla="*/ 5800 w 36033"/>
                  <a:gd name="T19" fmla="*/ 3879 h 4000"/>
                  <a:gd name="T20" fmla="*/ 6400 w 36033"/>
                  <a:gd name="T21" fmla="*/ 3286 h 4000"/>
                  <a:gd name="T22" fmla="*/ 7000 w 36033"/>
                  <a:gd name="T23" fmla="*/ 2348 h 4000"/>
                  <a:gd name="T24" fmla="*/ 7600 w 36033"/>
                  <a:gd name="T25" fmla="*/ 1316 h 4000"/>
                  <a:gd name="T26" fmla="*/ 8200 w 36033"/>
                  <a:gd name="T27" fmla="*/ 468 h 4000"/>
                  <a:gd name="T28" fmla="*/ 8800 w 36033"/>
                  <a:gd name="T29" fmla="*/ 30 h 4000"/>
                  <a:gd name="T30" fmla="*/ 9400 w 36033"/>
                  <a:gd name="T31" fmla="*/ 120 h 4000"/>
                  <a:gd name="T32" fmla="*/ 10000 w 36033"/>
                  <a:gd name="T33" fmla="*/ 714 h 4000"/>
                  <a:gd name="T34" fmla="*/ 10600 w 36033"/>
                  <a:gd name="T35" fmla="*/ 1652 h 4000"/>
                  <a:gd name="T36" fmla="*/ 11200 w 36033"/>
                  <a:gd name="T37" fmla="*/ 2683 h 4000"/>
                  <a:gd name="T38" fmla="*/ 11800 w 36033"/>
                  <a:gd name="T39" fmla="*/ 3532 h 4000"/>
                  <a:gd name="T40" fmla="*/ 12400 w 36033"/>
                  <a:gd name="T41" fmla="*/ 3970 h 4000"/>
                  <a:gd name="T42" fmla="*/ 13000 w 36033"/>
                  <a:gd name="T43" fmla="*/ 3880 h 4000"/>
                  <a:gd name="T44" fmla="*/ 13600 w 36033"/>
                  <a:gd name="T45" fmla="*/ 3286 h 4000"/>
                  <a:gd name="T46" fmla="*/ 14200 w 36033"/>
                  <a:gd name="T47" fmla="*/ 2348 h 4000"/>
                  <a:gd name="T48" fmla="*/ 14800 w 36033"/>
                  <a:gd name="T49" fmla="*/ 1317 h 4000"/>
                  <a:gd name="T50" fmla="*/ 15400 w 36033"/>
                  <a:gd name="T51" fmla="*/ 468 h 4000"/>
                  <a:gd name="T52" fmla="*/ 16000 w 36033"/>
                  <a:gd name="T53" fmla="*/ 31 h 4000"/>
                  <a:gd name="T54" fmla="*/ 16600 w 36033"/>
                  <a:gd name="T55" fmla="*/ 120 h 4000"/>
                  <a:gd name="T56" fmla="*/ 17200 w 36033"/>
                  <a:gd name="T57" fmla="*/ 714 h 4000"/>
                  <a:gd name="T58" fmla="*/ 17800 w 36033"/>
                  <a:gd name="T59" fmla="*/ 1652 h 4000"/>
                  <a:gd name="T60" fmla="*/ 18400 w 36033"/>
                  <a:gd name="T61" fmla="*/ 2683 h 4000"/>
                  <a:gd name="T62" fmla="*/ 19000 w 36033"/>
                  <a:gd name="T63" fmla="*/ 3531 h 4000"/>
                  <a:gd name="T64" fmla="*/ 19600 w 36033"/>
                  <a:gd name="T65" fmla="*/ 3969 h 4000"/>
                  <a:gd name="T66" fmla="*/ 20200 w 36033"/>
                  <a:gd name="T67" fmla="*/ 3880 h 4000"/>
                  <a:gd name="T68" fmla="*/ 20800 w 36033"/>
                  <a:gd name="T69" fmla="*/ 3286 h 4000"/>
                  <a:gd name="T70" fmla="*/ 21400 w 36033"/>
                  <a:gd name="T71" fmla="*/ 2348 h 4000"/>
                  <a:gd name="T72" fmla="*/ 22000 w 36033"/>
                  <a:gd name="T73" fmla="*/ 1317 h 4000"/>
                  <a:gd name="T74" fmla="*/ 22600 w 36033"/>
                  <a:gd name="T75" fmla="*/ 469 h 4000"/>
                  <a:gd name="T76" fmla="*/ 23200 w 36033"/>
                  <a:gd name="T77" fmla="*/ 31 h 4000"/>
                  <a:gd name="T78" fmla="*/ 23800 w 36033"/>
                  <a:gd name="T79" fmla="*/ 120 h 4000"/>
                  <a:gd name="T80" fmla="*/ 24400 w 36033"/>
                  <a:gd name="T81" fmla="*/ 713 h 4000"/>
                  <a:gd name="T82" fmla="*/ 25000 w 36033"/>
                  <a:gd name="T83" fmla="*/ 1651 h 4000"/>
                  <a:gd name="T84" fmla="*/ 25600 w 36033"/>
                  <a:gd name="T85" fmla="*/ 2683 h 4000"/>
                  <a:gd name="T86" fmla="*/ 26200 w 36033"/>
                  <a:gd name="T87" fmla="*/ 3531 h 4000"/>
                  <a:gd name="T88" fmla="*/ 26800 w 36033"/>
                  <a:gd name="T89" fmla="*/ 3969 h 4000"/>
                  <a:gd name="T90" fmla="*/ 27400 w 36033"/>
                  <a:gd name="T91" fmla="*/ 3880 h 4000"/>
                  <a:gd name="T92" fmla="*/ 28000 w 36033"/>
                  <a:gd name="T93" fmla="*/ 3287 h 4000"/>
                  <a:gd name="T94" fmla="*/ 28600 w 36033"/>
                  <a:gd name="T95" fmla="*/ 2349 h 4000"/>
                  <a:gd name="T96" fmla="*/ 29200 w 36033"/>
                  <a:gd name="T97" fmla="*/ 1317 h 4000"/>
                  <a:gd name="T98" fmla="*/ 29800 w 36033"/>
                  <a:gd name="T99" fmla="*/ 469 h 4000"/>
                  <a:gd name="T100" fmla="*/ 30400 w 36033"/>
                  <a:gd name="T101" fmla="*/ 31 h 4000"/>
                  <a:gd name="T102" fmla="*/ 31000 w 36033"/>
                  <a:gd name="T103" fmla="*/ 120 h 4000"/>
                  <a:gd name="T104" fmla="*/ 31600 w 36033"/>
                  <a:gd name="T105" fmla="*/ 713 h 4000"/>
                  <a:gd name="T106" fmla="*/ 32200 w 36033"/>
                  <a:gd name="T107" fmla="*/ 1651 h 4000"/>
                  <a:gd name="T108" fmla="*/ 32800 w 36033"/>
                  <a:gd name="T109" fmla="*/ 2682 h 4000"/>
                  <a:gd name="T110" fmla="*/ 33400 w 36033"/>
                  <a:gd name="T111" fmla="*/ 3531 h 4000"/>
                  <a:gd name="T112" fmla="*/ 34000 w 36033"/>
                  <a:gd name="T113" fmla="*/ 3969 h 4000"/>
                  <a:gd name="T114" fmla="*/ 34600 w 36033"/>
                  <a:gd name="T115" fmla="*/ 3880 h 4000"/>
                  <a:gd name="T116" fmla="*/ 35200 w 36033"/>
                  <a:gd name="T117" fmla="*/ 3287 h 4000"/>
                  <a:gd name="T118" fmla="*/ 35800 w 36033"/>
                  <a:gd name="T119" fmla="*/ 2349 h 4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033" h="4000">
                    <a:moveTo>
                      <a:pt x="0" y="2000"/>
                    </a:moveTo>
                    <a:cubicBezTo>
                      <a:pt x="66" y="1883"/>
                      <a:pt x="133" y="1767"/>
                      <a:pt x="200" y="1653"/>
                    </a:cubicBezTo>
                    <a:cubicBezTo>
                      <a:pt x="267" y="1539"/>
                      <a:pt x="333" y="1425"/>
                      <a:pt x="400" y="1316"/>
                    </a:cubicBezTo>
                    <a:cubicBezTo>
                      <a:pt x="467" y="1207"/>
                      <a:pt x="533" y="1100"/>
                      <a:pt x="600" y="1000"/>
                    </a:cubicBezTo>
                    <a:cubicBezTo>
                      <a:pt x="667" y="900"/>
                      <a:pt x="733" y="803"/>
                      <a:pt x="800" y="714"/>
                    </a:cubicBezTo>
                    <a:cubicBezTo>
                      <a:pt x="867" y="625"/>
                      <a:pt x="933" y="542"/>
                      <a:pt x="1000" y="468"/>
                    </a:cubicBezTo>
                    <a:cubicBezTo>
                      <a:pt x="1067" y="394"/>
                      <a:pt x="1133" y="326"/>
                      <a:pt x="1200" y="268"/>
                    </a:cubicBezTo>
                    <a:cubicBezTo>
                      <a:pt x="1267" y="210"/>
                      <a:pt x="1333" y="161"/>
                      <a:pt x="1400" y="121"/>
                    </a:cubicBezTo>
                    <a:cubicBezTo>
                      <a:pt x="1467" y="81"/>
                      <a:pt x="1533" y="50"/>
                      <a:pt x="1600" y="30"/>
                    </a:cubicBezTo>
                    <a:cubicBezTo>
                      <a:pt x="1667" y="10"/>
                      <a:pt x="1733" y="0"/>
                      <a:pt x="1800" y="0"/>
                    </a:cubicBezTo>
                    <a:cubicBezTo>
                      <a:pt x="1867" y="0"/>
                      <a:pt x="1933" y="10"/>
                      <a:pt x="2000" y="30"/>
                    </a:cubicBezTo>
                    <a:cubicBezTo>
                      <a:pt x="2067" y="50"/>
                      <a:pt x="2133" y="81"/>
                      <a:pt x="2200" y="121"/>
                    </a:cubicBezTo>
                    <a:cubicBezTo>
                      <a:pt x="2267" y="161"/>
                      <a:pt x="2333" y="210"/>
                      <a:pt x="2400" y="268"/>
                    </a:cubicBezTo>
                    <a:cubicBezTo>
                      <a:pt x="2467" y="326"/>
                      <a:pt x="2533" y="394"/>
                      <a:pt x="2600" y="468"/>
                    </a:cubicBezTo>
                    <a:cubicBezTo>
                      <a:pt x="2667" y="542"/>
                      <a:pt x="2733" y="625"/>
                      <a:pt x="2800" y="714"/>
                    </a:cubicBezTo>
                    <a:cubicBezTo>
                      <a:pt x="2867" y="803"/>
                      <a:pt x="2933" y="900"/>
                      <a:pt x="3000" y="1000"/>
                    </a:cubicBezTo>
                    <a:cubicBezTo>
                      <a:pt x="3067" y="1100"/>
                      <a:pt x="3133" y="1207"/>
                      <a:pt x="3200" y="1316"/>
                    </a:cubicBezTo>
                    <a:cubicBezTo>
                      <a:pt x="3267" y="1425"/>
                      <a:pt x="3333" y="1539"/>
                      <a:pt x="3400" y="1653"/>
                    </a:cubicBezTo>
                    <a:cubicBezTo>
                      <a:pt x="3467" y="1767"/>
                      <a:pt x="3533" y="1884"/>
                      <a:pt x="3600" y="2000"/>
                    </a:cubicBezTo>
                    <a:cubicBezTo>
                      <a:pt x="3667" y="2116"/>
                      <a:pt x="3733" y="2233"/>
                      <a:pt x="3800" y="2347"/>
                    </a:cubicBezTo>
                    <a:cubicBezTo>
                      <a:pt x="3867" y="2461"/>
                      <a:pt x="3933" y="2575"/>
                      <a:pt x="4000" y="2684"/>
                    </a:cubicBezTo>
                    <a:cubicBezTo>
                      <a:pt x="4067" y="2793"/>
                      <a:pt x="4133" y="2900"/>
                      <a:pt x="4200" y="3000"/>
                    </a:cubicBezTo>
                    <a:cubicBezTo>
                      <a:pt x="4267" y="3100"/>
                      <a:pt x="4333" y="3196"/>
                      <a:pt x="4400" y="3285"/>
                    </a:cubicBezTo>
                    <a:cubicBezTo>
                      <a:pt x="4467" y="3374"/>
                      <a:pt x="4533" y="3458"/>
                      <a:pt x="4600" y="3532"/>
                    </a:cubicBezTo>
                    <a:cubicBezTo>
                      <a:pt x="4667" y="3606"/>
                      <a:pt x="4733" y="3674"/>
                      <a:pt x="4800" y="3732"/>
                    </a:cubicBezTo>
                    <a:cubicBezTo>
                      <a:pt x="4867" y="3790"/>
                      <a:pt x="4933" y="3839"/>
                      <a:pt x="5000" y="3879"/>
                    </a:cubicBezTo>
                    <a:cubicBezTo>
                      <a:pt x="5067" y="3919"/>
                      <a:pt x="5133" y="3950"/>
                      <a:pt x="5200" y="3970"/>
                    </a:cubicBezTo>
                    <a:cubicBezTo>
                      <a:pt x="5267" y="3990"/>
                      <a:pt x="5333" y="4000"/>
                      <a:pt x="5400" y="4000"/>
                    </a:cubicBezTo>
                    <a:cubicBezTo>
                      <a:pt x="5467" y="4000"/>
                      <a:pt x="5533" y="3990"/>
                      <a:pt x="5600" y="3970"/>
                    </a:cubicBezTo>
                    <a:cubicBezTo>
                      <a:pt x="5667" y="3950"/>
                      <a:pt x="5733" y="3919"/>
                      <a:pt x="5800" y="3879"/>
                    </a:cubicBezTo>
                    <a:cubicBezTo>
                      <a:pt x="5867" y="3839"/>
                      <a:pt x="5933" y="3790"/>
                      <a:pt x="6000" y="3732"/>
                    </a:cubicBezTo>
                    <a:cubicBezTo>
                      <a:pt x="6067" y="3674"/>
                      <a:pt x="6133" y="3606"/>
                      <a:pt x="6200" y="3532"/>
                    </a:cubicBezTo>
                    <a:cubicBezTo>
                      <a:pt x="6267" y="3458"/>
                      <a:pt x="6333" y="3375"/>
                      <a:pt x="6400" y="3286"/>
                    </a:cubicBezTo>
                    <a:cubicBezTo>
                      <a:pt x="6467" y="3197"/>
                      <a:pt x="6533" y="3100"/>
                      <a:pt x="6600" y="3000"/>
                    </a:cubicBezTo>
                    <a:cubicBezTo>
                      <a:pt x="6667" y="2900"/>
                      <a:pt x="6733" y="2793"/>
                      <a:pt x="6800" y="2684"/>
                    </a:cubicBezTo>
                    <a:cubicBezTo>
                      <a:pt x="6867" y="2575"/>
                      <a:pt x="6933" y="2462"/>
                      <a:pt x="7000" y="2348"/>
                    </a:cubicBezTo>
                    <a:cubicBezTo>
                      <a:pt x="7067" y="2234"/>
                      <a:pt x="7133" y="2116"/>
                      <a:pt x="7200" y="2000"/>
                    </a:cubicBezTo>
                    <a:cubicBezTo>
                      <a:pt x="7267" y="1884"/>
                      <a:pt x="7333" y="1767"/>
                      <a:pt x="7400" y="1653"/>
                    </a:cubicBezTo>
                    <a:cubicBezTo>
                      <a:pt x="7467" y="1539"/>
                      <a:pt x="7533" y="1425"/>
                      <a:pt x="7600" y="1316"/>
                    </a:cubicBezTo>
                    <a:cubicBezTo>
                      <a:pt x="7667" y="1207"/>
                      <a:pt x="7733" y="1100"/>
                      <a:pt x="7800" y="1000"/>
                    </a:cubicBezTo>
                    <a:cubicBezTo>
                      <a:pt x="7867" y="900"/>
                      <a:pt x="7933" y="804"/>
                      <a:pt x="8000" y="715"/>
                    </a:cubicBezTo>
                    <a:cubicBezTo>
                      <a:pt x="8067" y="626"/>
                      <a:pt x="8133" y="542"/>
                      <a:pt x="8200" y="468"/>
                    </a:cubicBezTo>
                    <a:cubicBezTo>
                      <a:pt x="8267" y="394"/>
                      <a:pt x="8333" y="326"/>
                      <a:pt x="8400" y="268"/>
                    </a:cubicBezTo>
                    <a:cubicBezTo>
                      <a:pt x="8467" y="210"/>
                      <a:pt x="8533" y="161"/>
                      <a:pt x="8600" y="121"/>
                    </a:cubicBezTo>
                    <a:cubicBezTo>
                      <a:pt x="8667" y="81"/>
                      <a:pt x="8733" y="50"/>
                      <a:pt x="8800" y="30"/>
                    </a:cubicBezTo>
                    <a:cubicBezTo>
                      <a:pt x="8867" y="10"/>
                      <a:pt x="8933" y="0"/>
                      <a:pt x="9000" y="0"/>
                    </a:cubicBezTo>
                    <a:cubicBezTo>
                      <a:pt x="9067" y="0"/>
                      <a:pt x="9133" y="10"/>
                      <a:pt x="9200" y="30"/>
                    </a:cubicBezTo>
                    <a:cubicBezTo>
                      <a:pt x="9267" y="50"/>
                      <a:pt x="9333" y="80"/>
                      <a:pt x="9400" y="120"/>
                    </a:cubicBezTo>
                    <a:cubicBezTo>
                      <a:pt x="9467" y="160"/>
                      <a:pt x="9533" y="210"/>
                      <a:pt x="9600" y="268"/>
                    </a:cubicBezTo>
                    <a:cubicBezTo>
                      <a:pt x="9667" y="326"/>
                      <a:pt x="9733" y="394"/>
                      <a:pt x="9800" y="468"/>
                    </a:cubicBezTo>
                    <a:cubicBezTo>
                      <a:pt x="9867" y="542"/>
                      <a:pt x="9933" y="625"/>
                      <a:pt x="10000" y="714"/>
                    </a:cubicBezTo>
                    <a:cubicBezTo>
                      <a:pt x="10067" y="803"/>
                      <a:pt x="10133" y="900"/>
                      <a:pt x="10200" y="1000"/>
                    </a:cubicBezTo>
                    <a:cubicBezTo>
                      <a:pt x="10267" y="1100"/>
                      <a:pt x="10333" y="1206"/>
                      <a:pt x="10400" y="1315"/>
                    </a:cubicBezTo>
                    <a:cubicBezTo>
                      <a:pt x="10467" y="1424"/>
                      <a:pt x="10533" y="1538"/>
                      <a:pt x="10600" y="1652"/>
                    </a:cubicBezTo>
                    <a:cubicBezTo>
                      <a:pt x="10667" y="1766"/>
                      <a:pt x="10733" y="1883"/>
                      <a:pt x="10800" y="1999"/>
                    </a:cubicBezTo>
                    <a:cubicBezTo>
                      <a:pt x="10867" y="2115"/>
                      <a:pt x="10933" y="2233"/>
                      <a:pt x="11000" y="2347"/>
                    </a:cubicBezTo>
                    <a:cubicBezTo>
                      <a:pt x="11067" y="2461"/>
                      <a:pt x="11133" y="2574"/>
                      <a:pt x="11200" y="2683"/>
                    </a:cubicBezTo>
                    <a:cubicBezTo>
                      <a:pt x="11267" y="2792"/>
                      <a:pt x="11333" y="2899"/>
                      <a:pt x="11400" y="2999"/>
                    </a:cubicBezTo>
                    <a:cubicBezTo>
                      <a:pt x="11467" y="3099"/>
                      <a:pt x="11533" y="3196"/>
                      <a:pt x="11600" y="3285"/>
                    </a:cubicBezTo>
                    <a:cubicBezTo>
                      <a:pt x="11667" y="3374"/>
                      <a:pt x="11733" y="3458"/>
                      <a:pt x="11800" y="3532"/>
                    </a:cubicBezTo>
                    <a:cubicBezTo>
                      <a:pt x="11867" y="3606"/>
                      <a:pt x="11933" y="3674"/>
                      <a:pt x="12000" y="3732"/>
                    </a:cubicBezTo>
                    <a:cubicBezTo>
                      <a:pt x="12067" y="3790"/>
                      <a:pt x="12133" y="3839"/>
                      <a:pt x="12200" y="3879"/>
                    </a:cubicBezTo>
                    <a:cubicBezTo>
                      <a:pt x="12267" y="3919"/>
                      <a:pt x="12333" y="3950"/>
                      <a:pt x="12400" y="3970"/>
                    </a:cubicBezTo>
                    <a:cubicBezTo>
                      <a:pt x="12467" y="3990"/>
                      <a:pt x="12533" y="4000"/>
                      <a:pt x="12600" y="4000"/>
                    </a:cubicBezTo>
                    <a:cubicBezTo>
                      <a:pt x="12667" y="4000"/>
                      <a:pt x="12733" y="3990"/>
                      <a:pt x="12800" y="3970"/>
                    </a:cubicBezTo>
                    <a:cubicBezTo>
                      <a:pt x="12867" y="3950"/>
                      <a:pt x="12933" y="3920"/>
                      <a:pt x="13000" y="3880"/>
                    </a:cubicBezTo>
                    <a:cubicBezTo>
                      <a:pt x="13067" y="3840"/>
                      <a:pt x="13133" y="3790"/>
                      <a:pt x="13200" y="3732"/>
                    </a:cubicBezTo>
                    <a:cubicBezTo>
                      <a:pt x="13267" y="3674"/>
                      <a:pt x="13333" y="3607"/>
                      <a:pt x="13400" y="3533"/>
                    </a:cubicBezTo>
                    <a:cubicBezTo>
                      <a:pt x="13467" y="3459"/>
                      <a:pt x="13533" y="3375"/>
                      <a:pt x="13600" y="3286"/>
                    </a:cubicBezTo>
                    <a:cubicBezTo>
                      <a:pt x="13667" y="3197"/>
                      <a:pt x="13733" y="3101"/>
                      <a:pt x="13800" y="3001"/>
                    </a:cubicBezTo>
                    <a:cubicBezTo>
                      <a:pt x="13867" y="2901"/>
                      <a:pt x="13933" y="2794"/>
                      <a:pt x="14000" y="2685"/>
                    </a:cubicBezTo>
                    <a:cubicBezTo>
                      <a:pt x="14067" y="2576"/>
                      <a:pt x="14133" y="2462"/>
                      <a:pt x="14200" y="2348"/>
                    </a:cubicBezTo>
                    <a:cubicBezTo>
                      <a:pt x="14267" y="2234"/>
                      <a:pt x="14333" y="2117"/>
                      <a:pt x="14400" y="2001"/>
                    </a:cubicBezTo>
                    <a:cubicBezTo>
                      <a:pt x="14467" y="1885"/>
                      <a:pt x="14533" y="1767"/>
                      <a:pt x="14600" y="1653"/>
                    </a:cubicBezTo>
                    <a:cubicBezTo>
                      <a:pt x="14667" y="1539"/>
                      <a:pt x="14733" y="1426"/>
                      <a:pt x="14800" y="1317"/>
                    </a:cubicBezTo>
                    <a:cubicBezTo>
                      <a:pt x="14867" y="1208"/>
                      <a:pt x="14933" y="1101"/>
                      <a:pt x="15000" y="1001"/>
                    </a:cubicBezTo>
                    <a:cubicBezTo>
                      <a:pt x="15067" y="901"/>
                      <a:pt x="15133" y="804"/>
                      <a:pt x="15200" y="715"/>
                    </a:cubicBezTo>
                    <a:cubicBezTo>
                      <a:pt x="15267" y="626"/>
                      <a:pt x="15333" y="542"/>
                      <a:pt x="15400" y="468"/>
                    </a:cubicBezTo>
                    <a:cubicBezTo>
                      <a:pt x="15467" y="394"/>
                      <a:pt x="15533" y="326"/>
                      <a:pt x="15600" y="268"/>
                    </a:cubicBezTo>
                    <a:cubicBezTo>
                      <a:pt x="15667" y="210"/>
                      <a:pt x="15733" y="161"/>
                      <a:pt x="15800" y="121"/>
                    </a:cubicBezTo>
                    <a:cubicBezTo>
                      <a:pt x="15867" y="81"/>
                      <a:pt x="15933" y="51"/>
                      <a:pt x="16000" y="31"/>
                    </a:cubicBezTo>
                    <a:cubicBezTo>
                      <a:pt x="16067" y="11"/>
                      <a:pt x="16133" y="0"/>
                      <a:pt x="16200" y="0"/>
                    </a:cubicBezTo>
                    <a:cubicBezTo>
                      <a:pt x="16267" y="0"/>
                      <a:pt x="16333" y="10"/>
                      <a:pt x="16400" y="30"/>
                    </a:cubicBezTo>
                    <a:cubicBezTo>
                      <a:pt x="16467" y="50"/>
                      <a:pt x="16533" y="80"/>
                      <a:pt x="16600" y="120"/>
                    </a:cubicBezTo>
                    <a:cubicBezTo>
                      <a:pt x="16667" y="160"/>
                      <a:pt x="16733" y="210"/>
                      <a:pt x="16800" y="268"/>
                    </a:cubicBezTo>
                    <a:cubicBezTo>
                      <a:pt x="16867" y="326"/>
                      <a:pt x="16933" y="393"/>
                      <a:pt x="17000" y="467"/>
                    </a:cubicBezTo>
                    <a:cubicBezTo>
                      <a:pt x="17067" y="541"/>
                      <a:pt x="17133" y="625"/>
                      <a:pt x="17200" y="714"/>
                    </a:cubicBezTo>
                    <a:cubicBezTo>
                      <a:pt x="17267" y="803"/>
                      <a:pt x="17333" y="899"/>
                      <a:pt x="17400" y="999"/>
                    </a:cubicBezTo>
                    <a:cubicBezTo>
                      <a:pt x="17467" y="1099"/>
                      <a:pt x="17533" y="1206"/>
                      <a:pt x="17600" y="1315"/>
                    </a:cubicBezTo>
                    <a:cubicBezTo>
                      <a:pt x="17667" y="1424"/>
                      <a:pt x="17733" y="1538"/>
                      <a:pt x="17800" y="1652"/>
                    </a:cubicBezTo>
                    <a:cubicBezTo>
                      <a:pt x="17867" y="1766"/>
                      <a:pt x="17933" y="1883"/>
                      <a:pt x="18000" y="1999"/>
                    </a:cubicBezTo>
                    <a:cubicBezTo>
                      <a:pt x="18067" y="2115"/>
                      <a:pt x="18133" y="2232"/>
                      <a:pt x="18200" y="2346"/>
                    </a:cubicBezTo>
                    <a:cubicBezTo>
                      <a:pt x="18267" y="2460"/>
                      <a:pt x="18333" y="2574"/>
                      <a:pt x="18400" y="2683"/>
                    </a:cubicBezTo>
                    <a:cubicBezTo>
                      <a:pt x="18467" y="2792"/>
                      <a:pt x="18533" y="2899"/>
                      <a:pt x="18600" y="2999"/>
                    </a:cubicBezTo>
                    <a:cubicBezTo>
                      <a:pt x="18667" y="3099"/>
                      <a:pt x="18733" y="3196"/>
                      <a:pt x="18800" y="3285"/>
                    </a:cubicBezTo>
                    <a:cubicBezTo>
                      <a:pt x="18867" y="3374"/>
                      <a:pt x="18933" y="3456"/>
                      <a:pt x="19000" y="3531"/>
                    </a:cubicBezTo>
                    <a:cubicBezTo>
                      <a:pt x="19067" y="3606"/>
                      <a:pt x="19133" y="3674"/>
                      <a:pt x="19200" y="3732"/>
                    </a:cubicBezTo>
                    <a:cubicBezTo>
                      <a:pt x="19267" y="3790"/>
                      <a:pt x="19333" y="3839"/>
                      <a:pt x="19400" y="3879"/>
                    </a:cubicBezTo>
                    <a:cubicBezTo>
                      <a:pt x="19467" y="3919"/>
                      <a:pt x="19533" y="3949"/>
                      <a:pt x="19600" y="3969"/>
                    </a:cubicBezTo>
                    <a:cubicBezTo>
                      <a:pt x="19667" y="3989"/>
                      <a:pt x="19733" y="4000"/>
                      <a:pt x="19800" y="4000"/>
                    </a:cubicBezTo>
                    <a:cubicBezTo>
                      <a:pt x="19867" y="4000"/>
                      <a:pt x="19933" y="3990"/>
                      <a:pt x="20000" y="3970"/>
                    </a:cubicBezTo>
                    <a:cubicBezTo>
                      <a:pt x="20067" y="3950"/>
                      <a:pt x="20133" y="3920"/>
                      <a:pt x="20200" y="3880"/>
                    </a:cubicBezTo>
                    <a:cubicBezTo>
                      <a:pt x="20267" y="3840"/>
                      <a:pt x="20333" y="3791"/>
                      <a:pt x="20400" y="3733"/>
                    </a:cubicBezTo>
                    <a:cubicBezTo>
                      <a:pt x="20467" y="3675"/>
                      <a:pt x="20533" y="3608"/>
                      <a:pt x="20600" y="3533"/>
                    </a:cubicBezTo>
                    <a:cubicBezTo>
                      <a:pt x="20667" y="3458"/>
                      <a:pt x="20733" y="3375"/>
                      <a:pt x="20800" y="3286"/>
                    </a:cubicBezTo>
                    <a:cubicBezTo>
                      <a:pt x="20867" y="3197"/>
                      <a:pt x="20933" y="3101"/>
                      <a:pt x="21000" y="3001"/>
                    </a:cubicBezTo>
                    <a:cubicBezTo>
                      <a:pt x="21067" y="2901"/>
                      <a:pt x="21133" y="2794"/>
                      <a:pt x="21200" y="2685"/>
                    </a:cubicBezTo>
                    <a:cubicBezTo>
                      <a:pt x="21267" y="2576"/>
                      <a:pt x="21333" y="2462"/>
                      <a:pt x="21400" y="2348"/>
                    </a:cubicBezTo>
                    <a:cubicBezTo>
                      <a:pt x="21467" y="2234"/>
                      <a:pt x="21533" y="2117"/>
                      <a:pt x="21600" y="2001"/>
                    </a:cubicBezTo>
                    <a:cubicBezTo>
                      <a:pt x="21667" y="1885"/>
                      <a:pt x="21733" y="1768"/>
                      <a:pt x="21800" y="1654"/>
                    </a:cubicBezTo>
                    <a:cubicBezTo>
                      <a:pt x="21867" y="1540"/>
                      <a:pt x="21933" y="1426"/>
                      <a:pt x="22000" y="1317"/>
                    </a:cubicBezTo>
                    <a:cubicBezTo>
                      <a:pt x="22067" y="1208"/>
                      <a:pt x="22133" y="1101"/>
                      <a:pt x="22200" y="1001"/>
                    </a:cubicBezTo>
                    <a:cubicBezTo>
                      <a:pt x="22267" y="901"/>
                      <a:pt x="22333" y="804"/>
                      <a:pt x="22400" y="715"/>
                    </a:cubicBezTo>
                    <a:cubicBezTo>
                      <a:pt x="22467" y="626"/>
                      <a:pt x="22533" y="543"/>
                      <a:pt x="22600" y="469"/>
                    </a:cubicBezTo>
                    <a:cubicBezTo>
                      <a:pt x="22667" y="395"/>
                      <a:pt x="22733" y="327"/>
                      <a:pt x="22800" y="269"/>
                    </a:cubicBezTo>
                    <a:cubicBezTo>
                      <a:pt x="22867" y="211"/>
                      <a:pt x="22933" y="161"/>
                      <a:pt x="23000" y="121"/>
                    </a:cubicBezTo>
                    <a:cubicBezTo>
                      <a:pt x="23067" y="81"/>
                      <a:pt x="23133" y="51"/>
                      <a:pt x="23200" y="31"/>
                    </a:cubicBezTo>
                    <a:cubicBezTo>
                      <a:pt x="23267" y="11"/>
                      <a:pt x="23333" y="0"/>
                      <a:pt x="23400" y="0"/>
                    </a:cubicBezTo>
                    <a:cubicBezTo>
                      <a:pt x="23467" y="0"/>
                      <a:pt x="23533" y="10"/>
                      <a:pt x="23600" y="30"/>
                    </a:cubicBezTo>
                    <a:cubicBezTo>
                      <a:pt x="23667" y="50"/>
                      <a:pt x="23733" y="80"/>
                      <a:pt x="23800" y="120"/>
                    </a:cubicBezTo>
                    <a:cubicBezTo>
                      <a:pt x="23867" y="160"/>
                      <a:pt x="23933" y="209"/>
                      <a:pt x="24000" y="267"/>
                    </a:cubicBezTo>
                    <a:cubicBezTo>
                      <a:pt x="24067" y="325"/>
                      <a:pt x="24133" y="393"/>
                      <a:pt x="24200" y="467"/>
                    </a:cubicBezTo>
                    <a:cubicBezTo>
                      <a:pt x="24267" y="541"/>
                      <a:pt x="24333" y="624"/>
                      <a:pt x="24400" y="713"/>
                    </a:cubicBezTo>
                    <a:cubicBezTo>
                      <a:pt x="24467" y="802"/>
                      <a:pt x="24533" y="899"/>
                      <a:pt x="24600" y="999"/>
                    </a:cubicBezTo>
                    <a:cubicBezTo>
                      <a:pt x="24667" y="1099"/>
                      <a:pt x="24733" y="1206"/>
                      <a:pt x="24800" y="1315"/>
                    </a:cubicBezTo>
                    <a:cubicBezTo>
                      <a:pt x="24867" y="1424"/>
                      <a:pt x="24933" y="1537"/>
                      <a:pt x="25000" y="1651"/>
                    </a:cubicBezTo>
                    <a:cubicBezTo>
                      <a:pt x="25067" y="1765"/>
                      <a:pt x="25133" y="1883"/>
                      <a:pt x="25200" y="1999"/>
                    </a:cubicBezTo>
                    <a:cubicBezTo>
                      <a:pt x="25267" y="2115"/>
                      <a:pt x="25333" y="2232"/>
                      <a:pt x="25400" y="2346"/>
                    </a:cubicBezTo>
                    <a:cubicBezTo>
                      <a:pt x="25467" y="2460"/>
                      <a:pt x="25533" y="2574"/>
                      <a:pt x="25600" y="2683"/>
                    </a:cubicBezTo>
                    <a:cubicBezTo>
                      <a:pt x="25667" y="2792"/>
                      <a:pt x="25733" y="2899"/>
                      <a:pt x="25800" y="2999"/>
                    </a:cubicBezTo>
                    <a:cubicBezTo>
                      <a:pt x="25867" y="3099"/>
                      <a:pt x="25933" y="3196"/>
                      <a:pt x="26000" y="3285"/>
                    </a:cubicBezTo>
                    <a:cubicBezTo>
                      <a:pt x="26067" y="3374"/>
                      <a:pt x="26133" y="3457"/>
                      <a:pt x="26200" y="3531"/>
                    </a:cubicBezTo>
                    <a:cubicBezTo>
                      <a:pt x="26267" y="3605"/>
                      <a:pt x="26333" y="3673"/>
                      <a:pt x="26400" y="3731"/>
                    </a:cubicBezTo>
                    <a:cubicBezTo>
                      <a:pt x="26467" y="3789"/>
                      <a:pt x="26533" y="3839"/>
                      <a:pt x="26600" y="3879"/>
                    </a:cubicBezTo>
                    <a:cubicBezTo>
                      <a:pt x="26667" y="3919"/>
                      <a:pt x="26733" y="3949"/>
                      <a:pt x="26800" y="3969"/>
                    </a:cubicBezTo>
                    <a:cubicBezTo>
                      <a:pt x="26867" y="3989"/>
                      <a:pt x="26933" y="4000"/>
                      <a:pt x="27000" y="4000"/>
                    </a:cubicBezTo>
                    <a:cubicBezTo>
                      <a:pt x="27067" y="4000"/>
                      <a:pt x="27133" y="3990"/>
                      <a:pt x="27200" y="3970"/>
                    </a:cubicBezTo>
                    <a:cubicBezTo>
                      <a:pt x="27267" y="3950"/>
                      <a:pt x="27333" y="3920"/>
                      <a:pt x="27400" y="3880"/>
                    </a:cubicBezTo>
                    <a:cubicBezTo>
                      <a:pt x="27467" y="3840"/>
                      <a:pt x="27533" y="3791"/>
                      <a:pt x="27600" y="3733"/>
                    </a:cubicBezTo>
                    <a:cubicBezTo>
                      <a:pt x="27667" y="3675"/>
                      <a:pt x="27733" y="3607"/>
                      <a:pt x="27800" y="3533"/>
                    </a:cubicBezTo>
                    <a:cubicBezTo>
                      <a:pt x="27867" y="3459"/>
                      <a:pt x="27933" y="3376"/>
                      <a:pt x="28000" y="3287"/>
                    </a:cubicBezTo>
                    <a:cubicBezTo>
                      <a:pt x="28067" y="3198"/>
                      <a:pt x="28133" y="3101"/>
                      <a:pt x="28200" y="3001"/>
                    </a:cubicBezTo>
                    <a:cubicBezTo>
                      <a:pt x="28267" y="2901"/>
                      <a:pt x="28333" y="2794"/>
                      <a:pt x="28400" y="2685"/>
                    </a:cubicBezTo>
                    <a:cubicBezTo>
                      <a:pt x="28467" y="2576"/>
                      <a:pt x="28533" y="2463"/>
                      <a:pt x="28600" y="2349"/>
                    </a:cubicBezTo>
                    <a:cubicBezTo>
                      <a:pt x="28667" y="2235"/>
                      <a:pt x="28733" y="2117"/>
                      <a:pt x="28800" y="2001"/>
                    </a:cubicBezTo>
                    <a:cubicBezTo>
                      <a:pt x="28867" y="1885"/>
                      <a:pt x="28933" y="1768"/>
                      <a:pt x="29000" y="1654"/>
                    </a:cubicBezTo>
                    <a:cubicBezTo>
                      <a:pt x="29067" y="1540"/>
                      <a:pt x="29133" y="1426"/>
                      <a:pt x="29200" y="1317"/>
                    </a:cubicBezTo>
                    <a:cubicBezTo>
                      <a:pt x="29267" y="1208"/>
                      <a:pt x="29333" y="1101"/>
                      <a:pt x="29400" y="1001"/>
                    </a:cubicBezTo>
                    <a:cubicBezTo>
                      <a:pt x="29467" y="901"/>
                      <a:pt x="29533" y="805"/>
                      <a:pt x="29600" y="716"/>
                    </a:cubicBezTo>
                    <a:cubicBezTo>
                      <a:pt x="29667" y="627"/>
                      <a:pt x="29733" y="544"/>
                      <a:pt x="29800" y="469"/>
                    </a:cubicBezTo>
                    <a:cubicBezTo>
                      <a:pt x="29867" y="394"/>
                      <a:pt x="29933" y="327"/>
                      <a:pt x="30000" y="269"/>
                    </a:cubicBezTo>
                    <a:cubicBezTo>
                      <a:pt x="30067" y="211"/>
                      <a:pt x="30133" y="161"/>
                      <a:pt x="30200" y="121"/>
                    </a:cubicBezTo>
                    <a:cubicBezTo>
                      <a:pt x="30267" y="81"/>
                      <a:pt x="30333" y="51"/>
                      <a:pt x="30400" y="31"/>
                    </a:cubicBezTo>
                    <a:cubicBezTo>
                      <a:pt x="30467" y="11"/>
                      <a:pt x="30533" y="0"/>
                      <a:pt x="30600" y="0"/>
                    </a:cubicBezTo>
                    <a:cubicBezTo>
                      <a:pt x="30667" y="0"/>
                      <a:pt x="30733" y="10"/>
                      <a:pt x="30800" y="30"/>
                    </a:cubicBezTo>
                    <a:cubicBezTo>
                      <a:pt x="30867" y="50"/>
                      <a:pt x="30933" y="80"/>
                      <a:pt x="31000" y="120"/>
                    </a:cubicBezTo>
                    <a:cubicBezTo>
                      <a:pt x="31067" y="160"/>
                      <a:pt x="31133" y="209"/>
                      <a:pt x="31200" y="267"/>
                    </a:cubicBezTo>
                    <a:cubicBezTo>
                      <a:pt x="31267" y="325"/>
                      <a:pt x="31333" y="393"/>
                      <a:pt x="31400" y="467"/>
                    </a:cubicBezTo>
                    <a:cubicBezTo>
                      <a:pt x="31467" y="541"/>
                      <a:pt x="31533" y="624"/>
                      <a:pt x="31600" y="713"/>
                    </a:cubicBezTo>
                    <a:cubicBezTo>
                      <a:pt x="31667" y="802"/>
                      <a:pt x="31733" y="899"/>
                      <a:pt x="31800" y="999"/>
                    </a:cubicBezTo>
                    <a:cubicBezTo>
                      <a:pt x="31867" y="1099"/>
                      <a:pt x="31933" y="1205"/>
                      <a:pt x="32000" y="1314"/>
                    </a:cubicBezTo>
                    <a:cubicBezTo>
                      <a:pt x="32067" y="1423"/>
                      <a:pt x="32133" y="1537"/>
                      <a:pt x="32200" y="1651"/>
                    </a:cubicBezTo>
                    <a:cubicBezTo>
                      <a:pt x="32267" y="1765"/>
                      <a:pt x="32333" y="1882"/>
                      <a:pt x="32400" y="1998"/>
                    </a:cubicBezTo>
                    <a:cubicBezTo>
                      <a:pt x="32467" y="2114"/>
                      <a:pt x="32533" y="2232"/>
                      <a:pt x="32600" y="2346"/>
                    </a:cubicBezTo>
                    <a:cubicBezTo>
                      <a:pt x="32667" y="2460"/>
                      <a:pt x="32733" y="2573"/>
                      <a:pt x="32800" y="2682"/>
                    </a:cubicBezTo>
                    <a:cubicBezTo>
                      <a:pt x="32867" y="2791"/>
                      <a:pt x="32933" y="2899"/>
                      <a:pt x="33000" y="2999"/>
                    </a:cubicBezTo>
                    <a:cubicBezTo>
                      <a:pt x="33067" y="3099"/>
                      <a:pt x="33133" y="3195"/>
                      <a:pt x="33200" y="3284"/>
                    </a:cubicBezTo>
                    <a:cubicBezTo>
                      <a:pt x="33267" y="3373"/>
                      <a:pt x="33333" y="3456"/>
                      <a:pt x="33400" y="3531"/>
                    </a:cubicBezTo>
                    <a:cubicBezTo>
                      <a:pt x="33467" y="3606"/>
                      <a:pt x="33533" y="3673"/>
                      <a:pt x="33600" y="3731"/>
                    </a:cubicBezTo>
                    <a:cubicBezTo>
                      <a:pt x="33667" y="3789"/>
                      <a:pt x="33733" y="3839"/>
                      <a:pt x="33800" y="3879"/>
                    </a:cubicBezTo>
                    <a:cubicBezTo>
                      <a:pt x="33867" y="3919"/>
                      <a:pt x="33933" y="3949"/>
                      <a:pt x="34000" y="3969"/>
                    </a:cubicBezTo>
                    <a:cubicBezTo>
                      <a:pt x="34067" y="3989"/>
                      <a:pt x="34133" y="4000"/>
                      <a:pt x="34200" y="4000"/>
                    </a:cubicBezTo>
                    <a:cubicBezTo>
                      <a:pt x="34267" y="4000"/>
                      <a:pt x="34333" y="3990"/>
                      <a:pt x="34400" y="3970"/>
                    </a:cubicBezTo>
                    <a:cubicBezTo>
                      <a:pt x="34467" y="3950"/>
                      <a:pt x="34533" y="3920"/>
                      <a:pt x="34600" y="3880"/>
                    </a:cubicBezTo>
                    <a:cubicBezTo>
                      <a:pt x="34667" y="3840"/>
                      <a:pt x="34733" y="3791"/>
                      <a:pt x="34800" y="3733"/>
                    </a:cubicBezTo>
                    <a:cubicBezTo>
                      <a:pt x="34867" y="3675"/>
                      <a:pt x="34933" y="3607"/>
                      <a:pt x="35000" y="3533"/>
                    </a:cubicBezTo>
                    <a:cubicBezTo>
                      <a:pt x="35067" y="3459"/>
                      <a:pt x="35133" y="3375"/>
                      <a:pt x="35200" y="3287"/>
                    </a:cubicBezTo>
                    <a:cubicBezTo>
                      <a:pt x="35267" y="3199"/>
                      <a:pt x="35333" y="3102"/>
                      <a:pt x="35400" y="3002"/>
                    </a:cubicBezTo>
                    <a:cubicBezTo>
                      <a:pt x="35467" y="2902"/>
                      <a:pt x="35533" y="2795"/>
                      <a:pt x="35600" y="2686"/>
                    </a:cubicBezTo>
                    <a:cubicBezTo>
                      <a:pt x="35667" y="2577"/>
                      <a:pt x="35733" y="2463"/>
                      <a:pt x="35800" y="2349"/>
                    </a:cubicBezTo>
                    <a:cubicBezTo>
                      <a:pt x="35867" y="2235"/>
                      <a:pt x="35967" y="2060"/>
                      <a:pt x="36000" y="2002"/>
                    </a:cubicBezTo>
                    <a:cubicBezTo>
                      <a:pt x="36033" y="1944"/>
                      <a:pt x="36016" y="1973"/>
                      <a:pt x="36000" y="2002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" name="Group 51"/>
          <p:cNvGrpSpPr/>
          <p:nvPr/>
        </p:nvGrpSpPr>
        <p:grpSpPr bwMode="auto">
          <a:xfrm>
            <a:off x="6585438" y="2498604"/>
            <a:ext cx="1447800" cy="1676400"/>
            <a:chOff x="3840" y="1668"/>
            <a:chExt cx="540" cy="768"/>
          </a:xfrm>
        </p:grpSpPr>
        <p:sp>
          <p:nvSpPr>
            <p:cNvPr id="12295" name="Text Box 52"/>
            <p:cNvSpPr txBox="1">
              <a:spLocks noChangeArrowheads="1"/>
            </p:cNvSpPr>
            <p:nvPr/>
          </p:nvSpPr>
          <p:spPr bwMode="auto">
            <a:xfrm>
              <a:off x="4010" y="2102"/>
              <a:ext cx="3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2λ</a:t>
              </a:r>
              <a:endParaRPr kumimoji="1"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296" name="Group 53"/>
            <p:cNvGrpSpPr/>
            <p:nvPr/>
          </p:nvGrpSpPr>
          <p:grpSpPr bwMode="auto">
            <a:xfrm>
              <a:off x="3840" y="1668"/>
              <a:ext cx="540" cy="768"/>
              <a:chOff x="3840" y="1668"/>
              <a:chExt cx="540" cy="768"/>
            </a:xfrm>
          </p:grpSpPr>
          <p:sp>
            <p:nvSpPr>
              <p:cNvPr id="39990" name="Line 54"/>
              <p:cNvSpPr>
                <a:spLocks noChangeShapeType="1"/>
              </p:cNvSpPr>
              <p:nvPr/>
            </p:nvSpPr>
            <p:spPr bwMode="auto">
              <a:xfrm>
                <a:off x="3840" y="1668"/>
                <a:ext cx="468" cy="516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miter lim="800000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1" name="Line 55"/>
              <p:cNvSpPr>
                <a:spLocks noChangeShapeType="1"/>
              </p:cNvSpPr>
              <p:nvPr/>
            </p:nvSpPr>
            <p:spPr bwMode="auto">
              <a:xfrm>
                <a:off x="3936" y="2208"/>
                <a:ext cx="180" cy="192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miter lim="800000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2" name="Line 56"/>
              <p:cNvSpPr>
                <a:spLocks noChangeShapeType="1"/>
              </p:cNvSpPr>
              <p:nvPr/>
            </p:nvSpPr>
            <p:spPr bwMode="auto">
              <a:xfrm flipH="1">
                <a:off x="4260" y="1968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B0F0"/>
                </a:solidFill>
                <a:miter lim="800000"/>
                <a:tailEnd type="arrow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3" name="Line 57"/>
              <p:cNvSpPr>
                <a:spLocks noChangeShapeType="1"/>
              </p:cNvSpPr>
              <p:nvPr/>
            </p:nvSpPr>
            <p:spPr bwMode="auto">
              <a:xfrm flipV="1">
                <a:off x="3888" y="2316"/>
                <a:ext cx="132" cy="120"/>
              </a:xfrm>
              <a:prstGeom prst="line">
                <a:avLst/>
              </a:prstGeom>
              <a:noFill/>
              <a:ln w="9525">
                <a:solidFill>
                  <a:srgbClr val="00B0F0"/>
                </a:solidFill>
                <a:miter lim="800000"/>
                <a:tailEnd type="arrow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180840" y="1191895"/>
            <a:ext cx="161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5410" y="1203325"/>
            <a:ext cx="20008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第二级明纹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8" grpId="0" bldLvl="0" animBg="1"/>
      <p:bldP spid="3997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 bwMode="auto">
          <a:xfrm>
            <a:off x="0" y="1981202"/>
            <a:ext cx="7162800" cy="4094163"/>
            <a:chOff x="422" y="145"/>
            <a:chExt cx="3683" cy="2579"/>
          </a:xfrm>
        </p:grpSpPr>
        <p:sp>
          <p:nvSpPr>
            <p:cNvPr id="41986" name="Line 2"/>
            <p:cNvSpPr>
              <a:spLocks noChangeShapeType="1"/>
            </p:cNvSpPr>
            <p:nvPr/>
          </p:nvSpPr>
          <p:spPr bwMode="auto">
            <a:xfrm>
              <a:off x="758" y="1151"/>
              <a:ext cx="1175" cy="288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87" name="Line 3"/>
            <p:cNvSpPr>
              <a:spLocks noChangeShapeType="1"/>
            </p:cNvSpPr>
            <p:nvPr/>
          </p:nvSpPr>
          <p:spPr bwMode="auto">
            <a:xfrm flipV="1">
              <a:off x="734" y="1415"/>
              <a:ext cx="1236" cy="228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20" name="Group 4"/>
            <p:cNvGrpSpPr/>
            <p:nvPr/>
          </p:nvGrpSpPr>
          <p:grpSpPr bwMode="auto">
            <a:xfrm>
              <a:off x="692" y="599"/>
              <a:ext cx="60" cy="1501"/>
              <a:chOff x="1818" y="1620"/>
              <a:chExt cx="60" cy="1501"/>
            </a:xfrm>
          </p:grpSpPr>
          <p:sp>
            <p:nvSpPr>
              <p:cNvPr id="41989" name="Rectangle 5"/>
              <p:cNvSpPr>
                <a:spLocks noChangeArrowheads="1"/>
              </p:cNvSpPr>
              <p:nvPr/>
            </p:nvSpPr>
            <p:spPr bwMode="auto">
              <a:xfrm>
                <a:off x="1818" y="2704"/>
                <a:ext cx="60" cy="417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990" name="Rectangle 6"/>
              <p:cNvSpPr>
                <a:spLocks noChangeArrowheads="1"/>
              </p:cNvSpPr>
              <p:nvPr/>
            </p:nvSpPr>
            <p:spPr bwMode="auto">
              <a:xfrm>
                <a:off x="1818" y="1620"/>
                <a:ext cx="60" cy="500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991" name="Rectangle 7"/>
              <p:cNvSpPr>
                <a:spLocks noChangeArrowheads="1"/>
              </p:cNvSpPr>
              <p:nvPr/>
            </p:nvSpPr>
            <p:spPr bwMode="auto">
              <a:xfrm>
                <a:off x="1818" y="2204"/>
                <a:ext cx="60" cy="4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580" y="297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双缝</a:t>
              </a:r>
              <a:endPara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448" y="1028"/>
              <a:ext cx="21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0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2000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422" y="1537"/>
              <a:ext cx="21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0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2000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1420" y="333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屏幕</a:t>
              </a:r>
              <a:endPara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25" name="Group 12"/>
            <p:cNvGrpSpPr/>
            <p:nvPr/>
          </p:nvGrpSpPr>
          <p:grpSpPr bwMode="auto">
            <a:xfrm>
              <a:off x="1920" y="1440"/>
              <a:ext cx="106" cy="1159"/>
              <a:chOff x="2134" y="2281"/>
              <a:chExt cx="106" cy="1159"/>
            </a:xfrm>
          </p:grpSpPr>
          <p:grpSp>
            <p:nvGrpSpPr>
              <p:cNvPr id="13344" name="Group 13"/>
              <p:cNvGrpSpPr/>
              <p:nvPr/>
            </p:nvGrpSpPr>
            <p:grpSpPr bwMode="auto">
              <a:xfrm flipH="1" flipV="1">
                <a:off x="2134" y="3045"/>
                <a:ext cx="106" cy="395"/>
                <a:chOff x="8634" y="2030"/>
                <a:chExt cx="450" cy="714"/>
              </a:xfrm>
            </p:grpSpPr>
            <p:sp>
              <p:nvSpPr>
                <p:cNvPr id="41998" name="Rectangle 14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999" name="Rectangle 15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345" name="Group 16"/>
              <p:cNvGrpSpPr/>
              <p:nvPr/>
            </p:nvGrpSpPr>
            <p:grpSpPr bwMode="auto">
              <a:xfrm flipH="1" flipV="1">
                <a:off x="2134" y="2281"/>
                <a:ext cx="106" cy="395"/>
                <a:chOff x="8634" y="2030"/>
                <a:chExt cx="450" cy="714"/>
              </a:xfrm>
            </p:grpSpPr>
            <p:sp>
              <p:nvSpPr>
                <p:cNvPr id="42001" name="Rectangle 17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002" name="Rectangle 18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346" name="Group 19"/>
              <p:cNvGrpSpPr/>
              <p:nvPr/>
            </p:nvGrpSpPr>
            <p:grpSpPr bwMode="auto">
              <a:xfrm flipH="1" flipV="1">
                <a:off x="2134" y="2669"/>
                <a:ext cx="106" cy="395"/>
                <a:chOff x="8634" y="2030"/>
                <a:chExt cx="450" cy="714"/>
              </a:xfrm>
            </p:grpSpPr>
            <p:sp>
              <p:nvSpPr>
                <p:cNvPr id="42004" name="Rectangle 20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005" name="Rectangle 21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326" name="Group 22"/>
            <p:cNvGrpSpPr/>
            <p:nvPr/>
          </p:nvGrpSpPr>
          <p:grpSpPr bwMode="auto">
            <a:xfrm>
              <a:off x="1920" y="288"/>
              <a:ext cx="106" cy="1159"/>
              <a:chOff x="2134" y="2281"/>
              <a:chExt cx="106" cy="1159"/>
            </a:xfrm>
          </p:grpSpPr>
          <p:grpSp>
            <p:nvGrpSpPr>
              <p:cNvPr id="13335" name="Group 23"/>
              <p:cNvGrpSpPr/>
              <p:nvPr/>
            </p:nvGrpSpPr>
            <p:grpSpPr bwMode="auto">
              <a:xfrm flipH="1" flipV="1">
                <a:off x="2134" y="3045"/>
                <a:ext cx="106" cy="395"/>
                <a:chOff x="8634" y="2030"/>
                <a:chExt cx="450" cy="714"/>
              </a:xfrm>
            </p:grpSpPr>
            <p:sp>
              <p:nvSpPr>
                <p:cNvPr id="42008" name="Rectangle 24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009" name="Rectangle 25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336" name="Group 26"/>
              <p:cNvGrpSpPr/>
              <p:nvPr/>
            </p:nvGrpSpPr>
            <p:grpSpPr bwMode="auto">
              <a:xfrm flipH="1" flipV="1">
                <a:off x="2134" y="2281"/>
                <a:ext cx="106" cy="395"/>
                <a:chOff x="8634" y="2030"/>
                <a:chExt cx="450" cy="714"/>
              </a:xfrm>
            </p:grpSpPr>
            <p:sp>
              <p:nvSpPr>
                <p:cNvPr id="42011" name="Rectangle 27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012" name="Rectangle 28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337" name="Group 29"/>
              <p:cNvGrpSpPr/>
              <p:nvPr/>
            </p:nvGrpSpPr>
            <p:grpSpPr bwMode="auto">
              <a:xfrm flipH="1" flipV="1">
                <a:off x="2134" y="2669"/>
                <a:ext cx="106" cy="395"/>
                <a:chOff x="8634" y="2030"/>
                <a:chExt cx="450" cy="714"/>
              </a:xfrm>
            </p:grpSpPr>
            <p:sp>
              <p:nvSpPr>
                <p:cNvPr id="42014" name="Rectangle 30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015" name="Rectangle 31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327" name="Group 32"/>
            <p:cNvGrpSpPr/>
            <p:nvPr/>
          </p:nvGrpSpPr>
          <p:grpSpPr bwMode="auto">
            <a:xfrm>
              <a:off x="2080" y="145"/>
              <a:ext cx="2025" cy="2579"/>
              <a:chOff x="2294" y="986"/>
              <a:chExt cx="2025" cy="2579"/>
            </a:xfrm>
          </p:grpSpPr>
          <p:sp>
            <p:nvSpPr>
              <p:cNvPr id="13328" name="Text Box 33"/>
              <p:cNvSpPr txBox="1">
                <a:spLocks noChangeArrowheads="1"/>
              </p:cNvSpPr>
              <p:nvPr/>
            </p:nvSpPr>
            <p:spPr bwMode="auto">
              <a:xfrm>
                <a:off x="2306" y="1790"/>
                <a:ext cx="201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kumimoji="1" lang="en-US" altLang="zh-CN" baseline="-30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   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明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纹    </a:t>
                </a:r>
                <a:r>
                  <a:rPr kumimoji="1"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δ=λ</a:t>
                </a:r>
                <a:endPara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29" name="Text Box 34"/>
              <p:cNvSpPr txBox="1">
                <a:spLocks noChangeArrowheads="1"/>
              </p:cNvSpPr>
              <p:nvPr/>
            </p:nvSpPr>
            <p:spPr bwMode="auto">
              <a:xfrm>
                <a:off x="2294" y="2138"/>
                <a:ext cx="186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kumimoji="1" lang="en-US" altLang="zh-CN" sz="2000" baseline="-30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kumimoji="1"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中央</a:t>
                </a:r>
                <a:r>
                  <a:rPr kumimoji="1"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明</a:t>
                </a:r>
                <a:r>
                  <a:rPr kumimoji="1"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纹  </a:t>
                </a:r>
                <a:r>
                  <a:rPr kumimoji="1"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δ=0</a:t>
                </a:r>
                <a:endPara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30" name="Text Box 35"/>
              <p:cNvSpPr txBox="1">
                <a:spLocks noChangeArrowheads="1"/>
              </p:cNvSpPr>
              <p:nvPr/>
            </p:nvSpPr>
            <p:spPr bwMode="auto">
              <a:xfrm>
                <a:off x="2294" y="1406"/>
                <a:ext cx="185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kumimoji="1" lang="en-US" altLang="zh-CN" baseline="-30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   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明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纹    </a:t>
                </a:r>
                <a:r>
                  <a:rPr kumimoji="1"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δ=2λ</a:t>
                </a:r>
                <a:endPara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31" name="Text Box 36"/>
              <p:cNvSpPr txBox="1">
                <a:spLocks noChangeArrowheads="1"/>
              </p:cNvSpPr>
              <p:nvPr/>
            </p:nvSpPr>
            <p:spPr bwMode="auto">
              <a:xfrm>
                <a:off x="2294" y="3314"/>
                <a:ext cx="173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kumimoji="1" lang="en-US" altLang="zh-CN" baseline="-30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  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第三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明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纹   </a:t>
                </a:r>
                <a:r>
                  <a:rPr kumimoji="1"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δ=3λ</a:t>
                </a:r>
                <a:endPara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32" name="Text Box 37"/>
              <p:cNvSpPr txBox="1">
                <a:spLocks noChangeArrowheads="1"/>
              </p:cNvSpPr>
              <p:nvPr/>
            </p:nvSpPr>
            <p:spPr bwMode="auto">
              <a:xfrm>
                <a:off x="2294" y="986"/>
                <a:ext cx="162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kumimoji="1" lang="en-US" altLang="zh-CN" baseline="-30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   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第三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明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纹     </a:t>
                </a:r>
                <a:r>
                  <a:rPr kumimoji="1"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δ=3λ</a:t>
                </a:r>
                <a:endPara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33" name="Text Box 38"/>
              <p:cNvSpPr txBox="1">
                <a:spLocks noChangeArrowheads="1"/>
              </p:cNvSpPr>
              <p:nvPr/>
            </p:nvSpPr>
            <p:spPr bwMode="auto">
              <a:xfrm>
                <a:off x="2294" y="2942"/>
                <a:ext cx="1761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kumimoji="1" lang="en-US" altLang="zh-CN" baseline="-30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   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明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纹   </a:t>
                </a:r>
                <a:r>
                  <a:rPr kumimoji="1"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δ=2λ</a:t>
                </a:r>
                <a:endPara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34" name="Text Box 39"/>
              <p:cNvSpPr txBox="1">
                <a:spLocks noChangeArrowheads="1"/>
              </p:cNvSpPr>
              <p:nvPr/>
            </p:nvSpPr>
            <p:spPr bwMode="auto">
              <a:xfrm>
                <a:off x="2294" y="2558"/>
                <a:ext cx="185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kumimoji="1" lang="en-US" altLang="zh-CN" baseline="-30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  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明</a:t>
                </a: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纹   </a:t>
                </a:r>
                <a:r>
                  <a:rPr kumimoji="1"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δ=λ</a:t>
                </a:r>
                <a:endPara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2024" name="Text Box 40"/>
          <p:cNvSpPr txBox="1">
            <a:spLocks noChangeArrowheads="1"/>
          </p:cNvSpPr>
          <p:nvPr/>
        </p:nvSpPr>
        <p:spPr bwMode="auto">
          <a:xfrm>
            <a:off x="304800" y="1219200"/>
            <a:ext cx="4876800" cy="52197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当光程差</a:t>
            </a:r>
            <a:r>
              <a:rPr lang="el-GR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= n</a:t>
            </a:r>
            <a:r>
              <a:rPr lang="el-GR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λ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时出现明纹</a:t>
            </a:r>
            <a:endParaRPr lang="zh-CN" altLang="el-G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50566" y="636587"/>
            <a:ext cx="18288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以此类推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2027" name="Text Box 43"/>
          <p:cNvSpPr txBox="1">
            <a:spLocks noChangeArrowheads="1"/>
          </p:cNvSpPr>
          <p:nvPr/>
        </p:nvSpPr>
        <p:spPr bwMode="auto">
          <a:xfrm>
            <a:off x="5688330" y="1354455"/>
            <a:ext cx="3298825" cy="452310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当光程差</a:t>
            </a:r>
            <a:r>
              <a:rPr lang="el-GR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n</a:t>
            </a:r>
            <a:r>
              <a:rPr lang="el-GR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λ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，那么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当其中一条光传来的是波峰时，另一条传来的也一定是波峰；其中一条光传来的是波谷时，另一条传来的也一定是波谷，在</a:t>
            </a:r>
            <a:r>
              <a:rPr kumimoji="1"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Pn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点总是波峰与波峰相遇或波谷与波谷相遇，振幅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+A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为最大，</a:t>
            </a:r>
            <a:r>
              <a:rPr kumimoji="1"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Pn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点总是振动加强的地方，故出现明纹。</a:t>
            </a:r>
            <a:endParaRPr kumimoji="1"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4" grpId="0" bldLvl="0" animBg="1"/>
      <p:bldP spid="42026" grpId="0"/>
      <p:bldP spid="42027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/>
          <p:nvPr/>
        </p:nvGrpSpPr>
        <p:grpSpPr bwMode="auto">
          <a:xfrm>
            <a:off x="703263" y="2920992"/>
            <a:ext cx="3252788" cy="933450"/>
            <a:chOff x="443" y="1584"/>
            <a:chExt cx="2049" cy="588"/>
          </a:xfrm>
        </p:grpSpPr>
        <p:grpSp>
          <p:nvGrpSpPr>
            <p:cNvPr id="14393" name="Group 53"/>
            <p:cNvGrpSpPr/>
            <p:nvPr/>
          </p:nvGrpSpPr>
          <p:grpSpPr bwMode="auto">
            <a:xfrm>
              <a:off x="443" y="1678"/>
              <a:ext cx="997" cy="494"/>
              <a:chOff x="446" y="1679"/>
              <a:chExt cx="1258" cy="723"/>
            </a:xfrm>
          </p:grpSpPr>
          <p:sp>
            <p:nvSpPr>
              <p:cNvPr id="14396" name="Line 2"/>
              <p:cNvSpPr>
                <a:spLocks noChangeShapeType="1"/>
              </p:cNvSpPr>
              <p:nvPr/>
            </p:nvSpPr>
            <p:spPr bwMode="auto">
              <a:xfrm>
                <a:off x="446" y="1679"/>
                <a:ext cx="1200" cy="97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7" name="Line 3"/>
              <p:cNvSpPr>
                <a:spLocks noChangeShapeType="1"/>
              </p:cNvSpPr>
              <p:nvPr/>
            </p:nvSpPr>
            <p:spPr bwMode="auto">
              <a:xfrm flipV="1">
                <a:off x="467" y="1776"/>
                <a:ext cx="1237" cy="626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394" name="Text Box 4"/>
            <p:cNvSpPr txBox="1">
              <a:spLocks noChangeArrowheads="1"/>
            </p:cNvSpPr>
            <p:nvPr/>
          </p:nvSpPr>
          <p:spPr bwMode="auto">
            <a:xfrm>
              <a:off x="1536" y="158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r>
                <a:rPr kumimoji="1" lang="en-US" altLang="zh-CN" sz="2000" b="1" baseline="-30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1" lang="en-US" altLang="zh-CN" sz="2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kumimoji="1"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95" name="Text Box 5"/>
            <p:cNvSpPr txBox="1">
              <a:spLocks noChangeArrowheads="1"/>
            </p:cNvSpPr>
            <p:nvPr/>
          </p:nvSpPr>
          <p:spPr bwMode="auto">
            <a:xfrm>
              <a:off x="1798" y="1625"/>
              <a:ext cx="69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1" dirty="0">
                  <a:solidFill>
                    <a:srgbClr val="00B0F0"/>
                  </a:solidFill>
                  <a:latin typeface="宋体" panose="02010600030101010101" pitchFamily="2" charset="-122"/>
                </a:rPr>
                <a:t>第一暗纹</a:t>
              </a:r>
              <a:endParaRPr kumimoji="1" lang="zh-CN" altLang="en-US" b="1" dirty="0">
                <a:solidFill>
                  <a:srgbClr val="00B0F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7239000" y="5054594"/>
            <a:ext cx="654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kumimoji="1" lang="en-US" altLang="zh-CN" sz="2400" b="1" baseline="-30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4267200" y="2082800"/>
            <a:ext cx="4683125" cy="230695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当其中一条光传来的是波峰，另一条传来的就是波谷；其中一条光传来的是波谷，另一条传来的一定是波峰，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点总是波峰与波谷相遇，振幅最小，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点总是振动减弱的地方，故出现暗纹。</a:t>
            </a:r>
            <a:endParaRPr kumimoji="1"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56"/>
          <p:cNvGrpSpPr/>
          <p:nvPr/>
        </p:nvGrpSpPr>
        <p:grpSpPr bwMode="auto">
          <a:xfrm>
            <a:off x="574677" y="3071807"/>
            <a:ext cx="1139825" cy="1812925"/>
            <a:chOff x="362" y="1679"/>
            <a:chExt cx="718" cy="1142"/>
          </a:xfrm>
        </p:grpSpPr>
        <p:sp>
          <p:nvSpPr>
            <p:cNvPr id="14388" name="Text Box 42"/>
            <p:cNvSpPr txBox="1">
              <a:spLocks noChangeArrowheads="1"/>
            </p:cNvSpPr>
            <p:nvPr/>
          </p:nvSpPr>
          <p:spPr bwMode="auto">
            <a:xfrm>
              <a:off x="508" y="2533"/>
              <a:ext cx="572" cy="2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λ/2</a:t>
              </a:r>
              <a:endParaRPr kumimoji="1"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89" name="Line 43"/>
            <p:cNvSpPr>
              <a:spLocks noChangeShapeType="1"/>
            </p:cNvSpPr>
            <p:nvPr/>
          </p:nvSpPr>
          <p:spPr bwMode="auto">
            <a:xfrm>
              <a:off x="446" y="1679"/>
              <a:ext cx="264" cy="81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0" name="Line 44"/>
            <p:cNvSpPr>
              <a:spLocks noChangeShapeType="1"/>
            </p:cNvSpPr>
            <p:nvPr/>
          </p:nvSpPr>
          <p:spPr bwMode="auto">
            <a:xfrm>
              <a:off x="422" y="2159"/>
              <a:ext cx="168" cy="48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1" name="Line 45"/>
            <p:cNvSpPr>
              <a:spLocks noChangeShapeType="1"/>
            </p:cNvSpPr>
            <p:nvPr/>
          </p:nvSpPr>
          <p:spPr bwMode="auto">
            <a:xfrm flipH="1">
              <a:off x="722" y="2375"/>
              <a:ext cx="132" cy="72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2" name="Line 46"/>
            <p:cNvSpPr>
              <a:spLocks noChangeShapeType="1"/>
            </p:cNvSpPr>
            <p:nvPr/>
          </p:nvSpPr>
          <p:spPr bwMode="auto">
            <a:xfrm flipV="1">
              <a:off x="362" y="2543"/>
              <a:ext cx="192" cy="6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59"/>
          <p:cNvGrpSpPr/>
          <p:nvPr/>
        </p:nvGrpSpPr>
        <p:grpSpPr bwMode="auto">
          <a:xfrm>
            <a:off x="4572000" y="5130794"/>
            <a:ext cx="2819400" cy="847725"/>
            <a:chOff x="4014" y="3150"/>
            <a:chExt cx="1097" cy="346"/>
          </a:xfrm>
        </p:grpSpPr>
        <p:sp>
          <p:nvSpPr>
            <p:cNvPr id="14386" name="Freeform 47"/>
            <p:cNvSpPr/>
            <p:nvPr/>
          </p:nvSpPr>
          <p:spPr bwMode="auto">
            <a:xfrm rot="300000">
              <a:off x="4054" y="3150"/>
              <a:ext cx="1036" cy="121"/>
            </a:xfrm>
            <a:custGeom>
              <a:avLst/>
              <a:gdLst>
                <a:gd name="T0" fmla="*/ 1 w 28833"/>
                <a:gd name="T1" fmla="*/ 1 h 4000"/>
                <a:gd name="T2" fmla="*/ 1 w 28833"/>
                <a:gd name="T3" fmla="*/ 0 h 4000"/>
                <a:gd name="T4" fmla="*/ 2 w 28833"/>
                <a:gd name="T5" fmla="*/ 0 h 4000"/>
                <a:gd name="T6" fmla="*/ 3 w 28833"/>
                <a:gd name="T7" fmla="*/ 0 h 4000"/>
                <a:gd name="T8" fmla="*/ 4 w 28833"/>
                <a:gd name="T9" fmla="*/ 1 h 4000"/>
                <a:gd name="T10" fmla="*/ 4 w 28833"/>
                <a:gd name="T11" fmla="*/ 2 h 4000"/>
                <a:gd name="T12" fmla="*/ 5 w 28833"/>
                <a:gd name="T13" fmla="*/ 2 h 4000"/>
                <a:gd name="T14" fmla="*/ 6 w 28833"/>
                <a:gd name="T15" fmla="*/ 3 h 4000"/>
                <a:gd name="T16" fmla="*/ 7 w 28833"/>
                <a:gd name="T17" fmla="*/ 4 h 4000"/>
                <a:gd name="T18" fmla="*/ 7 w 28833"/>
                <a:gd name="T19" fmla="*/ 4 h 4000"/>
                <a:gd name="T20" fmla="*/ 8 w 28833"/>
                <a:gd name="T21" fmla="*/ 3 h 4000"/>
                <a:gd name="T22" fmla="*/ 9 w 28833"/>
                <a:gd name="T23" fmla="*/ 2 h 4000"/>
                <a:gd name="T24" fmla="*/ 10 w 28833"/>
                <a:gd name="T25" fmla="*/ 1 h 4000"/>
                <a:gd name="T26" fmla="*/ 11 w 28833"/>
                <a:gd name="T27" fmla="*/ 0 h 4000"/>
                <a:gd name="T28" fmla="*/ 11 w 28833"/>
                <a:gd name="T29" fmla="*/ 0 h 4000"/>
                <a:gd name="T30" fmla="*/ 12 w 28833"/>
                <a:gd name="T31" fmla="*/ 0 h 4000"/>
                <a:gd name="T32" fmla="*/ 13 w 28833"/>
                <a:gd name="T33" fmla="*/ 1 h 4000"/>
                <a:gd name="T34" fmla="*/ 14 w 28833"/>
                <a:gd name="T35" fmla="*/ 2 h 4000"/>
                <a:gd name="T36" fmla="*/ 14 w 28833"/>
                <a:gd name="T37" fmla="*/ 2 h 4000"/>
                <a:gd name="T38" fmla="*/ 15 w 28833"/>
                <a:gd name="T39" fmla="*/ 3 h 4000"/>
                <a:gd name="T40" fmla="*/ 16 w 28833"/>
                <a:gd name="T41" fmla="*/ 4 h 4000"/>
                <a:gd name="T42" fmla="*/ 17 w 28833"/>
                <a:gd name="T43" fmla="*/ 4 h 4000"/>
                <a:gd name="T44" fmla="*/ 18 w 28833"/>
                <a:gd name="T45" fmla="*/ 3 h 4000"/>
                <a:gd name="T46" fmla="*/ 18 w 28833"/>
                <a:gd name="T47" fmla="*/ 2 h 4000"/>
                <a:gd name="T48" fmla="*/ 19 w 28833"/>
                <a:gd name="T49" fmla="*/ 1 h 4000"/>
                <a:gd name="T50" fmla="*/ 20 w 28833"/>
                <a:gd name="T51" fmla="*/ 0 h 4000"/>
                <a:gd name="T52" fmla="*/ 21 w 28833"/>
                <a:gd name="T53" fmla="*/ 0 h 4000"/>
                <a:gd name="T54" fmla="*/ 21 w 28833"/>
                <a:gd name="T55" fmla="*/ 0 h 4000"/>
                <a:gd name="T56" fmla="*/ 22 w 28833"/>
                <a:gd name="T57" fmla="*/ 1 h 4000"/>
                <a:gd name="T58" fmla="*/ 23 w 28833"/>
                <a:gd name="T59" fmla="*/ 2 h 4000"/>
                <a:gd name="T60" fmla="*/ 24 w 28833"/>
                <a:gd name="T61" fmla="*/ 2 h 4000"/>
                <a:gd name="T62" fmla="*/ 25 w 28833"/>
                <a:gd name="T63" fmla="*/ 3 h 4000"/>
                <a:gd name="T64" fmla="*/ 25 w 28833"/>
                <a:gd name="T65" fmla="*/ 4 h 4000"/>
                <a:gd name="T66" fmla="*/ 26 w 28833"/>
                <a:gd name="T67" fmla="*/ 4 h 4000"/>
                <a:gd name="T68" fmla="*/ 27 w 28833"/>
                <a:gd name="T69" fmla="*/ 3 h 4000"/>
                <a:gd name="T70" fmla="*/ 28 w 28833"/>
                <a:gd name="T71" fmla="*/ 2 h 4000"/>
                <a:gd name="T72" fmla="*/ 28 w 28833"/>
                <a:gd name="T73" fmla="*/ 1 h 4000"/>
                <a:gd name="T74" fmla="*/ 29 w 28833"/>
                <a:gd name="T75" fmla="*/ 0 h 4000"/>
                <a:gd name="T76" fmla="*/ 30 w 28833"/>
                <a:gd name="T77" fmla="*/ 0 h 4000"/>
                <a:gd name="T78" fmla="*/ 31 w 28833"/>
                <a:gd name="T79" fmla="*/ 0 h 4000"/>
                <a:gd name="T80" fmla="*/ 32 w 28833"/>
                <a:gd name="T81" fmla="*/ 1 h 4000"/>
                <a:gd name="T82" fmla="*/ 32 w 28833"/>
                <a:gd name="T83" fmla="*/ 2 h 4000"/>
                <a:gd name="T84" fmla="*/ 33 w 28833"/>
                <a:gd name="T85" fmla="*/ 2 h 4000"/>
                <a:gd name="T86" fmla="*/ 34 w 28833"/>
                <a:gd name="T87" fmla="*/ 3 h 4000"/>
                <a:gd name="T88" fmla="*/ 35 w 28833"/>
                <a:gd name="T89" fmla="*/ 4 h 4000"/>
                <a:gd name="T90" fmla="*/ 35 w 28833"/>
                <a:gd name="T91" fmla="*/ 4 h 4000"/>
                <a:gd name="T92" fmla="*/ 36 w 28833"/>
                <a:gd name="T93" fmla="*/ 3 h 4000"/>
                <a:gd name="T94" fmla="*/ 37 w 28833"/>
                <a:gd name="T95" fmla="*/ 2 h 4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8833"/>
                <a:gd name="T145" fmla="*/ 0 h 4000"/>
                <a:gd name="T146" fmla="*/ 28833 w 28833"/>
                <a:gd name="T147" fmla="*/ 4000 h 4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8833" h="4000">
                  <a:moveTo>
                    <a:pt x="0" y="2000"/>
                  </a:moveTo>
                  <a:cubicBezTo>
                    <a:pt x="66" y="1883"/>
                    <a:pt x="133" y="1767"/>
                    <a:pt x="200" y="1653"/>
                  </a:cubicBezTo>
                  <a:cubicBezTo>
                    <a:pt x="267" y="1539"/>
                    <a:pt x="333" y="1425"/>
                    <a:pt x="400" y="1316"/>
                  </a:cubicBezTo>
                  <a:cubicBezTo>
                    <a:pt x="467" y="1207"/>
                    <a:pt x="533" y="1100"/>
                    <a:pt x="600" y="1000"/>
                  </a:cubicBezTo>
                  <a:cubicBezTo>
                    <a:pt x="667" y="900"/>
                    <a:pt x="733" y="803"/>
                    <a:pt x="800" y="714"/>
                  </a:cubicBezTo>
                  <a:cubicBezTo>
                    <a:pt x="867" y="625"/>
                    <a:pt x="933" y="542"/>
                    <a:pt x="1000" y="468"/>
                  </a:cubicBezTo>
                  <a:cubicBezTo>
                    <a:pt x="1067" y="394"/>
                    <a:pt x="1133" y="326"/>
                    <a:pt x="1200" y="268"/>
                  </a:cubicBezTo>
                  <a:cubicBezTo>
                    <a:pt x="1267" y="210"/>
                    <a:pt x="1333" y="161"/>
                    <a:pt x="1400" y="121"/>
                  </a:cubicBezTo>
                  <a:cubicBezTo>
                    <a:pt x="1467" y="81"/>
                    <a:pt x="1533" y="50"/>
                    <a:pt x="1600" y="30"/>
                  </a:cubicBezTo>
                  <a:cubicBezTo>
                    <a:pt x="1667" y="10"/>
                    <a:pt x="1733" y="0"/>
                    <a:pt x="1800" y="0"/>
                  </a:cubicBezTo>
                  <a:cubicBezTo>
                    <a:pt x="1867" y="0"/>
                    <a:pt x="1933" y="10"/>
                    <a:pt x="2000" y="30"/>
                  </a:cubicBezTo>
                  <a:cubicBezTo>
                    <a:pt x="2067" y="50"/>
                    <a:pt x="2133" y="81"/>
                    <a:pt x="2200" y="121"/>
                  </a:cubicBezTo>
                  <a:cubicBezTo>
                    <a:pt x="2267" y="161"/>
                    <a:pt x="2333" y="210"/>
                    <a:pt x="2400" y="268"/>
                  </a:cubicBezTo>
                  <a:cubicBezTo>
                    <a:pt x="2467" y="326"/>
                    <a:pt x="2533" y="394"/>
                    <a:pt x="2600" y="468"/>
                  </a:cubicBezTo>
                  <a:cubicBezTo>
                    <a:pt x="2667" y="542"/>
                    <a:pt x="2733" y="625"/>
                    <a:pt x="2800" y="714"/>
                  </a:cubicBezTo>
                  <a:cubicBezTo>
                    <a:pt x="2867" y="803"/>
                    <a:pt x="2933" y="900"/>
                    <a:pt x="3000" y="1000"/>
                  </a:cubicBezTo>
                  <a:cubicBezTo>
                    <a:pt x="3067" y="1100"/>
                    <a:pt x="3133" y="1207"/>
                    <a:pt x="3200" y="1316"/>
                  </a:cubicBezTo>
                  <a:cubicBezTo>
                    <a:pt x="3267" y="1425"/>
                    <a:pt x="3333" y="1539"/>
                    <a:pt x="3400" y="1653"/>
                  </a:cubicBezTo>
                  <a:cubicBezTo>
                    <a:pt x="3467" y="1767"/>
                    <a:pt x="3533" y="1884"/>
                    <a:pt x="3600" y="2000"/>
                  </a:cubicBezTo>
                  <a:cubicBezTo>
                    <a:pt x="3667" y="2116"/>
                    <a:pt x="3733" y="2233"/>
                    <a:pt x="3800" y="2347"/>
                  </a:cubicBezTo>
                  <a:cubicBezTo>
                    <a:pt x="3867" y="2461"/>
                    <a:pt x="3933" y="2575"/>
                    <a:pt x="4000" y="2684"/>
                  </a:cubicBezTo>
                  <a:cubicBezTo>
                    <a:pt x="4067" y="2793"/>
                    <a:pt x="4133" y="2900"/>
                    <a:pt x="4200" y="3000"/>
                  </a:cubicBezTo>
                  <a:cubicBezTo>
                    <a:pt x="4267" y="3100"/>
                    <a:pt x="4333" y="3196"/>
                    <a:pt x="4400" y="3285"/>
                  </a:cubicBezTo>
                  <a:cubicBezTo>
                    <a:pt x="4467" y="3374"/>
                    <a:pt x="4533" y="3458"/>
                    <a:pt x="4600" y="3532"/>
                  </a:cubicBezTo>
                  <a:cubicBezTo>
                    <a:pt x="4667" y="3606"/>
                    <a:pt x="4733" y="3674"/>
                    <a:pt x="4800" y="3732"/>
                  </a:cubicBezTo>
                  <a:cubicBezTo>
                    <a:pt x="4867" y="3790"/>
                    <a:pt x="4933" y="3839"/>
                    <a:pt x="5000" y="3879"/>
                  </a:cubicBezTo>
                  <a:cubicBezTo>
                    <a:pt x="5067" y="3919"/>
                    <a:pt x="5133" y="3950"/>
                    <a:pt x="5200" y="3970"/>
                  </a:cubicBezTo>
                  <a:cubicBezTo>
                    <a:pt x="5267" y="3990"/>
                    <a:pt x="5333" y="4000"/>
                    <a:pt x="5400" y="4000"/>
                  </a:cubicBezTo>
                  <a:cubicBezTo>
                    <a:pt x="5467" y="4000"/>
                    <a:pt x="5533" y="3990"/>
                    <a:pt x="5600" y="3970"/>
                  </a:cubicBezTo>
                  <a:cubicBezTo>
                    <a:pt x="5667" y="3950"/>
                    <a:pt x="5733" y="3919"/>
                    <a:pt x="5800" y="3879"/>
                  </a:cubicBezTo>
                  <a:cubicBezTo>
                    <a:pt x="5867" y="3839"/>
                    <a:pt x="5933" y="3790"/>
                    <a:pt x="6000" y="3732"/>
                  </a:cubicBezTo>
                  <a:cubicBezTo>
                    <a:pt x="6067" y="3674"/>
                    <a:pt x="6133" y="3606"/>
                    <a:pt x="6200" y="3532"/>
                  </a:cubicBezTo>
                  <a:cubicBezTo>
                    <a:pt x="6267" y="3458"/>
                    <a:pt x="6333" y="3375"/>
                    <a:pt x="6400" y="3286"/>
                  </a:cubicBezTo>
                  <a:cubicBezTo>
                    <a:pt x="6467" y="3197"/>
                    <a:pt x="6533" y="3100"/>
                    <a:pt x="6600" y="3000"/>
                  </a:cubicBezTo>
                  <a:cubicBezTo>
                    <a:pt x="6667" y="2900"/>
                    <a:pt x="6733" y="2793"/>
                    <a:pt x="6800" y="2684"/>
                  </a:cubicBezTo>
                  <a:cubicBezTo>
                    <a:pt x="6867" y="2575"/>
                    <a:pt x="6933" y="2462"/>
                    <a:pt x="7000" y="2348"/>
                  </a:cubicBezTo>
                  <a:cubicBezTo>
                    <a:pt x="7067" y="2234"/>
                    <a:pt x="7133" y="2116"/>
                    <a:pt x="7200" y="2000"/>
                  </a:cubicBezTo>
                  <a:cubicBezTo>
                    <a:pt x="7267" y="1884"/>
                    <a:pt x="7333" y="1767"/>
                    <a:pt x="7400" y="1653"/>
                  </a:cubicBezTo>
                  <a:cubicBezTo>
                    <a:pt x="7467" y="1539"/>
                    <a:pt x="7533" y="1425"/>
                    <a:pt x="7600" y="1316"/>
                  </a:cubicBezTo>
                  <a:cubicBezTo>
                    <a:pt x="7667" y="1207"/>
                    <a:pt x="7733" y="1100"/>
                    <a:pt x="7800" y="1000"/>
                  </a:cubicBezTo>
                  <a:cubicBezTo>
                    <a:pt x="7867" y="900"/>
                    <a:pt x="7933" y="804"/>
                    <a:pt x="8000" y="715"/>
                  </a:cubicBezTo>
                  <a:cubicBezTo>
                    <a:pt x="8067" y="626"/>
                    <a:pt x="8133" y="542"/>
                    <a:pt x="8200" y="468"/>
                  </a:cubicBezTo>
                  <a:cubicBezTo>
                    <a:pt x="8267" y="394"/>
                    <a:pt x="8333" y="326"/>
                    <a:pt x="8400" y="268"/>
                  </a:cubicBezTo>
                  <a:cubicBezTo>
                    <a:pt x="8467" y="210"/>
                    <a:pt x="8533" y="161"/>
                    <a:pt x="8600" y="121"/>
                  </a:cubicBezTo>
                  <a:cubicBezTo>
                    <a:pt x="8667" y="81"/>
                    <a:pt x="8733" y="50"/>
                    <a:pt x="8800" y="30"/>
                  </a:cubicBezTo>
                  <a:cubicBezTo>
                    <a:pt x="8867" y="10"/>
                    <a:pt x="8933" y="0"/>
                    <a:pt x="9000" y="0"/>
                  </a:cubicBezTo>
                  <a:cubicBezTo>
                    <a:pt x="9067" y="0"/>
                    <a:pt x="9133" y="10"/>
                    <a:pt x="9200" y="30"/>
                  </a:cubicBezTo>
                  <a:cubicBezTo>
                    <a:pt x="9267" y="50"/>
                    <a:pt x="9333" y="80"/>
                    <a:pt x="9400" y="120"/>
                  </a:cubicBezTo>
                  <a:cubicBezTo>
                    <a:pt x="9467" y="160"/>
                    <a:pt x="9533" y="210"/>
                    <a:pt x="9600" y="268"/>
                  </a:cubicBezTo>
                  <a:cubicBezTo>
                    <a:pt x="9667" y="326"/>
                    <a:pt x="9733" y="394"/>
                    <a:pt x="9800" y="468"/>
                  </a:cubicBezTo>
                  <a:cubicBezTo>
                    <a:pt x="9867" y="542"/>
                    <a:pt x="9933" y="625"/>
                    <a:pt x="10000" y="714"/>
                  </a:cubicBezTo>
                  <a:cubicBezTo>
                    <a:pt x="10067" y="803"/>
                    <a:pt x="10133" y="900"/>
                    <a:pt x="10200" y="1000"/>
                  </a:cubicBezTo>
                  <a:cubicBezTo>
                    <a:pt x="10267" y="1100"/>
                    <a:pt x="10333" y="1206"/>
                    <a:pt x="10400" y="1315"/>
                  </a:cubicBezTo>
                  <a:cubicBezTo>
                    <a:pt x="10467" y="1424"/>
                    <a:pt x="10533" y="1538"/>
                    <a:pt x="10600" y="1652"/>
                  </a:cubicBezTo>
                  <a:cubicBezTo>
                    <a:pt x="10667" y="1766"/>
                    <a:pt x="10733" y="1883"/>
                    <a:pt x="10800" y="1999"/>
                  </a:cubicBezTo>
                  <a:cubicBezTo>
                    <a:pt x="10867" y="2115"/>
                    <a:pt x="10933" y="2233"/>
                    <a:pt x="11000" y="2347"/>
                  </a:cubicBezTo>
                  <a:cubicBezTo>
                    <a:pt x="11067" y="2461"/>
                    <a:pt x="11133" y="2574"/>
                    <a:pt x="11200" y="2683"/>
                  </a:cubicBezTo>
                  <a:cubicBezTo>
                    <a:pt x="11267" y="2792"/>
                    <a:pt x="11333" y="2899"/>
                    <a:pt x="11400" y="2999"/>
                  </a:cubicBezTo>
                  <a:cubicBezTo>
                    <a:pt x="11467" y="3099"/>
                    <a:pt x="11533" y="3196"/>
                    <a:pt x="11600" y="3285"/>
                  </a:cubicBezTo>
                  <a:cubicBezTo>
                    <a:pt x="11667" y="3374"/>
                    <a:pt x="11733" y="3458"/>
                    <a:pt x="11800" y="3532"/>
                  </a:cubicBezTo>
                  <a:cubicBezTo>
                    <a:pt x="11867" y="3606"/>
                    <a:pt x="11933" y="3674"/>
                    <a:pt x="12000" y="3732"/>
                  </a:cubicBezTo>
                  <a:cubicBezTo>
                    <a:pt x="12067" y="3790"/>
                    <a:pt x="12133" y="3839"/>
                    <a:pt x="12200" y="3879"/>
                  </a:cubicBezTo>
                  <a:cubicBezTo>
                    <a:pt x="12267" y="3919"/>
                    <a:pt x="12333" y="3950"/>
                    <a:pt x="12400" y="3970"/>
                  </a:cubicBezTo>
                  <a:cubicBezTo>
                    <a:pt x="12467" y="3990"/>
                    <a:pt x="12533" y="4000"/>
                    <a:pt x="12600" y="4000"/>
                  </a:cubicBezTo>
                  <a:cubicBezTo>
                    <a:pt x="12667" y="4000"/>
                    <a:pt x="12733" y="3990"/>
                    <a:pt x="12800" y="3970"/>
                  </a:cubicBezTo>
                  <a:cubicBezTo>
                    <a:pt x="12867" y="3950"/>
                    <a:pt x="12933" y="3920"/>
                    <a:pt x="13000" y="3880"/>
                  </a:cubicBezTo>
                  <a:cubicBezTo>
                    <a:pt x="13067" y="3840"/>
                    <a:pt x="13133" y="3790"/>
                    <a:pt x="13200" y="3732"/>
                  </a:cubicBezTo>
                  <a:cubicBezTo>
                    <a:pt x="13267" y="3674"/>
                    <a:pt x="13333" y="3607"/>
                    <a:pt x="13400" y="3533"/>
                  </a:cubicBezTo>
                  <a:cubicBezTo>
                    <a:pt x="13467" y="3459"/>
                    <a:pt x="13533" y="3375"/>
                    <a:pt x="13600" y="3286"/>
                  </a:cubicBezTo>
                  <a:cubicBezTo>
                    <a:pt x="13667" y="3197"/>
                    <a:pt x="13733" y="3101"/>
                    <a:pt x="13800" y="3001"/>
                  </a:cubicBezTo>
                  <a:cubicBezTo>
                    <a:pt x="13867" y="2901"/>
                    <a:pt x="13933" y="2794"/>
                    <a:pt x="14000" y="2685"/>
                  </a:cubicBezTo>
                  <a:cubicBezTo>
                    <a:pt x="14067" y="2576"/>
                    <a:pt x="14133" y="2462"/>
                    <a:pt x="14200" y="2348"/>
                  </a:cubicBezTo>
                  <a:cubicBezTo>
                    <a:pt x="14267" y="2234"/>
                    <a:pt x="14333" y="2117"/>
                    <a:pt x="14400" y="2001"/>
                  </a:cubicBezTo>
                  <a:cubicBezTo>
                    <a:pt x="14467" y="1885"/>
                    <a:pt x="14533" y="1767"/>
                    <a:pt x="14600" y="1653"/>
                  </a:cubicBezTo>
                  <a:cubicBezTo>
                    <a:pt x="14667" y="1539"/>
                    <a:pt x="14733" y="1426"/>
                    <a:pt x="14800" y="1317"/>
                  </a:cubicBezTo>
                  <a:cubicBezTo>
                    <a:pt x="14867" y="1208"/>
                    <a:pt x="14933" y="1101"/>
                    <a:pt x="15000" y="1001"/>
                  </a:cubicBezTo>
                  <a:cubicBezTo>
                    <a:pt x="15067" y="901"/>
                    <a:pt x="15133" y="804"/>
                    <a:pt x="15200" y="715"/>
                  </a:cubicBezTo>
                  <a:cubicBezTo>
                    <a:pt x="15267" y="626"/>
                    <a:pt x="15333" y="542"/>
                    <a:pt x="15400" y="468"/>
                  </a:cubicBezTo>
                  <a:cubicBezTo>
                    <a:pt x="15467" y="394"/>
                    <a:pt x="15533" y="326"/>
                    <a:pt x="15600" y="268"/>
                  </a:cubicBezTo>
                  <a:cubicBezTo>
                    <a:pt x="15667" y="210"/>
                    <a:pt x="15733" y="161"/>
                    <a:pt x="15800" y="121"/>
                  </a:cubicBezTo>
                  <a:cubicBezTo>
                    <a:pt x="15867" y="81"/>
                    <a:pt x="15933" y="51"/>
                    <a:pt x="16000" y="31"/>
                  </a:cubicBezTo>
                  <a:cubicBezTo>
                    <a:pt x="16067" y="11"/>
                    <a:pt x="16133" y="0"/>
                    <a:pt x="16200" y="0"/>
                  </a:cubicBezTo>
                  <a:cubicBezTo>
                    <a:pt x="16267" y="0"/>
                    <a:pt x="16333" y="10"/>
                    <a:pt x="16400" y="30"/>
                  </a:cubicBezTo>
                  <a:cubicBezTo>
                    <a:pt x="16467" y="50"/>
                    <a:pt x="16533" y="80"/>
                    <a:pt x="16600" y="120"/>
                  </a:cubicBezTo>
                  <a:cubicBezTo>
                    <a:pt x="16667" y="160"/>
                    <a:pt x="16733" y="210"/>
                    <a:pt x="16800" y="268"/>
                  </a:cubicBezTo>
                  <a:cubicBezTo>
                    <a:pt x="16867" y="326"/>
                    <a:pt x="16933" y="393"/>
                    <a:pt x="17000" y="467"/>
                  </a:cubicBezTo>
                  <a:cubicBezTo>
                    <a:pt x="17067" y="541"/>
                    <a:pt x="17133" y="625"/>
                    <a:pt x="17200" y="714"/>
                  </a:cubicBezTo>
                  <a:cubicBezTo>
                    <a:pt x="17267" y="803"/>
                    <a:pt x="17333" y="899"/>
                    <a:pt x="17400" y="999"/>
                  </a:cubicBezTo>
                  <a:cubicBezTo>
                    <a:pt x="17467" y="1099"/>
                    <a:pt x="17533" y="1206"/>
                    <a:pt x="17600" y="1315"/>
                  </a:cubicBezTo>
                  <a:cubicBezTo>
                    <a:pt x="17667" y="1424"/>
                    <a:pt x="17733" y="1538"/>
                    <a:pt x="17800" y="1652"/>
                  </a:cubicBezTo>
                  <a:cubicBezTo>
                    <a:pt x="17867" y="1766"/>
                    <a:pt x="17933" y="1883"/>
                    <a:pt x="18000" y="1999"/>
                  </a:cubicBezTo>
                  <a:cubicBezTo>
                    <a:pt x="18067" y="2115"/>
                    <a:pt x="18133" y="2232"/>
                    <a:pt x="18200" y="2346"/>
                  </a:cubicBezTo>
                  <a:cubicBezTo>
                    <a:pt x="18267" y="2460"/>
                    <a:pt x="18333" y="2574"/>
                    <a:pt x="18400" y="2683"/>
                  </a:cubicBezTo>
                  <a:cubicBezTo>
                    <a:pt x="18467" y="2792"/>
                    <a:pt x="18533" y="2899"/>
                    <a:pt x="18600" y="2999"/>
                  </a:cubicBezTo>
                  <a:cubicBezTo>
                    <a:pt x="18667" y="3099"/>
                    <a:pt x="18733" y="3196"/>
                    <a:pt x="18800" y="3285"/>
                  </a:cubicBezTo>
                  <a:cubicBezTo>
                    <a:pt x="18867" y="3374"/>
                    <a:pt x="18933" y="3456"/>
                    <a:pt x="19000" y="3531"/>
                  </a:cubicBezTo>
                  <a:cubicBezTo>
                    <a:pt x="19067" y="3606"/>
                    <a:pt x="19133" y="3674"/>
                    <a:pt x="19200" y="3732"/>
                  </a:cubicBezTo>
                  <a:cubicBezTo>
                    <a:pt x="19267" y="3790"/>
                    <a:pt x="19333" y="3839"/>
                    <a:pt x="19400" y="3879"/>
                  </a:cubicBezTo>
                  <a:cubicBezTo>
                    <a:pt x="19467" y="3919"/>
                    <a:pt x="19533" y="3949"/>
                    <a:pt x="19600" y="3969"/>
                  </a:cubicBezTo>
                  <a:cubicBezTo>
                    <a:pt x="19667" y="3989"/>
                    <a:pt x="19733" y="4000"/>
                    <a:pt x="19800" y="4000"/>
                  </a:cubicBezTo>
                  <a:cubicBezTo>
                    <a:pt x="19867" y="4000"/>
                    <a:pt x="19933" y="3990"/>
                    <a:pt x="20000" y="3970"/>
                  </a:cubicBezTo>
                  <a:cubicBezTo>
                    <a:pt x="20067" y="3950"/>
                    <a:pt x="20133" y="3920"/>
                    <a:pt x="20200" y="3880"/>
                  </a:cubicBezTo>
                  <a:cubicBezTo>
                    <a:pt x="20267" y="3840"/>
                    <a:pt x="20333" y="3791"/>
                    <a:pt x="20400" y="3733"/>
                  </a:cubicBezTo>
                  <a:cubicBezTo>
                    <a:pt x="20467" y="3675"/>
                    <a:pt x="20533" y="3608"/>
                    <a:pt x="20600" y="3533"/>
                  </a:cubicBezTo>
                  <a:cubicBezTo>
                    <a:pt x="20667" y="3458"/>
                    <a:pt x="20733" y="3375"/>
                    <a:pt x="20800" y="3286"/>
                  </a:cubicBezTo>
                  <a:cubicBezTo>
                    <a:pt x="20867" y="3197"/>
                    <a:pt x="20933" y="3101"/>
                    <a:pt x="21000" y="3001"/>
                  </a:cubicBezTo>
                  <a:cubicBezTo>
                    <a:pt x="21067" y="2901"/>
                    <a:pt x="21133" y="2794"/>
                    <a:pt x="21200" y="2685"/>
                  </a:cubicBezTo>
                  <a:cubicBezTo>
                    <a:pt x="21267" y="2576"/>
                    <a:pt x="21333" y="2462"/>
                    <a:pt x="21400" y="2348"/>
                  </a:cubicBezTo>
                  <a:cubicBezTo>
                    <a:pt x="21467" y="2234"/>
                    <a:pt x="21533" y="2117"/>
                    <a:pt x="21600" y="2001"/>
                  </a:cubicBezTo>
                  <a:cubicBezTo>
                    <a:pt x="21667" y="1885"/>
                    <a:pt x="21733" y="1768"/>
                    <a:pt x="21800" y="1654"/>
                  </a:cubicBezTo>
                  <a:cubicBezTo>
                    <a:pt x="21867" y="1540"/>
                    <a:pt x="21933" y="1426"/>
                    <a:pt x="22000" y="1317"/>
                  </a:cubicBezTo>
                  <a:cubicBezTo>
                    <a:pt x="22067" y="1208"/>
                    <a:pt x="22133" y="1101"/>
                    <a:pt x="22200" y="1001"/>
                  </a:cubicBezTo>
                  <a:cubicBezTo>
                    <a:pt x="22267" y="901"/>
                    <a:pt x="22333" y="804"/>
                    <a:pt x="22400" y="715"/>
                  </a:cubicBezTo>
                  <a:cubicBezTo>
                    <a:pt x="22467" y="626"/>
                    <a:pt x="22533" y="543"/>
                    <a:pt x="22600" y="469"/>
                  </a:cubicBezTo>
                  <a:cubicBezTo>
                    <a:pt x="22667" y="395"/>
                    <a:pt x="22733" y="327"/>
                    <a:pt x="22800" y="269"/>
                  </a:cubicBezTo>
                  <a:cubicBezTo>
                    <a:pt x="22867" y="211"/>
                    <a:pt x="22933" y="161"/>
                    <a:pt x="23000" y="121"/>
                  </a:cubicBezTo>
                  <a:cubicBezTo>
                    <a:pt x="23067" y="81"/>
                    <a:pt x="23133" y="51"/>
                    <a:pt x="23200" y="31"/>
                  </a:cubicBezTo>
                  <a:cubicBezTo>
                    <a:pt x="23267" y="11"/>
                    <a:pt x="23333" y="0"/>
                    <a:pt x="23400" y="0"/>
                  </a:cubicBezTo>
                  <a:cubicBezTo>
                    <a:pt x="23467" y="0"/>
                    <a:pt x="23533" y="10"/>
                    <a:pt x="23600" y="30"/>
                  </a:cubicBezTo>
                  <a:cubicBezTo>
                    <a:pt x="23667" y="50"/>
                    <a:pt x="23733" y="80"/>
                    <a:pt x="23800" y="120"/>
                  </a:cubicBezTo>
                  <a:cubicBezTo>
                    <a:pt x="23867" y="160"/>
                    <a:pt x="23933" y="209"/>
                    <a:pt x="24000" y="267"/>
                  </a:cubicBezTo>
                  <a:cubicBezTo>
                    <a:pt x="24067" y="325"/>
                    <a:pt x="24133" y="393"/>
                    <a:pt x="24200" y="467"/>
                  </a:cubicBezTo>
                  <a:cubicBezTo>
                    <a:pt x="24267" y="541"/>
                    <a:pt x="24333" y="624"/>
                    <a:pt x="24400" y="713"/>
                  </a:cubicBezTo>
                  <a:cubicBezTo>
                    <a:pt x="24467" y="802"/>
                    <a:pt x="24533" y="899"/>
                    <a:pt x="24600" y="999"/>
                  </a:cubicBezTo>
                  <a:cubicBezTo>
                    <a:pt x="24667" y="1099"/>
                    <a:pt x="24733" y="1206"/>
                    <a:pt x="24800" y="1315"/>
                  </a:cubicBezTo>
                  <a:cubicBezTo>
                    <a:pt x="24867" y="1424"/>
                    <a:pt x="24933" y="1537"/>
                    <a:pt x="25000" y="1651"/>
                  </a:cubicBezTo>
                  <a:cubicBezTo>
                    <a:pt x="25067" y="1765"/>
                    <a:pt x="25133" y="1883"/>
                    <a:pt x="25200" y="1999"/>
                  </a:cubicBezTo>
                  <a:cubicBezTo>
                    <a:pt x="25267" y="2115"/>
                    <a:pt x="25333" y="2232"/>
                    <a:pt x="25400" y="2346"/>
                  </a:cubicBezTo>
                  <a:cubicBezTo>
                    <a:pt x="25467" y="2460"/>
                    <a:pt x="25533" y="2574"/>
                    <a:pt x="25600" y="2683"/>
                  </a:cubicBezTo>
                  <a:cubicBezTo>
                    <a:pt x="25667" y="2792"/>
                    <a:pt x="25733" y="2899"/>
                    <a:pt x="25800" y="2999"/>
                  </a:cubicBezTo>
                  <a:cubicBezTo>
                    <a:pt x="25867" y="3099"/>
                    <a:pt x="25933" y="3196"/>
                    <a:pt x="26000" y="3285"/>
                  </a:cubicBezTo>
                  <a:cubicBezTo>
                    <a:pt x="26067" y="3374"/>
                    <a:pt x="26133" y="3457"/>
                    <a:pt x="26200" y="3531"/>
                  </a:cubicBezTo>
                  <a:cubicBezTo>
                    <a:pt x="26267" y="3605"/>
                    <a:pt x="26333" y="3673"/>
                    <a:pt x="26400" y="3731"/>
                  </a:cubicBezTo>
                  <a:cubicBezTo>
                    <a:pt x="26467" y="3789"/>
                    <a:pt x="26533" y="3839"/>
                    <a:pt x="26600" y="3879"/>
                  </a:cubicBezTo>
                  <a:cubicBezTo>
                    <a:pt x="26667" y="3919"/>
                    <a:pt x="26733" y="3949"/>
                    <a:pt x="26800" y="3969"/>
                  </a:cubicBezTo>
                  <a:cubicBezTo>
                    <a:pt x="26867" y="3989"/>
                    <a:pt x="26933" y="4000"/>
                    <a:pt x="27000" y="4000"/>
                  </a:cubicBezTo>
                  <a:cubicBezTo>
                    <a:pt x="27067" y="4000"/>
                    <a:pt x="27133" y="3990"/>
                    <a:pt x="27200" y="3970"/>
                  </a:cubicBezTo>
                  <a:cubicBezTo>
                    <a:pt x="27267" y="3950"/>
                    <a:pt x="27333" y="3920"/>
                    <a:pt x="27400" y="3880"/>
                  </a:cubicBezTo>
                  <a:cubicBezTo>
                    <a:pt x="27467" y="3840"/>
                    <a:pt x="27533" y="3791"/>
                    <a:pt x="27600" y="3733"/>
                  </a:cubicBezTo>
                  <a:cubicBezTo>
                    <a:pt x="27667" y="3675"/>
                    <a:pt x="27733" y="3607"/>
                    <a:pt x="27800" y="3533"/>
                  </a:cubicBezTo>
                  <a:cubicBezTo>
                    <a:pt x="27867" y="3459"/>
                    <a:pt x="27933" y="3376"/>
                    <a:pt x="28000" y="3287"/>
                  </a:cubicBezTo>
                  <a:cubicBezTo>
                    <a:pt x="28067" y="3198"/>
                    <a:pt x="28133" y="3101"/>
                    <a:pt x="28200" y="3001"/>
                  </a:cubicBezTo>
                  <a:cubicBezTo>
                    <a:pt x="28267" y="2901"/>
                    <a:pt x="28333" y="2794"/>
                    <a:pt x="28400" y="2685"/>
                  </a:cubicBezTo>
                  <a:cubicBezTo>
                    <a:pt x="28467" y="2576"/>
                    <a:pt x="28533" y="2463"/>
                    <a:pt x="28600" y="2349"/>
                  </a:cubicBezTo>
                  <a:cubicBezTo>
                    <a:pt x="28667" y="2235"/>
                    <a:pt x="28767" y="2059"/>
                    <a:pt x="28800" y="2001"/>
                  </a:cubicBezTo>
                  <a:cubicBezTo>
                    <a:pt x="28833" y="1943"/>
                    <a:pt x="28816" y="1972"/>
                    <a:pt x="28800" y="2001"/>
                  </a:cubicBezTo>
                </a:path>
              </a:pathLst>
            </a:custGeom>
            <a:noFill/>
            <a:ln w="38100" cmpd="sng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Freeform 48"/>
            <p:cNvSpPr/>
            <p:nvPr/>
          </p:nvSpPr>
          <p:spPr bwMode="auto">
            <a:xfrm rot="-1200000">
              <a:off x="4014" y="3360"/>
              <a:ext cx="1097" cy="136"/>
            </a:xfrm>
            <a:custGeom>
              <a:avLst/>
              <a:gdLst>
                <a:gd name="T0" fmla="*/ 0 w 32433"/>
                <a:gd name="T1" fmla="*/ 2 h 4000"/>
                <a:gd name="T2" fmla="*/ 1 w 32433"/>
                <a:gd name="T3" fmla="*/ 1 h 4000"/>
                <a:gd name="T4" fmla="*/ 2 w 32433"/>
                <a:gd name="T5" fmla="*/ 0 h 4000"/>
                <a:gd name="T6" fmla="*/ 3 w 32433"/>
                <a:gd name="T7" fmla="*/ 0 h 4000"/>
                <a:gd name="T8" fmla="*/ 3 w 32433"/>
                <a:gd name="T9" fmla="*/ 1 h 4000"/>
                <a:gd name="T10" fmla="*/ 4 w 32433"/>
                <a:gd name="T11" fmla="*/ 2 h 4000"/>
                <a:gd name="T12" fmla="*/ 5 w 32433"/>
                <a:gd name="T13" fmla="*/ 3 h 4000"/>
                <a:gd name="T14" fmla="*/ 5 w 32433"/>
                <a:gd name="T15" fmla="*/ 4 h 4000"/>
                <a:gd name="T16" fmla="*/ 6 w 32433"/>
                <a:gd name="T17" fmla="*/ 5 h 4000"/>
                <a:gd name="T18" fmla="*/ 7 w 32433"/>
                <a:gd name="T19" fmla="*/ 4 h 4000"/>
                <a:gd name="T20" fmla="*/ 7 w 32433"/>
                <a:gd name="T21" fmla="*/ 4 h 4000"/>
                <a:gd name="T22" fmla="*/ 8 w 32433"/>
                <a:gd name="T23" fmla="*/ 3 h 4000"/>
                <a:gd name="T24" fmla="*/ 9 w 32433"/>
                <a:gd name="T25" fmla="*/ 2 h 4000"/>
                <a:gd name="T26" fmla="*/ 9 w 32433"/>
                <a:gd name="T27" fmla="*/ 1 h 4000"/>
                <a:gd name="T28" fmla="*/ 10 w 32433"/>
                <a:gd name="T29" fmla="*/ 0 h 4000"/>
                <a:gd name="T30" fmla="*/ 11 w 32433"/>
                <a:gd name="T31" fmla="*/ 0 h 4000"/>
                <a:gd name="T32" fmla="*/ 11 w 32433"/>
                <a:gd name="T33" fmla="*/ 1 h 4000"/>
                <a:gd name="T34" fmla="*/ 12 w 32433"/>
                <a:gd name="T35" fmla="*/ 2 h 4000"/>
                <a:gd name="T36" fmla="*/ 13 w 32433"/>
                <a:gd name="T37" fmla="*/ 3 h 4000"/>
                <a:gd name="T38" fmla="*/ 13 w 32433"/>
                <a:gd name="T39" fmla="*/ 4 h 4000"/>
                <a:gd name="T40" fmla="*/ 14 w 32433"/>
                <a:gd name="T41" fmla="*/ 5 h 4000"/>
                <a:gd name="T42" fmla="*/ 15 w 32433"/>
                <a:gd name="T43" fmla="*/ 4 h 4000"/>
                <a:gd name="T44" fmla="*/ 16 w 32433"/>
                <a:gd name="T45" fmla="*/ 4 h 4000"/>
                <a:gd name="T46" fmla="*/ 16 w 32433"/>
                <a:gd name="T47" fmla="*/ 3 h 4000"/>
                <a:gd name="T48" fmla="*/ 17 w 32433"/>
                <a:gd name="T49" fmla="*/ 2 h 4000"/>
                <a:gd name="T50" fmla="*/ 18 w 32433"/>
                <a:gd name="T51" fmla="*/ 1 h 4000"/>
                <a:gd name="T52" fmla="*/ 18 w 32433"/>
                <a:gd name="T53" fmla="*/ 0 h 4000"/>
                <a:gd name="T54" fmla="*/ 19 w 32433"/>
                <a:gd name="T55" fmla="*/ 0 h 4000"/>
                <a:gd name="T56" fmla="*/ 20 w 32433"/>
                <a:gd name="T57" fmla="*/ 1 h 4000"/>
                <a:gd name="T58" fmla="*/ 20 w 32433"/>
                <a:gd name="T59" fmla="*/ 2 h 4000"/>
                <a:gd name="T60" fmla="*/ 21 w 32433"/>
                <a:gd name="T61" fmla="*/ 3 h 4000"/>
                <a:gd name="T62" fmla="*/ 22 w 32433"/>
                <a:gd name="T63" fmla="*/ 4 h 4000"/>
                <a:gd name="T64" fmla="*/ 22 w 32433"/>
                <a:gd name="T65" fmla="*/ 5 h 4000"/>
                <a:gd name="T66" fmla="*/ 23 w 32433"/>
                <a:gd name="T67" fmla="*/ 4 h 4000"/>
                <a:gd name="T68" fmla="*/ 24 w 32433"/>
                <a:gd name="T69" fmla="*/ 4 h 4000"/>
                <a:gd name="T70" fmla="*/ 24 w 32433"/>
                <a:gd name="T71" fmla="*/ 3 h 4000"/>
                <a:gd name="T72" fmla="*/ 25 w 32433"/>
                <a:gd name="T73" fmla="*/ 2 h 4000"/>
                <a:gd name="T74" fmla="*/ 26 w 32433"/>
                <a:gd name="T75" fmla="*/ 1 h 4000"/>
                <a:gd name="T76" fmla="*/ 27 w 32433"/>
                <a:gd name="T77" fmla="*/ 0 h 4000"/>
                <a:gd name="T78" fmla="*/ 27 w 32433"/>
                <a:gd name="T79" fmla="*/ 0 h 4000"/>
                <a:gd name="T80" fmla="*/ 28 w 32433"/>
                <a:gd name="T81" fmla="*/ 1 h 4000"/>
                <a:gd name="T82" fmla="*/ 29 w 32433"/>
                <a:gd name="T83" fmla="*/ 2 h 4000"/>
                <a:gd name="T84" fmla="*/ 29 w 32433"/>
                <a:gd name="T85" fmla="*/ 3 h 4000"/>
                <a:gd name="T86" fmla="*/ 30 w 32433"/>
                <a:gd name="T87" fmla="*/ 4 h 4000"/>
                <a:gd name="T88" fmla="*/ 31 w 32433"/>
                <a:gd name="T89" fmla="*/ 5 h 4000"/>
                <a:gd name="T90" fmla="*/ 31 w 32433"/>
                <a:gd name="T91" fmla="*/ 4 h 4000"/>
                <a:gd name="T92" fmla="*/ 32 w 32433"/>
                <a:gd name="T93" fmla="*/ 4 h 4000"/>
                <a:gd name="T94" fmla="*/ 33 w 32433"/>
                <a:gd name="T95" fmla="*/ 3 h 4000"/>
                <a:gd name="T96" fmla="*/ 33 w 32433"/>
                <a:gd name="T97" fmla="*/ 2 h 4000"/>
                <a:gd name="T98" fmla="*/ 34 w 32433"/>
                <a:gd name="T99" fmla="*/ 1 h 4000"/>
                <a:gd name="T100" fmla="*/ 35 w 32433"/>
                <a:gd name="T101" fmla="*/ 0 h 4000"/>
                <a:gd name="T102" fmla="*/ 35 w 32433"/>
                <a:gd name="T103" fmla="*/ 0 h 4000"/>
                <a:gd name="T104" fmla="*/ 36 w 32433"/>
                <a:gd name="T105" fmla="*/ 1 h 4000"/>
                <a:gd name="T106" fmla="*/ 37 w 32433"/>
                <a:gd name="T107" fmla="*/ 2 h 400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433"/>
                <a:gd name="T163" fmla="*/ 0 h 4000"/>
                <a:gd name="T164" fmla="*/ 32433 w 32433"/>
                <a:gd name="T165" fmla="*/ 4000 h 400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433" h="4000">
                  <a:moveTo>
                    <a:pt x="0" y="2000"/>
                  </a:moveTo>
                  <a:cubicBezTo>
                    <a:pt x="66" y="1883"/>
                    <a:pt x="133" y="1767"/>
                    <a:pt x="200" y="1653"/>
                  </a:cubicBezTo>
                  <a:cubicBezTo>
                    <a:pt x="267" y="1539"/>
                    <a:pt x="333" y="1425"/>
                    <a:pt x="400" y="1316"/>
                  </a:cubicBezTo>
                  <a:cubicBezTo>
                    <a:pt x="467" y="1207"/>
                    <a:pt x="533" y="1100"/>
                    <a:pt x="600" y="1000"/>
                  </a:cubicBezTo>
                  <a:cubicBezTo>
                    <a:pt x="667" y="900"/>
                    <a:pt x="733" y="803"/>
                    <a:pt x="800" y="714"/>
                  </a:cubicBezTo>
                  <a:cubicBezTo>
                    <a:pt x="867" y="625"/>
                    <a:pt x="933" y="542"/>
                    <a:pt x="1000" y="468"/>
                  </a:cubicBezTo>
                  <a:cubicBezTo>
                    <a:pt x="1067" y="394"/>
                    <a:pt x="1133" y="326"/>
                    <a:pt x="1200" y="268"/>
                  </a:cubicBezTo>
                  <a:cubicBezTo>
                    <a:pt x="1267" y="210"/>
                    <a:pt x="1333" y="161"/>
                    <a:pt x="1400" y="121"/>
                  </a:cubicBezTo>
                  <a:cubicBezTo>
                    <a:pt x="1467" y="81"/>
                    <a:pt x="1533" y="50"/>
                    <a:pt x="1600" y="30"/>
                  </a:cubicBezTo>
                  <a:cubicBezTo>
                    <a:pt x="1667" y="10"/>
                    <a:pt x="1733" y="0"/>
                    <a:pt x="1800" y="0"/>
                  </a:cubicBezTo>
                  <a:cubicBezTo>
                    <a:pt x="1867" y="0"/>
                    <a:pt x="1933" y="10"/>
                    <a:pt x="2000" y="30"/>
                  </a:cubicBezTo>
                  <a:cubicBezTo>
                    <a:pt x="2067" y="50"/>
                    <a:pt x="2133" y="81"/>
                    <a:pt x="2200" y="121"/>
                  </a:cubicBezTo>
                  <a:cubicBezTo>
                    <a:pt x="2267" y="161"/>
                    <a:pt x="2333" y="210"/>
                    <a:pt x="2400" y="268"/>
                  </a:cubicBezTo>
                  <a:cubicBezTo>
                    <a:pt x="2467" y="326"/>
                    <a:pt x="2533" y="394"/>
                    <a:pt x="2600" y="468"/>
                  </a:cubicBezTo>
                  <a:cubicBezTo>
                    <a:pt x="2667" y="542"/>
                    <a:pt x="2733" y="625"/>
                    <a:pt x="2800" y="714"/>
                  </a:cubicBezTo>
                  <a:cubicBezTo>
                    <a:pt x="2867" y="803"/>
                    <a:pt x="2933" y="900"/>
                    <a:pt x="3000" y="1000"/>
                  </a:cubicBezTo>
                  <a:cubicBezTo>
                    <a:pt x="3067" y="1100"/>
                    <a:pt x="3133" y="1207"/>
                    <a:pt x="3200" y="1316"/>
                  </a:cubicBezTo>
                  <a:cubicBezTo>
                    <a:pt x="3267" y="1425"/>
                    <a:pt x="3333" y="1539"/>
                    <a:pt x="3400" y="1653"/>
                  </a:cubicBezTo>
                  <a:cubicBezTo>
                    <a:pt x="3467" y="1767"/>
                    <a:pt x="3533" y="1884"/>
                    <a:pt x="3600" y="2000"/>
                  </a:cubicBezTo>
                  <a:cubicBezTo>
                    <a:pt x="3667" y="2116"/>
                    <a:pt x="3733" y="2233"/>
                    <a:pt x="3800" y="2347"/>
                  </a:cubicBezTo>
                  <a:cubicBezTo>
                    <a:pt x="3867" y="2461"/>
                    <a:pt x="3933" y="2575"/>
                    <a:pt x="4000" y="2684"/>
                  </a:cubicBezTo>
                  <a:cubicBezTo>
                    <a:pt x="4067" y="2793"/>
                    <a:pt x="4133" y="2900"/>
                    <a:pt x="4200" y="3000"/>
                  </a:cubicBezTo>
                  <a:cubicBezTo>
                    <a:pt x="4267" y="3100"/>
                    <a:pt x="4333" y="3196"/>
                    <a:pt x="4400" y="3285"/>
                  </a:cubicBezTo>
                  <a:cubicBezTo>
                    <a:pt x="4467" y="3374"/>
                    <a:pt x="4533" y="3458"/>
                    <a:pt x="4600" y="3532"/>
                  </a:cubicBezTo>
                  <a:cubicBezTo>
                    <a:pt x="4667" y="3606"/>
                    <a:pt x="4733" y="3674"/>
                    <a:pt x="4800" y="3732"/>
                  </a:cubicBezTo>
                  <a:cubicBezTo>
                    <a:pt x="4867" y="3790"/>
                    <a:pt x="4933" y="3839"/>
                    <a:pt x="5000" y="3879"/>
                  </a:cubicBezTo>
                  <a:cubicBezTo>
                    <a:pt x="5067" y="3919"/>
                    <a:pt x="5133" y="3950"/>
                    <a:pt x="5200" y="3970"/>
                  </a:cubicBezTo>
                  <a:cubicBezTo>
                    <a:pt x="5267" y="3990"/>
                    <a:pt x="5333" y="4000"/>
                    <a:pt x="5400" y="4000"/>
                  </a:cubicBezTo>
                  <a:cubicBezTo>
                    <a:pt x="5467" y="4000"/>
                    <a:pt x="5533" y="3990"/>
                    <a:pt x="5600" y="3970"/>
                  </a:cubicBezTo>
                  <a:cubicBezTo>
                    <a:pt x="5667" y="3950"/>
                    <a:pt x="5733" y="3919"/>
                    <a:pt x="5800" y="3879"/>
                  </a:cubicBezTo>
                  <a:cubicBezTo>
                    <a:pt x="5867" y="3839"/>
                    <a:pt x="5933" y="3790"/>
                    <a:pt x="6000" y="3732"/>
                  </a:cubicBezTo>
                  <a:cubicBezTo>
                    <a:pt x="6067" y="3674"/>
                    <a:pt x="6133" y="3606"/>
                    <a:pt x="6200" y="3532"/>
                  </a:cubicBezTo>
                  <a:cubicBezTo>
                    <a:pt x="6267" y="3458"/>
                    <a:pt x="6333" y="3375"/>
                    <a:pt x="6400" y="3286"/>
                  </a:cubicBezTo>
                  <a:cubicBezTo>
                    <a:pt x="6467" y="3197"/>
                    <a:pt x="6533" y="3100"/>
                    <a:pt x="6600" y="3000"/>
                  </a:cubicBezTo>
                  <a:cubicBezTo>
                    <a:pt x="6667" y="2900"/>
                    <a:pt x="6733" y="2793"/>
                    <a:pt x="6800" y="2684"/>
                  </a:cubicBezTo>
                  <a:cubicBezTo>
                    <a:pt x="6867" y="2575"/>
                    <a:pt x="6933" y="2462"/>
                    <a:pt x="7000" y="2348"/>
                  </a:cubicBezTo>
                  <a:cubicBezTo>
                    <a:pt x="7067" y="2234"/>
                    <a:pt x="7133" y="2116"/>
                    <a:pt x="7200" y="2000"/>
                  </a:cubicBezTo>
                  <a:cubicBezTo>
                    <a:pt x="7267" y="1884"/>
                    <a:pt x="7333" y="1767"/>
                    <a:pt x="7400" y="1653"/>
                  </a:cubicBezTo>
                  <a:cubicBezTo>
                    <a:pt x="7467" y="1539"/>
                    <a:pt x="7533" y="1425"/>
                    <a:pt x="7600" y="1316"/>
                  </a:cubicBezTo>
                  <a:cubicBezTo>
                    <a:pt x="7667" y="1207"/>
                    <a:pt x="7733" y="1100"/>
                    <a:pt x="7800" y="1000"/>
                  </a:cubicBezTo>
                  <a:cubicBezTo>
                    <a:pt x="7867" y="900"/>
                    <a:pt x="7933" y="804"/>
                    <a:pt x="8000" y="715"/>
                  </a:cubicBezTo>
                  <a:cubicBezTo>
                    <a:pt x="8067" y="626"/>
                    <a:pt x="8133" y="542"/>
                    <a:pt x="8200" y="468"/>
                  </a:cubicBezTo>
                  <a:cubicBezTo>
                    <a:pt x="8267" y="394"/>
                    <a:pt x="8333" y="326"/>
                    <a:pt x="8400" y="268"/>
                  </a:cubicBezTo>
                  <a:cubicBezTo>
                    <a:pt x="8467" y="210"/>
                    <a:pt x="8533" y="161"/>
                    <a:pt x="8600" y="121"/>
                  </a:cubicBezTo>
                  <a:cubicBezTo>
                    <a:pt x="8667" y="81"/>
                    <a:pt x="8733" y="50"/>
                    <a:pt x="8800" y="30"/>
                  </a:cubicBezTo>
                  <a:cubicBezTo>
                    <a:pt x="8867" y="10"/>
                    <a:pt x="8933" y="0"/>
                    <a:pt x="9000" y="0"/>
                  </a:cubicBezTo>
                  <a:cubicBezTo>
                    <a:pt x="9067" y="0"/>
                    <a:pt x="9133" y="10"/>
                    <a:pt x="9200" y="30"/>
                  </a:cubicBezTo>
                  <a:cubicBezTo>
                    <a:pt x="9267" y="50"/>
                    <a:pt x="9333" y="80"/>
                    <a:pt x="9400" y="120"/>
                  </a:cubicBezTo>
                  <a:cubicBezTo>
                    <a:pt x="9467" y="160"/>
                    <a:pt x="9533" y="210"/>
                    <a:pt x="9600" y="268"/>
                  </a:cubicBezTo>
                  <a:cubicBezTo>
                    <a:pt x="9667" y="326"/>
                    <a:pt x="9733" y="394"/>
                    <a:pt x="9800" y="468"/>
                  </a:cubicBezTo>
                  <a:cubicBezTo>
                    <a:pt x="9867" y="542"/>
                    <a:pt x="9933" y="625"/>
                    <a:pt x="10000" y="714"/>
                  </a:cubicBezTo>
                  <a:cubicBezTo>
                    <a:pt x="10067" y="803"/>
                    <a:pt x="10133" y="900"/>
                    <a:pt x="10200" y="1000"/>
                  </a:cubicBezTo>
                  <a:cubicBezTo>
                    <a:pt x="10267" y="1100"/>
                    <a:pt x="10333" y="1206"/>
                    <a:pt x="10400" y="1315"/>
                  </a:cubicBezTo>
                  <a:cubicBezTo>
                    <a:pt x="10467" y="1424"/>
                    <a:pt x="10533" y="1538"/>
                    <a:pt x="10600" y="1652"/>
                  </a:cubicBezTo>
                  <a:cubicBezTo>
                    <a:pt x="10667" y="1766"/>
                    <a:pt x="10733" y="1883"/>
                    <a:pt x="10800" y="1999"/>
                  </a:cubicBezTo>
                  <a:cubicBezTo>
                    <a:pt x="10867" y="2115"/>
                    <a:pt x="10933" y="2233"/>
                    <a:pt x="11000" y="2347"/>
                  </a:cubicBezTo>
                  <a:cubicBezTo>
                    <a:pt x="11067" y="2461"/>
                    <a:pt x="11133" y="2574"/>
                    <a:pt x="11200" y="2683"/>
                  </a:cubicBezTo>
                  <a:cubicBezTo>
                    <a:pt x="11267" y="2792"/>
                    <a:pt x="11333" y="2899"/>
                    <a:pt x="11400" y="2999"/>
                  </a:cubicBezTo>
                  <a:cubicBezTo>
                    <a:pt x="11467" y="3099"/>
                    <a:pt x="11533" y="3196"/>
                    <a:pt x="11600" y="3285"/>
                  </a:cubicBezTo>
                  <a:cubicBezTo>
                    <a:pt x="11667" y="3374"/>
                    <a:pt x="11733" y="3458"/>
                    <a:pt x="11800" y="3532"/>
                  </a:cubicBezTo>
                  <a:cubicBezTo>
                    <a:pt x="11867" y="3606"/>
                    <a:pt x="11933" y="3674"/>
                    <a:pt x="12000" y="3732"/>
                  </a:cubicBezTo>
                  <a:cubicBezTo>
                    <a:pt x="12067" y="3790"/>
                    <a:pt x="12133" y="3839"/>
                    <a:pt x="12200" y="3879"/>
                  </a:cubicBezTo>
                  <a:cubicBezTo>
                    <a:pt x="12267" y="3919"/>
                    <a:pt x="12333" y="3950"/>
                    <a:pt x="12400" y="3970"/>
                  </a:cubicBezTo>
                  <a:cubicBezTo>
                    <a:pt x="12467" y="3990"/>
                    <a:pt x="12533" y="4000"/>
                    <a:pt x="12600" y="4000"/>
                  </a:cubicBezTo>
                  <a:cubicBezTo>
                    <a:pt x="12667" y="4000"/>
                    <a:pt x="12733" y="3990"/>
                    <a:pt x="12800" y="3970"/>
                  </a:cubicBezTo>
                  <a:cubicBezTo>
                    <a:pt x="12867" y="3950"/>
                    <a:pt x="12933" y="3920"/>
                    <a:pt x="13000" y="3880"/>
                  </a:cubicBezTo>
                  <a:cubicBezTo>
                    <a:pt x="13067" y="3840"/>
                    <a:pt x="13133" y="3790"/>
                    <a:pt x="13200" y="3732"/>
                  </a:cubicBezTo>
                  <a:cubicBezTo>
                    <a:pt x="13267" y="3674"/>
                    <a:pt x="13333" y="3607"/>
                    <a:pt x="13400" y="3533"/>
                  </a:cubicBezTo>
                  <a:cubicBezTo>
                    <a:pt x="13467" y="3459"/>
                    <a:pt x="13533" y="3375"/>
                    <a:pt x="13600" y="3286"/>
                  </a:cubicBezTo>
                  <a:cubicBezTo>
                    <a:pt x="13667" y="3197"/>
                    <a:pt x="13733" y="3101"/>
                    <a:pt x="13800" y="3001"/>
                  </a:cubicBezTo>
                  <a:cubicBezTo>
                    <a:pt x="13867" y="2901"/>
                    <a:pt x="13933" y="2794"/>
                    <a:pt x="14000" y="2685"/>
                  </a:cubicBezTo>
                  <a:cubicBezTo>
                    <a:pt x="14067" y="2576"/>
                    <a:pt x="14133" y="2462"/>
                    <a:pt x="14200" y="2348"/>
                  </a:cubicBezTo>
                  <a:cubicBezTo>
                    <a:pt x="14267" y="2234"/>
                    <a:pt x="14333" y="2117"/>
                    <a:pt x="14400" y="2001"/>
                  </a:cubicBezTo>
                  <a:cubicBezTo>
                    <a:pt x="14467" y="1885"/>
                    <a:pt x="14533" y="1767"/>
                    <a:pt x="14600" y="1653"/>
                  </a:cubicBezTo>
                  <a:cubicBezTo>
                    <a:pt x="14667" y="1539"/>
                    <a:pt x="14733" y="1426"/>
                    <a:pt x="14800" y="1317"/>
                  </a:cubicBezTo>
                  <a:cubicBezTo>
                    <a:pt x="14867" y="1208"/>
                    <a:pt x="14933" y="1101"/>
                    <a:pt x="15000" y="1001"/>
                  </a:cubicBezTo>
                  <a:cubicBezTo>
                    <a:pt x="15067" y="901"/>
                    <a:pt x="15133" y="804"/>
                    <a:pt x="15200" y="715"/>
                  </a:cubicBezTo>
                  <a:cubicBezTo>
                    <a:pt x="15267" y="626"/>
                    <a:pt x="15333" y="542"/>
                    <a:pt x="15400" y="468"/>
                  </a:cubicBezTo>
                  <a:cubicBezTo>
                    <a:pt x="15467" y="394"/>
                    <a:pt x="15533" y="326"/>
                    <a:pt x="15600" y="268"/>
                  </a:cubicBezTo>
                  <a:cubicBezTo>
                    <a:pt x="15667" y="210"/>
                    <a:pt x="15733" y="161"/>
                    <a:pt x="15800" y="121"/>
                  </a:cubicBezTo>
                  <a:cubicBezTo>
                    <a:pt x="15867" y="81"/>
                    <a:pt x="15933" y="51"/>
                    <a:pt x="16000" y="31"/>
                  </a:cubicBezTo>
                  <a:cubicBezTo>
                    <a:pt x="16067" y="11"/>
                    <a:pt x="16133" y="0"/>
                    <a:pt x="16200" y="0"/>
                  </a:cubicBezTo>
                  <a:cubicBezTo>
                    <a:pt x="16267" y="0"/>
                    <a:pt x="16333" y="10"/>
                    <a:pt x="16400" y="30"/>
                  </a:cubicBezTo>
                  <a:cubicBezTo>
                    <a:pt x="16467" y="50"/>
                    <a:pt x="16533" y="80"/>
                    <a:pt x="16600" y="120"/>
                  </a:cubicBezTo>
                  <a:cubicBezTo>
                    <a:pt x="16667" y="160"/>
                    <a:pt x="16733" y="210"/>
                    <a:pt x="16800" y="268"/>
                  </a:cubicBezTo>
                  <a:cubicBezTo>
                    <a:pt x="16867" y="326"/>
                    <a:pt x="16933" y="393"/>
                    <a:pt x="17000" y="467"/>
                  </a:cubicBezTo>
                  <a:cubicBezTo>
                    <a:pt x="17067" y="541"/>
                    <a:pt x="17133" y="625"/>
                    <a:pt x="17200" y="714"/>
                  </a:cubicBezTo>
                  <a:cubicBezTo>
                    <a:pt x="17267" y="803"/>
                    <a:pt x="17333" y="899"/>
                    <a:pt x="17400" y="999"/>
                  </a:cubicBezTo>
                  <a:cubicBezTo>
                    <a:pt x="17467" y="1099"/>
                    <a:pt x="17533" y="1206"/>
                    <a:pt x="17600" y="1315"/>
                  </a:cubicBezTo>
                  <a:cubicBezTo>
                    <a:pt x="17667" y="1424"/>
                    <a:pt x="17733" y="1538"/>
                    <a:pt x="17800" y="1652"/>
                  </a:cubicBezTo>
                  <a:cubicBezTo>
                    <a:pt x="17867" y="1766"/>
                    <a:pt x="17933" y="1883"/>
                    <a:pt x="18000" y="1999"/>
                  </a:cubicBezTo>
                  <a:cubicBezTo>
                    <a:pt x="18067" y="2115"/>
                    <a:pt x="18133" y="2232"/>
                    <a:pt x="18200" y="2346"/>
                  </a:cubicBezTo>
                  <a:cubicBezTo>
                    <a:pt x="18267" y="2460"/>
                    <a:pt x="18333" y="2574"/>
                    <a:pt x="18400" y="2683"/>
                  </a:cubicBezTo>
                  <a:cubicBezTo>
                    <a:pt x="18467" y="2792"/>
                    <a:pt x="18533" y="2899"/>
                    <a:pt x="18600" y="2999"/>
                  </a:cubicBezTo>
                  <a:cubicBezTo>
                    <a:pt x="18667" y="3099"/>
                    <a:pt x="18733" y="3196"/>
                    <a:pt x="18800" y="3285"/>
                  </a:cubicBezTo>
                  <a:cubicBezTo>
                    <a:pt x="18867" y="3374"/>
                    <a:pt x="18933" y="3456"/>
                    <a:pt x="19000" y="3531"/>
                  </a:cubicBezTo>
                  <a:cubicBezTo>
                    <a:pt x="19067" y="3606"/>
                    <a:pt x="19133" y="3674"/>
                    <a:pt x="19200" y="3732"/>
                  </a:cubicBezTo>
                  <a:cubicBezTo>
                    <a:pt x="19267" y="3790"/>
                    <a:pt x="19333" y="3839"/>
                    <a:pt x="19400" y="3879"/>
                  </a:cubicBezTo>
                  <a:cubicBezTo>
                    <a:pt x="19467" y="3919"/>
                    <a:pt x="19533" y="3949"/>
                    <a:pt x="19600" y="3969"/>
                  </a:cubicBezTo>
                  <a:cubicBezTo>
                    <a:pt x="19667" y="3989"/>
                    <a:pt x="19733" y="4000"/>
                    <a:pt x="19800" y="4000"/>
                  </a:cubicBezTo>
                  <a:cubicBezTo>
                    <a:pt x="19867" y="4000"/>
                    <a:pt x="19933" y="3990"/>
                    <a:pt x="20000" y="3970"/>
                  </a:cubicBezTo>
                  <a:cubicBezTo>
                    <a:pt x="20067" y="3950"/>
                    <a:pt x="20133" y="3920"/>
                    <a:pt x="20200" y="3880"/>
                  </a:cubicBezTo>
                  <a:cubicBezTo>
                    <a:pt x="20267" y="3840"/>
                    <a:pt x="20333" y="3791"/>
                    <a:pt x="20400" y="3733"/>
                  </a:cubicBezTo>
                  <a:cubicBezTo>
                    <a:pt x="20467" y="3675"/>
                    <a:pt x="20533" y="3608"/>
                    <a:pt x="20600" y="3533"/>
                  </a:cubicBezTo>
                  <a:cubicBezTo>
                    <a:pt x="20667" y="3458"/>
                    <a:pt x="20733" y="3375"/>
                    <a:pt x="20800" y="3286"/>
                  </a:cubicBezTo>
                  <a:cubicBezTo>
                    <a:pt x="20867" y="3197"/>
                    <a:pt x="20933" y="3101"/>
                    <a:pt x="21000" y="3001"/>
                  </a:cubicBezTo>
                  <a:cubicBezTo>
                    <a:pt x="21067" y="2901"/>
                    <a:pt x="21133" y="2794"/>
                    <a:pt x="21200" y="2685"/>
                  </a:cubicBezTo>
                  <a:cubicBezTo>
                    <a:pt x="21267" y="2576"/>
                    <a:pt x="21333" y="2462"/>
                    <a:pt x="21400" y="2348"/>
                  </a:cubicBezTo>
                  <a:cubicBezTo>
                    <a:pt x="21467" y="2234"/>
                    <a:pt x="21533" y="2117"/>
                    <a:pt x="21600" y="2001"/>
                  </a:cubicBezTo>
                  <a:cubicBezTo>
                    <a:pt x="21667" y="1885"/>
                    <a:pt x="21733" y="1768"/>
                    <a:pt x="21800" y="1654"/>
                  </a:cubicBezTo>
                  <a:cubicBezTo>
                    <a:pt x="21867" y="1540"/>
                    <a:pt x="21933" y="1426"/>
                    <a:pt x="22000" y="1317"/>
                  </a:cubicBezTo>
                  <a:cubicBezTo>
                    <a:pt x="22067" y="1208"/>
                    <a:pt x="22133" y="1101"/>
                    <a:pt x="22200" y="1001"/>
                  </a:cubicBezTo>
                  <a:cubicBezTo>
                    <a:pt x="22267" y="901"/>
                    <a:pt x="22333" y="804"/>
                    <a:pt x="22400" y="715"/>
                  </a:cubicBezTo>
                  <a:cubicBezTo>
                    <a:pt x="22467" y="626"/>
                    <a:pt x="22533" y="543"/>
                    <a:pt x="22600" y="469"/>
                  </a:cubicBezTo>
                  <a:cubicBezTo>
                    <a:pt x="22667" y="395"/>
                    <a:pt x="22733" y="327"/>
                    <a:pt x="22800" y="269"/>
                  </a:cubicBezTo>
                  <a:cubicBezTo>
                    <a:pt x="22867" y="211"/>
                    <a:pt x="22933" y="161"/>
                    <a:pt x="23000" y="121"/>
                  </a:cubicBezTo>
                  <a:cubicBezTo>
                    <a:pt x="23067" y="81"/>
                    <a:pt x="23133" y="51"/>
                    <a:pt x="23200" y="31"/>
                  </a:cubicBezTo>
                  <a:cubicBezTo>
                    <a:pt x="23267" y="11"/>
                    <a:pt x="23333" y="0"/>
                    <a:pt x="23400" y="0"/>
                  </a:cubicBezTo>
                  <a:cubicBezTo>
                    <a:pt x="23467" y="0"/>
                    <a:pt x="23533" y="10"/>
                    <a:pt x="23600" y="30"/>
                  </a:cubicBezTo>
                  <a:cubicBezTo>
                    <a:pt x="23667" y="50"/>
                    <a:pt x="23733" y="80"/>
                    <a:pt x="23800" y="120"/>
                  </a:cubicBezTo>
                  <a:cubicBezTo>
                    <a:pt x="23867" y="160"/>
                    <a:pt x="23933" y="209"/>
                    <a:pt x="24000" y="267"/>
                  </a:cubicBezTo>
                  <a:cubicBezTo>
                    <a:pt x="24067" y="325"/>
                    <a:pt x="24133" y="393"/>
                    <a:pt x="24200" y="467"/>
                  </a:cubicBezTo>
                  <a:cubicBezTo>
                    <a:pt x="24267" y="541"/>
                    <a:pt x="24333" y="624"/>
                    <a:pt x="24400" y="713"/>
                  </a:cubicBezTo>
                  <a:cubicBezTo>
                    <a:pt x="24467" y="802"/>
                    <a:pt x="24533" y="899"/>
                    <a:pt x="24600" y="999"/>
                  </a:cubicBezTo>
                  <a:cubicBezTo>
                    <a:pt x="24667" y="1099"/>
                    <a:pt x="24733" y="1206"/>
                    <a:pt x="24800" y="1315"/>
                  </a:cubicBezTo>
                  <a:cubicBezTo>
                    <a:pt x="24867" y="1424"/>
                    <a:pt x="24933" y="1537"/>
                    <a:pt x="25000" y="1651"/>
                  </a:cubicBezTo>
                  <a:cubicBezTo>
                    <a:pt x="25067" y="1765"/>
                    <a:pt x="25133" y="1883"/>
                    <a:pt x="25200" y="1999"/>
                  </a:cubicBezTo>
                  <a:cubicBezTo>
                    <a:pt x="25267" y="2115"/>
                    <a:pt x="25333" y="2232"/>
                    <a:pt x="25400" y="2346"/>
                  </a:cubicBezTo>
                  <a:cubicBezTo>
                    <a:pt x="25467" y="2460"/>
                    <a:pt x="25533" y="2574"/>
                    <a:pt x="25600" y="2683"/>
                  </a:cubicBezTo>
                  <a:cubicBezTo>
                    <a:pt x="25667" y="2792"/>
                    <a:pt x="25733" y="2899"/>
                    <a:pt x="25800" y="2999"/>
                  </a:cubicBezTo>
                  <a:cubicBezTo>
                    <a:pt x="25867" y="3099"/>
                    <a:pt x="25933" y="3196"/>
                    <a:pt x="26000" y="3285"/>
                  </a:cubicBezTo>
                  <a:cubicBezTo>
                    <a:pt x="26067" y="3374"/>
                    <a:pt x="26133" y="3457"/>
                    <a:pt x="26200" y="3531"/>
                  </a:cubicBezTo>
                  <a:cubicBezTo>
                    <a:pt x="26267" y="3605"/>
                    <a:pt x="26333" y="3673"/>
                    <a:pt x="26400" y="3731"/>
                  </a:cubicBezTo>
                  <a:cubicBezTo>
                    <a:pt x="26467" y="3789"/>
                    <a:pt x="26533" y="3839"/>
                    <a:pt x="26600" y="3879"/>
                  </a:cubicBezTo>
                  <a:cubicBezTo>
                    <a:pt x="26667" y="3919"/>
                    <a:pt x="26733" y="3949"/>
                    <a:pt x="26800" y="3969"/>
                  </a:cubicBezTo>
                  <a:cubicBezTo>
                    <a:pt x="26867" y="3989"/>
                    <a:pt x="26933" y="4000"/>
                    <a:pt x="27000" y="4000"/>
                  </a:cubicBezTo>
                  <a:cubicBezTo>
                    <a:pt x="27067" y="4000"/>
                    <a:pt x="27133" y="3990"/>
                    <a:pt x="27200" y="3970"/>
                  </a:cubicBezTo>
                  <a:cubicBezTo>
                    <a:pt x="27267" y="3950"/>
                    <a:pt x="27333" y="3920"/>
                    <a:pt x="27400" y="3880"/>
                  </a:cubicBezTo>
                  <a:cubicBezTo>
                    <a:pt x="27467" y="3840"/>
                    <a:pt x="27533" y="3791"/>
                    <a:pt x="27600" y="3733"/>
                  </a:cubicBezTo>
                  <a:cubicBezTo>
                    <a:pt x="27667" y="3675"/>
                    <a:pt x="27733" y="3607"/>
                    <a:pt x="27800" y="3533"/>
                  </a:cubicBezTo>
                  <a:cubicBezTo>
                    <a:pt x="27867" y="3459"/>
                    <a:pt x="27933" y="3376"/>
                    <a:pt x="28000" y="3287"/>
                  </a:cubicBezTo>
                  <a:cubicBezTo>
                    <a:pt x="28067" y="3198"/>
                    <a:pt x="28133" y="3101"/>
                    <a:pt x="28200" y="3001"/>
                  </a:cubicBezTo>
                  <a:cubicBezTo>
                    <a:pt x="28267" y="2901"/>
                    <a:pt x="28333" y="2794"/>
                    <a:pt x="28400" y="2685"/>
                  </a:cubicBezTo>
                  <a:cubicBezTo>
                    <a:pt x="28467" y="2576"/>
                    <a:pt x="28533" y="2463"/>
                    <a:pt x="28600" y="2349"/>
                  </a:cubicBezTo>
                  <a:cubicBezTo>
                    <a:pt x="28667" y="2235"/>
                    <a:pt x="28733" y="2117"/>
                    <a:pt x="28800" y="2001"/>
                  </a:cubicBezTo>
                  <a:cubicBezTo>
                    <a:pt x="28867" y="1885"/>
                    <a:pt x="28933" y="1768"/>
                    <a:pt x="29000" y="1654"/>
                  </a:cubicBezTo>
                  <a:cubicBezTo>
                    <a:pt x="29067" y="1540"/>
                    <a:pt x="29133" y="1426"/>
                    <a:pt x="29200" y="1317"/>
                  </a:cubicBezTo>
                  <a:cubicBezTo>
                    <a:pt x="29267" y="1208"/>
                    <a:pt x="29333" y="1101"/>
                    <a:pt x="29400" y="1001"/>
                  </a:cubicBezTo>
                  <a:cubicBezTo>
                    <a:pt x="29467" y="901"/>
                    <a:pt x="29533" y="805"/>
                    <a:pt x="29600" y="716"/>
                  </a:cubicBezTo>
                  <a:cubicBezTo>
                    <a:pt x="29667" y="627"/>
                    <a:pt x="29733" y="544"/>
                    <a:pt x="29800" y="469"/>
                  </a:cubicBezTo>
                  <a:cubicBezTo>
                    <a:pt x="29867" y="394"/>
                    <a:pt x="29933" y="327"/>
                    <a:pt x="30000" y="269"/>
                  </a:cubicBezTo>
                  <a:cubicBezTo>
                    <a:pt x="30067" y="211"/>
                    <a:pt x="30133" y="161"/>
                    <a:pt x="30200" y="121"/>
                  </a:cubicBezTo>
                  <a:cubicBezTo>
                    <a:pt x="30267" y="81"/>
                    <a:pt x="30333" y="51"/>
                    <a:pt x="30400" y="31"/>
                  </a:cubicBezTo>
                  <a:cubicBezTo>
                    <a:pt x="30467" y="11"/>
                    <a:pt x="30533" y="0"/>
                    <a:pt x="30600" y="0"/>
                  </a:cubicBezTo>
                  <a:cubicBezTo>
                    <a:pt x="30667" y="0"/>
                    <a:pt x="30733" y="10"/>
                    <a:pt x="30800" y="30"/>
                  </a:cubicBezTo>
                  <a:cubicBezTo>
                    <a:pt x="30867" y="50"/>
                    <a:pt x="30933" y="80"/>
                    <a:pt x="31000" y="120"/>
                  </a:cubicBezTo>
                  <a:cubicBezTo>
                    <a:pt x="31067" y="160"/>
                    <a:pt x="31133" y="209"/>
                    <a:pt x="31200" y="267"/>
                  </a:cubicBezTo>
                  <a:cubicBezTo>
                    <a:pt x="31267" y="325"/>
                    <a:pt x="31333" y="393"/>
                    <a:pt x="31400" y="467"/>
                  </a:cubicBezTo>
                  <a:cubicBezTo>
                    <a:pt x="31467" y="541"/>
                    <a:pt x="31533" y="624"/>
                    <a:pt x="31600" y="713"/>
                  </a:cubicBezTo>
                  <a:cubicBezTo>
                    <a:pt x="31667" y="802"/>
                    <a:pt x="31733" y="899"/>
                    <a:pt x="31800" y="999"/>
                  </a:cubicBezTo>
                  <a:cubicBezTo>
                    <a:pt x="31867" y="1099"/>
                    <a:pt x="31933" y="1205"/>
                    <a:pt x="32000" y="1314"/>
                  </a:cubicBezTo>
                  <a:cubicBezTo>
                    <a:pt x="32067" y="1423"/>
                    <a:pt x="32133" y="1537"/>
                    <a:pt x="32200" y="1651"/>
                  </a:cubicBezTo>
                  <a:cubicBezTo>
                    <a:pt x="32267" y="1765"/>
                    <a:pt x="32367" y="1940"/>
                    <a:pt x="32400" y="1998"/>
                  </a:cubicBezTo>
                  <a:cubicBezTo>
                    <a:pt x="32433" y="2056"/>
                    <a:pt x="32416" y="2027"/>
                    <a:pt x="32400" y="1998"/>
                  </a:cubicBezTo>
                </a:path>
              </a:pathLst>
            </a:custGeom>
            <a:noFill/>
            <a:ln w="38100" cmpd="sng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58"/>
          <p:cNvGrpSpPr/>
          <p:nvPr/>
        </p:nvGrpSpPr>
        <p:grpSpPr bwMode="auto">
          <a:xfrm>
            <a:off x="4191000" y="4902192"/>
            <a:ext cx="1403350" cy="1828800"/>
            <a:chOff x="3672" y="3024"/>
            <a:chExt cx="884" cy="1152"/>
          </a:xfrm>
        </p:grpSpPr>
        <p:sp>
          <p:nvSpPr>
            <p:cNvPr id="14379" name="Text Box 34"/>
            <p:cNvSpPr txBox="1">
              <a:spLocks noChangeArrowheads="1"/>
            </p:cNvSpPr>
            <p:nvPr/>
          </p:nvSpPr>
          <p:spPr bwMode="auto">
            <a:xfrm>
              <a:off x="3696" y="3024"/>
              <a:ext cx="29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4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80" name="Text Box 35"/>
            <p:cNvSpPr txBox="1">
              <a:spLocks noChangeArrowheads="1"/>
            </p:cNvSpPr>
            <p:nvPr/>
          </p:nvSpPr>
          <p:spPr bwMode="auto">
            <a:xfrm>
              <a:off x="3672" y="3528"/>
              <a:ext cx="29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4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81" name="Line 38"/>
            <p:cNvSpPr>
              <a:spLocks noChangeShapeType="1"/>
            </p:cNvSpPr>
            <p:nvPr/>
          </p:nvSpPr>
          <p:spPr bwMode="auto">
            <a:xfrm>
              <a:off x="4032" y="3168"/>
              <a:ext cx="288" cy="72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2" name="Line 39"/>
            <p:cNvSpPr>
              <a:spLocks noChangeShapeType="1"/>
            </p:cNvSpPr>
            <p:nvPr/>
          </p:nvSpPr>
          <p:spPr bwMode="auto">
            <a:xfrm>
              <a:off x="4042" y="3634"/>
              <a:ext cx="60" cy="24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3" name="Line 40"/>
            <p:cNvSpPr>
              <a:spLocks noChangeShapeType="1"/>
            </p:cNvSpPr>
            <p:nvPr/>
          </p:nvSpPr>
          <p:spPr bwMode="auto">
            <a:xfrm flipH="1">
              <a:off x="4294" y="3694"/>
              <a:ext cx="168" cy="84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4" name="Line 41"/>
            <p:cNvSpPr>
              <a:spLocks noChangeShapeType="1"/>
            </p:cNvSpPr>
            <p:nvPr/>
          </p:nvSpPr>
          <p:spPr bwMode="auto">
            <a:xfrm flipV="1">
              <a:off x="3850" y="3850"/>
              <a:ext cx="204" cy="72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5" name="Text Box 49"/>
            <p:cNvSpPr txBox="1">
              <a:spLocks noChangeArrowheads="1"/>
            </p:cNvSpPr>
            <p:nvPr/>
          </p:nvSpPr>
          <p:spPr bwMode="auto">
            <a:xfrm>
              <a:off x="3984" y="3888"/>
              <a:ext cx="572" cy="2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λ/2</a:t>
              </a:r>
              <a:endParaRPr kumimoji="1"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61"/>
          <p:cNvGrpSpPr/>
          <p:nvPr/>
        </p:nvGrpSpPr>
        <p:grpSpPr bwMode="auto">
          <a:xfrm>
            <a:off x="212727" y="1701792"/>
            <a:ext cx="4164013" cy="3429000"/>
            <a:chOff x="134" y="816"/>
            <a:chExt cx="2623" cy="2160"/>
          </a:xfrm>
        </p:grpSpPr>
        <p:grpSp>
          <p:nvGrpSpPr>
            <p:cNvPr id="14348" name="Group 54"/>
            <p:cNvGrpSpPr/>
            <p:nvPr/>
          </p:nvGrpSpPr>
          <p:grpSpPr bwMode="auto">
            <a:xfrm>
              <a:off x="134" y="816"/>
              <a:ext cx="1354" cy="2160"/>
              <a:chOff x="134" y="816"/>
              <a:chExt cx="1354" cy="2160"/>
            </a:xfrm>
          </p:grpSpPr>
          <p:grpSp>
            <p:nvGrpSpPr>
              <p:cNvPr id="14350" name="Group 6"/>
              <p:cNvGrpSpPr/>
              <p:nvPr/>
            </p:nvGrpSpPr>
            <p:grpSpPr bwMode="auto">
              <a:xfrm>
                <a:off x="404" y="1127"/>
                <a:ext cx="60" cy="1501"/>
                <a:chOff x="1818" y="1620"/>
                <a:chExt cx="60" cy="1501"/>
              </a:xfrm>
            </p:grpSpPr>
            <p:sp>
              <p:nvSpPr>
                <p:cNvPr id="14376" name="Rectangle 7"/>
                <p:cNvSpPr>
                  <a:spLocks noChangeArrowheads="1"/>
                </p:cNvSpPr>
                <p:nvPr/>
              </p:nvSpPr>
              <p:spPr bwMode="auto">
                <a:xfrm>
                  <a:off x="1818" y="2704"/>
                  <a:ext cx="60" cy="417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77" name="Rectangle 8"/>
                <p:cNvSpPr>
                  <a:spLocks noChangeArrowheads="1"/>
                </p:cNvSpPr>
                <p:nvPr/>
              </p:nvSpPr>
              <p:spPr bwMode="auto">
                <a:xfrm>
                  <a:off x="1818" y="1620"/>
                  <a:ext cx="60" cy="500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78" name="Rectangle 9"/>
                <p:cNvSpPr>
                  <a:spLocks noChangeArrowheads="1"/>
                </p:cNvSpPr>
                <p:nvPr/>
              </p:nvSpPr>
              <p:spPr bwMode="auto">
                <a:xfrm>
                  <a:off x="1818" y="2204"/>
                  <a:ext cx="60" cy="416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351" name="Group 52"/>
              <p:cNvGrpSpPr/>
              <p:nvPr/>
            </p:nvGrpSpPr>
            <p:grpSpPr bwMode="auto">
              <a:xfrm>
                <a:off x="134" y="816"/>
                <a:ext cx="1354" cy="2160"/>
                <a:chOff x="134" y="816"/>
                <a:chExt cx="1604" cy="2311"/>
              </a:xfrm>
            </p:grpSpPr>
            <p:sp>
              <p:nvSpPr>
                <p:cNvPr id="1435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92" y="825"/>
                  <a:ext cx="517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000" b="1">
                      <a:latin typeface="宋体" panose="02010600030101010101" pitchFamily="2" charset="-122"/>
                    </a:rPr>
                    <a:t>双缝</a:t>
                  </a:r>
                  <a:endParaRPr kumimoji="1" lang="zh-CN" altLang="en-US" sz="2000" b="1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435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0" y="1556"/>
                  <a:ext cx="31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</a:t>
                  </a:r>
                  <a:r>
                    <a:rPr kumimoji="1" lang="en-US" altLang="zh-CN" sz="2000" baseline="-25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kumimoji="1" lang="en-US" altLang="zh-CN" sz="2000" baseline="-25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5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4" y="2065"/>
                  <a:ext cx="31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</a:t>
                  </a:r>
                  <a:r>
                    <a:rPr kumimoji="1" lang="en-US" altLang="zh-CN" sz="2000" baseline="-25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kumimoji="1" lang="en-US" altLang="zh-CN" sz="2000" baseline="-25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5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131" y="861"/>
                  <a:ext cx="517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000" b="1">
                      <a:latin typeface="宋体" panose="02010600030101010101" pitchFamily="2" charset="-122"/>
                    </a:rPr>
                    <a:t>屏幕</a:t>
                  </a:r>
                  <a:endParaRPr kumimoji="1" lang="zh-CN" altLang="en-US" sz="2000" b="1">
                    <a:latin typeface="宋体" panose="02010600030101010101" pitchFamily="2" charset="-122"/>
                  </a:endParaRPr>
                </a:p>
              </p:txBody>
            </p:sp>
            <p:grpSp>
              <p:nvGrpSpPr>
                <p:cNvPr id="14356" name="Group 14"/>
                <p:cNvGrpSpPr/>
                <p:nvPr/>
              </p:nvGrpSpPr>
              <p:grpSpPr bwMode="auto">
                <a:xfrm>
                  <a:off x="1632" y="1968"/>
                  <a:ext cx="106" cy="1159"/>
                  <a:chOff x="2134" y="2281"/>
                  <a:chExt cx="106" cy="1159"/>
                </a:xfrm>
              </p:grpSpPr>
              <p:grpSp>
                <p:nvGrpSpPr>
                  <p:cNvPr id="14367" name="Group 15"/>
                  <p:cNvGrpSpPr/>
                  <p:nvPr/>
                </p:nvGrpSpPr>
                <p:grpSpPr bwMode="auto">
                  <a:xfrm flipH="1" flipV="1">
                    <a:off x="2134" y="3045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43024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0"/>
                      <a:ext cx="221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43025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5" y="2030"/>
                      <a:ext cx="181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14368" name="Group 18"/>
                  <p:cNvGrpSpPr/>
                  <p:nvPr/>
                </p:nvGrpSpPr>
                <p:grpSpPr bwMode="auto">
                  <a:xfrm flipH="1" flipV="1">
                    <a:off x="2134" y="2281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43027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0"/>
                      <a:ext cx="221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43028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5" y="2030"/>
                      <a:ext cx="181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14369" name="Group 21"/>
                  <p:cNvGrpSpPr/>
                  <p:nvPr/>
                </p:nvGrpSpPr>
                <p:grpSpPr bwMode="auto">
                  <a:xfrm flipH="1" flipV="1">
                    <a:off x="2134" y="2669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4303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18"/>
                      <a:ext cx="221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43031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5" y="2018"/>
                      <a:ext cx="181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grpSp>
              <p:nvGrpSpPr>
                <p:cNvPr id="14357" name="Group 24"/>
                <p:cNvGrpSpPr/>
                <p:nvPr/>
              </p:nvGrpSpPr>
              <p:grpSpPr bwMode="auto">
                <a:xfrm>
                  <a:off x="1632" y="816"/>
                  <a:ext cx="106" cy="1159"/>
                  <a:chOff x="2134" y="2281"/>
                  <a:chExt cx="106" cy="1159"/>
                </a:xfrm>
              </p:grpSpPr>
              <p:grpSp>
                <p:nvGrpSpPr>
                  <p:cNvPr id="14358" name="Group 25"/>
                  <p:cNvGrpSpPr/>
                  <p:nvPr/>
                </p:nvGrpSpPr>
                <p:grpSpPr bwMode="auto">
                  <a:xfrm flipH="1" flipV="1">
                    <a:off x="2134" y="3045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43034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2"/>
                      <a:ext cx="221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43035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5" y="2032"/>
                      <a:ext cx="181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14359" name="Group 28"/>
                  <p:cNvGrpSpPr/>
                  <p:nvPr/>
                </p:nvGrpSpPr>
                <p:grpSpPr bwMode="auto">
                  <a:xfrm flipH="1" flipV="1">
                    <a:off x="2134" y="2281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43037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0"/>
                      <a:ext cx="221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43038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5" y="2030"/>
                      <a:ext cx="181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14360" name="Group 31"/>
                  <p:cNvGrpSpPr/>
                  <p:nvPr/>
                </p:nvGrpSpPr>
                <p:grpSpPr bwMode="auto">
                  <a:xfrm flipH="1" flipV="1">
                    <a:off x="2134" y="2669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43040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0"/>
                      <a:ext cx="221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43041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5" y="2030"/>
                      <a:ext cx="181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14349" name="Text Box 50"/>
            <p:cNvSpPr txBox="1">
              <a:spLocks noChangeArrowheads="1"/>
            </p:cNvSpPr>
            <p:nvPr/>
          </p:nvSpPr>
          <p:spPr bwMode="auto">
            <a:xfrm>
              <a:off x="1536" y="1824"/>
              <a:ext cx="122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sz="2000" b="1" baseline="-30000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1" lang="zh-CN" altLang="en-US" sz="2000" dirty="0">
                  <a:solidFill>
                    <a:srgbClr val="FF3300"/>
                  </a:solidFill>
                  <a:latin typeface="宋体" panose="02010600030101010101" pitchFamily="2" charset="-122"/>
                </a:rPr>
                <a:t>中央亮纹</a:t>
              </a:r>
              <a:endPara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228600" y="1016000"/>
            <a:ext cx="363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第一级暗条纹形成的原因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43065" name="Rectangle 57"/>
          <p:cNvSpPr>
            <a:spLocks noChangeArrowheads="1"/>
          </p:cNvSpPr>
          <p:nvPr/>
        </p:nvSpPr>
        <p:spPr bwMode="auto">
          <a:xfrm>
            <a:off x="4267200" y="1016000"/>
            <a:ext cx="4683125" cy="82994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点上方的点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，与两个狭缝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路程差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δ= S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λ/2</a:t>
            </a:r>
            <a:endParaRPr kumimoji="1"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068" name="Rectangle 60"/>
          <p:cNvSpPr>
            <a:spLocks noChangeArrowheads="1"/>
          </p:cNvSpPr>
          <p:nvPr/>
        </p:nvSpPr>
        <p:spPr bwMode="auto">
          <a:xfrm>
            <a:off x="838200" y="5641969"/>
            <a:ext cx="2667000" cy="64516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8980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δ= λ/2</a:t>
            </a:r>
            <a:endParaRPr kumimoji="1" lang="en-US" altLang="zh-CN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4" grpId="0"/>
      <p:bldP spid="43045" grpId="0" bldLvl="0" animBg="1"/>
      <p:bldP spid="43059" grpId="0"/>
      <p:bldP spid="43065" grpId="0" bldLvl="0" animBg="1"/>
      <p:bldP spid="4306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 flipV="1">
            <a:off x="746125" y="1484313"/>
            <a:ext cx="1866900" cy="495300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V="1">
            <a:off x="708025" y="1503363"/>
            <a:ext cx="1905000" cy="1257300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806700" y="1316038"/>
            <a:ext cx="547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kumimoji="1" lang="en-US" altLang="zh-CN" sz="2000" baseline="-30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321050" y="1400175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第二暗纹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6" name="Group 6"/>
          <p:cNvGrpSpPr/>
          <p:nvPr/>
        </p:nvGrpSpPr>
        <p:grpSpPr bwMode="auto">
          <a:xfrm>
            <a:off x="641350" y="1103315"/>
            <a:ext cx="95250" cy="2382837"/>
            <a:chOff x="1818" y="1620"/>
            <a:chExt cx="60" cy="1501"/>
          </a:xfrm>
        </p:grpSpPr>
        <p:sp>
          <p:nvSpPr>
            <p:cNvPr id="15402" name="Rectangle 7"/>
            <p:cNvSpPr>
              <a:spLocks noChangeArrowheads="1"/>
            </p:cNvSpPr>
            <p:nvPr/>
          </p:nvSpPr>
          <p:spPr bwMode="auto">
            <a:xfrm>
              <a:off x="1818" y="2704"/>
              <a:ext cx="60" cy="4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03" name="Rectangle 8"/>
            <p:cNvSpPr>
              <a:spLocks noChangeArrowheads="1"/>
            </p:cNvSpPr>
            <p:nvPr/>
          </p:nvSpPr>
          <p:spPr bwMode="auto">
            <a:xfrm>
              <a:off x="1818" y="1620"/>
              <a:ext cx="60" cy="5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04" name="Rectangle 9"/>
            <p:cNvSpPr>
              <a:spLocks noChangeArrowheads="1"/>
            </p:cNvSpPr>
            <p:nvPr/>
          </p:nvSpPr>
          <p:spPr bwMode="auto">
            <a:xfrm>
              <a:off x="1818" y="2204"/>
              <a:ext cx="60" cy="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463550" y="623890"/>
            <a:ext cx="690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宋体" panose="02010600030101010101" pitchFamily="2" charset="-122"/>
              </a:rPr>
              <a:t>双缝</a:t>
            </a:r>
            <a:endParaRPr kumimoji="1"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254000" y="1784350"/>
            <a:ext cx="4260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20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en-US" altLang="zh-CN" sz="2000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212725" y="2592388"/>
            <a:ext cx="4260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20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sz="2000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1797050" y="681040"/>
            <a:ext cx="690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宋体" panose="02010600030101010101" pitchFamily="2" charset="-122"/>
              </a:rPr>
              <a:t>屏幕</a:t>
            </a:r>
            <a:endParaRPr kumimoji="1" lang="zh-CN" altLang="en-US" sz="2000">
              <a:latin typeface="宋体" panose="02010600030101010101" pitchFamily="2" charset="-122"/>
            </a:endParaRPr>
          </a:p>
        </p:txBody>
      </p:sp>
      <p:grpSp>
        <p:nvGrpSpPr>
          <p:cNvPr id="15371" name="Group 14"/>
          <p:cNvGrpSpPr/>
          <p:nvPr/>
        </p:nvGrpSpPr>
        <p:grpSpPr bwMode="auto">
          <a:xfrm>
            <a:off x="2590802" y="2438402"/>
            <a:ext cx="168275" cy="1839913"/>
            <a:chOff x="2134" y="2281"/>
            <a:chExt cx="106" cy="1159"/>
          </a:xfrm>
        </p:grpSpPr>
        <p:grpSp>
          <p:nvGrpSpPr>
            <p:cNvPr id="15393" name="Group 15"/>
            <p:cNvGrpSpPr/>
            <p:nvPr/>
          </p:nvGrpSpPr>
          <p:grpSpPr bwMode="auto">
            <a:xfrm flipH="1" flipV="1">
              <a:off x="2134" y="3045"/>
              <a:ext cx="106" cy="395"/>
              <a:chOff x="8634" y="2030"/>
              <a:chExt cx="450" cy="714"/>
            </a:xfrm>
          </p:grpSpPr>
          <p:sp>
            <p:nvSpPr>
              <p:cNvPr id="44048" name="Rectangle 16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049" name="Rectangle 17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394" name="Group 18"/>
            <p:cNvGrpSpPr/>
            <p:nvPr/>
          </p:nvGrpSpPr>
          <p:grpSpPr bwMode="auto">
            <a:xfrm flipH="1" flipV="1">
              <a:off x="2134" y="2281"/>
              <a:ext cx="106" cy="395"/>
              <a:chOff x="8634" y="2030"/>
              <a:chExt cx="450" cy="714"/>
            </a:xfrm>
          </p:grpSpPr>
          <p:sp>
            <p:nvSpPr>
              <p:cNvPr id="44051" name="Rectangle 19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052" name="Rectangle 20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395" name="Group 21"/>
            <p:cNvGrpSpPr/>
            <p:nvPr/>
          </p:nvGrpSpPr>
          <p:grpSpPr bwMode="auto">
            <a:xfrm flipH="1" flipV="1">
              <a:off x="2134" y="2669"/>
              <a:ext cx="106" cy="395"/>
              <a:chOff x="8634" y="2030"/>
              <a:chExt cx="450" cy="714"/>
            </a:xfrm>
          </p:grpSpPr>
          <p:sp>
            <p:nvSpPr>
              <p:cNvPr id="44054" name="Rectangle 22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055" name="Rectangle 23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372" name="Group 24"/>
          <p:cNvGrpSpPr/>
          <p:nvPr/>
        </p:nvGrpSpPr>
        <p:grpSpPr bwMode="auto">
          <a:xfrm>
            <a:off x="2590802" y="609602"/>
            <a:ext cx="168275" cy="1839913"/>
            <a:chOff x="2134" y="2281"/>
            <a:chExt cx="106" cy="1159"/>
          </a:xfrm>
        </p:grpSpPr>
        <p:grpSp>
          <p:nvGrpSpPr>
            <p:cNvPr id="15384" name="Group 25"/>
            <p:cNvGrpSpPr/>
            <p:nvPr/>
          </p:nvGrpSpPr>
          <p:grpSpPr bwMode="auto">
            <a:xfrm flipH="1" flipV="1">
              <a:off x="2134" y="3045"/>
              <a:ext cx="106" cy="395"/>
              <a:chOff x="8634" y="2030"/>
              <a:chExt cx="450" cy="714"/>
            </a:xfrm>
          </p:grpSpPr>
          <p:sp>
            <p:nvSpPr>
              <p:cNvPr id="44058" name="Rectangle 26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059" name="Rectangle 27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385" name="Group 28"/>
            <p:cNvGrpSpPr/>
            <p:nvPr/>
          </p:nvGrpSpPr>
          <p:grpSpPr bwMode="auto">
            <a:xfrm flipH="1" flipV="1">
              <a:off x="2134" y="2281"/>
              <a:ext cx="106" cy="395"/>
              <a:chOff x="8634" y="2030"/>
              <a:chExt cx="450" cy="714"/>
            </a:xfrm>
          </p:grpSpPr>
          <p:sp>
            <p:nvSpPr>
              <p:cNvPr id="44061" name="Rectangle 29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062" name="Rectangle 30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386" name="Group 31"/>
            <p:cNvGrpSpPr/>
            <p:nvPr/>
          </p:nvGrpSpPr>
          <p:grpSpPr bwMode="auto">
            <a:xfrm flipH="1" flipV="1">
              <a:off x="2134" y="2669"/>
              <a:ext cx="106" cy="395"/>
              <a:chOff x="8634" y="2030"/>
              <a:chExt cx="450" cy="714"/>
            </a:xfrm>
          </p:grpSpPr>
          <p:sp>
            <p:nvSpPr>
              <p:cNvPr id="44064" name="Rectangle 32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065" name="Rectangle 33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373" name="Text Box 35"/>
          <p:cNvSpPr txBox="1">
            <a:spLocks noChangeArrowheads="1"/>
          </p:cNvSpPr>
          <p:nvPr/>
        </p:nvSpPr>
        <p:spPr bwMode="auto">
          <a:xfrm>
            <a:off x="882650" y="2668588"/>
            <a:ext cx="115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3λ/2</a:t>
            </a:r>
            <a:endParaRPr kumimoji="1"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4" name="Line 36"/>
          <p:cNvSpPr>
            <a:spLocks noChangeShapeType="1"/>
          </p:cNvSpPr>
          <p:nvPr/>
        </p:nvSpPr>
        <p:spPr bwMode="auto">
          <a:xfrm>
            <a:off x="708025" y="1979613"/>
            <a:ext cx="704850" cy="81915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5" name="Line 37"/>
          <p:cNvSpPr>
            <a:spLocks noChangeShapeType="1"/>
          </p:cNvSpPr>
          <p:nvPr/>
        </p:nvSpPr>
        <p:spPr bwMode="auto">
          <a:xfrm>
            <a:off x="669925" y="2741613"/>
            <a:ext cx="266700" cy="47625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6" name="Line 38"/>
          <p:cNvSpPr>
            <a:spLocks noChangeShapeType="1"/>
          </p:cNvSpPr>
          <p:nvPr/>
        </p:nvSpPr>
        <p:spPr bwMode="auto">
          <a:xfrm flipH="1">
            <a:off x="1412875" y="2513013"/>
            <a:ext cx="190500" cy="190500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7" name="Line 39"/>
          <p:cNvSpPr>
            <a:spLocks noChangeShapeType="1"/>
          </p:cNvSpPr>
          <p:nvPr/>
        </p:nvSpPr>
        <p:spPr bwMode="auto">
          <a:xfrm flipV="1">
            <a:off x="612775" y="3179763"/>
            <a:ext cx="209550" cy="190500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8" name="Text Box 40"/>
          <p:cNvSpPr txBox="1">
            <a:spLocks noChangeArrowheads="1"/>
          </p:cNvSpPr>
          <p:nvPr/>
        </p:nvSpPr>
        <p:spPr bwMode="auto">
          <a:xfrm>
            <a:off x="2825750" y="1906588"/>
            <a:ext cx="592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kumimoji="1" lang="en-US" altLang="zh-CN" sz="2000" baseline="-30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9" name="Text Box 41"/>
          <p:cNvSpPr txBox="1">
            <a:spLocks noChangeArrowheads="1"/>
          </p:cNvSpPr>
          <p:nvPr/>
        </p:nvSpPr>
        <p:spPr bwMode="auto">
          <a:xfrm>
            <a:off x="3321050" y="1990725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第一暗纹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0" name="Text Box 42"/>
          <p:cNvSpPr txBox="1">
            <a:spLocks noChangeArrowheads="1"/>
          </p:cNvSpPr>
          <p:nvPr/>
        </p:nvSpPr>
        <p:spPr bwMode="auto">
          <a:xfrm>
            <a:off x="2743200" y="2286002"/>
            <a:ext cx="193833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aseline="-300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2000">
                <a:latin typeface="宋体" panose="02010600030101010101" pitchFamily="2" charset="-122"/>
              </a:rPr>
              <a:t>中央亮纹</a:t>
            </a:r>
            <a:endParaRPr kumimoji="1" lang="zh-CN" altLang="en-US" sz="2000">
              <a:latin typeface="宋体" panose="02010600030101010101" pitchFamily="2" charset="-122"/>
            </a:endParaRPr>
          </a:p>
        </p:txBody>
      </p:sp>
      <p:sp>
        <p:nvSpPr>
          <p:cNvPr id="44075" name="Rectangle 43"/>
          <p:cNvSpPr>
            <a:spLocks noChangeArrowheads="1"/>
          </p:cNvSpPr>
          <p:nvPr/>
        </p:nvSpPr>
        <p:spPr bwMode="auto">
          <a:xfrm>
            <a:off x="5029200" y="1066802"/>
            <a:ext cx="3352800" cy="119888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点上方的点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，与两个狭缝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路程差</a:t>
            </a:r>
            <a:endParaRPr kumimoji="1"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δ= S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3λ/2</a:t>
            </a:r>
            <a:endParaRPr kumimoji="1"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4876800" y="2895600"/>
            <a:ext cx="3733800" cy="304609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当其中一条光传来的是波峰，另一条传来的就是波谷；其中一条光传来的是波谷，另一条传来的一定是波峰，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点总是波峰与波谷相遇，振幅最小，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点总是振动减弱的地方，故出现暗纹。</a:t>
            </a:r>
            <a:endParaRPr kumimoji="1"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077" name="Rectangle 45"/>
          <p:cNvSpPr>
            <a:spLocks noChangeArrowheads="1"/>
          </p:cNvSpPr>
          <p:nvPr/>
        </p:nvSpPr>
        <p:spPr bwMode="auto">
          <a:xfrm>
            <a:off x="838200" y="5235577"/>
            <a:ext cx="2514600" cy="6508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8980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δ= 3λ/2</a:t>
            </a:r>
            <a:endParaRPr kumimoji="1"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75" grpId="0" bldLvl="0" animBg="1"/>
      <p:bldP spid="44076" grpId="0" bldLvl="0" animBg="1"/>
      <p:bldP spid="440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1543050" y="3162300"/>
            <a:ext cx="1866900" cy="457200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0030101010101" pitchFamily="2" charset="-122"/>
            </a:endParaRP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 flipV="1">
            <a:off x="1504950" y="3581400"/>
            <a:ext cx="1962150" cy="361950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0030101010101" pitchFamily="2" charset="-122"/>
            </a:endParaRPr>
          </a:p>
        </p:txBody>
      </p:sp>
      <p:grpSp>
        <p:nvGrpSpPr>
          <p:cNvPr id="16388" name="Group 4"/>
          <p:cNvGrpSpPr/>
          <p:nvPr/>
        </p:nvGrpSpPr>
        <p:grpSpPr bwMode="auto">
          <a:xfrm>
            <a:off x="1438275" y="2286000"/>
            <a:ext cx="95250" cy="2382838"/>
            <a:chOff x="1818" y="1620"/>
            <a:chExt cx="60" cy="1501"/>
          </a:xfrm>
        </p:grpSpPr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1818" y="2704"/>
              <a:ext cx="60" cy="4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0030101010101" pitchFamily="2" charset="-122"/>
              </a:endParaRPr>
            </a:p>
          </p:txBody>
        </p: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1818" y="1620"/>
              <a:ext cx="60" cy="5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0030101010101" pitchFamily="2" charset="-122"/>
              </a:endParaRPr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1818" y="2204"/>
              <a:ext cx="60" cy="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0030101010101" pitchFamily="2" charset="-122"/>
              </a:endParaRPr>
            </a:p>
          </p:txBody>
        </p:sp>
      </p:grp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1260475" y="180657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anose="02020603050405020304" pitchFamily="18" charset="0"/>
              </a:rPr>
              <a:t>双缝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1050925" y="2967040"/>
            <a:ext cx="4064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</a:rPr>
              <a:t>S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1</a:t>
            </a:r>
            <a:endParaRPr kumimoji="1" lang="en-US" altLang="zh-CN" sz="2000" baseline="-25000">
              <a:latin typeface="Times New Roman" panose="02020603050405020304" pitchFamily="18" charset="0"/>
            </a:endParaRPr>
          </a:p>
        </p:txBody>
      </p: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1009650" y="3775077"/>
            <a:ext cx="4064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</a:rPr>
              <a:t>S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2</a:t>
            </a:r>
            <a:endParaRPr kumimoji="1" lang="en-US" altLang="zh-CN" sz="2000" baseline="-25000">
              <a:latin typeface="Times New Roman" panose="02020603050405020304" pitchFamily="18" charset="0"/>
            </a:endParaRPr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2593975" y="186372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Times New Roman" panose="02020603050405020304" pitchFamily="18" charset="0"/>
              </a:rPr>
              <a:t>屏幕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6393" name="Group 12"/>
          <p:cNvGrpSpPr/>
          <p:nvPr/>
        </p:nvGrpSpPr>
        <p:grpSpPr bwMode="auto">
          <a:xfrm>
            <a:off x="3387727" y="3621088"/>
            <a:ext cx="168275" cy="1839912"/>
            <a:chOff x="2134" y="2281"/>
            <a:chExt cx="106" cy="1159"/>
          </a:xfrm>
        </p:grpSpPr>
        <p:grpSp>
          <p:nvGrpSpPr>
            <p:cNvPr id="16433" name="Group 13"/>
            <p:cNvGrpSpPr/>
            <p:nvPr/>
          </p:nvGrpSpPr>
          <p:grpSpPr bwMode="auto">
            <a:xfrm flipH="1" flipV="1">
              <a:off x="2134" y="3045"/>
              <a:ext cx="106" cy="395"/>
              <a:chOff x="8634" y="2030"/>
              <a:chExt cx="450" cy="714"/>
            </a:xfrm>
          </p:grpSpPr>
          <p:sp>
            <p:nvSpPr>
              <p:cNvPr id="45070" name="Rectangle 14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0030101010101" pitchFamily="2" charset="-122"/>
                </a:endParaRPr>
              </a:p>
            </p:txBody>
          </p:sp>
          <p:sp>
            <p:nvSpPr>
              <p:cNvPr id="45071" name="Rectangle 15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0030101010101" pitchFamily="2" charset="-122"/>
                </a:endParaRPr>
              </a:p>
            </p:txBody>
          </p:sp>
        </p:grpSp>
        <p:grpSp>
          <p:nvGrpSpPr>
            <p:cNvPr id="16434" name="Group 16"/>
            <p:cNvGrpSpPr/>
            <p:nvPr/>
          </p:nvGrpSpPr>
          <p:grpSpPr bwMode="auto">
            <a:xfrm flipH="1" flipV="1">
              <a:off x="2134" y="2281"/>
              <a:ext cx="106" cy="395"/>
              <a:chOff x="8634" y="2030"/>
              <a:chExt cx="450" cy="714"/>
            </a:xfrm>
          </p:grpSpPr>
          <p:sp>
            <p:nvSpPr>
              <p:cNvPr id="45073" name="Rectangle 17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0030101010101" pitchFamily="2" charset="-122"/>
                </a:endParaRPr>
              </a:p>
            </p:txBody>
          </p:sp>
          <p:sp>
            <p:nvSpPr>
              <p:cNvPr id="45074" name="Rectangle 18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0030101010101" pitchFamily="2" charset="-122"/>
                </a:endParaRPr>
              </a:p>
            </p:txBody>
          </p:sp>
        </p:grpSp>
        <p:grpSp>
          <p:nvGrpSpPr>
            <p:cNvPr id="16435" name="Group 19"/>
            <p:cNvGrpSpPr/>
            <p:nvPr/>
          </p:nvGrpSpPr>
          <p:grpSpPr bwMode="auto">
            <a:xfrm flipH="1" flipV="1">
              <a:off x="2134" y="2669"/>
              <a:ext cx="106" cy="395"/>
              <a:chOff x="8634" y="2030"/>
              <a:chExt cx="450" cy="714"/>
            </a:xfrm>
          </p:grpSpPr>
          <p:sp>
            <p:nvSpPr>
              <p:cNvPr id="45076" name="Rectangle 20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0030101010101" pitchFamily="2" charset="-122"/>
                </a:endParaRPr>
              </a:p>
            </p:txBody>
          </p:sp>
          <p:sp>
            <p:nvSpPr>
              <p:cNvPr id="45077" name="Rectangle 21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0030101010101" pitchFamily="2" charset="-122"/>
                </a:endParaRPr>
              </a:p>
            </p:txBody>
          </p:sp>
        </p:grpSp>
      </p:grpSp>
      <p:grpSp>
        <p:nvGrpSpPr>
          <p:cNvPr id="16394" name="Group 22"/>
          <p:cNvGrpSpPr/>
          <p:nvPr/>
        </p:nvGrpSpPr>
        <p:grpSpPr bwMode="auto">
          <a:xfrm>
            <a:off x="3387727" y="1792288"/>
            <a:ext cx="168275" cy="1839912"/>
            <a:chOff x="2134" y="2281"/>
            <a:chExt cx="106" cy="1159"/>
          </a:xfrm>
        </p:grpSpPr>
        <p:grpSp>
          <p:nvGrpSpPr>
            <p:cNvPr id="16424" name="Group 23"/>
            <p:cNvGrpSpPr/>
            <p:nvPr/>
          </p:nvGrpSpPr>
          <p:grpSpPr bwMode="auto">
            <a:xfrm flipH="1" flipV="1">
              <a:off x="2134" y="3045"/>
              <a:ext cx="106" cy="395"/>
              <a:chOff x="8634" y="2030"/>
              <a:chExt cx="450" cy="714"/>
            </a:xfrm>
          </p:grpSpPr>
          <p:sp>
            <p:nvSpPr>
              <p:cNvPr id="45080" name="Rectangle 24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0030101010101" pitchFamily="2" charset="-122"/>
                </a:endParaRPr>
              </a:p>
            </p:txBody>
          </p:sp>
          <p:sp>
            <p:nvSpPr>
              <p:cNvPr id="45081" name="Rectangle 25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0030101010101" pitchFamily="2" charset="-122"/>
                </a:endParaRPr>
              </a:p>
            </p:txBody>
          </p:sp>
        </p:grpSp>
        <p:grpSp>
          <p:nvGrpSpPr>
            <p:cNvPr id="16425" name="Group 26"/>
            <p:cNvGrpSpPr/>
            <p:nvPr/>
          </p:nvGrpSpPr>
          <p:grpSpPr bwMode="auto">
            <a:xfrm flipH="1" flipV="1">
              <a:off x="2134" y="2281"/>
              <a:ext cx="106" cy="395"/>
              <a:chOff x="8634" y="2030"/>
              <a:chExt cx="450" cy="714"/>
            </a:xfrm>
          </p:grpSpPr>
          <p:sp>
            <p:nvSpPr>
              <p:cNvPr id="45083" name="Rectangle 27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0030101010101" pitchFamily="2" charset="-122"/>
                </a:endParaRPr>
              </a:p>
            </p:txBody>
          </p:sp>
          <p:sp>
            <p:nvSpPr>
              <p:cNvPr id="45084" name="Rectangle 28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0030101010101" pitchFamily="2" charset="-122"/>
                </a:endParaRPr>
              </a:p>
            </p:txBody>
          </p:sp>
        </p:grpSp>
        <p:grpSp>
          <p:nvGrpSpPr>
            <p:cNvPr id="16426" name="Group 29"/>
            <p:cNvGrpSpPr/>
            <p:nvPr/>
          </p:nvGrpSpPr>
          <p:grpSpPr bwMode="auto">
            <a:xfrm flipH="1" flipV="1">
              <a:off x="2134" y="2669"/>
              <a:ext cx="106" cy="395"/>
              <a:chOff x="8634" y="2030"/>
              <a:chExt cx="450" cy="714"/>
            </a:xfrm>
          </p:grpSpPr>
          <p:sp>
            <p:nvSpPr>
              <p:cNvPr id="45086" name="Rectangle 30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0030101010101" pitchFamily="2" charset="-122"/>
                </a:endParaRPr>
              </a:p>
            </p:txBody>
          </p:sp>
          <p:sp>
            <p:nvSpPr>
              <p:cNvPr id="45087" name="Rectangle 31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0030101010101" pitchFamily="2" charset="-122"/>
                </a:endParaRPr>
              </a:p>
            </p:txBody>
          </p:sp>
        </p:grpSp>
      </p:grpSp>
      <p:grpSp>
        <p:nvGrpSpPr>
          <p:cNvPr id="11" name="Group 40"/>
          <p:cNvGrpSpPr/>
          <p:nvPr/>
        </p:nvGrpSpPr>
        <p:grpSpPr bwMode="auto">
          <a:xfrm>
            <a:off x="3603627" y="1905002"/>
            <a:ext cx="4702175" cy="3540125"/>
            <a:chOff x="2270" y="1200"/>
            <a:chExt cx="2962" cy="2230"/>
          </a:xfrm>
        </p:grpSpPr>
        <p:sp>
          <p:nvSpPr>
            <p:cNvPr id="16399" name="Text Box 41"/>
            <p:cNvSpPr txBox="1">
              <a:spLocks noChangeArrowheads="1"/>
            </p:cNvSpPr>
            <p:nvPr/>
          </p:nvSpPr>
          <p:spPr bwMode="auto">
            <a:xfrm>
              <a:off x="2294" y="1622"/>
              <a:ext cx="9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b="1" baseline="-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  </a:t>
              </a:r>
              <a:r>
                <a:rPr kumimoji="1"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第二暗纹</a:t>
              </a:r>
              <a:endPara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0" name="Text Box 42"/>
            <p:cNvSpPr txBox="1">
              <a:spLocks noChangeArrowheads="1"/>
            </p:cNvSpPr>
            <p:nvPr/>
          </p:nvSpPr>
          <p:spPr bwMode="auto">
            <a:xfrm>
              <a:off x="2282" y="1970"/>
              <a:ext cx="1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b="1" baseline="-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1  </a:t>
              </a:r>
              <a:r>
                <a:rPr kumimoji="1"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第一暗纹</a:t>
              </a:r>
              <a:endPara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1" name="Text Box 43"/>
            <p:cNvSpPr txBox="1">
              <a:spLocks noChangeArrowheads="1"/>
            </p:cNvSpPr>
            <p:nvPr/>
          </p:nvSpPr>
          <p:spPr bwMode="auto">
            <a:xfrm>
              <a:off x="2282" y="1226"/>
              <a:ext cx="9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b="1" baseline="-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   </a:t>
              </a:r>
              <a:r>
                <a:rPr kumimoji="1"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第三暗纹</a:t>
              </a:r>
              <a:endPara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2" name="Text Box 44"/>
            <p:cNvSpPr txBox="1">
              <a:spLocks noChangeArrowheads="1"/>
            </p:cNvSpPr>
            <p:nvPr/>
          </p:nvSpPr>
          <p:spPr bwMode="auto">
            <a:xfrm>
              <a:off x="2270" y="3146"/>
              <a:ext cx="11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b="1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3 </a:t>
              </a:r>
              <a:r>
                <a:rPr kumimoji="1" lang="en-US" altLang="zh-CN" b="1" baseline="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en-US" altLang="zh-CN" b="1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</a:rPr>
                <a:t>第三暗纹</a:t>
              </a:r>
              <a:endPara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3" name="Text Box 45"/>
            <p:cNvSpPr txBox="1">
              <a:spLocks noChangeArrowheads="1"/>
            </p:cNvSpPr>
            <p:nvPr/>
          </p:nvSpPr>
          <p:spPr bwMode="auto">
            <a:xfrm>
              <a:off x="2270" y="2762"/>
              <a:ext cx="11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b="1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2 </a:t>
              </a:r>
              <a:r>
                <a:rPr kumimoji="1" lang="en-US" altLang="zh-CN" b="1" baseline="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en-US" altLang="zh-CN" b="1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</a:rPr>
                <a:t>第二暗纹</a:t>
              </a:r>
              <a:endPara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4" name="Text Box 46"/>
            <p:cNvSpPr txBox="1">
              <a:spLocks noChangeArrowheads="1"/>
            </p:cNvSpPr>
            <p:nvPr/>
          </p:nvSpPr>
          <p:spPr bwMode="auto">
            <a:xfrm>
              <a:off x="2282" y="2390"/>
              <a:ext cx="11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b="1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1 </a:t>
              </a:r>
              <a:r>
                <a:rPr kumimoji="1" lang="en-US" altLang="zh-CN" b="1" baseline="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en-US" altLang="zh-CN" b="1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</a:rPr>
                <a:t>第一暗纹</a:t>
              </a:r>
              <a:endPara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405" name="Group 47"/>
            <p:cNvGrpSpPr/>
            <p:nvPr/>
          </p:nvGrpSpPr>
          <p:grpSpPr bwMode="auto">
            <a:xfrm>
              <a:off x="3420" y="1200"/>
              <a:ext cx="1812" cy="2230"/>
              <a:chOff x="3420" y="1200"/>
              <a:chExt cx="1812" cy="2230"/>
            </a:xfrm>
          </p:grpSpPr>
          <p:grpSp>
            <p:nvGrpSpPr>
              <p:cNvPr id="16406" name="Group 48"/>
              <p:cNvGrpSpPr/>
              <p:nvPr/>
            </p:nvGrpSpPr>
            <p:grpSpPr bwMode="auto">
              <a:xfrm>
                <a:off x="3420" y="1200"/>
                <a:ext cx="1788" cy="250"/>
                <a:chOff x="3336" y="1200"/>
                <a:chExt cx="1788" cy="250"/>
              </a:xfrm>
            </p:grpSpPr>
            <p:sp>
              <p:nvSpPr>
                <p:cNvPr id="45105" name="Line 49"/>
                <p:cNvSpPr>
                  <a:spLocks noChangeShapeType="1"/>
                </p:cNvSpPr>
                <p:nvPr/>
              </p:nvSpPr>
              <p:spPr bwMode="auto">
                <a:xfrm>
                  <a:off x="3336" y="1308"/>
                  <a:ext cx="78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tailEnd type="arrow" w="med" len="med"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黑体" panose="02010600030101010101" pitchFamily="2" charset="-122"/>
                  </a:endParaRPr>
                </a:p>
              </p:txBody>
            </p:sp>
            <p:sp>
              <p:nvSpPr>
                <p:cNvPr id="1642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176" y="1200"/>
                  <a:ext cx="9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δ=5λ/2</a:t>
                  </a:r>
                  <a:endPara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407" name="Group 51"/>
              <p:cNvGrpSpPr/>
              <p:nvPr/>
            </p:nvGrpSpPr>
            <p:grpSpPr bwMode="auto">
              <a:xfrm>
                <a:off x="3432" y="2004"/>
                <a:ext cx="1788" cy="250"/>
                <a:chOff x="3336" y="1200"/>
                <a:chExt cx="1788" cy="250"/>
              </a:xfrm>
            </p:grpSpPr>
            <p:sp>
              <p:nvSpPr>
                <p:cNvPr id="45108" name="Line 52"/>
                <p:cNvSpPr>
                  <a:spLocks noChangeShapeType="1"/>
                </p:cNvSpPr>
                <p:nvPr/>
              </p:nvSpPr>
              <p:spPr bwMode="auto">
                <a:xfrm>
                  <a:off x="3336" y="1308"/>
                  <a:ext cx="78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tailEnd type="arrow" w="med" len="med"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黑体" panose="02010600030101010101" pitchFamily="2" charset="-122"/>
                  </a:endParaRPr>
                </a:p>
              </p:txBody>
            </p:sp>
            <p:sp>
              <p:nvSpPr>
                <p:cNvPr id="1642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176" y="1200"/>
                  <a:ext cx="9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δ=λ/2</a:t>
                  </a:r>
                  <a:endPara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408" name="Group 54"/>
              <p:cNvGrpSpPr/>
              <p:nvPr/>
            </p:nvGrpSpPr>
            <p:grpSpPr bwMode="auto">
              <a:xfrm>
                <a:off x="3444" y="1644"/>
                <a:ext cx="1788" cy="250"/>
                <a:chOff x="3336" y="1200"/>
                <a:chExt cx="1788" cy="250"/>
              </a:xfrm>
            </p:grpSpPr>
            <p:sp>
              <p:nvSpPr>
                <p:cNvPr id="45111" name="Line 55"/>
                <p:cNvSpPr>
                  <a:spLocks noChangeShapeType="1"/>
                </p:cNvSpPr>
                <p:nvPr/>
              </p:nvSpPr>
              <p:spPr bwMode="auto">
                <a:xfrm>
                  <a:off x="3336" y="1308"/>
                  <a:ext cx="78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tailEnd type="arrow" w="med" len="med"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黑体" panose="02010600030101010101" pitchFamily="2" charset="-122"/>
                  </a:endParaRPr>
                </a:p>
              </p:txBody>
            </p:sp>
            <p:sp>
              <p:nvSpPr>
                <p:cNvPr id="1641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176" y="1200"/>
                  <a:ext cx="9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δ=3λ/2</a:t>
                  </a:r>
                  <a:endPara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409" name="Group 57"/>
              <p:cNvGrpSpPr/>
              <p:nvPr/>
            </p:nvGrpSpPr>
            <p:grpSpPr bwMode="auto">
              <a:xfrm>
                <a:off x="3420" y="3180"/>
                <a:ext cx="1788" cy="250"/>
                <a:chOff x="3336" y="1200"/>
                <a:chExt cx="1788" cy="250"/>
              </a:xfrm>
            </p:grpSpPr>
            <p:sp>
              <p:nvSpPr>
                <p:cNvPr id="45114" name="Line 58"/>
                <p:cNvSpPr>
                  <a:spLocks noChangeShapeType="1"/>
                </p:cNvSpPr>
                <p:nvPr/>
              </p:nvSpPr>
              <p:spPr bwMode="auto">
                <a:xfrm>
                  <a:off x="3336" y="1308"/>
                  <a:ext cx="78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tailEnd type="arrow" w="med" len="med"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黑体" panose="02010600030101010101" pitchFamily="2" charset="-122"/>
                  </a:endParaRPr>
                </a:p>
              </p:txBody>
            </p:sp>
            <p:sp>
              <p:nvSpPr>
                <p:cNvPr id="1641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176" y="1200"/>
                  <a:ext cx="9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δ=5λ/2</a:t>
                  </a:r>
                  <a:endPara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410" name="Group 60"/>
              <p:cNvGrpSpPr/>
              <p:nvPr/>
            </p:nvGrpSpPr>
            <p:grpSpPr bwMode="auto">
              <a:xfrm>
                <a:off x="3420" y="2784"/>
                <a:ext cx="1788" cy="250"/>
                <a:chOff x="3336" y="1200"/>
                <a:chExt cx="1788" cy="250"/>
              </a:xfrm>
            </p:grpSpPr>
            <p:sp>
              <p:nvSpPr>
                <p:cNvPr id="45117" name="Line 61"/>
                <p:cNvSpPr>
                  <a:spLocks noChangeShapeType="1"/>
                </p:cNvSpPr>
                <p:nvPr/>
              </p:nvSpPr>
              <p:spPr bwMode="auto">
                <a:xfrm>
                  <a:off x="3336" y="1308"/>
                  <a:ext cx="78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tailEnd type="arrow" w="med" len="med"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黑体" panose="02010600030101010101" pitchFamily="2" charset="-122"/>
                  </a:endParaRPr>
                </a:p>
              </p:txBody>
            </p:sp>
            <p:sp>
              <p:nvSpPr>
                <p:cNvPr id="16415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176" y="1200"/>
                  <a:ext cx="9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δ=3λ/2</a:t>
                  </a:r>
                  <a:endPara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411" name="Group 63"/>
              <p:cNvGrpSpPr/>
              <p:nvPr/>
            </p:nvGrpSpPr>
            <p:grpSpPr bwMode="auto">
              <a:xfrm>
                <a:off x="3420" y="2400"/>
                <a:ext cx="1788" cy="250"/>
                <a:chOff x="3336" y="1200"/>
                <a:chExt cx="1788" cy="250"/>
              </a:xfrm>
            </p:grpSpPr>
            <p:sp>
              <p:nvSpPr>
                <p:cNvPr id="45120" name="Line 64"/>
                <p:cNvSpPr>
                  <a:spLocks noChangeShapeType="1"/>
                </p:cNvSpPr>
                <p:nvPr/>
              </p:nvSpPr>
              <p:spPr bwMode="auto">
                <a:xfrm>
                  <a:off x="3336" y="1308"/>
                  <a:ext cx="78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tailEnd type="arrow" w="med" len="med"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黑体" panose="02010600030101010101" pitchFamily="2" charset="-122"/>
                  </a:endParaRPr>
                </a:p>
              </p:txBody>
            </p:sp>
            <p:sp>
              <p:nvSpPr>
                <p:cNvPr id="1641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176" y="1200"/>
                  <a:ext cx="9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δ=λ/2</a:t>
                  </a:r>
                  <a:endPara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45122" name="Text Box 66"/>
          <p:cNvSpPr txBox="1">
            <a:spLocks noChangeArrowheads="1"/>
          </p:cNvSpPr>
          <p:nvPr/>
        </p:nvSpPr>
        <p:spPr bwMode="auto">
          <a:xfrm>
            <a:off x="1952627" y="914402"/>
            <a:ext cx="6734175" cy="52197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当光程差</a:t>
            </a:r>
            <a:r>
              <a:rPr lang="el-GR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半波长的奇数倍时出现暗纹</a:t>
            </a:r>
            <a:endParaRPr lang="zh-CN" altLang="el-GR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123" name="Text Box 67"/>
          <p:cNvSpPr txBox="1">
            <a:spLocks noChangeArrowheads="1"/>
          </p:cNvSpPr>
          <p:nvPr/>
        </p:nvSpPr>
        <p:spPr bwMode="auto">
          <a:xfrm>
            <a:off x="228600" y="912844"/>
            <a:ext cx="182880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以此类推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126" name="Text Box 70"/>
          <p:cNvSpPr txBox="1">
            <a:spLocks noChangeArrowheads="1"/>
          </p:cNvSpPr>
          <p:nvPr/>
        </p:nvSpPr>
        <p:spPr bwMode="auto">
          <a:xfrm>
            <a:off x="2057400" y="5791202"/>
            <a:ext cx="16764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2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46050" y="914402"/>
            <a:ext cx="4267200" cy="193802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空间的某点距离光源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的路程差为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λ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λ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等波长的整数倍（</a:t>
            </a: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半波长的偶数倍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）时，该点为振动加强点</a:t>
            </a:r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007610" y="914400"/>
            <a:ext cx="3739515" cy="193802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）空间的某点距离光源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的路程差为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λ/2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5λ/2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半波长的奇数倍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时，该点为振动减弱点。</a:t>
            </a:r>
            <a:endParaRPr kumimoji="1"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748957" y="3048000"/>
            <a:ext cx="3594443" cy="1766888"/>
            <a:chOff x="926" y="1908"/>
            <a:chExt cx="1825" cy="1113"/>
          </a:xfrm>
        </p:grpSpPr>
        <p:sp>
          <p:nvSpPr>
            <p:cNvPr id="17423" name="AutoShape 6"/>
            <p:cNvSpPr>
              <a:spLocks noChangeArrowheads="1"/>
            </p:cNvSpPr>
            <p:nvPr/>
          </p:nvSpPr>
          <p:spPr bwMode="auto">
            <a:xfrm>
              <a:off x="1608" y="1908"/>
              <a:ext cx="264" cy="420"/>
            </a:xfrm>
            <a:prstGeom prst="downArrow">
              <a:avLst>
                <a:gd name="adj1" fmla="val 50000"/>
                <a:gd name="adj2" fmla="val 39773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4" name="Text Box 7"/>
            <p:cNvSpPr txBox="1">
              <a:spLocks noChangeArrowheads="1"/>
            </p:cNvSpPr>
            <p:nvPr/>
          </p:nvSpPr>
          <p:spPr bwMode="auto">
            <a:xfrm>
              <a:off x="926" y="2498"/>
              <a:ext cx="182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宋体" panose="02010600030101010101" pitchFamily="2" charset="-122"/>
                </a:rPr>
                <a:t>光程差    </a:t>
              </a:r>
              <a:r>
                <a:rPr kumimoji="1" lang="en-US" altLang="zh-CN" sz="2400" b="1" i="1">
                  <a:latin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kumimoji="1" lang="en-US" altLang="zh-CN" sz="2400" b="1" i="1">
                  <a:latin typeface="宋体" panose="02010600030101010101" pitchFamily="2" charset="-122"/>
                </a:rPr>
                <a:t>= kλ</a:t>
              </a:r>
              <a:endParaRPr kumimoji="1" lang="en-US" altLang="zh-CN" sz="2400" b="1" i="1">
                <a:latin typeface="宋体" panose="02010600030101010101" pitchFamily="2" charset="-122"/>
              </a:endParaRPr>
            </a:p>
            <a:p>
              <a:pPr eaLnBrk="1" hangingPunct="1"/>
              <a:r>
                <a:rPr kumimoji="1" lang="en-US" altLang="zh-CN" sz="2400" b="1" i="1">
                  <a:latin typeface="宋体" panose="02010600030101010101" pitchFamily="2" charset="-122"/>
                </a:rPr>
                <a:t>           (k=0,1,2,</a:t>
              </a:r>
              <a:r>
                <a:rPr kumimoji="1" lang="zh-CN" altLang="en-US" sz="2400" b="1" i="1">
                  <a:latin typeface="宋体" panose="02010600030101010101" pitchFamily="2" charset="-122"/>
                </a:rPr>
                <a:t>等）</a:t>
              </a:r>
              <a:endParaRPr kumimoji="1" lang="zh-CN" altLang="en-US" sz="2400" b="1" i="1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4830445" y="3048000"/>
            <a:ext cx="4267200" cy="1836738"/>
            <a:chOff x="3134" y="1920"/>
            <a:chExt cx="2290" cy="1077"/>
          </a:xfrm>
        </p:grpSpPr>
        <p:sp>
          <p:nvSpPr>
            <p:cNvPr id="17421" name="AutoShape 9"/>
            <p:cNvSpPr>
              <a:spLocks noChangeArrowheads="1"/>
            </p:cNvSpPr>
            <p:nvPr/>
          </p:nvSpPr>
          <p:spPr bwMode="auto">
            <a:xfrm>
              <a:off x="3996" y="1920"/>
              <a:ext cx="264" cy="420"/>
            </a:xfrm>
            <a:prstGeom prst="downArrow">
              <a:avLst>
                <a:gd name="adj1" fmla="val 50000"/>
                <a:gd name="adj2" fmla="val 39773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2" name="Text Box 10"/>
            <p:cNvSpPr txBox="1">
              <a:spLocks noChangeArrowheads="1"/>
            </p:cNvSpPr>
            <p:nvPr/>
          </p:nvSpPr>
          <p:spPr bwMode="auto">
            <a:xfrm>
              <a:off x="3134" y="2474"/>
              <a:ext cx="2290" cy="52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chemeClr val="bg1"/>
                  </a:solidFill>
                  <a:latin typeface="宋体" panose="02010600030101010101" pitchFamily="2" charset="-122"/>
                </a:rPr>
                <a:t>光程差  </a:t>
              </a:r>
              <a:r>
                <a:rPr kumimoji="1" lang="en-US" altLang="zh-CN" sz="2400" b="1" i="1" dirty="0">
                  <a:solidFill>
                    <a:schemeClr val="bg1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kumimoji="1" lang="en-US" altLang="zh-CN" sz="2400" b="1" i="1" dirty="0">
                  <a:solidFill>
                    <a:schemeClr val="bg1"/>
                  </a:solidFill>
                  <a:latin typeface="宋体" panose="02010600030101010101" pitchFamily="2" charset="-122"/>
                </a:rPr>
                <a:t> =</a:t>
              </a:r>
              <a:r>
                <a:rPr kumimoji="1" lang="zh-CN" altLang="en-US" sz="2400" b="1" i="1" dirty="0">
                  <a:solidFill>
                    <a:schemeClr val="bg1"/>
                  </a:solidFill>
                  <a:latin typeface="宋体" panose="02010600030101010101" pitchFamily="2" charset="-122"/>
                </a:rPr>
                <a:t>（</a:t>
              </a:r>
              <a:r>
                <a:rPr kumimoji="1" lang="en-US" altLang="zh-CN" sz="2400" b="1" i="1" dirty="0">
                  <a:solidFill>
                    <a:schemeClr val="bg1"/>
                  </a:solidFill>
                  <a:latin typeface="宋体" panose="02010600030101010101" pitchFamily="2" charset="-122"/>
                </a:rPr>
                <a:t>2k+1)λ/2              </a:t>
              </a:r>
              <a:endParaRPr kumimoji="1" lang="en-US" altLang="zh-CN" sz="2400" b="1" i="1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  <a:p>
              <a:pPr eaLnBrk="1" hangingPunct="1"/>
              <a:r>
                <a:rPr kumimoji="1" lang="en-US" altLang="zh-CN" sz="2400" b="1" i="1" dirty="0">
                  <a:solidFill>
                    <a:schemeClr val="bg1"/>
                  </a:solidFill>
                  <a:latin typeface="宋体" panose="02010600030101010101" pitchFamily="2" charset="-122"/>
                </a:rPr>
                <a:t>        (k=0</a:t>
              </a:r>
              <a:r>
                <a:rPr kumimoji="1" lang="en-US" altLang="zh-CN" sz="2800" b="1" i="1" dirty="0">
                  <a:solidFill>
                    <a:schemeClr val="bg1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en-US" altLang="zh-CN" sz="2400" b="1" i="1" dirty="0">
                  <a:solidFill>
                    <a:schemeClr val="bg1"/>
                  </a:solidFill>
                  <a:latin typeface="宋体" panose="02010600030101010101" pitchFamily="2" charset="-122"/>
                </a:rPr>
                <a:t>1,2,</a:t>
              </a:r>
              <a:r>
                <a:rPr kumimoji="1" lang="zh-CN" altLang="en-US" sz="2400" b="1" i="1" dirty="0">
                  <a:solidFill>
                    <a:schemeClr val="bg1"/>
                  </a:solidFill>
                  <a:latin typeface="宋体" panose="02010600030101010101" pitchFamily="2" charset="-122"/>
                </a:rPr>
                <a:t>等）</a:t>
              </a:r>
              <a:endParaRPr kumimoji="1" lang="zh-CN" altLang="en-US" sz="2400" b="1" i="1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1910443" y="4953000"/>
            <a:ext cx="1104900" cy="1322388"/>
            <a:chOff x="1416" y="3060"/>
            <a:chExt cx="696" cy="833"/>
          </a:xfrm>
        </p:grpSpPr>
        <p:sp>
          <p:nvSpPr>
            <p:cNvPr id="17419" name="Text Box 12"/>
            <p:cNvSpPr txBox="1">
              <a:spLocks noChangeArrowheads="1"/>
            </p:cNvSpPr>
            <p:nvPr/>
          </p:nvSpPr>
          <p:spPr bwMode="auto">
            <a:xfrm>
              <a:off x="1416" y="3564"/>
              <a:ext cx="69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明纹</a:t>
              </a:r>
              <a:endParaRPr kumimoji="1" lang="zh-CN" altLang="en-US" sz="2800" b="1">
                <a:latin typeface="宋体" panose="02010600030101010101" pitchFamily="2" charset="-122"/>
              </a:endParaRPr>
            </a:p>
          </p:txBody>
        </p:sp>
        <p:sp>
          <p:nvSpPr>
            <p:cNvPr id="17420" name="AutoShape 13"/>
            <p:cNvSpPr>
              <a:spLocks noChangeArrowheads="1"/>
            </p:cNvSpPr>
            <p:nvPr/>
          </p:nvSpPr>
          <p:spPr bwMode="auto">
            <a:xfrm>
              <a:off x="1596" y="3060"/>
              <a:ext cx="264" cy="420"/>
            </a:xfrm>
            <a:prstGeom prst="downArrow">
              <a:avLst>
                <a:gd name="adj1" fmla="val 50000"/>
                <a:gd name="adj2" fmla="val 39773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5697538" y="4979380"/>
            <a:ext cx="1600200" cy="1338264"/>
            <a:chOff x="3613" y="3048"/>
            <a:chExt cx="1008" cy="843"/>
          </a:xfrm>
        </p:grpSpPr>
        <p:sp>
          <p:nvSpPr>
            <p:cNvPr id="17417" name="Text Box 15"/>
            <p:cNvSpPr txBox="1">
              <a:spLocks noChangeArrowheads="1"/>
            </p:cNvSpPr>
            <p:nvPr/>
          </p:nvSpPr>
          <p:spPr bwMode="auto">
            <a:xfrm>
              <a:off x="3613" y="3523"/>
              <a:ext cx="1008" cy="3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kumimoji="1" lang="zh-CN" altLang="en-US" sz="2800" b="1" dirty="0">
                  <a:solidFill>
                    <a:schemeClr val="bg1"/>
                  </a:solidFill>
                  <a:latin typeface="宋体" panose="02010600030101010101" pitchFamily="2" charset="-122"/>
                </a:rPr>
                <a:t>暗纹</a:t>
              </a:r>
              <a:endParaRPr kumimoji="1"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18" name="AutoShape 16"/>
            <p:cNvSpPr>
              <a:spLocks noChangeArrowheads="1"/>
            </p:cNvSpPr>
            <p:nvPr/>
          </p:nvSpPr>
          <p:spPr bwMode="auto">
            <a:xfrm>
              <a:off x="3984" y="3048"/>
              <a:ext cx="264" cy="420"/>
            </a:xfrm>
            <a:prstGeom prst="downArrow">
              <a:avLst>
                <a:gd name="adj1" fmla="val 50000"/>
                <a:gd name="adj2" fmla="val 39773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ldLvl="0" animBg="1"/>
      <p:bldP spid="4608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09600" y="2514600"/>
            <a:ext cx="8229600" cy="52197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7184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明纹：光程差    </a:t>
            </a:r>
            <a:r>
              <a:rPr kumimoji="1"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1"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k</a:t>
            </a:r>
            <a:r>
              <a:rPr kumimoji="1"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λ</a:t>
            </a:r>
            <a:r>
              <a:rPr kumimoji="1"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0,1,2,</a:t>
            </a:r>
            <a:r>
              <a:rPr kumimoji="1"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等）</a:t>
            </a:r>
            <a:endParaRPr kumimoji="1"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93018" y="865359"/>
            <a:ext cx="1387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033346" y="1175239"/>
            <a:ext cx="43434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产生明暗条纹的条件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09600" y="4343402"/>
            <a:ext cx="8539480" cy="52197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暗纹：光程差    </a:t>
            </a:r>
            <a:r>
              <a:rPr kumimoji="1"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 =</a:t>
            </a:r>
            <a:r>
              <a:rPr kumimoji="1"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2k+1)λ/2   (k=0,1,2,</a:t>
            </a:r>
            <a:r>
              <a:rPr kumimoji="1"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等）</a:t>
            </a:r>
            <a:endParaRPr kumimoji="1"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55984" y="3352802"/>
            <a:ext cx="44958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光程差为半波长的偶数倍。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73569" y="5266594"/>
            <a:ext cx="44958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光程差为半波长的奇数倍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ldLvl="0" animBg="1"/>
      <p:bldP spid="47108" grpId="0"/>
      <p:bldP spid="47109" grpId="0"/>
      <p:bldP spid="47110" grpId="0" bldLvl="0" animBg="1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47"/>
          <p:cNvGrpSpPr/>
          <p:nvPr/>
        </p:nvGrpSpPr>
        <p:grpSpPr bwMode="auto">
          <a:xfrm>
            <a:off x="489608" y="2559423"/>
            <a:ext cx="2527300" cy="3668713"/>
            <a:chOff x="338" y="1296"/>
            <a:chExt cx="1592" cy="2311"/>
          </a:xfrm>
        </p:grpSpPr>
        <p:grpSp>
          <p:nvGrpSpPr>
            <p:cNvPr id="19475" name="Group 2"/>
            <p:cNvGrpSpPr/>
            <p:nvPr/>
          </p:nvGrpSpPr>
          <p:grpSpPr bwMode="auto">
            <a:xfrm>
              <a:off x="596" y="1643"/>
              <a:ext cx="60" cy="1501"/>
              <a:chOff x="1818" y="1620"/>
              <a:chExt cx="60" cy="1501"/>
            </a:xfrm>
          </p:grpSpPr>
          <p:sp>
            <p:nvSpPr>
              <p:cNvPr id="48131" name="Rectangle 3"/>
              <p:cNvSpPr>
                <a:spLocks noChangeArrowheads="1"/>
              </p:cNvSpPr>
              <p:nvPr/>
            </p:nvSpPr>
            <p:spPr bwMode="auto">
              <a:xfrm>
                <a:off x="1818" y="2704"/>
                <a:ext cx="60" cy="417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132" name="Rectangle 4"/>
              <p:cNvSpPr>
                <a:spLocks noChangeArrowheads="1"/>
              </p:cNvSpPr>
              <p:nvPr/>
            </p:nvSpPr>
            <p:spPr bwMode="auto">
              <a:xfrm>
                <a:off x="1818" y="1620"/>
                <a:ext cx="60" cy="500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133" name="Rectangle 5"/>
              <p:cNvSpPr>
                <a:spLocks noChangeArrowheads="1"/>
              </p:cNvSpPr>
              <p:nvPr/>
            </p:nvSpPr>
            <p:spPr bwMode="auto">
              <a:xfrm>
                <a:off x="1818" y="2204"/>
                <a:ext cx="60" cy="416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134" name="Text Box 6"/>
            <p:cNvSpPr txBox="1">
              <a:spLocks noChangeArrowheads="1"/>
            </p:cNvSpPr>
            <p:nvPr/>
          </p:nvSpPr>
          <p:spPr bwMode="auto">
            <a:xfrm>
              <a:off x="484" y="1341"/>
              <a:ext cx="437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双缝</a:t>
              </a:r>
              <a:endPara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340" y="1785"/>
              <a:ext cx="276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338" y="2762"/>
              <a:ext cx="276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1324" y="1377"/>
              <a:ext cx="437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屏幕</a:t>
              </a:r>
              <a:endPara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9480" name="Group 10"/>
            <p:cNvGrpSpPr/>
            <p:nvPr/>
          </p:nvGrpSpPr>
          <p:grpSpPr bwMode="auto">
            <a:xfrm>
              <a:off x="1824" y="1296"/>
              <a:ext cx="106" cy="2311"/>
              <a:chOff x="2134" y="1129"/>
              <a:chExt cx="106" cy="2311"/>
            </a:xfrm>
          </p:grpSpPr>
          <p:grpSp>
            <p:nvGrpSpPr>
              <p:cNvPr id="19481" name="Group 11"/>
              <p:cNvGrpSpPr/>
              <p:nvPr/>
            </p:nvGrpSpPr>
            <p:grpSpPr bwMode="auto">
              <a:xfrm>
                <a:off x="2134" y="2281"/>
                <a:ext cx="106" cy="1159"/>
                <a:chOff x="2134" y="2281"/>
                <a:chExt cx="106" cy="1159"/>
              </a:xfrm>
            </p:grpSpPr>
            <p:grpSp>
              <p:nvGrpSpPr>
                <p:cNvPr id="19492" name="Group 12"/>
                <p:cNvGrpSpPr/>
                <p:nvPr/>
              </p:nvGrpSpPr>
              <p:grpSpPr bwMode="auto">
                <a:xfrm flipH="1" flipV="1">
                  <a:off x="2134" y="3045"/>
                  <a:ext cx="106" cy="395"/>
                  <a:chOff x="8634" y="2030"/>
                  <a:chExt cx="450" cy="714"/>
                </a:xfrm>
              </p:grpSpPr>
              <p:sp>
                <p:nvSpPr>
                  <p:cNvPr id="4814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8634" y="2030"/>
                    <a:ext cx="225" cy="71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chemeClr val="tx1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4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8859" y="2030"/>
                    <a:ext cx="225" cy="71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chemeClr val="tx1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9493" name="Group 15"/>
                <p:cNvGrpSpPr/>
                <p:nvPr/>
              </p:nvGrpSpPr>
              <p:grpSpPr bwMode="auto">
                <a:xfrm flipH="1" flipV="1">
                  <a:off x="2134" y="2281"/>
                  <a:ext cx="106" cy="395"/>
                  <a:chOff x="8634" y="2030"/>
                  <a:chExt cx="450" cy="714"/>
                </a:xfrm>
              </p:grpSpPr>
              <p:sp>
                <p:nvSpPr>
                  <p:cNvPr id="4814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34" y="2030"/>
                    <a:ext cx="225" cy="71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chemeClr val="tx1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4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8859" y="2030"/>
                    <a:ext cx="225" cy="71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chemeClr val="tx1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9494" name="Group 18"/>
                <p:cNvGrpSpPr/>
                <p:nvPr/>
              </p:nvGrpSpPr>
              <p:grpSpPr bwMode="auto">
                <a:xfrm flipH="1" flipV="1">
                  <a:off x="2134" y="2669"/>
                  <a:ext cx="106" cy="395"/>
                  <a:chOff x="8634" y="2030"/>
                  <a:chExt cx="450" cy="714"/>
                </a:xfrm>
              </p:grpSpPr>
              <p:sp>
                <p:nvSpPr>
                  <p:cNvPr id="4814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8634" y="2030"/>
                    <a:ext cx="225" cy="71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chemeClr val="tx1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4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8859" y="2030"/>
                    <a:ext cx="225" cy="71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chemeClr val="tx1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9482" name="Group 21"/>
              <p:cNvGrpSpPr/>
              <p:nvPr/>
            </p:nvGrpSpPr>
            <p:grpSpPr bwMode="auto">
              <a:xfrm>
                <a:off x="2134" y="1129"/>
                <a:ext cx="106" cy="1159"/>
                <a:chOff x="2134" y="2281"/>
                <a:chExt cx="106" cy="1159"/>
              </a:xfrm>
            </p:grpSpPr>
            <p:grpSp>
              <p:nvGrpSpPr>
                <p:cNvPr id="19483" name="Group 22"/>
                <p:cNvGrpSpPr/>
                <p:nvPr/>
              </p:nvGrpSpPr>
              <p:grpSpPr bwMode="auto">
                <a:xfrm flipH="1" flipV="1">
                  <a:off x="2134" y="3045"/>
                  <a:ext cx="106" cy="395"/>
                  <a:chOff x="8634" y="2030"/>
                  <a:chExt cx="450" cy="714"/>
                </a:xfrm>
              </p:grpSpPr>
              <p:sp>
                <p:nvSpPr>
                  <p:cNvPr id="4815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8634" y="2030"/>
                    <a:ext cx="225" cy="71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chemeClr val="tx1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5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8859" y="2030"/>
                    <a:ext cx="225" cy="71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chemeClr val="tx1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9484" name="Group 25"/>
                <p:cNvGrpSpPr/>
                <p:nvPr/>
              </p:nvGrpSpPr>
              <p:grpSpPr bwMode="auto">
                <a:xfrm flipH="1" flipV="1">
                  <a:off x="2134" y="2281"/>
                  <a:ext cx="106" cy="395"/>
                  <a:chOff x="8634" y="2030"/>
                  <a:chExt cx="450" cy="714"/>
                </a:xfrm>
              </p:grpSpPr>
              <p:sp>
                <p:nvSpPr>
                  <p:cNvPr id="4815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8634" y="2030"/>
                    <a:ext cx="225" cy="71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chemeClr val="tx1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5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8859" y="2030"/>
                    <a:ext cx="225" cy="71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chemeClr val="tx1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9485" name="Group 28"/>
                <p:cNvGrpSpPr/>
                <p:nvPr/>
              </p:nvGrpSpPr>
              <p:grpSpPr bwMode="auto">
                <a:xfrm flipH="1" flipV="1">
                  <a:off x="2134" y="2669"/>
                  <a:ext cx="106" cy="395"/>
                  <a:chOff x="8634" y="2030"/>
                  <a:chExt cx="450" cy="714"/>
                </a:xfrm>
              </p:grpSpPr>
              <p:sp>
                <p:nvSpPr>
                  <p:cNvPr id="4815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8634" y="2030"/>
                    <a:ext cx="225" cy="71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chemeClr val="tx1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5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8859" y="2030"/>
                    <a:ext cx="225" cy="71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50000">
                        <a:schemeClr val="tx1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  <p:sp>
        <p:nvSpPr>
          <p:cNvPr id="48159" name="Rectangle 31"/>
          <p:cNvSpPr>
            <a:spLocks noChangeArrowheads="1"/>
          </p:cNvSpPr>
          <p:nvPr/>
        </p:nvSpPr>
        <p:spPr bwMode="auto">
          <a:xfrm>
            <a:off x="123391" y="850646"/>
            <a:ext cx="798413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宋体" panose="02010600030101010101" pitchFamily="2" charset="-122"/>
              </a:rPr>
              <a:t>干涉条纹的间距</a:t>
            </a:r>
            <a:r>
              <a:rPr kumimoji="1" lang="en-US" altLang="zh-CN" sz="2800" dirty="0">
                <a:latin typeface="宋体" panose="02010600030101010101" pitchFamily="2" charset="-122"/>
              </a:rPr>
              <a:t>(</a:t>
            </a:r>
            <a:r>
              <a:rPr kumimoji="1" lang="zh-CN" altLang="en-US" sz="2800" dirty="0">
                <a:latin typeface="宋体" panose="02010600030101010101" pitchFamily="2" charset="-122"/>
              </a:rPr>
              <a:t>条纹宽度</a:t>
            </a:r>
            <a:r>
              <a:rPr kumimoji="1" lang="en-US" altLang="zh-CN" sz="2800" dirty="0">
                <a:latin typeface="宋体" panose="02010600030101010101" pitchFamily="2" charset="-122"/>
              </a:rPr>
              <a:t>)</a:t>
            </a:r>
            <a:r>
              <a:rPr kumimoji="1" lang="zh-CN" altLang="en-US" sz="2800" dirty="0">
                <a:latin typeface="宋体" panose="02010600030101010101" pitchFamily="2" charset="-122"/>
              </a:rPr>
              <a:t>与哪些因素有关</a:t>
            </a:r>
            <a:r>
              <a:rPr kumimoji="1" lang="en-US" altLang="zh-CN" sz="2800" dirty="0">
                <a:latin typeface="宋体" panose="02010600030101010101" pitchFamily="2" charset="-122"/>
              </a:rPr>
              <a:t>?</a:t>
            </a:r>
            <a:endParaRPr kumimoji="1"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555047" y="1718502"/>
            <a:ext cx="5943600" cy="52197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chemeClr val="bg1"/>
                </a:solidFill>
                <a:latin typeface="宋体" panose="02010600030101010101" pitchFamily="2" charset="-122"/>
              </a:rPr>
              <a:t>什么是干涉条纹的间距</a:t>
            </a:r>
            <a:r>
              <a:rPr kumimoji="1"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>?</a:t>
            </a:r>
            <a:endParaRPr kumimoji="1" lang="en-US" altLang="zh-CN" sz="28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13" name="Group 33"/>
          <p:cNvGrpSpPr/>
          <p:nvPr/>
        </p:nvGrpSpPr>
        <p:grpSpPr bwMode="auto">
          <a:xfrm>
            <a:off x="3099458" y="2938834"/>
            <a:ext cx="1181100" cy="1200150"/>
            <a:chOff x="2328" y="1620"/>
            <a:chExt cx="744" cy="756"/>
          </a:xfrm>
        </p:grpSpPr>
        <p:sp>
          <p:nvSpPr>
            <p:cNvPr id="48162" name="Line 34"/>
            <p:cNvSpPr>
              <a:spLocks noChangeShapeType="1"/>
            </p:cNvSpPr>
            <p:nvPr/>
          </p:nvSpPr>
          <p:spPr bwMode="auto">
            <a:xfrm flipV="1">
              <a:off x="2328" y="1788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 flipV="1">
              <a:off x="2340" y="2208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>
              <a:off x="2544" y="1620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65" name="Line 37"/>
            <p:cNvSpPr>
              <a:spLocks noChangeShapeType="1"/>
            </p:cNvSpPr>
            <p:nvPr/>
          </p:nvSpPr>
          <p:spPr bwMode="auto">
            <a:xfrm flipV="1">
              <a:off x="2544" y="2196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4" name="Text Box 38"/>
            <p:cNvSpPr txBox="1">
              <a:spLocks noChangeArrowheads="1"/>
            </p:cNvSpPr>
            <p:nvPr/>
          </p:nvSpPr>
          <p:spPr bwMode="auto">
            <a:xfrm>
              <a:off x="2352" y="1848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△x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39"/>
          <p:cNvGrpSpPr/>
          <p:nvPr/>
        </p:nvGrpSpPr>
        <p:grpSpPr bwMode="auto">
          <a:xfrm>
            <a:off x="3099458" y="4996234"/>
            <a:ext cx="1181100" cy="1143000"/>
            <a:chOff x="2328" y="1620"/>
            <a:chExt cx="744" cy="756"/>
          </a:xfrm>
        </p:grpSpPr>
        <p:sp>
          <p:nvSpPr>
            <p:cNvPr id="48168" name="Line 40"/>
            <p:cNvSpPr>
              <a:spLocks noChangeShapeType="1"/>
            </p:cNvSpPr>
            <p:nvPr/>
          </p:nvSpPr>
          <p:spPr bwMode="auto">
            <a:xfrm flipV="1">
              <a:off x="2328" y="1788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69" name="Line 41"/>
            <p:cNvSpPr>
              <a:spLocks noChangeShapeType="1"/>
            </p:cNvSpPr>
            <p:nvPr/>
          </p:nvSpPr>
          <p:spPr bwMode="auto">
            <a:xfrm flipV="1">
              <a:off x="2340" y="2208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70" name="Line 42"/>
            <p:cNvSpPr>
              <a:spLocks noChangeShapeType="1"/>
            </p:cNvSpPr>
            <p:nvPr/>
          </p:nvSpPr>
          <p:spPr bwMode="auto">
            <a:xfrm>
              <a:off x="2544" y="1620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71" name="Line 43"/>
            <p:cNvSpPr>
              <a:spLocks noChangeShapeType="1"/>
            </p:cNvSpPr>
            <p:nvPr/>
          </p:nvSpPr>
          <p:spPr bwMode="auto">
            <a:xfrm flipV="1">
              <a:off x="2544" y="2196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9" name="Text Box 44"/>
            <p:cNvSpPr txBox="1">
              <a:spLocks noChangeArrowheads="1"/>
            </p:cNvSpPr>
            <p:nvPr/>
          </p:nvSpPr>
          <p:spPr bwMode="auto">
            <a:xfrm>
              <a:off x="2352" y="1848"/>
              <a:ext cx="72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△x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4115457" y="2444668"/>
            <a:ext cx="4495800" cy="119888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宋体" panose="02010600030101010101" pitchFamily="2" charset="-122"/>
              </a:rPr>
              <a:t>条纹间距</a:t>
            </a:r>
            <a:r>
              <a:rPr kumimoji="1" lang="zh-CN" altLang="en-US" sz="2400" dirty="0">
                <a:latin typeface="宋体" panose="02010600030101010101" pitchFamily="2" charset="-122"/>
              </a:rPr>
              <a:t>：</a:t>
            </a:r>
            <a:endParaRPr kumimoji="1" lang="zh-CN" altLang="en-US" sz="2400" dirty="0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 sz="2400" dirty="0">
                <a:latin typeface="宋体" panose="02010600030101010101" pitchFamily="2" charset="-122"/>
              </a:rPr>
              <a:t>明纹和明纹之间的距离</a:t>
            </a:r>
            <a:endParaRPr kumimoji="1" lang="zh-CN" altLang="en-US" sz="2400" dirty="0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 sz="2400" dirty="0">
                <a:latin typeface="宋体" panose="02010600030101010101" pitchFamily="2" charset="-122"/>
              </a:rPr>
              <a:t>暗纹和暗纹之间的距离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48174" name="Text Box 46"/>
          <p:cNvSpPr txBox="1">
            <a:spLocks noChangeArrowheads="1"/>
          </p:cNvSpPr>
          <p:nvPr/>
        </p:nvSpPr>
        <p:spPr bwMode="auto">
          <a:xfrm>
            <a:off x="4115457" y="4217792"/>
            <a:ext cx="4495800" cy="193802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latin typeface="宋体" panose="02010600030101010101" pitchFamily="2" charset="-122"/>
              </a:rPr>
              <a:t>我们所说的明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纹</a:t>
            </a:r>
            <a:r>
              <a:rPr kumimoji="1" lang="zh-CN" altLang="en-US" sz="2400" dirty="0">
                <a:latin typeface="宋体" panose="02010600030101010101" pitchFamily="2" charset="-122"/>
              </a:rPr>
              <a:t>是指最亮的地方，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暗纹</a:t>
            </a:r>
            <a:r>
              <a:rPr kumimoji="1" lang="zh-CN" altLang="en-US" sz="2400" dirty="0">
                <a:latin typeface="宋体" panose="02010600030101010101" pitchFamily="2" charset="-122"/>
              </a:rPr>
              <a:t>是最暗的地方，从最亮到最暗有一个过渡，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条纹间距</a:t>
            </a:r>
            <a:r>
              <a:rPr kumimoji="1" lang="zh-CN" altLang="en-US" sz="2400" dirty="0">
                <a:latin typeface="宋体" panose="02010600030101010101" pitchFamily="2" charset="-122"/>
              </a:rPr>
              <a:t>实际上是最亮和最亮或最暗和最暗之间的距离。 </a:t>
            </a:r>
            <a:endParaRPr kumimoji="1"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9" grpId="0"/>
      <p:bldP spid="48160" grpId="0" bldLvl="0" animBg="1"/>
      <p:bldP spid="48173" grpId="0" bldLvl="0" animBg="1"/>
      <p:bldP spid="4817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28899" y="685073"/>
            <a:ext cx="55626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B0F0"/>
                </a:solidFill>
                <a:latin typeface="宋体" panose="02010600030101010101" pitchFamily="2" charset="-122"/>
              </a:rPr>
              <a:t>(6)</a:t>
            </a: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</a:rPr>
              <a:t>明（暗）纹间距的公式</a:t>
            </a:r>
            <a:endParaRPr lang="zh-CN" altLang="en-US" sz="2800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2740025" y="5727065"/>
          <a:ext cx="1418590" cy="85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1" imgW="596900" imgH="393700" progId="">
                  <p:embed/>
                </p:oleObj>
              </mc:Choice>
              <mc:Fallback>
                <p:oleObj name="Equation" r:id="rId1" imgW="596900" imgH="393700" progId="">
                  <p:embed/>
                  <p:pic>
                    <p:nvPicPr>
                      <p:cNvPr id="0" name="Picture 21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5727065"/>
                        <a:ext cx="1418590" cy="858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155" name="Picture 123" descr="17-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008" y="785679"/>
            <a:ext cx="4681538" cy="303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770370" y="3058795"/>
            <a:ext cx="3263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</a:rPr>
              <a:t>L</a:t>
            </a:r>
            <a:endParaRPr lang="en-US" altLang="zh-CN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graphicFrame>
        <p:nvGraphicFramePr>
          <p:cNvPr id="44092" name="Object 60"/>
          <p:cNvGraphicFramePr>
            <a:graphicFrameLocks noChangeAspect="1"/>
          </p:cNvGraphicFramePr>
          <p:nvPr/>
        </p:nvGraphicFramePr>
        <p:xfrm>
          <a:off x="633730" y="1583690"/>
          <a:ext cx="2828290" cy="147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9" name="公式" r:id="rId4" imgW="1219200" imgH="634365" progId="Equation.3">
                  <p:embed/>
                </p:oleObj>
              </mc:Choice>
              <mc:Fallback>
                <p:oleObj name="公式" r:id="rId4" imgW="1219200" imgH="634365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" y="1583690"/>
                        <a:ext cx="2828290" cy="1475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97" name="Object 65"/>
          <p:cNvGraphicFramePr>
            <a:graphicFrameLocks noChangeAspect="1"/>
          </p:cNvGraphicFramePr>
          <p:nvPr/>
        </p:nvGraphicFramePr>
        <p:xfrm>
          <a:off x="1649095" y="3644265"/>
          <a:ext cx="3482975" cy="88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0" name="公式" r:id="rId6" imgW="1651000" imgH="393700" progId="Equation.3">
                  <p:embed/>
                </p:oleObj>
              </mc:Choice>
              <mc:Fallback>
                <p:oleObj name="公式" r:id="rId6" imgW="1651000" imgH="3937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095" y="3644265"/>
                        <a:ext cx="3482975" cy="88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19405" y="3740785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明纹</a:t>
            </a:r>
            <a:endParaRPr kumimoji="1" lang="zh-CN" altLang="en-US" sz="28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9405" y="4859020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暗纹</a:t>
            </a:r>
            <a:endParaRPr kumimoji="1" lang="zh-CN" altLang="en-US" sz="28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4099" name="Object 67"/>
          <p:cNvGraphicFramePr>
            <a:graphicFrameLocks noChangeAspect="1"/>
          </p:cNvGraphicFramePr>
          <p:nvPr/>
        </p:nvGraphicFramePr>
        <p:xfrm>
          <a:off x="1744345" y="4684395"/>
          <a:ext cx="4824730" cy="79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1" name="公式" r:id="rId8" imgW="2641600" imgH="393700" progId="Equation.3">
                  <p:embed/>
                </p:oleObj>
              </mc:Choice>
              <mc:Fallback>
                <p:oleObj name="公式" r:id="rId8" imgW="2641600" imgH="3937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345" y="4684395"/>
                        <a:ext cx="4824730" cy="796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5735" y="5895340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条纹间距</a:t>
            </a:r>
            <a:endParaRPr kumimoji="1" lang="zh-CN" altLang="en-US" sz="28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4100" name="Text Box 68"/>
          <p:cNvSpPr txBox="1">
            <a:spLocks noChangeArrowheads="1"/>
          </p:cNvSpPr>
          <p:nvPr/>
        </p:nvSpPr>
        <p:spPr bwMode="auto">
          <a:xfrm>
            <a:off x="5131753" y="3823097"/>
            <a:ext cx="280828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kumimoji="1" lang="zh-CN" altLang="en-US" sz="2800" dirty="0"/>
              <a:t>（</a:t>
            </a:r>
            <a:r>
              <a:rPr kumimoji="1" lang="en-US" altLang="zh-CN" sz="2800" i="1" dirty="0"/>
              <a:t>k</a:t>
            </a:r>
            <a:r>
              <a:rPr kumimoji="1" lang="en-US" altLang="zh-CN" sz="2800" dirty="0"/>
              <a:t> = 0,1 2,</a:t>
            </a:r>
            <a:r>
              <a:rPr kumimoji="1" lang="en-US" altLang="zh-CN" sz="2800" baseline="30000" dirty="0"/>
              <a:t>…</a:t>
            </a:r>
            <a:r>
              <a:rPr kumimoji="1" lang="zh-CN" altLang="en-US" sz="2800" dirty="0"/>
              <a:t>）</a:t>
            </a:r>
            <a:endParaRPr kumimoji="1"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3" grpId="0"/>
      <p:bldP spid="4" grpId="0"/>
      <p:bldP spid="5" grpId="0"/>
      <p:bldP spid="441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82"/>
          <p:cNvGrpSpPr/>
          <p:nvPr/>
        </p:nvGrpSpPr>
        <p:grpSpPr bwMode="auto">
          <a:xfrm>
            <a:off x="360218" y="1612900"/>
            <a:ext cx="2286000" cy="3124200"/>
            <a:chOff x="192" y="864"/>
            <a:chExt cx="1592" cy="2311"/>
          </a:xfrm>
        </p:grpSpPr>
        <p:grpSp>
          <p:nvGrpSpPr>
            <p:cNvPr id="20519" name="Group 2"/>
            <p:cNvGrpSpPr/>
            <p:nvPr/>
          </p:nvGrpSpPr>
          <p:grpSpPr bwMode="auto">
            <a:xfrm>
              <a:off x="450" y="1211"/>
              <a:ext cx="60" cy="1501"/>
              <a:chOff x="1818" y="1620"/>
              <a:chExt cx="60" cy="1501"/>
            </a:xfrm>
          </p:grpSpPr>
          <p:sp>
            <p:nvSpPr>
              <p:cNvPr id="20556" name="Rectangle 3"/>
              <p:cNvSpPr>
                <a:spLocks noChangeArrowheads="1"/>
              </p:cNvSpPr>
              <p:nvPr/>
            </p:nvSpPr>
            <p:spPr bwMode="auto">
              <a:xfrm>
                <a:off x="1818" y="2704"/>
                <a:ext cx="67" cy="4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57" name="Rectangle 4"/>
              <p:cNvSpPr>
                <a:spLocks noChangeArrowheads="1"/>
              </p:cNvSpPr>
              <p:nvPr/>
            </p:nvSpPr>
            <p:spPr bwMode="auto">
              <a:xfrm>
                <a:off x="1818" y="1616"/>
                <a:ext cx="67" cy="5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58" name="Rectangle 5"/>
              <p:cNvSpPr>
                <a:spLocks noChangeArrowheads="1"/>
              </p:cNvSpPr>
              <p:nvPr/>
            </p:nvSpPr>
            <p:spPr bwMode="auto">
              <a:xfrm>
                <a:off x="1818" y="2204"/>
                <a:ext cx="67" cy="4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20" name="Group 46"/>
            <p:cNvGrpSpPr/>
            <p:nvPr/>
          </p:nvGrpSpPr>
          <p:grpSpPr bwMode="auto">
            <a:xfrm>
              <a:off x="192" y="864"/>
              <a:ext cx="1592" cy="2311"/>
              <a:chOff x="338" y="864"/>
              <a:chExt cx="1592" cy="2311"/>
            </a:xfrm>
          </p:grpSpPr>
          <p:sp>
            <p:nvSpPr>
              <p:cNvPr id="20531" name="Text Box 6"/>
              <p:cNvSpPr txBox="1">
                <a:spLocks noChangeArrowheads="1"/>
              </p:cNvSpPr>
              <p:nvPr/>
            </p:nvSpPr>
            <p:spPr bwMode="auto">
              <a:xfrm>
                <a:off x="484" y="909"/>
                <a:ext cx="484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双缝</a:t>
                </a:r>
                <a:endParaRPr kumimoji="1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32" name="Text Box 7"/>
              <p:cNvSpPr txBox="1">
                <a:spLocks noChangeArrowheads="1"/>
              </p:cNvSpPr>
              <p:nvPr/>
            </p:nvSpPr>
            <p:spPr bwMode="auto">
              <a:xfrm>
                <a:off x="340" y="1353"/>
                <a:ext cx="29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kumimoji="1" lang="en-US" altLang="zh-CN" sz="2000" baseline="-25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kumimoji="1" lang="en-US" altLang="zh-CN" sz="2000" baseline="-25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33" name="Text Box 8"/>
              <p:cNvSpPr txBox="1">
                <a:spLocks noChangeArrowheads="1"/>
              </p:cNvSpPr>
              <p:nvPr/>
            </p:nvSpPr>
            <p:spPr bwMode="auto">
              <a:xfrm>
                <a:off x="338" y="2330"/>
                <a:ext cx="29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kumimoji="1" lang="en-US" altLang="zh-CN" sz="2000" baseline="-25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kumimoji="1" lang="en-US" altLang="zh-CN" sz="2000" baseline="-25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34" name="Text Box 9"/>
              <p:cNvSpPr txBox="1">
                <a:spLocks noChangeArrowheads="1"/>
              </p:cNvSpPr>
              <p:nvPr/>
            </p:nvSpPr>
            <p:spPr bwMode="auto">
              <a:xfrm>
                <a:off x="1324" y="945"/>
                <a:ext cx="484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屏幕</a:t>
                </a:r>
                <a:endParaRPr kumimoji="1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535" name="Group 10"/>
              <p:cNvGrpSpPr/>
              <p:nvPr/>
            </p:nvGrpSpPr>
            <p:grpSpPr bwMode="auto">
              <a:xfrm>
                <a:off x="1824" y="864"/>
                <a:ext cx="106" cy="2311"/>
                <a:chOff x="2134" y="1129"/>
                <a:chExt cx="106" cy="2311"/>
              </a:xfrm>
            </p:grpSpPr>
            <p:grpSp>
              <p:nvGrpSpPr>
                <p:cNvPr id="20536" name="Group 11"/>
                <p:cNvGrpSpPr/>
                <p:nvPr/>
              </p:nvGrpSpPr>
              <p:grpSpPr bwMode="auto">
                <a:xfrm>
                  <a:off x="2134" y="2281"/>
                  <a:ext cx="106" cy="1159"/>
                  <a:chOff x="2134" y="2281"/>
                  <a:chExt cx="106" cy="1159"/>
                </a:xfrm>
              </p:grpSpPr>
              <p:grpSp>
                <p:nvGrpSpPr>
                  <p:cNvPr id="20547" name="Group 12"/>
                  <p:cNvGrpSpPr/>
                  <p:nvPr/>
                </p:nvGrpSpPr>
                <p:grpSpPr bwMode="auto">
                  <a:xfrm flipH="1" flipV="1">
                    <a:off x="2134" y="3045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49165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0"/>
                      <a:ext cx="225" cy="713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49166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9" y="2030"/>
                      <a:ext cx="225" cy="713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20548" name="Group 15"/>
                  <p:cNvGrpSpPr/>
                  <p:nvPr/>
                </p:nvGrpSpPr>
                <p:grpSpPr bwMode="auto">
                  <a:xfrm flipH="1" flipV="1">
                    <a:off x="2134" y="2281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49168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1"/>
                      <a:ext cx="225" cy="713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49169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9" y="2031"/>
                      <a:ext cx="225" cy="713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20549" name="Group 18"/>
                  <p:cNvGrpSpPr/>
                  <p:nvPr/>
                </p:nvGrpSpPr>
                <p:grpSpPr bwMode="auto">
                  <a:xfrm flipH="1" flipV="1">
                    <a:off x="2134" y="2669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49171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0"/>
                      <a:ext cx="225" cy="715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49172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9" y="2030"/>
                      <a:ext cx="225" cy="715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grpSp>
              <p:nvGrpSpPr>
                <p:cNvPr id="20537" name="Group 21"/>
                <p:cNvGrpSpPr/>
                <p:nvPr/>
              </p:nvGrpSpPr>
              <p:grpSpPr bwMode="auto">
                <a:xfrm>
                  <a:off x="2134" y="1129"/>
                  <a:ext cx="106" cy="1159"/>
                  <a:chOff x="2134" y="2281"/>
                  <a:chExt cx="106" cy="1159"/>
                </a:xfrm>
              </p:grpSpPr>
              <p:grpSp>
                <p:nvGrpSpPr>
                  <p:cNvPr id="20538" name="Group 22"/>
                  <p:cNvGrpSpPr/>
                  <p:nvPr/>
                </p:nvGrpSpPr>
                <p:grpSpPr bwMode="auto">
                  <a:xfrm flipH="1" flipV="1">
                    <a:off x="2134" y="3045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4917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0"/>
                      <a:ext cx="225" cy="713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49176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9" y="2030"/>
                      <a:ext cx="225" cy="713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20539" name="Group 25"/>
                  <p:cNvGrpSpPr/>
                  <p:nvPr/>
                </p:nvGrpSpPr>
                <p:grpSpPr bwMode="auto">
                  <a:xfrm flipH="1" flipV="1">
                    <a:off x="2134" y="2281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49178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1"/>
                      <a:ext cx="225" cy="713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49179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9" y="2031"/>
                      <a:ext cx="225" cy="713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20540" name="Group 28"/>
                  <p:cNvGrpSpPr/>
                  <p:nvPr/>
                </p:nvGrpSpPr>
                <p:grpSpPr bwMode="auto">
                  <a:xfrm flipH="1" flipV="1">
                    <a:off x="2134" y="2669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49181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0"/>
                      <a:ext cx="225" cy="715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49182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9" y="2030"/>
                      <a:ext cx="225" cy="715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</p:grpSp>
        </p:grpSp>
        <p:grpSp>
          <p:nvGrpSpPr>
            <p:cNvPr id="20521" name="Group 47"/>
            <p:cNvGrpSpPr/>
            <p:nvPr/>
          </p:nvGrpSpPr>
          <p:grpSpPr bwMode="auto">
            <a:xfrm>
              <a:off x="528" y="1728"/>
              <a:ext cx="1140" cy="341"/>
              <a:chOff x="686" y="1728"/>
              <a:chExt cx="1140" cy="341"/>
            </a:xfrm>
          </p:grpSpPr>
          <p:sp>
            <p:nvSpPr>
              <p:cNvPr id="20529" name="Line 33"/>
              <p:cNvSpPr>
                <a:spLocks noChangeShapeType="1"/>
              </p:cNvSpPr>
              <p:nvPr/>
            </p:nvSpPr>
            <p:spPr bwMode="auto">
              <a:xfrm>
                <a:off x="686" y="2015"/>
                <a:ext cx="1140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miter lim="800000"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0" name="Text Box 34"/>
              <p:cNvSpPr txBox="1">
                <a:spLocks noChangeArrowheads="1"/>
              </p:cNvSpPr>
              <p:nvPr/>
            </p:nvSpPr>
            <p:spPr bwMode="auto">
              <a:xfrm>
                <a:off x="1104" y="1728"/>
                <a:ext cx="246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endParaRPr kumimoji="1" lang="en-US" altLang="zh-CN" sz="24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22" name="Group 35"/>
            <p:cNvGrpSpPr/>
            <p:nvPr/>
          </p:nvGrpSpPr>
          <p:grpSpPr bwMode="auto">
            <a:xfrm>
              <a:off x="204" y="1727"/>
              <a:ext cx="335" cy="516"/>
              <a:chOff x="638" y="1980"/>
              <a:chExt cx="335" cy="516"/>
            </a:xfrm>
          </p:grpSpPr>
          <p:sp>
            <p:nvSpPr>
              <p:cNvPr id="20523" name="Text Box 36"/>
              <p:cNvSpPr txBox="1">
                <a:spLocks noChangeArrowheads="1"/>
              </p:cNvSpPr>
              <p:nvPr/>
            </p:nvSpPr>
            <p:spPr bwMode="auto">
              <a:xfrm>
                <a:off x="638" y="2078"/>
                <a:ext cx="335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kumimoji="1" lang="en-US" altLang="zh-CN" sz="24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kumimoji="1" lang="en-US" altLang="zh-CN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524" name="Group 37"/>
              <p:cNvGrpSpPr/>
              <p:nvPr/>
            </p:nvGrpSpPr>
            <p:grpSpPr bwMode="auto">
              <a:xfrm>
                <a:off x="648" y="1980"/>
                <a:ext cx="324" cy="516"/>
                <a:chOff x="648" y="1980"/>
                <a:chExt cx="324" cy="516"/>
              </a:xfrm>
            </p:grpSpPr>
            <p:sp>
              <p:nvSpPr>
                <p:cNvPr id="20525" name="Line 38"/>
                <p:cNvSpPr>
                  <a:spLocks noChangeShapeType="1"/>
                </p:cNvSpPr>
                <p:nvPr/>
              </p:nvSpPr>
              <p:spPr bwMode="auto">
                <a:xfrm>
                  <a:off x="660" y="1992"/>
                  <a:ext cx="312" cy="0"/>
                </a:xfrm>
                <a:prstGeom prst="line">
                  <a:avLst/>
                </a:prstGeom>
                <a:noFill/>
                <a:ln w="28575">
                  <a:solidFill>
                    <a:srgbClr val="F2310A"/>
                  </a:solidFill>
                  <a:prstDash val="sysDot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26" name="Line 39"/>
                <p:cNvSpPr>
                  <a:spLocks noChangeShapeType="1"/>
                </p:cNvSpPr>
                <p:nvPr/>
              </p:nvSpPr>
              <p:spPr bwMode="auto">
                <a:xfrm>
                  <a:off x="648" y="2484"/>
                  <a:ext cx="312" cy="0"/>
                </a:xfrm>
                <a:prstGeom prst="line">
                  <a:avLst/>
                </a:prstGeom>
                <a:noFill/>
                <a:ln w="28575">
                  <a:solidFill>
                    <a:srgbClr val="F2310A"/>
                  </a:solidFill>
                  <a:prstDash val="sysDot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27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44" y="198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F2310A"/>
                  </a:solidFill>
                  <a:miter lim="800000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28" name="Line 41"/>
                <p:cNvSpPr>
                  <a:spLocks noChangeShapeType="1"/>
                </p:cNvSpPr>
                <p:nvPr/>
              </p:nvSpPr>
              <p:spPr bwMode="auto">
                <a:xfrm>
                  <a:off x="756" y="2351"/>
                  <a:ext cx="0" cy="141"/>
                </a:xfrm>
                <a:prstGeom prst="line">
                  <a:avLst/>
                </a:prstGeom>
                <a:noFill/>
                <a:ln w="28575">
                  <a:solidFill>
                    <a:srgbClr val="F2310A"/>
                  </a:solidFill>
                  <a:miter lim="800000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4825658" y="5324930"/>
            <a:ext cx="4277096" cy="119888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latin typeface="宋体" panose="02010600030101010101" pitchFamily="2" charset="-122"/>
              </a:rPr>
              <a:t>③ d</a:t>
            </a:r>
            <a:r>
              <a:rPr kumimoji="1" lang="zh-CN" altLang="en-US" sz="2400" dirty="0">
                <a:latin typeface="宋体" panose="02010600030101010101" pitchFamily="2" charset="-122"/>
              </a:rPr>
              <a:t>、</a:t>
            </a:r>
            <a:r>
              <a:rPr kumimoji="1" lang="en-US" altLang="zh-CN" sz="2400" dirty="0">
                <a:latin typeface="宋体" panose="02010600030101010101" pitchFamily="2" charset="-122"/>
              </a:rPr>
              <a:t>λ</a:t>
            </a:r>
            <a:r>
              <a:rPr kumimoji="1" lang="zh-CN" altLang="en-US" sz="2400" dirty="0">
                <a:latin typeface="宋体" panose="02010600030101010101" pitchFamily="2" charset="-122"/>
              </a:rPr>
              <a:t>不变，只改变屏与缝之间的距离</a:t>
            </a:r>
            <a:r>
              <a:rPr kumimoji="1" lang="en-US" altLang="zh-CN" sz="2400" dirty="0">
                <a:latin typeface="宋体" panose="02010600030101010101" pitchFamily="2" charset="-122"/>
              </a:rPr>
              <a:t>L</a:t>
            </a:r>
            <a:endParaRPr kumimoji="1" lang="en-US" altLang="zh-CN" sz="2400" dirty="0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 sz="2400" dirty="0">
                <a:latin typeface="宋体" panose="02010600030101010101" pitchFamily="2" charset="-122"/>
              </a:rPr>
              <a:t>L</a:t>
            </a:r>
            <a:r>
              <a:rPr kumimoji="1" lang="zh-CN" altLang="en-US" sz="2400" dirty="0">
                <a:latin typeface="宋体" panose="02010600030101010101" pitchFamily="2" charset="-122"/>
              </a:rPr>
              <a:t>越大，条纹间距越大。</a:t>
            </a:r>
            <a:endParaRPr kumimoji="1"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208472" y="5312871"/>
            <a:ext cx="3908961" cy="119888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latin typeface="宋体" panose="02010600030101010101" pitchFamily="2" charset="-122"/>
              </a:rPr>
              <a:t>② L</a:t>
            </a:r>
            <a:r>
              <a:rPr kumimoji="1" lang="zh-CN" altLang="en-US" sz="2400" dirty="0">
                <a:latin typeface="宋体" panose="02010600030101010101" pitchFamily="2" charset="-122"/>
              </a:rPr>
              <a:t>、</a:t>
            </a:r>
            <a:r>
              <a:rPr kumimoji="1" lang="en-US" altLang="zh-CN" sz="2400" dirty="0">
                <a:latin typeface="宋体" panose="02010600030101010101" pitchFamily="2" charset="-122"/>
              </a:rPr>
              <a:t>λ</a:t>
            </a:r>
            <a:r>
              <a:rPr kumimoji="1" lang="zh-CN" altLang="en-US" sz="2400" dirty="0">
                <a:latin typeface="宋体" panose="02010600030101010101" pitchFamily="2" charset="-122"/>
              </a:rPr>
              <a:t>不变，只改变双缝距离</a:t>
            </a:r>
            <a:r>
              <a:rPr kumimoji="1" lang="en-US" altLang="zh-CN" sz="2400" dirty="0">
                <a:latin typeface="宋体" panose="02010600030101010101" pitchFamily="2" charset="-122"/>
              </a:rPr>
              <a:t>d</a:t>
            </a:r>
            <a:endParaRPr kumimoji="1" lang="en-US" altLang="zh-CN" sz="2400" dirty="0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 sz="2400" dirty="0">
                <a:latin typeface="宋体" panose="02010600030101010101" pitchFamily="2" charset="-122"/>
              </a:rPr>
              <a:t>d</a:t>
            </a:r>
            <a:r>
              <a:rPr kumimoji="1" lang="zh-CN" altLang="en-US" sz="2400" dirty="0">
                <a:latin typeface="宋体" panose="02010600030101010101" pitchFamily="2" charset="-122"/>
              </a:rPr>
              <a:t>越小，条纹间距越大。</a:t>
            </a:r>
            <a:endParaRPr kumimoji="1"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0485" name="Rectangle 45"/>
          <p:cNvSpPr>
            <a:spLocks noChangeArrowheads="1"/>
          </p:cNvSpPr>
          <p:nvPr/>
        </p:nvSpPr>
        <p:spPr bwMode="auto">
          <a:xfrm>
            <a:off x="18095" y="655821"/>
            <a:ext cx="5334000" cy="52197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宋体" panose="02010600030101010101" pitchFamily="2" charset="-122"/>
              </a:rPr>
              <a:t>干涉条纹的间距与哪些因素有关</a:t>
            </a:r>
            <a:r>
              <a:rPr kumimoji="1" lang="en-US" altLang="zh-CN" sz="2800" dirty="0">
                <a:latin typeface="宋体" panose="02010600030101010101" pitchFamily="2" charset="-122"/>
              </a:rPr>
              <a:t>?</a:t>
            </a:r>
            <a:endParaRPr kumimoji="1"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49200" name="Text Box 48"/>
          <p:cNvSpPr txBox="1">
            <a:spLocks noChangeArrowheads="1"/>
          </p:cNvSpPr>
          <p:nvPr/>
        </p:nvSpPr>
        <p:spPr bwMode="auto">
          <a:xfrm>
            <a:off x="3133977" y="1474852"/>
            <a:ext cx="5715000" cy="89255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latin typeface="宋体" panose="02010600030101010101" pitchFamily="2" charset="-122"/>
              </a:rPr>
              <a:t>① </a:t>
            </a:r>
            <a:r>
              <a:rPr kumimoji="1" lang="zh-CN" altLang="en-US" sz="2400" dirty="0">
                <a:latin typeface="宋体" panose="02010600030101010101" pitchFamily="2" charset="-122"/>
              </a:rPr>
              <a:t>保持</a:t>
            </a:r>
            <a:r>
              <a:rPr kumimoji="1" lang="en-US" altLang="zh-CN" sz="2400" dirty="0">
                <a:latin typeface="宋体" panose="02010600030101010101" pitchFamily="2" charset="-122"/>
              </a:rPr>
              <a:t>L</a:t>
            </a:r>
            <a:r>
              <a:rPr kumimoji="1" lang="zh-CN" altLang="en-US" sz="2400" dirty="0">
                <a:latin typeface="宋体" panose="02010600030101010101" pitchFamily="2" charset="-122"/>
              </a:rPr>
              <a:t>、</a:t>
            </a:r>
            <a:r>
              <a:rPr kumimoji="1" lang="en-US" altLang="zh-CN" sz="2400" dirty="0">
                <a:latin typeface="宋体" panose="02010600030101010101" pitchFamily="2" charset="-122"/>
              </a:rPr>
              <a:t>d</a:t>
            </a:r>
            <a:r>
              <a:rPr kumimoji="1" lang="zh-CN" altLang="en-US" sz="2400" dirty="0">
                <a:latin typeface="宋体" panose="02010600030101010101" pitchFamily="2" charset="-122"/>
              </a:rPr>
              <a:t>不变，用不同的单色光进行实验红光的条纹间距最大，紫光的最小</a:t>
            </a:r>
            <a:r>
              <a:rPr kumimoji="1" lang="zh-CN" altLang="en-US" sz="2800" dirty="0">
                <a:latin typeface="宋体" panose="02010600030101010101" pitchFamily="2" charset="-122"/>
              </a:rPr>
              <a:t>。 </a:t>
            </a:r>
            <a:endParaRPr kumimoji="1" lang="zh-CN" altLang="en-US" sz="2800" dirty="0">
              <a:latin typeface="宋体" panose="02010600030101010101" pitchFamily="2" charset="-122"/>
            </a:endParaRPr>
          </a:p>
        </p:txBody>
      </p:sp>
      <p:grpSp>
        <p:nvGrpSpPr>
          <p:cNvPr id="17" name="Group 81"/>
          <p:cNvGrpSpPr/>
          <p:nvPr/>
        </p:nvGrpSpPr>
        <p:grpSpPr bwMode="auto">
          <a:xfrm>
            <a:off x="3179620" y="2630488"/>
            <a:ext cx="3762375" cy="2259012"/>
            <a:chOff x="2400" y="1248"/>
            <a:chExt cx="2370" cy="1423"/>
          </a:xfrm>
        </p:grpSpPr>
        <p:grpSp>
          <p:nvGrpSpPr>
            <p:cNvPr id="20489" name="Group 50"/>
            <p:cNvGrpSpPr/>
            <p:nvPr/>
          </p:nvGrpSpPr>
          <p:grpSpPr bwMode="auto">
            <a:xfrm>
              <a:off x="2400" y="1248"/>
              <a:ext cx="2361" cy="391"/>
              <a:chOff x="1348" y="1652"/>
              <a:chExt cx="1185" cy="415"/>
            </a:xfrm>
          </p:grpSpPr>
          <p:grpSp>
            <p:nvGrpSpPr>
              <p:cNvPr id="20513" name="Group 51"/>
              <p:cNvGrpSpPr/>
              <p:nvPr/>
            </p:nvGrpSpPr>
            <p:grpSpPr bwMode="auto">
              <a:xfrm>
                <a:off x="1348" y="1652"/>
                <a:ext cx="593" cy="415"/>
                <a:chOff x="8634" y="2030"/>
                <a:chExt cx="450" cy="714"/>
              </a:xfrm>
            </p:grpSpPr>
            <p:sp>
              <p:nvSpPr>
                <p:cNvPr id="49204" name="Rectangle 52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205" name="Rectangle 53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514" name="Group 54"/>
              <p:cNvGrpSpPr/>
              <p:nvPr/>
            </p:nvGrpSpPr>
            <p:grpSpPr bwMode="auto">
              <a:xfrm>
                <a:off x="1941" y="1652"/>
                <a:ext cx="592" cy="415"/>
                <a:chOff x="8634" y="2030"/>
                <a:chExt cx="450" cy="714"/>
              </a:xfrm>
            </p:grpSpPr>
            <p:sp>
              <p:nvSpPr>
                <p:cNvPr id="49207" name="Rectangle 55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208" name="Rectangle 56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0490" name="Group 57"/>
            <p:cNvGrpSpPr/>
            <p:nvPr/>
          </p:nvGrpSpPr>
          <p:grpSpPr bwMode="auto">
            <a:xfrm>
              <a:off x="2400" y="1728"/>
              <a:ext cx="2366" cy="415"/>
              <a:chOff x="1372" y="2216"/>
              <a:chExt cx="1778" cy="415"/>
            </a:xfrm>
          </p:grpSpPr>
          <p:grpSp>
            <p:nvGrpSpPr>
              <p:cNvPr id="20504" name="Group 58"/>
              <p:cNvGrpSpPr/>
              <p:nvPr/>
            </p:nvGrpSpPr>
            <p:grpSpPr bwMode="auto">
              <a:xfrm>
                <a:off x="1372" y="2216"/>
                <a:ext cx="593" cy="415"/>
                <a:chOff x="8634" y="2030"/>
                <a:chExt cx="450" cy="714"/>
              </a:xfrm>
            </p:grpSpPr>
            <p:sp>
              <p:nvSpPr>
                <p:cNvPr id="49211" name="Rectangle 59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chemeClr val="tx1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212" name="Rectangle 60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chemeClr val="tx1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505" name="Group 61"/>
              <p:cNvGrpSpPr/>
              <p:nvPr/>
            </p:nvGrpSpPr>
            <p:grpSpPr bwMode="auto">
              <a:xfrm>
                <a:off x="1965" y="2216"/>
                <a:ext cx="592" cy="415"/>
                <a:chOff x="8634" y="2030"/>
                <a:chExt cx="450" cy="714"/>
              </a:xfrm>
            </p:grpSpPr>
            <p:sp>
              <p:nvSpPr>
                <p:cNvPr id="49214" name="Rectangle 62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chemeClr val="tx1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215" name="Rectangle 63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chemeClr val="tx1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506" name="Group 64"/>
              <p:cNvGrpSpPr/>
              <p:nvPr/>
            </p:nvGrpSpPr>
            <p:grpSpPr bwMode="auto">
              <a:xfrm>
                <a:off x="2557" y="2216"/>
                <a:ext cx="593" cy="415"/>
                <a:chOff x="8634" y="2030"/>
                <a:chExt cx="450" cy="714"/>
              </a:xfrm>
            </p:grpSpPr>
            <p:sp>
              <p:nvSpPr>
                <p:cNvPr id="49217" name="Rectangle 65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chemeClr val="tx1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218" name="Rectangle 66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chemeClr val="tx1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0491" name="Group 67"/>
            <p:cNvGrpSpPr/>
            <p:nvPr/>
          </p:nvGrpSpPr>
          <p:grpSpPr bwMode="auto">
            <a:xfrm>
              <a:off x="2400" y="2256"/>
              <a:ext cx="2370" cy="415"/>
              <a:chOff x="8634" y="2030"/>
              <a:chExt cx="1800" cy="714"/>
            </a:xfrm>
          </p:grpSpPr>
          <p:grpSp>
            <p:nvGrpSpPr>
              <p:cNvPr id="20492" name="Group 68"/>
              <p:cNvGrpSpPr/>
              <p:nvPr/>
            </p:nvGrpSpPr>
            <p:grpSpPr bwMode="auto">
              <a:xfrm>
                <a:off x="8634" y="2030"/>
                <a:ext cx="450" cy="714"/>
                <a:chOff x="8634" y="2030"/>
                <a:chExt cx="450" cy="714"/>
              </a:xfrm>
            </p:grpSpPr>
            <p:sp>
              <p:nvSpPr>
                <p:cNvPr id="49221" name="Rectangle 69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6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CC"/>
                    </a:gs>
                    <a:gs pos="50000">
                      <a:schemeClr val="tx1"/>
                    </a:gs>
                    <a:gs pos="100000">
                      <a:srgbClr val="CC00CC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222" name="Rectangle 70"/>
                <p:cNvSpPr>
                  <a:spLocks noChangeArrowheads="1"/>
                </p:cNvSpPr>
                <p:nvPr/>
              </p:nvSpPr>
              <p:spPr bwMode="auto">
                <a:xfrm>
                  <a:off x="8860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CC"/>
                    </a:gs>
                    <a:gs pos="50000">
                      <a:schemeClr val="tx1"/>
                    </a:gs>
                    <a:gs pos="100000">
                      <a:srgbClr val="CC00CC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493" name="Group 71"/>
              <p:cNvGrpSpPr/>
              <p:nvPr/>
            </p:nvGrpSpPr>
            <p:grpSpPr bwMode="auto">
              <a:xfrm>
                <a:off x="9084" y="2030"/>
                <a:ext cx="450" cy="714"/>
                <a:chOff x="8634" y="2030"/>
                <a:chExt cx="450" cy="714"/>
              </a:xfrm>
            </p:grpSpPr>
            <p:sp>
              <p:nvSpPr>
                <p:cNvPr id="49224" name="Rectangle 72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CC"/>
                    </a:gs>
                    <a:gs pos="50000">
                      <a:schemeClr val="tx1"/>
                    </a:gs>
                    <a:gs pos="100000">
                      <a:srgbClr val="CC00CC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225" name="Rectangle 73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CC"/>
                    </a:gs>
                    <a:gs pos="50000">
                      <a:schemeClr val="tx1"/>
                    </a:gs>
                    <a:gs pos="100000">
                      <a:srgbClr val="CC00CC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494" name="Group 74"/>
              <p:cNvGrpSpPr/>
              <p:nvPr/>
            </p:nvGrpSpPr>
            <p:grpSpPr bwMode="auto">
              <a:xfrm>
                <a:off x="9534" y="2030"/>
                <a:ext cx="450" cy="714"/>
                <a:chOff x="8634" y="2030"/>
                <a:chExt cx="450" cy="714"/>
              </a:xfrm>
            </p:grpSpPr>
            <p:sp>
              <p:nvSpPr>
                <p:cNvPr id="49227" name="Rectangle 75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6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CC"/>
                    </a:gs>
                    <a:gs pos="50000">
                      <a:schemeClr val="tx1"/>
                    </a:gs>
                    <a:gs pos="100000">
                      <a:srgbClr val="CC00CC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228" name="Rectangle 76"/>
                <p:cNvSpPr>
                  <a:spLocks noChangeArrowheads="1"/>
                </p:cNvSpPr>
                <p:nvPr/>
              </p:nvSpPr>
              <p:spPr bwMode="auto">
                <a:xfrm>
                  <a:off x="8860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CC"/>
                    </a:gs>
                    <a:gs pos="50000">
                      <a:schemeClr val="tx1"/>
                    </a:gs>
                    <a:gs pos="100000">
                      <a:srgbClr val="CC00CC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495" name="Group 77"/>
              <p:cNvGrpSpPr/>
              <p:nvPr/>
            </p:nvGrpSpPr>
            <p:grpSpPr bwMode="auto">
              <a:xfrm>
                <a:off x="9984" y="2030"/>
                <a:ext cx="450" cy="714"/>
                <a:chOff x="8634" y="2030"/>
                <a:chExt cx="450" cy="714"/>
              </a:xfrm>
            </p:grpSpPr>
            <p:sp>
              <p:nvSpPr>
                <p:cNvPr id="49230" name="Rectangle 78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CC"/>
                    </a:gs>
                    <a:gs pos="50000">
                      <a:schemeClr val="tx1"/>
                    </a:gs>
                    <a:gs pos="100000">
                      <a:srgbClr val="CC00CC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231" name="Rectangle 79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CC"/>
                    </a:gs>
                    <a:gs pos="50000">
                      <a:schemeClr val="tx1"/>
                    </a:gs>
                    <a:gs pos="100000">
                      <a:srgbClr val="CC00CC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9235" name="Text Box 83"/>
          <p:cNvSpPr txBox="1">
            <a:spLocks noChangeArrowheads="1"/>
          </p:cNvSpPr>
          <p:nvPr/>
        </p:nvSpPr>
        <p:spPr bwMode="auto">
          <a:xfrm>
            <a:off x="5533390" y="755650"/>
            <a:ext cx="29762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与光的波长</a:t>
            </a:r>
            <a:r>
              <a:rPr lang="el-GR" altLang="zh-CN" sz="2400" b="1" i="1" dirty="0">
                <a:latin typeface="宋体" panose="02010600030101010101" pitchFamily="2" charset="-122"/>
                <a:cs typeface="Arial" panose="020B0604020202020204" pitchFamily="34" charset="0"/>
              </a:rPr>
              <a:t>λ</a:t>
            </a:r>
            <a:r>
              <a:rPr lang="zh-CN" altLang="en-US" sz="2400" b="1" dirty="0">
                <a:latin typeface="宋体" panose="02010600030101010101" pitchFamily="2" charset="-122"/>
              </a:rPr>
              <a:t>有关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299210" y="5793105"/>
            <a:ext cx="640715" cy="238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6644005" y="5793105"/>
            <a:ext cx="640715" cy="238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49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492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4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4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0" grpId="0" animBg="1"/>
      <p:bldP spid="49235" grpId="0"/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09600" y="1577307"/>
            <a:ext cx="8455335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两列频率相同的光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相干光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相遇时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在某些区域振动加强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波峰与波峰、波谷与波谷叠加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而在某些区域振动减弱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波峰与波谷叠加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且振动加强的区域与振动减弱的区域相互间隔。这种现象叫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光的干涉。</a:t>
            </a:r>
            <a:endParaRPr lang="zh-CN" altLang="en-US" sz="24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772400" y="3505200"/>
            <a:ext cx="533400" cy="2236788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0030101010101" pitchFamily="2" charset="-122"/>
              </a:rPr>
              <a:t>水波的干涉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黑体" panose="02010600030101010101" pitchFamily="2" charset="-122"/>
            </a:endParaRPr>
          </a:p>
        </p:txBody>
      </p:sp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34" y="3245644"/>
            <a:ext cx="6629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Rot="1" noChangeArrowheads="1"/>
          </p:cNvSpPr>
          <p:nvPr/>
        </p:nvSpPr>
        <p:spPr>
          <a:xfrm>
            <a:off x="0" y="760095"/>
            <a:ext cx="311531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A0058"/>
              </a:buClr>
              <a:buSzPct val="90000"/>
            </a:pPr>
            <a:r>
              <a:rPr lang="zh-CN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光的相干性</a:t>
            </a:r>
            <a:endParaRPr lang="en-US" altLang="zh-CN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880234" y="6178008"/>
            <a:ext cx="1676400" cy="51911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0030101010101" pitchFamily="2" charset="-122"/>
              </a:rPr>
              <a:t>波的干涉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黑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 bldLvl="0" animBg="1"/>
      <p:bldP spid="6159" grpId="0" animBg="1"/>
      <p:bldP spid="61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594851" y="5945028"/>
            <a:ext cx="4535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波长减小，条纹间距减小。</a:t>
            </a:r>
            <a:endParaRPr lang="zh-CN" altLang="en-US" sz="2800" b="1"/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1304290" y="5776595"/>
          <a:ext cx="1418590" cy="85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1" imgW="596900" imgH="393700" progId="">
                  <p:embed/>
                </p:oleObj>
              </mc:Choice>
              <mc:Fallback>
                <p:oleObj name="Equation" r:id="rId1" imgW="596900" imgH="393700" progId="">
                  <p:embed/>
                  <p:pic>
                    <p:nvPicPr>
                      <p:cNvPr id="0" name="Picture 21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290" y="5776595"/>
                        <a:ext cx="1418590" cy="858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12335" name="" r:id="rId3" imgW="1828800" imgH="1828800"/>
        </mc:Choice>
        <mc:Fallback>
          <p:control name="" r:id="rId3" imgW="1828800" imgH="1828800">
            <p:pic>
              <p:nvPicPr>
                <p:cNvPr id="0" name="Host Control  1233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97958" y="640748"/>
                  <a:ext cx="1828800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advTm="500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949480" y="5953453"/>
            <a:ext cx="5244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条纹间距与双缝间距大小成反比</a:t>
            </a:r>
            <a:endParaRPr lang="zh-CN" altLang="en-US" sz="28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359" name="" r:id="rId1" imgW="7711440" imgH="4750435"/>
        </mc:Choice>
        <mc:Fallback>
          <p:control name="" r:id="rId1" imgW="7711440" imgH="4750435">
            <p:pic>
              <p:nvPicPr>
                <p:cNvPr id="0" name="Host Control  1335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96900" y="838200"/>
                  <a:ext cx="7711440" cy="47504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advTm="1286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65416" y="2496779"/>
            <a:ext cx="8559220" cy="3529950"/>
            <a:chOff x="-125" y="-7"/>
            <a:chExt cx="4878" cy="1603"/>
          </a:xfrm>
        </p:grpSpPr>
        <p:grpSp>
          <p:nvGrpSpPr>
            <p:cNvPr id="21508" name="Group 3"/>
            <p:cNvGrpSpPr/>
            <p:nvPr/>
          </p:nvGrpSpPr>
          <p:grpSpPr bwMode="auto">
            <a:xfrm>
              <a:off x="-125" y="0"/>
              <a:ext cx="558" cy="444"/>
              <a:chOff x="-125" y="0"/>
              <a:chExt cx="558" cy="444"/>
            </a:xfrm>
          </p:grpSpPr>
          <p:sp>
            <p:nvSpPr>
              <p:cNvPr id="21624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3" cy="196"/>
              </a:xfrm>
              <a:prstGeom prst="rect">
                <a:avLst/>
              </a:prstGeom>
              <a:solidFill>
                <a:srgbClr val="EF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625" name="Group 5"/>
              <p:cNvGrpSpPr/>
              <p:nvPr/>
            </p:nvGrpSpPr>
            <p:grpSpPr bwMode="auto">
              <a:xfrm>
                <a:off x="-125" y="0"/>
                <a:ext cx="558" cy="444"/>
                <a:chOff x="-125" y="0"/>
                <a:chExt cx="558" cy="444"/>
              </a:xfrm>
            </p:grpSpPr>
            <p:sp>
              <p:nvSpPr>
                <p:cNvPr id="21626" name="Rectangle 6"/>
                <p:cNvSpPr>
                  <a:spLocks noChangeArrowheads="1"/>
                </p:cNvSpPr>
                <p:nvPr/>
              </p:nvSpPr>
              <p:spPr bwMode="auto">
                <a:xfrm>
                  <a:off x="-125" y="12"/>
                  <a:ext cx="546" cy="432"/>
                </a:xfrm>
                <a:prstGeom prst="rect">
                  <a:avLst/>
                </a:prstGeom>
                <a:solidFill>
                  <a:srgbClr val="EFFC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光色</a:t>
                  </a:r>
                  <a:endPara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627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3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09" name="Group 8"/>
            <p:cNvGrpSpPr/>
            <p:nvPr/>
          </p:nvGrpSpPr>
          <p:grpSpPr bwMode="auto">
            <a:xfrm>
              <a:off x="433" y="0"/>
              <a:ext cx="949" cy="421"/>
              <a:chOff x="433" y="0"/>
              <a:chExt cx="949" cy="421"/>
            </a:xfrm>
          </p:grpSpPr>
          <p:sp>
            <p:nvSpPr>
              <p:cNvPr id="21620" name="Rectangle 9"/>
              <p:cNvSpPr>
                <a:spLocks noChangeArrowheads="1"/>
              </p:cNvSpPr>
              <p:nvPr/>
            </p:nvSpPr>
            <p:spPr bwMode="auto">
              <a:xfrm>
                <a:off x="433" y="0"/>
                <a:ext cx="949" cy="196"/>
              </a:xfrm>
              <a:prstGeom prst="rect">
                <a:avLst/>
              </a:prstGeom>
              <a:solidFill>
                <a:srgbClr val="C6E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621" name="Group 10"/>
              <p:cNvGrpSpPr/>
              <p:nvPr/>
            </p:nvGrpSpPr>
            <p:grpSpPr bwMode="auto">
              <a:xfrm>
                <a:off x="433" y="0"/>
                <a:ext cx="949" cy="421"/>
                <a:chOff x="433" y="0"/>
                <a:chExt cx="949" cy="421"/>
              </a:xfrm>
            </p:grpSpPr>
            <p:sp>
              <p:nvSpPr>
                <p:cNvPr id="216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45" y="12"/>
                  <a:ext cx="925" cy="409"/>
                </a:xfrm>
                <a:prstGeom prst="rect">
                  <a:avLst/>
                </a:prstGeom>
                <a:solidFill>
                  <a:srgbClr val="C6E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波长</a:t>
                  </a:r>
                  <a:r>
                    <a:rPr kumimoji="1"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λ(</a:t>
                  </a:r>
                  <a:r>
                    <a:rPr kumimoji="1" lang="en-US" altLang="zh-CN" sz="2400" dirty="0" err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μm</a:t>
                  </a:r>
                  <a:r>
                    <a:rPr kumimoji="1"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)</a:t>
                  </a:r>
                  <a:endPara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3" y="0"/>
                  <a:ext cx="949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10" name="Group 13"/>
            <p:cNvGrpSpPr/>
            <p:nvPr/>
          </p:nvGrpSpPr>
          <p:grpSpPr bwMode="auto">
            <a:xfrm>
              <a:off x="1382" y="-7"/>
              <a:ext cx="949" cy="432"/>
              <a:chOff x="1382" y="-7"/>
              <a:chExt cx="949" cy="432"/>
            </a:xfrm>
          </p:grpSpPr>
          <p:sp>
            <p:nvSpPr>
              <p:cNvPr id="21616" name="Rectangle 14"/>
              <p:cNvSpPr>
                <a:spLocks noChangeArrowheads="1"/>
              </p:cNvSpPr>
              <p:nvPr/>
            </p:nvSpPr>
            <p:spPr bwMode="auto">
              <a:xfrm>
                <a:off x="1382" y="0"/>
                <a:ext cx="949" cy="196"/>
              </a:xfrm>
              <a:prstGeom prst="rect">
                <a:avLst/>
              </a:prstGeom>
              <a:solidFill>
                <a:srgbClr val="FFF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617" name="Group 15"/>
              <p:cNvGrpSpPr/>
              <p:nvPr/>
            </p:nvGrpSpPr>
            <p:grpSpPr bwMode="auto">
              <a:xfrm>
                <a:off x="1382" y="-7"/>
                <a:ext cx="949" cy="432"/>
                <a:chOff x="1382" y="-7"/>
                <a:chExt cx="949" cy="432"/>
              </a:xfrm>
            </p:grpSpPr>
            <p:sp>
              <p:nvSpPr>
                <p:cNvPr id="21618" name="Rectangle 16"/>
                <p:cNvSpPr>
                  <a:spLocks noChangeArrowheads="1"/>
                </p:cNvSpPr>
                <p:nvPr/>
              </p:nvSpPr>
              <p:spPr bwMode="auto">
                <a:xfrm>
                  <a:off x="1405" y="-7"/>
                  <a:ext cx="925" cy="432"/>
                </a:xfrm>
                <a:prstGeom prst="rect">
                  <a:avLst/>
                </a:prstGeom>
                <a:solidFill>
                  <a:srgbClr val="FFFF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频率 </a:t>
                  </a:r>
                  <a:r>
                    <a:rPr kumimoji="1" lang="en-US" altLang="zh-CN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</a:t>
                  </a:r>
                  <a:br>
                    <a:rPr kumimoji="1" lang="en-US" altLang="zh-CN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</a:br>
                  <a:r>
                    <a:rPr kumimoji="1" lang="en-US" altLang="zh-CN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(10</a:t>
                  </a:r>
                  <a:r>
                    <a:rPr kumimoji="1" lang="en-US" altLang="zh-CN" sz="2400" baseline="30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14</a:t>
                  </a:r>
                  <a:r>
                    <a:rPr kumimoji="1" lang="en-US" altLang="zh-CN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Hz</a:t>
                  </a:r>
                  <a:r>
                    <a:rPr kumimoji="1" lang="en-US" altLang="zh-CN" sz="2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</a:t>
                  </a:r>
                  <a:endParaRPr kumimoji="1"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619" name="Rectangle 17"/>
                <p:cNvSpPr>
                  <a:spLocks noChangeArrowheads="1"/>
                </p:cNvSpPr>
                <p:nvPr/>
              </p:nvSpPr>
              <p:spPr bwMode="auto">
                <a:xfrm>
                  <a:off x="1382" y="0"/>
                  <a:ext cx="949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11" name="Group 18"/>
            <p:cNvGrpSpPr/>
            <p:nvPr/>
          </p:nvGrpSpPr>
          <p:grpSpPr bwMode="auto">
            <a:xfrm>
              <a:off x="2331" y="0"/>
              <a:ext cx="665" cy="444"/>
              <a:chOff x="2331" y="0"/>
              <a:chExt cx="665" cy="444"/>
            </a:xfrm>
          </p:grpSpPr>
          <p:sp>
            <p:nvSpPr>
              <p:cNvPr id="21612" name="Rectangle 19"/>
              <p:cNvSpPr>
                <a:spLocks noChangeArrowheads="1"/>
              </p:cNvSpPr>
              <p:nvPr/>
            </p:nvSpPr>
            <p:spPr bwMode="auto">
              <a:xfrm>
                <a:off x="2331" y="0"/>
                <a:ext cx="665" cy="196"/>
              </a:xfrm>
              <a:prstGeom prst="rect">
                <a:avLst/>
              </a:prstGeom>
              <a:solidFill>
                <a:srgbClr val="EF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613" name="Group 20"/>
              <p:cNvGrpSpPr/>
              <p:nvPr/>
            </p:nvGrpSpPr>
            <p:grpSpPr bwMode="auto">
              <a:xfrm>
                <a:off x="2331" y="0"/>
                <a:ext cx="665" cy="444"/>
                <a:chOff x="2331" y="0"/>
                <a:chExt cx="665" cy="444"/>
              </a:xfrm>
            </p:grpSpPr>
            <p:sp>
              <p:nvSpPr>
                <p:cNvPr id="21614" name="Rectangle 21"/>
                <p:cNvSpPr>
                  <a:spLocks noChangeArrowheads="1"/>
                </p:cNvSpPr>
                <p:nvPr/>
              </p:nvSpPr>
              <p:spPr bwMode="auto">
                <a:xfrm>
                  <a:off x="2343" y="12"/>
                  <a:ext cx="641" cy="432"/>
                </a:xfrm>
                <a:prstGeom prst="rect">
                  <a:avLst/>
                </a:prstGeom>
                <a:solidFill>
                  <a:srgbClr val="EFFC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光色</a:t>
                  </a:r>
                  <a:endPara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615" name="Rectangle 22"/>
                <p:cNvSpPr>
                  <a:spLocks noChangeArrowheads="1"/>
                </p:cNvSpPr>
                <p:nvPr/>
              </p:nvSpPr>
              <p:spPr bwMode="auto">
                <a:xfrm>
                  <a:off x="2331" y="0"/>
                  <a:ext cx="665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12" name="Group 23"/>
            <p:cNvGrpSpPr/>
            <p:nvPr/>
          </p:nvGrpSpPr>
          <p:grpSpPr bwMode="auto">
            <a:xfrm>
              <a:off x="2996" y="0"/>
              <a:ext cx="951" cy="444"/>
              <a:chOff x="2996" y="0"/>
              <a:chExt cx="951" cy="444"/>
            </a:xfrm>
          </p:grpSpPr>
          <p:sp>
            <p:nvSpPr>
              <p:cNvPr id="21608" name="Rectangle 24"/>
              <p:cNvSpPr>
                <a:spLocks noChangeArrowheads="1"/>
              </p:cNvSpPr>
              <p:nvPr/>
            </p:nvSpPr>
            <p:spPr bwMode="auto">
              <a:xfrm>
                <a:off x="2996" y="0"/>
                <a:ext cx="951" cy="196"/>
              </a:xfrm>
              <a:prstGeom prst="rect">
                <a:avLst/>
              </a:prstGeom>
              <a:solidFill>
                <a:srgbClr val="C6E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609" name="Group 25"/>
              <p:cNvGrpSpPr/>
              <p:nvPr/>
            </p:nvGrpSpPr>
            <p:grpSpPr bwMode="auto">
              <a:xfrm>
                <a:off x="2996" y="0"/>
                <a:ext cx="951" cy="444"/>
                <a:chOff x="2996" y="0"/>
                <a:chExt cx="951" cy="444"/>
              </a:xfrm>
            </p:grpSpPr>
            <p:sp>
              <p:nvSpPr>
                <p:cNvPr id="21610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8" y="12"/>
                  <a:ext cx="926" cy="432"/>
                </a:xfrm>
                <a:prstGeom prst="rect">
                  <a:avLst/>
                </a:prstGeom>
                <a:solidFill>
                  <a:srgbClr val="C6E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波长</a:t>
                  </a:r>
                  <a:r>
                    <a:rPr kumimoji="1"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λ(</a:t>
                  </a:r>
                  <a:r>
                    <a:rPr kumimoji="1" lang="en-US" altLang="zh-CN" sz="2400" dirty="0" err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μm</a:t>
                  </a:r>
                  <a:r>
                    <a:rPr kumimoji="1"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)</a:t>
                  </a:r>
                  <a:endParaRPr kumimoji="1"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11" name="Rectangle 27"/>
                <p:cNvSpPr>
                  <a:spLocks noChangeArrowheads="1"/>
                </p:cNvSpPr>
                <p:nvPr/>
              </p:nvSpPr>
              <p:spPr bwMode="auto">
                <a:xfrm>
                  <a:off x="2996" y="0"/>
                  <a:ext cx="951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13" name="Group 28"/>
            <p:cNvGrpSpPr/>
            <p:nvPr/>
          </p:nvGrpSpPr>
          <p:grpSpPr bwMode="auto">
            <a:xfrm>
              <a:off x="3946" y="0"/>
              <a:ext cx="807" cy="444"/>
              <a:chOff x="3946" y="0"/>
              <a:chExt cx="807" cy="444"/>
            </a:xfrm>
          </p:grpSpPr>
          <p:sp>
            <p:nvSpPr>
              <p:cNvPr id="21604" name="Rectangle 29"/>
              <p:cNvSpPr>
                <a:spLocks noChangeArrowheads="1"/>
              </p:cNvSpPr>
              <p:nvPr/>
            </p:nvSpPr>
            <p:spPr bwMode="auto">
              <a:xfrm>
                <a:off x="3946" y="0"/>
                <a:ext cx="807" cy="196"/>
              </a:xfrm>
              <a:prstGeom prst="rect">
                <a:avLst/>
              </a:prstGeom>
              <a:solidFill>
                <a:srgbClr val="FFF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605" name="Group 30"/>
              <p:cNvGrpSpPr/>
              <p:nvPr/>
            </p:nvGrpSpPr>
            <p:grpSpPr bwMode="auto">
              <a:xfrm>
                <a:off x="3946" y="0"/>
                <a:ext cx="807" cy="444"/>
                <a:chOff x="3946" y="0"/>
                <a:chExt cx="807" cy="444"/>
              </a:xfrm>
            </p:grpSpPr>
            <p:sp>
              <p:nvSpPr>
                <p:cNvPr id="21606" name="Rectangle 31"/>
                <p:cNvSpPr>
                  <a:spLocks noChangeArrowheads="1"/>
                </p:cNvSpPr>
                <p:nvPr/>
              </p:nvSpPr>
              <p:spPr bwMode="auto">
                <a:xfrm>
                  <a:off x="3958" y="12"/>
                  <a:ext cx="783" cy="432"/>
                </a:xfrm>
                <a:prstGeom prst="rect">
                  <a:avLst/>
                </a:prstGeom>
                <a:solidFill>
                  <a:srgbClr val="FFFF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频率 </a:t>
                  </a:r>
                  <a:r>
                    <a:rPr kumimoji="1" lang="en-US" altLang="zh-CN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</a:t>
                  </a:r>
                  <a:br>
                    <a:rPr kumimoji="1" lang="en-US" altLang="zh-CN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</a:br>
                  <a:r>
                    <a:rPr kumimoji="1" lang="en-US" altLang="zh-CN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(10</a:t>
                  </a:r>
                  <a:r>
                    <a:rPr kumimoji="1" lang="en-US" altLang="zh-CN" sz="2400" baseline="30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14</a:t>
                  </a:r>
                  <a:r>
                    <a:rPr kumimoji="1" lang="en-US" altLang="zh-CN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Hz</a:t>
                  </a:r>
                  <a:r>
                    <a:rPr kumimoji="1" lang="en-US" altLang="zh-CN" sz="2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</a:t>
                  </a:r>
                  <a:endParaRPr kumimoji="1"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607" name="Rectangle 32"/>
                <p:cNvSpPr>
                  <a:spLocks noChangeArrowheads="1"/>
                </p:cNvSpPr>
                <p:nvPr/>
              </p:nvSpPr>
              <p:spPr bwMode="auto">
                <a:xfrm>
                  <a:off x="3946" y="0"/>
                  <a:ext cx="807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14" name="Group 33"/>
            <p:cNvGrpSpPr/>
            <p:nvPr/>
          </p:nvGrpSpPr>
          <p:grpSpPr bwMode="auto">
            <a:xfrm>
              <a:off x="-125" y="480"/>
              <a:ext cx="558" cy="348"/>
              <a:chOff x="-125" y="480"/>
              <a:chExt cx="558" cy="348"/>
            </a:xfrm>
          </p:grpSpPr>
          <p:sp>
            <p:nvSpPr>
              <p:cNvPr id="21600" name="Rectangle 34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433" cy="196"/>
              </a:xfrm>
              <a:prstGeom prst="rect">
                <a:avLst/>
              </a:prstGeom>
              <a:solidFill>
                <a:srgbClr val="EF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601" name="Group 35"/>
              <p:cNvGrpSpPr/>
              <p:nvPr/>
            </p:nvGrpSpPr>
            <p:grpSpPr bwMode="auto">
              <a:xfrm>
                <a:off x="-125" y="480"/>
                <a:ext cx="558" cy="348"/>
                <a:chOff x="-125" y="480"/>
                <a:chExt cx="558" cy="348"/>
              </a:xfrm>
            </p:grpSpPr>
            <p:sp>
              <p:nvSpPr>
                <p:cNvPr id="21602" name="Rectangle 36"/>
                <p:cNvSpPr>
                  <a:spLocks noChangeArrowheads="1"/>
                </p:cNvSpPr>
                <p:nvPr/>
              </p:nvSpPr>
              <p:spPr bwMode="auto">
                <a:xfrm>
                  <a:off x="-125" y="492"/>
                  <a:ext cx="546" cy="336"/>
                </a:xfrm>
                <a:prstGeom prst="rect">
                  <a:avLst/>
                </a:prstGeom>
                <a:solidFill>
                  <a:srgbClr val="EFFC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4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红</a:t>
                  </a:r>
                  <a:endPara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603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433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15" name="Group 38"/>
            <p:cNvGrpSpPr/>
            <p:nvPr/>
          </p:nvGrpSpPr>
          <p:grpSpPr bwMode="auto">
            <a:xfrm>
              <a:off x="433" y="480"/>
              <a:ext cx="968" cy="333"/>
              <a:chOff x="433" y="480"/>
              <a:chExt cx="968" cy="333"/>
            </a:xfrm>
          </p:grpSpPr>
          <p:sp>
            <p:nvSpPr>
              <p:cNvPr id="21596" name="Rectangle 39"/>
              <p:cNvSpPr>
                <a:spLocks noChangeArrowheads="1"/>
              </p:cNvSpPr>
              <p:nvPr/>
            </p:nvSpPr>
            <p:spPr bwMode="auto">
              <a:xfrm>
                <a:off x="433" y="480"/>
                <a:ext cx="949" cy="196"/>
              </a:xfrm>
              <a:prstGeom prst="rect">
                <a:avLst/>
              </a:prstGeom>
              <a:solidFill>
                <a:srgbClr val="C6E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97" name="Group 40"/>
              <p:cNvGrpSpPr/>
              <p:nvPr/>
            </p:nvGrpSpPr>
            <p:grpSpPr bwMode="auto">
              <a:xfrm>
                <a:off x="433" y="480"/>
                <a:ext cx="968" cy="333"/>
                <a:chOff x="433" y="480"/>
                <a:chExt cx="968" cy="333"/>
              </a:xfrm>
            </p:grpSpPr>
            <p:sp>
              <p:nvSpPr>
                <p:cNvPr id="21598" name="Rectangle 41"/>
                <p:cNvSpPr>
                  <a:spLocks noChangeArrowheads="1"/>
                </p:cNvSpPr>
                <p:nvPr/>
              </p:nvSpPr>
              <p:spPr bwMode="auto">
                <a:xfrm>
                  <a:off x="448" y="488"/>
                  <a:ext cx="953" cy="325"/>
                </a:xfrm>
                <a:prstGeom prst="rect">
                  <a:avLst/>
                </a:prstGeom>
                <a:solidFill>
                  <a:srgbClr val="C6E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0.77</a:t>
                  </a:r>
                  <a:r>
                    <a:rPr kumimoji="1" lang="zh-CN" altLang="en-US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～</a:t>
                  </a:r>
                  <a:r>
                    <a:rPr kumimoji="1" lang="en-US" altLang="zh-CN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0.62</a:t>
                  </a:r>
                  <a:endParaRPr kumimoji="1"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99" name="Rectangle 42"/>
                <p:cNvSpPr>
                  <a:spLocks noChangeArrowheads="1"/>
                </p:cNvSpPr>
                <p:nvPr/>
              </p:nvSpPr>
              <p:spPr bwMode="auto">
                <a:xfrm>
                  <a:off x="433" y="480"/>
                  <a:ext cx="949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16" name="Group 43"/>
            <p:cNvGrpSpPr/>
            <p:nvPr/>
          </p:nvGrpSpPr>
          <p:grpSpPr bwMode="auto">
            <a:xfrm>
              <a:off x="1382" y="480"/>
              <a:ext cx="949" cy="348"/>
              <a:chOff x="1382" y="480"/>
              <a:chExt cx="949" cy="348"/>
            </a:xfrm>
          </p:grpSpPr>
          <p:sp>
            <p:nvSpPr>
              <p:cNvPr id="21592" name="Rectangle 44"/>
              <p:cNvSpPr>
                <a:spLocks noChangeArrowheads="1"/>
              </p:cNvSpPr>
              <p:nvPr/>
            </p:nvSpPr>
            <p:spPr bwMode="auto">
              <a:xfrm>
                <a:off x="1382" y="480"/>
                <a:ext cx="949" cy="196"/>
              </a:xfrm>
              <a:prstGeom prst="rect">
                <a:avLst/>
              </a:prstGeom>
              <a:solidFill>
                <a:srgbClr val="FFF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93" name="Group 45"/>
              <p:cNvGrpSpPr/>
              <p:nvPr/>
            </p:nvGrpSpPr>
            <p:grpSpPr bwMode="auto">
              <a:xfrm>
                <a:off x="1382" y="480"/>
                <a:ext cx="949" cy="348"/>
                <a:chOff x="1382" y="480"/>
                <a:chExt cx="949" cy="348"/>
              </a:xfrm>
            </p:grpSpPr>
            <p:sp>
              <p:nvSpPr>
                <p:cNvPr id="21594" name="Rectangle 46"/>
                <p:cNvSpPr>
                  <a:spLocks noChangeArrowheads="1"/>
                </p:cNvSpPr>
                <p:nvPr/>
              </p:nvSpPr>
              <p:spPr bwMode="auto">
                <a:xfrm>
                  <a:off x="1394" y="492"/>
                  <a:ext cx="925" cy="336"/>
                </a:xfrm>
                <a:prstGeom prst="rect">
                  <a:avLst/>
                </a:prstGeom>
                <a:solidFill>
                  <a:srgbClr val="FFFF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3.9</a:t>
                  </a:r>
                  <a:r>
                    <a:rPr kumimoji="1" lang="zh-CN" altLang="en-US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～</a:t>
                  </a:r>
                  <a:r>
                    <a:rPr kumimoji="1" lang="en-US" altLang="zh-CN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4.8</a:t>
                  </a:r>
                  <a:endParaRPr kumimoji="1"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95" name="Rectangle 47"/>
                <p:cNvSpPr>
                  <a:spLocks noChangeArrowheads="1"/>
                </p:cNvSpPr>
                <p:nvPr/>
              </p:nvSpPr>
              <p:spPr bwMode="auto">
                <a:xfrm>
                  <a:off x="1382" y="480"/>
                  <a:ext cx="949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17" name="Group 48"/>
            <p:cNvGrpSpPr/>
            <p:nvPr/>
          </p:nvGrpSpPr>
          <p:grpSpPr bwMode="auto">
            <a:xfrm>
              <a:off x="2331" y="480"/>
              <a:ext cx="665" cy="348"/>
              <a:chOff x="2331" y="480"/>
              <a:chExt cx="665" cy="348"/>
            </a:xfrm>
          </p:grpSpPr>
          <p:sp>
            <p:nvSpPr>
              <p:cNvPr id="21588" name="Rectangle 49"/>
              <p:cNvSpPr>
                <a:spLocks noChangeArrowheads="1"/>
              </p:cNvSpPr>
              <p:nvPr/>
            </p:nvSpPr>
            <p:spPr bwMode="auto">
              <a:xfrm>
                <a:off x="2331" y="480"/>
                <a:ext cx="665" cy="196"/>
              </a:xfrm>
              <a:prstGeom prst="rect">
                <a:avLst/>
              </a:prstGeom>
              <a:solidFill>
                <a:srgbClr val="EF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89" name="Group 50"/>
              <p:cNvGrpSpPr/>
              <p:nvPr/>
            </p:nvGrpSpPr>
            <p:grpSpPr bwMode="auto">
              <a:xfrm>
                <a:off x="2331" y="480"/>
                <a:ext cx="665" cy="348"/>
                <a:chOff x="2331" y="480"/>
                <a:chExt cx="665" cy="348"/>
              </a:xfrm>
            </p:grpSpPr>
            <p:sp>
              <p:nvSpPr>
                <p:cNvPr id="21590" name="Rectangle 51"/>
                <p:cNvSpPr>
                  <a:spLocks noChangeArrowheads="1"/>
                </p:cNvSpPr>
                <p:nvPr/>
              </p:nvSpPr>
              <p:spPr bwMode="auto">
                <a:xfrm>
                  <a:off x="2343" y="492"/>
                  <a:ext cx="641" cy="336"/>
                </a:xfrm>
                <a:prstGeom prst="rect">
                  <a:avLst/>
                </a:prstGeom>
                <a:solidFill>
                  <a:srgbClr val="EFFC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400" dirty="0" smtClean="0">
                      <a:solidFill>
                        <a:srgbClr val="00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绿</a:t>
                  </a:r>
                  <a:endPara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91" name="Rectangle 52"/>
                <p:cNvSpPr>
                  <a:spLocks noChangeArrowheads="1"/>
                </p:cNvSpPr>
                <p:nvPr/>
              </p:nvSpPr>
              <p:spPr bwMode="auto">
                <a:xfrm>
                  <a:off x="2331" y="480"/>
                  <a:ext cx="665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18" name="Group 53"/>
            <p:cNvGrpSpPr/>
            <p:nvPr/>
          </p:nvGrpSpPr>
          <p:grpSpPr bwMode="auto">
            <a:xfrm>
              <a:off x="2993" y="480"/>
              <a:ext cx="954" cy="364"/>
              <a:chOff x="2993" y="480"/>
              <a:chExt cx="954" cy="364"/>
            </a:xfrm>
          </p:grpSpPr>
          <p:sp>
            <p:nvSpPr>
              <p:cNvPr id="21584" name="Rectangle 54"/>
              <p:cNvSpPr>
                <a:spLocks noChangeArrowheads="1"/>
              </p:cNvSpPr>
              <p:nvPr/>
            </p:nvSpPr>
            <p:spPr bwMode="auto">
              <a:xfrm>
                <a:off x="2996" y="480"/>
                <a:ext cx="934" cy="196"/>
              </a:xfrm>
              <a:prstGeom prst="rect">
                <a:avLst/>
              </a:prstGeom>
              <a:solidFill>
                <a:srgbClr val="C6E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85" name="Group 55"/>
              <p:cNvGrpSpPr/>
              <p:nvPr/>
            </p:nvGrpSpPr>
            <p:grpSpPr bwMode="auto">
              <a:xfrm>
                <a:off x="2993" y="480"/>
                <a:ext cx="954" cy="364"/>
                <a:chOff x="2993" y="480"/>
                <a:chExt cx="954" cy="364"/>
              </a:xfrm>
            </p:grpSpPr>
            <p:sp>
              <p:nvSpPr>
                <p:cNvPr id="21586" name="Rectangle 56"/>
                <p:cNvSpPr>
                  <a:spLocks noChangeArrowheads="1"/>
                </p:cNvSpPr>
                <p:nvPr/>
              </p:nvSpPr>
              <p:spPr bwMode="auto">
                <a:xfrm>
                  <a:off x="2993" y="508"/>
                  <a:ext cx="937" cy="336"/>
                </a:xfrm>
                <a:prstGeom prst="rect">
                  <a:avLst/>
                </a:prstGeom>
                <a:solidFill>
                  <a:srgbClr val="C6E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dirty="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0.58</a:t>
                  </a:r>
                  <a:r>
                    <a:rPr kumimoji="1" lang="zh-CN" altLang="en-US" sz="2000" dirty="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～</a:t>
                  </a:r>
                  <a:r>
                    <a:rPr kumimoji="1" lang="en-US" altLang="zh-CN" sz="2000" dirty="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0.49</a:t>
                  </a:r>
                  <a:endParaRPr kumimoji="1"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87" name="Rectangle 57"/>
                <p:cNvSpPr>
                  <a:spLocks noChangeArrowheads="1"/>
                </p:cNvSpPr>
                <p:nvPr/>
              </p:nvSpPr>
              <p:spPr bwMode="auto">
                <a:xfrm>
                  <a:off x="2996" y="480"/>
                  <a:ext cx="951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19" name="Group 58"/>
            <p:cNvGrpSpPr/>
            <p:nvPr/>
          </p:nvGrpSpPr>
          <p:grpSpPr bwMode="auto">
            <a:xfrm>
              <a:off x="3946" y="480"/>
              <a:ext cx="807" cy="348"/>
              <a:chOff x="3946" y="480"/>
              <a:chExt cx="807" cy="348"/>
            </a:xfrm>
          </p:grpSpPr>
          <p:sp>
            <p:nvSpPr>
              <p:cNvPr id="21580" name="Rectangle 59"/>
              <p:cNvSpPr>
                <a:spLocks noChangeArrowheads="1"/>
              </p:cNvSpPr>
              <p:nvPr/>
            </p:nvSpPr>
            <p:spPr bwMode="auto">
              <a:xfrm>
                <a:off x="3946" y="480"/>
                <a:ext cx="807" cy="196"/>
              </a:xfrm>
              <a:prstGeom prst="rect">
                <a:avLst/>
              </a:prstGeom>
              <a:solidFill>
                <a:srgbClr val="FFF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81" name="Group 60"/>
              <p:cNvGrpSpPr/>
              <p:nvPr/>
            </p:nvGrpSpPr>
            <p:grpSpPr bwMode="auto">
              <a:xfrm>
                <a:off x="3946" y="480"/>
                <a:ext cx="807" cy="348"/>
                <a:chOff x="3946" y="480"/>
                <a:chExt cx="807" cy="348"/>
              </a:xfrm>
            </p:grpSpPr>
            <p:sp>
              <p:nvSpPr>
                <p:cNvPr id="21582" name="Rectangle 61"/>
                <p:cNvSpPr>
                  <a:spLocks noChangeArrowheads="1"/>
                </p:cNvSpPr>
                <p:nvPr/>
              </p:nvSpPr>
              <p:spPr bwMode="auto">
                <a:xfrm>
                  <a:off x="3958" y="492"/>
                  <a:ext cx="783" cy="336"/>
                </a:xfrm>
                <a:prstGeom prst="rect">
                  <a:avLst/>
                </a:prstGeom>
                <a:solidFill>
                  <a:srgbClr val="FFFF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dirty="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5.2</a:t>
                  </a:r>
                  <a:r>
                    <a:rPr kumimoji="1" lang="zh-CN" altLang="en-US" sz="2000" dirty="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～</a:t>
                  </a:r>
                  <a:r>
                    <a:rPr kumimoji="1" lang="en-US" altLang="zh-CN" sz="2000" dirty="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6.1</a:t>
                  </a:r>
                  <a:endParaRPr kumimoji="1"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83" name="Rectangle 62"/>
                <p:cNvSpPr>
                  <a:spLocks noChangeArrowheads="1"/>
                </p:cNvSpPr>
                <p:nvPr/>
              </p:nvSpPr>
              <p:spPr bwMode="auto">
                <a:xfrm>
                  <a:off x="3946" y="480"/>
                  <a:ext cx="807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20" name="Group 63"/>
            <p:cNvGrpSpPr/>
            <p:nvPr/>
          </p:nvGrpSpPr>
          <p:grpSpPr bwMode="auto">
            <a:xfrm>
              <a:off x="-125" y="864"/>
              <a:ext cx="558" cy="348"/>
              <a:chOff x="-125" y="864"/>
              <a:chExt cx="558" cy="348"/>
            </a:xfrm>
          </p:grpSpPr>
          <p:sp>
            <p:nvSpPr>
              <p:cNvPr id="21576" name="Rectangle 64"/>
              <p:cNvSpPr>
                <a:spLocks noChangeArrowheads="1"/>
              </p:cNvSpPr>
              <p:nvPr/>
            </p:nvSpPr>
            <p:spPr bwMode="auto">
              <a:xfrm>
                <a:off x="0" y="864"/>
                <a:ext cx="433" cy="196"/>
              </a:xfrm>
              <a:prstGeom prst="rect">
                <a:avLst/>
              </a:prstGeom>
              <a:solidFill>
                <a:srgbClr val="EF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77" name="Group 65"/>
              <p:cNvGrpSpPr/>
              <p:nvPr/>
            </p:nvGrpSpPr>
            <p:grpSpPr bwMode="auto">
              <a:xfrm>
                <a:off x="-125" y="864"/>
                <a:ext cx="558" cy="348"/>
                <a:chOff x="-125" y="864"/>
                <a:chExt cx="558" cy="348"/>
              </a:xfrm>
            </p:grpSpPr>
            <p:sp>
              <p:nvSpPr>
                <p:cNvPr id="21578" name="Rectangle 66"/>
                <p:cNvSpPr>
                  <a:spLocks noChangeArrowheads="1"/>
                </p:cNvSpPr>
                <p:nvPr/>
              </p:nvSpPr>
              <p:spPr bwMode="auto">
                <a:xfrm>
                  <a:off x="-125" y="876"/>
                  <a:ext cx="546" cy="336"/>
                </a:xfrm>
                <a:prstGeom prst="rect">
                  <a:avLst/>
                </a:prstGeom>
                <a:solidFill>
                  <a:srgbClr val="EFFC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400" dirty="0">
                      <a:solidFill>
                        <a:srgbClr val="FF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橙</a:t>
                  </a:r>
                  <a:endPara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79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433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21" name="Group 68"/>
            <p:cNvGrpSpPr/>
            <p:nvPr/>
          </p:nvGrpSpPr>
          <p:grpSpPr bwMode="auto">
            <a:xfrm>
              <a:off x="433" y="864"/>
              <a:ext cx="953" cy="336"/>
              <a:chOff x="433" y="864"/>
              <a:chExt cx="953" cy="336"/>
            </a:xfrm>
          </p:grpSpPr>
          <p:sp>
            <p:nvSpPr>
              <p:cNvPr id="21572" name="Rectangle 69"/>
              <p:cNvSpPr>
                <a:spLocks noChangeArrowheads="1"/>
              </p:cNvSpPr>
              <p:nvPr/>
            </p:nvSpPr>
            <p:spPr bwMode="auto">
              <a:xfrm>
                <a:off x="433" y="864"/>
                <a:ext cx="949" cy="196"/>
              </a:xfrm>
              <a:prstGeom prst="rect">
                <a:avLst/>
              </a:prstGeom>
              <a:solidFill>
                <a:srgbClr val="C6E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73" name="Group 70"/>
              <p:cNvGrpSpPr/>
              <p:nvPr/>
            </p:nvGrpSpPr>
            <p:grpSpPr bwMode="auto">
              <a:xfrm>
                <a:off x="433" y="864"/>
                <a:ext cx="953" cy="336"/>
                <a:chOff x="433" y="864"/>
                <a:chExt cx="953" cy="336"/>
              </a:xfrm>
            </p:grpSpPr>
            <p:sp>
              <p:nvSpPr>
                <p:cNvPr id="21574" name="Rectangle 71"/>
                <p:cNvSpPr>
                  <a:spLocks noChangeArrowheads="1"/>
                </p:cNvSpPr>
                <p:nvPr/>
              </p:nvSpPr>
              <p:spPr bwMode="auto">
                <a:xfrm>
                  <a:off x="450" y="864"/>
                  <a:ext cx="936" cy="336"/>
                </a:xfrm>
                <a:prstGeom prst="rect">
                  <a:avLst/>
                </a:prstGeom>
                <a:solidFill>
                  <a:srgbClr val="C6E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dirty="0">
                      <a:solidFill>
                        <a:srgbClr val="FF8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0.62</a:t>
                  </a:r>
                  <a:r>
                    <a:rPr kumimoji="1" lang="zh-CN" altLang="en-US" sz="2000" dirty="0">
                      <a:solidFill>
                        <a:srgbClr val="FF8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～</a:t>
                  </a:r>
                  <a:r>
                    <a:rPr kumimoji="1" lang="en-US" altLang="zh-CN" sz="2000" dirty="0" smtClean="0">
                      <a:solidFill>
                        <a:srgbClr val="FF8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0.60</a:t>
                  </a:r>
                  <a:endParaRPr kumimoji="1"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75" name="Rectangle 72"/>
                <p:cNvSpPr>
                  <a:spLocks noChangeArrowheads="1"/>
                </p:cNvSpPr>
                <p:nvPr/>
              </p:nvSpPr>
              <p:spPr bwMode="auto">
                <a:xfrm>
                  <a:off x="433" y="864"/>
                  <a:ext cx="949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22" name="Group 73"/>
            <p:cNvGrpSpPr/>
            <p:nvPr/>
          </p:nvGrpSpPr>
          <p:grpSpPr bwMode="auto">
            <a:xfrm>
              <a:off x="1382" y="864"/>
              <a:ext cx="949" cy="348"/>
              <a:chOff x="1382" y="864"/>
              <a:chExt cx="949" cy="348"/>
            </a:xfrm>
          </p:grpSpPr>
          <p:sp>
            <p:nvSpPr>
              <p:cNvPr id="21568" name="Rectangle 74"/>
              <p:cNvSpPr>
                <a:spLocks noChangeArrowheads="1"/>
              </p:cNvSpPr>
              <p:nvPr/>
            </p:nvSpPr>
            <p:spPr bwMode="auto">
              <a:xfrm>
                <a:off x="1382" y="864"/>
                <a:ext cx="949" cy="196"/>
              </a:xfrm>
              <a:prstGeom prst="rect">
                <a:avLst/>
              </a:prstGeom>
              <a:solidFill>
                <a:srgbClr val="FFF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69" name="Group 75"/>
              <p:cNvGrpSpPr/>
              <p:nvPr/>
            </p:nvGrpSpPr>
            <p:grpSpPr bwMode="auto">
              <a:xfrm>
                <a:off x="1382" y="864"/>
                <a:ext cx="949" cy="348"/>
                <a:chOff x="1382" y="864"/>
                <a:chExt cx="949" cy="348"/>
              </a:xfrm>
            </p:grpSpPr>
            <p:sp>
              <p:nvSpPr>
                <p:cNvPr id="21570" name="Rectangle 76"/>
                <p:cNvSpPr>
                  <a:spLocks noChangeArrowheads="1"/>
                </p:cNvSpPr>
                <p:nvPr/>
              </p:nvSpPr>
              <p:spPr bwMode="auto">
                <a:xfrm>
                  <a:off x="1394" y="876"/>
                  <a:ext cx="925" cy="336"/>
                </a:xfrm>
                <a:prstGeom prst="rect">
                  <a:avLst/>
                </a:prstGeom>
                <a:solidFill>
                  <a:srgbClr val="FFFF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dirty="0">
                      <a:solidFill>
                        <a:srgbClr val="FF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4.8</a:t>
                  </a:r>
                  <a:r>
                    <a:rPr kumimoji="1" lang="zh-CN" altLang="en-US" sz="2000" dirty="0">
                      <a:solidFill>
                        <a:srgbClr val="FF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～</a:t>
                  </a:r>
                  <a:r>
                    <a:rPr kumimoji="1" lang="en-US" altLang="zh-CN" sz="2000" dirty="0" smtClean="0">
                      <a:solidFill>
                        <a:srgbClr val="FF8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5.0</a:t>
                  </a:r>
                  <a:endParaRPr kumimoji="1"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71" name="Rectangle 77"/>
                <p:cNvSpPr>
                  <a:spLocks noChangeArrowheads="1"/>
                </p:cNvSpPr>
                <p:nvPr/>
              </p:nvSpPr>
              <p:spPr bwMode="auto">
                <a:xfrm>
                  <a:off x="1382" y="864"/>
                  <a:ext cx="949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23" name="Group 78"/>
            <p:cNvGrpSpPr/>
            <p:nvPr/>
          </p:nvGrpSpPr>
          <p:grpSpPr bwMode="auto">
            <a:xfrm>
              <a:off x="2331" y="864"/>
              <a:ext cx="665" cy="348"/>
              <a:chOff x="2331" y="864"/>
              <a:chExt cx="665" cy="348"/>
            </a:xfrm>
          </p:grpSpPr>
          <p:sp>
            <p:nvSpPr>
              <p:cNvPr id="21564" name="Rectangle 79"/>
              <p:cNvSpPr>
                <a:spLocks noChangeArrowheads="1"/>
              </p:cNvSpPr>
              <p:nvPr/>
            </p:nvSpPr>
            <p:spPr bwMode="auto">
              <a:xfrm>
                <a:off x="2331" y="864"/>
                <a:ext cx="665" cy="196"/>
              </a:xfrm>
              <a:prstGeom prst="rect">
                <a:avLst/>
              </a:prstGeom>
              <a:solidFill>
                <a:srgbClr val="EF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65" name="Group 80"/>
              <p:cNvGrpSpPr/>
              <p:nvPr/>
            </p:nvGrpSpPr>
            <p:grpSpPr bwMode="auto">
              <a:xfrm>
                <a:off x="2331" y="864"/>
                <a:ext cx="665" cy="348"/>
                <a:chOff x="2331" y="864"/>
                <a:chExt cx="665" cy="348"/>
              </a:xfrm>
            </p:grpSpPr>
            <p:sp>
              <p:nvSpPr>
                <p:cNvPr id="21566" name="Rectangle 81"/>
                <p:cNvSpPr>
                  <a:spLocks noChangeArrowheads="1"/>
                </p:cNvSpPr>
                <p:nvPr/>
              </p:nvSpPr>
              <p:spPr bwMode="auto">
                <a:xfrm>
                  <a:off x="2343" y="876"/>
                  <a:ext cx="641" cy="336"/>
                </a:xfrm>
                <a:prstGeom prst="rect">
                  <a:avLst/>
                </a:prstGeom>
                <a:solidFill>
                  <a:srgbClr val="EFFC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400" dirty="0">
                      <a:solidFill>
                        <a:srgbClr val="008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蓝－</a:t>
                  </a:r>
                  <a:r>
                    <a:rPr kumimoji="1" lang="zh-CN" altLang="en-US" sz="2400" dirty="0" smtClean="0">
                      <a:solidFill>
                        <a:srgbClr val="008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靛</a:t>
                  </a:r>
                  <a:endPara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67" name="Rectangle 82"/>
                <p:cNvSpPr>
                  <a:spLocks noChangeArrowheads="1"/>
                </p:cNvSpPr>
                <p:nvPr/>
              </p:nvSpPr>
              <p:spPr bwMode="auto">
                <a:xfrm>
                  <a:off x="2331" y="864"/>
                  <a:ext cx="665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24" name="Group 83"/>
            <p:cNvGrpSpPr/>
            <p:nvPr/>
          </p:nvGrpSpPr>
          <p:grpSpPr bwMode="auto">
            <a:xfrm>
              <a:off x="2996" y="864"/>
              <a:ext cx="951" cy="348"/>
              <a:chOff x="2996" y="864"/>
              <a:chExt cx="951" cy="348"/>
            </a:xfrm>
          </p:grpSpPr>
          <p:sp>
            <p:nvSpPr>
              <p:cNvPr id="21560" name="Rectangle 84"/>
              <p:cNvSpPr>
                <a:spLocks noChangeArrowheads="1"/>
              </p:cNvSpPr>
              <p:nvPr/>
            </p:nvSpPr>
            <p:spPr bwMode="auto">
              <a:xfrm>
                <a:off x="2996" y="864"/>
                <a:ext cx="951" cy="196"/>
              </a:xfrm>
              <a:prstGeom prst="rect">
                <a:avLst/>
              </a:prstGeom>
              <a:solidFill>
                <a:srgbClr val="C6E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61" name="Group 85"/>
              <p:cNvGrpSpPr/>
              <p:nvPr/>
            </p:nvGrpSpPr>
            <p:grpSpPr bwMode="auto">
              <a:xfrm>
                <a:off x="2996" y="864"/>
                <a:ext cx="951" cy="348"/>
                <a:chOff x="2996" y="864"/>
                <a:chExt cx="951" cy="348"/>
              </a:xfrm>
            </p:grpSpPr>
            <p:sp>
              <p:nvSpPr>
                <p:cNvPr id="21562" name="Rectangle 86"/>
                <p:cNvSpPr>
                  <a:spLocks noChangeArrowheads="1"/>
                </p:cNvSpPr>
                <p:nvPr/>
              </p:nvSpPr>
              <p:spPr bwMode="auto">
                <a:xfrm>
                  <a:off x="3008" y="876"/>
                  <a:ext cx="937" cy="336"/>
                </a:xfrm>
                <a:prstGeom prst="rect">
                  <a:avLst/>
                </a:prstGeom>
                <a:solidFill>
                  <a:srgbClr val="C6E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dirty="0">
                      <a:solidFill>
                        <a:srgbClr val="0080FF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0.49</a:t>
                  </a:r>
                  <a:r>
                    <a:rPr kumimoji="1" lang="zh-CN" altLang="en-US" sz="2000" dirty="0">
                      <a:solidFill>
                        <a:srgbClr val="0080FF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～</a:t>
                  </a:r>
                  <a:r>
                    <a:rPr kumimoji="1" lang="en-US" altLang="zh-CN" sz="2000" dirty="0">
                      <a:solidFill>
                        <a:srgbClr val="0080FF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0.45</a:t>
                  </a:r>
                  <a:endParaRPr kumimoji="1"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63" name="Rectangle 87"/>
                <p:cNvSpPr>
                  <a:spLocks noChangeArrowheads="1"/>
                </p:cNvSpPr>
                <p:nvPr/>
              </p:nvSpPr>
              <p:spPr bwMode="auto">
                <a:xfrm>
                  <a:off x="2996" y="864"/>
                  <a:ext cx="951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25" name="Group 88"/>
            <p:cNvGrpSpPr/>
            <p:nvPr/>
          </p:nvGrpSpPr>
          <p:grpSpPr bwMode="auto">
            <a:xfrm>
              <a:off x="3946" y="864"/>
              <a:ext cx="807" cy="348"/>
              <a:chOff x="3946" y="864"/>
              <a:chExt cx="807" cy="348"/>
            </a:xfrm>
          </p:grpSpPr>
          <p:sp>
            <p:nvSpPr>
              <p:cNvPr id="21556" name="Rectangle 89"/>
              <p:cNvSpPr>
                <a:spLocks noChangeArrowheads="1"/>
              </p:cNvSpPr>
              <p:nvPr/>
            </p:nvSpPr>
            <p:spPr bwMode="auto">
              <a:xfrm>
                <a:off x="3946" y="864"/>
                <a:ext cx="807" cy="196"/>
              </a:xfrm>
              <a:prstGeom prst="rect">
                <a:avLst/>
              </a:prstGeom>
              <a:solidFill>
                <a:srgbClr val="FFF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57" name="Group 90"/>
              <p:cNvGrpSpPr/>
              <p:nvPr/>
            </p:nvGrpSpPr>
            <p:grpSpPr bwMode="auto">
              <a:xfrm>
                <a:off x="3946" y="864"/>
                <a:ext cx="807" cy="348"/>
                <a:chOff x="3946" y="864"/>
                <a:chExt cx="807" cy="348"/>
              </a:xfrm>
            </p:grpSpPr>
            <p:sp>
              <p:nvSpPr>
                <p:cNvPr id="21558" name="Rectangle 91"/>
                <p:cNvSpPr>
                  <a:spLocks noChangeArrowheads="1"/>
                </p:cNvSpPr>
                <p:nvPr/>
              </p:nvSpPr>
              <p:spPr bwMode="auto">
                <a:xfrm>
                  <a:off x="3958" y="876"/>
                  <a:ext cx="783" cy="336"/>
                </a:xfrm>
                <a:prstGeom prst="rect">
                  <a:avLst/>
                </a:prstGeom>
                <a:solidFill>
                  <a:srgbClr val="FFFF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dirty="0">
                      <a:solidFill>
                        <a:srgbClr val="0080FF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6.1</a:t>
                  </a:r>
                  <a:r>
                    <a:rPr kumimoji="1" lang="zh-CN" altLang="en-US" sz="2000" dirty="0">
                      <a:solidFill>
                        <a:srgbClr val="0080FF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～</a:t>
                  </a:r>
                  <a:r>
                    <a:rPr kumimoji="1" lang="en-US" altLang="zh-CN" sz="2000" dirty="0">
                      <a:solidFill>
                        <a:srgbClr val="0080FF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6.7</a:t>
                  </a:r>
                  <a:endParaRPr kumimoji="1"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9" name="Rectangle 92"/>
                <p:cNvSpPr>
                  <a:spLocks noChangeArrowheads="1"/>
                </p:cNvSpPr>
                <p:nvPr/>
              </p:nvSpPr>
              <p:spPr bwMode="auto">
                <a:xfrm>
                  <a:off x="3946" y="864"/>
                  <a:ext cx="807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26" name="Group 93"/>
            <p:cNvGrpSpPr/>
            <p:nvPr/>
          </p:nvGrpSpPr>
          <p:grpSpPr bwMode="auto">
            <a:xfrm>
              <a:off x="-125" y="1248"/>
              <a:ext cx="558" cy="348"/>
              <a:chOff x="-125" y="1248"/>
              <a:chExt cx="558" cy="348"/>
            </a:xfrm>
          </p:grpSpPr>
          <p:sp>
            <p:nvSpPr>
              <p:cNvPr id="21552" name="Rectangle 94"/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433" cy="196"/>
              </a:xfrm>
              <a:prstGeom prst="rect">
                <a:avLst/>
              </a:prstGeom>
              <a:solidFill>
                <a:srgbClr val="EF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53" name="Group 95"/>
              <p:cNvGrpSpPr/>
              <p:nvPr/>
            </p:nvGrpSpPr>
            <p:grpSpPr bwMode="auto">
              <a:xfrm>
                <a:off x="-125" y="1248"/>
                <a:ext cx="558" cy="348"/>
                <a:chOff x="-125" y="1248"/>
                <a:chExt cx="558" cy="348"/>
              </a:xfrm>
            </p:grpSpPr>
            <p:sp>
              <p:nvSpPr>
                <p:cNvPr id="21554" name="Rectangle 96"/>
                <p:cNvSpPr>
                  <a:spLocks noChangeArrowheads="1"/>
                </p:cNvSpPr>
                <p:nvPr/>
              </p:nvSpPr>
              <p:spPr bwMode="auto">
                <a:xfrm>
                  <a:off x="-125" y="1260"/>
                  <a:ext cx="546" cy="336"/>
                </a:xfrm>
                <a:prstGeom prst="rect">
                  <a:avLst/>
                </a:prstGeom>
                <a:solidFill>
                  <a:srgbClr val="EFFC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400" dirty="0">
                      <a:solidFill>
                        <a:srgbClr val="B9B9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黄</a:t>
                  </a:r>
                  <a:endPara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55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433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27" name="Group 98"/>
            <p:cNvGrpSpPr/>
            <p:nvPr/>
          </p:nvGrpSpPr>
          <p:grpSpPr bwMode="auto">
            <a:xfrm>
              <a:off x="433" y="1248"/>
              <a:ext cx="949" cy="348"/>
              <a:chOff x="433" y="1248"/>
              <a:chExt cx="949" cy="348"/>
            </a:xfrm>
          </p:grpSpPr>
          <p:sp>
            <p:nvSpPr>
              <p:cNvPr id="21548" name="Rectangle 99"/>
              <p:cNvSpPr>
                <a:spLocks noChangeArrowheads="1"/>
              </p:cNvSpPr>
              <p:nvPr/>
            </p:nvSpPr>
            <p:spPr bwMode="auto">
              <a:xfrm>
                <a:off x="433" y="1248"/>
                <a:ext cx="949" cy="196"/>
              </a:xfrm>
              <a:prstGeom prst="rect">
                <a:avLst/>
              </a:prstGeom>
              <a:solidFill>
                <a:srgbClr val="C6E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49" name="Group 100"/>
              <p:cNvGrpSpPr/>
              <p:nvPr/>
            </p:nvGrpSpPr>
            <p:grpSpPr bwMode="auto">
              <a:xfrm>
                <a:off x="433" y="1248"/>
                <a:ext cx="949" cy="348"/>
                <a:chOff x="433" y="1248"/>
                <a:chExt cx="949" cy="348"/>
              </a:xfrm>
            </p:grpSpPr>
            <p:sp>
              <p:nvSpPr>
                <p:cNvPr id="21550" name="Rectangle 101"/>
                <p:cNvSpPr>
                  <a:spLocks noChangeArrowheads="1"/>
                </p:cNvSpPr>
                <p:nvPr/>
              </p:nvSpPr>
              <p:spPr bwMode="auto">
                <a:xfrm>
                  <a:off x="445" y="1260"/>
                  <a:ext cx="936" cy="336"/>
                </a:xfrm>
                <a:prstGeom prst="rect">
                  <a:avLst/>
                </a:prstGeom>
                <a:solidFill>
                  <a:srgbClr val="C6E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dirty="0">
                      <a:solidFill>
                        <a:srgbClr val="B9B9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0.6</a:t>
                  </a:r>
                  <a:r>
                    <a:rPr kumimoji="1" lang="zh-CN" altLang="en-US" sz="2000" dirty="0">
                      <a:solidFill>
                        <a:srgbClr val="B9B9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～</a:t>
                  </a:r>
                  <a:r>
                    <a:rPr kumimoji="1" lang="en-US" altLang="zh-CN" sz="2000" dirty="0">
                      <a:solidFill>
                        <a:srgbClr val="B9B9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0.58</a:t>
                  </a:r>
                  <a:endParaRPr kumimoji="1"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1" name="Rectangle 102"/>
                <p:cNvSpPr>
                  <a:spLocks noChangeArrowheads="1"/>
                </p:cNvSpPr>
                <p:nvPr/>
              </p:nvSpPr>
              <p:spPr bwMode="auto">
                <a:xfrm>
                  <a:off x="433" y="1248"/>
                  <a:ext cx="949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28" name="Group 103"/>
            <p:cNvGrpSpPr/>
            <p:nvPr/>
          </p:nvGrpSpPr>
          <p:grpSpPr bwMode="auto">
            <a:xfrm>
              <a:off x="1382" y="1248"/>
              <a:ext cx="949" cy="348"/>
              <a:chOff x="1382" y="1248"/>
              <a:chExt cx="949" cy="348"/>
            </a:xfrm>
          </p:grpSpPr>
          <p:sp>
            <p:nvSpPr>
              <p:cNvPr id="21544" name="Rectangle 104"/>
              <p:cNvSpPr>
                <a:spLocks noChangeArrowheads="1"/>
              </p:cNvSpPr>
              <p:nvPr/>
            </p:nvSpPr>
            <p:spPr bwMode="auto">
              <a:xfrm>
                <a:off x="1382" y="1248"/>
                <a:ext cx="949" cy="196"/>
              </a:xfrm>
              <a:prstGeom prst="rect">
                <a:avLst/>
              </a:prstGeom>
              <a:solidFill>
                <a:srgbClr val="FFF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45" name="Group 105"/>
              <p:cNvGrpSpPr/>
              <p:nvPr/>
            </p:nvGrpSpPr>
            <p:grpSpPr bwMode="auto">
              <a:xfrm>
                <a:off x="1382" y="1248"/>
                <a:ext cx="949" cy="348"/>
                <a:chOff x="1382" y="1248"/>
                <a:chExt cx="949" cy="348"/>
              </a:xfrm>
            </p:grpSpPr>
            <p:sp>
              <p:nvSpPr>
                <p:cNvPr id="21546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94" y="1260"/>
                  <a:ext cx="925" cy="336"/>
                </a:xfrm>
                <a:prstGeom prst="rect">
                  <a:avLst/>
                </a:prstGeom>
                <a:solidFill>
                  <a:srgbClr val="FFFF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dirty="0">
                      <a:solidFill>
                        <a:srgbClr val="B9B9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5.0</a:t>
                  </a:r>
                  <a:r>
                    <a:rPr kumimoji="1" lang="zh-CN" altLang="en-US" sz="2000" dirty="0">
                      <a:solidFill>
                        <a:srgbClr val="B9B9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～</a:t>
                  </a:r>
                  <a:r>
                    <a:rPr kumimoji="1" lang="en-US" altLang="zh-CN" sz="2000" dirty="0" smtClean="0">
                      <a:solidFill>
                        <a:srgbClr val="B9B9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5.2</a:t>
                  </a:r>
                  <a:endParaRPr kumimoji="1"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47" name="Rectangle 107"/>
                <p:cNvSpPr>
                  <a:spLocks noChangeArrowheads="1"/>
                </p:cNvSpPr>
                <p:nvPr/>
              </p:nvSpPr>
              <p:spPr bwMode="auto">
                <a:xfrm>
                  <a:off x="1382" y="1248"/>
                  <a:ext cx="949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29" name="Group 108"/>
            <p:cNvGrpSpPr/>
            <p:nvPr/>
          </p:nvGrpSpPr>
          <p:grpSpPr bwMode="auto">
            <a:xfrm>
              <a:off x="2331" y="1248"/>
              <a:ext cx="665" cy="348"/>
              <a:chOff x="2331" y="1248"/>
              <a:chExt cx="665" cy="348"/>
            </a:xfrm>
          </p:grpSpPr>
          <p:sp>
            <p:nvSpPr>
              <p:cNvPr id="21540" name="Rectangle 109"/>
              <p:cNvSpPr>
                <a:spLocks noChangeArrowheads="1"/>
              </p:cNvSpPr>
              <p:nvPr/>
            </p:nvSpPr>
            <p:spPr bwMode="auto">
              <a:xfrm>
                <a:off x="2331" y="1248"/>
                <a:ext cx="665" cy="196"/>
              </a:xfrm>
              <a:prstGeom prst="rect">
                <a:avLst/>
              </a:prstGeom>
              <a:solidFill>
                <a:srgbClr val="EF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41" name="Group 110"/>
              <p:cNvGrpSpPr/>
              <p:nvPr/>
            </p:nvGrpSpPr>
            <p:grpSpPr bwMode="auto">
              <a:xfrm>
                <a:off x="2331" y="1248"/>
                <a:ext cx="665" cy="348"/>
                <a:chOff x="2331" y="1248"/>
                <a:chExt cx="665" cy="348"/>
              </a:xfrm>
            </p:grpSpPr>
            <p:sp>
              <p:nvSpPr>
                <p:cNvPr id="21542" name="Rectangle 111"/>
                <p:cNvSpPr>
                  <a:spLocks noChangeArrowheads="1"/>
                </p:cNvSpPr>
                <p:nvPr/>
              </p:nvSpPr>
              <p:spPr bwMode="auto">
                <a:xfrm>
                  <a:off x="2343" y="1260"/>
                  <a:ext cx="641" cy="336"/>
                </a:xfrm>
                <a:prstGeom prst="rect">
                  <a:avLst/>
                </a:prstGeom>
                <a:solidFill>
                  <a:srgbClr val="EFFC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400" dirty="0">
                      <a:solidFill>
                        <a:srgbClr val="FF8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紫</a:t>
                  </a:r>
                  <a:endPara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43" name="Rectangle 112"/>
                <p:cNvSpPr>
                  <a:spLocks noChangeArrowheads="1"/>
                </p:cNvSpPr>
                <p:nvPr/>
              </p:nvSpPr>
              <p:spPr bwMode="auto">
                <a:xfrm>
                  <a:off x="2331" y="1248"/>
                  <a:ext cx="665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30" name="Group 113"/>
            <p:cNvGrpSpPr/>
            <p:nvPr/>
          </p:nvGrpSpPr>
          <p:grpSpPr bwMode="auto">
            <a:xfrm>
              <a:off x="2995" y="1248"/>
              <a:ext cx="1221" cy="336"/>
              <a:chOff x="2995" y="1248"/>
              <a:chExt cx="1221" cy="336"/>
            </a:xfrm>
          </p:grpSpPr>
          <p:sp>
            <p:nvSpPr>
              <p:cNvPr id="21536" name="Rectangle 114"/>
              <p:cNvSpPr>
                <a:spLocks noChangeArrowheads="1"/>
              </p:cNvSpPr>
              <p:nvPr/>
            </p:nvSpPr>
            <p:spPr bwMode="auto">
              <a:xfrm>
                <a:off x="2996" y="1248"/>
                <a:ext cx="932" cy="196"/>
              </a:xfrm>
              <a:prstGeom prst="rect">
                <a:avLst/>
              </a:prstGeom>
              <a:solidFill>
                <a:srgbClr val="C6E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37" name="Group 115"/>
              <p:cNvGrpSpPr/>
              <p:nvPr/>
            </p:nvGrpSpPr>
            <p:grpSpPr bwMode="auto">
              <a:xfrm>
                <a:off x="2995" y="1248"/>
                <a:ext cx="1221" cy="336"/>
                <a:chOff x="2995" y="1248"/>
                <a:chExt cx="1221" cy="336"/>
              </a:xfrm>
            </p:grpSpPr>
            <p:sp>
              <p:nvSpPr>
                <p:cNvPr id="21538" name="Rectangle 116"/>
                <p:cNvSpPr>
                  <a:spLocks noChangeArrowheads="1"/>
                </p:cNvSpPr>
                <p:nvPr/>
              </p:nvSpPr>
              <p:spPr bwMode="auto">
                <a:xfrm>
                  <a:off x="2995" y="1248"/>
                  <a:ext cx="939" cy="336"/>
                </a:xfrm>
                <a:prstGeom prst="rect">
                  <a:avLst/>
                </a:prstGeom>
                <a:solidFill>
                  <a:srgbClr val="C6E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dirty="0">
                      <a:solidFill>
                        <a:srgbClr val="FF80FF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0.45</a:t>
                  </a:r>
                  <a:r>
                    <a:rPr kumimoji="1" lang="zh-CN" altLang="en-US" sz="2000" dirty="0">
                      <a:solidFill>
                        <a:srgbClr val="FF80FF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～</a:t>
                  </a:r>
                  <a:r>
                    <a:rPr kumimoji="1" lang="en-US" altLang="zh-CN" sz="2000" dirty="0">
                      <a:solidFill>
                        <a:srgbClr val="FF80FF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0.40</a:t>
                  </a:r>
                  <a:endParaRPr kumimoji="1"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39" name="Rectangle 117"/>
                <p:cNvSpPr>
                  <a:spLocks noChangeArrowheads="1"/>
                </p:cNvSpPr>
                <p:nvPr/>
              </p:nvSpPr>
              <p:spPr bwMode="auto">
                <a:xfrm>
                  <a:off x="2996" y="1248"/>
                  <a:ext cx="1220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1531" name="Group 118"/>
            <p:cNvGrpSpPr/>
            <p:nvPr/>
          </p:nvGrpSpPr>
          <p:grpSpPr bwMode="auto">
            <a:xfrm>
              <a:off x="3946" y="1248"/>
              <a:ext cx="807" cy="348"/>
              <a:chOff x="3946" y="1248"/>
              <a:chExt cx="807" cy="348"/>
            </a:xfrm>
          </p:grpSpPr>
          <p:sp>
            <p:nvSpPr>
              <p:cNvPr id="21532" name="Rectangle 119"/>
              <p:cNvSpPr>
                <a:spLocks noChangeArrowheads="1"/>
              </p:cNvSpPr>
              <p:nvPr/>
            </p:nvSpPr>
            <p:spPr bwMode="auto">
              <a:xfrm>
                <a:off x="3946" y="1248"/>
                <a:ext cx="807" cy="196"/>
              </a:xfrm>
              <a:prstGeom prst="rect">
                <a:avLst/>
              </a:prstGeom>
              <a:solidFill>
                <a:srgbClr val="FFF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33" name="Group 120"/>
              <p:cNvGrpSpPr/>
              <p:nvPr/>
            </p:nvGrpSpPr>
            <p:grpSpPr bwMode="auto">
              <a:xfrm>
                <a:off x="3946" y="1248"/>
                <a:ext cx="807" cy="348"/>
                <a:chOff x="3946" y="1248"/>
                <a:chExt cx="807" cy="348"/>
              </a:xfrm>
            </p:grpSpPr>
            <p:sp>
              <p:nvSpPr>
                <p:cNvPr id="21534" name="Rectangle 121"/>
                <p:cNvSpPr>
                  <a:spLocks noChangeArrowheads="1"/>
                </p:cNvSpPr>
                <p:nvPr/>
              </p:nvSpPr>
              <p:spPr bwMode="auto">
                <a:xfrm>
                  <a:off x="3958" y="1260"/>
                  <a:ext cx="783" cy="336"/>
                </a:xfrm>
                <a:prstGeom prst="rect">
                  <a:avLst/>
                </a:prstGeom>
                <a:solidFill>
                  <a:srgbClr val="FFFF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dirty="0">
                      <a:solidFill>
                        <a:srgbClr val="FF80FF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6.7</a:t>
                  </a:r>
                  <a:r>
                    <a:rPr kumimoji="1" lang="zh-CN" altLang="en-US" sz="2000" dirty="0">
                      <a:solidFill>
                        <a:srgbClr val="FF80FF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～</a:t>
                  </a:r>
                  <a:r>
                    <a:rPr kumimoji="1" lang="en-US" altLang="zh-CN" sz="2000" dirty="0">
                      <a:solidFill>
                        <a:srgbClr val="FF80FF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7.5</a:t>
                  </a:r>
                  <a:endParaRPr kumimoji="1"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35" name="Rectangle 122"/>
                <p:cNvSpPr>
                  <a:spLocks noChangeArrowheads="1"/>
                </p:cNvSpPr>
                <p:nvPr/>
              </p:nvSpPr>
              <p:spPr bwMode="auto">
                <a:xfrm>
                  <a:off x="3946" y="1248"/>
                  <a:ext cx="807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55420" name="Text Box 124"/>
          <p:cNvSpPr txBox="1">
            <a:spLocks noChangeArrowheads="1"/>
          </p:cNvSpPr>
          <p:nvPr/>
        </p:nvSpPr>
        <p:spPr bwMode="auto">
          <a:xfrm>
            <a:off x="533111" y="1221049"/>
            <a:ext cx="6975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各色光在真空中的波长和频率的范围见下表</a:t>
            </a:r>
            <a:endParaRPr kumimoji="1"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白光干涉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322416"/>
            <a:ext cx="777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156803" y="691815"/>
            <a:ext cx="4830445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白光的干涉图样是什么样的？</a:t>
            </a:r>
            <a:endParaRPr kumimoji="1" lang="zh-CN" altLang="en-US" sz="28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406400" y="3433156"/>
            <a:ext cx="8610600" cy="267652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明暗相间的彩色条纹；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②中央为白色亮条纹；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③干涉条纹是以中央亮纹为对称点排列的；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④在每条彩色亮纹中红光总是在外侧，紫光在内侧。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124787" y="6235850"/>
            <a:ext cx="28956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为什么会这样</a:t>
            </a:r>
            <a:r>
              <a:rPr lang="en-US" altLang="zh-CN" sz="28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bldLvl="0" animBg="1" autoUpdateAnimBg="0"/>
      <p:bldP spid="5735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84639" y="889000"/>
            <a:ext cx="1039091" cy="52197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92125" y="1623697"/>
            <a:ext cx="36576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1.</a:t>
            </a:r>
            <a:r>
              <a:rPr lang="zh-CN" altLang="en-US" sz="2800">
                <a:latin typeface="宋体" panose="02010600030101010101" pitchFamily="2" charset="-122"/>
              </a:rPr>
              <a:t>杨氏双缝干涉实验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510540" y="2665097"/>
            <a:ext cx="3027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3.</a:t>
            </a:r>
            <a:r>
              <a:rPr lang="zh-CN" altLang="en-US" sz="2800">
                <a:latin typeface="宋体" panose="02010600030101010101" pitchFamily="2" charset="-122"/>
              </a:rPr>
              <a:t>干涉图样的特点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10540" y="2143125"/>
            <a:ext cx="44729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宋体" panose="02010600030101010101" pitchFamily="2" charset="-122"/>
              </a:rPr>
              <a:t>2.</a:t>
            </a:r>
            <a:r>
              <a:rPr lang="zh-CN" altLang="en-US" sz="2800" dirty="0">
                <a:latin typeface="宋体" panose="02010600030101010101" pitchFamily="2" charset="-122"/>
              </a:rPr>
              <a:t>光的干涉条件</a:t>
            </a:r>
            <a:r>
              <a:rPr lang="en-US" altLang="zh-CN" sz="2800" dirty="0">
                <a:latin typeface="宋体" panose="02010600030101010101" pitchFamily="2" charset="-122"/>
              </a:rPr>
              <a:t>: </a:t>
            </a:r>
            <a:r>
              <a:rPr lang="zh-CN" altLang="en-US" sz="2800" dirty="0">
                <a:latin typeface="宋体" panose="02010600030101010101" pitchFamily="2" charset="-122"/>
              </a:rPr>
              <a:t>相干光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5181602" y="791847"/>
            <a:ext cx="3762375" cy="2259013"/>
            <a:chOff x="2400" y="1248"/>
            <a:chExt cx="2370" cy="1423"/>
          </a:xfrm>
        </p:grpSpPr>
        <p:grpSp>
          <p:nvGrpSpPr>
            <p:cNvPr id="2062" name="Group 10"/>
            <p:cNvGrpSpPr/>
            <p:nvPr/>
          </p:nvGrpSpPr>
          <p:grpSpPr bwMode="auto">
            <a:xfrm>
              <a:off x="2400" y="1248"/>
              <a:ext cx="2361" cy="391"/>
              <a:chOff x="1348" y="1652"/>
              <a:chExt cx="1185" cy="415"/>
            </a:xfrm>
          </p:grpSpPr>
          <p:grpSp>
            <p:nvGrpSpPr>
              <p:cNvPr id="2086" name="Group 11"/>
              <p:cNvGrpSpPr/>
              <p:nvPr/>
            </p:nvGrpSpPr>
            <p:grpSpPr bwMode="auto">
              <a:xfrm>
                <a:off x="1348" y="1652"/>
                <a:ext cx="593" cy="415"/>
                <a:chOff x="8634" y="2030"/>
                <a:chExt cx="450" cy="714"/>
              </a:xfrm>
            </p:grpSpPr>
            <p:sp>
              <p:nvSpPr>
                <p:cNvPr id="91148" name="Rectangle 12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149" name="Rectangle 13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87" name="Group 14"/>
              <p:cNvGrpSpPr/>
              <p:nvPr/>
            </p:nvGrpSpPr>
            <p:grpSpPr bwMode="auto">
              <a:xfrm>
                <a:off x="1941" y="1652"/>
                <a:ext cx="592" cy="415"/>
                <a:chOff x="8634" y="2030"/>
                <a:chExt cx="450" cy="714"/>
              </a:xfrm>
            </p:grpSpPr>
            <p:sp>
              <p:nvSpPr>
                <p:cNvPr id="91151" name="Rectangle 15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152" name="Rectangle 16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063" name="Group 17"/>
            <p:cNvGrpSpPr/>
            <p:nvPr/>
          </p:nvGrpSpPr>
          <p:grpSpPr bwMode="auto">
            <a:xfrm>
              <a:off x="2400" y="1728"/>
              <a:ext cx="2366" cy="415"/>
              <a:chOff x="1372" y="2216"/>
              <a:chExt cx="1778" cy="415"/>
            </a:xfrm>
          </p:grpSpPr>
          <p:grpSp>
            <p:nvGrpSpPr>
              <p:cNvPr id="2077" name="Group 18"/>
              <p:cNvGrpSpPr/>
              <p:nvPr/>
            </p:nvGrpSpPr>
            <p:grpSpPr bwMode="auto">
              <a:xfrm>
                <a:off x="1372" y="2216"/>
                <a:ext cx="593" cy="415"/>
                <a:chOff x="8634" y="2030"/>
                <a:chExt cx="450" cy="714"/>
              </a:xfrm>
            </p:grpSpPr>
            <p:sp>
              <p:nvSpPr>
                <p:cNvPr id="91155" name="Rectangle 19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chemeClr val="tx1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156" name="Rectangle 20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chemeClr val="tx1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78" name="Group 21"/>
              <p:cNvGrpSpPr/>
              <p:nvPr/>
            </p:nvGrpSpPr>
            <p:grpSpPr bwMode="auto">
              <a:xfrm>
                <a:off x="1965" y="2216"/>
                <a:ext cx="592" cy="415"/>
                <a:chOff x="8634" y="2030"/>
                <a:chExt cx="450" cy="714"/>
              </a:xfrm>
            </p:grpSpPr>
            <p:sp>
              <p:nvSpPr>
                <p:cNvPr id="91158" name="Rectangle 22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chemeClr val="tx1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159" name="Rectangle 23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chemeClr val="tx1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79" name="Group 24"/>
              <p:cNvGrpSpPr/>
              <p:nvPr/>
            </p:nvGrpSpPr>
            <p:grpSpPr bwMode="auto">
              <a:xfrm>
                <a:off x="2557" y="2216"/>
                <a:ext cx="593" cy="415"/>
                <a:chOff x="8634" y="2030"/>
                <a:chExt cx="450" cy="714"/>
              </a:xfrm>
            </p:grpSpPr>
            <p:sp>
              <p:nvSpPr>
                <p:cNvPr id="91161" name="Rectangle 25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chemeClr val="tx1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162" name="Rectangle 26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chemeClr val="tx1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064" name="Group 27"/>
            <p:cNvGrpSpPr/>
            <p:nvPr/>
          </p:nvGrpSpPr>
          <p:grpSpPr bwMode="auto">
            <a:xfrm>
              <a:off x="2400" y="2256"/>
              <a:ext cx="2370" cy="415"/>
              <a:chOff x="8634" y="2030"/>
              <a:chExt cx="1800" cy="714"/>
            </a:xfrm>
          </p:grpSpPr>
          <p:grpSp>
            <p:nvGrpSpPr>
              <p:cNvPr id="2065" name="Group 28"/>
              <p:cNvGrpSpPr/>
              <p:nvPr/>
            </p:nvGrpSpPr>
            <p:grpSpPr bwMode="auto">
              <a:xfrm>
                <a:off x="8634" y="2030"/>
                <a:ext cx="450" cy="714"/>
                <a:chOff x="8634" y="2030"/>
                <a:chExt cx="450" cy="714"/>
              </a:xfrm>
            </p:grpSpPr>
            <p:sp>
              <p:nvSpPr>
                <p:cNvPr id="91165" name="Rectangle 29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6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CC"/>
                    </a:gs>
                    <a:gs pos="50000">
                      <a:schemeClr val="tx1"/>
                    </a:gs>
                    <a:gs pos="100000">
                      <a:srgbClr val="CC00CC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166" name="Rectangle 30"/>
                <p:cNvSpPr>
                  <a:spLocks noChangeArrowheads="1"/>
                </p:cNvSpPr>
                <p:nvPr/>
              </p:nvSpPr>
              <p:spPr bwMode="auto">
                <a:xfrm>
                  <a:off x="8860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CC"/>
                    </a:gs>
                    <a:gs pos="50000">
                      <a:schemeClr val="tx1"/>
                    </a:gs>
                    <a:gs pos="100000">
                      <a:srgbClr val="CC00CC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66" name="Group 31"/>
              <p:cNvGrpSpPr/>
              <p:nvPr/>
            </p:nvGrpSpPr>
            <p:grpSpPr bwMode="auto">
              <a:xfrm>
                <a:off x="9084" y="2030"/>
                <a:ext cx="450" cy="714"/>
                <a:chOff x="8634" y="2030"/>
                <a:chExt cx="450" cy="714"/>
              </a:xfrm>
            </p:grpSpPr>
            <p:sp>
              <p:nvSpPr>
                <p:cNvPr id="91168" name="Rectangle 32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CC"/>
                    </a:gs>
                    <a:gs pos="50000">
                      <a:schemeClr val="tx1"/>
                    </a:gs>
                    <a:gs pos="100000">
                      <a:srgbClr val="CC00CC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169" name="Rectangle 33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CC"/>
                    </a:gs>
                    <a:gs pos="50000">
                      <a:schemeClr val="tx1"/>
                    </a:gs>
                    <a:gs pos="100000">
                      <a:srgbClr val="CC00CC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67" name="Group 34"/>
              <p:cNvGrpSpPr/>
              <p:nvPr/>
            </p:nvGrpSpPr>
            <p:grpSpPr bwMode="auto">
              <a:xfrm>
                <a:off x="9534" y="2030"/>
                <a:ext cx="450" cy="714"/>
                <a:chOff x="8634" y="2030"/>
                <a:chExt cx="450" cy="714"/>
              </a:xfrm>
            </p:grpSpPr>
            <p:sp>
              <p:nvSpPr>
                <p:cNvPr id="91171" name="Rectangle 35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6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CC"/>
                    </a:gs>
                    <a:gs pos="50000">
                      <a:schemeClr val="tx1"/>
                    </a:gs>
                    <a:gs pos="100000">
                      <a:srgbClr val="CC00CC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172" name="Rectangle 36"/>
                <p:cNvSpPr>
                  <a:spLocks noChangeArrowheads="1"/>
                </p:cNvSpPr>
                <p:nvPr/>
              </p:nvSpPr>
              <p:spPr bwMode="auto">
                <a:xfrm>
                  <a:off x="8860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CC"/>
                    </a:gs>
                    <a:gs pos="50000">
                      <a:schemeClr val="tx1"/>
                    </a:gs>
                    <a:gs pos="100000">
                      <a:srgbClr val="CC00CC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68" name="Group 37"/>
              <p:cNvGrpSpPr/>
              <p:nvPr/>
            </p:nvGrpSpPr>
            <p:grpSpPr bwMode="auto">
              <a:xfrm>
                <a:off x="9984" y="2030"/>
                <a:ext cx="450" cy="714"/>
                <a:chOff x="8634" y="2030"/>
                <a:chExt cx="450" cy="714"/>
              </a:xfrm>
            </p:grpSpPr>
            <p:sp>
              <p:nvSpPr>
                <p:cNvPr id="91174" name="Rectangle 38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CC"/>
                    </a:gs>
                    <a:gs pos="50000">
                      <a:schemeClr val="tx1"/>
                    </a:gs>
                    <a:gs pos="100000">
                      <a:srgbClr val="CC00CC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175" name="Rectangle 39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00CC"/>
                    </a:gs>
                    <a:gs pos="50000">
                      <a:schemeClr val="tx1"/>
                    </a:gs>
                    <a:gs pos="100000">
                      <a:srgbClr val="CC00CC"/>
                    </a:gs>
                  </a:gsLst>
                  <a:lin ang="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pic>
        <p:nvPicPr>
          <p:cNvPr id="91177" name="Picture 41" descr="白光干涉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95" y="3903345"/>
            <a:ext cx="3048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78" name="Text Box 42"/>
          <p:cNvSpPr txBox="1">
            <a:spLocks noChangeArrowheads="1"/>
          </p:cNvSpPr>
          <p:nvPr/>
        </p:nvSpPr>
        <p:spPr bwMode="auto">
          <a:xfrm>
            <a:off x="494030" y="3184527"/>
            <a:ext cx="38862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4.</a:t>
            </a:r>
            <a:r>
              <a:rPr lang="zh-CN" altLang="en-US" sz="2800">
                <a:latin typeface="宋体" panose="02010600030101010101" pitchFamily="2" charset="-122"/>
              </a:rPr>
              <a:t>产生明暗条纹的条件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91179" name="Text Box 43"/>
          <p:cNvSpPr txBox="1">
            <a:spLocks noChangeArrowheads="1"/>
          </p:cNvSpPr>
          <p:nvPr/>
        </p:nvSpPr>
        <p:spPr bwMode="auto">
          <a:xfrm>
            <a:off x="5807710" y="3187067"/>
            <a:ext cx="2590800" cy="521970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单色光照射时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91180" name="Text Box 44"/>
          <p:cNvSpPr txBox="1">
            <a:spLocks noChangeArrowheads="1"/>
          </p:cNvSpPr>
          <p:nvPr/>
        </p:nvSpPr>
        <p:spPr bwMode="auto">
          <a:xfrm>
            <a:off x="6119495" y="6158230"/>
            <a:ext cx="2259330" cy="521970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白光照射时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181" name="Rectangle 45"/>
          <p:cNvSpPr>
            <a:spLocks noChangeArrowheads="1"/>
          </p:cNvSpPr>
          <p:nvPr/>
        </p:nvSpPr>
        <p:spPr bwMode="auto">
          <a:xfrm>
            <a:off x="260156" y="3807802"/>
            <a:ext cx="5161280" cy="95313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宋体" panose="02010600030101010101" pitchFamily="2" charset="-122"/>
              </a:rPr>
              <a:t>明纹：路程差 </a:t>
            </a:r>
            <a:r>
              <a:rPr kumimoji="1" lang="en-US" altLang="zh-CN" sz="2800" dirty="0">
                <a:latin typeface="宋体" panose="02010600030101010101" pitchFamily="2" charset="-122"/>
              </a:rPr>
              <a:t>δ = k</a:t>
            </a:r>
            <a:r>
              <a:rPr kumimoji="1" lang="en-US" altLang="zh-CN" sz="2800" dirty="0" err="1">
                <a:latin typeface="宋体" panose="02010600030101010101" pitchFamily="2" charset="-122"/>
              </a:rPr>
              <a:t>λ</a:t>
            </a:r>
            <a:endParaRPr kumimoji="1" lang="en-US" altLang="zh-CN" sz="2800" dirty="0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 sz="2800" dirty="0">
                <a:latin typeface="宋体" panose="02010600030101010101" pitchFamily="2" charset="-122"/>
              </a:rPr>
              <a:t>暗纹：路程差 </a:t>
            </a:r>
            <a:r>
              <a:rPr kumimoji="1" lang="en-US" altLang="zh-CN" sz="2800" dirty="0">
                <a:latin typeface="宋体" panose="02010600030101010101" pitchFamily="2" charset="-122"/>
              </a:rPr>
              <a:t>δ =</a:t>
            </a:r>
            <a:r>
              <a:rPr kumimoji="1" lang="zh-CN" altLang="en-US" sz="2800" dirty="0">
                <a:latin typeface="宋体" panose="02010600030101010101" pitchFamily="2" charset="-122"/>
              </a:rPr>
              <a:t>（</a:t>
            </a:r>
            <a:r>
              <a:rPr kumimoji="1" lang="en-US" altLang="zh-CN" sz="2800" dirty="0">
                <a:latin typeface="宋体" panose="02010600030101010101" pitchFamily="2" charset="-122"/>
              </a:rPr>
              <a:t>2k+1)λ/2</a:t>
            </a:r>
            <a:endParaRPr kumimoji="1"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91182" name="Text Box 46"/>
          <p:cNvSpPr txBox="1">
            <a:spLocks noChangeArrowheads="1"/>
          </p:cNvSpPr>
          <p:nvPr/>
        </p:nvSpPr>
        <p:spPr bwMode="auto">
          <a:xfrm>
            <a:off x="377825" y="4856480"/>
            <a:ext cx="4605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800">
                <a:latin typeface="宋体" panose="02010600030101010101" pitchFamily="2" charset="-122"/>
              </a:rPr>
              <a:t>5.</a:t>
            </a:r>
            <a:r>
              <a:rPr kumimoji="1" lang="zh-CN" altLang="en-US" sz="2800">
                <a:latin typeface="宋体" panose="02010600030101010101" pitchFamily="2" charset="-122"/>
              </a:rPr>
              <a:t>明（暗）纹间距的公式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1522730" y="5473700"/>
          <a:ext cx="18288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2" imgW="596900" imgH="393700" progId="">
                  <p:embed/>
                </p:oleObj>
              </mc:Choice>
              <mc:Fallback>
                <p:oleObj name="Equation" r:id="rId2" imgW="596900" imgH="393700" progId="">
                  <p:embed/>
                  <p:pic>
                    <p:nvPicPr>
                      <p:cNvPr id="0" name="Picture 21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730" y="5473700"/>
                        <a:ext cx="182880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1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1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1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1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91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1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1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1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1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ldLvl="0" animBg="1"/>
      <p:bldP spid="91141" grpId="0"/>
      <p:bldP spid="91142" grpId="0"/>
      <p:bldP spid="91143" grpId="0"/>
      <p:bldP spid="91178" grpId="0"/>
      <p:bldP spid="91179" grpId="0" bldLvl="0" animBg="1"/>
      <p:bldP spid="91180" grpId="0" bldLvl="0" animBg="1"/>
      <p:bldP spid="91181" grpId="0" bldLvl="0" animBg="1"/>
      <p:bldP spid="9118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10165" y="1393130"/>
            <a:ext cx="8573953" cy="175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薄膜干涉现象</a:t>
            </a:r>
            <a:endParaRPr kumimoji="1"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让一束光经薄膜的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表面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反射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后，形成的两束反射光产生的干涉现象叫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薄膜干涉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33150" y="669855"/>
            <a:ext cx="2871536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四、薄膜干涉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304030" y="5501640"/>
            <a:ext cx="4733925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竖直放置的肥皂薄膜由于重力作用，</a:t>
            </a:r>
            <a:r>
              <a:rPr lang="zh-CN" altLang="en-US" sz="22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下面厚，上面薄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3225" y="2776855"/>
            <a:ext cx="4474845" cy="263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入射光经薄膜上表面反射后得第一束光，折射光经薄膜下表面反射，又经上表面折射后得第二束光，这两束光由同一入射振动分出，是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相干光</a:t>
            </a:r>
            <a:r>
              <a:rPr lang="zh-CN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，属分振幅干涉。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180" name="" r:id="rId2" imgW="3541395" imgH="3213735"/>
        </mc:Choice>
        <mc:Fallback>
          <p:control name="" r:id="rId2" imgW="3541395" imgH="3213735">
            <p:pic>
              <p:nvPicPr>
                <p:cNvPr id="0" name="Host Control  5017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9880" y="3165475"/>
                  <a:ext cx="3541395" cy="32137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ldLvl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88031" y="612268"/>
            <a:ext cx="8389047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薄膜干涉条纹特点</a:t>
            </a:r>
            <a:endParaRPr kumimoji="1"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在薄膜干涉中，前、后表面反射光的路程差由膜的厚度决定，薄膜干涉中</a:t>
            </a:r>
            <a:r>
              <a:rPr kumimoji="1"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同一明条纹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（暗条纹）出现在</a:t>
            </a:r>
            <a:r>
              <a:rPr kumimoji="1"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膜的厚度相等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的地方。</a:t>
            </a:r>
            <a:endParaRPr kumimoji="1"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由于光波波长极短，介质膜足够薄才能观察到干涉条纹。</a:t>
            </a:r>
            <a:endParaRPr kumimoji="1"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443038" y="2616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画布 1649"/>
          <p:cNvGrpSpPr/>
          <p:nvPr/>
        </p:nvGrpSpPr>
        <p:grpSpPr bwMode="auto">
          <a:xfrm>
            <a:off x="-25400" y="3027736"/>
            <a:ext cx="4454556" cy="3599960"/>
            <a:chOff x="2720" y="1553"/>
            <a:chExt cx="2044" cy="2432"/>
          </a:xfrm>
        </p:grpSpPr>
        <p:sp>
          <p:nvSpPr>
            <p:cNvPr id="5" name="AutoShape 28"/>
            <p:cNvSpPr>
              <a:spLocks noRot="1" noChangeArrowheads="1"/>
            </p:cNvSpPr>
            <p:nvPr/>
          </p:nvSpPr>
          <p:spPr bwMode="auto">
            <a:xfrm>
              <a:off x="2720" y="1553"/>
              <a:ext cx="2044" cy="2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矩形 1651"/>
            <p:cNvSpPr>
              <a:spLocks noChangeArrowheads="1"/>
            </p:cNvSpPr>
            <p:nvPr/>
          </p:nvSpPr>
          <p:spPr bwMode="auto">
            <a:xfrm>
              <a:off x="2889" y="3473"/>
              <a:ext cx="1232" cy="1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矩形 1652"/>
            <p:cNvSpPr>
              <a:spLocks noChangeArrowheads="1"/>
            </p:cNvSpPr>
            <p:nvPr/>
          </p:nvSpPr>
          <p:spPr bwMode="auto">
            <a:xfrm rot="20982090">
              <a:off x="2856" y="3192"/>
              <a:ext cx="1260" cy="1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直线 1653"/>
            <p:cNvSpPr>
              <a:spLocks noChangeShapeType="1"/>
            </p:cNvSpPr>
            <p:nvPr/>
          </p:nvSpPr>
          <p:spPr bwMode="auto">
            <a:xfrm>
              <a:off x="3261" y="2616"/>
              <a:ext cx="1" cy="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直线 1654"/>
            <p:cNvSpPr>
              <a:spLocks noChangeShapeType="1"/>
            </p:cNvSpPr>
            <p:nvPr/>
          </p:nvSpPr>
          <p:spPr bwMode="auto">
            <a:xfrm flipH="1" flipV="1">
              <a:off x="3326" y="2635"/>
              <a:ext cx="9" cy="7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直线 1655"/>
            <p:cNvSpPr>
              <a:spLocks noChangeShapeType="1"/>
            </p:cNvSpPr>
            <p:nvPr/>
          </p:nvSpPr>
          <p:spPr bwMode="auto">
            <a:xfrm>
              <a:off x="3273" y="3372"/>
              <a:ext cx="1" cy="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直线 1656"/>
            <p:cNvSpPr>
              <a:spLocks noChangeShapeType="1"/>
            </p:cNvSpPr>
            <p:nvPr/>
          </p:nvSpPr>
          <p:spPr bwMode="auto">
            <a:xfrm flipV="1">
              <a:off x="3408" y="2625"/>
              <a:ext cx="1" cy="8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矩形 1657"/>
            <p:cNvSpPr>
              <a:spLocks noChangeArrowheads="1"/>
            </p:cNvSpPr>
            <p:nvPr/>
          </p:nvSpPr>
          <p:spPr bwMode="auto">
            <a:xfrm>
              <a:off x="4059" y="3164"/>
              <a:ext cx="119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直线 1658"/>
            <p:cNvSpPr>
              <a:spLocks noChangeShapeType="1"/>
            </p:cNvSpPr>
            <p:nvPr/>
          </p:nvSpPr>
          <p:spPr bwMode="auto">
            <a:xfrm flipV="1">
              <a:off x="4070" y="3406"/>
              <a:ext cx="103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直线 1659"/>
            <p:cNvSpPr>
              <a:spLocks noChangeShapeType="1"/>
            </p:cNvSpPr>
            <p:nvPr/>
          </p:nvSpPr>
          <p:spPr bwMode="auto">
            <a:xfrm flipV="1">
              <a:off x="4070" y="3231"/>
              <a:ext cx="103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直线 1660"/>
            <p:cNvSpPr>
              <a:spLocks noChangeShapeType="1"/>
            </p:cNvSpPr>
            <p:nvPr/>
          </p:nvSpPr>
          <p:spPr bwMode="auto">
            <a:xfrm flipV="1">
              <a:off x="4070" y="3311"/>
              <a:ext cx="114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文本框 1661"/>
            <p:cNvSpPr txBox="1">
              <a:spLocks noChangeArrowheads="1"/>
            </p:cNvSpPr>
            <p:nvPr/>
          </p:nvSpPr>
          <p:spPr bwMode="auto">
            <a:xfrm>
              <a:off x="3100" y="2337"/>
              <a:ext cx="22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3200" dirty="0">
                <a:latin typeface="Arial" panose="020B0604020202020204" pitchFamily="34" charset="0"/>
              </a:endParaRPr>
            </a:p>
          </p:txBody>
        </p:sp>
        <p:sp>
          <p:nvSpPr>
            <p:cNvPr id="17" name="文本框 1662"/>
            <p:cNvSpPr txBox="1">
              <a:spLocks noChangeArrowheads="1"/>
            </p:cNvSpPr>
            <p:nvPr/>
          </p:nvSpPr>
          <p:spPr bwMode="auto">
            <a:xfrm>
              <a:off x="3314" y="2345"/>
              <a:ext cx="4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3200" dirty="0">
                <a:latin typeface="Arial" panose="020B0604020202020204" pitchFamily="34" charset="0"/>
              </a:endParaRPr>
            </a:p>
          </p:txBody>
        </p:sp>
        <p:sp>
          <p:nvSpPr>
            <p:cNvPr id="18" name="文本框 1663"/>
            <p:cNvSpPr txBox="1">
              <a:spLocks noChangeArrowheads="1"/>
            </p:cNvSpPr>
            <p:nvPr/>
          </p:nvSpPr>
          <p:spPr bwMode="auto">
            <a:xfrm>
              <a:off x="3360" y="3698"/>
              <a:ext cx="57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玻璃</a:t>
              </a:r>
              <a:endParaRPr lang="zh-CN" altLang="zh-CN" sz="2800" dirty="0">
                <a:latin typeface="Arial" panose="020B0604020202020204" pitchFamily="34" charset="0"/>
              </a:endParaRPr>
            </a:p>
          </p:txBody>
        </p:sp>
        <p:sp>
          <p:nvSpPr>
            <p:cNvPr id="19" name="文本框 1664"/>
            <p:cNvSpPr txBox="1">
              <a:spLocks noChangeArrowheads="1"/>
            </p:cNvSpPr>
            <p:nvPr/>
          </p:nvSpPr>
          <p:spPr bwMode="auto">
            <a:xfrm>
              <a:off x="4277" y="3164"/>
              <a:ext cx="48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纸片</a:t>
              </a:r>
              <a:endParaRPr lang="zh-CN" altLang="zh-CN" sz="2800" dirty="0">
                <a:latin typeface="Arial" panose="020B0604020202020204" pitchFamily="34" charset="0"/>
              </a:endParaRPr>
            </a:p>
          </p:txBody>
        </p:sp>
        <p:sp>
          <p:nvSpPr>
            <p:cNvPr id="20" name="矩形 1665"/>
            <p:cNvSpPr>
              <a:spLocks noChangeArrowheads="1"/>
            </p:cNvSpPr>
            <p:nvPr/>
          </p:nvSpPr>
          <p:spPr bwMode="auto">
            <a:xfrm>
              <a:off x="2818" y="1677"/>
              <a:ext cx="1419" cy="7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矩形 1667"/>
            <p:cNvSpPr>
              <a:spLocks noChangeArrowheads="1"/>
            </p:cNvSpPr>
            <p:nvPr/>
          </p:nvSpPr>
          <p:spPr bwMode="auto">
            <a:xfrm>
              <a:off x="2829" y="1677"/>
              <a:ext cx="120" cy="7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矩形 1668"/>
            <p:cNvSpPr>
              <a:spLocks noChangeArrowheads="1"/>
            </p:cNvSpPr>
            <p:nvPr/>
          </p:nvSpPr>
          <p:spPr bwMode="auto">
            <a:xfrm>
              <a:off x="3575" y="1692"/>
              <a:ext cx="120" cy="7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矩形 1669"/>
            <p:cNvSpPr>
              <a:spLocks noChangeArrowheads="1"/>
            </p:cNvSpPr>
            <p:nvPr/>
          </p:nvSpPr>
          <p:spPr bwMode="auto">
            <a:xfrm>
              <a:off x="3318" y="1683"/>
              <a:ext cx="120" cy="7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矩形 1670"/>
            <p:cNvSpPr>
              <a:spLocks noChangeArrowheads="1"/>
            </p:cNvSpPr>
            <p:nvPr/>
          </p:nvSpPr>
          <p:spPr bwMode="auto">
            <a:xfrm>
              <a:off x="3071" y="1686"/>
              <a:ext cx="120" cy="7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矩形 1671"/>
            <p:cNvSpPr>
              <a:spLocks noChangeArrowheads="1"/>
            </p:cNvSpPr>
            <p:nvPr/>
          </p:nvSpPr>
          <p:spPr bwMode="auto">
            <a:xfrm>
              <a:off x="4030" y="1681"/>
              <a:ext cx="120" cy="7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矩形 1672"/>
            <p:cNvSpPr>
              <a:spLocks noChangeArrowheads="1"/>
            </p:cNvSpPr>
            <p:nvPr/>
          </p:nvSpPr>
          <p:spPr bwMode="auto">
            <a:xfrm>
              <a:off x="3815" y="1684"/>
              <a:ext cx="120" cy="7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4214279" y="2863796"/>
            <a:ext cx="455275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zh-CN" altLang="zh-CN" sz="2000" b="1" kern="1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薄膜干涉的典型装置之一是</a:t>
            </a:r>
            <a:r>
              <a:rPr lang="zh-CN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劈尖</a:t>
            </a:r>
            <a:r>
              <a:rPr lang="zh-CN" altLang="zh-CN" sz="2000" b="1" kern="1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，将两块玻璃板叠起来，在一端垫纸片或细丝，两板之间形成一层空气膜。</a:t>
            </a:r>
            <a:endParaRPr lang="en-US" altLang="zh-CN" sz="2000" b="1" kern="1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14495" y="4462780"/>
            <a:ext cx="458025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</a:t>
            </a:r>
            <a:r>
              <a:rPr lang="zh-CN" altLang="zh-CN" sz="2000" b="1" kern="1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从点光源发出的光经透镜变成平行光射向空气劈尖，自劈尖上下两表面反射后形成</a:t>
            </a:r>
            <a:r>
              <a:rPr lang="en-US" altLang="zh-CN" sz="2000" b="1" kern="100" dirty="0" err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hlinkClick r:id="rId1"/>
              </a:rPr>
              <a:t>相干光</a:t>
            </a:r>
            <a:r>
              <a:rPr lang="zh-CN" altLang="zh-CN" sz="2000" b="1" kern="1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，在劈尖上表面观察到明暗相间等间距</a:t>
            </a:r>
            <a:r>
              <a:rPr lang="zh-CN" altLang="en-US" sz="2000" b="1" kern="1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zh-CN" sz="2000" b="1" kern="1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干涉条纹。 </a:t>
            </a:r>
            <a:endParaRPr lang="zh-CN" altLang="en-US" sz="2000" b="1" kern="1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肥皂液膜的干涉条纹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7" y="904775"/>
            <a:ext cx="4494998" cy="33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水面液膜的干涉条纹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359" y="3190892"/>
            <a:ext cx="4090820" cy="331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877594" y="1326565"/>
            <a:ext cx="381635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白光的薄膜干涉条纹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——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彩色条纹</a:t>
            </a:r>
            <a:endParaRPr lang="zh-CN" altLang="en-US" sz="28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84213" y="5157788"/>
            <a:ext cx="36004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水面上的油膜呈彩色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26736" y="1536098"/>
            <a:ext cx="7494425" cy="396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①相干光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膜的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前后表面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的反射光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光程差：薄膜厚度的两倍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②观察薄膜干涉应在光源的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同一侧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，因为是反射光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③每一条纹呈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水平分布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，各条纹按竖直方位排列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④白光做薄膜干涉实验得到的是彩色条纹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⑤薄膜干涉条纹是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等厚线</a:t>
            </a:r>
            <a:endParaRPr lang="zh-CN" altLang="en-US" sz="24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827" y="787994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26206" y="741089"/>
            <a:ext cx="86627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若双缝干涉实验中，用单色光照射间距为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0.30 mm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的两缝，在离缝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1.20 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的屏上测得两侧第五级暗纹中心间距为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22.78 mm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，则所用的单色光波长为多少？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4400" y="2993060"/>
            <a:ext cx="46361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解：由杨氏干涉暗纹公式：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93163" y="3714502"/>
            <a:ext cx="51104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而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694948" y="2838642"/>
          <a:ext cx="2529386" cy="87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1" imgW="1129665" imgH="393700" progId="">
                  <p:embed/>
                </p:oleObj>
              </mc:Choice>
              <mc:Fallback>
                <p:oleObj name="Equation" r:id="rId1" imgW="1129665" imgH="393700" progId="">
                  <p:embed/>
                  <p:pic>
                    <p:nvPicPr>
                      <p:cNvPr id="0" name="Picture 42" descr="image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948" y="2838642"/>
                        <a:ext cx="2529386" cy="8758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679006" y="3615391"/>
          <a:ext cx="5545328" cy="1026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quation" r:id="rId3" imgW="2132965" imgH="393700" progId="">
                  <p:embed/>
                </p:oleObj>
              </mc:Choice>
              <mc:Fallback>
                <p:oleObj name="Equation" r:id="rId3" imgW="2132965" imgH="393700" progId="">
                  <p:embed/>
                  <p:pic>
                    <p:nvPicPr>
                      <p:cNvPr id="0" name="Picture 43" descr="image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006" y="3615391"/>
                        <a:ext cx="5545328" cy="1026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07625" y="5083871"/>
            <a:ext cx="16821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则波长为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283369" y="561813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027698" y="5043607"/>
          <a:ext cx="5843587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5" imgW="2628900" imgH="596900" progId="">
                  <p:embed/>
                </p:oleObj>
              </mc:Choice>
              <mc:Fallback>
                <p:oleObj name="Equation" r:id="rId5" imgW="2628900" imgH="596900" progId="">
                  <p:embed/>
                  <p:pic>
                    <p:nvPicPr>
                      <p:cNvPr id="0" name="Picture 44" descr="image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698" y="5043607"/>
                        <a:ext cx="5843587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 descr="白色大理石"/>
          <p:cNvSpPr txBox="1">
            <a:spLocks noChangeArrowheads="1"/>
          </p:cNvSpPr>
          <p:nvPr/>
        </p:nvSpPr>
        <p:spPr bwMode="auto">
          <a:xfrm>
            <a:off x="533400" y="1234783"/>
            <a:ext cx="5943600" cy="521970"/>
          </a:xfrm>
          <a:prstGeom prst="rect">
            <a:avLst/>
          </a:prstGeom>
          <a:solidFill>
            <a:srgbClr val="00B0F0"/>
          </a:solidFill>
          <a:ln w="19050">
            <a:solidFill>
              <a:srgbClr val="00B0F0"/>
            </a:solidFill>
            <a:miter lim="800000"/>
          </a:ln>
          <a:effectLst>
            <a:outerShdw dist="99190" dir="3011666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干涉现象、衍射现象是波独有的特征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7" name="Text Box 5" descr="白色大理石"/>
          <p:cNvSpPr txBox="1">
            <a:spLocks noChangeArrowheads="1"/>
          </p:cNvSpPr>
          <p:nvPr/>
        </p:nvSpPr>
        <p:spPr bwMode="auto">
          <a:xfrm>
            <a:off x="533400" y="2183765"/>
            <a:ext cx="7247255" cy="521970"/>
          </a:xfrm>
          <a:prstGeom prst="rect">
            <a:avLst/>
          </a:prstGeom>
          <a:solidFill>
            <a:srgbClr val="00B0F0"/>
          </a:solidFill>
          <a:ln w="19050">
            <a:solidFill>
              <a:srgbClr val="00B0F0"/>
            </a:solidFill>
            <a:miter lim="800000"/>
          </a:ln>
          <a:effectLst>
            <a:outerShdw dist="99190" dir="3011666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如果要证明光是波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就应观察到光的干涉现象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8" name="Text Box 6" descr="白色大理石"/>
          <p:cNvSpPr txBox="1">
            <a:spLocks noChangeArrowheads="1"/>
          </p:cNvSpPr>
          <p:nvPr/>
        </p:nvSpPr>
        <p:spPr bwMode="auto">
          <a:xfrm>
            <a:off x="542925" y="3093828"/>
            <a:ext cx="5334000" cy="1383665"/>
          </a:xfrm>
          <a:prstGeom prst="rect">
            <a:avLst/>
          </a:prstGeom>
          <a:solidFill>
            <a:srgbClr val="00B0F0"/>
          </a:solidFill>
          <a:ln w="19050">
            <a:solidFill>
              <a:srgbClr val="00B0F0"/>
            </a:solidFill>
            <a:miter lim="800000"/>
          </a:ln>
          <a:effectLst>
            <a:outerShdw dist="99190" dir="3011666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1801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年英国物理学家托马斯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杨在实验室里成功地观察到了光的干涉现象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199" name="Picture 7" descr="tuomasiya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76476" y="3448050"/>
            <a:ext cx="2416175" cy="2971800"/>
          </a:xfrm>
          <a:prstGeom prst="rect">
            <a:avLst/>
          </a:prstGeom>
          <a:noFill/>
          <a:ln w="38100" cmpd="dbl">
            <a:solidFill>
              <a:srgbClr val="00B0F0"/>
            </a:solidFill>
            <a:miter lim="800000"/>
            <a:headEnd/>
            <a:tailEnd/>
          </a:ln>
          <a:effectLst>
            <a:outerShdw dist="99190" dir="3011666" algn="ctr" rotWithShape="0">
              <a:schemeClr val="bg2"/>
            </a:outerShdw>
          </a:effectLst>
        </p:spPr>
      </p:pic>
      <p:pic>
        <p:nvPicPr>
          <p:cNvPr id="8214" name="Picture 22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056" y="4857750"/>
            <a:ext cx="5038725" cy="156210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nimBg="1"/>
      <p:bldP spid="8197" grpId="0" bldLvl="0" animBg="1"/>
      <p:bldP spid="8198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10679" y="749846"/>
                <a:ext cx="8970745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【例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在双缝干涉实验中，光屏上过某点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到双缝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的路程差为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7.5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如果用频率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6.0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黄光照射双缝，试通过计算分析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点出现的是明纹还是暗纹？</a:t>
                </a: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9" y="749846"/>
                <a:ext cx="8970745" cy="1754326"/>
              </a:xfrm>
              <a:prstGeom prst="rect">
                <a:avLst/>
              </a:prstGeom>
              <a:blipFill rotWithShape="1">
                <a:blip r:embed="rId1"/>
                <a:stretch>
                  <a:fillRect l="-1019" r="-1019" b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85142" y="3060438"/>
            <a:ext cx="46361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解：入射光波长：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82557" y="4023712"/>
            <a:ext cx="3831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点到双缝的路程差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83369" y="475630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82557" y="4832149"/>
            <a:ext cx="9069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是偶数时，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点为明纹；当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是奇数时，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点是暗纹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28354" y="322722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12701" y="2808378"/>
          <a:ext cx="2892019" cy="1003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Equation" r:id="rId2" imgW="1129665" imgH="393700" progId="">
                  <p:embed/>
                </p:oleObj>
              </mc:Choice>
              <mc:Fallback>
                <p:oleObj name="Equation" r:id="rId2" imgW="1129665" imgH="393700" progId="">
                  <p:embed/>
                  <p:pic>
                    <p:nvPicPr>
                      <p:cNvPr id="0" name="Picture 37" descr="image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701" y="2808378"/>
                        <a:ext cx="2892019" cy="1003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057180" y="3861525"/>
          <a:ext cx="2326105" cy="92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Equation" r:id="rId4" imgW="989965" imgH="393700" progId="">
                  <p:embed/>
                </p:oleObj>
              </mc:Choice>
              <mc:Fallback>
                <p:oleObj name="Equation" r:id="rId4" imgW="989965" imgH="393700" progId="">
                  <p:embed/>
                  <p:pic>
                    <p:nvPicPr>
                      <p:cNvPr id="0" name="Picture 38" descr="image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180" y="3861525"/>
                        <a:ext cx="2326105" cy="920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85931" y="5451092"/>
          <a:ext cx="1780674" cy="99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Equation" r:id="rId6" imgW="698500" imgH="393700" progId="">
                  <p:embed/>
                </p:oleObj>
              </mc:Choice>
              <mc:Fallback>
                <p:oleObj name="Equation" r:id="rId6" imgW="698500" imgH="393700" progId="">
                  <p:embed/>
                  <p:pic>
                    <p:nvPicPr>
                      <p:cNvPr id="0" name="Picture 39" descr="image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931" y="5451092"/>
                        <a:ext cx="1780674" cy="9996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529916" y="6093421"/>
            <a:ext cx="2558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点是暗纹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95699" y="671042"/>
                <a:ext cx="884342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【例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白色平行光垂直入射到间距为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的双缝上，距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处放置屏幕。已知白光的波长范围是从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400nm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760nm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，并且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试求第一级彩色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带宽度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（两个极端波长的同级明纹中心之间的距离）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。？</a:t>
                </a: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99" y="671042"/>
                <a:ext cx="8843428" cy="2308324"/>
              </a:xfrm>
              <a:prstGeom prst="rect">
                <a:avLst/>
              </a:prstGeom>
              <a:blipFill rotWithShape="1">
                <a:blip r:embed="rId1"/>
                <a:stretch>
                  <a:fillRect l="-1034" r="-1103" b="-2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5497" y="3108223"/>
                <a:ext cx="8629050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：由公式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𝑘𝐷</m:t>
                        </m:r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，可知波长范围为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时，明纹彩色宽度为：</a:t>
                </a:r>
                <a:endPara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497" y="3108223"/>
                <a:ext cx="862905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484" t="-7692"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83369" y="475630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55680" y="4850676"/>
            <a:ext cx="6473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由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可得，第一级明纹彩色带宽度为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28354" y="322722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667217" y="4191187"/>
                <a:ext cx="22409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𝑘𝐷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695" y="3475990"/>
                <a:ext cx="2755265" cy="1897380"/>
              </a:xfrm>
              <a:prstGeom prst="rect">
                <a:avLst/>
              </a:prstGeom>
              <a:blipFill rotWithShape="1">
                <a:blip r:embed="rId3"/>
                <a:stretch>
                  <a:fillRect t="-126667" r="-29155" b="-19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336625" y="5819606"/>
                <a:ext cx="85615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𝑘𝐷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=500×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760−400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/0.25=0.72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0" y="5280660"/>
                <a:ext cx="8561705" cy="1804035"/>
              </a:xfrm>
              <a:prstGeom prst="rect">
                <a:avLst/>
              </a:prstGeom>
              <a:blipFill rotWithShape="1">
                <a:blip r:embed="rId4"/>
                <a:stretch>
                  <a:fillRect t="-126667" b="-19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18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2285" y="947420"/>
            <a:ext cx="1404938" cy="4794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   结</a:t>
            </a:r>
            <a:endParaRPr lang="zh-CN" altLang="en-US" sz="3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05485" y="1320165"/>
            <a:ext cx="6854825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</a:rPr>
              <a:t>相干条件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       频率相同、振动方向相同、相位差恒定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en-US" sz="2400" b="1" dirty="0">
                <a:latin typeface="宋体" panose="02010600030101010101" pitchFamily="2" charset="-122"/>
              </a:rPr>
              <a:t>2.</a:t>
            </a:r>
            <a:r>
              <a:rPr lang="zh-CN" altLang="en-US" sz="2400" b="1" dirty="0">
                <a:latin typeface="宋体" panose="02010600030101010101" pitchFamily="2" charset="-122"/>
              </a:rPr>
              <a:t>杨氏双缝干涉条纹特点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       明暗相间的等间距条纹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21690" y="418147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4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杨氏双缝干涉条纹位置</a:t>
            </a:r>
            <a:endParaRPr lang="zh-CN" altLang="en-US" sz="2400" b="1"/>
          </a:p>
        </p:txBody>
      </p:sp>
      <p:graphicFrame>
        <p:nvGraphicFramePr>
          <p:cNvPr id="2" name="对象 281"/>
          <p:cNvGraphicFramePr>
            <a:graphicFrameLocks noChangeAspect="1"/>
          </p:cNvGraphicFramePr>
          <p:nvPr/>
        </p:nvGraphicFramePr>
        <p:xfrm>
          <a:off x="3471545" y="4778375"/>
          <a:ext cx="2326005" cy="57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600200" imgH="393700" progId="Equation.KSEE3">
                  <p:embed/>
                </p:oleObj>
              </mc:Choice>
              <mc:Fallback>
                <p:oleObj name="" r:id="rId1" imgW="16002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1545" y="4778375"/>
                        <a:ext cx="2326005" cy="572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07540" y="4864735"/>
            <a:ext cx="1238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0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明纹位置 </a:t>
            </a:r>
            <a:endParaRPr lang="zh-CN" altLang="en-US" sz="2000" b="1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2790" y="5547360"/>
            <a:ext cx="22644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0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暗纹位置</a:t>
            </a:r>
            <a:endParaRPr lang="zh-CN" altLang="en-US" sz="2000" b="1"/>
          </a:p>
        </p:txBody>
      </p:sp>
      <p:graphicFrame>
        <p:nvGraphicFramePr>
          <p:cNvPr id="5" name="对象 282"/>
          <p:cNvGraphicFramePr>
            <a:graphicFrameLocks noChangeAspect="1"/>
          </p:cNvGraphicFramePr>
          <p:nvPr/>
        </p:nvGraphicFramePr>
        <p:xfrm>
          <a:off x="3471545" y="5547360"/>
          <a:ext cx="3157220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955800" imgH="393700" progId="Equation.KSEE3">
                  <p:embed/>
                </p:oleObj>
              </mc:Choice>
              <mc:Fallback>
                <p:oleObj name="" r:id="rId3" imgW="1955800" imgH="3937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1545" y="5547360"/>
                        <a:ext cx="3157220" cy="635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960755"/>
            <a:ext cx="7194550" cy="711200"/>
          </a:xfrm>
        </p:spPr>
        <p:txBody>
          <a:bodyPr>
            <a:noAutofit/>
          </a:bodyPr>
          <a:lstStyle/>
          <a:p>
            <a:pPr algn="l" eaLnBrk="1" hangingPunct="1">
              <a:buClr>
                <a:srgbClr val="DA0058"/>
              </a:buClr>
              <a:buSzPct val="90000"/>
            </a:pP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获得相干光的两种方法（同一光源）</a:t>
            </a:r>
            <a:endParaRPr lang="en-US" altLang="zh-CN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4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1991F8E-4DB4-43C6-862D-A65587137329}" type="slidenum">
              <a:rPr lang="en-US" altLang="zh-CN" sz="1400"/>
            </a:fld>
            <a:endParaRPr lang="en-US" altLang="zh-CN" sz="1400"/>
          </a:p>
        </p:txBody>
      </p:sp>
      <p:grpSp>
        <p:nvGrpSpPr>
          <p:cNvPr id="520196" name="Group 4"/>
          <p:cNvGrpSpPr/>
          <p:nvPr/>
        </p:nvGrpSpPr>
        <p:grpSpPr bwMode="auto">
          <a:xfrm>
            <a:off x="368363" y="1859870"/>
            <a:ext cx="3240087" cy="4665663"/>
            <a:chOff x="192" y="1104"/>
            <a:chExt cx="2016" cy="2880"/>
          </a:xfrm>
        </p:grpSpPr>
        <p:sp>
          <p:nvSpPr>
            <p:cNvPr id="10286" name="Rectangle 5"/>
            <p:cNvSpPr>
              <a:spLocks noChangeArrowheads="1"/>
            </p:cNvSpPr>
            <p:nvPr/>
          </p:nvSpPr>
          <p:spPr bwMode="auto">
            <a:xfrm>
              <a:off x="192" y="1104"/>
              <a:ext cx="2016" cy="2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20198" name="Text Box 6"/>
            <p:cNvSpPr txBox="1">
              <a:spLocks noChangeArrowheads="1"/>
            </p:cNvSpPr>
            <p:nvPr/>
          </p:nvSpPr>
          <p:spPr bwMode="auto">
            <a:xfrm>
              <a:off x="192" y="1104"/>
              <a:ext cx="2016" cy="5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en-US" altLang="zh-CN" sz="20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Amplitude-</a:t>
              </a:r>
              <a:r>
                <a:rPr lang="en-US" altLang="zh-CN" sz="20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splitted</a:t>
              </a:r>
              <a:endPara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40000"/>
                </a:lnSpc>
                <a:defRPr/>
              </a:pPr>
              <a:r>
                <a:rPr lang="zh-CN" altLang="en-US" sz="2000" b="1" dirty="0">
                  <a:solidFill>
                    <a:srgbClr val="00B0F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分振幅法</a:t>
              </a:r>
              <a:endParaRPr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153" name="Freeform 7"/>
            <p:cNvSpPr/>
            <p:nvPr/>
          </p:nvSpPr>
          <p:spPr bwMode="auto">
            <a:xfrm rot="2379605">
              <a:off x="240" y="2544"/>
              <a:ext cx="880" cy="48"/>
            </a:xfrm>
            <a:custGeom>
              <a:avLst/>
              <a:gdLst>
                <a:gd name="T0" fmla="*/ 0 w 672"/>
                <a:gd name="T1" fmla="*/ 0 h 104"/>
                <a:gd name="T2" fmla="*/ 10686 w 672"/>
                <a:gd name="T3" fmla="*/ 0 h 104"/>
                <a:gd name="T4" fmla="*/ 21185 w 672"/>
                <a:gd name="T5" fmla="*/ 0 h 104"/>
                <a:gd name="T6" fmla="*/ 31873 w 672"/>
                <a:gd name="T7" fmla="*/ 0 h 104"/>
                <a:gd name="T8" fmla="*/ 42218 w 672"/>
                <a:gd name="T9" fmla="*/ 0 h 104"/>
                <a:gd name="T10" fmla="*/ 52718 w 672"/>
                <a:gd name="T11" fmla="*/ 0 h 104"/>
                <a:gd name="T12" fmla="*/ 63292 w 672"/>
                <a:gd name="T13" fmla="*/ 0 h 104"/>
                <a:gd name="T14" fmla="*/ 73838 w 672"/>
                <a:gd name="T15" fmla="*/ 0 h 104"/>
                <a:gd name="T16" fmla="*/ 84525 w 672"/>
                <a:gd name="T17" fmla="*/ 0 h 104"/>
                <a:gd name="T18" fmla="*/ 94989 w 672"/>
                <a:gd name="T19" fmla="*/ 0 h 104"/>
                <a:gd name="T20" fmla="*/ 105658 w 672"/>
                <a:gd name="T21" fmla="*/ 0 h 104"/>
                <a:gd name="T22" fmla="*/ 116081 w 672"/>
                <a:gd name="T23" fmla="*/ 0 h 104"/>
                <a:gd name="T24" fmla="*/ 137267 w 672"/>
                <a:gd name="T25" fmla="*/ 0 h 104"/>
                <a:gd name="T26" fmla="*/ 147806 w 672"/>
                <a:gd name="T27" fmla="*/ 0 h 1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38100" cmpd="sng">
              <a:solidFill>
                <a:srgbClr val="00B0F0"/>
              </a:solidFill>
              <a:round/>
              <a:headEnd type="none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0B0F0"/>
                </a:solidFill>
              </a:endParaRPr>
            </a:p>
          </p:txBody>
        </p:sp>
        <p:grpSp>
          <p:nvGrpSpPr>
            <p:cNvPr id="47154" name="Group 8"/>
            <p:cNvGrpSpPr/>
            <p:nvPr/>
          </p:nvGrpSpPr>
          <p:grpSpPr bwMode="auto">
            <a:xfrm>
              <a:off x="960" y="2400"/>
              <a:ext cx="880" cy="432"/>
              <a:chOff x="1200" y="2112"/>
              <a:chExt cx="880" cy="432"/>
            </a:xfrm>
          </p:grpSpPr>
          <p:sp>
            <p:nvSpPr>
              <p:cNvPr id="47160" name="Freeform 9"/>
              <p:cNvSpPr/>
              <p:nvPr/>
            </p:nvSpPr>
            <p:spPr bwMode="auto">
              <a:xfrm rot="-2571406">
                <a:off x="1200" y="2112"/>
                <a:ext cx="880" cy="48"/>
              </a:xfrm>
              <a:custGeom>
                <a:avLst/>
                <a:gdLst>
                  <a:gd name="T0" fmla="*/ 0 w 672"/>
                  <a:gd name="T1" fmla="*/ 0 h 104"/>
                  <a:gd name="T2" fmla="*/ 10686 w 672"/>
                  <a:gd name="T3" fmla="*/ 0 h 104"/>
                  <a:gd name="T4" fmla="*/ 21185 w 672"/>
                  <a:gd name="T5" fmla="*/ 0 h 104"/>
                  <a:gd name="T6" fmla="*/ 31873 w 672"/>
                  <a:gd name="T7" fmla="*/ 0 h 104"/>
                  <a:gd name="T8" fmla="*/ 42218 w 672"/>
                  <a:gd name="T9" fmla="*/ 0 h 104"/>
                  <a:gd name="T10" fmla="*/ 52718 w 672"/>
                  <a:gd name="T11" fmla="*/ 0 h 104"/>
                  <a:gd name="T12" fmla="*/ 63292 w 672"/>
                  <a:gd name="T13" fmla="*/ 0 h 104"/>
                  <a:gd name="T14" fmla="*/ 73838 w 672"/>
                  <a:gd name="T15" fmla="*/ 0 h 104"/>
                  <a:gd name="T16" fmla="*/ 84525 w 672"/>
                  <a:gd name="T17" fmla="*/ 0 h 104"/>
                  <a:gd name="T18" fmla="*/ 94989 w 672"/>
                  <a:gd name="T19" fmla="*/ 0 h 104"/>
                  <a:gd name="T20" fmla="*/ 105658 w 672"/>
                  <a:gd name="T21" fmla="*/ 0 h 104"/>
                  <a:gd name="T22" fmla="*/ 116081 w 672"/>
                  <a:gd name="T23" fmla="*/ 0 h 104"/>
                  <a:gd name="T24" fmla="*/ 137267 w 672"/>
                  <a:gd name="T25" fmla="*/ 0 h 104"/>
                  <a:gd name="T26" fmla="*/ 147806 w 672"/>
                  <a:gd name="T27" fmla="*/ 0 h 10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72" h="104">
                    <a:moveTo>
                      <a:pt x="0" y="96"/>
                    </a:moveTo>
                    <a:cubicBezTo>
                      <a:pt x="16" y="48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96"/>
                    </a:cubicBezTo>
                    <a:cubicBezTo>
                      <a:pt x="112" y="96"/>
                      <a:pt x="128" y="0"/>
                      <a:pt x="144" y="0"/>
                    </a:cubicBezTo>
                    <a:cubicBezTo>
                      <a:pt x="160" y="0"/>
                      <a:pt x="176" y="96"/>
                      <a:pt x="192" y="96"/>
                    </a:cubicBezTo>
                    <a:cubicBezTo>
                      <a:pt x="208" y="96"/>
                      <a:pt x="224" y="0"/>
                      <a:pt x="240" y="0"/>
                    </a:cubicBezTo>
                    <a:cubicBezTo>
                      <a:pt x="256" y="0"/>
                      <a:pt x="272" y="96"/>
                      <a:pt x="288" y="96"/>
                    </a:cubicBezTo>
                    <a:cubicBezTo>
                      <a:pt x="304" y="96"/>
                      <a:pt x="320" y="0"/>
                      <a:pt x="336" y="0"/>
                    </a:cubicBezTo>
                    <a:cubicBezTo>
                      <a:pt x="352" y="0"/>
                      <a:pt x="368" y="96"/>
                      <a:pt x="384" y="96"/>
                    </a:cubicBezTo>
                    <a:cubicBezTo>
                      <a:pt x="400" y="96"/>
                      <a:pt x="416" y="0"/>
                      <a:pt x="432" y="0"/>
                    </a:cubicBezTo>
                    <a:cubicBezTo>
                      <a:pt x="448" y="0"/>
                      <a:pt x="464" y="88"/>
                      <a:pt x="480" y="96"/>
                    </a:cubicBezTo>
                    <a:cubicBezTo>
                      <a:pt x="496" y="104"/>
                      <a:pt x="504" y="56"/>
                      <a:pt x="528" y="48"/>
                    </a:cubicBezTo>
                    <a:cubicBezTo>
                      <a:pt x="552" y="40"/>
                      <a:pt x="600" y="48"/>
                      <a:pt x="624" y="48"/>
                    </a:cubicBezTo>
                    <a:cubicBezTo>
                      <a:pt x="648" y="48"/>
                      <a:pt x="660" y="48"/>
                      <a:pt x="672" y="48"/>
                    </a:cubicBezTo>
                  </a:path>
                </a:pathLst>
              </a:custGeom>
              <a:noFill/>
              <a:ln w="28575" cmpd="sng">
                <a:solidFill>
                  <a:srgbClr val="CC00FF"/>
                </a:solidFill>
                <a:round/>
                <a:headEnd type="none" w="med" len="med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6" name="Line 10"/>
              <p:cNvSpPr>
                <a:spLocks noChangeShapeType="1"/>
              </p:cNvSpPr>
              <p:nvPr/>
            </p:nvSpPr>
            <p:spPr bwMode="auto">
              <a:xfrm flipV="1">
                <a:off x="1240" y="2448"/>
                <a:ext cx="80" cy="96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90" name="Line 11"/>
            <p:cNvSpPr>
              <a:spLocks noChangeShapeType="1"/>
            </p:cNvSpPr>
            <p:nvPr/>
          </p:nvSpPr>
          <p:spPr bwMode="auto">
            <a:xfrm>
              <a:off x="1000" y="2832"/>
              <a:ext cx="202" cy="48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7156" name="Group 12"/>
            <p:cNvGrpSpPr/>
            <p:nvPr/>
          </p:nvGrpSpPr>
          <p:grpSpPr bwMode="auto">
            <a:xfrm>
              <a:off x="1200" y="2496"/>
              <a:ext cx="960" cy="816"/>
              <a:chOff x="1344" y="2400"/>
              <a:chExt cx="960" cy="816"/>
            </a:xfrm>
          </p:grpSpPr>
          <p:sp>
            <p:nvSpPr>
              <p:cNvPr id="10293" name="Line 13"/>
              <p:cNvSpPr>
                <a:spLocks noChangeShapeType="1"/>
              </p:cNvSpPr>
              <p:nvPr/>
            </p:nvSpPr>
            <p:spPr bwMode="auto">
              <a:xfrm flipV="1">
                <a:off x="1344" y="2741"/>
                <a:ext cx="200" cy="469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59" name="Freeform 14"/>
              <p:cNvSpPr/>
              <p:nvPr/>
            </p:nvSpPr>
            <p:spPr bwMode="auto">
              <a:xfrm rot="-2571406">
                <a:off x="1424" y="2400"/>
                <a:ext cx="880" cy="48"/>
              </a:xfrm>
              <a:custGeom>
                <a:avLst/>
                <a:gdLst>
                  <a:gd name="T0" fmla="*/ 0 w 672"/>
                  <a:gd name="T1" fmla="*/ 0 h 104"/>
                  <a:gd name="T2" fmla="*/ 10686 w 672"/>
                  <a:gd name="T3" fmla="*/ 0 h 104"/>
                  <a:gd name="T4" fmla="*/ 21185 w 672"/>
                  <a:gd name="T5" fmla="*/ 0 h 104"/>
                  <a:gd name="T6" fmla="*/ 31873 w 672"/>
                  <a:gd name="T7" fmla="*/ 0 h 104"/>
                  <a:gd name="T8" fmla="*/ 42218 w 672"/>
                  <a:gd name="T9" fmla="*/ 0 h 104"/>
                  <a:gd name="T10" fmla="*/ 52718 w 672"/>
                  <a:gd name="T11" fmla="*/ 0 h 104"/>
                  <a:gd name="T12" fmla="*/ 63292 w 672"/>
                  <a:gd name="T13" fmla="*/ 0 h 104"/>
                  <a:gd name="T14" fmla="*/ 73838 w 672"/>
                  <a:gd name="T15" fmla="*/ 0 h 104"/>
                  <a:gd name="T16" fmla="*/ 84525 w 672"/>
                  <a:gd name="T17" fmla="*/ 0 h 104"/>
                  <a:gd name="T18" fmla="*/ 94989 w 672"/>
                  <a:gd name="T19" fmla="*/ 0 h 104"/>
                  <a:gd name="T20" fmla="*/ 105658 w 672"/>
                  <a:gd name="T21" fmla="*/ 0 h 104"/>
                  <a:gd name="T22" fmla="*/ 116081 w 672"/>
                  <a:gd name="T23" fmla="*/ 0 h 104"/>
                  <a:gd name="T24" fmla="*/ 137267 w 672"/>
                  <a:gd name="T25" fmla="*/ 0 h 104"/>
                  <a:gd name="T26" fmla="*/ 147806 w 672"/>
                  <a:gd name="T27" fmla="*/ 0 h 10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72" h="104">
                    <a:moveTo>
                      <a:pt x="0" y="96"/>
                    </a:moveTo>
                    <a:cubicBezTo>
                      <a:pt x="16" y="48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96"/>
                    </a:cubicBezTo>
                    <a:cubicBezTo>
                      <a:pt x="112" y="96"/>
                      <a:pt x="128" y="0"/>
                      <a:pt x="144" y="0"/>
                    </a:cubicBezTo>
                    <a:cubicBezTo>
                      <a:pt x="160" y="0"/>
                      <a:pt x="176" y="96"/>
                      <a:pt x="192" y="96"/>
                    </a:cubicBezTo>
                    <a:cubicBezTo>
                      <a:pt x="208" y="96"/>
                      <a:pt x="224" y="0"/>
                      <a:pt x="240" y="0"/>
                    </a:cubicBezTo>
                    <a:cubicBezTo>
                      <a:pt x="256" y="0"/>
                      <a:pt x="272" y="96"/>
                      <a:pt x="288" y="96"/>
                    </a:cubicBezTo>
                    <a:cubicBezTo>
                      <a:pt x="304" y="96"/>
                      <a:pt x="320" y="0"/>
                      <a:pt x="336" y="0"/>
                    </a:cubicBezTo>
                    <a:cubicBezTo>
                      <a:pt x="352" y="0"/>
                      <a:pt x="368" y="96"/>
                      <a:pt x="384" y="96"/>
                    </a:cubicBezTo>
                    <a:cubicBezTo>
                      <a:pt x="400" y="96"/>
                      <a:pt x="416" y="0"/>
                      <a:pt x="432" y="0"/>
                    </a:cubicBezTo>
                    <a:cubicBezTo>
                      <a:pt x="448" y="0"/>
                      <a:pt x="464" y="88"/>
                      <a:pt x="480" y="96"/>
                    </a:cubicBezTo>
                    <a:cubicBezTo>
                      <a:pt x="496" y="104"/>
                      <a:pt x="504" y="56"/>
                      <a:pt x="528" y="48"/>
                    </a:cubicBezTo>
                    <a:cubicBezTo>
                      <a:pt x="552" y="40"/>
                      <a:pt x="600" y="48"/>
                      <a:pt x="624" y="48"/>
                    </a:cubicBezTo>
                    <a:cubicBezTo>
                      <a:pt x="648" y="48"/>
                      <a:pt x="660" y="48"/>
                      <a:pt x="672" y="48"/>
                    </a:cubicBezTo>
                  </a:path>
                </a:pathLst>
              </a:custGeom>
              <a:noFill/>
              <a:ln w="28575" cmpd="sng">
                <a:solidFill>
                  <a:srgbClr val="CC00FF"/>
                </a:solidFill>
                <a:round/>
                <a:headEnd type="none" w="med" len="med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92" name="Rectangle 15"/>
            <p:cNvSpPr>
              <a:spLocks noChangeArrowheads="1"/>
            </p:cNvSpPr>
            <p:nvPr/>
          </p:nvSpPr>
          <p:spPr bwMode="auto">
            <a:xfrm>
              <a:off x="360" y="2832"/>
              <a:ext cx="1720" cy="480"/>
            </a:xfrm>
            <a:prstGeom prst="rect">
              <a:avLst/>
            </a:prstGeom>
            <a:solidFill>
              <a:srgbClr val="BDFDFF">
                <a:alpha val="50195"/>
              </a:srgb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520208" name="Group 16"/>
          <p:cNvGrpSpPr/>
          <p:nvPr/>
        </p:nvGrpSpPr>
        <p:grpSpPr bwMode="auto">
          <a:xfrm>
            <a:off x="3681475" y="1853520"/>
            <a:ext cx="5256213" cy="4672013"/>
            <a:chOff x="2304" y="624"/>
            <a:chExt cx="3264" cy="3360"/>
          </a:xfrm>
        </p:grpSpPr>
        <p:sp>
          <p:nvSpPr>
            <p:cNvPr id="10246" name="Rectangle 17"/>
            <p:cNvSpPr>
              <a:spLocks noChangeArrowheads="1"/>
            </p:cNvSpPr>
            <p:nvPr/>
          </p:nvSpPr>
          <p:spPr bwMode="auto">
            <a:xfrm>
              <a:off x="2304" y="624"/>
              <a:ext cx="3264" cy="3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20210" name="Text Box 18"/>
            <p:cNvSpPr txBox="1">
              <a:spLocks noChangeArrowheads="1"/>
            </p:cNvSpPr>
            <p:nvPr/>
          </p:nvSpPr>
          <p:spPr bwMode="auto">
            <a:xfrm>
              <a:off x="2304" y="624"/>
              <a:ext cx="3264" cy="43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</a:rPr>
                <a:t>   </a:t>
              </a:r>
              <a:r>
                <a:rPr lang="en-US" altLang="zh-CN" sz="20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Wave surface-</a:t>
              </a:r>
              <a:r>
                <a:rPr lang="en-US" altLang="zh-CN" sz="2000" b="1" dirty="0" err="1">
                  <a:solidFill>
                    <a:srgbClr val="00B0F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splitted</a:t>
              </a:r>
              <a:r>
                <a:rPr lang="en-US" altLang="zh-CN" sz="20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</a:t>
              </a:r>
              <a:r>
                <a:rPr lang="zh-CN" altLang="en-US" sz="2000" b="1" dirty="0">
                  <a:solidFill>
                    <a:srgbClr val="00B0F0"/>
                  </a:solidFill>
                  <a:latin typeface="Times New Roman" panose="02020603050405020304" pitchFamily="18" charset="0"/>
                </a:rPr>
                <a:t>分波阵面法</a:t>
              </a:r>
              <a:endPara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8" name="Oval 19"/>
            <p:cNvSpPr>
              <a:spLocks noChangeArrowheads="1"/>
            </p:cNvSpPr>
            <p:nvPr/>
          </p:nvSpPr>
          <p:spPr bwMode="auto">
            <a:xfrm>
              <a:off x="4065" y="2180"/>
              <a:ext cx="268" cy="275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49" name="Oval 20"/>
            <p:cNvSpPr>
              <a:spLocks noChangeArrowheads="1"/>
            </p:cNvSpPr>
            <p:nvPr/>
          </p:nvSpPr>
          <p:spPr bwMode="auto">
            <a:xfrm>
              <a:off x="4065" y="2611"/>
              <a:ext cx="268" cy="275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50" name="Oval 21"/>
            <p:cNvSpPr>
              <a:spLocks noChangeArrowheads="1"/>
            </p:cNvSpPr>
            <p:nvPr/>
          </p:nvSpPr>
          <p:spPr bwMode="auto">
            <a:xfrm>
              <a:off x="3911" y="2455"/>
              <a:ext cx="575" cy="588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51" name="Oval 22"/>
            <p:cNvSpPr>
              <a:spLocks noChangeArrowheads="1"/>
            </p:cNvSpPr>
            <p:nvPr/>
          </p:nvSpPr>
          <p:spPr bwMode="auto">
            <a:xfrm>
              <a:off x="3911" y="2023"/>
              <a:ext cx="575" cy="588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52" name="Oval 23"/>
            <p:cNvSpPr>
              <a:spLocks noChangeArrowheads="1"/>
            </p:cNvSpPr>
            <p:nvPr/>
          </p:nvSpPr>
          <p:spPr bwMode="auto">
            <a:xfrm>
              <a:off x="3758" y="2298"/>
              <a:ext cx="881" cy="902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53" name="Oval 24"/>
            <p:cNvSpPr>
              <a:spLocks noChangeArrowheads="1"/>
            </p:cNvSpPr>
            <p:nvPr/>
          </p:nvSpPr>
          <p:spPr bwMode="auto">
            <a:xfrm>
              <a:off x="3758" y="1867"/>
              <a:ext cx="881" cy="902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54" name="Oval 25"/>
            <p:cNvSpPr>
              <a:spLocks noChangeArrowheads="1"/>
            </p:cNvSpPr>
            <p:nvPr/>
          </p:nvSpPr>
          <p:spPr bwMode="auto">
            <a:xfrm>
              <a:off x="3605" y="2141"/>
              <a:ext cx="1188" cy="1216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55" name="Oval 26"/>
            <p:cNvSpPr>
              <a:spLocks noChangeArrowheads="1"/>
            </p:cNvSpPr>
            <p:nvPr/>
          </p:nvSpPr>
          <p:spPr bwMode="auto">
            <a:xfrm>
              <a:off x="3605" y="1710"/>
              <a:ext cx="1188" cy="1215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56" name="Oval 27"/>
            <p:cNvSpPr>
              <a:spLocks noChangeArrowheads="1"/>
            </p:cNvSpPr>
            <p:nvPr/>
          </p:nvSpPr>
          <p:spPr bwMode="auto">
            <a:xfrm>
              <a:off x="3451" y="1984"/>
              <a:ext cx="1493" cy="1529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57" name="Oval 28"/>
            <p:cNvSpPr>
              <a:spLocks noChangeArrowheads="1"/>
            </p:cNvSpPr>
            <p:nvPr/>
          </p:nvSpPr>
          <p:spPr bwMode="auto">
            <a:xfrm>
              <a:off x="3451" y="1553"/>
              <a:ext cx="1493" cy="1529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58" name="Oval 29"/>
            <p:cNvSpPr>
              <a:spLocks noChangeArrowheads="1"/>
            </p:cNvSpPr>
            <p:nvPr/>
          </p:nvSpPr>
          <p:spPr bwMode="auto">
            <a:xfrm>
              <a:off x="3298" y="1827"/>
              <a:ext cx="1801" cy="1843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59" name="Oval 30"/>
            <p:cNvSpPr>
              <a:spLocks noChangeArrowheads="1"/>
            </p:cNvSpPr>
            <p:nvPr/>
          </p:nvSpPr>
          <p:spPr bwMode="auto">
            <a:xfrm>
              <a:off x="3298" y="1396"/>
              <a:ext cx="1801" cy="1843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60" name="Oval 31"/>
            <p:cNvSpPr>
              <a:spLocks noChangeArrowheads="1"/>
            </p:cNvSpPr>
            <p:nvPr/>
          </p:nvSpPr>
          <p:spPr bwMode="auto">
            <a:xfrm>
              <a:off x="3143" y="1648"/>
              <a:ext cx="2112" cy="2182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61" name="Oval 32"/>
            <p:cNvSpPr>
              <a:spLocks noChangeArrowheads="1"/>
            </p:cNvSpPr>
            <p:nvPr/>
          </p:nvSpPr>
          <p:spPr bwMode="auto">
            <a:xfrm>
              <a:off x="3143" y="1233"/>
              <a:ext cx="2112" cy="2183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62" name="Line 33"/>
            <p:cNvSpPr>
              <a:spLocks noChangeShapeType="1"/>
            </p:cNvSpPr>
            <p:nvPr/>
          </p:nvSpPr>
          <p:spPr bwMode="auto">
            <a:xfrm>
              <a:off x="4385" y="2544"/>
              <a:ext cx="1087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3" name="Line 34"/>
            <p:cNvSpPr>
              <a:spLocks noChangeShapeType="1"/>
            </p:cNvSpPr>
            <p:nvPr/>
          </p:nvSpPr>
          <p:spPr bwMode="auto">
            <a:xfrm flipV="1">
              <a:off x="4416" y="2032"/>
              <a:ext cx="1025" cy="385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4" name="Line 35"/>
            <p:cNvSpPr>
              <a:spLocks noChangeShapeType="1"/>
            </p:cNvSpPr>
            <p:nvPr/>
          </p:nvSpPr>
          <p:spPr bwMode="auto">
            <a:xfrm>
              <a:off x="4385" y="2640"/>
              <a:ext cx="994" cy="4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5" name="Line 36"/>
            <p:cNvSpPr>
              <a:spLocks noChangeShapeType="1"/>
            </p:cNvSpPr>
            <p:nvPr/>
          </p:nvSpPr>
          <p:spPr bwMode="auto">
            <a:xfrm flipV="1">
              <a:off x="4354" y="1488"/>
              <a:ext cx="729" cy="832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6" name="Line 37"/>
            <p:cNvSpPr>
              <a:spLocks noChangeShapeType="1"/>
            </p:cNvSpPr>
            <p:nvPr/>
          </p:nvSpPr>
          <p:spPr bwMode="auto">
            <a:xfrm>
              <a:off x="4323" y="2736"/>
              <a:ext cx="776" cy="832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7" name="Rectangle 38"/>
            <p:cNvSpPr>
              <a:spLocks noChangeArrowheads="1"/>
            </p:cNvSpPr>
            <p:nvPr/>
          </p:nvSpPr>
          <p:spPr bwMode="auto">
            <a:xfrm>
              <a:off x="2849" y="1201"/>
              <a:ext cx="1367" cy="2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68" name="Oval 39"/>
            <p:cNvSpPr>
              <a:spLocks noChangeArrowheads="1"/>
            </p:cNvSpPr>
            <p:nvPr/>
          </p:nvSpPr>
          <p:spPr bwMode="auto">
            <a:xfrm>
              <a:off x="2335" y="1632"/>
              <a:ext cx="1801" cy="1843"/>
            </a:xfrm>
            <a:prstGeom prst="ellipse">
              <a:avLst/>
            </a:prstGeom>
            <a:noFill/>
            <a:ln w="28575">
              <a:solidFill>
                <a:srgbClr val="CC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69" name="Oval 40"/>
            <p:cNvSpPr>
              <a:spLocks noChangeArrowheads="1"/>
            </p:cNvSpPr>
            <p:nvPr/>
          </p:nvSpPr>
          <p:spPr bwMode="auto">
            <a:xfrm>
              <a:off x="2490" y="1792"/>
              <a:ext cx="1493" cy="1529"/>
            </a:xfrm>
            <a:prstGeom prst="ellipse">
              <a:avLst/>
            </a:prstGeom>
            <a:noFill/>
            <a:ln w="28575">
              <a:solidFill>
                <a:srgbClr val="CC00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70" name="Oval 41"/>
            <p:cNvSpPr>
              <a:spLocks noChangeArrowheads="1"/>
            </p:cNvSpPr>
            <p:nvPr/>
          </p:nvSpPr>
          <p:spPr bwMode="auto">
            <a:xfrm>
              <a:off x="2646" y="1952"/>
              <a:ext cx="1188" cy="1215"/>
            </a:xfrm>
            <a:prstGeom prst="ellipse">
              <a:avLst/>
            </a:prstGeom>
            <a:noFill/>
            <a:ln w="28575">
              <a:solidFill>
                <a:srgbClr val="CC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71" name="Oval 42"/>
            <p:cNvSpPr>
              <a:spLocks noChangeArrowheads="1"/>
            </p:cNvSpPr>
            <p:nvPr/>
          </p:nvSpPr>
          <p:spPr bwMode="auto">
            <a:xfrm>
              <a:off x="2801" y="2112"/>
              <a:ext cx="881" cy="902"/>
            </a:xfrm>
            <a:prstGeom prst="ellipse">
              <a:avLst/>
            </a:prstGeom>
            <a:noFill/>
            <a:ln w="28575">
              <a:solidFill>
                <a:srgbClr val="CC00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72" name="Oval 43"/>
            <p:cNvSpPr>
              <a:spLocks noChangeArrowheads="1"/>
            </p:cNvSpPr>
            <p:nvPr/>
          </p:nvSpPr>
          <p:spPr bwMode="auto">
            <a:xfrm>
              <a:off x="2956" y="2271"/>
              <a:ext cx="590" cy="588"/>
            </a:xfrm>
            <a:prstGeom prst="ellipse">
              <a:avLst/>
            </a:prstGeom>
            <a:noFill/>
            <a:ln w="28575">
              <a:solidFill>
                <a:srgbClr val="CC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73" name="Oval 44"/>
            <p:cNvSpPr>
              <a:spLocks noChangeArrowheads="1"/>
            </p:cNvSpPr>
            <p:nvPr/>
          </p:nvSpPr>
          <p:spPr bwMode="auto">
            <a:xfrm>
              <a:off x="3112" y="2432"/>
              <a:ext cx="249" cy="274"/>
            </a:xfrm>
            <a:prstGeom prst="ellipse">
              <a:avLst/>
            </a:prstGeom>
            <a:noFill/>
            <a:ln w="28575">
              <a:solidFill>
                <a:srgbClr val="CC00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74" name="Rectangle 45"/>
            <p:cNvSpPr>
              <a:spLocks noChangeArrowheads="1"/>
            </p:cNvSpPr>
            <p:nvPr/>
          </p:nvSpPr>
          <p:spPr bwMode="auto">
            <a:xfrm>
              <a:off x="2304" y="1536"/>
              <a:ext cx="901" cy="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75" name="Text Box 46"/>
            <p:cNvSpPr txBox="1">
              <a:spLocks noChangeArrowheads="1"/>
            </p:cNvSpPr>
            <p:nvPr/>
          </p:nvSpPr>
          <p:spPr bwMode="auto">
            <a:xfrm>
              <a:off x="3120" y="2464"/>
              <a:ext cx="22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6" name="Text Box 47"/>
            <p:cNvSpPr txBox="1">
              <a:spLocks noChangeArrowheads="1"/>
            </p:cNvSpPr>
            <p:nvPr/>
          </p:nvSpPr>
          <p:spPr bwMode="auto">
            <a:xfrm>
              <a:off x="2640" y="2416"/>
              <a:ext cx="720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lnSpc>
                  <a:spcPct val="130000"/>
                </a:lnSpc>
                <a:spcBef>
                  <a:spcPct val="2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9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7" name="Line 48"/>
            <p:cNvSpPr>
              <a:spLocks noChangeShapeType="1"/>
            </p:cNvSpPr>
            <p:nvPr/>
          </p:nvSpPr>
          <p:spPr bwMode="auto">
            <a:xfrm>
              <a:off x="2304" y="1008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7143" name="Group 49"/>
            <p:cNvGrpSpPr/>
            <p:nvPr/>
          </p:nvGrpSpPr>
          <p:grpSpPr bwMode="auto">
            <a:xfrm>
              <a:off x="3888" y="1200"/>
              <a:ext cx="336" cy="2656"/>
              <a:chOff x="3888" y="1200"/>
              <a:chExt cx="336" cy="2656"/>
            </a:xfrm>
          </p:grpSpPr>
          <p:sp>
            <p:nvSpPr>
              <p:cNvPr id="10279" name="Rectangle 50"/>
              <p:cNvSpPr>
                <a:spLocks noChangeArrowheads="1"/>
              </p:cNvSpPr>
              <p:nvPr/>
            </p:nvSpPr>
            <p:spPr bwMode="auto">
              <a:xfrm>
                <a:off x="4161" y="1205"/>
                <a:ext cx="63" cy="10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280" name="Rectangle 51"/>
              <p:cNvSpPr>
                <a:spLocks noChangeArrowheads="1"/>
              </p:cNvSpPr>
              <p:nvPr/>
            </p:nvSpPr>
            <p:spPr bwMode="auto">
              <a:xfrm>
                <a:off x="4161" y="2800"/>
                <a:ext cx="63" cy="105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281" name="Rectangle 52"/>
              <p:cNvSpPr>
                <a:spLocks noChangeArrowheads="1"/>
              </p:cNvSpPr>
              <p:nvPr/>
            </p:nvSpPr>
            <p:spPr bwMode="auto">
              <a:xfrm>
                <a:off x="4161" y="2384"/>
                <a:ext cx="63" cy="3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282" name="Rectangle 53"/>
              <p:cNvSpPr>
                <a:spLocks noChangeArrowheads="1"/>
              </p:cNvSpPr>
              <p:nvPr/>
            </p:nvSpPr>
            <p:spPr bwMode="auto">
              <a:xfrm>
                <a:off x="4161" y="2384"/>
                <a:ext cx="63" cy="3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lnSpc>
                    <a:spcPct val="130000"/>
                  </a:lnSpc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grpSp>
            <p:nvGrpSpPr>
              <p:cNvPr id="47148" name="Group 54"/>
              <p:cNvGrpSpPr/>
              <p:nvPr/>
            </p:nvGrpSpPr>
            <p:grpSpPr bwMode="auto">
              <a:xfrm>
                <a:off x="3888" y="1920"/>
                <a:ext cx="336" cy="1008"/>
                <a:chOff x="3888" y="1920"/>
                <a:chExt cx="336" cy="1008"/>
              </a:xfrm>
            </p:grpSpPr>
            <p:graphicFrame>
              <p:nvGraphicFramePr>
                <p:cNvPr id="47149" name="Object 55"/>
                <p:cNvGraphicFramePr>
                  <a:graphicFrameLocks noChangeAspect="1"/>
                </p:cNvGraphicFramePr>
                <p:nvPr/>
              </p:nvGraphicFramePr>
              <p:xfrm>
                <a:off x="3895" y="1920"/>
                <a:ext cx="329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78" name="Equation" r:id="rId1" imgW="139700" imgH="215900" progId="">
                        <p:embed/>
                      </p:oleObj>
                    </mc:Choice>
                    <mc:Fallback>
                      <p:oleObj name="Equation" r:id="rId1" imgW="139700" imgH="215900" progId="">
                        <p:embed/>
                        <p:pic>
                          <p:nvPicPr>
                            <p:cNvPr id="0" name="Picture 30" descr="image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95" y="1920"/>
                              <a:ext cx="329" cy="43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7150" name="Object 56"/>
                <p:cNvGraphicFramePr>
                  <a:graphicFrameLocks noChangeAspect="1"/>
                </p:cNvGraphicFramePr>
                <p:nvPr/>
              </p:nvGraphicFramePr>
              <p:xfrm>
                <a:off x="3888" y="2496"/>
                <a:ext cx="288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79" name="Equation" r:id="rId3" imgW="165100" imgH="215900" progId="">
                        <p:embed/>
                      </p:oleObj>
                    </mc:Choice>
                    <mc:Fallback>
                      <p:oleObj name="Equation" r:id="rId3" imgW="165100" imgH="215900" progId="">
                        <p:embed/>
                        <p:pic>
                          <p:nvPicPr>
                            <p:cNvPr id="0" name="Picture 31" descr="image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8" y="2496"/>
                              <a:ext cx="288" cy="43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520249" name="Text Box 57"/>
          <p:cNvSpPr txBox="1">
            <a:spLocks noChangeArrowheads="1"/>
          </p:cNvSpPr>
          <p:nvPr/>
        </p:nvSpPr>
        <p:spPr bwMode="auto">
          <a:xfrm>
            <a:off x="4065597" y="4265566"/>
            <a:ext cx="1017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1" dirty="0"/>
              <a:t>Light </a:t>
            </a:r>
            <a:endParaRPr lang="en-US" altLang="zh-CN" b="1" dirty="0"/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1" dirty="0"/>
              <a:t>source</a:t>
            </a:r>
            <a:endParaRPr lang="en-US" altLang="zh-CN" b="1" dirty="0"/>
          </a:p>
        </p:txBody>
      </p:sp>
    </p:spTree>
    <p:custDataLst>
      <p:tags r:id="rId5"/>
    </p:custDataLst>
  </p:cSld>
  <p:clrMapOvr>
    <a:masterClrMapping/>
  </p:clrMapOvr>
  <p:transition advTm="583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2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34315" y="1247140"/>
            <a:ext cx="4885055" cy="607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b="1" dirty="0">
                <a:latin typeface="宋体" panose="02010600030101010101" pitchFamily="2" charset="-122"/>
              </a:rPr>
              <a:t>1.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 杨氏双缝干涉</a:t>
            </a:r>
            <a:r>
              <a:rPr kumimoji="1"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hlinkClick r:id="rId1" action="ppaction://hlinkfile"/>
              </a:rPr>
              <a:t>实验装置</a:t>
            </a:r>
            <a:endParaRPr kumimoji="1" lang="zh-CN" altLang="en-US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549891" name="Picture 3" descr="杨氏干涉实验光路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853565"/>
            <a:ext cx="84582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609600" y="5059898"/>
            <a:ext cx="8534400" cy="1660525"/>
            <a:chOff x="609600" y="4846538"/>
            <a:chExt cx="8534400" cy="1660525"/>
          </a:xfrm>
        </p:grpSpPr>
        <p:sp>
          <p:nvSpPr>
            <p:cNvPr id="549892" name="Text Box 4"/>
            <p:cNvSpPr txBox="1">
              <a:spLocks noChangeArrowheads="1"/>
            </p:cNvSpPr>
            <p:nvPr/>
          </p:nvSpPr>
          <p:spPr bwMode="auto">
            <a:xfrm>
              <a:off x="609600" y="4846538"/>
              <a:ext cx="8534400" cy="166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2400" dirty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400" b="1" dirty="0"/>
                <a:t>单缝</a:t>
              </a:r>
              <a:r>
                <a:rPr kumimoji="1" lang="en-US" altLang="zh-CN" sz="2400" b="1" dirty="0"/>
                <a:t>S,  </a:t>
              </a:r>
              <a:r>
                <a:rPr kumimoji="1" lang="zh-CN" altLang="en-US" sz="2400" b="1" dirty="0"/>
                <a:t>双缝</a:t>
              </a:r>
              <a:r>
                <a:rPr kumimoji="1" lang="en-US" altLang="zh-CN" sz="2400" b="1" dirty="0"/>
                <a:t> S</a:t>
              </a:r>
              <a:r>
                <a:rPr kumimoji="1" lang="en-US" altLang="zh-CN" sz="2400" b="1" baseline="-25000" dirty="0"/>
                <a:t>1</a:t>
              </a:r>
              <a:r>
                <a:rPr kumimoji="1" lang="en-US" altLang="zh-CN" sz="2400" b="1" dirty="0"/>
                <a:t> </a:t>
              </a:r>
              <a:r>
                <a:rPr kumimoji="1" lang="zh-CN" altLang="en-US" sz="2400" b="1" dirty="0"/>
                <a:t>和</a:t>
              </a:r>
              <a:r>
                <a:rPr kumimoji="1" lang="en-US" altLang="zh-CN" sz="2400" b="1" dirty="0"/>
                <a:t> S</a:t>
              </a:r>
              <a:r>
                <a:rPr kumimoji="1" lang="en-US" altLang="zh-CN" sz="2400" b="1" baseline="-25000" dirty="0"/>
                <a:t>2</a:t>
              </a:r>
              <a:r>
                <a:rPr kumimoji="1" lang="en-US" altLang="zh-CN" sz="2400" b="1" dirty="0"/>
                <a:t>, </a:t>
              </a:r>
              <a:r>
                <a:rPr kumimoji="1" lang="zh-CN" altLang="en-US" sz="2400" b="1" dirty="0"/>
                <a:t>接收屏</a:t>
              </a:r>
              <a:r>
                <a:rPr kumimoji="1" lang="en-US" altLang="zh-CN" sz="2400" b="1" dirty="0"/>
                <a:t>P</a:t>
              </a:r>
              <a:endParaRPr kumimoji="1" lang="en-US" altLang="zh-CN" sz="2400" b="1" dirty="0"/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/>
                <a:t>      </a:t>
              </a:r>
              <a:r>
                <a:rPr kumimoji="1" lang="zh-CN" altLang="en-US" sz="2400" b="1" dirty="0"/>
                <a:t>双缝之间的距离  </a:t>
              </a:r>
              <a:r>
                <a:rPr kumimoji="1" lang="en-US" altLang="zh-CN" sz="2800" b="1" u="sng" dirty="0">
                  <a:solidFill>
                    <a:srgbClr val="00B0F0"/>
                  </a:solidFill>
                </a:rPr>
                <a:t>d</a:t>
              </a:r>
              <a:r>
                <a:rPr kumimoji="1" lang="zh-CN" altLang="en-US" sz="2800" dirty="0">
                  <a:solidFill>
                    <a:srgbClr val="CC0066"/>
                  </a:solidFill>
                </a:rPr>
                <a:t>      </a:t>
              </a:r>
              <a:r>
                <a:rPr kumimoji="1" lang="zh-CN" altLang="en-US" sz="2400" b="1" dirty="0"/>
                <a:t>双缝到光屏之间的距离</a:t>
              </a:r>
              <a:r>
                <a:rPr kumimoji="1" lang="zh-CN" altLang="en-US" sz="2000" dirty="0"/>
                <a:t>   </a:t>
              </a:r>
              <a:r>
                <a:rPr kumimoji="1" lang="en-US" altLang="zh-CN" sz="2800" b="1" u="sng" dirty="0">
                  <a:solidFill>
                    <a:srgbClr val="00B0F0"/>
                  </a:solidFill>
                </a:rPr>
                <a:t>L</a:t>
              </a:r>
              <a:endParaRPr kumimoji="1" lang="en-US" altLang="zh-CN" sz="2800" b="1" u="sng" dirty="0">
                <a:solidFill>
                  <a:srgbClr val="00B0F0"/>
                </a:solidFill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   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 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&gt;&gt;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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 &gt;&gt; d 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（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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zh-CN" altLang="en-US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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 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  <a:endPara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9894" name="Object 6"/>
            <p:cNvGraphicFramePr>
              <a:graphicFrameLocks noChangeAspect="1"/>
            </p:cNvGraphicFramePr>
            <p:nvPr/>
          </p:nvGraphicFramePr>
          <p:xfrm>
            <a:off x="3967498" y="5983188"/>
            <a:ext cx="500062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9" name="Equation" r:id="rId3" imgW="279400" imgH="203200" progId="">
                    <p:embed/>
                  </p:oleObj>
                </mc:Choice>
                <mc:Fallback>
                  <p:oleObj name="Equation" r:id="rId3" imgW="279400" imgH="203200" progId="">
                    <p:embed/>
                    <p:pic>
                      <p:nvPicPr>
                        <p:cNvPr id="0" name="Picture 19" descr="image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498" y="5983188"/>
                          <a:ext cx="500062" cy="36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0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497A549-E1DC-4EE2-A32D-D21C42CBE5A5}" type="slidenum">
              <a:rPr lang="en-US" altLang="zh-CN" sz="1400"/>
            </a:fld>
            <a:endParaRPr lang="en-US" altLang="zh-CN" sz="1400"/>
          </a:p>
        </p:txBody>
      </p:sp>
      <p:sp>
        <p:nvSpPr>
          <p:cNvPr id="51206" name="文本框 2"/>
          <p:cNvSpPr txBox="1">
            <a:spLocks noChangeArrowheads="1"/>
          </p:cNvSpPr>
          <p:nvPr/>
        </p:nvSpPr>
        <p:spPr bwMode="auto">
          <a:xfrm>
            <a:off x="2124075" y="3508375"/>
            <a:ext cx="287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</a:rPr>
              <a:t>G</a:t>
            </a:r>
            <a:endParaRPr kumimoji="1" lang="zh-CN" altLang="en-US" sz="2000">
              <a:solidFill>
                <a:schemeClr val="bg1"/>
              </a:solidFill>
            </a:endParaRPr>
          </a:p>
        </p:txBody>
      </p:sp>
      <p:sp>
        <p:nvSpPr>
          <p:cNvPr id="51207" name="文本框 7"/>
          <p:cNvSpPr txBox="1">
            <a:spLocks noChangeArrowheads="1"/>
          </p:cNvSpPr>
          <p:nvPr/>
        </p:nvSpPr>
        <p:spPr bwMode="auto">
          <a:xfrm>
            <a:off x="6553200" y="3508375"/>
            <a:ext cx="287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</a:rPr>
              <a:t>P</a:t>
            </a:r>
            <a:endParaRPr kumimoji="1" lang="zh-CN" altLang="en-US" sz="200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174625" y="642620"/>
            <a:ext cx="2891155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A0058"/>
              </a:buClr>
              <a:buSzPct val="90000"/>
            </a:pP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光的干涉</a:t>
            </a:r>
            <a:endParaRPr lang="en-US" altLang="zh-CN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56100" y="3967480"/>
            <a:ext cx="27813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L</a:t>
            </a:r>
            <a:endParaRPr lang="en-US" altLang="zh-CN">
              <a:solidFill>
                <a:srgbClr val="FFFF00"/>
              </a:solidFill>
            </a:endParaRPr>
          </a:p>
        </p:txBody>
      </p:sp>
    </p:spTree>
    <p:custDataLst>
      <p:tags r:id="rId5"/>
    </p:custDataLst>
  </p:cSld>
  <p:clrMapOvr>
    <a:masterClrMapping/>
  </p:clrMapOvr>
  <p:transition advTm="17162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28747" y="687838"/>
            <a:ext cx="4572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宋体" panose="02010600030101010101" pitchFamily="2" charset="-122"/>
              </a:rPr>
              <a:t>2.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杨氏双缝干涉条纹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28600" y="1323474"/>
            <a:ext cx="243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00B0F0"/>
                </a:solidFill>
                <a:latin typeface="宋体" panose="02010600030101010101" pitchFamily="2" charset="-122"/>
              </a:rPr>
              <a:t>（1）装置特点</a:t>
            </a:r>
            <a:endParaRPr kumimoji="1" lang="zh-CN" altLang="en-US" sz="2400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28600" y="2923672"/>
            <a:ext cx="3657600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）注意</a:t>
            </a:r>
            <a:endParaRPr kumimoji="1" lang="zh-CN" altLang="en-US" sz="2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①要用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单色光</a:t>
            </a:r>
            <a:endParaRPr kumimoji="1" lang="zh-CN" altLang="en-US" sz="24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197" name="Group 36"/>
          <p:cNvGrpSpPr/>
          <p:nvPr/>
        </p:nvGrpSpPr>
        <p:grpSpPr bwMode="auto">
          <a:xfrm>
            <a:off x="4876800" y="942472"/>
            <a:ext cx="3081338" cy="3028950"/>
            <a:chOff x="3216" y="1713"/>
            <a:chExt cx="1941" cy="1908"/>
          </a:xfrm>
        </p:grpSpPr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3360" y="1728"/>
              <a:ext cx="61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单缝</a:t>
              </a:r>
              <a:endPara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3984" y="1713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双缝</a:t>
              </a:r>
              <a:endPara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4233" y="2328"/>
              <a:ext cx="330" cy="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4134" y="3204"/>
              <a:ext cx="65" cy="4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3747" y="2120"/>
              <a:ext cx="65" cy="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3747" y="2954"/>
              <a:ext cx="65" cy="6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4134" y="2120"/>
              <a:ext cx="65" cy="5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4134" y="2704"/>
              <a:ext cx="65" cy="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9" name="Rectangle 15"/>
            <p:cNvSpPr>
              <a:spLocks noChangeArrowheads="1"/>
            </p:cNvSpPr>
            <p:nvPr/>
          </p:nvSpPr>
          <p:spPr bwMode="auto">
            <a:xfrm>
              <a:off x="5040" y="2016"/>
              <a:ext cx="65" cy="15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3216" y="2594"/>
              <a:ext cx="5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3216" y="2928"/>
              <a:ext cx="5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3216" y="3261"/>
              <a:ext cx="5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3803" y="2633"/>
              <a:ext cx="253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7" name="Text Box 23"/>
            <p:cNvSpPr txBox="1">
              <a:spLocks noChangeArrowheads="1"/>
            </p:cNvSpPr>
            <p:nvPr/>
          </p:nvSpPr>
          <p:spPr bwMode="auto">
            <a:xfrm>
              <a:off x="4244" y="3101"/>
              <a:ext cx="330" cy="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4848" y="1713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屏</a:t>
              </a:r>
              <a:endPara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43" name="Group 27"/>
            <p:cNvGrpSpPr/>
            <p:nvPr/>
          </p:nvGrpSpPr>
          <p:grpSpPr bwMode="auto">
            <a:xfrm>
              <a:off x="3408" y="1920"/>
              <a:ext cx="1632" cy="1681"/>
              <a:chOff x="864" y="1056"/>
              <a:chExt cx="1632" cy="2112"/>
            </a:xfrm>
          </p:grpSpPr>
          <p:sp>
            <p:nvSpPr>
              <p:cNvPr id="16412" name="AutoShape 28"/>
              <p:cNvSpPr>
                <a:spLocks noChangeArrowheads="1"/>
              </p:cNvSpPr>
              <p:nvPr/>
            </p:nvSpPr>
            <p:spPr bwMode="auto">
              <a:xfrm rot="5400000">
                <a:off x="1488" y="1681"/>
                <a:ext cx="432" cy="432"/>
              </a:xfrm>
              <a:custGeom>
                <a:avLst/>
                <a:gdLst>
                  <a:gd name="G0" fmla="+- 10662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662"/>
                  <a:gd name="G18" fmla="*/ 10662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10662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10662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69 w 21600"/>
                  <a:gd name="T15" fmla="*/ 10800 h 21600"/>
                  <a:gd name="T16" fmla="*/ 10800 w 21600"/>
                  <a:gd name="T17" fmla="*/ 138 h 21600"/>
                  <a:gd name="T18" fmla="*/ 21531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38" y="10800"/>
                    </a:moveTo>
                    <a:cubicBezTo>
                      <a:pt x="138" y="4911"/>
                      <a:pt x="4911" y="138"/>
                      <a:pt x="10800" y="138"/>
                    </a:cubicBezTo>
                    <a:cubicBezTo>
                      <a:pt x="16688" y="137"/>
                      <a:pt x="21461" y="4911"/>
                      <a:pt x="21462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noFill/>
              <a:ln w="38100">
                <a:solidFill>
                  <a:srgbClr val="CC0000"/>
                </a:solidFill>
                <a:prstDash val="sysDot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13" name="AutoShape 29"/>
              <p:cNvSpPr>
                <a:spLocks noChangeArrowheads="1"/>
              </p:cNvSpPr>
              <p:nvPr/>
            </p:nvSpPr>
            <p:spPr bwMode="auto">
              <a:xfrm rot="5400000">
                <a:off x="1488" y="2160"/>
                <a:ext cx="432" cy="432"/>
              </a:xfrm>
              <a:custGeom>
                <a:avLst/>
                <a:gdLst>
                  <a:gd name="G0" fmla="+- 10662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662"/>
                  <a:gd name="G18" fmla="*/ 10662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10662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10662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69 w 21600"/>
                  <a:gd name="T15" fmla="*/ 10800 h 21600"/>
                  <a:gd name="T16" fmla="*/ 10800 w 21600"/>
                  <a:gd name="T17" fmla="*/ 138 h 21600"/>
                  <a:gd name="T18" fmla="*/ 21531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38" y="10800"/>
                    </a:moveTo>
                    <a:cubicBezTo>
                      <a:pt x="138" y="4911"/>
                      <a:pt x="4911" y="138"/>
                      <a:pt x="10800" y="138"/>
                    </a:cubicBezTo>
                    <a:cubicBezTo>
                      <a:pt x="16688" y="137"/>
                      <a:pt x="21461" y="4911"/>
                      <a:pt x="21462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noFill/>
              <a:ln w="38100">
                <a:solidFill>
                  <a:srgbClr val="CC0000"/>
                </a:solidFill>
                <a:prstDash val="sysDot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14" name="AutoShape 30"/>
              <p:cNvSpPr>
                <a:spLocks noChangeArrowheads="1"/>
              </p:cNvSpPr>
              <p:nvPr/>
            </p:nvSpPr>
            <p:spPr bwMode="auto">
              <a:xfrm rot="5400000">
                <a:off x="1296" y="1488"/>
                <a:ext cx="815" cy="816"/>
              </a:xfrm>
              <a:custGeom>
                <a:avLst/>
                <a:gdLst>
                  <a:gd name="G0" fmla="+- 10662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662"/>
                  <a:gd name="G18" fmla="*/ 10662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10662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10662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69 w 21600"/>
                  <a:gd name="T15" fmla="*/ 10800 h 21600"/>
                  <a:gd name="T16" fmla="*/ 10800 w 21600"/>
                  <a:gd name="T17" fmla="*/ 138 h 21600"/>
                  <a:gd name="T18" fmla="*/ 21531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38" y="10800"/>
                    </a:moveTo>
                    <a:cubicBezTo>
                      <a:pt x="138" y="4911"/>
                      <a:pt x="4911" y="138"/>
                      <a:pt x="10800" y="138"/>
                    </a:cubicBezTo>
                    <a:cubicBezTo>
                      <a:pt x="16688" y="137"/>
                      <a:pt x="21461" y="4911"/>
                      <a:pt x="21462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noFill/>
              <a:ln w="9525">
                <a:solidFill>
                  <a:srgbClr val="CC0000"/>
                </a:solidFill>
                <a:prstDash val="sysDot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15" name="AutoShape 31"/>
              <p:cNvSpPr>
                <a:spLocks noChangeArrowheads="1"/>
              </p:cNvSpPr>
              <p:nvPr/>
            </p:nvSpPr>
            <p:spPr bwMode="auto">
              <a:xfrm rot="5400000">
                <a:off x="1296" y="1968"/>
                <a:ext cx="815" cy="816"/>
              </a:xfrm>
              <a:custGeom>
                <a:avLst/>
                <a:gdLst>
                  <a:gd name="G0" fmla="+- 10662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662"/>
                  <a:gd name="G18" fmla="*/ 10662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10662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10662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69 w 21600"/>
                  <a:gd name="T15" fmla="*/ 10800 h 21600"/>
                  <a:gd name="T16" fmla="*/ 10800 w 21600"/>
                  <a:gd name="T17" fmla="*/ 138 h 21600"/>
                  <a:gd name="T18" fmla="*/ 21531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38" y="10800"/>
                    </a:moveTo>
                    <a:cubicBezTo>
                      <a:pt x="138" y="4911"/>
                      <a:pt x="4911" y="138"/>
                      <a:pt x="10800" y="138"/>
                    </a:cubicBezTo>
                    <a:cubicBezTo>
                      <a:pt x="16688" y="137"/>
                      <a:pt x="21461" y="4911"/>
                      <a:pt x="21462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noFill/>
              <a:ln w="19050">
                <a:solidFill>
                  <a:srgbClr val="CC0000"/>
                </a:solidFill>
                <a:prstDash val="sysDot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16" name="AutoShape 32"/>
              <p:cNvSpPr>
                <a:spLocks noChangeArrowheads="1"/>
              </p:cNvSpPr>
              <p:nvPr/>
            </p:nvSpPr>
            <p:spPr bwMode="auto">
              <a:xfrm rot="5400000">
                <a:off x="1056" y="1248"/>
                <a:ext cx="1248" cy="1248"/>
              </a:xfrm>
              <a:custGeom>
                <a:avLst/>
                <a:gdLst>
                  <a:gd name="G0" fmla="+- 10662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662"/>
                  <a:gd name="G18" fmla="*/ 10662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10662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10662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69 w 21600"/>
                  <a:gd name="T15" fmla="*/ 10800 h 21600"/>
                  <a:gd name="T16" fmla="*/ 10800 w 21600"/>
                  <a:gd name="T17" fmla="*/ 138 h 21600"/>
                  <a:gd name="T18" fmla="*/ 21531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38" y="10800"/>
                    </a:moveTo>
                    <a:cubicBezTo>
                      <a:pt x="138" y="4911"/>
                      <a:pt x="4911" y="138"/>
                      <a:pt x="10800" y="138"/>
                    </a:cubicBezTo>
                    <a:cubicBezTo>
                      <a:pt x="16688" y="137"/>
                      <a:pt x="21461" y="4911"/>
                      <a:pt x="21462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noFill/>
              <a:ln w="9525">
                <a:solidFill>
                  <a:srgbClr val="CC0000"/>
                </a:solidFill>
                <a:prstDash val="sysDot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17" name="AutoShape 33"/>
              <p:cNvSpPr>
                <a:spLocks noChangeArrowheads="1"/>
              </p:cNvSpPr>
              <p:nvPr/>
            </p:nvSpPr>
            <p:spPr bwMode="auto">
              <a:xfrm rot="5400000">
                <a:off x="1056" y="1728"/>
                <a:ext cx="1248" cy="1248"/>
              </a:xfrm>
              <a:custGeom>
                <a:avLst/>
                <a:gdLst>
                  <a:gd name="G0" fmla="+- 10662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662"/>
                  <a:gd name="G18" fmla="*/ 10662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10662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10662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69 w 21600"/>
                  <a:gd name="T15" fmla="*/ 10800 h 21600"/>
                  <a:gd name="T16" fmla="*/ 10800 w 21600"/>
                  <a:gd name="T17" fmla="*/ 138 h 21600"/>
                  <a:gd name="T18" fmla="*/ 21531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38" y="10800"/>
                    </a:moveTo>
                    <a:cubicBezTo>
                      <a:pt x="138" y="4911"/>
                      <a:pt x="4911" y="138"/>
                      <a:pt x="10800" y="138"/>
                    </a:cubicBezTo>
                    <a:cubicBezTo>
                      <a:pt x="16688" y="137"/>
                      <a:pt x="21461" y="4911"/>
                      <a:pt x="21462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noFill/>
              <a:ln w="9525">
                <a:solidFill>
                  <a:srgbClr val="CC0000"/>
                </a:solidFill>
                <a:prstDash val="sysDot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18" name="AutoShape 34"/>
              <p:cNvSpPr>
                <a:spLocks noChangeArrowheads="1"/>
              </p:cNvSpPr>
              <p:nvPr/>
            </p:nvSpPr>
            <p:spPr bwMode="auto">
              <a:xfrm rot="5400000">
                <a:off x="864" y="1536"/>
                <a:ext cx="1632" cy="1632"/>
              </a:xfrm>
              <a:custGeom>
                <a:avLst/>
                <a:gdLst>
                  <a:gd name="G0" fmla="+- 10662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662"/>
                  <a:gd name="G18" fmla="*/ 10662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10662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10662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69 w 21600"/>
                  <a:gd name="T15" fmla="*/ 10800 h 21600"/>
                  <a:gd name="T16" fmla="*/ 10800 w 21600"/>
                  <a:gd name="T17" fmla="*/ 138 h 21600"/>
                  <a:gd name="T18" fmla="*/ 21531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38" y="10800"/>
                    </a:moveTo>
                    <a:cubicBezTo>
                      <a:pt x="138" y="4911"/>
                      <a:pt x="4911" y="138"/>
                      <a:pt x="10800" y="138"/>
                    </a:cubicBezTo>
                    <a:cubicBezTo>
                      <a:pt x="16688" y="137"/>
                      <a:pt x="21461" y="4911"/>
                      <a:pt x="21462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noFill/>
              <a:ln w="3175">
                <a:solidFill>
                  <a:srgbClr val="CC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19" name="AutoShape 35"/>
              <p:cNvSpPr>
                <a:spLocks noChangeArrowheads="1"/>
              </p:cNvSpPr>
              <p:nvPr/>
            </p:nvSpPr>
            <p:spPr bwMode="auto">
              <a:xfrm rot="5400000">
                <a:off x="864" y="1056"/>
                <a:ext cx="1632" cy="1632"/>
              </a:xfrm>
              <a:custGeom>
                <a:avLst/>
                <a:gdLst>
                  <a:gd name="G0" fmla="+- 10662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662"/>
                  <a:gd name="G18" fmla="*/ 10662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10662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10662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69 w 21600"/>
                  <a:gd name="T15" fmla="*/ 10800 h 21600"/>
                  <a:gd name="T16" fmla="*/ 10800 w 21600"/>
                  <a:gd name="T17" fmla="*/ 138 h 21600"/>
                  <a:gd name="T18" fmla="*/ 21531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138" y="10800"/>
                    </a:moveTo>
                    <a:cubicBezTo>
                      <a:pt x="138" y="4911"/>
                      <a:pt x="4911" y="138"/>
                      <a:pt x="10800" y="138"/>
                    </a:cubicBezTo>
                    <a:cubicBezTo>
                      <a:pt x="16688" y="137"/>
                      <a:pt x="21461" y="4911"/>
                      <a:pt x="21462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noFill/>
              <a:ln w="3175">
                <a:solidFill>
                  <a:srgbClr val="CC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533400" y="5514472"/>
            <a:ext cx="4343400" cy="52197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</a:ln>
          <a:effectLst>
            <a:outerShdw dist="7184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屏上看到明暗相间的条纹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61"/>
          <p:cNvGrpSpPr/>
          <p:nvPr/>
        </p:nvGrpSpPr>
        <p:grpSpPr bwMode="auto">
          <a:xfrm>
            <a:off x="7924800" y="1171072"/>
            <a:ext cx="533400" cy="2895600"/>
            <a:chOff x="4608" y="1248"/>
            <a:chExt cx="384" cy="2304"/>
          </a:xfrm>
        </p:grpSpPr>
        <p:grpSp>
          <p:nvGrpSpPr>
            <p:cNvPr id="8208" name="Group 41"/>
            <p:cNvGrpSpPr/>
            <p:nvPr/>
          </p:nvGrpSpPr>
          <p:grpSpPr bwMode="auto">
            <a:xfrm>
              <a:off x="4608" y="2400"/>
              <a:ext cx="384" cy="1152"/>
              <a:chOff x="2134" y="2281"/>
              <a:chExt cx="106" cy="1159"/>
            </a:xfrm>
          </p:grpSpPr>
          <p:grpSp>
            <p:nvGrpSpPr>
              <p:cNvPr id="8219" name="Group 42"/>
              <p:cNvGrpSpPr/>
              <p:nvPr/>
            </p:nvGrpSpPr>
            <p:grpSpPr bwMode="auto">
              <a:xfrm flipH="1" flipV="1">
                <a:off x="2134" y="3045"/>
                <a:ext cx="106" cy="395"/>
                <a:chOff x="8634" y="2030"/>
                <a:chExt cx="450" cy="714"/>
              </a:xfrm>
            </p:grpSpPr>
            <p:sp>
              <p:nvSpPr>
                <p:cNvPr id="16427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428" name="Rectangle 44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220" name="Group 45"/>
              <p:cNvGrpSpPr/>
              <p:nvPr/>
            </p:nvGrpSpPr>
            <p:grpSpPr bwMode="auto">
              <a:xfrm flipH="1" flipV="1">
                <a:off x="2134" y="2281"/>
                <a:ext cx="106" cy="395"/>
                <a:chOff x="8634" y="2030"/>
                <a:chExt cx="450" cy="714"/>
              </a:xfrm>
            </p:grpSpPr>
            <p:sp>
              <p:nvSpPr>
                <p:cNvPr id="16430" name="Rectangle 46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431" name="Rectangle 47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221" name="Group 48"/>
              <p:cNvGrpSpPr/>
              <p:nvPr/>
            </p:nvGrpSpPr>
            <p:grpSpPr bwMode="auto">
              <a:xfrm flipH="1" flipV="1">
                <a:off x="2134" y="2669"/>
                <a:ext cx="106" cy="395"/>
                <a:chOff x="8634" y="2030"/>
                <a:chExt cx="450" cy="714"/>
              </a:xfrm>
            </p:grpSpPr>
            <p:sp>
              <p:nvSpPr>
                <p:cNvPr id="16433" name="Rectangle 49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434" name="Rectangle 50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8209" name="Group 51"/>
            <p:cNvGrpSpPr/>
            <p:nvPr/>
          </p:nvGrpSpPr>
          <p:grpSpPr bwMode="auto">
            <a:xfrm>
              <a:off x="4608" y="1248"/>
              <a:ext cx="384" cy="1152"/>
              <a:chOff x="2134" y="2281"/>
              <a:chExt cx="106" cy="1159"/>
            </a:xfrm>
          </p:grpSpPr>
          <p:grpSp>
            <p:nvGrpSpPr>
              <p:cNvPr id="8210" name="Group 52"/>
              <p:cNvGrpSpPr/>
              <p:nvPr/>
            </p:nvGrpSpPr>
            <p:grpSpPr bwMode="auto">
              <a:xfrm flipH="1" flipV="1">
                <a:off x="2134" y="3045"/>
                <a:ext cx="106" cy="395"/>
                <a:chOff x="8634" y="2030"/>
                <a:chExt cx="450" cy="714"/>
              </a:xfrm>
            </p:grpSpPr>
            <p:sp>
              <p:nvSpPr>
                <p:cNvPr id="16437" name="Rectangle 53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438" name="Rectangle 54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211" name="Group 55"/>
              <p:cNvGrpSpPr/>
              <p:nvPr/>
            </p:nvGrpSpPr>
            <p:grpSpPr bwMode="auto">
              <a:xfrm flipH="1" flipV="1">
                <a:off x="2134" y="2281"/>
                <a:ext cx="106" cy="395"/>
                <a:chOff x="8634" y="2030"/>
                <a:chExt cx="450" cy="714"/>
              </a:xfrm>
            </p:grpSpPr>
            <p:sp>
              <p:nvSpPr>
                <p:cNvPr id="16440" name="Rectangle 56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441" name="Rectangle 57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212" name="Group 58"/>
              <p:cNvGrpSpPr/>
              <p:nvPr/>
            </p:nvGrpSpPr>
            <p:grpSpPr bwMode="auto">
              <a:xfrm flipH="1" flipV="1">
                <a:off x="2134" y="2669"/>
                <a:ext cx="106" cy="395"/>
                <a:chOff x="8634" y="2030"/>
                <a:chExt cx="450" cy="714"/>
              </a:xfrm>
            </p:grpSpPr>
            <p:sp>
              <p:nvSpPr>
                <p:cNvPr id="16443" name="Rectangle 59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444" name="Rectangle 60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6447" name="Text Box 63"/>
          <p:cNvSpPr txBox="1">
            <a:spLocks noChangeArrowheads="1"/>
          </p:cNvSpPr>
          <p:nvPr/>
        </p:nvSpPr>
        <p:spPr bwMode="auto">
          <a:xfrm>
            <a:off x="533400" y="6276472"/>
            <a:ext cx="6400800" cy="52197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81320" dir="2319588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屏上形成的明暗相间条纹叫做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干涉图样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448" name="Rectangle 64"/>
          <p:cNvSpPr>
            <a:spLocks noChangeArrowheads="1"/>
          </p:cNvSpPr>
          <p:nvPr/>
        </p:nvSpPr>
        <p:spPr bwMode="auto">
          <a:xfrm>
            <a:off x="653417" y="2382654"/>
            <a:ext cx="2773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+mj-ea"/>
              <a:buAutoNum type="circleNumDbPlain" startAt="2"/>
            </a:pPr>
            <a:r>
              <a:rPr kumimoji="1" lang="zh-CN" altLang="en-US" sz="2400">
                <a:latin typeface="宋体" panose="02010600030101010101" pitchFamily="2" charset="-122"/>
              </a:rPr>
              <a:t>双缝很近 </a:t>
            </a:r>
            <a:r>
              <a:rPr kumimoji="1" lang="en-US" altLang="zh-CN" sz="2400">
                <a:latin typeface="宋体" panose="02010600030101010101" pitchFamily="2" charset="-122"/>
              </a:rPr>
              <a:t>0.1mm</a:t>
            </a:r>
            <a:endParaRPr kumimoji="1" lang="en-US" altLang="zh-CN" sz="2400">
              <a:latin typeface="宋体" panose="02010600030101010101" pitchFamily="2" charset="-122"/>
            </a:endParaRPr>
          </a:p>
        </p:txBody>
      </p:sp>
      <p:sp>
        <p:nvSpPr>
          <p:cNvPr id="16449" name="Rectangle 65"/>
          <p:cNvSpPr>
            <a:spLocks noChangeArrowheads="1"/>
          </p:cNvSpPr>
          <p:nvPr/>
        </p:nvSpPr>
        <p:spPr bwMode="auto">
          <a:xfrm>
            <a:off x="665480" y="1842902"/>
            <a:ext cx="5410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+mj-ea"/>
              <a:buAutoNum type="circleNumDbPlain"/>
            </a:pPr>
            <a:r>
              <a:rPr kumimoji="1" lang="zh-CN" altLang="en-US" sz="2400">
                <a:latin typeface="宋体" panose="02010600030101010101" pitchFamily="2" charset="-122"/>
              </a:rPr>
              <a:t>双缝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、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到单缝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zh-CN" altLang="en-US" sz="2400">
                <a:latin typeface="宋体" panose="02010600030101010101" pitchFamily="2" charset="-122"/>
              </a:rPr>
              <a:t>的距离相等</a:t>
            </a:r>
            <a:endParaRPr kumimoji="1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16450" name="Rectangle 66"/>
          <p:cNvSpPr>
            <a:spLocks noChangeArrowheads="1"/>
          </p:cNvSpPr>
          <p:nvPr/>
        </p:nvSpPr>
        <p:spPr bwMode="auto">
          <a:xfrm>
            <a:off x="2857500" y="4306997"/>
            <a:ext cx="53340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宋体" panose="02010600030101010101" pitchFamily="2" charset="-122"/>
              </a:rPr>
              <a:t>双缝的作用是获得两个振动情况完全相同的光源，叫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相干光源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(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频率相同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)</a:t>
            </a:r>
            <a:endParaRPr kumimoji="1"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16451" name="Rectangle 67"/>
          <p:cNvSpPr>
            <a:spLocks noChangeArrowheads="1"/>
          </p:cNvSpPr>
          <p:nvPr/>
        </p:nvSpPr>
        <p:spPr bwMode="auto">
          <a:xfrm>
            <a:off x="762002" y="4292343"/>
            <a:ext cx="2565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latin typeface="宋体" panose="02010600030101010101" pitchFamily="2" charset="-122"/>
              </a:rPr>
              <a:t>③</a:t>
            </a:r>
            <a:r>
              <a:rPr kumimoji="1" lang="zh-CN" altLang="en-US" sz="2400" dirty="0">
                <a:latin typeface="宋体" panose="02010600030101010101" pitchFamily="2" charset="-122"/>
              </a:rPr>
              <a:t>双缝的作用：</a:t>
            </a:r>
            <a:endParaRPr kumimoji="1"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6453" name="Rectangle 69"/>
          <p:cNvSpPr>
            <a:spLocks noChangeArrowheads="1"/>
          </p:cNvSpPr>
          <p:nvPr/>
        </p:nvSpPr>
        <p:spPr bwMode="auto">
          <a:xfrm>
            <a:off x="762000" y="3838072"/>
            <a:ext cx="2362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latin typeface="宋体" panose="02010600030101010101" pitchFamily="2" charset="-122"/>
              </a:rPr>
              <a:t>②</a:t>
            </a:r>
            <a:r>
              <a:rPr kumimoji="1" lang="zh-CN" altLang="en-US" sz="2400" dirty="0">
                <a:latin typeface="宋体" panose="02010600030101010101" pitchFamily="2" charset="-122"/>
              </a:rPr>
              <a:t>单缝的作用：     </a:t>
            </a:r>
            <a:endParaRPr kumimoji="1"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16454" name="Rectangle 70"/>
          <p:cNvSpPr>
            <a:spLocks noChangeArrowheads="1"/>
          </p:cNvSpPr>
          <p:nvPr/>
        </p:nvSpPr>
        <p:spPr bwMode="auto">
          <a:xfrm>
            <a:off x="2895600" y="3838072"/>
            <a:ext cx="1600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宋体" panose="02010600030101010101" pitchFamily="2" charset="-122"/>
              </a:rPr>
              <a:t>获得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光源</a:t>
            </a:r>
            <a:endParaRPr kumimoji="1" lang="zh-CN" altLang="en-US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8207" name="TextBox 58"/>
          <p:cNvSpPr txBox="1">
            <a:spLocks noChangeArrowheads="1"/>
          </p:cNvSpPr>
          <p:nvPr/>
        </p:nvSpPr>
        <p:spPr bwMode="auto">
          <a:xfrm>
            <a:off x="249115" y="4828672"/>
            <a:ext cx="190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00B0F0"/>
                </a:solidFill>
                <a:latin typeface="宋体" panose="02010600030101010101" pitchFamily="2" charset="-122"/>
              </a:rPr>
              <a:t>（3）现象</a:t>
            </a:r>
            <a:endParaRPr kumimoji="1" lang="zh-CN" altLang="en-US" sz="2400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6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6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0" decel="1000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16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16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9" grpId="0" bldLvl="0" animBg="1"/>
      <p:bldP spid="16424" grpId="0" bldLvl="0" animBg="1"/>
      <p:bldP spid="16447" grpId="0" bldLvl="0" animBg="1"/>
      <p:bldP spid="16448" grpId="0"/>
      <p:bldP spid="16449" grpId="0"/>
      <p:bldP spid="16450" grpId="0"/>
      <p:bldP spid="16451" grpId="0"/>
      <p:bldP spid="16453" grpId="0"/>
      <p:bldP spid="16454" grpId="0"/>
      <p:bldP spid="82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17" name="Text Box 53"/>
          <p:cNvSpPr txBox="1">
            <a:spLocks noChangeArrowheads="1"/>
          </p:cNvSpPr>
          <p:nvPr/>
        </p:nvSpPr>
        <p:spPr bwMode="auto">
          <a:xfrm>
            <a:off x="213360" y="862330"/>
            <a:ext cx="38398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rgbClr val="00B0F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</a:rPr>
              <a:t>）干涉图样的特点</a:t>
            </a:r>
            <a:endParaRPr lang="en-US" altLang="zh-CN" sz="2800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62518" name="Text Box 54"/>
          <p:cNvSpPr txBox="1">
            <a:spLocks noChangeArrowheads="1"/>
          </p:cNvSpPr>
          <p:nvPr/>
        </p:nvSpPr>
        <p:spPr bwMode="auto">
          <a:xfrm>
            <a:off x="533400" y="2133600"/>
            <a:ext cx="3733800" cy="138366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81320" dir="3080412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屏上到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距离相等的点出现的是明条纹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叫做</a:t>
            </a:r>
            <a:r>
              <a:rPr lang="zh-CN" altLang="en-US" sz="28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中央明纹</a:t>
            </a:r>
            <a:endParaRPr lang="zh-CN" altLang="en-US" sz="2800" b="1" baseline="-250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519" name="Text Box 55"/>
          <p:cNvSpPr txBox="1">
            <a:spLocks noChangeArrowheads="1"/>
          </p:cNvSpPr>
          <p:nvPr/>
        </p:nvSpPr>
        <p:spPr bwMode="auto">
          <a:xfrm>
            <a:off x="457200" y="4495800"/>
            <a:ext cx="3810000" cy="52197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7184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明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暗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条纹的宽度相同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134"/>
          <p:cNvGrpSpPr/>
          <p:nvPr/>
        </p:nvGrpSpPr>
        <p:grpSpPr bwMode="auto">
          <a:xfrm>
            <a:off x="4991100" y="2740025"/>
            <a:ext cx="1962150" cy="781050"/>
            <a:chOff x="3144" y="1726"/>
            <a:chExt cx="1236" cy="492"/>
          </a:xfrm>
        </p:grpSpPr>
        <p:sp>
          <p:nvSpPr>
            <p:cNvPr id="62554" name="Line 90"/>
            <p:cNvSpPr>
              <a:spLocks noChangeShapeType="1"/>
            </p:cNvSpPr>
            <p:nvPr/>
          </p:nvSpPr>
          <p:spPr bwMode="auto">
            <a:xfrm>
              <a:off x="3168" y="1726"/>
              <a:ext cx="1176" cy="288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555" name="Line 91"/>
            <p:cNvSpPr>
              <a:spLocks noChangeShapeType="1"/>
            </p:cNvSpPr>
            <p:nvPr/>
          </p:nvSpPr>
          <p:spPr bwMode="auto">
            <a:xfrm flipV="1">
              <a:off x="3144" y="1990"/>
              <a:ext cx="1236" cy="228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Group 133"/>
          <p:cNvGrpSpPr/>
          <p:nvPr/>
        </p:nvGrpSpPr>
        <p:grpSpPr bwMode="auto">
          <a:xfrm>
            <a:off x="4495800" y="838202"/>
            <a:ext cx="2673350" cy="4202113"/>
            <a:chOff x="2832" y="528"/>
            <a:chExt cx="1684" cy="2647"/>
          </a:xfrm>
        </p:grpSpPr>
        <p:sp>
          <p:nvSpPr>
            <p:cNvPr id="62561" name="Text Box 97"/>
            <p:cNvSpPr txBox="1">
              <a:spLocks noChangeArrowheads="1"/>
            </p:cNvSpPr>
            <p:nvPr/>
          </p:nvSpPr>
          <p:spPr bwMode="auto">
            <a:xfrm>
              <a:off x="2858" y="1592"/>
              <a:ext cx="268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562" name="Text Box 98"/>
            <p:cNvSpPr txBox="1">
              <a:spLocks noChangeArrowheads="1"/>
            </p:cNvSpPr>
            <p:nvPr/>
          </p:nvSpPr>
          <p:spPr bwMode="auto">
            <a:xfrm>
              <a:off x="2832" y="2101"/>
              <a:ext cx="268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32" name="Group 132"/>
            <p:cNvGrpSpPr/>
            <p:nvPr/>
          </p:nvGrpSpPr>
          <p:grpSpPr bwMode="auto">
            <a:xfrm>
              <a:off x="2990" y="528"/>
              <a:ext cx="1526" cy="2647"/>
              <a:chOff x="2990" y="528"/>
              <a:chExt cx="1526" cy="2647"/>
            </a:xfrm>
          </p:grpSpPr>
          <p:grpSp>
            <p:nvGrpSpPr>
              <p:cNvPr id="9233" name="Group 92"/>
              <p:cNvGrpSpPr/>
              <p:nvPr/>
            </p:nvGrpSpPr>
            <p:grpSpPr bwMode="auto">
              <a:xfrm>
                <a:off x="3102" y="1174"/>
                <a:ext cx="60" cy="1501"/>
                <a:chOff x="1818" y="1620"/>
                <a:chExt cx="60" cy="1501"/>
              </a:xfrm>
            </p:grpSpPr>
            <p:sp>
              <p:nvSpPr>
                <p:cNvPr id="62557" name="Rectangle 93"/>
                <p:cNvSpPr>
                  <a:spLocks noChangeArrowheads="1"/>
                </p:cNvSpPr>
                <p:nvPr/>
              </p:nvSpPr>
              <p:spPr bwMode="auto">
                <a:xfrm>
                  <a:off x="1818" y="2704"/>
                  <a:ext cx="60" cy="41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558" name="Rectangle 94"/>
                <p:cNvSpPr>
                  <a:spLocks noChangeArrowheads="1"/>
                </p:cNvSpPr>
                <p:nvPr/>
              </p:nvSpPr>
              <p:spPr bwMode="auto">
                <a:xfrm>
                  <a:off x="1818" y="1620"/>
                  <a:ext cx="60" cy="5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559" name="Rectangle 95"/>
                <p:cNvSpPr>
                  <a:spLocks noChangeArrowheads="1"/>
                </p:cNvSpPr>
                <p:nvPr/>
              </p:nvSpPr>
              <p:spPr bwMode="auto">
                <a:xfrm>
                  <a:off x="1818" y="2204"/>
                  <a:ext cx="60" cy="41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2560" name="Text Box 96"/>
              <p:cNvSpPr txBox="1">
                <a:spLocks noChangeArrowheads="1"/>
              </p:cNvSpPr>
              <p:nvPr/>
            </p:nvSpPr>
            <p:spPr bwMode="auto">
              <a:xfrm>
                <a:off x="2990" y="87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双缝</a:t>
                </a:r>
                <a:endParaRPr kumimoji="1"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563" name="Text Box 99"/>
              <p:cNvSpPr txBox="1">
                <a:spLocks noChangeArrowheads="1"/>
              </p:cNvSpPr>
              <p:nvPr/>
            </p:nvSpPr>
            <p:spPr bwMode="auto">
              <a:xfrm>
                <a:off x="4080" y="5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屏幕</a:t>
                </a:r>
                <a:endParaRPr kumimoji="1"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236" name="Group 131"/>
              <p:cNvGrpSpPr/>
              <p:nvPr/>
            </p:nvGrpSpPr>
            <p:grpSpPr bwMode="auto">
              <a:xfrm>
                <a:off x="4224" y="864"/>
                <a:ext cx="230" cy="2311"/>
                <a:chOff x="4330" y="863"/>
                <a:chExt cx="106" cy="2311"/>
              </a:xfrm>
            </p:grpSpPr>
            <p:grpSp>
              <p:nvGrpSpPr>
                <p:cNvPr id="9237" name="Group 100"/>
                <p:cNvGrpSpPr/>
                <p:nvPr/>
              </p:nvGrpSpPr>
              <p:grpSpPr bwMode="auto">
                <a:xfrm>
                  <a:off x="4330" y="2015"/>
                  <a:ext cx="106" cy="1159"/>
                  <a:chOff x="2134" y="2281"/>
                  <a:chExt cx="106" cy="1159"/>
                </a:xfrm>
              </p:grpSpPr>
              <p:grpSp>
                <p:nvGrpSpPr>
                  <p:cNvPr id="9248" name="Group 101"/>
                  <p:cNvGrpSpPr/>
                  <p:nvPr/>
                </p:nvGrpSpPr>
                <p:grpSpPr bwMode="auto">
                  <a:xfrm flipH="1" flipV="1">
                    <a:off x="2134" y="3045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62566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0"/>
                      <a:ext cx="225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2567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9" y="2030"/>
                      <a:ext cx="225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9249" name="Group 104"/>
                  <p:cNvGrpSpPr/>
                  <p:nvPr/>
                </p:nvGrpSpPr>
                <p:grpSpPr bwMode="auto">
                  <a:xfrm flipH="1" flipV="1">
                    <a:off x="2134" y="2281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62569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0"/>
                      <a:ext cx="225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2570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9" y="2030"/>
                      <a:ext cx="225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9250" name="Group 107"/>
                  <p:cNvGrpSpPr/>
                  <p:nvPr/>
                </p:nvGrpSpPr>
                <p:grpSpPr bwMode="auto">
                  <a:xfrm flipH="1" flipV="1">
                    <a:off x="2134" y="2669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62572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0"/>
                      <a:ext cx="225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2573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9" y="2030"/>
                      <a:ext cx="225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grpSp>
              <p:nvGrpSpPr>
                <p:cNvPr id="9238" name="Group 110"/>
                <p:cNvGrpSpPr/>
                <p:nvPr/>
              </p:nvGrpSpPr>
              <p:grpSpPr bwMode="auto">
                <a:xfrm>
                  <a:off x="4330" y="863"/>
                  <a:ext cx="106" cy="1159"/>
                  <a:chOff x="2134" y="2281"/>
                  <a:chExt cx="106" cy="1159"/>
                </a:xfrm>
              </p:grpSpPr>
              <p:grpSp>
                <p:nvGrpSpPr>
                  <p:cNvPr id="9239" name="Group 111"/>
                  <p:cNvGrpSpPr/>
                  <p:nvPr/>
                </p:nvGrpSpPr>
                <p:grpSpPr bwMode="auto">
                  <a:xfrm flipH="1" flipV="1">
                    <a:off x="2134" y="3045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62576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0"/>
                      <a:ext cx="225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2577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9" y="2030"/>
                      <a:ext cx="225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9240" name="Group 114"/>
                  <p:cNvGrpSpPr/>
                  <p:nvPr/>
                </p:nvGrpSpPr>
                <p:grpSpPr bwMode="auto">
                  <a:xfrm flipH="1" flipV="1">
                    <a:off x="2134" y="2281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62579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0"/>
                      <a:ext cx="225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2580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9" y="2030"/>
                      <a:ext cx="225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grpSp>
                <p:nvGrpSpPr>
                  <p:cNvPr id="9241" name="Group 117"/>
                  <p:cNvGrpSpPr/>
                  <p:nvPr/>
                </p:nvGrpSpPr>
                <p:grpSpPr bwMode="auto">
                  <a:xfrm flipH="1" flipV="1">
                    <a:off x="2134" y="2669"/>
                    <a:ext cx="106" cy="395"/>
                    <a:chOff x="8634" y="2030"/>
                    <a:chExt cx="450" cy="714"/>
                  </a:xfrm>
                </p:grpSpPr>
                <p:sp>
                  <p:nvSpPr>
                    <p:cNvPr id="62582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34" y="2030"/>
                      <a:ext cx="225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2583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9" y="2030"/>
                      <a:ext cx="225" cy="71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chemeClr val="tx1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62585" name="Text Box 121"/>
          <p:cNvSpPr txBox="1">
            <a:spLocks noChangeArrowheads="1"/>
          </p:cNvSpPr>
          <p:nvPr/>
        </p:nvSpPr>
        <p:spPr bwMode="auto">
          <a:xfrm>
            <a:off x="7162800" y="2438402"/>
            <a:ext cx="15811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aseline="-3000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第一明纹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586" name="Text Box 122"/>
          <p:cNvSpPr txBox="1">
            <a:spLocks noChangeArrowheads="1"/>
          </p:cNvSpPr>
          <p:nvPr/>
        </p:nvSpPr>
        <p:spPr bwMode="auto">
          <a:xfrm>
            <a:off x="7127875" y="2971800"/>
            <a:ext cx="1752600" cy="39878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aseline="-300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中央明纹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587" name="Text Box 123"/>
          <p:cNvSpPr txBox="1">
            <a:spLocks noChangeArrowheads="1"/>
          </p:cNvSpPr>
          <p:nvPr/>
        </p:nvSpPr>
        <p:spPr bwMode="auto">
          <a:xfrm>
            <a:off x="7127875" y="1809752"/>
            <a:ext cx="16002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aseline="-3000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第二明纹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588" name="Text Box 124"/>
          <p:cNvSpPr txBox="1">
            <a:spLocks noChangeArrowheads="1"/>
          </p:cNvSpPr>
          <p:nvPr/>
        </p:nvSpPr>
        <p:spPr bwMode="auto">
          <a:xfrm>
            <a:off x="7127877" y="4838702"/>
            <a:ext cx="17875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aseline="-3000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第三明纹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589" name="Text Box 125"/>
          <p:cNvSpPr txBox="1">
            <a:spLocks noChangeArrowheads="1"/>
          </p:cNvSpPr>
          <p:nvPr/>
        </p:nvSpPr>
        <p:spPr bwMode="auto">
          <a:xfrm>
            <a:off x="7127875" y="1143002"/>
            <a:ext cx="16002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aseline="-3000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第三明纹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590" name="Text Box 126"/>
          <p:cNvSpPr txBox="1">
            <a:spLocks noChangeArrowheads="1"/>
          </p:cNvSpPr>
          <p:nvPr/>
        </p:nvSpPr>
        <p:spPr bwMode="auto">
          <a:xfrm>
            <a:off x="7127877" y="4248152"/>
            <a:ext cx="17113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aseline="-3000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第二明纹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591" name="Text Box 127"/>
          <p:cNvSpPr txBox="1">
            <a:spLocks noChangeArrowheads="1"/>
          </p:cNvSpPr>
          <p:nvPr/>
        </p:nvSpPr>
        <p:spPr bwMode="auto">
          <a:xfrm>
            <a:off x="7127877" y="3635377"/>
            <a:ext cx="20161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en-US" altLang="zh-CN" sz="20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第一明纹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62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625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6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2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2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2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17" grpId="0"/>
      <p:bldP spid="62518" grpId="0" bldLvl="0" animBg="1"/>
      <p:bldP spid="62519" grpId="0" bldLvl="0" animBg="1"/>
      <p:bldP spid="62585" grpId="0"/>
      <p:bldP spid="62586" grpId="0" bldLvl="0" animBg="1"/>
      <p:bldP spid="62587" grpId="0"/>
      <p:bldP spid="62588" grpId="0"/>
      <p:bldP spid="62589" grpId="0"/>
      <p:bldP spid="62590" grpId="0"/>
      <p:bldP spid="625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15595" y="758190"/>
            <a:ext cx="4883150" cy="5219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rgbClr val="00B0F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</a:rPr>
              <a:t>）产生明暗条纹的条件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4724402" y="5402178"/>
            <a:ext cx="3076575" cy="1203325"/>
            <a:chOff x="2522" y="1754"/>
            <a:chExt cx="1938" cy="758"/>
          </a:xfrm>
        </p:grpSpPr>
        <p:grpSp>
          <p:nvGrpSpPr>
            <p:cNvPr id="10283" name="Group 7"/>
            <p:cNvGrpSpPr/>
            <p:nvPr/>
          </p:nvGrpSpPr>
          <p:grpSpPr bwMode="auto">
            <a:xfrm>
              <a:off x="2822" y="1904"/>
              <a:ext cx="1397" cy="296"/>
              <a:chOff x="3184" y="2241"/>
              <a:chExt cx="1843" cy="408"/>
            </a:xfrm>
          </p:grpSpPr>
          <p:sp>
            <p:nvSpPr>
              <p:cNvPr id="10287" name="Freeform 8"/>
              <p:cNvSpPr/>
              <p:nvPr/>
            </p:nvSpPr>
            <p:spPr bwMode="auto">
              <a:xfrm rot="-900000">
                <a:off x="3242" y="2526"/>
                <a:ext cx="1785" cy="123"/>
              </a:xfrm>
              <a:custGeom>
                <a:avLst/>
                <a:gdLst>
                  <a:gd name="T0" fmla="*/ 2 w 28833"/>
                  <a:gd name="T1" fmla="*/ 1 h 4000"/>
                  <a:gd name="T2" fmla="*/ 4 w 28833"/>
                  <a:gd name="T3" fmla="*/ 0 h 4000"/>
                  <a:gd name="T4" fmla="*/ 6 w 28833"/>
                  <a:gd name="T5" fmla="*/ 0 h 4000"/>
                  <a:gd name="T6" fmla="*/ 8 w 28833"/>
                  <a:gd name="T7" fmla="*/ 0 h 4000"/>
                  <a:gd name="T8" fmla="*/ 11 w 28833"/>
                  <a:gd name="T9" fmla="*/ 1 h 4000"/>
                  <a:gd name="T10" fmla="*/ 13 w 28833"/>
                  <a:gd name="T11" fmla="*/ 2 h 4000"/>
                  <a:gd name="T12" fmla="*/ 15 w 28833"/>
                  <a:gd name="T13" fmla="*/ 3 h 4000"/>
                  <a:gd name="T14" fmla="*/ 18 w 28833"/>
                  <a:gd name="T15" fmla="*/ 3 h 4000"/>
                  <a:gd name="T16" fmla="*/ 20 w 28833"/>
                  <a:gd name="T17" fmla="*/ 4 h 4000"/>
                  <a:gd name="T18" fmla="*/ 22 w 28833"/>
                  <a:gd name="T19" fmla="*/ 4 h 4000"/>
                  <a:gd name="T20" fmla="*/ 25 w 28833"/>
                  <a:gd name="T21" fmla="*/ 3 h 4000"/>
                  <a:gd name="T22" fmla="*/ 27 w 28833"/>
                  <a:gd name="T23" fmla="*/ 2 h 4000"/>
                  <a:gd name="T24" fmla="*/ 29 w 28833"/>
                  <a:gd name="T25" fmla="*/ 1 h 4000"/>
                  <a:gd name="T26" fmla="*/ 31 w 28833"/>
                  <a:gd name="T27" fmla="*/ 0 h 4000"/>
                  <a:gd name="T28" fmla="*/ 34 w 28833"/>
                  <a:gd name="T29" fmla="*/ 0 h 4000"/>
                  <a:gd name="T30" fmla="*/ 36 w 28833"/>
                  <a:gd name="T31" fmla="*/ 0 h 4000"/>
                  <a:gd name="T32" fmla="*/ 38 w 28833"/>
                  <a:gd name="T33" fmla="*/ 1 h 4000"/>
                  <a:gd name="T34" fmla="*/ 41 w 28833"/>
                  <a:gd name="T35" fmla="*/ 2 h 4000"/>
                  <a:gd name="T36" fmla="*/ 43 w 28833"/>
                  <a:gd name="T37" fmla="*/ 3 h 4000"/>
                  <a:gd name="T38" fmla="*/ 45 w 28833"/>
                  <a:gd name="T39" fmla="*/ 3 h 4000"/>
                  <a:gd name="T40" fmla="*/ 48 w 28833"/>
                  <a:gd name="T41" fmla="*/ 4 h 4000"/>
                  <a:gd name="T42" fmla="*/ 50 w 28833"/>
                  <a:gd name="T43" fmla="*/ 4 h 4000"/>
                  <a:gd name="T44" fmla="*/ 52 w 28833"/>
                  <a:gd name="T45" fmla="*/ 3 h 4000"/>
                  <a:gd name="T46" fmla="*/ 54 w 28833"/>
                  <a:gd name="T47" fmla="*/ 2 h 4000"/>
                  <a:gd name="T48" fmla="*/ 57 w 28833"/>
                  <a:gd name="T49" fmla="*/ 1 h 4000"/>
                  <a:gd name="T50" fmla="*/ 59 w 28833"/>
                  <a:gd name="T51" fmla="*/ 0 h 4000"/>
                  <a:gd name="T52" fmla="*/ 61 w 28833"/>
                  <a:gd name="T53" fmla="*/ 0 h 4000"/>
                  <a:gd name="T54" fmla="*/ 64 w 28833"/>
                  <a:gd name="T55" fmla="*/ 0 h 4000"/>
                  <a:gd name="T56" fmla="*/ 66 w 28833"/>
                  <a:gd name="T57" fmla="*/ 1 h 4000"/>
                  <a:gd name="T58" fmla="*/ 68 w 28833"/>
                  <a:gd name="T59" fmla="*/ 2 h 4000"/>
                  <a:gd name="T60" fmla="*/ 71 w 28833"/>
                  <a:gd name="T61" fmla="*/ 3 h 4000"/>
                  <a:gd name="T62" fmla="*/ 73 w 28833"/>
                  <a:gd name="T63" fmla="*/ 3 h 4000"/>
                  <a:gd name="T64" fmla="*/ 75 w 28833"/>
                  <a:gd name="T65" fmla="*/ 4 h 4000"/>
                  <a:gd name="T66" fmla="*/ 77 w 28833"/>
                  <a:gd name="T67" fmla="*/ 4 h 4000"/>
                  <a:gd name="T68" fmla="*/ 80 w 28833"/>
                  <a:gd name="T69" fmla="*/ 3 h 4000"/>
                  <a:gd name="T70" fmla="*/ 82 w 28833"/>
                  <a:gd name="T71" fmla="*/ 2 h 4000"/>
                  <a:gd name="T72" fmla="*/ 84 w 28833"/>
                  <a:gd name="T73" fmla="*/ 1 h 4000"/>
                  <a:gd name="T74" fmla="*/ 87 w 28833"/>
                  <a:gd name="T75" fmla="*/ 0 h 4000"/>
                  <a:gd name="T76" fmla="*/ 89 w 28833"/>
                  <a:gd name="T77" fmla="*/ 0 h 4000"/>
                  <a:gd name="T78" fmla="*/ 91 w 28833"/>
                  <a:gd name="T79" fmla="*/ 0 h 4000"/>
                  <a:gd name="T80" fmla="*/ 94 w 28833"/>
                  <a:gd name="T81" fmla="*/ 1 h 4000"/>
                  <a:gd name="T82" fmla="*/ 96 w 28833"/>
                  <a:gd name="T83" fmla="*/ 2 h 4000"/>
                  <a:gd name="T84" fmla="*/ 98 w 28833"/>
                  <a:gd name="T85" fmla="*/ 3 h 4000"/>
                  <a:gd name="T86" fmla="*/ 100 w 28833"/>
                  <a:gd name="T87" fmla="*/ 3 h 4000"/>
                  <a:gd name="T88" fmla="*/ 103 w 28833"/>
                  <a:gd name="T89" fmla="*/ 4 h 4000"/>
                  <a:gd name="T90" fmla="*/ 105 w 28833"/>
                  <a:gd name="T91" fmla="*/ 4 h 4000"/>
                  <a:gd name="T92" fmla="*/ 107 w 28833"/>
                  <a:gd name="T93" fmla="*/ 3 h 4000"/>
                  <a:gd name="T94" fmla="*/ 110 w 28833"/>
                  <a:gd name="T95" fmla="*/ 2 h 4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8833"/>
                  <a:gd name="T145" fmla="*/ 0 h 4000"/>
                  <a:gd name="T146" fmla="*/ 28833 w 28833"/>
                  <a:gd name="T147" fmla="*/ 4000 h 4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8833" h="4000">
                    <a:moveTo>
                      <a:pt x="0" y="2000"/>
                    </a:moveTo>
                    <a:cubicBezTo>
                      <a:pt x="66" y="1883"/>
                      <a:pt x="133" y="1767"/>
                      <a:pt x="200" y="1653"/>
                    </a:cubicBezTo>
                    <a:cubicBezTo>
                      <a:pt x="267" y="1539"/>
                      <a:pt x="333" y="1425"/>
                      <a:pt x="400" y="1316"/>
                    </a:cubicBezTo>
                    <a:cubicBezTo>
                      <a:pt x="467" y="1207"/>
                      <a:pt x="533" y="1100"/>
                      <a:pt x="600" y="1000"/>
                    </a:cubicBezTo>
                    <a:cubicBezTo>
                      <a:pt x="667" y="900"/>
                      <a:pt x="733" y="803"/>
                      <a:pt x="800" y="714"/>
                    </a:cubicBezTo>
                    <a:cubicBezTo>
                      <a:pt x="867" y="625"/>
                      <a:pt x="933" y="542"/>
                      <a:pt x="1000" y="468"/>
                    </a:cubicBezTo>
                    <a:cubicBezTo>
                      <a:pt x="1067" y="394"/>
                      <a:pt x="1133" y="326"/>
                      <a:pt x="1200" y="268"/>
                    </a:cubicBezTo>
                    <a:cubicBezTo>
                      <a:pt x="1267" y="210"/>
                      <a:pt x="1333" y="161"/>
                      <a:pt x="1400" y="121"/>
                    </a:cubicBezTo>
                    <a:cubicBezTo>
                      <a:pt x="1467" y="81"/>
                      <a:pt x="1533" y="50"/>
                      <a:pt x="1600" y="30"/>
                    </a:cubicBezTo>
                    <a:cubicBezTo>
                      <a:pt x="1667" y="10"/>
                      <a:pt x="1733" y="0"/>
                      <a:pt x="1800" y="0"/>
                    </a:cubicBezTo>
                    <a:cubicBezTo>
                      <a:pt x="1867" y="0"/>
                      <a:pt x="1933" y="10"/>
                      <a:pt x="2000" y="30"/>
                    </a:cubicBezTo>
                    <a:cubicBezTo>
                      <a:pt x="2067" y="50"/>
                      <a:pt x="2133" y="81"/>
                      <a:pt x="2200" y="121"/>
                    </a:cubicBezTo>
                    <a:cubicBezTo>
                      <a:pt x="2267" y="161"/>
                      <a:pt x="2333" y="210"/>
                      <a:pt x="2400" y="268"/>
                    </a:cubicBezTo>
                    <a:cubicBezTo>
                      <a:pt x="2467" y="326"/>
                      <a:pt x="2533" y="394"/>
                      <a:pt x="2600" y="468"/>
                    </a:cubicBezTo>
                    <a:cubicBezTo>
                      <a:pt x="2667" y="542"/>
                      <a:pt x="2733" y="625"/>
                      <a:pt x="2800" y="714"/>
                    </a:cubicBezTo>
                    <a:cubicBezTo>
                      <a:pt x="2867" y="803"/>
                      <a:pt x="2933" y="900"/>
                      <a:pt x="3000" y="1000"/>
                    </a:cubicBezTo>
                    <a:cubicBezTo>
                      <a:pt x="3067" y="1100"/>
                      <a:pt x="3133" y="1207"/>
                      <a:pt x="3200" y="1316"/>
                    </a:cubicBezTo>
                    <a:cubicBezTo>
                      <a:pt x="3267" y="1425"/>
                      <a:pt x="3333" y="1539"/>
                      <a:pt x="3400" y="1653"/>
                    </a:cubicBezTo>
                    <a:cubicBezTo>
                      <a:pt x="3467" y="1767"/>
                      <a:pt x="3533" y="1884"/>
                      <a:pt x="3600" y="2000"/>
                    </a:cubicBezTo>
                    <a:cubicBezTo>
                      <a:pt x="3667" y="2116"/>
                      <a:pt x="3733" y="2233"/>
                      <a:pt x="3800" y="2347"/>
                    </a:cubicBezTo>
                    <a:cubicBezTo>
                      <a:pt x="3867" y="2461"/>
                      <a:pt x="3933" y="2575"/>
                      <a:pt x="4000" y="2684"/>
                    </a:cubicBezTo>
                    <a:cubicBezTo>
                      <a:pt x="4067" y="2793"/>
                      <a:pt x="4133" y="2900"/>
                      <a:pt x="4200" y="3000"/>
                    </a:cubicBezTo>
                    <a:cubicBezTo>
                      <a:pt x="4267" y="3100"/>
                      <a:pt x="4333" y="3196"/>
                      <a:pt x="4400" y="3285"/>
                    </a:cubicBezTo>
                    <a:cubicBezTo>
                      <a:pt x="4467" y="3374"/>
                      <a:pt x="4533" y="3458"/>
                      <a:pt x="4600" y="3532"/>
                    </a:cubicBezTo>
                    <a:cubicBezTo>
                      <a:pt x="4667" y="3606"/>
                      <a:pt x="4733" y="3674"/>
                      <a:pt x="4800" y="3732"/>
                    </a:cubicBezTo>
                    <a:cubicBezTo>
                      <a:pt x="4867" y="3790"/>
                      <a:pt x="4933" y="3839"/>
                      <a:pt x="5000" y="3879"/>
                    </a:cubicBezTo>
                    <a:cubicBezTo>
                      <a:pt x="5067" y="3919"/>
                      <a:pt x="5133" y="3950"/>
                      <a:pt x="5200" y="3970"/>
                    </a:cubicBezTo>
                    <a:cubicBezTo>
                      <a:pt x="5267" y="3990"/>
                      <a:pt x="5333" y="4000"/>
                      <a:pt x="5400" y="4000"/>
                    </a:cubicBezTo>
                    <a:cubicBezTo>
                      <a:pt x="5467" y="4000"/>
                      <a:pt x="5533" y="3990"/>
                      <a:pt x="5600" y="3970"/>
                    </a:cubicBezTo>
                    <a:cubicBezTo>
                      <a:pt x="5667" y="3950"/>
                      <a:pt x="5733" y="3919"/>
                      <a:pt x="5800" y="3879"/>
                    </a:cubicBezTo>
                    <a:cubicBezTo>
                      <a:pt x="5867" y="3839"/>
                      <a:pt x="5933" y="3790"/>
                      <a:pt x="6000" y="3732"/>
                    </a:cubicBezTo>
                    <a:cubicBezTo>
                      <a:pt x="6067" y="3674"/>
                      <a:pt x="6133" y="3606"/>
                      <a:pt x="6200" y="3532"/>
                    </a:cubicBezTo>
                    <a:cubicBezTo>
                      <a:pt x="6267" y="3458"/>
                      <a:pt x="6333" y="3375"/>
                      <a:pt x="6400" y="3286"/>
                    </a:cubicBezTo>
                    <a:cubicBezTo>
                      <a:pt x="6467" y="3197"/>
                      <a:pt x="6533" y="3100"/>
                      <a:pt x="6600" y="3000"/>
                    </a:cubicBezTo>
                    <a:cubicBezTo>
                      <a:pt x="6667" y="2900"/>
                      <a:pt x="6733" y="2793"/>
                      <a:pt x="6800" y="2684"/>
                    </a:cubicBezTo>
                    <a:cubicBezTo>
                      <a:pt x="6867" y="2575"/>
                      <a:pt x="6933" y="2462"/>
                      <a:pt x="7000" y="2348"/>
                    </a:cubicBezTo>
                    <a:cubicBezTo>
                      <a:pt x="7067" y="2234"/>
                      <a:pt x="7133" y="2116"/>
                      <a:pt x="7200" y="2000"/>
                    </a:cubicBezTo>
                    <a:cubicBezTo>
                      <a:pt x="7267" y="1884"/>
                      <a:pt x="7333" y="1767"/>
                      <a:pt x="7400" y="1653"/>
                    </a:cubicBezTo>
                    <a:cubicBezTo>
                      <a:pt x="7467" y="1539"/>
                      <a:pt x="7533" y="1425"/>
                      <a:pt x="7600" y="1316"/>
                    </a:cubicBezTo>
                    <a:cubicBezTo>
                      <a:pt x="7667" y="1207"/>
                      <a:pt x="7733" y="1100"/>
                      <a:pt x="7800" y="1000"/>
                    </a:cubicBezTo>
                    <a:cubicBezTo>
                      <a:pt x="7867" y="900"/>
                      <a:pt x="7933" y="804"/>
                      <a:pt x="8000" y="715"/>
                    </a:cubicBezTo>
                    <a:cubicBezTo>
                      <a:pt x="8067" y="626"/>
                      <a:pt x="8133" y="542"/>
                      <a:pt x="8200" y="468"/>
                    </a:cubicBezTo>
                    <a:cubicBezTo>
                      <a:pt x="8267" y="394"/>
                      <a:pt x="8333" y="326"/>
                      <a:pt x="8400" y="268"/>
                    </a:cubicBezTo>
                    <a:cubicBezTo>
                      <a:pt x="8467" y="210"/>
                      <a:pt x="8533" y="161"/>
                      <a:pt x="8600" y="121"/>
                    </a:cubicBezTo>
                    <a:cubicBezTo>
                      <a:pt x="8667" y="81"/>
                      <a:pt x="8733" y="50"/>
                      <a:pt x="8800" y="30"/>
                    </a:cubicBezTo>
                    <a:cubicBezTo>
                      <a:pt x="8867" y="10"/>
                      <a:pt x="8933" y="0"/>
                      <a:pt x="9000" y="0"/>
                    </a:cubicBezTo>
                    <a:cubicBezTo>
                      <a:pt x="9067" y="0"/>
                      <a:pt x="9133" y="10"/>
                      <a:pt x="9200" y="30"/>
                    </a:cubicBezTo>
                    <a:cubicBezTo>
                      <a:pt x="9267" y="50"/>
                      <a:pt x="9333" y="80"/>
                      <a:pt x="9400" y="120"/>
                    </a:cubicBezTo>
                    <a:cubicBezTo>
                      <a:pt x="9467" y="160"/>
                      <a:pt x="9533" y="210"/>
                      <a:pt x="9600" y="268"/>
                    </a:cubicBezTo>
                    <a:cubicBezTo>
                      <a:pt x="9667" y="326"/>
                      <a:pt x="9733" y="394"/>
                      <a:pt x="9800" y="468"/>
                    </a:cubicBezTo>
                    <a:cubicBezTo>
                      <a:pt x="9867" y="542"/>
                      <a:pt x="9933" y="625"/>
                      <a:pt x="10000" y="714"/>
                    </a:cubicBezTo>
                    <a:cubicBezTo>
                      <a:pt x="10067" y="803"/>
                      <a:pt x="10133" y="900"/>
                      <a:pt x="10200" y="1000"/>
                    </a:cubicBezTo>
                    <a:cubicBezTo>
                      <a:pt x="10267" y="1100"/>
                      <a:pt x="10333" y="1206"/>
                      <a:pt x="10400" y="1315"/>
                    </a:cubicBezTo>
                    <a:cubicBezTo>
                      <a:pt x="10467" y="1424"/>
                      <a:pt x="10533" y="1538"/>
                      <a:pt x="10600" y="1652"/>
                    </a:cubicBezTo>
                    <a:cubicBezTo>
                      <a:pt x="10667" y="1766"/>
                      <a:pt x="10733" y="1883"/>
                      <a:pt x="10800" y="1999"/>
                    </a:cubicBezTo>
                    <a:cubicBezTo>
                      <a:pt x="10867" y="2115"/>
                      <a:pt x="10933" y="2233"/>
                      <a:pt x="11000" y="2347"/>
                    </a:cubicBezTo>
                    <a:cubicBezTo>
                      <a:pt x="11067" y="2461"/>
                      <a:pt x="11133" y="2574"/>
                      <a:pt x="11200" y="2683"/>
                    </a:cubicBezTo>
                    <a:cubicBezTo>
                      <a:pt x="11267" y="2792"/>
                      <a:pt x="11333" y="2899"/>
                      <a:pt x="11400" y="2999"/>
                    </a:cubicBezTo>
                    <a:cubicBezTo>
                      <a:pt x="11467" y="3099"/>
                      <a:pt x="11533" y="3196"/>
                      <a:pt x="11600" y="3285"/>
                    </a:cubicBezTo>
                    <a:cubicBezTo>
                      <a:pt x="11667" y="3374"/>
                      <a:pt x="11733" y="3458"/>
                      <a:pt x="11800" y="3532"/>
                    </a:cubicBezTo>
                    <a:cubicBezTo>
                      <a:pt x="11867" y="3606"/>
                      <a:pt x="11933" y="3674"/>
                      <a:pt x="12000" y="3732"/>
                    </a:cubicBezTo>
                    <a:cubicBezTo>
                      <a:pt x="12067" y="3790"/>
                      <a:pt x="12133" y="3839"/>
                      <a:pt x="12200" y="3879"/>
                    </a:cubicBezTo>
                    <a:cubicBezTo>
                      <a:pt x="12267" y="3919"/>
                      <a:pt x="12333" y="3950"/>
                      <a:pt x="12400" y="3970"/>
                    </a:cubicBezTo>
                    <a:cubicBezTo>
                      <a:pt x="12467" y="3990"/>
                      <a:pt x="12533" y="4000"/>
                      <a:pt x="12600" y="4000"/>
                    </a:cubicBezTo>
                    <a:cubicBezTo>
                      <a:pt x="12667" y="4000"/>
                      <a:pt x="12733" y="3990"/>
                      <a:pt x="12800" y="3970"/>
                    </a:cubicBezTo>
                    <a:cubicBezTo>
                      <a:pt x="12867" y="3950"/>
                      <a:pt x="12933" y="3920"/>
                      <a:pt x="13000" y="3880"/>
                    </a:cubicBezTo>
                    <a:cubicBezTo>
                      <a:pt x="13067" y="3840"/>
                      <a:pt x="13133" y="3790"/>
                      <a:pt x="13200" y="3732"/>
                    </a:cubicBezTo>
                    <a:cubicBezTo>
                      <a:pt x="13267" y="3674"/>
                      <a:pt x="13333" y="3607"/>
                      <a:pt x="13400" y="3533"/>
                    </a:cubicBezTo>
                    <a:cubicBezTo>
                      <a:pt x="13467" y="3459"/>
                      <a:pt x="13533" y="3375"/>
                      <a:pt x="13600" y="3286"/>
                    </a:cubicBezTo>
                    <a:cubicBezTo>
                      <a:pt x="13667" y="3197"/>
                      <a:pt x="13733" y="3101"/>
                      <a:pt x="13800" y="3001"/>
                    </a:cubicBezTo>
                    <a:cubicBezTo>
                      <a:pt x="13867" y="2901"/>
                      <a:pt x="13933" y="2794"/>
                      <a:pt x="14000" y="2685"/>
                    </a:cubicBezTo>
                    <a:cubicBezTo>
                      <a:pt x="14067" y="2576"/>
                      <a:pt x="14133" y="2462"/>
                      <a:pt x="14200" y="2348"/>
                    </a:cubicBezTo>
                    <a:cubicBezTo>
                      <a:pt x="14267" y="2234"/>
                      <a:pt x="14333" y="2117"/>
                      <a:pt x="14400" y="2001"/>
                    </a:cubicBezTo>
                    <a:cubicBezTo>
                      <a:pt x="14467" y="1885"/>
                      <a:pt x="14533" y="1767"/>
                      <a:pt x="14600" y="1653"/>
                    </a:cubicBezTo>
                    <a:cubicBezTo>
                      <a:pt x="14667" y="1539"/>
                      <a:pt x="14733" y="1426"/>
                      <a:pt x="14800" y="1317"/>
                    </a:cubicBezTo>
                    <a:cubicBezTo>
                      <a:pt x="14867" y="1208"/>
                      <a:pt x="14933" y="1101"/>
                      <a:pt x="15000" y="1001"/>
                    </a:cubicBezTo>
                    <a:cubicBezTo>
                      <a:pt x="15067" y="901"/>
                      <a:pt x="15133" y="804"/>
                      <a:pt x="15200" y="715"/>
                    </a:cubicBezTo>
                    <a:cubicBezTo>
                      <a:pt x="15267" y="626"/>
                      <a:pt x="15333" y="542"/>
                      <a:pt x="15400" y="468"/>
                    </a:cubicBezTo>
                    <a:cubicBezTo>
                      <a:pt x="15467" y="394"/>
                      <a:pt x="15533" y="326"/>
                      <a:pt x="15600" y="268"/>
                    </a:cubicBezTo>
                    <a:cubicBezTo>
                      <a:pt x="15667" y="210"/>
                      <a:pt x="15733" y="161"/>
                      <a:pt x="15800" y="121"/>
                    </a:cubicBezTo>
                    <a:cubicBezTo>
                      <a:pt x="15867" y="81"/>
                      <a:pt x="15933" y="51"/>
                      <a:pt x="16000" y="31"/>
                    </a:cubicBezTo>
                    <a:cubicBezTo>
                      <a:pt x="16067" y="11"/>
                      <a:pt x="16133" y="0"/>
                      <a:pt x="16200" y="0"/>
                    </a:cubicBezTo>
                    <a:cubicBezTo>
                      <a:pt x="16267" y="0"/>
                      <a:pt x="16333" y="10"/>
                      <a:pt x="16400" y="30"/>
                    </a:cubicBezTo>
                    <a:cubicBezTo>
                      <a:pt x="16467" y="50"/>
                      <a:pt x="16533" y="80"/>
                      <a:pt x="16600" y="120"/>
                    </a:cubicBezTo>
                    <a:cubicBezTo>
                      <a:pt x="16667" y="160"/>
                      <a:pt x="16733" y="210"/>
                      <a:pt x="16800" y="268"/>
                    </a:cubicBezTo>
                    <a:cubicBezTo>
                      <a:pt x="16867" y="326"/>
                      <a:pt x="16933" y="393"/>
                      <a:pt x="17000" y="467"/>
                    </a:cubicBezTo>
                    <a:cubicBezTo>
                      <a:pt x="17067" y="541"/>
                      <a:pt x="17133" y="625"/>
                      <a:pt x="17200" y="714"/>
                    </a:cubicBezTo>
                    <a:cubicBezTo>
                      <a:pt x="17267" y="803"/>
                      <a:pt x="17333" y="899"/>
                      <a:pt x="17400" y="999"/>
                    </a:cubicBezTo>
                    <a:cubicBezTo>
                      <a:pt x="17467" y="1099"/>
                      <a:pt x="17533" y="1206"/>
                      <a:pt x="17600" y="1315"/>
                    </a:cubicBezTo>
                    <a:cubicBezTo>
                      <a:pt x="17667" y="1424"/>
                      <a:pt x="17733" y="1538"/>
                      <a:pt x="17800" y="1652"/>
                    </a:cubicBezTo>
                    <a:cubicBezTo>
                      <a:pt x="17867" y="1766"/>
                      <a:pt x="17933" y="1883"/>
                      <a:pt x="18000" y="1999"/>
                    </a:cubicBezTo>
                    <a:cubicBezTo>
                      <a:pt x="18067" y="2115"/>
                      <a:pt x="18133" y="2232"/>
                      <a:pt x="18200" y="2346"/>
                    </a:cubicBezTo>
                    <a:cubicBezTo>
                      <a:pt x="18267" y="2460"/>
                      <a:pt x="18333" y="2574"/>
                      <a:pt x="18400" y="2683"/>
                    </a:cubicBezTo>
                    <a:cubicBezTo>
                      <a:pt x="18467" y="2792"/>
                      <a:pt x="18533" y="2899"/>
                      <a:pt x="18600" y="2999"/>
                    </a:cubicBezTo>
                    <a:cubicBezTo>
                      <a:pt x="18667" y="3099"/>
                      <a:pt x="18733" y="3196"/>
                      <a:pt x="18800" y="3285"/>
                    </a:cubicBezTo>
                    <a:cubicBezTo>
                      <a:pt x="18867" y="3374"/>
                      <a:pt x="18933" y="3456"/>
                      <a:pt x="19000" y="3531"/>
                    </a:cubicBezTo>
                    <a:cubicBezTo>
                      <a:pt x="19067" y="3606"/>
                      <a:pt x="19133" y="3674"/>
                      <a:pt x="19200" y="3732"/>
                    </a:cubicBezTo>
                    <a:cubicBezTo>
                      <a:pt x="19267" y="3790"/>
                      <a:pt x="19333" y="3839"/>
                      <a:pt x="19400" y="3879"/>
                    </a:cubicBezTo>
                    <a:cubicBezTo>
                      <a:pt x="19467" y="3919"/>
                      <a:pt x="19533" y="3949"/>
                      <a:pt x="19600" y="3969"/>
                    </a:cubicBezTo>
                    <a:cubicBezTo>
                      <a:pt x="19667" y="3989"/>
                      <a:pt x="19733" y="4000"/>
                      <a:pt x="19800" y="4000"/>
                    </a:cubicBezTo>
                    <a:cubicBezTo>
                      <a:pt x="19867" y="4000"/>
                      <a:pt x="19933" y="3990"/>
                      <a:pt x="20000" y="3970"/>
                    </a:cubicBezTo>
                    <a:cubicBezTo>
                      <a:pt x="20067" y="3950"/>
                      <a:pt x="20133" y="3920"/>
                      <a:pt x="20200" y="3880"/>
                    </a:cubicBezTo>
                    <a:cubicBezTo>
                      <a:pt x="20267" y="3840"/>
                      <a:pt x="20333" y="3791"/>
                      <a:pt x="20400" y="3733"/>
                    </a:cubicBezTo>
                    <a:cubicBezTo>
                      <a:pt x="20467" y="3675"/>
                      <a:pt x="20533" y="3608"/>
                      <a:pt x="20600" y="3533"/>
                    </a:cubicBezTo>
                    <a:cubicBezTo>
                      <a:pt x="20667" y="3458"/>
                      <a:pt x="20733" y="3375"/>
                      <a:pt x="20800" y="3286"/>
                    </a:cubicBezTo>
                    <a:cubicBezTo>
                      <a:pt x="20867" y="3197"/>
                      <a:pt x="20933" y="3101"/>
                      <a:pt x="21000" y="3001"/>
                    </a:cubicBezTo>
                    <a:cubicBezTo>
                      <a:pt x="21067" y="2901"/>
                      <a:pt x="21133" y="2794"/>
                      <a:pt x="21200" y="2685"/>
                    </a:cubicBezTo>
                    <a:cubicBezTo>
                      <a:pt x="21267" y="2576"/>
                      <a:pt x="21333" y="2462"/>
                      <a:pt x="21400" y="2348"/>
                    </a:cubicBezTo>
                    <a:cubicBezTo>
                      <a:pt x="21467" y="2234"/>
                      <a:pt x="21533" y="2117"/>
                      <a:pt x="21600" y="2001"/>
                    </a:cubicBezTo>
                    <a:cubicBezTo>
                      <a:pt x="21667" y="1885"/>
                      <a:pt x="21733" y="1768"/>
                      <a:pt x="21800" y="1654"/>
                    </a:cubicBezTo>
                    <a:cubicBezTo>
                      <a:pt x="21867" y="1540"/>
                      <a:pt x="21933" y="1426"/>
                      <a:pt x="22000" y="1317"/>
                    </a:cubicBezTo>
                    <a:cubicBezTo>
                      <a:pt x="22067" y="1208"/>
                      <a:pt x="22133" y="1101"/>
                      <a:pt x="22200" y="1001"/>
                    </a:cubicBezTo>
                    <a:cubicBezTo>
                      <a:pt x="22267" y="901"/>
                      <a:pt x="22333" y="804"/>
                      <a:pt x="22400" y="715"/>
                    </a:cubicBezTo>
                    <a:cubicBezTo>
                      <a:pt x="22467" y="626"/>
                      <a:pt x="22533" y="543"/>
                      <a:pt x="22600" y="469"/>
                    </a:cubicBezTo>
                    <a:cubicBezTo>
                      <a:pt x="22667" y="395"/>
                      <a:pt x="22733" y="327"/>
                      <a:pt x="22800" y="269"/>
                    </a:cubicBezTo>
                    <a:cubicBezTo>
                      <a:pt x="22867" y="211"/>
                      <a:pt x="22933" y="161"/>
                      <a:pt x="23000" y="121"/>
                    </a:cubicBezTo>
                    <a:cubicBezTo>
                      <a:pt x="23067" y="81"/>
                      <a:pt x="23133" y="51"/>
                      <a:pt x="23200" y="31"/>
                    </a:cubicBezTo>
                    <a:cubicBezTo>
                      <a:pt x="23267" y="11"/>
                      <a:pt x="23333" y="0"/>
                      <a:pt x="23400" y="0"/>
                    </a:cubicBezTo>
                    <a:cubicBezTo>
                      <a:pt x="23467" y="0"/>
                      <a:pt x="23533" y="10"/>
                      <a:pt x="23600" y="30"/>
                    </a:cubicBezTo>
                    <a:cubicBezTo>
                      <a:pt x="23667" y="50"/>
                      <a:pt x="23733" y="80"/>
                      <a:pt x="23800" y="120"/>
                    </a:cubicBezTo>
                    <a:cubicBezTo>
                      <a:pt x="23867" y="160"/>
                      <a:pt x="23933" y="209"/>
                      <a:pt x="24000" y="267"/>
                    </a:cubicBezTo>
                    <a:cubicBezTo>
                      <a:pt x="24067" y="325"/>
                      <a:pt x="24133" y="393"/>
                      <a:pt x="24200" y="467"/>
                    </a:cubicBezTo>
                    <a:cubicBezTo>
                      <a:pt x="24267" y="541"/>
                      <a:pt x="24333" y="624"/>
                      <a:pt x="24400" y="713"/>
                    </a:cubicBezTo>
                    <a:cubicBezTo>
                      <a:pt x="24467" y="802"/>
                      <a:pt x="24533" y="899"/>
                      <a:pt x="24600" y="999"/>
                    </a:cubicBezTo>
                    <a:cubicBezTo>
                      <a:pt x="24667" y="1099"/>
                      <a:pt x="24733" y="1206"/>
                      <a:pt x="24800" y="1315"/>
                    </a:cubicBezTo>
                    <a:cubicBezTo>
                      <a:pt x="24867" y="1424"/>
                      <a:pt x="24933" y="1537"/>
                      <a:pt x="25000" y="1651"/>
                    </a:cubicBezTo>
                    <a:cubicBezTo>
                      <a:pt x="25067" y="1765"/>
                      <a:pt x="25133" y="1883"/>
                      <a:pt x="25200" y="1999"/>
                    </a:cubicBezTo>
                    <a:cubicBezTo>
                      <a:pt x="25267" y="2115"/>
                      <a:pt x="25333" y="2232"/>
                      <a:pt x="25400" y="2346"/>
                    </a:cubicBezTo>
                    <a:cubicBezTo>
                      <a:pt x="25467" y="2460"/>
                      <a:pt x="25533" y="2574"/>
                      <a:pt x="25600" y="2683"/>
                    </a:cubicBezTo>
                    <a:cubicBezTo>
                      <a:pt x="25667" y="2792"/>
                      <a:pt x="25733" y="2899"/>
                      <a:pt x="25800" y="2999"/>
                    </a:cubicBezTo>
                    <a:cubicBezTo>
                      <a:pt x="25867" y="3099"/>
                      <a:pt x="25933" y="3196"/>
                      <a:pt x="26000" y="3285"/>
                    </a:cubicBezTo>
                    <a:cubicBezTo>
                      <a:pt x="26067" y="3374"/>
                      <a:pt x="26133" y="3457"/>
                      <a:pt x="26200" y="3531"/>
                    </a:cubicBezTo>
                    <a:cubicBezTo>
                      <a:pt x="26267" y="3605"/>
                      <a:pt x="26333" y="3673"/>
                      <a:pt x="26400" y="3731"/>
                    </a:cubicBezTo>
                    <a:cubicBezTo>
                      <a:pt x="26467" y="3789"/>
                      <a:pt x="26533" y="3839"/>
                      <a:pt x="26600" y="3879"/>
                    </a:cubicBezTo>
                    <a:cubicBezTo>
                      <a:pt x="26667" y="3919"/>
                      <a:pt x="26733" y="3949"/>
                      <a:pt x="26800" y="3969"/>
                    </a:cubicBezTo>
                    <a:cubicBezTo>
                      <a:pt x="26867" y="3989"/>
                      <a:pt x="26933" y="4000"/>
                      <a:pt x="27000" y="4000"/>
                    </a:cubicBezTo>
                    <a:cubicBezTo>
                      <a:pt x="27067" y="4000"/>
                      <a:pt x="27133" y="3990"/>
                      <a:pt x="27200" y="3970"/>
                    </a:cubicBezTo>
                    <a:cubicBezTo>
                      <a:pt x="27267" y="3950"/>
                      <a:pt x="27333" y="3920"/>
                      <a:pt x="27400" y="3880"/>
                    </a:cubicBezTo>
                    <a:cubicBezTo>
                      <a:pt x="27467" y="3840"/>
                      <a:pt x="27533" y="3791"/>
                      <a:pt x="27600" y="3733"/>
                    </a:cubicBezTo>
                    <a:cubicBezTo>
                      <a:pt x="27667" y="3675"/>
                      <a:pt x="27733" y="3607"/>
                      <a:pt x="27800" y="3533"/>
                    </a:cubicBezTo>
                    <a:cubicBezTo>
                      <a:pt x="27867" y="3459"/>
                      <a:pt x="27933" y="3376"/>
                      <a:pt x="28000" y="3287"/>
                    </a:cubicBezTo>
                    <a:cubicBezTo>
                      <a:pt x="28067" y="3198"/>
                      <a:pt x="28133" y="3101"/>
                      <a:pt x="28200" y="3001"/>
                    </a:cubicBezTo>
                    <a:cubicBezTo>
                      <a:pt x="28267" y="2901"/>
                      <a:pt x="28333" y="2794"/>
                      <a:pt x="28400" y="2685"/>
                    </a:cubicBezTo>
                    <a:cubicBezTo>
                      <a:pt x="28467" y="2576"/>
                      <a:pt x="28533" y="2463"/>
                      <a:pt x="28600" y="2349"/>
                    </a:cubicBezTo>
                    <a:cubicBezTo>
                      <a:pt x="28667" y="2235"/>
                      <a:pt x="28767" y="2059"/>
                      <a:pt x="28800" y="2001"/>
                    </a:cubicBezTo>
                    <a:cubicBezTo>
                      <a:pt x="28833" y="1943"/>
                      <a:pt x="28816" y="1972"/>
                      <a:pt x="28800" y="2001"/>
                    </a:cubicBezTo>
                  </a:path>
                </a:pathLst>
              </a:custGeom>
              <a:noFill/>
              <a:ln w="952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8" name="Freeform 9"/>
              <p:cNvSpPr/>
              <p:nvPr/>
            </p:nvSpPr>
            <p:spPr bwMode="auto">
              <a:xfrm rot="300000">
                <a:off x="3184" y="2241"/>
                <a:ext cx="1785" cy="123"/>
              </a:xfrm>
              <a:custGeom>
                <a:avLst/>
                <a:gdLst>
                  <a:gd name="T0" fmla="*/ 2 w 28833"/>
                  <a:gd name="T1" fmla="*/ 1 h 4000"/>
                  <a:gd name="T2" fmla="*/ 4 w 28833"/>
                  <a:gd name="T3" fmla="*/ 0 h 4000"/>
                  <a:gd name="T4" fmla="*/ 6 w 28833"/>
                  <a:gd name="T5" fmla="*/ 0 h 4000"/>
                  <a:gd name="T6" fmla="*/ 8 w 28833"/>
                  <a:gd name="T7" fmla="*/ 0 h 4000"/>
                  <a:gd name="T8" fmla="*/ 11 w 28833"/>
                  <a:gd name="T9" fmla="*/ 1 h 4000"/>
                  <a:gd name="T10" fmla="*/ 13 w 28833"/>
                  <a:gd name="T11" fmla="*/ 2 h 4000"/>
                  <a:gd name="T12" fmla="*/ 15 w 28833"/>
                  <a:gd name="T13" fmla="*/ 3 h 4000"/>
                  <a:gd name="T14" fmla="*/ 18 w 28833"/>
                  <a:gd name="T15" fmla="*/ 3 h 4000"/>
                  <a:gd name="T16" fmla="*/ 20 w 28833"/>
                  <a:gd name="T17" fmla="*/ 4 h 4000"/>
                  <a:gd name="T18" fmla="*/ 22 w 28833"/>
                  <a:gd name="T19" fmla="*/ 4 h 4000"/>
                  <a:gd name="T20" fmla="*/ 25 w 28833"/>
                  <a:gd name="T21" fmla="*/ 3 h 4000"/>
                  <a:gd name="T22" fmla="*/ 27 w 28833"/>
                  <a:gd name="T23" fmla="*/ 2 h 4000"/>
                  <a:gd name="T24" fmla="*/ 29 w 28833"/>
                  <a:gd name="T25" fmla="*/ 1 h 4000"/>
                  <a:gd name="T26" fmla="*/ 31 w 28833"/>
                  <a:gd name="T27" fmla="*/ 0 h 4000"/>
                  <a:gd name="T28" fmla="*/ 34 w 28833"/>
                  <a:gd name="T29" fmla="*/ 0 h 4000"/>
                  <a:gd name="T30" fmla="*/ 36 w 28833"/>
                  <a:gd name="T31" fmla="*/ 0 h 4000"/>
                  <a:gd name="T32" fmla="*/ 38 w 28833"/>
                  <a:gd name="T33" fmla="*/ 1 h 4000"/>
                  <a:gd name="T34" fmla="*/ 41 w 28833"/>
                  <a:gd name="T35" fmla="*/ 2 h 4000"/>
                  <a:gd name="T36" fmla="*/ 43 w 28833"/>
                  <a:gd name="T37" fmla="*/ 3 h 4000"/>
                  <a:gd name="T38" fmla="*/ 45 w 28833"/>
                  <a:gd name="T39" fmla="*/ 3 h 4000"/>
                  <a:gd name="T40" fmla="*/ 48 w 28833"/>
                  <a:gd name="T41" fmla="*/ 4 h 4000"/>
                  <a:gd name="T42" fmla="*/ 50 w 28833"/>
                  <a:gd name="T43" fmla="*/ 4 h 4000"/>
                  <a:gd name="T44" fmla="*/ 52 w 28833"/>
                  <a:gd name="T45" fmla="*/ 3 h 4000"/>
                  <a:gd name="T46" fmla="*/ 54 w 28833"/>
                  <a:gd name="T47" fmla="*/ 2 h 4000"/>
                  <a:gd name="T48" fmla="*/ 57 w 28833"/>
                  <a:gd name="T49" fmla="*/ 1 h 4000"/>
                  <a:gd name="T50" fmla="*/ 59 w 28833"/>
                  <a:gd name="T51" fmla="*/ 0 h 4000"/>
                  <a:gd name="T52" fmla="*/ 61 w 28833"/>
                  <a:gd name="T53" fmla="*/ 0 h 4000"/>
                  <a:gd name="T54" fmla="*/ 64 w 28833"/>
                  <a:gd name="T55" fmla="*/ 0 h 4000"/>
                  <a:gd name="T56" fmla="*/ 66 w 28833"/>
                  <a:gd name="T57" fmla="*/ 1 h 4000"/>
                  <a:gd name="T58" fmla="*/ 68 w 28833"/>
                  <a:gd name="T59" fmla="*/ 2 h 4000"/>
                  <a:gd name="T60" fmla="*/ 71 w 28833"/>
                  <a:gd name="T61" fmla="*/ 3 h 4000"/>
                  <a:gd name="T62" fmla="*/ 73 w 28833"/>
                  <a:gd name="T63" fmla="*/ 3 h 4000"/>
                  <a:gd name="T64" fmla="*/ 75 w 28833"/>
                  <a:gd name="T65" fmla="*/ 4 h 4000"/>
                  <a:gd name="T66" fmla="*/ 77 w 28833"/>
                  <a:gd name="T67" fmla="*/ 4 h 4000"/>
                  <a:gd name="T68" fmla="*/ 80 w 28833"/>
                  <a:gd name="T69" fmla="*/ 3 h 4000"/>
                  <a:gd name="T70" fmla="*/ 82 w 28833"/>
                  <a:gd name="T71" fmla="*/ 2 h 4000"/>
                  <a:gd name="T72" fmla="*/ 84 w 28833"/>
                  <a:gd name="T73" fmla="*/ 1 h 4000"/>
                  <a:gd name="T74" fmla="*/ 87 w 28833"/>
                  <a:gd name="T75" fmla="*/ 0 h 4000"/>
                  <a:gd name="T76" fmla="*/ 89 w 28833"/>
                  <a:gd name="T77" fmla="*/ 0 h 4000"/>
                  <a:gd name="T78" fmla="*/ 91 w 28833"/>
                  <a:gd name="T79" fmla="*/ 0 h 4000"/>
                  <a:gd name="T80" fmla="*/ 94 w 28833"/>
                  <a:gd name="T81" fmla="*/ 1 h 4000"/>
                  <a:gd name="T82" fmla="*/ 96 w 28833"/>
                  <a:gd name="T83" fmla="*/ 2 h 4000"/>
                  <a:gd name="T84" fmla="*/ 98 w 28833"/>
                  <a:gd name="T85" fmla="*/ 3 h 4000"/>
                  <a:gd name="T86" fmla="*/ 100 w 28833"/>
                  <a:gd name="T87" fmla="*/ 3 h 4000"/>
                  <a:gd name="T88" fmla="*/ 103 w 28833"/>
                  <a:gd name="T89" fmla="*/ 4 h 4000"/>
                  <a:gd name="T90" fmla="*/ 105 w 28833"/>
                  <a:gd name="T91" fmla="*/ 4 h 4000"/>
                  <a:gd name="T92" fmla="*/ 107 w 28833"/>
                  <a:gd name="T93" fmla="*/ 3 h 4000"/>
                  <a:gd name="T94" fmla="*/ 110 w 28833"/>
                  <a:gd name="T95" fmla="*/ 2 h 4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8833"/>
                  <a:gd name="T145" fmla="*/ 0 h 4000"/>
                  <a:gd name="T146" fmla="*/ 28833 w 28833"/>
                  <a:gd name="T147" fmla="*/ 4000 h 4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8833" h="4000">
                    <a:moveTo>
                      <a:pt x="0" y="2000"/>
                    </a:moveTo>
                    <a:cubicBezTo>
                      <a:pt x="66" y="1883"/>
                      <a:pt x="133" y="1767"/>
                      <a:pt x="200" y="1653"/>
                    </a:cubicBezTo>
                    <a:cubicBezTo>
                      <a:pt x="267" y="1539"/>
                      <a:pt x="333" y="1425"/>
                      <a:pt x="400" y="1316"/>
                    </a:cubicBezTo>
                    <a:cubicBezTo>
                      <a:pt x="467" y="1207"/>
                      <a:pt x="533" y="1100"/>
                      <a:pt x="600" y="1000"/>
                    </a:cubicBezTo>
                    <a:cubicBezTo>
                      <a:pt x="667" y="900"/>
                      <a:pt x="733" y="803"/>
                      <a:pt x="800" y="714"/>
                    </a:cubicBezTo>
                    <a:cubicBezTo>
                      <a:pt x="867" y="625"/>
                      <a:pt x="933" y="542"/>
                      <a:pt x="1000" y="468"/>
                    </a:cubicBezTo>
                    <a:cubicBezTo>
                      <a:pt x="1067" y="394"/>
                      <a:pt x="1133" y="326"/>
                      <a:pt x="1200" y="268"/>
                    </a:cubicBezTo>
                    <a:cubicBezTo>
                      <a:pt x="1267" y="210"/>
                      <a:pt x="1333" y="161"/>
                      <a:pt x="1400" y="121"/>
                    </a:cubicBezTo>
                    <a:cubicBezTo>
                      <a:pt x="1467" y="81"/>
                      <a:pt x="1533" y="50"/>
                      <a:pt x="1600" y="30"/>
                    </a:cubicBezTo>
                    <a:cubicBezTo>
                      <a:pt x="1667" y="10"/>
                      <a:pt x="1733" y="0"/>
                      <a:pt x="1800" y="0"/>
                    </a:cubicBezTo>
                    <a:cubicBezTo>
                      <a:pt x="1867" y="0"/>
                      <a:pt x="1933" y="10"/>
                      <a:pt x="2000" y="30"/>
                    </a:cubicBezTo>
                    <a:cubicBezTo>
                      <a:pt x="2067" y="50"/>
                      <a:pt x="2133" y="81"/>
                      <a:pt x="2200" y="121"/>
                    </a:cubicBezTo>
                    <a:cubicBezTo>
                      <a:pt x="2267" y="161"/>
                      <a:pt x="2333" y="210"/>
                      <a:pt x="2400" y="268"/>
                    </a:cubicBezTo>
                    <a:cubicBezTo>
                      <a:pt x="2467" y="326"/>
                      <a:pt x="2533" y="394"/>
                      <a:pt x="2600" y="468"/>
                    </a:cubicBezTo>
                    <a:cubicBezTo>
                      <a:pt x="2667" y="542"/>
                      <a:pt x="2733" y="625"/>
                      <a:pt x="2800" y="714"/>
                    </a:cubicBezTo>
                    <a:cubicBezTo>
                      <a:pt x="2867" y="803"/>
                      <a:pt x="2933" y="900"/>
                      <a:pt x="3000" y="1000"/>
                    </a:cubicBezTo>
                    <a:cubicBezTo>
                      <a:pt x="3067" y="1100"/>
                      <a:pt x="3133" y="1207"/>
                      <a:pt x="3200" y="1316"/>
                    </a:cubicBezTo>
                    <a:cubicBezTo>
                      <a:pt x="3267" y="1425"/>
                      <a:pt x="3333" y="1539"/>
                      <a:pt x="3400" y="1653"/>
                    </a:cubicBezTo>
                    <a:cubicBezTo>
                      <a:pt x="3467" y="1767"/>
                      <a:pt x="3533" y="1884"/>
                      <a:pt x="3600" y="2000"/>
                    </a:cubicBezTo>
                    <a:cubicBezTo>
                      <a:pt x="3667" y="2116"/>
                      <a:pt x="3733" y="2233"/>
                      <a:pt x="3800" y="2347"/>
                    </a:cubicBezTo>
                    <a:cubicBezTo>
                      <a:pt x="3867" y="2461"/>
                      <a:pt x="3933" y="2575"/>
                      <a:pt x="4000" y="2684"/>
                    </a:cubicBezTo>
                    <a:cubicBezTo>
                      <a:pt x="4067" y="2793"/>
                      <a:pt x="4133" y="2900"/>
                      <a:pt x="4200" y="3000"/>
                    </a:cubicBezTo>
                    <a:cubicBezTo>
                      <a:pt x="4267" y="3100"/>
                      <a:pt x="4333" y="3196"/>
                      <a:pt x="4400" y="3285"/>
                    </a:cubicBezTo>
                    <a:cubicBezTo>
                      <a:pt x="4467" y="3374"/>
                      <a:pt x="4533" y="3458"/>
                      <a:pt x="4600" y="3532"/>
                    </a:cubicBezTo>
                    <a:cubicBezTo>
                      <a:pt x="4667" y="3606"/>
                      <a:pt x="4733" y="3674"/>
                      <a:pt x="4800" y="3732"/>
                    </a:cubicBezTo>
                    <a:cubicBezTo>
                      <a:pt x="4867" y="3790"/>
                      <a:pt x="4933" y="3839"/>
                      <a:pt x="5000" y="3879"/>
                    </a:cubicBezTo>
                    <a:cubicBezTo>
                      <a:pt x="5067" y="3919"/>
                      <a:pt x="5133" y="3950"/>
                      <a:pt x="5200" y="3970"/>
                    </a:cubicBezTo>
                    <a:cubicBezTo>
                      <a:pt x="5267" y="3990"/>
                      <a:pt x="5333" y="4000"/>
                      <a:pt x="5400" y="4000"/>
                    </a:cubicBezTo>
                    <a:cubicBezTo>
                      <a:pt x="5467" y="4000"/>
                      <a:pt x="5533" y="3990"/>
                      <a:pt x="5600" y="3970"/>
                    </a:cubicBezTo>
                    <a:cubicBezTo>
                      <a:pt x="5667" y="3950"/>
                      <a:pt x="5733" y="3919"/>
                      <a:pt x="5800" y="3879"/>
                    </a:cubicBezTo>
                    <a:cubicBezTo>
                      <a:pt x="5867" y="3839"/>
                      <a:pt x="5933" y="3790"/>
                      <a:pt x="6000" y="3732"/>
                    </a:cubicBezTo>
                    <a:cubicBezTo>
                      <a:pt x="6067" y="3674"/>
                      <a:pt x="6133" y="3606"/>
                      <a:pt x="6200" y="3532"/>
                    </a:cubicBezTo>
                    <a:cubicBezTo>
                      <a:pt x="6267" y="3458"/>
                      <a:pt x="6333" y="3375"/>
                      <a:pt x="6400" y="3286"/>
                    </a:cubicBezTo>
                    <a:cubicBezTo>
                      <a:pt x="6467" y="3197"/>
                      <a:pt x="6533" y="3100"/>
                      <a:pt x="6600" y="3000"/>
                    </a:cubicBezTo>
                    <a:cubicBezTo>
                      <a:pt x="6667" y="2900"/>
                      <a:pt x="6733" y="2793"/>
                      <a:pt x="6800" y="2684"/>
                    </a:cubicBezTo>
                    <a:cubicBezTo>
                      <a:pt x="6867" y="2575"/>
                      <a:pt x="6933" y="2462"/>
                      <a:pt x="7000" y="2348"/>
                    </a:cubicBezTo>
                    <a:cubicBezTo>
                      <a:pt x="7067" y="2234"/>
                      <a:pt x="7133" y="2116"/>
                      <a:pt x="7200" y="2000"/>
                    </a:cubicBezTo>
                    <a:cubicBezTo>
                      <a:pt x="7267" y="1884"/>
                      <a:pt x="7333" y="1767"/>
                      <a:pt x="7400" y="1653"/>
                    </a:cubicBezTo>
                    <a:cubicBezTo>
                      <a:pt x="7467" y="1539"/>
                      <a:pt x="7533" y="1425"/>
                      <a:pt x="7600" y="1316"/>
                    </a:cubicBezTo>
                    <a:cubicBezTo>
                      <a:pt x="7667" y="1207"/>
                      <a:pt x="7733" y="1100"/>
                      <a:pt x="7800" y="1000"/>
                    </a:cubicBezTo>
                    <a:cubicBezTo>
                      <a:pt x="7867" y="900"/>
                      <a:pt x="7933" y="804"/>
                      <a:pt x="8000" y="715"/>
                    </a:cubicBezTo>
                    <a:cubicBezTo>
                      <a:pt x="8067" y="626"/>
                      <a:pt x="8133" y="542"/>
                      <a:pt x="8200" y="468"/>
                    </a:cubicBezTo>
                    <a:cubicBezTo>
                      <a:pt x="8267" y="394"/>
                      <a:pt x="8333" y="326"/>
                      <a:pt x="8400" y="268"/>
                    </a:cubicBezTo>
                    <a:cubicBezTo>
                      <a:pt x="8467" y="210"/>
                      <a:pt x="8533" y="161"/>
                      <a:pt x="8600" y="121"/>
                    </a:cubicBezTo>
                    <a:cubicBezTo>
                      <a:pt x="8667" y="81"/>
                      <a:pt x="8733" y="50"/>
                      <a:pt x="8800" y="30"/>
                    </a:cubicBezTo>
                    <a:cubicBezTo>
                      <a:pt x="8867" y="10"/>
                      <a:pt x="8933" y="0"/>
                      <a:pt x="9000" y="0"/>
                    </a:cubicBezTo>
                    <a:cubicBezTo>
                      <a:pt x="9067" y="0"/>
                      <a:pt x="9133" y="10"/>
                      <a:pt x="9200" y="30"/>
                    </a:cubicBezTo>
                    <a:cubicBezTo>
                      <a:pt x="9267" y="50"/>
                      <a:pt x="9333" y="80"/>
                      <a:pt x="9400" y="120"/>
                    </a:cubicBezTo>
                    <a:cubicBezTo>
                      <a:pt x="9467" y="160"/>
                      <a:pt x="9533" y="210"/>
                      <a:pt x="9600" y="268"/>
                    </a:cubicBezTo>
                    <a:cubicBezTo>
                      <a:pt x="9667" y="326"/>
                      <a:pt x="9733" y="394"/>
                      <a:pt x="9800" y="468"/>
                    </a:cubicBezTo>
                    <a:cubicBezTo>
                      <a:pt x="9867" y="542"/>
                      <a:pt x="9933" y="625"/>
                      <a:pt x="10000" y="714"/>
                    </a:cubicBezTo>
                    <a:cubicBezTo>
                      <a:pt x="10067" y="803"/>
                      <a:pt x="10133" y="900"/>
                      <a:pt x="10200" y="1000"/>
                    </a:cubicBezTo>
                    <a:cubicBezTo>
                      <a:pt x="10267" y="1100"/>
                      <a:pt x="10333" y="1206"/>
                      <a:pt x="10400" y="1315"/>
                    </a:cubicBezTo>
                    <a:cubicBezTo>
                      <a:pt x="10467" y="1424"/>
                      <a:pt x="10533" y="1538"/>
                      <a:pt x="10600" y="1652"/>
                    </a:cubicBezTo>
                    <a:cubicBezTo>
                      <a:pt x="10667" y="1766"/>
                      <a:pt x="10733" y="1883"/>
                      <a:pt x="10800" y="1999"/>
                    </a:cubicBezTo>
                    <a:cubicBezTo>
                      <a:pt x="10867" y="2115"/>
                      <a:pt x="10933" y="2233"/>
                      <a:pt x="11000" y="2347"/>
                    </a:cubicBezTo>
                    <a:cubicBezTo>
                      <a:pt x="11067" y="2461"/>
                      <a:pt x="11133" y="2574"/>
                      <a:pt x="11200" y="2683"/>
                    </a:cubicBezTo>
                    <a:cubicBezTo>
                      <a:pt x="11267" y="2792"/>
                      <a:pt x="11333" y="2899"/>
                      <a:pt x="11400" y="2999"/>
                    </a:cubicBezTo>
                    <a:cubicBezTo>
                      <a:pt x="11467" y="3099"/>
                      <a:pt x="11533" y="3196"/>
                      <a:pt x="11600" y="3285"/>
                    </a:cubicBezTo>
                    <a:cubicBezTo>
                      <a:pt x="11667" y="3374"/>
                      <a:pt x="11733" y="3458"/>
                      <a:pt x="11800" y="3532"/>
                    </a:cubicBezTo>
                    <a:cubicBezTo>
                      <a:pt x="11867" y="3606"/>
                      <a:pt x="11933" y="3674"/>
                      <a:pt x="12000" y="3732"/>
                    </a:cubicBezTo>
                    <a:cubicBezTo>
                      <a:pt x="12067" y="3790"/>
                      <a:pt x="12133" y="3839"/>
                      <a:pt x="12200" y="3879"/>
                    </a:cubicBezTo>
                    <a:cubicBezTo>
                      <a:pt x="12267" y="3919"/>
                      <a:pt x="12333" y="3950"/>
                      <a:pt x="12400" y="3970"/>
                    </a:cubicBezTo>
                    <a:cubicBezTo>
                      <a:pt x="12467" y="3990"/>
                      <a:pt x="12533" y="4000"/>
                      <a:pt x="12600" y="4000"/>
                    </a:cubicBezTo>
                    <a:cubicBezTo>
                      <a:pt x="12667" y="4000"/>
                      <a:pt x="12733" y="3990"/>
                      <a:pt x="12800" y="3970"/>
                    </a:cubicBezTo>
                    <a:cubicBezTo>
                      <a:pt x="12867" y="3950"/>
                      <a:pt x="12933" y="3920"/>
                      <a:pt x="13000" y="3880"/>
                    </a:cubicBezTo>
                    <a:cubicBezTo>
                      <a:pt x="13067" y="3840"/>
                      <a:pt x="13133" y="3790"/>
                      <a:pt x="13200" y="3732"/>
                    </a:cubicBezTo>
                    <a:cubicBezTo>
                      <a:pt x="13267" y="3674"/>
                      <a:pt x="13333" y="3607"/>
                      <a:pt x="13400" y="3533"/>
                    </a:cubicBezTo>
                    <a:cubicBezTo>
                      <a:pt x="13467" y="3459"/>
                      <a:pt x="13533" y="3375"/>
                      <a:pt x="13600" y="3286"/>
                    </a:cubicBezTo>
                    <a:cubicBezTo>
                      <a:pt x="13667" y="3197"/>
                      <a:pt x="13733" y="3101"/>
                      <a:pt x="13800" y="3001"/>
                    </a:cubicBezTo>
                    <a:cubicBezTo>
                      <a:pt x="13867" y="2901"/>
                      <a:pt x="13933" y="2794"/>
                      <a:pt x="14000" y="2685"/>
                    </a:cubicBezTo>
                    <a:cubicBezTo>
                      <a:pt x="14067" y="2576"/>
                      <a:pt x="14133" y="2462"/>
                      <a:pt x="14200" y="2348"/>
                    </a:cubicBezTo>
                    <a:cubicBezTo>
                      <a:pt x="14267" y="2234"/>
                      <a:pt x="14333" y="2117"/>
                      <a:pt x="14400" y="2001"/>
                    </a:cubicBezTo>
                    <a:cubicBezTo>
                      <a:pt x="14467" y="1885"/>
                      <a:pt x="14533" y="1767"/>
                      <a:pt x="14600" y="1653"/>
                    </a:cubicBezTo>
                    <a:cubicBezTo>
                      <a:pt x="14667" y="1539"/>
                      <a:pt x="14733" y="1426"/>
                      <a:pt x="14800" y="1317"/>
                    </a:cubicBezTo>
                    <a:cubicBezTo>
                      <a:pt x="14867" y="1208"/>
                      <a:pt x="14933" y="1101"/>
                      <a:pt x="15000" y="1001"/>
                    </a:cubicBezTo>
                    <a:cubicBezTo>
                      <a:pt x="15067" y="901"/>
                      <a:pt x="15133" y="804"/>
                      <a:pt x="15200" y="715"/>
                    </a:cubicBezTo>
                    <a:cubicBezTo>
                      <a:pt x="15267" y="626"/>
                      <a:pt x="15333" y="542"/>
                      <a:pt x="15400" y="468"/>
                    </a:cubicBezTo>
                    <a:cubicBezTo>
                      <a:pt x="15467" y="394"/>
                      <a:pt x="15533" y="326"/>
                      <a:pt x="15600" y="268"/>
                    </a:cubicBezTo>
                    <a:cubicBezTo>
                      <a:pt x="15667" y="210"/>
                      <a:pt x="15733" y="161"/>
                      <a:pt x="15800" y="121"/>
                    </a:cubicBezTo>
                    <a:cubicBezTo>
                      <a:pt x="15867" y="81"/>
                      <a:pt x="15933" y="51"/>
                      <a:pt x="16000" y="31"/>
                    </a:cubicBezTo>
                    <a:cubicBezTo>
                      <a:pt x="16067" y="11"/>
                      <a:pt x="16133" y="0"/>
                      <a:pt x="16200" y="0"/>
                    </a:cubicBezTo>
                    <a:cubicBezTo>
                      <a:pt x="16267" y="0"/>
                      <a:pt x="16333" y="10"/>
                      <a:pt x="16400" y="30"/>
                    </a:cubicBezTo>
                    <a:cubicBezTo>
                      <a:pt x="16467" y="50"/>
                      <a:pt x="16533" y="80"/>
                      <a:pt x="16600" y="120"/>
                    </a:cubicBezTo>
                    <a:cubicBezTo>
                      <a:pt x="16667" y="160"/>
                      <a:pt x="16733" y="210"/>
                      <a:pt x="16800" y="268"/>
                    </a:cubicBezTo>
                    <a:cubicBezTo>
                      <a:pt x="16867" y="326"/>
                      <a:pt x="16933" y="393"/>
                      <a:pt x="17000" y="467"/>
                    </a:cubicBezTo>
                    <a:cubicBezTo>
                      <a:pt x="17067" y="541"/>
                      <a:pt x="17133" y="625"/>
                      <a:pt x="17200" y="714"/>
                    </a:cubicBezTo>
                    <a:cubicBezTo>
                      <a:pt x="17267" y="803"/>
                      <a:pt x="17333" y="899"/>
                      <a:pt x="17400" y="999"/>
                    </a:cubicBezTo>
                    <a:cubicBezTo>
                      <a:pt x="17467" y="1099"/>
                      <a:pt x="17533" y="1206"/>
                      <a:pt x="17600" y="1315"/>
                    </a:cubicBezTo>
                    <a:cubicBezTo>
                      <a:pt x="17667" y="1424"/>
                      <a:pt x="17733" y="1538"/>
                      <a:pt x="17800" y="1652"/>
                    </a:cubicBezTo>
                    <a:cubicBezTo>
                      <a:pt x="17867" y="1766"/>
                      <a:pt x="17933" y="1883"/>
                      <a:pt x="18000" y="1999"/>
                    </a:cubicBezTo>
                    <a:cubicBezTo>
                      <a:pt x="18067" y="2115"/>
                      <a:pt x="18133" y="2232"/>
                      <a:pt x="18200" y="2346"/>
                    </a:cubicBezTo>
                    <a:cubicBezTo>
                      <a:pt x="18267" y="2460"/>
                      <a:pt x="18333" y="2574"/>
                      <a:pt x="18400" y="2683"/>
                    </a:cubicBezTo>
                    <a:cubicBezTo>
                      <a:pt x="18467" y="2792"/>
                      <a:pt x="18533" y="2899"/>
                      <a:pt x="18600" y="2999"/>
                    </a:cubicBezTo>
                    <a:cubicBezTo>
                      <a:pt x="18667" y="3099"/>
                      <a:pt x="18733" y="3196"/>
                      <a:pt x="18800" y="3285"/>
                    </a:cubicBezTo>
                    <a:cubicBezTo>
                      <a:pt x="18867" y="3374"/>
                      <a:pt x="18933" y="3456"/>
                      <a:pt x="19000" y="3531"/>
                    </a:cubicBezTo>
                    <a:cubicBezTo>
                      <a:pt x="19067" y="3606"/>
                      <a:pt x="19133" y="3674"/>
                      <a:pt x="19200" y="3732"/>
                    </a:cubicBezTo>
                    <a:cubicBezTo>
                      <a:pt x="19267" y="3790"/>
                      <a:pt x="19333" y="3839"/>
                      <a:pt x="19400" y="3879"/>
                    </a:cubicBezTo>
                    <a:cubicBezTo>
                      <a:pt x="19467" y="3919"/>
                      <a:pt x="19533" y="3949"/>
                      <a:pt x="19600" y="3969"/>
                    </a:cubicBezTo>
                    <a:cubicBezTo>
                      <a:pt x="19667" y="3989"/>
                      <a:pt x="19733" y="4000"/>
                      <a:pt x="19800" y="4000"/>
                    </a:cubicBezTo>
                    <a:cubicBezTo>
                      <a:pt x="19867" y="4000"/>
                      <a:pt x="19933" y="3990"/>
                      <a:pt x="20000" y="3970"/>
                    </a:cubicBezTo>
                    <a:cubicBezTo>
                      <a:pt x="20067" y="3950"/>
                      <a:pt x="20133" y="3920"/>
                      <a:pt x="20200" y="3880"/>
                    </a:cubicBezTo>
                    <a:cubicBezTo>
                      <a:pt x="20267" y="3840"/>
                      <a:pt x="20333" y="3791"/>
                      <a:pt x="20400" y="3733"/>
                    </a:cubicBezTo>
                    <a:cubicBezTo>
                      <a:pt x="20467" y="3675"/>
                      <a:pt x="20533" y="3608"/>
                      <a:pt x="20600" y="3533"/>
                    </a:cubicBezTo>
                    <a:cubicBezTo>
                      <a:pt x="20667" y="3458"/>
                      <a:pt x="20733" y="3375"/>
                      <a:pt x="20800" y="3286"/>
                    </a:cubicBezTo>
                    <a:cubicBezTo>
                      <a:pt x="20867" y="3197"/>
                      <a:pt x="20933" y="3101"/>
                      <a:pt x="21000" y="3001"/>
                    </a:cubicBezTo>
                    <a:cubicBezTo>
                      <a:pt x="21067" y="2901"/>
                      <a:pt x="21133" y="2794"/>
                      <a:pt x="21200" y="2685"/>
                    </a:cubicBezTo>
                    <a:cubicBezTo>
                      <a:pt x="21267" y="2576"/>
                      <a:pt x="21333" y="2462"/>
                      <a:pt x="21400" y="2348"/>
                    </a:cubicBezTo>
                    <a:cubicBezTo>
                      <a:pt x="21467" y="2234"/>
                      <a:pt x="21533" y="2117"/>
                      <a:pt x="21600" y="2001"/>
                    </a:cubicBezTo>
                    <a:cubicBezTo>
                      <a:pt x="21667" y="1885"/>
                      <a:pt x="21733" y="1768"/>
                      <a:pt x="21800" y="1654"/>
                    </a:cubicBezTo>
                    <a:cubicBezTo>
                      <a:pt x="21867" y="1540"/>
                      <a:pt x="21933" y="1426"/>
                      <a:pt x="22000" y="1317"/>
                    </a:cubicBezTo>
                    <a:cubicBezTo>
                      <a:pt x="22067" y="1208"/>
                      <a:pt x="22133" y="1101"/>
                      <a:pt x="22200" y="1001"/>
                    </a:cubicBezTo>
                    <a:cubicBezTo>
                      <a:pt x="22267" y="901"/>
                      <a:pt x="22333" y="804"/>
                      <a:pt x="22400" y="715"/>
                    </a:cubicBezTo>
                    <a:cubicBezTo>
                      <a:pt x="22467" y="626"/>
                      <a:pt x="22533" y="543"/>
                      <a:pt x="22600" y="469"/>
                    </a:cubicBezTo>
                    <a:cubicBezTo>
                      <a:pt x="22667" y="395"/>
                      <a:pt x="22733" y="327"/>
                      <a:pt x="22800" y="269"/>
                    </a:cubicBezTo>
                    <a:cubicBezTo>
                      <a:pt x="22867" y="211"/>
                      <a:pt x="22933" y="161"/>
                      <a:pt x="23000" y="121"/>
                    </a:cubicBezTo>
                    <a:cubicBezTo>
                      <a:pt x="23067" y="81"/>
                      <a:pt x="23133" y="51"/>
                      <a:pt x="23200" y="31"/>
                    </a:cubicBezTo>
                    <a:cubicBezTo>
                      <a:pt x="23267" y="11"/>
                      <a:pt x="23333" y="0"/>
                      <a:pt x="23400" y="0"/>
                    </a:cubicBezTo>
                    <a:cubicBezTo>
                      <a:pt x="23467" y="0"/>
                      <a:pt x="23533" y="10"/>
                      <a:pt x="23600" y="30"/>
                    </a:cubicBezTo>
                    <a:cubicBezTo>
                      <a:pt x="23667" y="50"/>
                      <a:pt x="23733" y="80"/>
                      <a:pt x="23800" y="120"/>
                    </a:cubicBezTo>
                    <a:cubicBezTo>
                      <a:pt x="23867" y="160"/>
                      <a:pt x="23933" y="209"/>
                      <a:pt x="24000" y="267"/>
                    </a:cubicBezTo>
                    <a:cubicBezTo>
                      <a:pt x="24067" y="325"/>
                      <a:pt x="24133" y="393"/>
                      <a:pt x="24200" y="467"/>
                    </a:cubicBezTo>
                    <a:cubicBezTo>
                      <a:pt x="24267" y="541"/>
                      <a:pt x="24333" y="624"/>
                      <a:pt x="24400" y="713"/>
                    </a:cubicBezTo>
                    <a:cubicBezTo>
                      <a:pt x="24467" y="802"/>
                      <a:pt x="24533" y="899"/>
                      <a:pt x="24600" y="999"/>
                    </a:cubicBezTo>
                    <a:cubicBezTo>
                      <a:pt x="24667" y="1099"/>
                      <a:pt x="24733" y="1206"/>
                      <a:pt x="24800" y="1315"/>
                    </a:cubicBezTo>
                    <a:cubicBezTo>
                      <a:pt x="24867" y="1424"/>
                      <a:pt x="24933" y="1537"/>
                      <a:pt x="25000" y="1651"/>
                    </a:cubicBezTo>
                    <a:cubicBezTo>
                      <a:pt x="25067" y="1765"/>
                      <a:pt x="25133" y="1883"/>
                      <a:pt x="25200" y="1999"/>
                    </a:cubicBezTo>
                    <a:cubicBezTo>
                      <a:pt x="25267" y="2115"/>
                      <a:pt x="25333" y="2232"/>
                      <a:pt x="25400" y="2346"/>
                    </a:cubicBezTo>
                    <a:cubicBezTo>
                      <a:pt x="25467" y="2460"/>
                      <a:pt x="25533" y="2574"/>
                      <a:pt x="25600" y="2683"/>
                    </a:cubicBezTo>
                    <a:cubicBezTo>
                      <a:pt x="25667" y="2792"/>
                      <a:pt x="25733" y="2899"/>
                      <a:pt x="25800" y="2999"/>
                    </a:cubicBezTo>
                    <a:cubicBezTo>
                      <a:pt x="25867" y="3099"/>
                      <a:pt x="25933" y="3196"/>
                      <a:pt x="26000" y="3285"/>
                    </a:cubicBezTo>
                    <a:cubicBezTo>
                      <a:pt x="26067" y="3374"/>
                      <a:pt x="26133" y="3457"/>
                      <a:pt x="26200" y="3531"/>
                    </a:cubicBezTo>
                    <a:cubicBezTo>
                      <a:pt x="26267" y="3605"/>
                      <a:pt x="26333" y="3673"/>
                      <a:pt x="26400" y="3731"/>
                    </a:cubicBezTo>
                    <a:cubicBezTo>
                      <a:pt x="26467" y="3789"/>
                      <a:pt x="26533" y="3839"/>
                      <a:pt x="26600" y="3879"/>
                    </a:cubicBezTo>
                    <a:cubicBezTo>
                      <a:pt x="26667" y="3919"/>
                      <a:pt x="26733" y="3949"/>
                      <a:pt x="26800" y="3969"/>
                    </a:cubicBezTo>
                    <a:cubicBezTo>
                      <a:pt x="26867" y="3989"/>
                      <a:pt x="26933" y="4000"/>
                      <a:pt x="27000" y="4000"/>
                    </a:cubicBezTo>
                    <a:cubicBezTo>
                      <a:pt x="27067" y="4000"/>
                      <a:pt x="27133" y="3990"/>
                      <a:pt x="27200" y="3970"/>
                    </a:cubicBezTo>
                    <a:cubicBezTo>
                      <a:pt x="27267" y="3950"/>
                      <a:pt x="27333" y="3920"/>
                      <a:pt x="27400" y="3880"/>
                    </a:cubicBezTo>
                    <a:cubicBezTo>
                      <a:pt x="27467" y="3840"/>
                      <a:pt x="27533" y="3791"/>
                      <a:pt x="27600" y="3733"/>
                    </a:cubicBezTo>
                    <a:cubicBezTo>
                      <a:pt x="27667" y="3675"/>
                      <a:pt x="27733" y="3607"/>
                      <a:pt x="27800" y="3533"/>
                    </a:cubicBezTo>
                    <a:cubicBezTo>
                      <a:pt x="27867" y="3459"/>
                      <a:pt x="27933" y="3376"/>
                      <a:pt x="28000" y="3287"/>
                    </a:cubicBezTo>
                    <a:cubicBezTo>
                      <a:pt x="28067" y="3198"/>
                      <a:pt x="28133" y="3101"/>
                      <a:pt x="28200" y="3001"/>
                    </a:cubicBezTo>
                    <a:cubicBezTo>
                      <a:pt x="28267" y="2901"/>
                      <a:pt x="28333" y="2794"/>
                      <a:pt x="28400" y="2685"/>
                    </a:cubicBezTo>
                    <a:cubicBezTo>
                      <a:pt x="28467" y="2576"/>
                      <a:pt x="28533" y="2463"/>
                      <a:pt x="28600" y="2349"/>
                    </a:cubicBezTo>
                    <a:cubicBezTo>
                      <a:pt x="28667" y="2235"/>
                      <a:pt x="28767" y="2059"/>
                      <a:pt x="28800" y="2001"/>
                    </a:cubicBezTo>
                    <a:cubicBezTo>
                      <a:pt x="28833" y="1943"/>
                      <a:pt x="28816" y="1972"/>
                      <a:pt x="28800" y="2001"/>
                    </a:cubicBezTo>
                  </a:path>
                </a:pathLst>
              </a:custGeom>
              <a:noFill/>
              <a:ln w="9525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84" name="Text Box 10"/>
            <p:cNvSpPr txBox="1">
              <a:spLocks noChangeArrowheads="1"/>
            </p:cNvSpPr>
            <p:nvPr/>
          </p:nvSpPr>
          <p:spPr bwMode="auto">
            <a:xfrm>
              <a:off x="2522" y="1754"/>
              <a:ext cx="29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4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85" name="Text Box 11"/>
            <p:cNvSpPr txBox="1">
              <a:spLocks noChangeArrowheads="1"/>
            </p:cNvSpPr>
            <p:nvPr/>
          </p:nvSpPr>
          <p:spPr bwMode="auto">
            <a:xfrm>
              <a:off x="2546" y="2222"/>
              <a:ext cx="29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4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86" name="Text Box 12"/>
            <p:cNvSpPr txBox="1">
              <a:spLocks noChangeArrowheads="1"/>
            </p:cNvSpPr>
            <p:nvPr/>
          </p:nvSpPr>
          <p:spPr bwMode="auto">
            <a:xfrm>
              <a:off x="4226" y="1862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669925" y="5095789"/>
            <a:ext cx="1771650" cy="781050"/>
            <a:chOff x="936" y="2364"/>
            <a:chExt cx="1783" cy="492"/>
          </a:xfrm>
        </p:grpSpPr>
        <p:grpSp>
          <p:nvGrpSpPr>
            <p:cNvPr id="10279" name="Group 14"/>
            <p:cNvGrpSpPr/>
            <p:nvPr/>
          </p:nvGrpSpPr>
          <p:grpSpPr bwMode="auto">
            <a:xfrm>
              <a:off x="936" y="2364"/>
              <a:ext cx="1188" cy="492"/>
              <a:chOff x="936" y="2340"/>
              <a:chExt cx="1188" cy="492"/>
            </a:xfrm>
          </p:grpSpPr>
          <p:sp>
            <p:nvSpPr>
              <p:cNvPr id="10281" name="Line 15"/>
              <p:cNvSpPr>
                <a:spLocks noChangeShapeType="1"/>
              </p:cNvSpPr>
              <p:nvPr/>
            </p:nvSpPr>
            <p:spPr bwMode="auto">
              <a:xfrm>
                <a:off x="960" y="2340"/>
                <a:ext cx="1140" cy="30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82" name="Line 16"/>
              <p:cNvSpPr>
                <a:spLocks noChangeShapeType="1"/>
              </p:cNvSpPr>
              <p:nvPr/>
            </p:nvSpPr>
            <p:spPr bwMode="auto">
              <a:xfrm flipV="1">
                <a:off x="936" y="2640"/>
                <a:ext cx="1186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280" name="Text Box 17"/>
            <p:cNvSpPr txBox="1">
              <a:spLocks noChangeArrowheads="1"/>
            </p:cNvSpPr>
            <p:nvPr/>
          </p:nvSpPr>
          <p:spPr bwMode="auto">
            <a:xfrm>
              <a:off x="2330" y="2510"/>
              <a:ext cx="3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kumimoji="1" lang="en-US" altLang="zh-CN" sz="24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2286000" y="5097378"/>
            <a:ext cx="457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中央明纹</a:t>
            </a:r>
            <a:endParaRPr kumimoji="1" lang="zh-CN" altLang="en-US" sz="160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4298496" y="1532515"/>
            <a:ext cx="4767234" cy="313817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kumimoji="1"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200" b="1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200" b="1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到中央明纹的距离是相等的</a:t>
            </a:r>
            <a:r>
              <a:rPr kumimoji="1"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1"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又由于从</a:t>
            </a:r>
            <a:r>
              <a:rPr kumimoji="1"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200" b="1" baseline="-30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200" b="1" baseline="-30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发出的光是振动情况完全相同，那么</a:t>
            </a:r>
            <a:r>
              <a:rPr kumimoji="1"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当其中一条光传来的是波峰时，另一条传来的也一定是波峰；其中一条光传来的是波谷时，另一条传来的也一定是波谷，在</a:t>
            </a:r>
            <a:r>
              <a:rPr kumimoji="1"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1"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点总是波峰与波峰相遇或波谷与波谷相遇，振幅</a:t>
            </a:r>
            <a:r>
              <a:rPr kumimoji="1"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kumimoji="1"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en-US" altLang="zh-CN" sz="2200" b="1" baseline="-30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+A</a:t>
            </a:r>
            <a:r>
              <a:rPr kumimoji="1" lang="en-US" altLang="zh-CN" sz="2200" b="1" baseline="-30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为最大，</a:t>
            </a:r>
            <a:r>
              <a:rPr kumimoji="1"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1" lang="zh-CN" altLang="en-US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点总是振动加强的地方，故出现明纹</a:t>
            </a:r>
            <a:r>
              <a:rPr kumimoji="1" lang="en-US" altLang="zh-CN" sz="2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1" lang="en-US" altLang="zh-CN" sz="2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248" name="Group 21"/>
          <p:cNvGrpSpPr/>
          <p:nvPr/>
        </p:nvGrpSpPr>
        <p:grpSpPr bwMode="auto">
          <a:xfrm>
            <a:off x="641350" y="4219491"/>
            <a:ext cx="95250" cy="2382837"/>
            <a:chOff x="1818" y="1620"/>
            <a:chExt cx="60" cy="1501"/>
          </a:xfrm>
        </p:grpSpPr>
        <p:sp>
          <p:nvSpPr>
            <p:cNvPr id="10276" name="Rectangle 22"/>
            <p:cNvSpPr>
              <a:spLocks noChangeArrowheads="1"/>
            </p:cNvSpPr>
            <p:nvPr/>
          </p:nvSpPr>
          <p:spPr bwMode="auto">
            <a:xfrm>
              <a:off x="1818" y="2704"/>
              <a:ext cx="60" cy="4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7" name="Rectangle 23"/>
            <p:cNvSpPr>
              <a:spLocks noChangeArrowheads="1"/>
            </p:cNvSpPr>
            <p:nvPr/>
          </p:nvSpPr>
          <p:spPr bwMode="auto">
            <a:xfrm>
              <a:off x="1818" y="1620"/>
              <a:ext cx="60" cy="5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8" name="Rectangle 24"/>
            <p:cNvSpPr>
              <a:spLocks noChangeArrowheads="1"/>
            </p:cNvSpPr>
            <p:nvPr/>
          </p:nvSpPr>
          <p:spPr bwMode="auto">
            <a:xfrm>
              <a:off x="1818" y="2204"/>
              <a:ext cx="60" cy="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49" name="Text Box 25"/>
          <p:cNvSpPr txBox="1">
            <a:spLocks noChangeArrowheads="1"/>
          </p:cNvSpPr>
          <p:nvPr/>
        </p:nvSpPr>
        <p:spPr bwMode="auto">
          <a:xfrm>
            <a:off x="463550" y="3740066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双缝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Text Box 26"/>
          <p:cNvSpPr txBox="1">
            <a:spLocks noChangeArrowheads="1"/>
          </p:cNvSpPr>
          <p:nvPr/>
        </p:nvSpPr>
        <p:spPr bwMode="auto">
          <a:xfrm>
            <a:off x="273050" y="4900526"/>
            <a:ext cx="4260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20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en-US" altLang="zh-CN" sz="2000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1" name="Text Box 27"/>
          <p:cNvSpPr txBox="1">
            <a:spLocks noChangeArrowheads="1"/>
          </p:cNvSpPr>
          <p:nvPr/>
        </p:nvSpPr>
        <p:spPr bwMode="auto">
          <a:xfrm>
            <a:off x="269875" y="5689514"/>
            <a:ext cx="4260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20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sz="2000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2" name="Text Box 28"/>
          <p:cNvSpPr txBox="1">
            <a:spLocks noChangeArrowheads="1"/>
          </p:cNvSpPr>
          <p:nvPr/>
        </p:nvSpPr>
        <p:spPr bwMode="auto">
          <a:xfrm>
            <a:off x="1524000" y="372577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屏幕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53" name="Group 29"/>
          <p:cNvGrpSpPr/>
          <p:nvPr/>
        </p:nvGrpSpPr>
        <p:grpSpPr bwMode="auto">
          <a:xfrm>
            <a:off x="1828800" y="5554576"/>
            <a:ext cx="152400" cy="1295400"/>
            <a:chOff x="2134" y="2281"/>
            <a:chExt cx="106" cy="1159"/>
          </a:xfrm>
        </p:grpSpPr>
        <p:grpSp>
          <p:nvGrpSpPr>
            <p:cNvPr id="10267" name="Group 30"/>
            <p:cNvGrpSpPr/>
            <p:nvPr/>
          </p:nvGrpSpPr>
          <p:grpSpPr bwMode="auto">
            <a:xfrm flipH="1" flipV="1">
              <a:off x="2134" y="3045"/>
              <a:ext cx="106" cy="395"/>
              <a:chOff x="8634" y="2030"/>
              <a:chExt cx="450" cy="714"/>
            </a:xfrm>
          </p:grpSpPr>
          <p:sp>
            <p:nvSpPr>
              <p:cNvPr id="59423" name="Rectangle 31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424" name="Rectangle 32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68" name="Group 33"/>
            <p:cNvGrpSpPr/>
            <p:nvPr/>
          </p:nvGrpSpPr>
          <p:grpSpPr bwMode="auto">
            <a:xfrm flipH="1" flipV="1">
              <a:off x="2134" y="2281"/>
              <a:ext cx="106" cy="395"/>
              <a:chOff x="8634" y="2030"/>
              <a:chExt cx="450" cy="714"/>
            </a:xfrm>
          </p:grpSpPr>
          <p:sp>
            <p:nvSpPr>
              <p:cNvPr id="59426" name="Rectangle 34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427" name="Rectangle 35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69" name="Group 36"/>
            <p:cNvGrpSpPr/>
            <p:nvPr/>
          </p:nvGrpSpPr>
          <p:grpSpPr bwMode="auto">
            <a:xfrm flipH="1" flipV="1">
              <a:off x="2134" y="2669"/>
              <a:ext cx="106" cy="395"/>
              <a:chOff x="8634" y="2030"/>
              <a:chExt cx="450" cy="714"/>
            </a:xfrm>
          </p:grpSpPr>
          <p:sp>
            <p:nvSpPr>
              <p:cNvPr id="59429" name="Rectangle 37"/>
              <p:cNvSpPr>
                <a:spLocks noChangeArrowheads="1"/>
              </p:cNvSpPr>
              <p:nvPr/>
            </p:nvSpPr>
            <p:spPr bwMode="auto">
              <a:xfrm>
                <a:off x="8634" y="2031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430" name="Rectangle 38"/>
              <p:cNvSpPr>
                <a:spLocks noChangeArrowheads="1"/>
              </p:cNvSpPr>
              <p:nvPr/>
            </p:nvSpPr>
            <p:spPr bwMode="auto">
              <a:xfrm>
                <a:off x="8859" y="2031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254" name="Group 39"/>
          <p:cNvGrpSpPr/>
          <p:nvPr/>
        </p:nvGrpSpPr>
        <p:grpSpPr bwMode="auto">
          <a:xfrm>
            <a:off x="1828800" y="4106778"/>
            <a:ext cx="152400" cy="1458913"/>
            <a:chOff x="2134" y="2281"/>
            <a:chExt cx="106" cy="1159"/>
          </a:xfrm>
        </p:grpSpPr>
        <p:grpSp>
          <p:nvGrpSpPr>
            <p:cNvPr id="10258" name="Group 40"/>
            <p:cNvGrpSpPr/>
            <p:nvPr/>
          </p:nvGrpSpPr>
          <p:grpSpPr bwMode="auto">
            <a:xfrm flipH="1" flipV="1">
              <a:off x="2134" y="3045"/>
              <a:ext cx="106" cy="395"/>
              <a:chOff x="8634" y="2030"/>
              <a:chExt cx="450" cy="714"/>
            </a:xfrm>
          </p:grpSpPr>
          <p:sp>
            <p:nvSpPr>
              <p:cNvPr id="59433" name="Rectangle 41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434" name="Rectangle 42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59" name="Group 43"/>
            <p:cNvGrpSpPr/>
            <p:nvPr/>
          </p:nvGrpSpPr>
          <p:grpSpPr bwMode="auto">
            <a:xfrm flipH="1" flipV="1">
              <a:off x="2134" y="2281"/>
              <a:ext cx="106" cy="395"/>
              <a:chOff x="8634" y="2030"/>
              <a:chExt cx="450" cy="714"/>
            </a:xfrm>
          </p:grpSpPr>
          <p:sp>
            <p:nvSpPr>
              <p:cNvPr id="59436" name="Rectangle 44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437" name="Rectangle 45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60" name="Group 46"/>
            <p:cNvGrpSpPr/>
            <p:nvPr/>
          </p:nvGrpSpPr>
          <p:grpSpPr bwMode="auto">
            <a:xfrm flipH="1" flipV="1">
              <a:off x="2134" y="2669"/>
              <a:ext cx="106" cy="395"/>
              <a:chOff x="8634" y="2030"/>
              <a:chExt cx="450" cy="714"/>
            </a:xfrm>
          </p:grpSpPr>
          <p:sp>
            <p:nvSpPr>
              <p:cNvPr id="59439" name="Rectangle 47"/>
              <p:cNvSpPr>
                <a:spLocks noChangeArrowheads="1"/>
              </p:cNvSpPr>
              <p:nvPr/>
            </p:nvSpPr>
            <p:spPr bwMode="auto">
              <a:xfrm>
                <a:off x="8634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440" name="Rectangle 48"/>
              <p:cNvSpPr>
                <a:spLocks noChangeArrowheads="1"/>
              </p:cNvSpPr>
              <p:nvPr/>
            </p:nvSpPr>
            <p:spPr bwMode="auto">
              <a:xfrm>
                <a:off x="8859" y="2030"/>
                <a:ext cx="225" cy="71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chemeClr val="tx1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9441" name="Text Box 49"/>
          <p:cNvSpPr txBox="1">
            <a:spLocks noChangeArrowheads="1"/>
          </p:cNvSpPr>
          <p:nvPr/>
        </p:nvSpPr>
        <p:spPr bwMode="auto">
          <a:xfrm>
            <a:off x="419401" y="1532330"/>
            <a:ext cx="3657600" cy="4603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宋体" panose="02010600030101010101" pitchFamily="2" charset="-122"/>
              </a:rPr>
              <a:t>“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中央明纹”的形成原因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59456" name="Text Box 64"/>
          <p:cNvSpPr txBox="1">
            <a:spLocks noChangeArrowheads="1"/>
          </p:cNvSpPr>
          <p:nvPr/>
        </p:nvSpPr>
        <p:spPr bwMode="auto">
          <a:xfrm>
            <a:off x="952691" y="3011611"/>
            <a:ext cx="1981200" cy="4603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光程差</a:t>
            </a:r>
            <a:r>
              <a:rPr lang="el-GR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0</a:t>
            </a:r>
            <a:endParaRPr lang="el-GR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457" name="Rectangle 65"/>
          <p:cNvSpPr>
            <a:spLocks noChangeArrowheads="1"/>
          </p:cNvSpPr>
          <p:nvPr/>
        </p:nvSpPr>
        <p:spPr bwMode="auto">
          <a:xfrm>
            <a:off x="463550" y="2297795"/>
            <a:ext cx="3124200" cy="4603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光程差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δ= S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kumimoji="1"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75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825"/>
                            </p:stCondLst>
                            <p:childTnLst>
                              <p:par>
                                <p:cTn id="20" presetID="22" presetClass="entr" presetSubtype="8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9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ldLvl="0" animBg="1"/>
      <p:bldP spid="59411" grpId="0" autoUpdateAnimBg="0"/>
      <p:bldP spid="59412" grpId="0" bldLvl="0" animBg="1" autoUpdateAnimBg="0"/>
      <p:bldP spid="59441" grpId="0" bldLvl="0" animBg="1" autoUpdateAnimBg="0"/>
      <p:bldP spid="59456" grpId="0" bldLvl="0" animBg="1"/>
      <p:bldP spid="5945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838202" y="2385286"/>
            <a:ext cx="2251075" cy="1158875"/>
            <a:chOff x="924" y="1754"/>
            <a:chExt cx="1890" cy="730"/>
          </a:xfrm>
        </p:grpSpPr>
        <p:sp>
          <p:nvSpPr>
            <p:cNvPr id="11321" name="Line 3"/>
            <p:cNvSpPr>
              <a:spLocks noChangeShapeType="1"/>
            </p:cNvSpPr>
            <p:nvPr/>
          </p:nvSpPr>
          <p:spPr bwMode="auto">
            <a:xfrm flipV="1">
              <a:off x="948" y="1896"/>
              <a:ext cx="1176" cy="96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22" name="Line 4"/>
            <p:cNvSpPr>
              <a:spLocks noChangeShapeType="1"/>
            </p:cNvSpPr>
            <p:nvPr/>
          </p:nvSpPr>
          <p:spPr bwMode="auto">
            <a:xfrm flipV="1">
              <a:off x="924" y="1896"/>
              <a:ext cx="1224" cy="588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23" name="Text Box 5"/>
            <p:cNvSpPr txBox="1">
              <a:spLocks noChangeArrowheads="1"/>
            </p:cNvSpPr>
            <p:nvPr/>
          </p:nvSpPr>
          <p:spPr bwMode="auto">
            <a:xfrm>
              <a:off x="2306" y="1754"/>
              <a:ext cx="508" cy="29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sz="2400" b="1" baseline="-3000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1" lang="en-US" altLang="zh-CN" sz="2400" b="1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kumimoji="1" lang="en-US" altLang="zh-CN" sz="24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089275" y="2432050"/>
            <a:ext cx="1508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第一级明纹</a:t>
            </a:r>
            <a:endParaRPr kumimoji="1" lang="zh-CN" altLang="en-US" b="1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61"/>
          <p:cNvGrpSpPr/>
          <p:nvPr/>
        </p:nvGrpSpPr>
        <p:grpSpPr bwMode="auto">
          <a:xfrm>
            <a:off x="365127" y="1408972"/>
            <a:ext cx="2276475" cy="2862262"/>
            <a:chOff x="230" y="585"/>
            <a:chExt cx="1434" cy="1803"/>
          </a:xfrm>
        </p:grpSpPr>
        <p:grpSp>
          <p:nvGrpSpPr>
            <p:cNvPr id="11293" name="Group 7"/>
            <p:cNvGrpSpPr/>
            <p:nvPr/>
          </p:nvGrpSpPr>
          <p:grpSpPr bwMode="auto">
            <a:xfrm>
              <a:off x="500" y="887"/>
              <a:ext cx="60" cy="1501"/>
              <a:chOff x="1818" y="1620"/>
              <a:chExt cx="60" cy="1501"/>
            </a:xfrm>
          </p:grpSpPr>
          <p:sp>
            <p:nvSpPr>
              <p:cNvPr id="11318" name="Rectangle 8"/>
              <p:cNvSpPr>
                <a:spLocks noChangeArrowheads="1"/>
              </p:cNvSpPr>
              <p:nvPr/>
            </p:nvSpPr>
            <p:spPr bwMode="auto">
              <a:xfrm>
                <a:off x="1818" y="2704"/>
                <a:ext cx="60" cy="4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19" name="Rectangle 9"/>
              <p:cNvSpPr>
                <a:spLocks noChangeArrowheads="1"/>
              </p:cNvSpPr>
              <p:nvPr/>
            </p:nvSpPr>
            <p:spPr bwMode="auto">
              <a:xfrm>
                <a:off x="1818" y="1620"/>
                <a:ext cx="60" cy="5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20" name="Rectangle 10"/>
              <p:cNvSpPr>
                <a:spLocks noChangeArrowheads="1"/>
              </p:cNvSpPr>
              <p:nvPr/>
            </p:nvSpPr>
            <p:spPr bwMode="auto">
              <a:xfrm>
                <a:off x="1818" y="2204"/>
                <a:ext cx="60" cy="4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94" name="Text Box 11"/>
            <p:cNvSpPr txBox="1">
              <a:spLocks noChangeArrowheads="1"/>
            </p:cNvSpPr>
            <p:nvPr/>
          </p:nvSpPr>
          <p:spPr bwMode="auto">
            <a:xfrm>
              <a:off x="388" y="58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双缝</a:t>
              </a:r>
              <a:endPara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5" name="Text Box 12"/>
            <p:cNvSpPr txBox="1">
              <a:spLocks noChangeArrowheads="1"/>
            </p:cNvSpPr>
            <p:nvPr/>
          </p:nvSpPr>
          <p:spPr bwMode="auto">
            <a:xfrm>
              <a:off x="256" y="1316"/>
              <a:ext cx="26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0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2000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6" name="Text Box 13"/>
            <p:cNvSpPr txBox="1">
              <a:spLocks noChangeArrowheads="1"/>
            </p:cNvSpPr>
            <p:nvPr/>
          </p:nvSpPr>
          <p:spPr bwMode="auto">
            <a:xfrm>
              <a:off x="230" y="1825"/>
              <a:ext cx="26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0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2000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7" name="Text Box 14"/>
            <p:cNvSpPr txBox="1">
              <a:spLocks noChangeArrowheads="1"/>
            </p:cNvSpPr>
            <p:nvPr/>
          </p:nvSpPr>
          <p:spPr bwMode="auto">
            <a:xfrm>
              <a:off x="1228" y="62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屏幕</a:t>
              </a:r>
              <a:endPara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98" name="Group 15"/>
            <p:cNvGrpSpPr/>
            <p:nvPr/>
          </p:nvGrpSpPr>
          <p:grpSpPr bwMode="auto">
            <a:xfrm>
              <a:off x="1440" y="1584"/>
              <a:ext cx="106" cy="768"/>
              <a:chOff x="2134" y="2281"/>
              <a:chExt cx="106" cy="1159"/>
            </a:xfrm>
          </p:grpSpPr>
          <p:grpSp>
            <p:nvGrpSpPr>
              <p:cNvPr id="11309" name="Group 16"/>
              <p:cNvGrpSpPr/>
              <p:nvPr/>
            </p:nvGrpSpPr>
            <p:grpSpPr bwMode="auto">
              <a:xfrm flipH="1" flipV="1">
                <a:off x="2134" y="3045"/>
                <a:ext cx="106" cy="395"/>
                <a:chOff x="8634" y="2030"/>
                <a:chExt cx="450" cy="714"/>
              </a:xfrm>
            </p:grpSpPr>
            <p:sp>
              <p:nvSpPr>
                <p:cNvPr id="38929" name="Rectangle 17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930" name="Rectangle 18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310" name="Group 19"/>
              <p:cNvGrpSpPr/>
              <p:nvPr/>
            </p:nvGrpSpPr>
            <p:grpSpPr bwMode="auto">
              <a:xfrm flipH="1" flipV="1">
                <a:off x="2134" y="2281"/>
                <a:ext cx="106" cy="395"/>
                <a:chOff x="8634" y="2030"/>
                <a:chExt cx="450" cy="714"/>
              </a:xfrm>
            </p:grpSpPr>
            <p:sp>
              <p:nvSpPr>
                <p:cNvPr id="38932" name="Rectangle 20"/>
                <p:cNvSpPr>
                  <a:spLocks noChangeArrowheads="1"/>
                </p:cNvSpPr>
                <p:nvPr/>
              </p:nvSpPr>
              <p:spPr bwMode="auto">
                <a:xfrm>
                  <a:off x="8634" y="2029"/>
                  <a:ext cx="225" cy="71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933" name="Rectangle 21"/>
                <p:cNvSpPr>
                  <a:spLocks noChangeArrowheads="1"/>
                </p:cNvSpPr>
                <p:nvPr/>
              </p:nvSpPr>
              <p:spPr bwMode="auto">
                <a:xfrm>
                  <a:off x="8859" y="2029"/>
                  <a:ext cx="225" cy="71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311" name="Group 22"/>
              <p:cNvGrpSpPr/>
              <p:nvPr/>
            </p:nvGrpSpPr>
            <p:grpSpPr bwMode="auto">
              <a:xfrm flipH="1" flipV="1">
                <a:off x="2134" y="2669"/>
                <a:ext cx="106" cy="395"/>
                <a:chOff x="8634" y="2030"/>
                <a:chExt cx="450" cy="714"/>
              </a:xfrm>
            </p:grpSpPr>
            <p:sp>
              <p:nvSpPr>
                <p:cNvPr id="38935" name="Rectangle 23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936" name="Rectangle 24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1299" name="Group 25"/>
            <p:cNvGrpSpPr/>
            <p:nvPr/>
          </p:nvGrpSpPr>
          <p:grpSpPr bwMode="auto">
            <a:xfrm>
              <a:off x="1440" y="816"/>
              <a:ext cx="106" cy="768"/>
              <a:chOff x="2134" y="2281"/>
              <a:chExt cx="106" cy="1159"/>
            </a:xfrm>
          </p:grpSpPr>
          <p:grpSp>
            <p:nvGrpSpPr>
              <p:cNvPr id="11300" name="Group 26"/>
              <p:cNvGrpSpPr/>
              <p:nvPr/>
            </p:nvGrpSpPr>
            <p:grpSpPr bwMode="auto">
              <a:xfrm flipH="1" flipV="1">
                <a:off x="2134" y="3045"/>
                <a:ext cx="106" cy="395"/>
                <a:chOff x="8634" y="2030"/>
                <a:chExt cx="450" cy="714"/>
              </a:xfrm>
            </p:grpSpPr>
            <p:sp>
              <p:nvSpPr>
                <p:cNvPr id="38939" name="Rectangle 27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940" name="Rectangle 28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301" name="Group 29"/>
              <p:cNvGrpSpPr/>
              <p:nvPr/>
            </p:nvGrpSpPr>
            <p:grpSpPr bwMode="auto">
              <a:xfrm flipH="1" flipV="1">
                <a:off x="2134" y="2281"/>
                <a:ext cx="106" cy="395"/>
                <a:chOff x="8634" y="2030"/>
                <a:chExt cx="450" cy="714"/>
              </a:xfrm>
            </p:grpSpPr>
            <p:sp>
              <p:nvSpPr>
                <p:cNvPr id="38942" name="Rectangle 30"/>
                <p:cNvSpPr>
                  <a:spLocks noChangeArrowheads="1"/>
                </p:cNvSpPr>
                <p:nvPr/>
              </p:nvSpPr>
              <p:spPr bwMode="auto">
                <a:xfrm>
                  <a:off x="8634" y="2029"/>
                  <a:ext cx="225" cy="71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943" name="Rectangle 31"/>
                <p:cNvSpPr>
                  <a:spLocks noChangeArrowheads="1"/>
                </p:cNvSpPr>
                <p:nvPr/>
              </p:nvSpPr>
              <p:spPr bwMode="auto">
                <a:xfrm>
                  <a:off x="8859" y="2029"/>
                  <a:ext cx="225" cy="71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302" name="Group 32"/>
              <p:cNvGrpSpPr/>
              <p:nvPr/>
            </p:nvGrpSpPr>
            <p:grpSpPr bwMode="auto">
              <a:xfrm flipH="1" flipV="1">
                <a:off x="2134" y="2669"/>
                <a:ext cx="106" cy="395"/>
                <a:chOff x="8634" y="2030"/>
                <a:chExt cx="450" cy="714"/>
              </a:xfrm>
            </p:grpSpPr>
            <p:sp>
              <p:nvSpPr>
                <p:cNvPr id="38945" name="Rectangle 33"/>
                <p:cNvSpPr>
                  <a:spLocks noChangeArrowheads="1"/>
                </p:cNvSpPr>
                <p:nvPr/>
              </p:nvSpPr>
              <p:spPr bwMode="auto">
                <a:xfrm>
                  <a:off x="8634" y="2030"/>
                  <a:ext cx="225" cy="71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946" name="Rectangle 34"/>
                <p:cNvSpPr>
                  <a:spLocks noChangeArrowheads="1"/>
                </p:cNvSpPr>
                <p:nvPr/>
              </p:nvSpPr>
              <p:spPr bwMode="auto">
                <a:xfrm>
                  <a:off x="8859" y="2030"/>
                  <a:ext cx="225" cy="715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/>
                    </a:gs>
                    <a:gs pos="50000">
                      <a:schemeClr val="tx1"/>
                    </a:gs>
                    <a:gs pos="100000">
                      <a:srgbClr val="FF0000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3" name="Group 35"/>
          <p:cNvGrpSpPr/>
          <p:nvPr/>
        </p:nvGrpSpPr>
        <p:grpSpPr bwMode="auto">
          <a:xfrm>
            <a:off x="4845050" y="1923322"/>
            <a:ext cx="2622550" cy="2138363"/>
            <a:chOff x="3494" y="1045"/>
            <a:chExt cx="1652" cy="1347"/>
          </a:xfrm>
        </p:grpSpPr>
        <p:sp>
          <p:nvSpPr>
            <p:cNvPr id="11287" name="Text Box 36"/>
            <p:cNvSpPr txBox="1">
              <a:spLocks noChangeArrowheads="1"/>
            </p:cNvSpPr>
            <p:nvPr/>
          </p:nvSpPr>
          <p:spPr bwMode="auto">
            <a:xfrm>
              <a:off x="3494" y="1478"/>
              <a:ext cx="29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4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Text Box 37"/>
            <p:cNvSpPr txBox="1">
              <a:spLocks noChangeArrowheads="1"/>
            </p:cNvSpPr>
            <p:nvPr/>
          </p:nvSpPr>
          <p:spPr bwMode="auto">
            <a:xfrm>
              <a:off x="3506" y="2102"/>
              <a:ext cx="29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400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9" name="Text Box 38"/>
            <p:cNvSpPr txBox="1">
              <a:spLocks noChangeArrowheads="1"/>
            </p:cNvSpPr>
            <p:nvPr/>
          </p:nvSpPr>
          <p:spPr bwMode="auto">
            <a:xfrm>
              <a:off x="4778" y="1046"/>
              <a:ext cx="3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sz="2400" baseline="-30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90" name="Group 39"/>
            <p:cNvGrpSpPr/>
            <p:nvPr/>
          </p:nvGrpSpPr>
          <p:grpSpPr bwMode="auto">
            <a:xfrm>
              <a:off x="3786" y="1045"/>
              <a:ext cx="1036" cy="1319"/>
              <a:chOff x="3726" y="937"/>
              <a:chExt cx="1036" cy="1319"/>
            </a:xfrm>
          </p:grpSpPr>
          <p:sp>
            <p:nvSpPr>
              <p:cNvPr id="11291" name="Freeform 40"/>
              <p:cNvSpPr/>
              <p:nvPr/>
            </p:nvSpPr>
            <p:spPr bwMode="auto">
              <a:xfrm rot="-1500000">
                <a:off x="3726" y="1244"/>
                <a:ext cx="1036" cy="121"/>
              </a:xfrm>
              <a:custGeom>
                <a:avLst/>
                <a:gdLst>
                  <a:gd name="T0" fmla="*/ 1 w 28833"/>
                  <a:gd name="T1" fmla="*/ 1 h 4000"/>
                  <a:gd name="T2" fmla="*/ 1 w 28833"/>
                  <a:gd name="T3" fmla="*/ 0 h 4000"/>
                  <a:gd name="T4" fmla="*/ 2 w 28833"/>
                  <a:gd name="T5" fmla="*/ 0 h 4000"/>
                  <a:gd name="T6" fmla="*/ 3 w 28833"/>
                  <a:gd name="T7" fmla="*/ 0 h 4000"/>
                  <a:gd name="T8" fmla="*/ 4 w 28833"/>
                  <a:gd name="T9" fmla="*/ 1 h 4000"/>
                  <a:gd name="T10" fmla="*/ 4 w 28833"/>
                  <a:gd name="T11" fmla="*/ 2 h 4000"/>
                  <a:gd name="T12" fmla="*/ 5 w 28833"/>
                  <a:gd name="T13" fmla="*/ 2 h 4000"/>
                  <a:gd name="T14" fmla="*/ 6 w 28833"/>
                  <a:gd name="T15" fmla="*/ 3 h 4000"/>
                  <a:gd name="T16" fmla="*/ 7 w 28833"/>
                  <a:gd name="T17" fmla="*/ 4 h 4000"/>
                  <a:gd name="T18" fmla="*/ 7 w 28833"/>
                  <a:gd name="T19" fmla="*/ 4 h 4000"/>
                  <a:gd name="T20" fmla="*/ 8 w 28833"/>
                  <a:gd name="T21" fmla="*/ 3 h 4000"/>
                  <a:gd name="T22" fmla="*/ 9 w 28833"/>
                  <a:gd name="T23" fmla="*/ 2 h 4000"/>
                  <a:gd name="T24" fmla="*/ 10 w 28833"/>
                  <a:gd name="T25" fmla="*/ 1 h 4000"/>
                  <a:gd name="T26" fmla="*/ 11 w 28833"/>
                  <a:gd name="T27" fmla="*/ 0 h 4000"/>
                  <a:gd name="T28" fmla="*/ 11 w 28833"/>
                  <a:gd name="T29" fmla="*/ 0 h 4000"/>
                  <a:gd name="T30" fmla="*/ 12 w 28833"/>
                  <a:gd name="T31" fmla="*/ 0 h 4000"/>
                  <a:gd name="T32" fmla="*/ 13 w 28833"/>
                  <a:gd name="T33" fmla="*/ 1 h 4000"/>
                  <a:gd name="T34" fmla="*/ 14 w 28833"/>
                  <a:gd name="T35" fmla="*/ 2 h 4000"/>
                  <a:gd name="T36" fmla="*/ 14 w 28833"/>
                  <a:gd name="T37" fmla="*/ 2 h 4000"/>
                  <a:gd name="T38" fmla="*/ 15 w 28833"/>
                  <a:gd name="T39" fmla="*/ 3 h 4000"/>
                  <a:gd name="T40" fmla="*/ 16 w 28833"/>
                  <a:gd name="T41" fmla="*/ 4 h 4000"/>
                  <a:gd name="T42" fmla="*/ 17 w 28833"/>
                  <a:gd name="T43" fmla="*/ 4 h 4000"/>
                  <a:gd name="T44" fmla="*/ 18 w 28833"/>
                  <a:gd name="T45" fmla="*/ 3 h 4000"/>
                  <a:gd name="T46" fmla="*/ 18 w 28833"/>
                  <a:gd name="T47" fmla="*/ 2 h 4000"/>
                  <a:gd name="T48" fmla="*/ 19 w 28833"/>
                  <a:gd name="T49" fmla="*/ 1 h 4000"/>
                  <a:gd name="T50" fmla="*/ 20 w 28833"/>
                  <a:gd name="T51" fmla="*/ 0 h 4000"/>
                  <a:gd name="T52" fmla="*/ 21 w 28833"/>
                  <a:gd name="T53" fmla="*/ 0 h 4000"/>
                  <a:gd name="T54" fmla="*/ 21 w 28833"/>
                  <a:gd name="T55" fmla="*/ 0 h 4000"/>
                  <a:gd name="T56" fmla="*/ 22 w 28833"/>
                  <a:gd name="T57" fmla="*/ 1 h 4000"/>
                  <a:gd name="T58" fmla="*/ 23 w 28833"/>
                  <a:gd name="T59" fmla="*/ 2 h 4000"/>
                  <a:gd name="T60" fmla="*/ 24 w 28833"/>
                  <a:gd name="T61" fmla="*/ 2 h 4000"/>
                  <a:gd name="T62" fmla="*/ 25 w 28833"/>
                  <a:gd name="T63" fmla="*/ 3 h 4000"/>
                  <a:gd name="T64" fmla="*/ 25 w 28833"/>
                  <a:gd name="T65" fmla="*/ 4 h 4000"/>
                  <a:gd name="T66" fmla="*/ 26 w 28833"/>
                  <a:gd name="T67" fmla="*/ 4 h 4000"/>
                  <a:gd name="T68" fmla="*/ 27 w 28833"/>
                  <a:gd name="T69" fmla="*/ 3 h 4000"/>
                  <a:gd name="T70" fmla="*/ 28 w 28833"/>
                  <a:gd name="T71" fmla="*/ 2 h 4000"/>
                  <a:gd name="T72" fmla="*/ 28 w 28833"/>
                  <a:gd name="T73" fmla="*/ 1 h 4000"/>
                  <a:gd name="T74" fmla="*/ 29 w 28833"/>
                  <a:gd name="T75" fmla="*/ 0 h 4000"/>
                  <a:gd name="T76" fmla="*/ 30 w 28833"/>
                  <a:gd name="T77" fmla="*/ 0 h 4000"/>
                  <a:gd name="T78" fmla="*/ 31 w 28833"/>
                  <a:gd name="T79" fmla="*/ 0 h 4000"/>
                  <a:gd name="T80" fmla="*/ 32 w 28833"/>
                  <a:gd name="T81" fmla="*/ 1 h 4000"/>
                  <a:gd name="T82" fmla="*/ 32 w 28833"/>
                  <a:gd name="T83" fmla="*/ 2 h 4000"/>
                  <a:gd name="T84" fmla="*/ 33 w 28833"/>
                  <a:gd name="T85" fmla="*/ 2 h 4000"/>
                  <a:gd name="T86" fmla="*/ 34 w 28833"/>
                  <a:gd name="T87" fmla="*/ 3 h 4000"/>
                  <a:gd name="T88" fmla="*/ 35 w 28833"/>
                  <a:gd name="T89" fmla="*/ 4 h 4000"/>
                  <a:gd name="T90" fmla="*/ 35 w 28833"/>
                  <a:gd name="T91" fmla="*/ 4 h 4000"/>
                  <a:gd name="T92" fmla="*/ 36 w 28833"/>
                  <a:gd name="T93" fmla="*/ 3 h 4000"/>
                  <a:gd name="T94" fmla="*/ 37 w 28833"/>
                  <a:gd name="T95" fmla="*/ 2 h 4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8833"/>
                  <a:gd name="T145" fmla="*/ 0 h 4000"/>
                  <a:gd name="T146" fmla="*/ 28833 w 28833"/>
                  <a:gd name="T147" fmla="*/ 4000 h 4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8833" h="4000">
                    <a:moveTo>
                      <a:pt x="0" y="2000"/>
                    </a:moveTo>
                    <a:cubicBezTo>
                      <a:pt x="66" y="1883"/>
                      <a:pt x="133" y="1767"/>
                      <a:pt x="200" y="1653"/>
                    </a:cubicBezTo>
                    <a:cubicBezTo>
                      <a:pt x="267" y="1539"/>
                      <a:pt x="333" y="1425"/>
                      <a:pt x="400" y="1316"/>
                    </a:cubicBezTo>
                    <a:cubicBezTo>
                      <a:pt x="467" y="1207"/>
                      <a:pt x="533" y="1100"/>
                      <a:pt x="600" y="1000"/>
                    </a:cubicBezTo>
                    <a:cubicBezTo>
                      <a:pt x="667" y="900"/>
                      <a:pt x="733" y="803"/>
                      <a:pt x="800" y="714"/>
                    </a:cubicBezTo>
                    <a:cubicBezTo>
                      <a:pt x="867" y="625"/>
                      <a:pt x="933" y="542"/>
                      <a:pt x="1000" y="468"/>
                    </a:cubicBezTo>
                    <a:cubicBezTo>
                      <a:pt x="1067" y="394"/>
                      <a:pt x="1133" y="326"/>
                      <a:pt x="1200" y="268"/>
                    </a:cubicBezTo>
                    <a:cubicBezTo>
                      <a:pt x="1267" y="210"/>
                      <a:pt x="1333" y="161"/>
                      <a:pt x="1400" y="121"/>
                    </a:cubicBezTo>
                    <a:cubicBezTo>
                      <a:pt x="1467" y="81"/>
                      <a:pt x="1533" y="50"/>
                      <a:pt x="1600" y="30"/>
                    </a:cubicBezTo>
                    <a:cubicBezTo>
                      <a:pt x="1667" y="10"/>
                      <a:pt x="1733" y="0"/>
                      <a:pt x="1800" y="0"/>
                    </a:cubicBezTo>
                    <a:cubicBezTo>
                      <a:pt x="1867" y="0"/>
                      <a:pt x="1933" y="10"/>
                      <a:pt x="2000" y="30"/>
                    </a:cubicBezTo>
                    <a:cubicBezTo>
                      <a:pt x="2067" y="50"/>
                      <a:pt x="2133" y="81"/>
                      <a:pt x="2200" y="121"/>
                    </a:cubicBezTo>
                    <a:cubicBezTo>
                      <a:pt x="2267" y="161"/>
                      <a:pt x="2333" y="210"/>
                      <a:pt x="2400" y="268"/>
                    </a:cubicBezTo>
                    <a:cubicBezTo>
                      <a:pt x="2467" y="326"/>
                      <a:pt x="2533" y="394"/>
                      <a:pt x="2600" y="468"/>
                    </a:cubicBezTo>
                    <a:cubicBezTo>
                      <a:pt x="2667" y="542"/>
                      <a:pt x="2733" y="625"/>
                      <a:pt x="2800" y="714"/>
                    </a:cubicBezTo>
                    <a:cubicBezTo>
                      <a:pt x="2867" y="803"/>
                      <a:pt x="2933" y="900"/>
                      <a:pt x="3000" y="1000"/>
                    </a:cubicBezTo>
                    <a:cubicBezTo>
                      <a:pt x="3067" y="1100"/>
                      <a:pt x="3133" y="1207"/>
                      <a:pt x="3200" y="1316"/>
                    </a:cubicBezTo>
                    <a:cubicBezTo>
                      <a:pt x="3267" y="1425"/>
                      <a:pt x="3333" y="1539"/>
                      <a:pt x="3400" y="1653"/>
                    </a:cubicBezTo>
                    <a:cubicBezTo>
                      <a:pt x="3467" y="1767"/>
                      <a:pt x="3533" y="1884"/>
                      <a:pt x="3600" y="2000"/>
                    </a:cubicBezTo>
                    <a:cubicBezTo>
                      <a:pt x="3667" y="2116"/>
                      <a:pt x="3733" y="2233"/>
                      <a:pt x="3800" y="2347"/>
                    </a:cubicBezTo>
                    <a:cubicBezTo>
                      <a:pt x="3867" y="2461"/>
                      <a:pt x="3933" y="2575"/>
                      <a:pt x="4000" y="2684"/>
                    </a:cubicBezTo>
                    <a:cubicBezTo>
                      <a:pt x="4067" y="2793"/>
                      <a:pt x="4133" y="2900"/>
                      <a:pt x="4200" y="3000"/>
                    </a:cubicBezTo>
                    <a:cubicBezTo>
                      <a:pt x="4267" y="3100"/>
                      <a:pt x="4333" y="3196"/>
                      <a:pt x="4400" y="3285"/>
                    </a:cubicBezTo>
                    <a:cubicBezTo>
                      <a:pt x="4467" y="3374"/>
                      <a:pt x="4533" y="3458"/>
                      <a:pt x="4600" y="3532"/>
                    </a:cubicBezTo>
                    <a:cubicBezTo>
                      <a:pt x="4667" y="3606"/>
                      <a:pt x="4733" y="3674"/>
                      <a:pt x="4800" y="3732"/>
                    </a:cubicBezTo>
                    <a:cubicBezTo>
                      <a:pt x="4867" y="3790"/>
                      <a:pt x="4933" y="3839"/>
                      <a:pt x="5000" y="3879"/>
                    </a:cubicBezTo>
                    <a:cubicBezTo>
                      <a:pt x="5067" y="3919"/>
                      <a:pt x="5133" y="3950"/>
                      <a:pt x="5200" y="3970"/>
                    </a:cubicBezTo>
                    <a:cubicBezTo>
                      <a:pt x="5267" y="3990"/>
                      <a:pt x="5333" y="4000"/>
                      <a:pt x="5400" y="4000"/>
                    </a:cubicBezTo>
                    <a:cubicBezTo>
                      <a:pt x="5467" y="4000"/>
                      <a:pt x="5533" y="3990"/>
                      <a:pt x="5600" y="3970"/>
                    </a:cubicBezTo>
                    <a:cubicBezTo>
                      <a:pt x="5667" y="3950"/>
                      <a:pt x="5733" y="3919"/>
                      <a:pt x="5800" y="3879"/>
                    </a:cubicBezTo>
                    <a:cubicBezTo>
                      <a:pt x="5867" y="3839"/>
                      <a:pt x="5933" y="3790"/>
                      <a:pt x="6000" y="3732"/>
                    </a:cubicBezTo>
                    <a:cubicBezTo>
                      <a:pt x="6067" y="3674"/>
                      <a:pt x="6133" y="3606"/>
                      <a:pt x="6200" y="3532"/>
                    </a:cubicBezTo>
                    <a:cubicBezTo>
                      <a:pt x="6267" y="3458"/>
                      <a:pt x="6333" y="3375"/>
                      <a:pt x="6400" y="3286"/>
                    </a:cubicBezTo>
                    <a:cubicBezTo>
                      <a:pt x="6467" y="3197"/>
                      <a:pt x="6533" y="3100"/>
                      <a:pt x="6600" y="3000"/>
                    </a:cubicBezTo>
                    <a:cubicBezTo>
                      <a:pt x="6667" y="2900"/>
                      <a:pt x="6733" y="2793"/>
                      <a:pt x="6800" y="2684"/>
                    </a:cubicBezTo>
                    <a:cubicBezTo>
                      <a:pt x="6867" y="2575"/>
                      <a:pt x="6933" y="2462"/>
                      <a:pt x="7000" y="2348"/>
                    </a:cubicBezTo>
                    <a:cubicBezTo>
                      <a:pt x="7067" y="2234"/>
                      <a:pt x="7133" y="2116"/>
                      <a:pt x="7200" y="2000"/>
                    </a:cubicBezTo>
                    <a:cubicBezTo>
                      <a:pt x="7267" y="1884"/>
                      <a:pt x="7333" y="1767"/>
                      <a:pt x="7400" y="1653"/>
                    </a:cubicBezTo>
                    <a:cubicBezTo>
                      <a:pt x="7467" y="1539"/>
                      <a:pt x="7533" y="1425"/>
                      <a:pt x="7600" y="1316"/>
                    </a:cubicBezTo>
                    <a:cubicBezTo>
                      <a:pt x="7667" y="1207"/>
                      <a:pt x="7733" y="1100"/>
                      <a:pt x="7800" y="1000"/>
                    </a:cubicBezTo>
                    <a:cubicBezTo>
                      <a:pt x="7867" y="900"/>
                      <a:pt x="7933" y="804"/>
                      <a:pt x="8000" y="715"/>
                    </a:cubicBezTo>
                    <a:cubicBezTo>
                      <a:pt x="8067" y="626"/>
                      <a:pt x="8133" y="542"/>
                      <a:pt x="8200" y="468"/>
                    </a:cubicBezTo>
                    <a:cubicBezTo>
                      <a:pt x="8267" y="394"/>
                      <a:pt x="8333" y="326"/>
                      <a:pt x="8400" y="268"/>
                    </a:cubicBezTo>
                    <a:cubicBezTo>
                      <a:pt x="8467" y="210"/>
                      <a:pt x="8533" y="161"/>
                      <a:pt x="8600" y="121"/>
                    </a:cubicBezTo>
                    <a:cubicBezTo>
                      <a:pt x="8667" y="81"/>
                      <a:pt x="8733" y="50"/>
                      <a:pt x="8800" y="30"/>
                    </a:cubicBezTo>
                    <a:cubicBezTo>
                      <a:pt x="8867" y="10"/>
                      <a:pt x="8933" y="0"/>
                      <a:pt x="9000" y="0"/>
                    </a:cubicBezTo>
                    <a:cubicBezTo>
                      <a:pt x="9067" y="0"/>
                      <a:pt x="9133" y="10"/>
                      <a:pt x="9200" y="30"/>
                    </a:cubicBezTo>
                    <a:cubicBezTo>
                      <a:pt x="9267" y="50"/>
                      <a:pt x="9333" y="80"/>
                      <a:pt x="9400" y="120"/>
                    </a:cubicBezTo>
                    <a:cubicBezTo>
                      <a:pt x="9467" y="160"/>
                      <a:pt x="9533" y="210"/>
                      <a:pt x="9600" y="268"/>
                    </a:cubicBezTo>
                    <a:cubicBezTo>
                      <a:pt x="9667" y="326"/>
                      <a:pt x="9733" y="394"/>
                      <a:pt x="9800" y="468"/>
                    </a:cubicBezTo>
                    <a:cubicBezTo>
                      <a:pt x="9867" y="542"/>
                      <a:pt x="9933" y="625"/>
                      <a:pt x="10000" y="714"/>
                    </a:cubicBezTo>
                    <a:cubicBezTo>
                      <a:pt x="10067" y="803"/>
                      <a:pt x="10133" y="900"/>
                      <a:pt x="10200" y="1000"/>
                    </a:cubicBezTo>
                    <a:cubicBezTo>
                      <a:pt x="10267" y="1100"/>
                      <a:pt x="10333" y="1206"/>
                      <a:pt x="10400" y="1315"/>
                    </a:cubicBezTo>
                    <a:cubicBezTo>
                      <a:pt x="10467" y="1424"/>
                      <a:pt x="10533" y="1538"/>
                      <a:pt x="10600" y="1652"/>
                    </a:cubicBezTo>
                    <a:cubicBezTo>
                      <a:pt x="10667" y="1766"/>
                      <a:pt x="10733" y="1883"/>
                      <a:pt x="10800" y="1999"/>
                    </a:cubicBezTo>
                    <a:cubicBezTo>
                      <a:pt x="10867" y="2115"/>
                      <a:pt x="10933" y="2233"/>
                      <a:pt x="11000" y="2347"/>
                    </a:cubicBezTo>
                    <a:cubicBezTo>
                      <a:pt x="11067" y="2461"/>
                      <a:pt x="11133" y="2574"/>
                      <a:pt x="11200" y="2683"/>
                    </a:cubicBezTo>
                    <a:cubicBezTo>
                      <a:pt x="11267" y="2792"/>
                      <a:pt x="11333" y="2899"/>
                      <a:pt x="11400" y="2999"/>
                    </a:cubicBezTo>
                    <a:cubicBezTo>
                      <a:pt x="11467" y="3099"/>
                      <a:pt x="11533" y="3196"/>
                      <a:pt x="11600" y="3285"/>
                    </a:cubicBezTo>
                    <a:cubicBezTo>
                      <a:pt x="11667" y="3374"/>
                      <a:pt x="11733" y="3458"/>
                      <a:pt x="11800" y="3532"/>
                    </a:cubicBezTo>
                    <a:cubicBezTo>
                      <a:pt x="11867" y="3606"/>
                      <a:pt x="11933" y="3674"/>
                      <a:pt x="12000" y="3732"/>
                    </a:cubicBezTo>
                    <a:cubicBezTo>
                      <a:pt x="12067" y="3790"/>
                      <a:pt x="12133" y="3839"/>
                      <a:pt x="12200" y="3879"/>
                    </a:cubicBezTo>
                    <a:cubicBezTo>
                      <a:pt x="12267" y="3919"/>
                      <a:pt x="12333" y="3950"/>
                      <a:pt x="12400" y="3970"/>
                    </a:cubicBezTo>
                    <a:cubicBezTo>
                      <a:pt x="12467" y="3990"/>
                      <a:pt x="12533" y="4000"/>
                      <a:pt x="12600" y="4000"/>
                    </a:cubicBezTo>
                    <a:cubicBezTo>
                      <a:pt x="12667" y="4000"/>
                      <a:pt x="12733" y="3990"/>
                      <a:pt x="12800" y="3970"/>
                    </a:cubicBezTo>
                    <a:cubicBezTo>
                      <a:pt x="12867" y="3950"/>
                      <a:pt x="12933" y="3920"/>
                      <a:pt x="13000" y="3880"/>
                    </a:cubicBezTo>
                    <a:cubicBezTo>
                      <a:pt x="13067" y="3840"/>
                      <a:pt x="13133" y="3790"/>
                      <a:pt x="13200" y="3732"/>
                    </a:cubicBezTo>
                    <a:cubicBezTo>
                      <a:pt x="13267" y="3674"/>
                      <a:pt x="13333" y="3607"/>
                      <a:pt x="13400" y="3533"/>
                    </a:cubicBezTo>
                    <a:cubicBezTo>
                      <a:pt x="13467" y="3459"/>
                      <a:pt x="13533" y="3375"/>
                      <a:pt x="13600" y="3286"/>
                    </a:cubicBezTo>
                    <a:cubicBezTo>
                      <a:pt x="13667" y="3197"/>
                      <a:pt x="13733" y="3101"/>
                      <a:pt x="13800" y="3001"/>
                    </a:cubicBezTo>
                    <a:cubicBezTo>
                      <a:pt x="13867" y="2901"/>
                      <a:pt x="13933" y="2794"/>
                      <a:pt x="14000" y="2685"/>
                    </a:cubicBezTo>
                    <a:cubicBezTo>
                      <a:pt x="14067" y="2576"/>
                      <a:pt x="14133" y="2462"/>
                      <a:pt x="14200" y="2348"/>
                    </a:cubicBezTo>
                    <a:cubicBezTo>
                      <a:pt x="14267" y="2234"/>
                      <a:pt x="14333" y="2117"/>
                      <a:pt x="14400" y="2001"/>
                    </a:cubicBezTo>
                    <a:cubicBezTo>
                      <a:pt x="14467" y="1885"/>
                      <a:pt x="14533" y="1767"/>
                      <a:pt x="14600" y="1653"/>
                    </a:cubicBezTo>
                    <a:cubicBezTo>
                      <a:pt x="14667" y="1539"/>
                      <a:pt x="14733" y="1426"/>
                      <a:pt x="14800" y="1317"/>
                    </a:cubicBezTo>
                    <a:cubicBezTo>
                      <a:pt x="14867" y="1208"/>
                      <a:pt x="14933" y="1101"/>
                      <a:pt x="15000" y="1001"/>
                    </a:cubicBezTo>
                    <a:cubicBezTo>
                      <a:pt x="15067" y="901"/>
                      <a:pt x="15133" y="804"/>
                      <a:pt x="15200" y="715"/>
                    </a:cubicBezTo>
                    <a:cubicBezTo>
                      <a:pt x="15267" y="626"/>
                      <a:pt x="15333" y="542"/>
                      <a:pt x="15400" y="468"/>
                    </a:cubicBezTo>
                    <a:cubicBezTo>
                      <a:pt x="15467" y="394"/>
                      <a:pt x="15533" y="326"/>
                      <a:pt x="15600" y="268"/>
                    </a:cubicBezTo>
                    <a:cubicBezTo>
                      <a:pt x="15667" y="210"/>
                      <a:pt x="15733" y="161"/>
                      <a:pt x="15800" y="121"/>
                    </a:cubicBezTo>
                    <a:cubicBezTo>
                      <a:pt x="15867" y="81"/>
                      <a:pt x="15933" y="51"/>
                      <a:pt x="16000" y="31"/>
                    </a:cubicBezTo>
                    <a:cubicBezTo>
                      <a:pt x="16067" y="11"/>
                      <a:pt x="16133" y="0"/>
                      <a:pt x="16200" y="0"/>
                    </a:cubicBezTo>
                    <a:cubicBezTo>
                      <a:pt x="16267" y="0"/>
                      <a:pt x="16333" y="10"/>
                      <a:pt x="16400" y="30"/>
                    </a:cubicBezTo>
                    <a:cubicBezTo>
                      <a:pt x="16467" y="50"/>
                      <a:pt x="16533" y="80"/>
                      <a:pt x="16600" y="120"/>
                    </a:cubicBezTo>
                    <a:cubicBezTo>
                      <a:pt x="16667" y="160"/>
                      <a:pt x="16733" y="210"/>
                      <a:pt x="16800" y="268"/>
                    </a:cubicBezTo>
                    <a:cubicBezTo>
                      <a:pt x="16867" y="326"/>
                      <a:pt x="16933" y="393"/>
                      <a:pt x="17000" y="467"/>
                    </a:cubicBezTo>
                    <a:cubicBezTo>
                      <a:pt x="17067" y="541"/>
                      <a:pt x="17133" y="625"/>
                      <a:pt x="17200" y="714"/>
                    </a:cubicBezTo>
                    <a:cubicBezTo>
                      <a:pt x="17267" y="803"/>
                      <a:pt x="17333" y="899"/>
                      <a:pt x="17400" y="999"/>
                    </a:cubicBezTo>
                    <a:cubicBezTo>
                      <a:pt x="17467" y="1099"/>
                      <a:pt x="17533" y="1206"/>
                      <a:pt x="17600" y="1315"/>
                    </a:cubicBezTo>
                    <a:cubicBezTo>
                      <a:pt x="17667" y="1424"/>
                      <a:pt x="17733" y="1538"/>
                      <a:pt x="17800" y="1652"/>
                    </a:cubicBezTo>
                    <a:cubicBezTo>
                      <a:pt x="17867" y="1766"/>
                      <a:pt x="17933" y="1883"/>
                      <a:pt x="18000" y="1999"/>
                    </a:cubicBezTo>
                    <a:cubicBezTo>
                      <a:pt x="18067" y="2115"/>
                      <a:pt x="18133" y="2232"/>
                      <a:pt x="18200" y="2346"/>
                    </a:cubicBezTo>
                    <a:cubicBezTo>
                      <a:pt x="18267" y="2460"/>
                      <a:pt x="18333" y="2574"/>
                      <a:pt x="18400" y="2683"/>
                    </a:cubicBezTo>
                    <a:cubicBezTo>
                      <a:pt x="18467" y="2792"/>
                      <a:pt x="18533" y="2899"/>
                      <a:pt x="18600" y="2999"/>
                    </a:cubicBezTo>
                    <a:cubicBezTo>
                      <a:pt x="18667" y="3099"/>
                      <a:pt x="18733" y="3196"/>
                      <a:pt x="18800" y="3285"/>
                    </a:cubicBezTo>
                    <a:cubicBezTo>
                      <a:pt x="18867" y="3374"/>
                      <a:pt x="18933" y="3456"/>
                      <a:pt x="19000" y="3531"/>
                    </a:cubicBezTo>
                    <a:cubicBezTo>
                      <a:pt x="19067" y="3606"/>
                      <a:pt x="19133" y="3674"/>
                      <a:pt x="19200" y="3732"/>
                    </a:cubicBezTo>
                    <a:cubicBezTo>
                      <a:pt x="19267" y="3790"/>
                      <a:pt x="19333" y="3839"/>
                      <a:pt x="19400" y="3879"/>
                    </a:cubicBezTo>
                    <a:cubicBezTo>
                      <a:pt x="19467" y="3919"/>
                      <a:pt x="19533" y="3949"/>
                      <a:pt x="19600" y="3969"/>
                    </a:cubicBezTo>
                    <a:cubicBezTo>
                      <a:pt x="19667" y="3989"/>
                      <a:pt x="19733" y="4000"/>
                      <a:pt x="19800" y="4000"/>
                    </a:cubicBezTo>
                    <a:cubicBezTo>
                      <a:pt x="19867" y="4000"/>
                      <a:pt x="19933" y="3990"/>
                      <a:pt x="20000" y="3970"/>
                    </a:cubicBezTo>
                    <a:cubicBezTo>
                      <a:pt x="20067" y="3950"/>
                      <a:pt x="20133" y="3920"/>
                      <a:pt x="20200" y="3880"/>
                    </a:cubicBezTo>
                    <a:cubicBezTo>
                      <a:pt x="20267" y="3840"/>
                      <a:pt x="20333" y="3791"/>
                      <a:pt x="20400" y="3733"/>
                    </a:cubicBezTo>
                    <a:cubicBezTo>
                      <a:pt x="20467" y="3675"/>
                      <a:pt x="20533" y="3608"/>
                      <a:pt x="20600" y="3533"/>
                    </a:cubicBezTo>
                    <a:cubicBezTo>
                      <a:pt x="20667" y="3458"/>
                      <a:pt x="20733" y="3375"/>
                      <a:pt x="20800" y="3286"/>
                    </a:cubicBezTo>
                    <a:cubicBezTo>
                      <a:pt x="20867" y="3197"/>
                      <a:pt x="20933" y="3101"/>
                      <a:pt x="21000" y="3001"/>
                    </a:cubicBezTo>
                    <a:cubicBezTo>
                      <a:pt x="21067" y="2901"/>
                      <a:pt x="21133" y="2794"/>
                      <a:pt x="21200" y="2685"/>
                    </a:cubicBezTo>
                    <a:cubicBezTo>
                      <a:pt x="21267" y="2576"/>
                      <a:pt x="21333" y="2462"/>
                      <a:pt x="21400" y="2348"/>
                    </a:cubicBezTo>
                    <a:cubicBezTo>
                      <a:pt x="21467" y="2234"/>
                      <a:pt x="21533" y="2117"/>
                      <a:pt x="21600" y="2001"/>
                    </a:cubicBezTo>
                    <a:cubicBezTo>
                      <a:pt x="21667" y="1885"/>
                      <a:pt x="21733" y="1768"/>
                      <a:pt x="21800" y="1654"/>
                    </a:cubicBezTo>
                    <a:cubicBezTo>
                      <a:pt x="21867" y="1540"/>
                      <a:pt x="21933" y="1426"/>
                      <a:pt x="22000" y="1317"/>
                    </a:cubicBezTo>
                    <a:cubicBezTo>
                      <a:pt x="22067" y="1208"/>
                      <a:pt x="22133" y="1101"/>
                      <a:pt x="22200" y="1001"/>
                    </a:cubicBezTo>
                    <a:cubicBezTo>
                      <a:pt x="22267" y="901"/>
                      <a:pt x="22333" y="804"/>
                      <a:pt x="22400" y="715"/>
                    </a:cubicBezTo>
                    <a:cubicBezTo>
                      <a:pt x="22467" y="626"/>
                      <a:pt x="22533" y="543"/>
                      <a:pt x="22600" y="469"/>
                    </a:cubicBezTo>
                    <a:cubicBezTo>
                      <a:pt x="22667" y="395"/>
                      <a:pt x="22733" y="327"/>
                      <a:pt x="22800" y="269"/>
                    </a:cubicBezTo>
                    <a:cubicBezTo>
                      <a:pt x="22867" y="211"/>
                      <a:pt x="22933" y="161"/>
                      <a:pt x="23000" y="121"/>
                    </a:cubicBezTo>
                    <a:cubicBezTo>
                      <a:pt x="23067" y="81"/>
                      <a:pt x="23133" y="51"/>
                      <a:pt x="23200" y="31"/>
                    </a:cubicBezTo>
                    <a:cubicBezTo>
                      <a:pt x="23267" y="11"/>
                      <a:pt x="23333" y="0"/>
                      <a:pt x="23400" y="0"/>
                    </a:cubicBezTo>
                    <a:cubicBezTo>
                      <a:pt x="23467" y="0"/>
                      <a:pt x="23533" y="10"/>
                      <a:pt x="23600" y="30"/>
                    </a:cubicBezTo>
                    <a:cubicBezTo>
                      <a:pt x="23667" y="50"/>
                      <a:pt x="23733" y="80"/>
                      <a:pt x="23800" y="120"/>
                    </a:cubicBezTo>
                    <a:cubicBezTo>
                      <a:pt x="23867" y="160"/>
                      <a:pt x="23933" y="209"/>
                      <a:pt x="24000" y="267"/>
                    </a:cubicBezTo>
                    <a:cubicBezTo>
                      <a:pt x="24067" y="325"/>
                      <a:pt x="24133" y="393"/>
                      <a:pt x="24200" y="467"/>
                    </a:cubicBezTo>
                    <a:cubicBezTo>
                      <a:pt x="24267" y="541"/>
                      <a:pt x="24333" y="624"/>
                      <a:pt x="24400" y="713"/>
                    </a:cubicBezTo>
                    <a:cubicBezTo>
                      <a:pt x="24467" y="802"/>
                      <a:pt x="24533" y="899"/>
                      <a:pt x="24600" y="999"/>
                    </a:cubicBezTo>
                    <a:cubicBezTo>
                      <a:pt x="24667" y="1099"/>
                      <a:pt x="24733" y="1206"/>
                      <a:pt x="24800" y="1315"/>
                    </a:cubicBezTo>
                    <a:cubicBezTo>
                      <a:pt x="24867" y="1424"/>
                      <a:pt x="24933" y="1537"/>
                      <a:pt x="25000" y="1651"/>
                    </a:cubicBezTo>
                    <a:cubicBezTo>
                      <a:pt x="25067" y="1765"/>
                      <a:pt x="25133" y="1883"/>
                      <a:pt x="25200" y="1999"/>
                    </a:cubicBezTo>
                    <a:cubicBezTo>
                      <a:pt x="25267" y="2115"/>
                      <a:pt x="25333" y="2232"/>
                      <a:pt x="25400" y="2346"/>
                    </a:cubicBezTo>
                    <a:cubicBezTo>
                      <a:pt x="25467" y="2460"/>
                      <a:pt x="25533" y="2574"/>
                      <a:pt x="25600" y="2683"/>
                    </a:cubicBezTo>
                    <a:cubicBezTo>
                      <a:pt x="25667" y="2792"/>
                      <a:pt x="25733" y="2899"/>
                      <a:pt x="25800" y="2999"/>
                    </a:cubicBezTo>
                    <a:cubicBezTo>
                      <a:pt x="25867" y="3099"/>
                      <a:pt x="25933" y="3196"/>
                      <a:pt x="26000" y="3285"/>
                    </a:cubicBezTo>
                    <a:cubicBezTo>
                      <a:pt x="26067" y="3374"/>
                      <a:pt x="26133" y="3457"/>
                      <a:pt x="26200" y="3531"/>
                    </a:cubicBezTo>
                    <a:cubicBezTo>
                      <a:pt x="26267" y="3605"/>
                      <a:pt x="26333" y="3673"/>
                      <a:pt x="26400" y="3731"/>
                    </a:cubicBezTo>
                    <a:cubicBezTo>
                      <a:pt x="26467" y="3789"/>
                      <a:pt x="26533" y="3839"/>
                      <a:pt x="26600" y="3879"/>
                    </a:cubicBezTo>
                    <a:cubicBezTo>
                      <a:pt x="26667" y="3919"/>
                      <a:pt x="26733" y="3949"/>
                      <a:pt x="26800" y="3969"/>
                    </a:cubicBezTo>
                    <a:cubicBezTo>
                      <a:pt x="26867" y="3989"/>
                      <a:pt x="26933" y="4000"/>
                      <a:pt x="27000" y="4000"/>
                    </a:cubicBezTo>
                    <a:cubicBezTo>
                      <a:pt x="27067" y="4000"/>
                      <a:pt x="27133" y="3990"/>
                      <a:pt x="27200" y="3970"/>
                    </a:cubicBezTo>
                    <a:cubicBezTo>
                      <a:pt x="27267" y="3950"/>
                      <a:pt x="27333" y="3920"/>
                      <a:pt x="27400" y="3880"/>
                    </a:cubicBezTo>
                    <a:cubicBezTo>
                      <a:pt x="27467" y="3840"/>
                      <a:pt x="27533" y="3791"/>
                      <a:pt x="27600" y="3733"/>
                    </a:cubicBezTo>
                    <a:cubicBezTo>
                      <a:pt x="27667" y="3675"/>
                      <a:pt x="27733" y="3607"/>
                      <a:pt x="27800" y="3533"/>
                    </a:cubicBezTo>
                    <a:cubicBezTo>
                      <a:pt x="27867" y="3459"/>
                      <a:pt x="27933" y="3376"/>
                      <a:pt x="28000" y="3287"/>
                    </a:cubicBezTo>
                    <a:cubicBezTo>
                      <a:pt x="28067" y="3198"/>
                      <a:pt x="28133" y="3101"/>
                      <a:pt x="28200" y="3001"/>
                    </a:cubicBezTo>
                    <a:cubicBezTo>
                      <a:pt x="28267" y="2901"/>
                      <a:pt x="28333" y="2794"/>
                      <a:pt x="28400" y="2685"/>
                    </a:cubicBezTo>
                    <a:cubicBezTo>
                      <a:pt x="28467" y="2576"/>
                      <a:pt x="28533" y="2463"/>
                      <a:pt x="28600" y="2349"/>
                    </a:cubicBezTo>
                    <a:cubicBezTo>
                      <a:pt x="28667" y="2235"/>
                      <a:pt x="28767" y="2059"/>
                      <a:pt x="28800" y="2001"/>
                    </a:cubicBezTo>
                    <a:cubicBezTo>
                      <a:pt x="28833" y="1943"/>
                      <a:pt x="28816" y="1972"/>
                      <a:pt x="28800" y="200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2" name="Freeform 41"/>
              <p:cNvSpPr/>
              <p:nvPr/>
            </p:nvSpPr>
            <p:spPr bwMode="auto">
              <a:xfrm rot="-3000000">
                <a:off x="3625" y="1557"/>
                <a:ext cx="1319" cy="79"/>
              </a:xfrm>
              <a:custGeom>
                <a:avLst/>
                <a:gdLst>
                  <a:gd name="T0" fmla="*/ 1 w 36033"/>
                  <a:gd name="T1" fmla="*/ 1 h 4000"/>
                  <a:gd name="T2" fmla="*/ 1 w 36033"/>
                  <a:gd name="T3" fmla="*/ 0 h 4000"/>
                  <a:gd name="T4" fmla="*/ 2 w 36033"/>
                  <a:gd name="T5" fmla="*/ 0 h 4000"/>
                  <a:gd name="T6" fmla="*/ 3 w 36033"/>
                  <a:gd name="T7" fmla="*/ 0 h 4000"/>
                  <a:gd name="T8" fmla="*/ 4 w 36033"/>
                  <a:gd name="T9" fmla="*/ 0 h 4000"/>
                  <a:gd name="T10" fmla="*/ 5 w 36033"/>
                  <a:gd name="T11" fmla="*/ 1 h 4000"/>
                  <a:gd name="T12" fmla="*/ 5 w 36033"/>
                  <a:gd name="T13" fmla="*/ 1 h 4000"/>
                  <a:gd name="T14" fmla="*/ 6 w 36033"/>
                  <a:gd name="T15" fmla="*/ 1 h 4000"/>
                  <a:gd name="T16" fmla="*/ 7 w 36033"/>
                  <a:gd name="T17" fmla="*/ 2 h 4000"/>
                  <a:gd name="T18" fmla="*/ 8 w 36033"/>
                  <a:gd name="T19" fmla="*/ 2 h 4000"/>
                  <a:gd name="T20" fmla="*/ 9 w 36033"/>
                  <a:gd name="T21" fmla="*/ 1 h 4000"/>
                  <a:gd name="T22" fmla="*/ 9 w 36033"/>
                  <a:gd name="T23" fmla="*/ 1 h 4000"/>
                  <a:gd name="T24" fmla="*/ 10 w 36033"/>
                  <a:gd name="T25" fmla="*/ 1 h 4000"/>
                  <a:gd name="T26" fmla="*/ 11 w 36033"/>
                  <a:gd name="T27" fmla="*/ 0 h 4000"/>
                  <a:gd name="T28" fmla="*/ 12 w 36033"/>
                  <a:gd name="T29" fmla="*/ 0 h 4000"/>
                  <a:gd name="T30" fmla="*/ 13 w 36033"/>
                  <a:gd name="T31" fmla="*/ 0 h 4000"/>
                  <a:gd name="T32" fmla="*/ 13 w 36033"/>
                  <a:gd name="T33" fmla="*/ 0 h 4000"/>
                  <a:gd name="T34" fmla="*/ 14 w 36033"/>
                  <a:gd name="T35" fmla="*/ 1 h 4000"/>
                  <a:gd name="T36" fmla="*/ 15 w 36033"/>
                  <a:gd name="T37" fmla="*/ 1 h 4000"/>
                  <a:gd name="T38" fmla="*/ 16 w 36033"/>
                  <a:gd name="T39" fmla="*/ 1 h 4000"/>
                  <a:gd name="T40" fmla="*/ 17 w 36033"/>
                  <a:gd name="T41" fmla="*/ 2 h 4000"/>
                  <a:gd name="T42" fmla="*/ 17 w 36033"/>
                  <a:gd name="T43" fmla="*/ 2 h 4000"/>
                  <a:gd name="T44" fmla="*/ 18 w 36033"/>
                  <a:gd name="T45" fmla="*/ 1 h 4000"/>
                  <a:gd name="T46" fmla="*/ 19 w 36033"/>
                  <a:gd name="T47" fmla="*/ 1 h 4000"/>
                  <a:gd name="T48" fmla="*/ 20 w 36033"/>
                  <a:gd name="T49" fmla="*/ 1 h 4000"/>
                  <a:gd name="T50" fmla="*/ 21 w 36033"/>
                  <a:gd name="T51" fmla="*/ 0 h 4000"/>
                  <a:gd name="T52" fmla="*/ 21 w 36033"/>
                  <a:gd name="T53" fmla="*/ 0 h 4000"/>
                  <a:gd name="T54" fmla="*/ 22 w 36033"/>
                  <a:gd name="T55" fmla="*/ 0 h 4000"/>
                  <a:gd name="T56" fmla="*/ 23 w 36033"/>
                  <a:gd name="T57" fmla="*/ 0 h 4000"/>
                  <a:gd name="T58" fmla="*/ 24 w 36033"/>
                  <a:gd name="T59" fmla="*/ 1 h 4000"/>
                  <a:gd name="T60" fmla="*/ 25 w 36033"/>
                  <a:gd name="T61" fmla="*/ 1 h 4000"/>
                  <a:gd name="T62" fmla="*/ 25 w 36033"/>
                  <a:gd name="T63" fmla="*/ 1 h 4000"/>
                  <a:gd name="T64" fmla="*/ 26 w 36033"/>
                  <a:gd name="T65" fmla="*/ 2 h 4000"/>
                  <a:gd name="T66" fmla="*/ 27 w 36033"/>
                  <a:gd name="T67" fmla="*/ 2 h 4000"/>
                  <a:gd name="T68" fmla="*/ 28 w 36033"/>
                  <a:gd name="T69" fmla="*/ 1 h 4000"/>
                  <a:gd name="T70" fmla="*/ 29 w 36033"/>
                  <a:gd name="T71" fmla="*/ 1 h 4000"/>
                  <a:gd name="T72" fmla="*/ 29 w 36033"/>
                  <a:gd name="T73" fmla="*/ 1 h 4000"/>
                  <a:gd name="T74" fmla="*/ 30 w 36033"/>
                  <a:gd name="T75" fmla="*/ 0 h 4000"/>
                  <a:gd name="T76" fmla="*/ 31 w 36033"/>
                  <a:gd name="T77" fmla="*/ 0 h 4000"/>
                  <a:gd name="T78" fmla="*/ 32 w 36033"/>
                  <a:gd name="T79" fmla="*/ 0 h 4000"/>
                  <a:gd name="T80" fmla="*/ 33 w 36033"/>
                  <a:gd name="T81" fmla="*/ 0 h 4000"/>
                  <a:gd name="T82" fmla="*/ 33 w 36033"/>
                  <a:gd name="T83" fmla="*/ 1 h 4000"/>
                  <a:gd name="T84" fmla="*/ 34 w 36033"/>
                  <a:gd name="T85" fmla="*/ 1 h 4000"/>
                  <a:gd name="T86" fmla="*/ 35 w 36033"/>
                  <a:gd name="T87" fmla="*/ 1 h 4000"/>
                  <a:gd name="T88" fmla="*/ 36 w 36033"/>
                  <a:gd name="T89" fmla="*/ 2 h 4000"/>
                  <a:gd name="T90" fmla="*/ 37 w 36033"/>
                  <a:gd name="T91" fmla="*/ 2 h 4000"/>
                  <a:gd name="T92" fmla="*/ 38 w 36033"/>
                  <a:gd name="T93" fmla="*/ 1 h 4000"/>
                  <a:gd name="T94" fmla="*/ 38 w 36033"/>
                  <a:gd name="T95" fmla="*/ 1 h 4000"/>
                  <a:gd name="T96" fmla="*/ 39 w 36033"/>
                  <a:gd name="T97" fmla="*/ 1 h 4000"/>
                  <a:gd name="T98" fmla="*/ 40 w 36033"/>
                  <a:gd name="T99" fmla="*/ 0 h 4000"/>
                  <a:gd name="T100" fmla="*/ 41 w 36033"/>
                  <a:gd name="T101" fmla="*/ 0 h 4000"/>
                  <a:gd name="T102" fmla="*/ 42 w 36033"/>
                  <a:gd name="T103" fmla="*/ 0 h 4000"/>
                  <a:gd name="T104" fmla="*/ 42 w 36033"/>
                  <a:gd name="T105" fmla="*/ 0 h 4000"/>
                  <a:gd name="T106" fmla="*/ 43 w 36033"/>
                  <a:gd name="T107" fmla="*/ 1 h 4000"/>
                  <a:gd name="T108" fmla="*/ 44 w 36033"/>
                  <a:gd name="T109" fmla="*/ 1 h 4000"/>
                  <a:gd name="T110" fmla="*/ 45 w 36033"/>
                  <a:gd name="T111" fmla="*/ 1 h 4000"/>
                  <a:gd name="T112" fmla="*/ 46 w 36033"/>
                  <a:gd name="T113" fmla="*/ 2 h 4000"/>
                  <a:gd name="T114" fmla="*/ 46 w 36033"/>
                  <a:gd name="T115" fmla="*/ 2 h 4000"/>
                  <a:gd name="T116" fmla="*/ 47 w 36033"/>
                  <a:gd name="T117" fmla="*/ 1 h 4000"/>
                  <a:gd name="T118" fmla="*/ 48 w 36033"/>
                  <a:gd name="T119" fmla="*/ 1 h 400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6033"/>
                  <a:gd name="T181" fmla="*/ 0 h 4000"/>
                  <a:gd name="T182" fmla="*/ 36033 w 36033"/>
                  <a:gd name="T183" fmla="*/ 4000 h 400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6033" h="4000">
                    <a:moveTo>
                      <a:pt x="0" y="2000"/>
                    </a:moveTo>
                    <a:cubicBezTo>
                      <a:pt x="66" y="1883"/>
                      <a:pt x="133" y="1767"/>
                      <a:pt x="200" y="1653"/>
                    </a:cubicBezTo>
                    <a:cubicBezTo>
                      <a:pt x="267" y="1539"/>
                      <a:pt x="333" y="1425"/>
                      <a:pt x="400" y="1316"/>
                    </a:cubicBezTo>
                    <a:cubicBezTo>
                      <a:pt x="467" y="1207"/>
                      <a:pt x="533" y="1100"/>
                      <a:pt x="600" y="1000"/>
                    </a:cubicBezTo>
                    <a:cubicBezTo>
                      <a:pt x="667" y="900"/>
                      <a:pt x="733" y="803"/>
                      <a:pt x="800" y="714"/>
                    </a:cubicBezTo>
                    <a:cubicBezTo>
                      <a:pt x="867" y="625"/>
                      <a:pt x="933" y="542"/>
                      <a:pt x="1000" y="468"/>
                    </a:cubicBezTo>
                    <a:cubicBezTo>
                      <a:pt x="1067" y="394"/>
                      <a:pt x="1133" y="326"/>
                      <a:pt x="1200" y="268"/>
                    </a:cubicBezTo>
                    <a:cubicBezTo>
                      <a:pt x="1267" y="210"/>
                      <a:pt x="1333" y="161"/>
                      <a:pt x="1400" y="121"/>
                    </a:cubicBezTo>
                    <a:cubicBezTo>
                      <a:pt x="1467" y="81"/>
                      <a:pt x="1533" y="50"/>
                      <a:pt x="1600" y="30"/>
                    </a:cubicBezTo>
                    <a:cubicBezTo>
                      <a:pt x="1667" y="10"/>
                      <a:pt x="1733" y="0"/>
                      <a:pt x="1800" y="0"/>
                    </a:cubicBezTo>
                    <a:cubicBezTo>
                      <a:pt x="1867" y="0"/>
                      <a:pt x="1933" y="10"/>
                      <a:pt x="2000" y="30"/>
                    </a:cubicBezTo>
                    <a:cubicBezTo>
                      <a:pt x="2067" y="50"/>
                      <a:pt x="2133" y="81"/>
                      <a:pt x="2200" y="121"/>
                    </a:cubicBezTo>
                    <a:cubicBezTo>
                      <a:pt x="2267" y="161"/>
                      <a:pt x="2333" y="210"/>
                      <a:pt x="2400" y="268"/>
                    </a:cubicBezTo>
                    <a:cubicBezTo>
                      <a:pt x="2467" y="326"/>
                      <a:pt x="2533" y="394"/>
                      <a:pt x="2600" y="468"/>
                    </a:cubicBezTo>
                    <a:cubicBezTo>
                      <a:pt x="2667" y="542"/>
                      <a:pt x="2733" y="625"/>
                      <a:pt x="2800" y="714"/>
                    </a:cubicBezTo>
                    <a:cubicBezTo>
                      <a:pt x="2867" y="803"/>
                      <a:pt x="2933" y="900"/>
                      <a:pt x="3000" y="1000"/>
                    </a:cubicBezTo>
                    <a:cubicBezTo>
                      <a:pt x="3067" y="1100"/>
                      <a:pt x="3133" y="1207"/>
                      <a:pt x="3200" y="1316"/>
                    </a:cubicBezTo>
                    <a:cubicBezTo>
                      <a:pt x="3267" y="1425"/>
                      <a:pt x="3333" y="1539"/>
                      <a:pt x="3400" y="1653"/>
                    </a:cubicBezTo>
                    <a:cubicBezTo>
                      <a:pt x="3467" y="1767"/>
                      <a:pt x="3533" y="1884"/>
                      <a:pt x="3600" y="2000"/>
                    </a:cubicBezTo>
                    <a:cubicBezTo>
                      <a:pt x="3667" y="2116"/>
                      <a:pt x="3733" y="2233"/>
                      <a:pt x="3800" y="2347"/>
                    </a:cubicBezTo>
                    <a:cubicBezTo>
                      <a:pt x="3867" y="2461"/>
                      <a:pt x="3933" y="2575"/>
                      <a:pt x="4000" y="2684"/>
                    </a:cubicBezTo>
                    <a:cubicBezTo>
                      <a:pt x="4067" y="2793"/>
                      <a:pt x="4133" y="2900"/>
                      <a:pt x="4200" y="3000"/>
                    </a:cubicBezTo>
                    <a:cubicBezTo>
                      <a:pt x="4267" y="3100"/>
                      <a:pt x="4333" y="3196"/>
                      <a:pt x="4400" y="3285"/>
                    </a:cubicBezTo>
                    <a:cubicBezTo>
                      <a:pt x="4467" y="3374"/>
                      <a:pt x="4533" y="3458"/>
                      <a:pt x="4600" y="3532"/>
                    </a:cubicBezTo>
                    <a:cubicBezTo>
                      <a:pt x="4667" y="3606"/>
                      <a:pt x="4733" y="3674"/>
                      <a:pt x="4800" y="3732"/>
                    </a:cubicBezTo>
                    <a:cubicBezTo>
                      <a:pt x="4867" y="3790"/>
                      <a:pt x="4933" y="3839"/>
                      <a:pt x="5000" y="3879"/>
                    </a:cubicBezTo>
                    <a:cubicBezTo>
                      <a:pt x="5067" y="3919"/>
                      <a:pt x="5133" y="3950"/>
                      <a:pt x="5200" y="3970"/>
                    </a:cubicBezTo>
                    <a:cubicBezTo>
                      <a:pt x="5267" y="3990"/>
                      <a:pt x="5333" y="4000"/>
                      <a:pt x="5400" y="4000"/>
                    </a:cubicBezTo>
                    <a:cubicBezTo>
                      <a:pt x="5467" y="4000"/>
                      <a:pt x="5533" y="3990"/>
                      <a:pt x="5600" y="3970"/>
                    </a:cubicBezTo>
                    <a:cubicBezTo>
                      <a:pt x="5667" y="3950"/>
                      <a:pt x="5733" y="3919"/>
                      <a:pt x="5800" y="3879"/>
                    </a:cubicBezTo>
                    <a:cubicBezTo>
                      <a:pt x="5867" y="3839"/>
                      <a:pt x="5933" y="3790"/>
                      <a:pt x="6000" y="3732"/>
                    </a:cubicBezTo>
                    <a:cubicBezTo>
                      <a:pt x="6067" y="3674"/>
                      <a:pt x="6133" y="3606"/>
                      <a:pt x="6200" y="3532"/>
                    </a:cubicBezTo>
                    <a:cubicBezTo>
                      <a:pt x="6267" y="3458"/>
                      <a:pt x="6333" y="3375"/>
                      <a:pt x="6400" y="3286"/>
                    </a:cubicBezTo>
                    <a:cubicBezTo>
                      <a:pt x="6467" y="3197"/>
                      <a:pt x="6533" y="3100"/>
                      <a:pt x="6600" y="3000"/>
                    </a:cubicBezTo>
                    <a:cubicBezTo>
                      <a:pt x="6667" y="2900"/>
                      <a:pt x="6733" y="2793"/>
                      <a:pt x="6800" y="2684"/>
                    </a:cubicBezTo>
                    <a:cubicBezTo>
                      <a:pt x="6867" y="2575"/>
                      <a:pt x="6933" y="2462"/>
                      <a:pt x="7000" y="2348"/>
                    </a:cubicBezTo>
                    <a:cubicBezTo>
                      <a:pt x="7067" y="2234"/>
                      <a:pt x="7133" y="2116"/>
                      <a:pt x="7200" y="2000"/>
                    </a:cubicBezTo>
                    <a:cubicBezTo>
                      <a:pt x="7267" y="1884"/>
                      <a:pt x="7333" y="1767"/>
                      <a:pt x="7400" y="1653"/>
                    </a:cubicBezTo>
                    <a:cubicBezTo>
                      <a:pt x="7467" y="1539"/>
                      <a:pt x="7533" y="1425"/>
                      <a:pt x="7600" y="1316"/>
                    </a:cubicBezTo>
                    <a:cubicBezTo>
                      <a:pt x="7667" y="1207"/>
                      <a:pt x="7733" y="1100"/>
                      <a:pt x="7800" y="1000"/>
                    </a:cubicBezTo>
                    <a:cubicBezTo>
                      <a:pt x="7867" y="900"/>
                      <a:pt x="7933" y="804"/>
                      <a:pt x="8000" y="715"/>
                    </a:cubicBezTo>
                    <a:cubicBezTo>
                      <a:pt x="8067" y="626"/>
                      <a:pt x="8133" y="542"/>
                      <a:pt x="8200" y="468"/>
                    </a:cubicBezTo>
                    <a:cubicBezTo>
                      <a:pt x="8267" y="394"/>
                      <a:pt x="8333" y="326"/>
                      <a:pt x="8400" y="268"/>
                    </a:cubicBezTo>
                    <a:cubicBezTo>
                      <a:pt x="8467" y="210"/>
                      <a:pt x="8533" y="161"/>
                      <a:pt x="8600" y="121"/>
                    </a:cubicBezTo>
                    <a:cubicBezTo>
                      <a:pt x="8667" y="81"/>
                      <a:pt x="8733" y="50"/>
                      <a:pt x="8800" y="30"/>
                    </a:cubicBezTo>
                    <a:cubicBezTo>
                      <a:pt x="8867" y="10"/>
                      <a:pt x="8933" y="0"/>
                      <a:pt x="9000" y="0"/>
                    </a:cubicBezTo>
                    <a:cubicBezTo>
                      <a:pt x="9067" y="0"/>
                      <a:pt x="9133" y="10"/>
                      <a:pt x="9200" y="30"/>
                    </a:cubicBezTo>
                    <a:cubicBezTo>
                      <a:pt x="9267" y="50"/>
                      <a:pt x="9333" y="80"/>
                      <a:pt x="9400" y="120"/>
                    </a:cubicBezTo>
                    <a:cubicBezTo>
                      <a:pt x="9467" y="160"/>
                      <a:pt x="9533" y="210"/>
                      <a:pt x="9600" y="268"/>
                    </a:cubicBezTo>
                    <a:cubicBezTo>
                      <a:pt x="9667" y="326"/>
                      <a:pt x="9733" y="394"/>
                      <a:pt x="9800" y="468"/>
                    </a:cubicBezTo>
                    <a:cubicBezTo>
                      <a:pt x="9867" y="542"/>
                      <a:pt x="9933" y="625"/>
                      <a:pt x="10000" y="714"/>
                    </a:cubicBezTo>
                    <a:cubicBezTo>
                      <a:pt x="10067" y="803"/>
                      <a:pt x="10133" y="900"/>
                      <a:pt x="10200" y="1000"/>
                    </a:cubicBezTo>
                    <a:cubicBezTo>
                      <a:pt x="10267" y="1100"/>
                      <a:pt x="10333" y="1206"/>
                      <a:pt x="10400" y="1315"/>
                    </a:cubicBezTo>
                    <a:cubicBezTo>
                      <a:pt x="10467" y="1424"/>
                      <a:pt x="10533" y="1538"/>
                      <a:pt x="10600" y="1652"/>
                    </a:cubicBezTo>
                    <a:cubicBezTo>
                      <a:pt x="10667" y="1766"/>
                      <a:pt x="10733" y="1883"/>
                      <a:pt x="10800" y="1999"/>
                    </a:cubicBezTo>
                    <a:cubicBezTo>
                      <a:pt x="10867" y="2115"/>
                      <a:pt x="10933" y="2233"/>
                      <a:pt x="11000" y="2347"/>
                    </a:cubicBezTo>
                    <a:cubicBezTo>
                      <a:pt x="11067" y="2461"/>
                      <a:pt x="11133" y="2574"/>
                      <a:pt x="11200" y="2683"/>
                    </a:cubicBezTo>
                    <a:cubicBezTo>
                      <a:pt x="11267" y="2792"/>
                      <a:pt x="11333" y="2899"/>
                      <a:pt x="11400" y="2999"/>
                    </a:cubicBezTo>
                    <a:cubicBezTo>
                      <a:pt x="11467" y="3099"/>
                      <a:pt x="11533" y="3196"/>
                      <a:pt x="11600" y="3285"/>
                    </a:cubicBezTo>
                    <a:cubicBezTo>
                      <a:pt x="11667" y="3374"/>
                      <a:pt x="11733" y="3458"/>
                      <a:pt x="11800" y="3532"/>
                    </a:cubicBezTo>
                    <a:cubicBezTo>
                      <a:pt x="11867" y="3606"/>
                      <a:pt x="11933" y="3674"/>
                      <a:pt x="12000" y="3732"/>
                    </a:cubicBezTo>
                    <a:cubicBezTo>
                      <a:pt x="12067" y="3790"/>
                      <a:pt x="12133" y="3839"/>
                      <a:pt x="12200" y="3879"/>
                    </a:cubicBezTo>
                    <a:cubicBezTo>
                      <a:pt x="12267" y="3919"/>
                      <a:pt x="12333" y="3950"/>
                      <a:pt x="12400" y="3970"/>
                    </a:cubicBezTo>
                    <a:cubicBezTo>
                      <a:pt x="12467" y="3990"/>
                      <a:pt x="12533" y="4000"/>
                      <a:pt x="12600" y="4000"/>
                    </a:cubicBezTo>
                    <a:cubicBezTo>
                      <a:pt x="12667" y="4000"/>
                      <a:pt x="12733" y="3990"/>
                      <a:pt x="12800" y="3970"/>
                    </a:cubicBezTo>
                    <a:cubicBezTo>
                      <a:pt x="12867" y="3950"/>
                      <a:pt x="12933" y="3920"/>
                      <a:pt x="13000" y="3880"/>
                    </a:cubicBezTo>
                    <a:cubicBezTo>
                      <a:pt x="13067" y="3840"/>
                      <a:pt x="13133" y="3790"/>
                      <a:pt x="13200" y="3732"/>
                    </a:cubicBezTo>
                    <a:cubicBezTo>
                      <a:pt x="13267" y="3674"/>
                      <a:pt x="13333" y="3607"/>
                      <a:pt x="13400" y="3533"/>
                    </a:cubicBezTo>
                    <a:cubicBezTo>
                      <a:pt x="13467" y="3459"/>
                      <a:pt x="13533" y="3375"/>
                      <a:pt x="13600" y="3286"/>
                    </a:cubicBezTo>
                    <a:cubicBezTo>
                      <a:pt x="13667" y="3197"/>
                      <a:pt x="13733" y="3101"/>
                      <a:pt x="13800" y="3001"/>
                    </a:cubicBezTo>
                    <a:cubicBezTo>
                      <a:pt x="13867" y="2901"/>
                      <a:pt x="13933" y="2794"/>
                      <a:pt x="14000" y="2685"/>
                    </a:cubicBezTo>
                    <a:cubicBezTo>
                      <a:pt x="14067" y="2576"/>
                      <a:pt x="14133" y="2462"/>
                      <a:pt x="14200" y="2348"/>
                    </a:cubicBezTo>
                    <a:cubicBezTo>
                      <a:pt x="14267" y="2234"/>
                      <a:pt x="14333" y="2117"/>
                      <a:pt x="14400" y="2001"/>
                    </a:cubicBezTo>
                    <a:cubicBezTo>
                      <a:pt x="14467" y="1885"/>
                      <a:pt x="14533" y="1767"/>
                      <a:pt x="14600" y="1653"/>
                    </a:cubicBezTo>
                    <a:cubicBezTo>
                      <a:pt x="14667" y="1539"/>
                      <a:pt x="14733" y="1426"/>
                      <a:pt x="14800" y="1317"/>
                    </a:cubicBezTo>
                    <a:cubicBezTo>
                      <a:pt x="14867" y="1208"/>
                      <a:pt x="14933" y="1101"/>
                      <a:pt x="15000" y="1001"/>
                    </a:cubicBezTo>
                    <a:cubicBezTo>
                      <a:pt x="15067" y="901"/>
                      <a:pt x="15133" y="804"/>
                      <a:pt x="15200" y="715"/>
                    </a:cubicBezTo>
                    <a:cubicBezTo>
                      <a:pt x="15267" y="626"/>
                      <a:pt x="15333" y="542"/>
                      <a:pt x="15400" y="468"/>
                    </a:cubicBezTo>
                    <a:cubicBezTo>
                      <a:pt x="15467" y="394"/>
                      <a:pt x="15533" y="326"/>
                      <a:pt x="15600" y="268"/>
                    </a:cubicBezTo>
                    <a:cubicBezTo>
                      <a:pt x="15667" y="210"/>
                      <a:pt x="15733" y="161"/>
                      <a:pt x="15800" y="121"/>
                    </a:cubicBezTo>
                    <a:cubicBezTo>
                      <a:pt x="15867" y="81"/>
                      <a:pt x="15933" y="51"/>
                      <a:pt x="16000" y="31"/>
                    </a:cubicBezTo>
                    <a:cubicBezTo>
                      <a:pt x="16067" y="11"/>
                      <a:pt x="16133" y="0"/>
                      <a:pt x="16200" y="0"/>
                    </a:cubicBezTo>
                    <a:cubicBezTo>
                      <a:pt x="16267" y="0"/>
                      <a:pt x="16333" y="10"/>
                      <a:pt x="16400" y="30"/>
                    </a:cubicBezTo>
                    <a:cubicBezTo>
                      <a:pt x="16467" y="50"/>
                      <a:pt x="16533" y="80"/>
                      <a:pt x="16600" y="120"/>
                    </a:cubicBezTo>
                    <a:cubicBezTo>
                      <a:pt x="16667" y="160"/>
                      <a:pt x="16733" y="210"/>
                      <a:pt x="16800" y="268"/>
                    </a:cubicBezTo>
                    <a:cubicBezTo>
                      <a:pt x="16867" y="326"/>
                      <a:pt x="16933" y="393"/>
                      <a:pt x="17000" y="467"/>
                    </a:cubicBezTo>
                    <a:cubicBezTo>
                      <a:pt x="17067" y="541"/>
                      <a:pt x="17133" y="625"/>
                      <a:pt x="17200" y="714"/>
                    </a:cubicBezTo>
                    <a:cubicBezTo>
                      <a:pt x="17267" y="803"/>
                      <a:pt x="17333" y="899"/>
                      <a:pt x="17400" y="999"/>
                    </a:cubicBezTo>
                    <a:cubicBezTo>
                      <a:pt x="17467" y="1099"/>
                      <a:pt x="17533" y="1206"/>
                      <a:pt x="17600" y="1315"/>
                    </a:cubicBezTo>
                    <a:cubicBezTo>
                      <a:pt x="17667" y="1424"/>
                      <a:pt x="17733" y="1538"/>
                      <a:pt x="17800" y="1652"/>
                    </a:cubicBezTo>
                    <a:cubicBezTo>
                      <a:pt x="17867" y="1766"/>
                      <a:pt x="17933" y="1883"/>
                      <a:pt x="18000" y="1999"/>
                    </a:cubicBezTo>
                    <a:cubicBezTo>
                      <a:pt x="18067" y="2115"/>
                      <a:pt x="18133" y="2232"/>
                      <a:pt x="18200" y="2346"/>
                    </a:cubicBezTo>
                    <a:cubicBezTo>
                      <a:pt x="18267" y="2460"/>
                      <a:pt x="18333" y="2574"/>
                      <a:pt x="18400" y="2683"/>
                    </a:cubicBezTo>
                    <a:cubicBezTo>
                      <a:pt x="18467" y="2792"/>
                      <a:pt x="18533" y="2899"/>
                      <a:pt x="18600" y="2999"/>
                    </a:cubicBezTo>
                    <a:cubicBezTo>
                      <a:pt x="18667" y="3099"/>
                      <a:pt x="18733" y="3196"/>
                      <a:pt x="18800" y="3285"/>
                    </a:cubicBezTo>
                    <a:cubicBezTo>
                      <a:pt x="18867" y="3374"/>
                      <a:pt x="18933" y="3456"/>
                      <a:pt x="19000" y="3531"/>
                    </a:cubicBezTo>
                    <a:cubicBezTo>
                      <a:pt x="19067" y="3606"/>
                      <a:pt x="19133" y="3674"/>
                      <a:pt x="19200" y="3732"/>
                    </a:cubicBezTo>
                    <a:cubicBezTo>
                      <a:pt x="19267" y="3790"/>
                      <a:pt x="19333" y="3839"/>
                      <a:pt x="19400" y="3879"/>
                    </a:cubicBezTo>
                    <a:cubicBezTo>
                      <a:pt x="19467" y="3919"/>
                      <a:pt x="19533" y="3949"/>
                      <a:pt x="19600" y="3969"/>
                    </a:cubicBezTo>
                    <a:cubicBezTo>
                      <a:pt x="19667" y="3989"/>
                      <a:pt x="19733" y="4000"/>
                      <a:pt x="19800" y="4000"/>
                    </a:cubicBezTo>
                    <a:cubicBezTo>
                      <a:pt x="19867" y="4000"/>
                      <a:pt x="19933" y="3990"/>
                      <a:pt x="20000" y="3970"/>
                    </a:cubicBezTo>
                    <a:cubicBezTo>
                      <a:pt x="20067" y="3950"/>
                      <a:pt x="20133" y="3920"/>
                      <a:pt x="20200" y="3880"/>
                    </a:cubicBezTo>
                    <a:cubicBezTo>
                      <a:pt x="20267" y="3840"/>
                      <a:pt x="20333" y="3791"/>
                      <a:pt x="20400" y="3733"/>
                    </a:cubicBezTo>
                    <a:cubicBezTo>
                      <a:pt x="20467" y="3675"/>
                      <a:pt x="20533" y="3608"/>
                      <a:pt x="20600" y="3533"/>
                    </a:cubicBezTo>
                    <a:cubicBezTo>
                      <a:pt x="20667" y="3458"/>
                      <a:pt x="20733" y="3375"/>
                      <a:pt x="20800" y="3286"/>
                    </a:cubicBezTo>
                    <a:cubicBezTo>
                      <a:pt x="20867" y="3197"/>
                      <a:pt x="20933" y="3101"/>
                      <a:pt x="21000" y="3001"/>
                    </a:cubicBezTo>
                    <a:cubicBezTo>
                      <a:pt x="21067" y="2901"/>
                      <a:pt x="21133" y="2794"/>
                      <a:pt x="21200" y="2685"/>
                    </a:cubicBezTo>
                    <a:cubicBezTo>
                      <a:pt x="21267" y="2576"/>
                      <a:pt x="21333" y="2462"/>
                      <a:pt x="21400" y="2348"/>
                    </a:cubicBezTo>
                    <a:cubicBezTo>
                      <a:pt x="21467" y="2234"/>
                      <a:pt x="21533" y="2117"/>
                      <a:pt x="21600" y="2001"/>
                    </a:cubicBezTo>
                    <a:cubicBezTo>
                      <a:pt x="21667" y="1885"/>
                      <a:pt x="21733" y="1768"/>
                      <a:pt x="21800" y="1654"/>
                    </a:cubicBezTo>
                    <a:cubicBezTo>
                      <a:pt x="21867" y="1540"/>
                      <a:pt x="21933" y="1426"/>
                      <a:pt x="22000" y="1317"/>
                    </a:cubicBezTo>
                    <a:cubicBezTo>
                      <a:pt x="22067" y="1208"/>
                      <a:pt x="22133" y="1101"/>
                      <a:pt x="22200" y="1001"/>
                    </a:cubicBezTo>
                    <a:cubicBezTo>
                      <a:pt x="22267" y="901"/>
                      <a:pt x="22333" y="804"/>
                      <a:pt x="22400" y="715"/>
                    </a:cubicBezTo>
                    <a:cubicBezTo>
                      <a:pt x="22467" y="626"/>
                      <a:pt x="22533" y="543"/>
                      <a:pt x="22600" y="469"/>
                    </a:cubicBezTo>
                    <a:cubicBezTo>
                      <a:pt x="22667" y="395"/>
                      <a:pt x="22733" y="327"/>
                      <a:pt x="22800" y="269"/>
                    </a:cubicBezTo>
                    <a:cubicBezTo>
                      <a:pt x="22867" y="211"/>
                      <a:pt x="22933" y="161"/>
                      <a:pt x="23000" y="121"/>
                    </a:cubicBezTo>
                    <a:cubicBezTo>
                      <a:pt x="23067" y="81"/>
                      <a:pt x="23133" y="51"/>
                      <a:pt x="23200" y="31"/>
                    </a:cubicBezTo>
                    <a:cubicBezTo>
                      <a:pt x="23267" y="11"/>
                      <a:pt x="23333" y="0"/>
                      <a:pt x="23400" y="0"/>
                    </a:cubicBezTo>
                    <a:cubicBezTo>
                      <a:pt x="23467" y="0"/>
                      <a:pt x="23533" y="10"/>
                      <a:pt x="23600" y="30"/>
                    </a:cubicBezTo>
                    <a:cubicBezTo>
                      <a:pt x="23667" y="50"/>
                      <a:pt x="23733" y="80"/>
                      <a:pt x="23800" y="120"/>
                    </a:cubicBezTo>
                    <a:cubicBezTo>
                      <a:pt x="23867" y="160"/>
                      <a:pt x="23933" y="209"/>
                      <a:pt x="24000" y="267"/>
                    </a:cubicBezTo>
                    <a:cubicBezTo>
                      <a:pt x="24067" y="325"/>
                      <a:pt x="24133" y="393"/>
                      <a:pt x="24200" y="467"/>
                    </a:cubicBezTo>
                    <a:cubicBezTo>
                      <a:pt x="24267" y="541"/>
                      <a:pt x="24333" y="624"/>
                      <a:pt x="24400" y="713"/>
                    </a:cubicBezTo>
                    <a:cubicBezTo>
                      <a:pt x="24467" y="802"/>
                      <a:pt x="24533" y="899"/>
                      <a:pt x="24600" y="999"/>
                    </a:cubicBezTo>
                    <a:cubicBezTo>
                      <a:pt x="24667" y="1099"/>
                      <a:pt x="24733" y="1206"/>
                      <a:pt x="24800" y="1315"/>
                    </a:cubicBezTo>
                    <a:cubicBezTo>
                      <a:pt x="24867" y="1424"/>
                      <a:pt x="24933" y="1537"/>
                      <a:pt x="25000" y="1651"/>
                    </a:cubicBezTo>
                    <a:cubicBezTo>
                      <a:pt x="25067" y="1765"/>
                      <a:pt x="25133" y="1883"/>
                      <a:pt x="25200" y="1999"/>
                    </a:cubicBezTo>
                    <a:cubicBezTo>
                      <a:pt x="25267" y="2115"/>
                      <a:pt x="25333" y="2232"/>
                      <a:pt x="25400" y="2346"/>
                    </a:cubicBezTo>
                    <a:cubicBezTo>
                      <a:pt x="25467" y="2460"/>
                      <a:pt x="25533" y="2574"/>
                      <a:pt x="25600" y="2683"/>
                    </a:cubicBezTo>
                    <a:cubicBezTo>
                      <a:pt x="25667" y="2792"/>
                      <a:pt x="25733" y="2899"/>
                      <a:pt x="25800" y="2999"/>
                    </a:cubicBezTo>
                    <a:cubicBezTo>
                      <a:pt x="25867" y="3099"/>
                      <a:pt x="25933" y="3196"/>
                      <a:pt x="26000" y="3285"/>
                    </a:cubicBezTo>
                    <a:cubicBezTo>
                      <a:pt x="26067" y="3374"/>
                      <a:pt x="26133" y="3457"/>
                      <a:pt x="26200" y="3531"/>
                    </a:cubicBezTo>
                    <a:cubicBezTo>
                      <a:pt x="26267" y="3605"/>
                      <a:pt x="26333" y="3673"/>
                      <a:pt x="26400" y="3731"/>
                    </a:cubicBezTo>
                    <a:cubicBezTo>
                      <a:pt x="26467" y="3789"/>
                      <a:pt x="26533" y="3839"/>
                      <a:pt x="26600" y="3879"/>
                    </a:cubicBezTo>
                    <a:cubicBezTo>
                      <a:pt x="26667" y="3919"/>
                      <a:pt x="26733" y="3949"/>
                      <a:pt x="26800" y="3969"/>
                    </a:cubicBezTo>
                    <a:cubicBezTo>
                      <a:pt x="26867" y="3989"/>
                      <a:pt x="26933" y="4000"/>
                      <a:pt x="27000" y="4000"/>
                    </a:cubicBezTo>
                    <a:cubicBezTo>
                      <a:pt x="27067" y="4000"/>
                      <a:pt x="27133" y="3990"/>
                      <a:pt x="27200" y="3970"/>
                    </a:cubicBezTo>
                    <a:cubicBezTo>
                      <a:pt x="27267" y="3950"/>
                      <a:pt x="27333" y="3920"/>
                      <a:pt x="27400" y="3880"/>
                    </a:cubicBezTo>
                    <a:cubicBezTo>
                      <a:pt x="27467" y="3840"/>
                      <a:pt x="27533" y="3791"/>
                      <a:pt x="27600" y="3733"/>
                    </a:cubicBezTo>
                    <a:cubicBezTo>
                      <a:pt x="27667" y="3675"/>
                      <a:pt x="27733" y="3607"/>
                      <a:pt x="27800" y="3533"/>
                    </a:cubicBezTo>
                    <a:cubicBezTo>
                      <a:pt x="27867" y="3459"/>
                      <a:pt x="27933" y="3376"/>
                      <a:pt x="28000" y="3287"/>
                    </a:cubicBezTo>
                    <a:cubicBezTo>
                      <a:pt x="28067" y="3198"/>
                      <a:pt x="28133" y="3101"/>
                      <a:pt x="28200" y="3001"/>
                    </a:cubicBezTo>
                    <a:cubicBezTo>
                      <a:pt x="28267" y="2901"/>
                      <a:pt x="28333" y="2794"/>
                      <a:pt x="28400" y="2685"/>
                    </a:cubicBezTo>
                    <a:cubicBezTo>
                      <a:pt x="28467" y="2576"/>
                      <a:pt x="28533" y="2463"/>
                      <a:pt x="28600" y="2349"/>
                    </a:cubicBezTo>
                    <a:cubicBezTo>
                      <a:pt x="28667" y="2235"/>
                      <a:pt x="28733" y="2117"/>
                      <a:pt x="28800" y="2001"/>
                    </a:cubicBezTo>
                    <a:cubicBezTo>
                      <a:pt x="28867" y="1885"/>
                      <a:pt x="28933" y="1768"/>
                      <a:pt x="29000" y="1654"/>
                    </a:cubicBezTo>
                    <a:cubicBezTo>
                      <a:pt x="29067" y="1540"/>
                      <a:pt x="29133" y="1426"/>
                      <a:pt x="29200" y="1317"/>
                    </a:cubicBezTo>
                    <a:cubicBezTo>
                      <a:pt x="29267" y="1208"/>
                      <a:pt x="29333" y="1101"/>
                      <a:pt x="29400" y="1001"/>
                    </a:cubicBezTo>
                    <a:cubicBezTo>
                      <a:pt x="29467" y="901"/>
                      <a:pt x="29533" y="805"/>
                      <a:pt x="29600" y="716"/>
                    </a:cubicBezTo>
                    <a:cubicBezTo>
                      <a:pt x="29667" y="627"/>
                      <a:pt x="29733" y="544"/>
                      <a:pt x="29800" y="469"/>
                    </a:cubicBezTo>
                    <a:cubicBezTo>
                      <a:pt x="29867" y="394"/>
                      <a:pt x="29933" y="327"/>
                      <a:pt x="30000" y="269"/>
                    </a:cubicBezTo>
                    <a:cubicBezTo>
                      <a:pt x="30067" y="211"/>
                      <a:pt x="30133" y="161"/>
                      <a:pt x="30200" y="121"/>
                    </a:cubicBezTo>
                    <a:cubicBezTo>
                      <a:pt x="30267" y="81"/>
                      <a:pt x="30333" y="51"/>
                      <a:pt x="30400" y="31"/>
                    </a:cubicBezTo>
                    <a:cubicBezTo>
                      <a:pt x="30467" y="11"/>
                      <a:pt x="30533" y="0"/>
                      <a:pt x="30600" y="0"/>
                    </a:cubicBezTo>
                    <a:cubicBezTo>
                      <a:pt x="30667" y="0"/>
                      <a:pt x="30733" y="10"/>
                      <a:pt x="30800" y="30"/>
                    </a:cubicBezTo>
                    <a:cubicBezTo>
                      <a:pt x="30867" y="50"/>
                      <a:pt x="30933" y="80"/>
                      <a:pt x="31000" y="120"/>
                    </a:cubicBezTo>
                    <a:cubicBezTo>
                      <a:pt x="31067" y="160"/>
                      <a:pt x="31133" y="209"/>
                      <a:pt x="31200" y="267"/>
                    </a:cubicBezTo>
                    <a:cubicBezTo>
                      <a:pt x="31267" y="325"/>
                      <a:pt x="31333" y="393"/>
                      <a:pt x="31400" y="467"/>
                    </a:cubicBezTo>
                    <a:cubicBezTo>
                      <a:pt x="31467" y="541"/>
                      <a:pt x="31533" y="624"/>
                      <a:pt x="31600" y="713"/>
                    </a:cubicBezTo>
                    <a:cubicBezTo>
                      <a:pt x="31667" y="802"/>
                      <a:pt x="31733" y="899"/>
                      <a:pt x="31800" y="999"/>
                    </a:cubicBezTo>
                    <a:cubicBezTo>
                      <a:pt x="31867" y="1099"/>
                      <a:pt x="31933" y="1205"/>
                      <a:pt x="32000" y="1314"/>
                    </a:cubicBezTo>
                    <a:cubicBezTo>
                      <a:pt x="32067" y="1423"/>
                      <a:pt x="32133" y="1537"/>
                      <a:pt x="32200" y="1651"/>
                    </a:cubicBezTo>
                    <a:cubicBezTo>
                      <a:pt x="32267" y="1765"/>
                      <a:pt x="32333" y="1882"/>
                      <a:pt x="32400" y="1998"/>
                    </a:cubicBezTo>
                    <a:cubicBezTo>
                      <a:pt x="32467" y="2114"/>
                      <a:pt x="32533" y="2232"/>
                      <a:pt x="32600" y="2346"/>
                    </a:cubicBezTo>
                    <a:cubicBezTo>
                      <a:pt x="32667" y="2460"/>
                      <a:pt x="32733" y="2573"/>
                      <a:pt x="32800" y="2682"/>
                    </a:cubicBezTo>
                    <a:cubicBezTo>
                      <a:pt x="32867" y="2791"/>
                      <a:pt x="32933" y="2899"/>
                      <a:pt x="33000" y="2999"/>
                    </a:cubicBezTo>
                    <a:cubicBezTo>
                      <a:pt x="33067" y="3099"/>
                      <a:pt x="33133" y="3195"/>
                      <a:pt x="33200" y="3284"/>
                    </a:cubicBezTo>
                    <a:cubicBezTo>
                      <a:pt x="33267" y="3373"/>
                      <a:pt x="33333" y="3456"/>
                      <a:pt x="33400" y="3531"/>
                    </a:cubicBezTo>
                    <a:cubicBezTo>
                      <a:pt x="33467" y="3606"/>
                      <a:pt x="33533" y="3673"/>
                      <a:pt x="33600" y="3731"/>
                    </a:cubicBezTo>
                    <a:cubicBezTo>
                      <a:pt x="33667" y="3789"/>
                      <a:pt x="33733" y="3839"/>
                      <a:pt x="33800" y="3879"/>
                    </a:cubicBezTo>
                    <a:cubicBezTo>
                      <a:pt x="33867" y="3919"/>
                      <a:pt x="33933" y="3949"/>
                      <a:pt x="34000" y="3969"/>
                    </a:cubicBezTo>
                    <a:cubicBezTo>
                      <a:pt x="34067" y="3989"/>
                      <a:pt x="34133" y="4000"/>
                      <a:pt x="34200" y="4000"/>
                    </a:cubicBezTo>
                    <a:cubicBezTo>
                      <a:pt x="34267" y="4000"/>
                      <a:pt x="34333" y="3990"/>
                      <a:pt x="34400" y="3970"/>
                    </a:cubicBezTo>
                    <a:cubicBezTo>
                      <a:pt x="34467" y="3950"/>
                      <a:pt x="34533" y="3920"/>
                      <a:pt x="34600" y="3880"/>
                    </a:cubicBezTo>
                    <a:cubicBezTo>
                      <a:pt x="34667" y="3840"/>
                      <a:pt x="34733" y="3791"/>
                      <a:pt x="34800" y="3733"/>
                    </a:cubicBezTo>
                    <a:cubicBezTo>
                      <a:pt x="34867" y="3675"/>
                      <a:pt x="34933" y="3607"/>
                      <a:pt x="35000" y="3533"/>
                    </a:cubicBezTo>
                    <a:cubicBezTo>
                      <a:pt x="35067" y="3459"/>
                      <a:pt x="35133" y="3375"/>
                      <a:pt x="35200" y="3287"/>
                    </a:cubicBezTo>
                    <a:cubicBezTo>
                      <a:pt x="35267" y="3199"/>
                      <a:pt x="35333" y="3102"/>
                      <a:pt x="35400" y="3002"/>
                    </a:cubicBezTo>
                    <a:cubicBezTo>
                      <a:pt x="35467" y="2902"/>
                      <a:pt x="35533" y="2795"/>
                      <a:pt x="35600" y="2686"/>
                    </a:cubicBezTo>
                    <a:cubicBezTo>
                      <a:pt x="35667" y="2577"/>
                      <a:pt x="35733" y="2463"/>
                      <a:pt x="35800" y="2349"/>
                    </a:cubicBezTo>
                    <a:cubicBezTo>
                      <a:pt x="35867" y="2235"/>
                      <a:pt x="35967" y="2060"/>
                      <a:pt x="36000" y="2002"/>
                    </a:cubicBezTo>
                    <a:cubicBezTo>
                      <a:pt x="36033" y="1944"/>
                      <a:pt x="36016" y="1973"/>
                      <a:pt x="36000" y="200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196850" y="4361722"/>
            <a:ext cx="8610600" cy="230695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取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点上方的点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，从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S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S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发出的光到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点的光程差，正好等于一个波长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δ= S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－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S</a:t>
            </a:r>
            <a:r>
              <a:rPr kumimoji="1" lang="en-US" altLang="zh-CN" sz="2400" baseline="-3000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=λ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，当其中一条光传来的是波峰时，另一条传来的也一定是波峰；其中一条光传来的是波谷时，另一条传来的也一定是波谷，在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点总是波峰与波峰相遇或波谷与波谷相遇，振幅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＝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+A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为最大，</a:t>
            </a:r>
            <a:r>
              <a:rPr kumimoji="1"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kumimoji="1" lang="en-US" altLang="zh-CN" sz="2400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点总是振动加强的地方，故出现明纹。</a:t>
            </a:r>
            <a:endParaRPr kumimoji="1" lang="zh-CN" altLang="en-US" sz="2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15" name="Group 45"/>
          <p:cNvGrpSpPr/>
          <p:nvPr/>
        </p:nvGrpSpPr>
        <p:grpSpPr bwMode="auto">
          <a:xfrm>
            <a:off x="5391150" y="2894872"/>
            <a:ext cx="857250" cy="1219200"/>
            <a:chOff x="3840" y="1668"/>
            <a:chExt cx="540" cy="768"/>
          </a:xfrm>
        </p:grpSpPr>
        <p:sp>
          <p:nvSpPr>
            <p:cNvPr id="11281" name="Text Box 46"/>
            <p:cNvSpPr txBox="1">
              <a:spLocks noChangeArrowheads="1"/>
            </p:cNvSpPr>
            <p:nvPr/>
          </p:nvSpPr>
          <p:spPr bwMode="auto">
            <a:xfrm>
              <a:off x="4010" y="2102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λ</a:t>
              </a:r>
              <a:endParaRPr kumimoji="1"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82" name="Group 47"/>
            <p:cNvGrpSpPr/>
            <p:nvPr/>
          </p:nvGrpSpPr>
          <p:grpSpPr bwMode="auto">
            <a:xfrm>
              <a:off x="3840" y="1668"/>
              <a:ext cx="540" cy="768"/>
              <a:chOff x="3840" y="1668"/>
              <a:chExt cx="540" cy="768"/>
            </a:xfrm>
          </p:grpSpPr>
          <p:sp>
            <p:nvSpPr>
              <p:cNvPr id="11283" name="Line 48"/>
              <p:cNvSpPr>
                <a:spLocks noChangeShapeType="1"/>
              </p:cNvSpPr>
              <p:nvPr/>
            </p:nvSpPr>
            <p:spPr bwMode="auto">
              <a:xfrm>
                <a:off x="3840" y="1668"/>
                <a:ext cx="468" cy="516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4" name="Line 49"/>
              <p:cNvSpPr>
                <a:spLocks noChangeShapeType="1"/>
              </p:cNvSpPr>
              <p:nvPr/>
            </p:nvSpPr>
            <p:spPr bwMode="auto">
              <a:xfrm>
                <a:off x="3936" y="2208"/>
                <a:ext cx="180" cy="192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5" name="Line 50"/>
              <p:cNvSpPr>
                <a:spLocks noChangeShapeType="1"/>
              </p:cNvSpPr>
              <p:nvPr/>
            </p:nvSpPr>
            <p:spPr bwMode="auto">
              <a:xfrm flipH="1">
                <a:off x="4260" y="1968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B0F0"/>
                </a:solidFill>
                <a:miter lim="800000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6" name="Line 51"/>
              <p:cNvSpPr>
                <a:spLocks noChangeShapeType="1"/>
              </p:cNvSpPr>
              <p:nvPr/>
            </p:nvSpPr>
            <p:spPr bwMode="auto">
              <a:xfrm flipV="1">
                <a:off x="3888" y="2316"/>
                <a:ext cx="132" cy="120"/>
              </a:xfrm>
              <a:prstGeom prst="line">
                <a:avLst/>
              </a:prstGeom>
              <a:noFill/>
              <a:ln w="9525">
                <a:solidFill>
                  <a:srgbClr val="00B0F0"/>
                </a:solidFill>
                <a:miter lim="800000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52"/>
          <p:cNvGrpSpPr/>
          <p:nvPr/>
        </p:nvGrpSpPr>
        <p:grpSpPr bwMode="auto">
          <a:xfrm>
            <a:off x="762000" y="2747234"/>
            <a:ext cx="742950" cy="1390650"/>
            <a:chOff x="888" y="1992"/>
            <a:chExt cx="468" cy="876"/>
          </a:xfrm>
        </p:grpSpPr>
        <p:sp>
          <p:nvSpPr>
            <p:cNvPr id="11275" name="Text Box 53"/>
            <p:cNvSpPr txBox="1">
              <a:spLocks noChangeArrowheads="1"/>
            </p:cNvSpPr>
            <p:nvPr/>
          </p:nvSpPr>
          <p:spPr bwMode="auto">
            <a:xfrm>
              <a:off x="1022" y="2510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λ</a:t>
              </a:r>
              <a:endParaRPr kumimoji="1"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76" name="Group 54"/>
            <p:cNvGrpSpPr/>
            <p:nvPr/>
          </p:nvGrpSpPr>
          <p:grpSpPr bwMode="auto">
            <a:xfrm>
              <a:off x="888" y="1992"/>
              <a:ext cx="468" cy="876"/>
              <a:chOff x="888" y="1992"/>
              <a:chExt cx="468" cy="876"/>
            </a:xfrm>
          </p:grpSpPr>
          <p:sp>
            <p:nvSpPr>
              <p:cNvPr id="11277" name="Line 55"/>
              <p:cNvSpPr>
                <a:spLocks noChangeShapeType="1"/>
              </p:cNvSpPr>
              <p:nvPr/>
            </p:nvSpPr>
            <p:spPr bwMode="auto">
              <a:xfrm>
                <a:off x="948" y="1992"/>
                <a:ext cx="288" cy="624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78" name="Line 56"/>
              <p:cNvSpPr>
                <a:spLocks noChangeShapeType="1"/>
              </p:cNvSpPr>
              <p:nvPr/>
            </p:nvSpPr>
            <p:spPr bwMode="auto">
              <a:xfrm>
                <a:off x="924" y="2472"/>
                <a:ext cx="144" cy="312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79" name="Line 57"/>
              <p:cNvSpPr>
                <a:spLocks noChangeShapeType="1"/>
              </p:cNvSpPr>
              <p:nvPr/>
            </p:nvSpPr>
            <p:spPr bwMode="auto">
              <a:xfrm flipH="1">
                <a:off x="1236" y="2472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B0F0"/>
                </a:solidFill>
                <a:miter lim="800000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0" name="Line 58"/>
              <p:cNvSpPr>
                <a:spLocks noChangeShapeType="1"/>
              </p:cNvSpPr>
              <p:nvPr/>
            </p:nvSpPr>
            <p:spPr bwMode="auto">
              <a:xfrm flipV="1">
                <a:off x="888" y="2748"/>
                <a:ext cx="132" cy="120"/>
              </a:xfrm>
              <a:prstGeom prst="line">
                <a:avLst/>
              </a:prstGeom>
              <a:noFill/>
              <a:ln w="9525">
                <a:solidFill>
                  <a:srgbClr val="00B0F0"/>
                </a:solidFill>
                <a:miter lim="800000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8972" name="Text Box 60"/>
          <p:cNvSpPr txBox="1">
            <a:spLocks noChangeArrowheads="1"/>
          </p:cNvSpPr>
          <p:nvPr/>
        </p:nvSpPr>
        <p:spPr bwMode="auto">
          <a:xfrm>
            <a:off x="264391" y="728168"/>
            <a:ext cx="4572000" cy="4603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第一级明纹的形成原因分析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8974" name="Text Box 62"/>
          <p:cNvSpPr txBox="1">
            <a:spLocks noChangeArrowheads="1"/>
          </p:cNvSpPr>
          <p:nvPr/>
        </p:nvSpPr>
        <p:spPr bwMode="auto">
          <a:xfrm>
            <a:off x="5638800" y="1089884"/>
            <a:ext cx="2286000" cy="52197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光程差</a:t>
            </a:r>
            <a:r>
              <a:rPr lang="el-GR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l-GR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λ</a:t>
            </a:r>
            <a:endParaRPr lang="el-GR" altLang="zh-CN" sz="28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8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utoUpdateAnimBg="0"/>
      <p:bldP spid="38955" grpId="0" bldLvl="0" animBg="1"/>
      <p:bldP spid="38972" grpId="0" bldLvl="0" animBg="1"/>
      <p:bldP spid="38974" grpId="0" bldLvl="0" animBg="1"/>
    </p:bldLst>
  </p:timing>
</p:sld>
</file>

<file path=ppt/tags/tag1.xml><?xml version="1.0" encoding="utf-8"?>
<p:tagLst xmlns:p="http://schemas.openxmlformats.org/presentationml/2006/main">
  <p:tag name="TIMING" val="|30.2|2.7"/>
</p:tagLst>
</file>

<file path=ppt/tags/tag2.xml><?xml version="1.0" encoding="utf-8"?>
<p:tagLst xmlns:p="http://schemas.openxmlformats.org/presentationml/2006/main">
  <p:tag name="TIMING" val="|7.2|9.2|111.2"/>
</p:tagLst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70C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3859</Words>
  <Application>WPS 演示</Application>
  <PresentationFormat>全屏显示(4:3)</PresentationFormat>
  <Paragraphs>556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32</vt:i4>
      </vt:variant>
    </vt:vector>
  </HeadingPairs>
  <TitlesOfParts>
    <vt:vector size="54" baseType="lpstr">
      <vt:lpstr>Arial</vt:lpstr>
      <vt:lpstr>宋体</vt:lpstr>
      <vt:lpstr>Wingdings</vt:lpstr>
      <vt:lpstr>华文楷体</vt:lpstr>
      <vt:lpstr>微软雅黑</vt:lpstr>
      <vt:lpstr>黑体</vt:lpstr>
      <vt:lpstr>Times New Roman</vt:lpstr>
      <vt:lpstr>Symbol</vt:lpstr>
      <vt:lpstr>Arial Unicode MS</vt:lpstr>
      <vt:lpstr>等线 Light</vt:lpstr>
      <vt:lpstr>Courier New</vt:lpstr>
      <vt:lpstr>Calibri Light</vt:lpstr>
      <vt:lpstr>Calibri</vt:lpstr>
      <vt:lpstr>等线</vt:lpstr>
      <vt:lpstr>华文仿宋</vt:lpstr>
      <vt:lpstr>自定义设计方案</vt:lpstr>
      <vt:lpstr>1_自定义设计方案</vt:lpstr>
      <vt:lpstr>Equation.KSEE3</vt:lpstr>
      <vt:lpstr>Equation.KSEE3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二. 获得相干光的两种方法（同一光源）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   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、 Song</dc:creator>
  <cp:lastModifiedBy>zxb</cp:lastModifiedBy>
  <cp:revision>126</cp:revision>
  <dcterms:created xsi:type="dcterms:W3CDTF">2017-07-04T05:51:00Z</dcterms:created>
  <dcterms:modified xsi:type="dcterms:W3CDTF">2017-07-27T08:40:49Z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