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12"/>
  </p:notesMasterIdLst>
  <p:sldIdLst>
    <p:sldId id="334" r:id="rId4"/>
    <p:sldId id="338" r:id="rId5"/>
    <p:sldId id="339" r:id="rId6"/>
    <p:sldId id="340" r:id="rId7"/>
    <p:sldId id="341" r:id="rId8"/>
    <p:sldId id="342" r:id="rId9"/>
    <p:sldId id="344" r:id="rId10"/>
    <p:sldId id="345" r:id="rId11"/>
    <p:sldId id="34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、 Song" initials="、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86" y="92"/>
      </p:cViewPr>
      <p:guideLst>
        <p:guide orient="horz" pos="2184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D537D-5B64-4185-B0D9-5AF56E103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751CA-E77F-4746-AF13-59DD9914BA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751CA-E77F-4746-AF13-59DD9914B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学物理预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 userDrawn="1"/>
        </p:nvSpPr>
        <p:spPr>
          <a:xfrm>
            <a:off x="1143000" y="33733"/>
            <a:ext cx="6858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》-10.4 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光的衍射</a:t>
            </a:r>
            <a:endParaRPr lang="zh-CN" altLang="en-US" sz="260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544F-1AC9-4F59-8053-3AF2180BDF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2BF-1E15-49E4-8E4A-2D64E61737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6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6" y="1524002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1" y="15240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1" y="3849690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6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1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2F55E6AD-B934-484A-9732-B1797A70FED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学物理预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 userDrawn="1"/>
        </p:nvSpPr>
        <p:spPr>
          <a:xfrm>
            <a:off x="1143000" y="33733"/>
            <a:ext cx="6858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》-10.4 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光的衍射</a:t>
            </a:r>
            <a:endParaRPr lang="zh-CN" altLang="en-US" sz="260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hyperlink" Target="175&#21333;&#32541;&#30340;&#34893;&#23556;&#29616;&#35937;.avi" TargetMode="Externa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8.png"/><Relationship Id="rId1" Type="http://schemas.openxmlformats.org/officeDocument/2006/relationships/hyperlink" Target="176&#21333;&#23380;&#30340;&#34893;&#23556;&#29616;&#35937;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hyperlink" Target="177&#27850;&#26494;&#20142;&#26001;.avi" TargetMode="Externa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85800" y="868680"/>
            <a:ext cx="7772400" cy="46177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1434" tIns="45717" rIns="91434" bIns="45717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kumimoji="1"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 </a:t>
            </a:r>
            <a:r>
              <a:rPr kumimoji="1"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光的衍射</a:t>
            </a:r>
            <a:br>
              <a:rPr kumimoji="1" lang="en-US" altLang="zh-CN" sz="43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9080">
              <a:lnSpc>
                <a:spcPct val="180000"/>
              </a:lnSpc>
              <a:defRPr/>
            </a:pPr>
            <a:r>
              <a:rPr kumimoji="1" lang="en-US" altLang="zh-CN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   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光的衍射产生条件</a:t>
            </a:r>
            <a:endParaRPr kumimoji="1"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9080">
              <a:lnSpc>
                <a:spcPct val="180000"/>
              </a:lnSpc>
              <a:defRPr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衍射典型装置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kumimoji="1"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085228"/>
            <a:ext cx="3962400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2085228"/>
            <a:ext cx="3733800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4313" y="6005368"/>
            <a:ext cx="87868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障碍物或孔的尺寸比波长小或者跟波长相差不多</a:t>
            </a: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14314" y="1370141"/>
            <a:ext cx="5500687" cy="52197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kumimoji="1"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什么是光的衍射现象？</a:t>
            </a:r>
            <a:r>
              <a:rPr kumimoji="1"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14314" y="5266207"/>
            <a:ext cx="7438344" cy="52197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kumimoji="1"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产生明显衍射现象的条件是什么？ </a:t>
            </a:r>
            <a:endParaRPr kumimoji="1"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651043"/>
            <a:ext cx="45042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光的衍射产生条件</a:t>
            </a: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395538" y="1774825"/>
            <a:ext cx="1219200" cy="1200150"/>
            <a:chOff x="432" y="1118"/>
            <a:chExt cx="768" cy="756"/>
          </a:xfrm>
        </p:grpSpPr>
        <p:grpSp>
          <p:nvGrpSpPr>
            <p:cNvPr id="3098" name="Group 3"/>
            <p:cNvGrpSpPr/>
            <p:nvPr/>
          </p:nvGrpSpPr>
          <p:grpSpPr bwMode="auto">
            <a:xfrm>
              <a:off x="720" y="1291"/>
              <a:ext cx="480" cy="384"/>
              <a:chOff x="576" y="2784"/>
              <a:chExt cx="480" cy="384"/>
            </a:xfrm>
          </p:grpSpPr>
          <p:sp>
            <p:nvSpPr>
              <p:cNvPr id="3108" name="Line 4"/>
              <p:cNvSpPr>
                <a:spLocks noChangeShapeType="1"/>
              </p:cNvSpPr>
              <p:nvPr/>
            </p:nvSpPr>
            <p:spPr bwMode="auto">
              <a:xfrm>
                <a:off x="576" y="27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09" name="Line 5"/>
              <p:cNvSpPr>
                <a:spLocks noChangeShapeType="1"/>
              </p:cNvSpPr>
              <p:nvPr/>
            </p:nvSpPr>
            <p:spPr bwMode="auto">
              <a:xfrm>
                <a:off x="576" y="297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10" name="Line 6"/>
              <p:cNvSpPr>
                <a:spLocks noChangeShapeType="1"/>
              </p:cNvSpPr>
              <p:nvPr/>
            </p:nvSpPr>
            <p:spPr bwMode="auto">
              <a:xfrm>
                <a:off x="576" y="316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99" name="Group 7"/>
            <p:cNvGrpSpPr/>
            <p:nvPr/>
          </p:nvGrpSpPr>
          <p:grpSpPr bwMode="auto">
            <a:xfrm>
              <a:off x="720" y="1291"/>
              <a:ext cx="480" cy="384"/>
              <a:chOff x="576" y="2784"/>
              <a:chExt cx="480" cy="384"/>
            </a:xfrm>
          </p:grpSpPr>
          <p:sp>
            <p:nvSpPr>
              <p:cNvPr id="3105" name="Line 8"/>
              <p:cNvSpPr>
                <a:spLocks noChangeShapeType="1"/>
              </p:cNvSpPr>
              <p:nvPr/>
            </p:nvSpPr>
            <p:spPr bwMode="auto">
              <a:xfrm>
                <a:off x="576" y="2784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prstDash val="dash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06" name="Line 9"/>
              <p:cNvSpPr>
                <a:spLocks noChangeShapeType="1"/>
              </p:cNvSpPr>
              <p:nvPr/>
            </p:nvSpPr>
            <p:spPr bwMode="auto">
              <a:xfrm>
                <a:off x="576" y="2976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prstDash val="dash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07" name="Line 10"/>
              <p:cNvSpPr>
                <a:spLocks noChangeShapeType="1"/>
              </p:cNvSpPr>
              <p:nvPr/>
            </p:nvSpPr>
            <p:spPr bwMode="auto">
              <a:xfrm>
                <a:off x="576" y="3168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prstDash val="dash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100" name="Group 11"/>
            <p:cNvGrpSpPr/>
            <p:nvPr/>
          </p:nvGrpSpPr>
          <p:grpSpPr bwMode="auto">
            <a:xfrm>
              <a:off x="720" y="1291"/>
              <a:ext cx="480" cy="384"/>
              <a:chOff x="576" y="2784"/>
              <a:chExt cx="480" cy="384"/>
            </a:xfrm>
          </p:grpSpPr>
          <p:sp>
            <p:nvSpPr>
              <p:cNvPr id="3102" name="Line 12"/>
              <p:cNvSpPr>
                <a:spLocks noChangeShapeType="1"/>
              </p:cNvSpPr>
              <p:nvPr/>
            </p:nvSpPr>
            <p:spPr bwMode="auto">
              <a:xfrm>
                <a:off x="576" y="2784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prstDash val="dash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03" name="Line 13"/>
              <p:cNvSpPr>
                <a:spLocks noChangeShapeType="1"/>
              </p:cNvSpPr>
              <p:nvPr/>
            </p:nvSpPr>
            <p:spPr bwMode="auto">
              <a:xfrm>
                <a:off x="576" y="2976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prstDash val="dash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04" name="Line 14"/>
              <p:cNvSpPr>
                <a:spLocks noChangeShapeType="1"/>
              </p:cNvSpPr>
              <p:nvPr/>
            </p:nvSpPr>
            <p:spPr bwMode="auto">
              <a:xfrm>
                <a:off x="576" y="3168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prstDash val="dash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101" name="Text Box 15"/>
            <p:cNvSpPr txBox="1">
              <a:spLocks noChangeArrowheads="1"/>
            </p:cNvSpPr>
            <p:nvPr/>
          </p:nvSpPr>
          <p:spPr bwMode="auto">
            <a:xfrm>
              <a:off x="432" y="1118"/>
              <a:ext cx="38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Arial Narrow" panose="020B0606020202030204" pitchFamily="34" charset="0"/>
                  <a:ea typeface="华文楷体" panose="02010600040101010101" pitchFamily="2" charset="-122"/>
                </a:rPr>
                <a:t>激光束</a:t>
              </a:r>
              <a:endParaRPr kumimoji="1" lang="zh-CN" altLang="en-US" sz="2400">
                <a:latin typeface="Arial Narrow" panose="020B0606020202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6" name="Group 16"/>
          <p:cNvGrpSpPr/>
          <p:nvPr/>
        </p:nvGrpSpPr>
        <p:grpSpPr bwMode="auto">
          <a:xfrm>
            <a:off x="3767138" y="1082675"/>
            <a:ext cx="2827338" cy="2749550"/>
            <a:chOff x="1296" y="682"/>
            <a:chExt cx="1781" cy="1732"/>
          </a:xfrm>
        </p:grpSpPr>
        <p:sp>
          <p:nvSpPr>
            <p:cNvPr id="3085" name="Text Box 17"/>
            <p:cNvSpPr txBox="1">
              <a:spLocks noChangeArrowheads="1"/>
            </p:cNvSpPr>
            <p:nvPr/>
          </p:nvSpPr>
          <p:spPr bwMode="auto">
            <a:xfrm>
              <a:off x="1680" y="2123"/>
              <a:ext cx="13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latin typeface="Arial Narrow" panose="020B0606020202030204" pitchFamily="34" charset="0"/>
                  <a:ea typeface="华文楷体" panose="02010600040101010101" pitchFamily="2" charset="-122"/>
                </a:rPr>
                <a:t>调节狭缝宽窄</a:t>
              </a:r>
              <a:endParaRPr kumimoji="1" lang="zh-CN" altLang="en-US" sz="2400" dirty="0">
                <a:latin typeface="Arial Narrow" panose="020B0606020202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3086" name="Group 18"/>
            <p:cNvGrpSpPr/>
            <p:nvPr/>
          </p:nvGrpSpPr>
          <p:grpSpPr bwMode="auto">
            <a:xfrm>
              <a:off x="1296" y="682"/>
              <a:ext cx="672" cy="1728"/>
              <a:chOff x="1296" y="0"/>
              <a:chExt cx="672" cy="1728"/>
            </a:xfrm>
          </p:grpSpPr>
          <p:grpSp>
            <p:nvGrpSpPr>
              <p:cNvPr id="3087" name="Group 19"/>
              <p:cNvGrpSpPr/>
              <p:nvPr/>
            </p:nvGrpSpPr>
            <p:grpSpPr bwMode="auto">
              <a:xfrm>
                <a:off x="1296" y="144"/>
                <a:ext cx="432" cy="1584"/>
                <a:chOff x="1152" y="2256"/>
                <a:chExt cx="576" cy="1344"/>
              </a:xfrm>
            </p:grpSpPr>
            <p:sp>
              <p:nvSpPr>
                <p:cNvPr id="3089" name="AutoShape 20"/>
                <p:cNvSpPr>
                  <a:spLocks noChangeArrowheads="1"/>
                </p:cNvSpPr>
                <p:nvPr/>
              </p:nvSpPr>
              <p:spPr bwMode="auto">
                <a:xfrm rot="5400000">
                  <a:off x="960" y="2448"/>
                  <a:ext cx="960" cy="576"/>
                </a:xfrm>
                <a:prstGeom prst="parallelogram">
                  <a:avLst>
                    <a:gd name="adj" fmla="val 41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90" name="Oval 21"/>
                <p:cNvSpPr>
                  <a:spLocks noChangeArrowheads="1"/>
                </p:cNvSpPr>
                <p:nvPr/>
              </p:nvSpPr>
              <p:spPr bwMode="auto">
                <a:xfrm rot="-215348">
                  <a:off x="1344" y="3072"/>
                  <a:ext cx="192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91" name="Rectangle 22"/>
                <p:cNvSpPr>
                  <a:spLocks noChangeArrowheads="1"/>
                </p:cNvSpPr>
                <p:nvPr/>
              </p:nvSpPr>
              <p:spPr bwMode="auto">
                <a:xfrm>
                  <a:off x="1392" y="3120"/>
                  <a:ext cx="96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92" name="Oval 23"/>
                <p:cNvSpPr>
                  <a:spLocks noChangeArrowheads="1"/>
                </p:cNvSpPr>
                <p:nvPr/>
              </p:nvSpPr>
              <p:spPr bwMode="auto">
                <a:xfrm rot="615646">
                  <a:off x="1208" y="3408"/>
                  <a:ext cx="480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93" name="Oval 24"/>
                <p:cNvSpPr>
                  <a:spLocks noChangeArrowheads="1"/>
                </p:cNvSpPr>
                <p:nvPr/>
              </p:nvSpPr>
              <p:spPr bwMode="auto">
                <a:xfrm rot="-215348">
                  <a:off x="1344" y="3360"/>
                  <a:ext cx="192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94" name="AutoShape 25"/>
                <p:cNvSpPr>
                  <a:spLocks noChangeArrowheads="1"/>
                </p:cNvSpPr>
                <p:nvPr/>
              </p:nvSpPr>
              <p:spPr bwMode="auto">
                <a:xfrm rot="5400000">
                  <a:off x="1162" y="2601"/>
                  <a:ext cx="528" cy="317"/>
                </a:xfrm>
                <a:prstGeom prst="parallelogram">
                  <a:avLst>
                    <a:gd name="adj" fmla="val 41640"/>
                  </a:avLst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95" name="Line 26"/>
                <p:cNvSpPr>
                  <a:spLocks noChangeShapeType="1"/>
                </p:cNvSpPr>
                <p:nvPr/>
              </p:nvSpPr>
              <p:spPr bwMode="auto">
                <a:xfrm>
                  <a:off x="1584" y="2832"/>
                  <a:ext cx="96" cy="48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96" name="Line 27"/>
                <p:cNvSpPr>
                  <a:spLocks noChangeShapeType="1"/>
                </p:cNvSpPr>
                <p:nvPr/>
              </p:nvSpPr>
              <p:spPr bwMode="auto">
                <a:xfrm>
                  <a:off x="1680" y="273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97" name="Line 28"/>
                <p:cNvSpPr>
                  <a:spLocks noChangeShapeType="1"/>
                </p:cNvSpPr>
                <p:nvPr/>
              </p:nvSpPr>
              <p:spPr bwMode="auto">
                <a:xfrm>
                  <a:off x="1440" y="2640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088" name="Text Box 29"/>
              <p:cNvSpPr txBox="1">
                <a:spLocks noChangeArrowheads="1"/>
              </p:cNvSpPr>
              <p:nvPr/>
            </p:nvSpPr>
            <p:spPr bwMode="auto">
              <a:xfrm>
                <a:off x="1392" y="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zh-CN" altLang="en-US" sz="2400">
                    <a:latin typeface="Arial Narrow" panose="020B0606020202030204" pitchFamily="34" charset="0"/>
                    <a:ea typeface="华文楷体" panose="02010600040101010101" pitchFamily="2" charset="-122"/>
                  </a:rPr>
                  <a:t>狭缝</a:t>
                </a:r>
                <a:endParaRPr kumimoji="1" lang="zh-CN" altLang="en-US" sz="2400">
                  <a:latin typeface="Arial Narrow" panose="020B0606020202030204" pitchFamily="34" charset="0"/>
                  <a:ea typeface="华文楷体" panose="02010600040101010101" pitchFamily="2" charset="-122"/>
                </a:endParaRPr>
              </a:p>
            </p:txBody>
          </p:sp>
        </p:grpSp>
      </p:grpSp>
      <p:grpSp>
        <p:nvGrpSpPr>
          <p:cNvPr id="20" name="Group 30"/>
          <p:cNvGrpSpPr/>
          <p:nvPr/>
        </p:nvGrpSpPr>
        <p:grpSpPr bwMode="auto">
          <a:xfrm>
            <a:off x="5021265" y="1371600"/>
            <a:ext cx="1870075" cy="2209800"/>
            <a:chOff x="2086" y="192"/>
            <a:chExt cx="1178" cy="1392"/>
          </a:xfrm>
        </p:grpSpPr>
        <p:pic>
          <p:nvPicPr>
            <p:cNvPr id="3079" name="Picture 31" descr="Untitled-1 copy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240"/>
              <a:ext cx="768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0" name="Line 32"/>
            <p:cNvSpPr>
              <a:spLocks noChangeShapeType="1"/>
            </p:cNvSpPr>
            <p:nvPr/>
          </p:nvSpPr>
          <p:spPr bwMode="auto">
            <a:xfrm>
              <a:off x="2086" y="192"/>
              <a:ext cx="794" cy="57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1" name="Line 33"/>
            <p:cNvSpPr>
              <a:spLocks noChangeShapeType="1"/>
            </p:cNvSpPr>
            <p:nvPr/>
          </p:nvSpPr>
          <p:spPr bwMode="auto">
            <a:xfrm>
              <a:off x="2086" y="916"/>
              <a:ext cx="794" cy="57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2" name="Line 34"/>
            <p:cNvSpPr>
              <a:spLocks noChangeShapeType="1"/>
            </p:cNvSpPr>
            <p:nvPr/>
          </p:nvSpPr>
          <p:spPr bwMode="auto">
            <a:xfrm>
              <a:off x="2880" y="771"/>
              <a:ext cx="0" cy="72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3" name="Line 35"/>
            <p:cNvSpPr>
              <a:spLocks noChangeShapeType="1"/>
            </p:cNvSpPr>
            <p:nvPr/>
          </p:nvSpPr>
          <p:spPr bwMode="auto">
            <a:xfrm>
              <a:off x="2086" y="192"/>
              <a:ext cx="0" cy="72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4" name="Text Box 36"/>
            <p:cNvSpPr txBox="1">
              <a:spLocks noChangeArrowheads="1"/>
            </p:cNvSpPr>
            <p:nvPr/>
          </p:nvSpPr>
          <p:spPr bwMode="auto">
            <a:xfrm>
              <a:off x="2976" y="928"/>
              <a:ext cx="2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latin typeface="Arial Narrow" panose="020B0606020202030204" pitchFamily="34" charset="0"/>
                  <a:ea typeface="华文楷体" panose="02010600040101010101" pitchFamily="2" charset="-122"/>
                </a:rPr>
                <a:t>像屏</a:t>
              </a:r>
              <a:endParaRPr kumimoji="1" lang="zh-CN" altLang="en-US" sz="2400" dirty="0">
                <a:latin typeface="Arial Narrow" panose="020B0606020202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9" name="Line 37"/>
          <p:cNvSpPr>
            <a:spLocks noChangeShapeType="1"/>
          </p:cNvSpPr>
          <p:nvPr/>
        </p:nvSpPr>
        <p:spPr bwMode="auto">
          <a:xfrm flipV="1">
            <a:off x="2852738" y="2438402"/>
            <a:ext cx="2743200" cy="15875"/>
          </a:xfrm>
          <a:prstGeom prst="line">
            <a:avLst/>
          </a:prstGeom>
          <a:noFill/>
          <a:ln w="12700" cap="sq">
            <a:solidFill>
              <a:srgbClr val="CC00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433137" y="4027084"/>
            <a:ext cx="8614610" cy="1291590"/>
          </a:xfrm>
          <a:prstGeom prst="rect">
            <a:avLst/>
          </a:prstGeom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调节狭缝的宽窄，如果能在光屏上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观察到比狭缝的宽度宽得多的亮区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，就证明了光衍射现象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存在。</a:t>
            </a:r>
            <a:endParaRPr kumimoji="1"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33137" y="5503022"/>
            <a:ext cx="8614610" cy="1291590"/>
          </a:xfrm>
          <a:prstGeom prst="rect">
            <a:avLst/>
          </a:prstGeom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光在传播过程中，遇到障碍物或小孔时，光将偏离直线传播的途径而绕到障碍物后面传播的现象，称为</a:t>
            </a:r>
            <a:r>
              <a:rPr kumimoji="1" lang="zh-CN" altLang="zh-CN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光的衍射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 autoUpdateAnimBg="0"/>
      <p:bldP spid="40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2030478"/>
            <a:ext cx="396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030797"/>
            <a:ext cx="3581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92917" y="1447134"/>
            <a:ext cx="2767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单缝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hlinkClick r:id="rId3" action="ppaction://hlinkfile"/>
              </a:rPr>
              <a:t>衍射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hlinkClick r:id="rId3" action="ppaction://hlinkfile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2928" y="3466962"/>
            <a:ext cx="4796518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）单色光衍射图样的特点</a:t>
            </a:r>
            <a:r>
              <a:rPr lang="en-US" altLang="zh-CN" sz="2400" dirty="0">
                <a:latin typeface="宋体" panose="02010600030101010101" pitchFamily="2" charset="-122"/>
              </a:rPr>
              <a:t>:</a:t>
            </a:r>
            <a:endParaRPr lang="zh-CN" altLang="en-US" sz="24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8005" y="4001135"/>
            <a:ext cx="5317490" cy="263779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①中间明条纹：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亮而宽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fontAlgn="t"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②两侧：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对称的明暗相间条纹</a:t>
            </a:r>
            <a:r>
              <a:rPr lang="zh-CN" altLang="en-US" sz="2400" b="1" dirty="0">
                <a:latin typeface="宋体" panose="02010600030101010101" pitchFamily="2" charset="-122"/>
              </a:rPr>
              <a:t>     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fontAlgn="t"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③明纹宽度：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向两边渐变窄</a:t>
            </a:r>
            <a:endParaRPr lang="zh-CN" altLang="en-US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fontAlgn="t"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④明条纹强度：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向两边逐渐较快减弱</a:t>
            </a:r>
            <a:endParaRPr lang="zh-CN" altLang="en-US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988370" y="3974215"/>
            <a:ext cx="2995613" cy="2436813"/>
            <a:chOff x="440" y="936"/>
            <a:chExt cx="5065" cy="2848"/>
          </a:xfrm>
        </p:grpSpPr>
        <p:sp>
          <p:nvSpPr>
            <p:cNvPr id="4128" name="Rectangle 4"/>
            <p:cNvSpPr>
              <a:spLocks noChangeArrowheads="1"/>
            </p:cNvSpPr>
            <p:nvPr/>
          </p:nvSpPr>
          <p:spPr bwMode="auto">
            <a:xfrm>
              <a:off x="960" y="1068"/>
              <a:ext cx="2192" cy="2512"/>
            </a:xfrm>
            <a:prstGeom prst="rect">
              <a:avLst/>
            </a:prstGeom>
            <a:gradFill rotWithShape="0">
              <a:gsLst>
                <a:gs pos="0">
                  <a:srgbClr val="2E0900"/>
                </a:gs>
                <a:gs pos="50000">
                  <a:srgbClr val="FF3300"/>
                </a:gs>
                <a:gs pos="100000">
                  <a:srgbClr val="2E09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29" name="Rectangle 5"/>
            <p:cNvSpPr>
              <a:spLocks noChangeArrowheads="1"/>
            </p:cNvSpPr>
            <p:nvPr/>
          </p:nvSpPr>
          <p:spPr bwMode="auto">
            <a:xfrm>
              <a:off x="968" y="1931"/>
              <a:ext cx="2176" cy="77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FF3300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30" name="Rectangle 6"/>
            <p:cNvSpPr>
              <a:spLocks noChangeArrowheads="1"/>
            </p:cNvSpPr>
            <p:nvPr/>
          </p:nvSpPr>
          <p:spPr bwMode="auto">
            <a:xfrm>
              <a:off x="968" y="1536"/>
              <a:ext cx="2184" cy="395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22500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31" name="Rectangle 7"/>
            <p:cNvSpPr>
              <a:spLocks noChangeArrowheads="1"/>
            </p:cNvSpPr>
            <p:nvPr/>
          </p:nvSpPr>
          <p:spPr bwMode="auto">
            <a:xfrm>
              <a:off x="960" y="1147"/>
              <a:ext cx="2184" cy="396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741600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32" name="Rectangle 8"/>
            <p:cNvSpPr>
              <a:spLocks noChangeArrowheads="1"/>
            </p:cNvSpPr>
            <p:nvPr/>
          </p:nvSpPr>
          <p:spPr bwMode="auto">
            <a:xfrm>
              <a:off x="960" y="3102"/>
              <a:ext cx="2184" cy="396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741600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33" name="Line 9"/>
            <p:cNvSpPr>
              <a:spLocks noChangeShapeType="1"/>
            </p:cNvSpPr>
            <p:nvPr/>
          </p:nvSpPr>
          <p:spPr bwMode="auto">
            <a:xfrm>
              <a:off x="1000" y="1536"/>
              <a:ext cx="2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Line 10"/>
            <p:cNvSpPr>
              <a:spLocks noChangeShapeType="1"/>
            </p:cNvSpPr>
            <p:nvPr/>
          </p:nvSpPr>
          <p:spPr bwMode="auto">
            <a:xfrm>
              <a:off x="1080" y="3118"/>
              <a:ext cx="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Line 11"/>
            <p:cNvSpPr>
              <a:spLocks noChangeShapeType="1"/>
            </p:cNvSpPr>
            <p:nvPr/>
          </p:nvSpPr>
          <p:spPr bwMode="auto">
            <a:xfrm>
              <a:off x="456" y="2701"/>
              <a:ext cx="3128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Line 12"/>
            <p:cNvSpPr>
              <a:spLocks noChangeShapeType="1"/>
            </p:cNvSpPr>
            <p:nvPr/>
          </p:nvSpPr>
          <p:spPr bwMode="auto">
            <a:xfrm>
              <a:off x="440" y="1931"/>
              <a:ext cx="3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Line 13"/>
            <p:cNvSpPr>
              <a:spLocks noChangeShapeType="1"/>
            </p:cNvSpPr>
            <p:nvPr/>
          </p:nvSpPr>
          <p:spPr bwMode="auto">
            <a:xfrm flipV="1">
              <a:off x="1168" y="1140"/>
              <a:ext cx="2416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Line 14"/>
            <p:cNvSpPr>
              <a:spLocks noChangeShapeType="1"/>
            </p:cNvSpPr>
            <p:nvPr/>
          </p:nvSpPr>
          <p:spPr bwMode="auto">
            <a:xfrm>
              <a:off x="1040" y="3507"/>
              <a:ext cx="2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Rectangle 15"/>
            <p:cNvSpPr>
              <a:spLocks noChangeArrowheads="1"/>
            </p:cNvSpPr>
            <p:nvPr/>
          </p:nvSpPr>
          <p:spPr bwMode="auto">
            <a:xfrm>
              <a:off x="969" y="2709"/>
              <a:ext cx="2184" cy="395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22500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40" name="Line 16"/>
            <p:cNvSpPr>
              <a:spLocks noChangeShapeType="1"/>
            </p:cNvSpPr>
            <p:nvPr/>
          </p:nvSpPr>
          <p:spPr bwMode="auto">
            <a:xfrm>
              <a:off x="3584" y="936"/>
              <a:ext cx="0" cy="28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Line 17"/>
            <p:cNvSpPr>
              <a:spLocks noChangeShapeType="1"/>
            </p:cNvSpPr>
            <p:nvPr/>
          </p:nvSpPr>
          <p:spPr bwMode="auto">
            <a:xfrm>
              <a:off x="3576" y="2327"/>
              <a:ext cx="1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Arc 18"/>
            <p:cNvSpPr/>
            <p:nvPr/>
          </p:nvSpPr>
          <p:spPr bwMode="auto">
            <a:xfrm>
              <a:off x="4369" y="2091"/>
              <a:ext cx="800" cy="466"/>
            </a:xfrm>
            <a:custGeom>
              <a:avLst/>
              <a:gdLst>
                <a:gd name="T0" fmla="*/ 194 w 21600"/>
                <a:gd name="T1" fmla="*/ 0 h 42123"/>
                <a:gd name="T2" fmla="*/ 159 w 21600"/>
                <a:gd name="T3" fmla="*/ 466 h 42123"/>
                <a:gd name="T4" fmla="*/ 0 w 21600"/>
                <a:gd name="T5" fmla="*/ 232 h 4212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123"/>
                <a:gd name="T11" fmla="*/ 21600 w 21600"/>
                <a:gd name="T12" fmla="*/ 42123 h 421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123" fill="none" extrusionOk="0">
                  <a:moveTo>
                    <a:pt x="5244" y="0"/>
                  </a:moveTo>
                  <a:cubicBezTo>
                    <a:pt x="14857" y="2406"/>
                    <a:pt x="21600" y="11044"/>
                    <a:pt x="21600" y="20954"/>
                  </a:cubicBezTo>
                  <a:cubicBezTo>
                    <a:pt x="21600" y="31228"/>
                    <a:pt x="14362" y="40081"/>
                    <a:pt x="4292" y="42123"/>
                  </a:cubicBezTo>
                </a:path>
                <a:path w="21600" h="42123" stroke="0" extrusionOk="0">
                  <a:moveTo>
                    <a:pt x="5244" y="0"/>
                  </a:moveTo>
                  <a:cubicBezTo>
                    <a:pt x="14857" y="2406"/>
                    <a:pt x="21600" y="11044"/>
                    <a:pt x="21600" y="20954"/>
                  </a:cubicBezTo>
                  <a:cubicBezTo>
                    <a:pt x="21600" y="31228"/>
                    <a:pt x="14362" y="40081"/>
                    <a:pt x="4292" y="42123"/>
                  </a:cubicBezTo>
                  <a:lnTo>
                    <a:pt x="0" y="20954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43" name="Arc 19"/>
            <p:cNvSpPr/>
            <p:nvPr/>
          </p:nvSpPr>
          <p:spPr bwMode="auto">
            <a:xfrm rot="21402113" flipV="1">
              <a:off x="3592" y="2582"/>
              <a:ext cx="999" cy="126"/>
            </a:xfrm>
            <a:custGeom>
              <a:avLst/>
              <a:gdLst>
                <a:gd name="T0" fmla="*/ 999 w 21654"/>
                <a:gd name="T1" fmla="*/ 126 h 26388"/>
                <a:gd name="T2" fmla="*/ 25 w 21654"/>
                <a:gd name="T3" fmla="*/ 0 h 26388"/>
                <a:gd name="T4" fmla="*/ 997 w 21654"/>
                <a:gd name="T5" fmla="*/ 23 h 26388"/>
                <a:gd name="T6" fmla="*/ 0 60000 65536"/>
                <a:gd name="T7" fmla="*/ 0 60000 65536"/>
                <a:gd name="T8" fmla="*/ 0 60000 65536"/>
                <a:gd name="T9" fmla="*/ 0 w 21654"/>
                <a:gd name="T10" fmla="*/ 0 h 26388"/>
                <a:gd name="T11" fmla="*/ 21654 w 21654"/>
                <a:gd name="T12" fmla="*/ 26388 h 263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4" h="26388" fill="none" extrusionOk="0">
                  <a:moveTo>
                    <a:pt x="21653" y="26387"/>
                  </a:moveTo>
                  <a:cubicBezTo>
                    <a:pt x="21635" y="26387"/>
                    <a:pt x="21617" y="26387"/>
                    <a:pt x="21600" y="26388"/>
                  </a:cubicBezTo>
                  <a:cubicBezTo>
                    <a:pt x="9670" y="26388"/>
                    <a:pt x="0" y="16717"/>
                    <a:pt x="0" y="4788"/>
                  </a:cubicBezTo>
                  <a:cubicBezTo>
                    <a:pt x="-1" y="3176"/>
                    <a:pt x="180" y="1571"/>
                    <a:pt x="537" y="0"/>
                  </a:cubicBezTo>
                </a:path>
                <a:path w="21654" h="26388" stroke="0" extrusionOk="0">
                  <a:moveTo>
                    <a:pt x="21653" y="26387"/>
                  </a:moveTo>
                  <a:cubicBezTo>
                    <a:pt x="21635" y="26387"/>
                    <a:pt x="21617" y="26387"/>
                    <a:pt x="21600" y="26388"/>
                  </a:cubicBezTo>
                  <a:cubicBezTo>
                    <a:pt x="9670" y="26388"/>
                    <a:pt x="0" y="16717"/>
                    <a:pt x="0" y="4788"/>
                  </a:cubicBezTo>
                  <a:cubicBezTo>
                    <a:pt x="-1" y="3176"/>
                    <a:pt x="180" y="1571"/>
                    <a:pt x="537" y="0"/>
                  </a:cubicBezTo>
                  <a:lnTo>
                    <a:pt x="21600" y="4788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44" name="Arc 20"/>
            <p:cNvSpPr/>
            <p:nvPr/>
          </p:nvSpPr>
          <p:spPr bwMode="auto">
            <a:xfrm rot="192205">
              <a:off x="3593" y="1942"/>
              <a:ext cx="999" cy="126"/>
            </a:xfrm>
            <a:custGeom>
              <a:avLst/>
              <a:gdLst>
                <a:gd name="T0" fmla="*/ 999 w 21654"/>
                <a:gd name="T1" fmla="*/ 126 h 26388"/>
                <a:gd name="T2" fmla="*/ 25 w 21654"/>
                <a:gd name="T3" fmla="*/ 0 h 26388"/>
                <a:gd name="T4" fmla="*/ 997 w 21654"/>
                <a:gd name="T5" fmla="*/ 23 h 26388"/>
                <a:gd name="T6" fmla="*/ 0 60000 65536"/>
                <a:gd name="T7" fmla="*/ 0 60000 65536"/>
                <a:gd name="T8" fmla="*/ 0 60000 65536"/>
                <a:gd name="T9" fmla="*/ 0 w 21654"/>
                <a:gd name="T10" fmla="*/ 0 h 26388"/>
                <a:gd name="T11" fmla="*/ 21654 w 21654"/>
                <a:gd name="T12" fmla="*/ 26388 h 263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4" h="26388" fill="none" extrusionOk="0">
                  <a:moveTo>
                    <a:pt x="21653" y="26387"/>
                  </a:moveTo>
                  <a:cubicBezTo>
                    <a:pt x="21635" y="26387"/>
                    <a:pt x="21617" y="26387"/>
                    <a:pt x="21600" y="26388"/>
                  </a:cubicBezTo>
                  <a:cubicBezTo>
                    <a:pt x="9670" y="26388"/>
                    <a:pt x="0" y="16717"/>
                    <a:pt x="0" y="4788"/>
                  </a:cubicBezTo>
                  <a:cubicBezTo>
                    <a:pt x="-1" y="3176"/>
                    <a:pt x="180" y="1571"/>
                    <a:pt x="537" y="0"/>
                  </a:cubicBezTo>
                </a:path>
                <a:path w="21654" h="26388" stroke="0" extrusionOk="0">
                  <a:moveTo>
                    <a:pt x="21653" y="26387"/>
                  </a:moveTo>
                  <a:cubicBezTo>
                    <a:pt x="21635" y="26387"/>
                    <a:pt x="21617" y="26387"/>
                    <a:pt x="21600" y="26388"/>
                  </a:cubicBezTo>
                  <a:cubicBezTo>
                    <a:pt x="9670" y="26388"/>
                    <a:pt x="0" y="16717"/>
                    <a:pt x="0" y="4788"/>
                  </a:cubicBezTo>
                  <a:cubicBezTo>
                    <a:pt x="-1" y="3176"/>
                    <a:pt x="180" y="1571"/>
                    <a:pt x="537" y="0"/>
                  </a:cubicBezTo>
                  <a:lnTo>
                    <a:pt x="21600" y="4788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45" name="Freeform 21"/>
            <p:cNvSpPr/>
            <p:nvPr/>
          </p:nvSpPr>
          <p:spPr bwMode="auto">
            <a:xfrm>
              <a:off x="3584" y="1114"/>
              <a:ext cx="101" cy="817"/>
            </a:xfrm>
            <a:custGeom>
              <a:avLst/>
              <a:gdLst>
                <a:gd name="T0" fmla="*/ 16 w 101"/>
                <a:gd name="T1" fmla="*/ 992 h 992"/>
                <a:gd name="T2" fmla="*/ 56 w 101"/>
                <a:gd name="T3" fmla="*/ 896 h 992"/>
                <a:gd name="T4" fmla="*/ 88 w 101"/>
                <a:gd name="T5" fmla="*/ 808 h 992"/>
                <a:gd name="T6" fmla="*/ 96 w 101"/>
                <a:gd name="T7" fmla="*/ 744 h 992"/>
                <a:gd name="T8" fmla="*/ 56 w 101"/>
                <a:gd name="T9" fmla="*/ 632 h 992"/>
                <a:gd name="T10" fmla="*/ 24 w 101"/>
                <a:gd name="T11" fmla="*/ 560 h 992"/>
                <a:gd name="T12" fmla="*/ 0 w 101"/>
                <a:gd name="T13" fmla="*/ 520 h 992"/>
                <a:gd name="T14" fmla="*/ 24 w 101"/>
                <a:gd name="T15" fmla="*/ 456 h 992"/>
                <a:gd name="T16" fmla="*/ 64 w 101"/>
                <a:gd name="T17" fmla="*/ 360 h 992"/>
                <a:gd name="T18" fmla="*/ 64 w 101"/>
                <a:gd name="T19" fmla="*/ 264 h 992"/>
                <a:gd name="T20" fmla="*/ 40 w 101"/>
                <a:gd name="T21" fmla="*/ 168 h 992"/>
                <a:gd name="T22" fmla="*/ 32 w 101"/>
                <a:gd name="T23" fmla="*/ 96 h 992"/>
                <a:gd name="T24" fmla="*/ 16 w 101"/>
                <a:gd name="T25" fmla="*/ 48 h 992"/>
                <a:gd name="T26" fmla="*/ 8 w 101"/>
                <a:gd name="T27" fmla="*/ 0 h 99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1"/>
                <a:gd name="T43" fmla="*/ 0 h 992"/>
                <a:gd name="T44" fmla="*/ 101 w 101"/>
                <a:gd name="T45" fmla="*/ 992 h 99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1" h="992">
                  <a:moveTo>
                    <a:pt x="16" y="992"/>
                  </a:moveTo>
                  <a:cubicBezTo>
                    <a:pt x="30" y="959"/>
                    <a:pt x="44" y="927"/>
                    <a:pt x="56" y="896"/>
                  </a:cubicBezTo>
                  <a:cubicBezTo>
                    <a:pt x="68" y="865"/>
                    <a:pt x="81" y="833"/>
                    <a:pt x="88" y="808"/>
                  </a:cubicBezTo>
                  <a:cubicBezTo>
                    <a:pt x="95" y="783"/>
                    <a:pt x="101" y="773"/>
                    <a:pt x="96" y="744"/>
                  </a:cubicBezTo>
                  <a:cubicBezTo>
                    <a:pt x="91" y="715"/>
                    <a:pt x="68" y="663"/>
                    <a:pt x="56" y="632"/>
                  </a:cubicBezTo>
                  <a:cubicBezTo>
                    <a:pt x="44" y="601"/>
                    <a:pt x="33" y="579"/>
                    <a:pt x="24" y="560"/>
                  </a:cubicBezTo>
                  <a:cubicBezTo>
                    <a:pt x="15" y="541"/>
                    <a:pt x="0" y="537"/>
                    <a:pt x="0" y="520"/>
                  </a:cubicBezTo>
                  <a:cubicBezTo>
                    <a:pt x="0" y="503"/>
                    <a:pt x="13" y="483"/>
                    <a:pt x="24" y="456"/>
                  </a:cubicBezTo>
                  <a:cubicBezTo>
                    <a:pt x="35" y="429"/>
                    <a:pt x="57" y="392"/>
                    <a:pt x="64" y="360"/>
                  </a:cubicBezTo>
                  <a:cubicBezTo>
                    <a:pt x="71" y="328"/>
                    <a:pt x="68" y="296"/>
                    <a:pt x="64" y="264"/>
                  </a:cubicBezTo>
                  <a:cubicBezTo>
                    <a:pt x="60" y="232"/>
                    <a:pt x="45" y="196"/>
                    <a:pt x="40" y="168"/>
                  </a:cubicBezTo>
                  <a:cubicBezTo>
                    <a:pt x="35" y="140"/>
                    <a:pt x="36" y="116"/>
                    <a:pt x="32" y="96"/>
                  </a:cubicBezTo>
                  <a:cubicBezTo>
                    <a:pt x="28" y="76"/>
                    <a:pt x="20" y="64"/>
                    <a:pt x="16" y="48"/>
                  </a:cubicBezTo>
                  <a:cubicBezTo>
                    <a:pt x="12" y="32"/>
                    <a:pt x="10" y="16"/>
                    <a:pt x="8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46" name="Freeform 22"/>
            <p:cNvSpPr/>
            <p:nvPr/>
          </p:nvSpPr>
          <p:spPr bwMode="auto">
            <a:xfrm flipV="1">
              <a:off x="3592" y="2716"/>
              <a:ext cx="101" cy="817"/>
            </a:xfrm>
            <a:custGeom>
              <a:avLst/>
              <a:gdLst>
                <a:gd name="T0" fmla="*/ 16 w 101"/>
                <a:gd name="T1" fmla="*/ 992 h 992"/>
                <a:gd name="T2" fmla="*/ 56 w 101"/>
                <a:gd name="T3" fmla="*/ 896 h 992"/>
                <a:gd name="T4" fmla="*/ 88 w 101"/>
                <a:gd name="T5" fmla="*/ 808 h 992"/>
                <a:gd name="T6" fmla="*/ 96 w 101"/>
                <a:gd name="T7" fmla="*/ 744 h 992"/>
                <a:gd name="T8" fmla="*/ 56 w 101"/>
                <a:gd name="T9" fmla="*/ 632 h 992"/>
                <a:gd name="T10" fmla="*/ 24 w 101"/>
                <a:gd name="T11" fmla="*/ 560 h 992"/>
                <a:gd name="T12" fmla="*/ 0 w 101"/>
                <a:gd name="T13" fmla="*/ 520 h 992"/>
                <a:gd name="T14" fmla="*/ 24 w 101"/>
                <a:gd name="T15" fmla="*/ 456 h 992"/>
                <a:gd name="T16" fmla="*/ 64 w 101"/>
                <a:gd name="T17" fmla="*/ 360 h 992"/>
                <a:gd name="T18" fmla="*/ 64 w 101"/>
                <a:gd name="T19" fmla="*/ 264 h 992"/>
                <a:gd name="T20" fmla="*/ 40 w 101"/>
                <a:gd name="T21" fmla="*/ 168 h 992"/>
                <a:gd name="T22" fmla="*/ 32 w 101"/>
                <a:gd name="T23" fmla="*/ 96 h 992"/>
                <a:gd name="T24" fmla="*/ 16 w 101"/>
                <a:gd name="T25" fmla="*/ 48 h 992"/>
                <a:gd name="T26" fmla="*/ 8 w 101"/>
                <a:gd name="T27" fmla="*/ 0 h 99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1"/>
                <a:gd name="T43" fmla="*/ 0 h 992"/>
                <a:gd name="T44" fmla="*/ 101 w 101"/>
                <a:gd name="T45" fmla="*/ 992 h 99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1" h="992">
                  <a:moveTo>
                    <a:pt x="16" y="992"/>
                  </a:moveTo>
                  <a:cubicBezTo>
                    <a:pt x="30" y="959"/>
                    <a:pt x="44" y="927"/>
                    <a:pt x="56" y="896"/>
                  </a:cubicBezTo>
                  <a:cubicBezTo>
                    <a:pt x="68" y="865"/>
                    <a:pt x="81" y="833"/>
                    <a:pt x="88" y="808"/>
                  </a:cubicBezTo>
                  <a:cubicBezTo>
                    <a:pt x="95" y="783"/>
                    <a:pt x="101" y="773"/>
                    <a:pt x="96" y="744"/>
                  </a:cubicBezTo>
                  <a:cubicBezTo>
                    <a:pt x="91" y="715"/>
                    <a:pt x="68" y="663"/>
                    <a:pt x="56" y="632"/>
                  </a:cubicBezTo>
                  <a:cubicBezTo>
                    <a:pt x="44" y="601"/>
                    <a:pt x="33" y="579"/>
                    <a:pt x="24" y="560"/>
                  </a:cubicBezTo>
                  <a:cubicBezTo>
                    <a:pt x="15" y="541"/>
                    <a:pt x="0" y="537"/>
                    <a:pt x="0" y="520"/>
                  </a:cubicBezTo>
                  <a:cubicBezTo>
                    <a:pt x="0" y="503"/>
                    <a:pt x="13" y="483"/>
                    <a:pt x="24" y="456"/>
                  </a:cubicBezTo>
                  <a:cubicBezTo>
                    <a:pt x="35" y="429"/>
                    <a:pt x="57" y="392"/>
                    <a:pt x="64" y="360"/>
                  </a:cubicBezTo>
                  <a:cubicBezTo>
                    <a:pt x="71" y="328"/>
                    <a:pt x="68" y="296"/>
                    <a:pt x="64" y="264"/>
                  </a:cubicBezTo>
                  <a:cubicBezTo>
                    <a:pt x="60" y="232"/>
                    <a:pt x="45" y="196"/>
                    <a:pt x="40" y="168"/>
                  </a:cubicBezTo>
                  <a:cubicBezTo>
                    <a:pt x="35" y="140"/>
                    <a:pt x="36" y="116"/>
                    <a:pt x="32" y="96"/>
                  </a:cubicBezTo>
                  <a:cubicBezTo>
                    <a:pt x="28" y="76"/>
                    <a:pt x="20" y="64"/>
                    <a:pt x="16" y="48"/>
                  </a:cubicBezTo>
                  <a:cubicBezTo>
                    <a:pt x="12" y="32"/>
                    <a:pt x="10" y="16"/>
                    <a:pt x="8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47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4767" y="1811"/>
              <a:ext cx="738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FF3300"/>
                    </a:solidFill>
                    <a:round/>
                  </a:ln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光强</a:t>
              </a:r>
              <a:endParaRPr lang="zh-CN" altLang="en-US" sz="3600" b="1" kern="10">
                <a:ln w="9525">
                  <a:solidFill>
                    <a:srgbClr val="FF3300"/>
                  </a:solidFill>
                  <a:round/>
                </a:ln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148" name="WordArt 24"/>
            <p:cNvSpPr>
              <a:spLocks noChangeArrowheads="1" noChangeShapeType="1" noTextEdit="1"/>
            </p:cNvSpPr>
            <p:nvPr/>
          </p:nvSpPr>
          <p:spPr bwMode="auto">
            <a:xfrm rot="5400000">
              <a:off x="347" y="2121"/>
              <a:ext cx="654" cy="386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zh-CN" altLang="en-US" sz="3600" b="1" kern="10" dirty="0">
                  <a:ln w="9525">
                    <a:solidFill>
                      <a:srgbClr val="FF3300"/>
                    </a:solidFill>
                    <a:round/>
                  </a:ln>
                  <a:solidFill>
                    <a:srgbClr val="FF33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中央明纹</a:t>
              </a:r>
              <a:endParaRPr lang="zh-CN" altLang="en-US" sz="3600" b="1" kern="10" dirty="0">
                <a:ln w="9525">
                  <a:solidFill>
                    <a:srgbClr val="FF3300"/>
                  </a:solidFill>
                  <a:round/>
                </a:ln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651043"/>
            <a:ext cx="45042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衍射典型装置</a:t>
            </a: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681893"/>
            <a:ext cx="5983890" cy="4603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观察下列衍射图样，分析衍射规律</a:t>
            </a:r>
            <a:endParaRPr kumimoji="1"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Picture 5" descr="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2365"/>
            <a:ext cx="3733800" cy="225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" y="1142365"/>
            <a:ext cx="403860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894005" y="3507817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表示单缝宽度</a:t>
            </a:r>
            <a:endParaRPr lang="zh-CN" altLang="en-US" sz="20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32913" y="4102182"/>
            <a:ext cx="7833684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</a:rPr>
              <a:t> 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①波长一定时，单缝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窄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的中央条纹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宽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，各条纹间距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大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;</a:t>
            </a:r>
            <a:endParaRPr kumimoji="1"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56604" y="4540075"/>
            <a:ext cx="763027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</a:rPr>
              <a:t>②缝宽一定时，光波波长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长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的（红光）中央亮纹越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宽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，  条纹间隔越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大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;</a:t>
            </a:r>
            <a:endParaRPr kumimoji="1"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12777" y="5622922"/>
            <a:ext cx="7473781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宋体" panose="02010600030101010101" pitchFamily="2" charset="-122"/>
              </a:rPr>
              <a:t>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③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白光的单缝衍射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条纹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中央是白色明纹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，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两侧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为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彩色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条纹，且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外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侧呈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红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色，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内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侧为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紫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色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;</a:t>
            </a:r>
            <a:endParaRPr kumimoji="1"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214551" y="3507621"/>
            <a:ext cx="4356555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400" b="1" dirty="0">
                <a:latin typeface="宋体" panose="02010600030101010101" pitchFamily="2" charset="-122"/>
              </a:rPr>
              <a:t>(2)</a:t>
            </a:r>
            <a:r>
              <a:rPr lang="zh-CN" altLang="en-US" sz="2400" b="1" dirty="0">
                <a:latin typeface="宋体" panose="02010600030101010101" pitchFamily="2" charset="-122"/>
              </a:rPr>
              <a:t>衍射图样的相关因素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107950" y="639514"/>
            <a:ext cx="264318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2. 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圆孔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  <a:hlinkClick r:id="rId1" action="ppaction://hlinkfile"/>
              </a:rPr>
              <a:t>衍射</a:t>
            </a:r>
            <a:endParaRPr lang="zh-CN" altLang="en-US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55343"/>
            <a:ext cx="7079314" cy="256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8087" y="4215406"/>
            <a:ext cx="7832145" cy="167259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宋体" panose="02010600030101010101" pitchFamily="2" charset="-122"/>
              </a:rPr>
              <a:t>光通过小孔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(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小到一定程度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)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在屏上会出现：</a:t>
            </a:r>
            <a:endParaRPr kumimoji="1"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中间亮圆的亮度大，周围是明暗相间的圆环，且亮度小</a:t>
            </a:r>
            <a:endParaRPr kumimoji="1" lang="zh-CN" altLang="en-US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                                       </a:t>
            </a:r>
            <a:r>
              <a:rPr kumimoji="1" lang="en-US" altLang="zh-CN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---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艾里斑</a:t>
            </a:r>
            <a:endParaRPr kumimoji="1" lang="zh-CN" altLang="en-US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30512" y="6079539"/>
            <a:ext cx="905891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这些圆环达到的范围远远超过根据光的直线传播所应照明的面积。</a:t>
            </a:r>
            <a:endParaRPr kumimoji="1"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19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120t03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48" y="669126"/>
            <a:ext cx="2526652" cy="269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6100" y="771978"/>
            <a:ext cx="44170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园屏衍射</a:t>
            </a:r>
            <a:r>
              <a:rPr lang="en-US" altLang="zh-CN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泊松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  <a:hlinkClick r:id="rId2" action="ppaction://hlinkfile"/>
              </a:rPr>
              <a:t>亮斑</a:t>
            </a:r>
            <a:endParaRPr lang="zh-CN" altLang="en-US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2090" y="4303395"/>
            <a:ext cx="8719820" cy="229743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光照到不透明的小圆板上</a:t>
            </a:r>
            <a:r>
              <a:rPr kumimoji="1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endParaRPr kumimoji="1"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在屏上圆板的阴影中心，有一个亮斑</a:t>
            </a:r>
            <a:endParaRPr kumimoji="1" lang="zh-CN" altLang="en-US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圆板的边缘是模糊的</a:t>
            </a:r>
            <a:endParaRPr kumimoji="1" lang="zh-CN" altLang="en-US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在阴影外有不等间距的明暗相间的圆环</a:t>
            </a:r>
            <a:endParaRPr kumimoji="1" lang="zh-CN" altLang="en-US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1294266"/>
            <a:ext cx="6677802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  <a:ea typeface="华文楷体" panose="02010600040101010101" pitchFamily="2" charset="-122"/>
              </a:rPr>
              <a:t>  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不只是狭缝和圆孔，各种不同形状的物体都能使光发生衍射，以至使影的轮廓模糊不清，其原因是光通过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物体的边缘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而发生衍射的结果。</a:t>
            </a:r>
            <a:endParaRPr kumimoji="1" lang="en-US" altLang="zh-CN" sz="2400" b="1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历史上曾有一个著名的衍射图样 </a:t>
            </a:r>
            <a:endParaRPr kumimoji="1"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                         ——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泊松亮斑</a:t>
            </a:r>
            <a:endParaRPr kumimoji="1"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60144" y="42931"/>
            <a:ext cx="6301289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小结：</a:t>
            </a:r>
            <a:r>
              <a:rPr lang="zh-CN" altLang="en-US" sz="2800" b="1" dirty="0">
                <a:latin typeface="宋体" panose="02010600030101010101" pitchFamily="2" charset="-122"/>
              </a:rPr>
              <a:t>发生明显衍射现象的条件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2540000" y="4381500"/>
            <a:ext cx="6604000" cy="67468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</a:rPr>
              <a:t>衍射现象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4195763" y="3084513"/>
            <a:ext cx="2959100" cy="3046412"/>
            <a:chOff x="2699" y="1522"/>
            <a:chExt cx="1864" cy="1919"/>
          </a:xfrm>
        </p:grpSpPr>
        <p:grpSp>
          <p:nvGrpSpPr>
            <p:cNvPr id="10282" name="Group 7"/>
            <p:cNvGrpSpPr/>
            <p:nvPr/>
          </p:nvGrpSpPr>
          <p:grpSpPr bwMode="auto">
            <a:xfrm>
              <a:off x="2733" y="1642"/>
              <a:ext cx="1790" cy="1683"/>
              <a:chOff x="1713" y="535"/>
              <a:chExt cx="2343" cy="2206"/>
            </a:xfrm>
          </p:grpSpPr>
          <p:sp>
            <p:nvSpPr>
              <p:cNvPr id="10287" name="Rectangle 8"/>
              <p:cNvSpPr>
                <a:spLocks noChangeArrowheads="1"/>
              </p:cNvSpPr>
              <p:nvPr/>
            </p:nvSpPr>
            <p:spPr bwMode="auto">
              <a:xfrm>
                <a:off x="1713" y="535"/>
                <a:ext cx="2343" cy="2206"/>
              </a:xfrm>
              <a:prstGeom prst="rect">
                <a:avLst/>
              </a:prstGeom>
              <a:gradFill rotWithShape="0">
                <a:gsLst>
                  <a:gs pos="0">
                    <a:srgbClr val="420D00"/>
                  </a:gs>
                  <a:gs pos="100000">
                    <a:srgbClr val="0401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88" name="Oval 9"/>
              <p:cNvSpPr>
                <a:spLocks noChangeArrowheads="1"/>
              </p:cNvSpPr>
              <p:nvPr/>
            </p:nvSpPr>
            <p:spPr bwMode="auto">
              <a:xfrm>
                <a:off x="1824" y="575"/>
                <a:ext cx="2129" cy="2135"/>
              </a:xfrm>
              <a:prstGeom prst="ellipse">
                <a:avLst/>
              </a:prstGeom>
              <a:gradFill rotWithShape="0">
                <a:gsLst>
                  <a:gs pos="0">
                    <a:srgbClr val="581100"/>
                  </a:gs>
                  <a:gs pos="100000">
                    <a:srgbClr val="430D00"/>
                  </a:gs>
                </a:gsLst>
                <a:path path="rect">
                  <a:fillToRect r="100000" b="100000"/>
                </a:path>
              </a:gradFill>
              <a:ln w="76200">
                <a:solidFill>
                  <a:srgbClr val="360A00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89" name="Oval 10"/>
              <p:cNvSpPr>
                <a:spLocks noChangeArrowheads="1"/>
              </p:cNvSpPr>
              <p:nvPr/>
            </p:nvSpPr>
            <p:spPr bwMode="auto">
              <a:xfrm>
                <a:off x="1884" y="636"/>
                <a:ext cx="2008" cy="2013"/>
              </a:xfrm>
              <a:prstGeom prst="ellipse">
                <a:avLst/>
              </a:prstGeom>
              <a:gradFill rotWithShape="0">
                <a:gsLst>
                  <a:gs pos="0">
                    <a:srgbClr val="180500"/>
                  </a:gs>
                  <a:gs pos="100000">
                    <a:srgbClr val="180500"/>
                  </a:gs>
                </a:gsLst>
                <a:path path="rect">
                  <a:fillToRect r="100000" b="100000"/>
                </a:path>
              </a:gradFill>
              <a:ln w="38100">
                <a:solidFill>
                  <a:srgbClr val="420D00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90" name="Oval 11"/>
              <p:cNvSpPr>
                <a:spLocks noChangeArrowheads="1"/>
              </p:cNvSpPr>
              <p:nvPr/>
            </p:nvSpPr>
            <p:spPr bwMode="auto">
              <a:xfrm>
                <a:off x="2006" y="758"/>
                <a:ext cx="1764" cy="1769"/>
              </a:xfrm>
              <a:prstGeom prst="ellipse">
                <a:avLst/>
              </a:prstGeom>
              <a:gradFill rotWithShape="0">
                <a:gsLst>
                  <a:gs pos="0">
                    <a:srgbClr val="921C00"/>
                  </a:gs>
                  <a:gs pos="100000">
                    <a:srgbClr val="4E0F00"/>
                  </a:gs>
                </a:gsLst>
                <a:path path="rect">
                  <a:fillToRect r="100000" b="100000"/>
                </a:path>
              </a:gradFill>
              <a:ln w="19050">
                <a:solidFill>
                  <a:srgbClr val="5C1200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91" name="Oval 12"/>
              <p:cNvSpPr>
                <a:spLocks noChangeArrowheads="1"/>
              </p:cNvSpPr>
              <p:nvPr/>
            </p:nvSpPr>
            <p:spPr bwMode="auto">
              <a:xfrm>
                <a:off x="2067" y="819"/>
                <a:ext cx="1642" cy="1647"/>
              </a:xfrm>
              <a:prstGeom prst="ellipse">
                <a:avLst/>
              </a:prstGeom>
              <a:gradFill rotWithShape="0">
                <a:gsLst>
                  <a:gs pos="0">
                    <a:srgbClr val="581100"/>
                  </a:gs>
                  <a:gs pos="100000">
                    <a:srgbClr val="290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801800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92" name="Oval 13"/>
              <p:cNvSpPr>
                <a:spLocks noChangeArrowheads="1"/>
              </p:cNvSpPr>
              <p:nvPr/>
            </p:nvSpPr>
            <p:spPr bwMode="auto">
              <a:xfrm>
                <a:off x="2158" y="910"/>
                <a:ext cx="1460" cy="1465"/>
              </a:xfrm>
              <a:prstGeom prst="ellipse">
                <a:avLst/>
              </a:prstGeom>
              <a:gradFill rotWithShape="0">
                <a:gsLst>
                  <a:gs pos="0">
                    <a:srgbClr val="961D00"/>
                  </a:gs>
                  <a:gs pos="100000">
                    <a:srgbClr val="821900"/>
                  </a:gs>
                </a:gsLst>
                <a:path path="rect">
                  <a:fillToRect r="100000" b="100000"/>
                </a:path>
              </a:gradFill>
              <a:ln w="38100">
                <a:solidFill>
                  <a:srgbClr val="601200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93" name="Oval 14"/>
              <p:cNvSpPr>
                <a:spLocks noChangeArrowheads="1"/>
              </p:cNvSpPr>
              <p:nvPr/>
            </p:nvSpPr>
            <p:spPr bwMode="auto">
              <a:xfrm>
                <a:off x="2280" y="1032"/>
                <a:ext cx="1216" cy="1221"/>
              </a:xfrm>
              <a:prstGeom prst="ellipse">
                <a:avLst/>
              </a:prstGeom>
              <a:gradFill rotWithShape="0">
                <a:gsLst>
                  <a:gs pos="0">
                    <a:srgbClr val="2E0900"/>
                  </a:gs>
                  <a:gs pos="100000">
                    <a:srgbClr val="3A0B00"/>
                  </a:gs>
                </a:gsLst>
                <a:path path="rect">
                  <a:fillToRect l="100000" b="100000"/>
                </a:path>
              </a:gradFill>
              <a:ln w="76200">
                <a:solidFill>
                  <a:srgbClr val="801800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kumimoji="1" lang="zh-CN" altLang="zh-CN" sz="2400">
                  <a:solidFill>
                    <a:srgbClr val="01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94" name="Oval 15"/>
              <p:cNvSpPr>
                <a:spLocks noChangeArrowheads="1"/>
              </p:cNvSpPr>
              <p:nvPr/>
            </p:nvSpPr>
            <p:spPr bwMode="auto">
              <a:xfrm>
                <a:off x="2401" y="1154"/>
                <a:ext cx="974" cy="977"/>
              </a:xfrm>
              <a:prstGeom prst="ellipse">
                <a:avLst/>
              </a:prstGeom>
              <a:gradFill rotWithShape="0">
                <a:gsLst>
                  <a:gs pos="0">
                    <a:srgbClr val="F02E00"/>
                  </a:gs>
                  <a:gs pos="100000">
                    <a:srgbClr val="B63912"/>
                  </a:gs>
                </a:gsLst>
                <a:path path="shape">
                  <a:fillToRect l="50000" t="50000" r="50000" b="50000"/>
                </a:path>
              </a:gradFill>
              <a:ln w="76200">
                <a:solidFill>
                  <a:srgbClr val="801800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95" name="Oval 16"/>
              <p:cNvSpPr>
                <a:spLocks noChangeArrowheads="1"/>
              </p:cNvSpPr>
              <p:nvPr/>
            </p:nvSpPr>
            <p:spPr bwMode="auto">
              <a:xfrm>
                <a:off x="2553" y="1307"/>
                <a:ext cx="669" cy="671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260700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781700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96" name="Oval 17"/>
              <p:cNvSpPr>
                <a:spLocks noChangeArrowheads="1"/>
              </p:cNvSpPr>
              <p:nvPr/>
            </p:nvSpPr>
            <p:spPr bwMode="auto">
              <a:xfrm>
                <a:off x="2614" y="1368"/>
                <a:ext cx="547" cy="549"/>
              </a:xfrm>
              <a:prstGeom prst="ellipse">
                <a:avLst/>
              </a:prstGeom>
              <a:solidFill>
                <a:srgbClr val="FF7555"/>
              </a:solidFill>
              <a:ln w="28575">
                <a:solidFill>
                  <a:srgbClr val="841900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283" name="Rectangle 18"/>
            <p:cNvSpPr>
              <a:spLocks noChangeArrowheads="1"/>
            </p:cNvSpPr>
            <p:nvPr/>
          </p:nvSpPr>
          <p:spPr bwMode="auto">
            <a:xfrm>
              <a:off x="2699" y="1578"/>
              <a:ext cx="260" cy="17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84" name="Rectangle 19"/>
            <p:cNvSpPr>
              <a:spLocks noChangeArrowheads="1"/>
            </p:cNvSpPr>
            <p:nvPr/>
          </p:nvSpPr>
          <p:spPr bwMode="auto">
            <a:xfrm>
              <a:off x="4303" y="1595"/>
              <a:ext cx="260" cy="17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85" name="Rectangle 20"/>
            <p:cNvSpPr>
              <a:spLocks noChangeArrowheads="1"/>
            </p:cNvSpPr>
            <p:nvPr/>
          </p:nvSpPr>
          <p:spPr bwMode="auto">
            <a:xfrm rot="5400000">
              <a:off x="3500" y="760"/>
              <a:ext cx="260" cy="17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86" name="Rectangle 21"/>
            <p:cNvSpPr>
              <a:spLocks noChangeArrowheads="1"/>
            </p:cNvSpPr>
            <p:nvPr/>
          </p:nvSpPr>
          <p:spPr bwMode="auto">
            <a:xfrm rot="5400000">
              <a:off x="3502" y="2419"/>
              <a:ext cx="260" cy="17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22"/>
          <p:cNvGrpSpPr/>
          <p:nvPr/>
        </p:nvGrpSpPr>
        <p:grpSpPr bwMode="auto">
          <a:xfrm>
            <a:off x="2489200" y="1773240"/>
            <a:ext cx="2057400" cy="5024438"/>
            <a:chOff x="1560" y="744"/>
            <a:chExt cx="1296" cy="3165"/>
          </a:xfrm>
        </p:grpSpPr>
        <p:sp>
          <p:nvSpPr>
            <p:cNvPr id="10272" name="Freeform 23"/>
            <p:cNvSpPr/>
            <p:nvPr/>
          </p:nvSpPr>
          <p:spPr bwMode="auto">
            <a:xfrm>
              <a:off x="2191" y="3284"/>
              <a:ext cx="59" cy="354"/>
            </a:xfrm>
            <a:custGeom>
              <a:avLst/>
              <a:gdLst>
                <a:gd name="T0" fmla="*/ 0 w 260"/>
                <a:gd name="T1" fmla="*/ 1183 h 1183"/>
                <a:gd name="T2" fmla="*/ 134 w 260"/>
                <a:gd name="T3" fmla="*/ 0 h 1183"/>
                <a:gd name="T4" fmla="*/ 260 w 260"/>
                <a:gd name="T5" fmla="*/ 1183 h 1183"/>
                <a:gd name="T6" fmla="*/ 0 60000 65536"/>
                <a:gd name="T7" fmla="*/ 0 60000 65536"/>
                <a:gd name="T8" fmla="*/ 0 60000 65536"/>
                <a:gd name="T9" fmla="*/ 0 w 260"/>
                <a:gd name="T10" fmla="*/ 0 h 1183"/>
                <a:gd name="T11" fmla="*/ 260 w 260"/>
                <a:gd name="T12" fmla="*/ 1183 h 11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" h="1183">
                  <a:moveTo>
                    <a:pt x="0" y="1183"/>
                  </a:moveTo>
                  <a:cubicBezTo>
                    <a:pt x="45" y="591"/>
                    <a:pt x="91" y="0"/>
                    <a:pt x="134" y="0"/>
                  </a:cubicBezTo>
                  <a:cubicBezTo>
                    <a:pt x="177" y="0"/>
                    <a:pt x="238" y="986"/>
                    <a:pt x="260" y="1183"/>
                  </a:cubicBezTo>
                </a:path>
              </a:pathLst>
            </a:custGeom>
            <a:solidFill>
              <a:schemeClr val="tx1"/>
            </a:solidFill>
            <a:ln w="3175">
              <a:solidFill>
                <a:schemeClr val="tx2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73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1839" y="3723"/>
              <a:ext cx="826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b="1" dirty="0">
                  <a:solidFill>
                    <a:srgbClr val="00B0F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针尖</a:t>
              </a:r>
              <a:endParaRPr lang="zh-CN" altLang="en-US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74" name="Rectangle 25"/>
            <p:cNvSpPr>
              <a:spLocks noChangeArrowheads="1"/>
            </p:cNvSpPr>
            <p:nvPr/>
          </p:nvSpPr>
          <p:spPr bwMode="auto">
            <a:xfrm>
              <a:off x="1560" y="1840"/>
              <a:ext cx="1296" cy="1392"/>
            </a:xfrm>
            <a:prstGeom prst="rect">
              <a:avLst/>
            </a:prstGeom>
            <a:gradFill rotWithShape="0">
              <a:gsLst>
                <a:gs pos="0">
                  <a:srgbClr val="FF623D"/>
                </a:gs>
                <a:gs pos="100000">
                  <a:srgbClr val="CC4E3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75" name="Freeform 26"/>
            <p:cNvSpPr/>
            <p:nvPr/>
          </p:nvSpPr>
          <p:spPr bwMode="auto">
            <a:xfrm>
              <a:off x="2063" y="2140"/>
              <a:ext cx="283" cy="1090"/>
            </a:xfrm>
            <a:custGeom>
              <a:avLst/>
              <a:gdLst>
                <a:gd name="T0" fmla="*/ 0 w 260"/>
                <a:gd name="T1" fmla="*/ 1183 h 1183"/>
                <a:gd name="T2" fmla="*/ 134 w 260"/>
                <a:gd name="T3" fmla="*/ 0 h 1183"/>
                <a:gd name="T4" fmla="*/ 260 w 260"/>
                <a:gd name="T5" fmla="*/ 1183 h 1183"/>
                <a:gd name="T6" fmla="*/ 0 60000 65536"/>
                <a:gd name="T7" fmla="*/ 0 60000 65536"/>
                <a:gd name="T8" fmla="*/ 0 60000 65536"/>
                <a:gd name="T9" fmla="*/ 0 w 260"/>
                <a:gd name="T10" fmla="*/ 0 h 1183"/>
                <a:gd name="T11" fmla="*/ 260 w 260"/>
                <a:gd name="T12" fmla="*/ 1183 h 11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" h="1183">
                  <a:moveTo>
                    <a:pt x="0" y="1183"/>
                  </a:moveTo>
                  <a:cubicBezTo>
                    <a:pt x="45" y="591"/>
                    <a:pt x="91" y="0"/>
                    <a:pt x="134" y="0"/>
                  </a:cubicBezTo>
                  <a:cubicBezTo>
                    <a:pt x="177" y="0"/>
                    <a:pt x="238" y="986"/>
                    <a:pt x="260" y="1183"/>
                  </a:cubicBezTo>
                </a:path>
              </a:pathLst>
            </a:custGeom>
            <a:gradFill rotWithShape="0">
              <a:gsLst>
                <a:gs pos="0">
                  <a:srgbClr val="000000"/>
                </a:gs>
                <a:gs pos="50000">
                  <a:srgbClr val="5C0000"/>
                </a:gs>
                <a:gs pos="100000">
                  <a:srgbClr val="000000"/>
                </a:gs>
              </a:gsLst>
              <a:lin ang="0" scaled="1"/>
            </a:gradFill>
            <a:ln w="57150">
              <a:solidFill>
                <a:srgbClr val="960404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76" name="Freeform 27"/>
            <p:cNvSpPr/>
            <p:nvPr/>
          </p:nvSpPr>
          <p:spPr bwMode="auto">
            <a:xfrm>
              <a:off x="1999" y="1892"/>
              <a:ext cx="435" cy="1338"/>
            </a:xfrm>
            <a:custGeom>
              <a:avLst/>
              <a:gdLst>
                <a:gd name="T0" fmla="*/ 0 w 260"/>
                <a:gd name="T1" fmla="*/ 1183 h 1183"/>
                <a:gd name="T2" fmla="*/ 134 w 260"/>
                <a:gd name="T3" fmla="*/ 0 h 1183"/>
                <a:gd name="T4" fmla="*/ 260 w 260"/>
                <a:gd name="T5" fmla="*/ 1183 h 1183"/>
                <a:gd name="T6" fmla="*/ 0 60000 65536"/>
                <a:gd name="T7" fmla="*/ 0 60000 65536"/>
                <a:gd name="T8" fmla="*/ 0 60000 65536"/>
                <a:gd name="T9" fmla="*/ 0 w 260"/>
                <a:gd name="T10" fmla="*/ 0 h 1183"/>
                <a:gd name="T11" fmla="*/ 260 w 260"/>
                <a:gd name="T12" fmla="*/ 1183 h 11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" h="1183">
                  <a:moveTo>
                    <a:pt x="0" y="1183"/>
                  </a:moveTo>
                  <a:cubicBezTo>
                    <a:pt x="45" y="591"/>
                    <a:pt x="91" y="0"/>
                    <a:pt x="134" y="0"/>
                  </a:cubicBezTo>
                  <a:cubicBezTo>
                    <a:pt x="177" y="0"/>
                    <a:pt x="238" y="986"/>
                    <a:pt x="260" y="1183"/>
                  </a:cubicBezTo>
                </a:path>
              </a:pathLst>
            </a:custGeom>
            <a:noFill/>
            <a:ln w="57150">
              <a:solidFill>
                <a:srgbClr val="79030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77" name="Freeform 28"/>
            <p:cNvSpPr/>
            <p:nvPr/>
          </p:nvSpPr>
          <p:spPr bwMode="auto">
            <a:xfrm>
              <a:off x="1935" y="1596"/>
              <a:ext cx="563" cy="1626"/>
            </a:xfrm>
            <a:custGeom>
              <a:avLst/>
              <a:gdLst>
                <a:gd name="T0" fmla="*/ 0 w 260"/>
                <a:gd name="T1" fmla="*/ 1183 h 1183"/>
                <a:gd name="T2" fmla="*/ 134 w 260"/>
                <a:gd name="T3" fmla="*/ 0 h 1183"/>
                <a:gd name="T4" fmla="*/ 260 w 260"/>
                <a:gd name="T5" fmla="*/ 1183 h 1183"/>
                <a:gd name="T6" fmla="*/ 0 60000 65536"/>
                <a:gd name="T7" fmla="*/ 0 60000 65536"/>
                <a:gd name="T8" fmla="*/ 0 60000 65536"/>
                <a:gd name="T9" fmla="*/ 0 w 260"/>
                <a:gd name="T10" fmla="*/ 0 h 1183"/>
                <a:gd name="T11" fmla="*/ 260 w 260"/>
                <a:gd name="T12" fmla="*/ 1183 h 11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" h="1183">
                  <a:moveTo>
                    <a:pt x="0" y="1183"/>
                  </a:moveTo>
                  <a:cubicBezTo>
                    <a:pt x="45" y="591"/>
                    <a:pt x="91" y="0"/>
                    <a:pt x="134" y="0"/>
                  </a:cubicBezTo>
                  <a:cubicBezTo>
                    <a:pt x="177" y="0"/>
                    <a:pt x="238" y="986"/>
                    <a:pt x="260" y="1183"/>
                  </a:cubicBezTo>
                </a:path>
              </a:pathLst>
            </a:custGeom>
            <a:noFill/>
            <a:ln w="57150">
              <a:solidFill>
                <a:srgbClr val="85030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78" name="Freeform 29"/>
            <p:cNvSpPr/>
            <p:nvPr/>
          </p:nvSpPr>
          <p:spPr bwMode="auto">
            <a:xfrm>
              <a:off x="1879" y="1276"/>
              <a:ext cx="675" cy="1930"/>
            </a:xfrm>
            <a:custGeom>
              <a:avLst/>
              <a:gdLst>
                <a:gd name="T0" fmla="*/ 0 w 260"/>
                <a:gd name="T1" fmla="*/ 1183 h 1183"/>
                <a:gd name="T2" fmla="*/ 134 w 260"/>
                <a:gd name="T3" fmla="*/ 0 h 1183"/>
                <a:gd name="T4" fmla="*/ 260 w 260"/>
                <a:gd name="T5" fmla="*/ 1183 h 1183"/>
                <a:gd name="T6" fmla="*/ 0 60000 65536"/>
                <a:gd name="T7" fmla="*/ 0 60000 65536"/>
                <a:gd name="T8" fmla="*/ 0 60000 65536"/>
                <a:gd name="T9" fmla="*/ 0 w 260"/>
                <a:gd name="T10" fmla="*/ 0 h 1183"/>
                <a:gd name="T11" fmla="*/ 260 w 260"/>
                <a:gd name="T12" fmla="*/ 1183 h 11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" h="1183">
                  <a:moveTo>
                    <a:pt x="0" y="1183"/>
                  </a:moveTo>
                  <a:cubicBezTo>
                    <a:pt x="45" y="591"/>
                    <a:pt x="91" y="0"/>
                    <a:pt x="134" y="0"/>
                  </a:cubicBezTo>
                  <a:cubicBezTo>
                    <a:pt x="177" y="0"/>
                    <a:pt x="238" y="986"/>
                    <a:pt x="260" y="1183"/>
                  </a:cubicBezTo>
                </a:path>
              </a:pathLst>
            </a:custGeom>
            <a:noFill/>
            <a:ln w="57150">
              <a:solidFill>
                <a:srgbClr val="A4271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79" name="Freeform 30"/>
            <p:cNvSpPr/>
            <p:nvPr/>
          </p:nvSpPr>
          <p:spPr bwMode="auto">
            <a:xfrm>
              <a:off x="1823" y="1092"/>
              <a:ext cx="795" cy="2138"/>
            </a:xfrm>
            <a:custGeom>
              <a:avLst/>
              <a:gdLst>
                <a:gd name="T0" fmla="*/ 0 w 260"/>
                <a:gd name="T1" fmla="*/ 1183 h 1183"/>
                <a:gd name="T2" fmla="*/ 134 w 260"/>
                <a:gd name="T3" fmla="*/ 0 h 1183"/>
                <a:gd name="T4" fmla="*/ 260 w 260"/>
                <a:gd name="T5" fmla="*/ 1183 h 1183"/>
                <a:gd name="T6" fmla="*/ 0 60000 65536"/>
                <a:gd name="T7" fmla="*/ 0 60000 65536"/>
                <a:gd name="T8" fmla="*/ 0 60000 65536"/>
                <a:gd name="T9" fmla="*/ 0 w 260"/>
                <a:gd name="T10" fmla="*/ 0 h 1183"/>
                <a:gd name="T11" fmla="*/ 260 w 260"/>
                <a:gd name="T12" fmla="*/ 1183 h 11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" h="1183">
                  <a:moveTo>
                    <a:pt x="0" y="1183"/>
                  </a:moveTo>
                  <a:cubicBezTo>
                    <a:pt x="45" y="591"/>
                    <a:pt x="91" y="0"/>
                    <a:pt x="134" y="0"/>
                  </a:cubicBezTo>
                  <a:cubicBezTo>
                    <a:pt x="177" y="0"/>
                    <a:pt x="238" y="986"/>
                    <a:pt x="260" y="1183"/>
                  </a:cubicBezTo>
                </a:path>
              </a:pathLst>
            </a:custGeom>
            <a:noFill/>
            <a:ln w="57150">
              <a:solidFill>
                <a:srgbClr val="B82B1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80" name="Freeform 31"/>
            <p:cNvSpPr/>
            <p:nvPr/>
          </p:nvSpPr>
          <p:spPr bwMode="auto">
            <a:xfrm>
              <a:off x="1759" y="996"/>
              <a:ext cx="923" cy="2218"/>
            </a:xfrm>
            <a:custGeom>
              <a:avLst/>
              <a:gdLst>
                <a:gd name="T0" fmla="*/ 0 w 260"/>
                <a:gd name="T1" fmla="*/ 1183 h 1183"/>
                <a:gd name="T2" fmla="*/ 134 w 260"/>
                <a:gd name="T3" fmla="*/ 0 h 1183"/>
                <a:gd name="T4" fmla="*/ 260 w 260"/>
                <a:gd name="T5" fmla="*/ 1183 h 1183"/>
                <a:gd name="T6" fmla="*/ 0 60000 65536"/>
                <a:gd name="T7" fmla="*/ 0 60000 65536"/>
                <a:gd name="T8" fmla="*/ 0 60000 65536"/>
                <a:gd name="T9" fmla="*/ 0 w 260"/>
                <a:gd name="T10" fmla="*/ 0 h 1183"/>
                <a:gd name="T11" fmla="*/ 260 w 260"/>
                <a:gd name="T12" fmla="*/ 1183 h 11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" h="1183">
                  <a:moveTo>
                    <a:pt x="0" y="1183"/>
                  </a:moveTo>
                  <a:cubicBezTo>
                    <a:pt x="45" y="591"/>
                    <a:pt x="91" y="0"/>
                    <a:pt x="134" y="0"/>
                  </a:cubicBezTo>
                  <a:cubicBezTo>
                    <a:pt x="177" y="0"/>
                    <a:pt x="238" y="986"/>
                    <a:pt x="260" y="1183"/>
                  </a:cubicBezTo>
                </a:path>
              </a:pathLst>
            </a:custGeom>
            <a:noFill/>
            <a:ln w="57150">
              <a:solidFill>
                <a:srgbClr val="DC372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81" name="Rectangle 32"/>
            <p:cNvSpPr>
              <a:spLocks noChangeArrowheads="1"/>
            </p:cNvSpPr>
            <p:nvPr/>
          </p:nvSpPr>
          <p:spPr bwMode="auto">
            <a:xfrm>
              <a:off x="1736" y="744"/>
              <a:ext cx="992" cy="1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60" name="Rectangle 33"/>
          <p:cNvSpPr>
            <a:spLocks noChangeArrowheads="1"/>
          </p:cNvSpPr>
          <p:nvPr/>
        </p:nvSpPr>
        <p:spPr bwMode="auto">
          <a:xfrm>
            <a:off x="304800" y="3524252"/>
            <a:ext cx="2044700" cy="22018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" name="Rectangle 34"/>
          <p:cNvSpPr>
            <a:spLocks noChangeArrowheads="1"/>
          </p:cNvSpPr>
          <p:nvPr/>
        </p:nvSpPr>
        <p:spPr bwMode="auto">
          <a:xfrm>
            <a:off x="1023940" y="5838827"/>
            <a:ext cx="644525" cy="5699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2" name="Line 35"/>
          <p:cNvSpPr>
            <a:spLocks noChangeShapeType="1"/>
          </p:cNvSpPr>
          <p:nvPr/>
        </p:nvSpPr>
        <p:spPr bwMode="auto">
          <a:xfrm>
            <a:off x="1339850" y="5838827"/>
            <a:ext cx="0" cy="582613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WordArt 36"/>
          <p:cNvSpPr>
            <a:spLocks noChangeArrowheads="1" noChangeShapeType="1" noTextEdit="1"/>
          </p:cNvSpPr>
          <p:nvPr/>
        </p:nvSpPr>
        <p:spPr bwMode="auto">
          <a:xfrm>
            <a:off x="782640" y="6481765"/>
            <a:ext cx="1190625" cy="331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dirty="0">
                <a:solidFill>
                  <a:srgbClr val="00B0F0"/>
                </a:solidFill>
              </a:rPr>
              <a:t>狭缝</a:t>
            </a:r>
            <a:endParaRPr lang="zh-CN" altLang="en-US" sz="3600" b="1" kern="10" dirty="0">
              <a:ln w="9525">
                <a:solidFill>
                  <a:srgbClr val="006600"/>
                </a:solidFill>
                <a:round/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292100" y="3522665"/>
            <a:ext cx="2095500" cy="21732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5" name="Rectangle 38"/>
          <p:cNvSpPr>
            <a:spLocks noChangeArrowheads="1"/>
          </p:cNvSpPr>
          <p:nvPr/>
        </p:nvSpPr>
        <p:spPr bwMode="auto">
          <a:xfrm>
            <a:off x="1081088" y="3540127"/>
            <a:ext cx="500062" cy="2176463"/>
          </a:xfrm>
          <a:prstGeom prst="rect">
            <a:avLst/>
          </a:prstGeom>
          <a:gradFill rotWithShape="0">
            <a:gsLst>
              <a:gs pos="0">
                <a:srgbClr val="662111"/>
              </a:gs>
              <a:gs pos="50000">
                <a:srgbClr val="FF532B"/>
              </a:gs>
              <a:gs pos="100000">
                <a:srgbClr val="662111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676275" y="3540127"/>
            <a:ext cx="285750" cy="2189163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8C1B00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7" name="Rectangle 40"/>
          <p:cNvSpPr>
            <a:spLocks noChangeArrowheads="1"/>
          </p:cNvSpPr>
          <p:nvPr/>
        </p:nvSpPr>
        <p:spPr bwMode="auto">
          <a:xfrm>
            <a:off x="292100" y="3522663"/>
            <a:ext cx="127000" cy="2176462"/>
          </a:xfrm>
          <a:prstGeom prst="rect">
            <a:avLst/>
          </a:prstGeom>
          <a:gradFill rotWithShape="0">
            <a:gsLst>
              <a:gs pos="0">
                <a:srgbClr val="460D00"/>
              </a:gs>
              <a:gs pos="50000">
                <a:srgbClr val="641300"/>
              </a:gs>
              <a:gs pos="100000">
                <a:srgbClr val="460D00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8" name="Rectangle 41"/>
          <p:cNvSpPr>
            <a:spLocks noChangeArrowheads="1"/>
          </p:cNvSpPr>
          <p:nvPr/>
        </p:nvSpPr>
        <p:spPr bwMode="auto">
          <a:xfrm>
            <a:off x="2268538" y="3557588"/>
            <a:ext cx="125412" cy="2176462"/>
          </a:xfrm>
          <a:prstGeom prst="rect">
            <a:avLst/>
          </a:prstGeom>
          <a:gradFill rotWithShape="0">
            <a:gsLst>
              <a:gs pos="0">
                <a:srgbClr val="460D00"/>
              </a:gs>
              <a:gs pos="50000">
                <a:srgbClr val="641300"/>
              </a:gs>
              <a:gs pos="100000">
                <a:srgbClr val="460D00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7" name="Group 42"/>
          <p:cNvGrpSpPr/>
          <p:nvPr/>
        </p:nvGrpSpPr>
        <p:grpSpPr bwMode="auto">
          <a:xfrm>
            <a:off x="5148265" y="5805490"/>
            <a:ext cx="1196975" cy="998537"/>
            <a:chOff x="3335" y="3280"/>
            <a:chExt cx="754" cy="629"/>
          </a:xfrm>
        </p:grpSpPr>
        <p:sp>
          <p:nvSpPr>
            <p:cNvPr id="10269" name="Rectangle 43"/>
            <p:cNvSpPr>
              <a:spLocks noChangeArrowheads="1"/>
            </p:cNvSpPr>
            <p:nvPr/>
          </p:nvSpPr>
          <p:spPr bwMode="auto">
            <a:xfrm>
              <a:off x="3440" y="3280"/>
              <a:ext cx="400" cy="3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70" name="Oval 44"/>
            <p:cNvSpPr>
              <a:spLocks noChangeArrowheads="1"/>
            </p:cNvSpPr>
            <p:nvPr/>
          </p:nvSpPr>
          <p:spPr bwMode="auto">
            <a:xfrm>
              <a:off x="3591" y="3424"/>
              <a:ext cx="88" cy="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71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3335" y="3715"/>
              <a:ext cx="754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b="1" dirty="0">
                  <a:solidFill>
                    <a:srgbClr val="00B0F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圆孔</a:t>
              </a:r>
              <a:endParaRPr lang="zh-CN" altLang="en-US" sz="3600" b="1" kern="10" dirty="0">
                <a:ln w="9525">
                  <a:solidFill>
                    <a:srgbClr val="006600"/>
                  </a:solidFill>
                  <a:round/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46"/>
          <p:cNvGrpSpPr/>
          <p:nvPr/>
        </p:nvGrpSpPr>
        <p:grpSpPr bwMode="auto">
          <a:xfrm>
            <a:off x="7391400" y="5962650"/>
            <a:ext cx="1295400" cy="889000"/>
            <a:chOff x="4695" y="3376"/>
            <a:chExt cx="674" cy="501"/>
          </a:xfrm>
        </p:grpSpPr>
        <p:sp>
          <p:nvSpPr>
            <p:cNvPr id="10267" name="Oval 47"/>
            <p:cNvSpPr>
              <a:spLocks noChangeArrowheads="1"/>
            </p:cNvSpPr>
            <p:nvPr/>
          </p:nvSpPr>
          <p:spPr bwMode="auto">
            <a:xfrm>
              <a:off x="4920" y="3376"/>
              <a:ext cx="120" cy="1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68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4695" y="3667"/>
              <a:ext cx="674" cy="2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b="1" dirty="0">
                  <a:solidFill>
                    <a:srgbClr val="00B0F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圆屏</a:t>
              </a:r>
              <a:endParaRPr lang="zh-CN" altLang="en-US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49"/>
          <p:cNvGrpSpPr/>
          <p:nvPr/>
        </p:nvGrpSpPr>
        <p:grpSpPr bwMode="auto">
          <a:xfrm>
            <a:off x="6808788" y="3509965"/>
            <a:ext cx="2132012" cy="2173287"/>
            <a:chOff x="4312" y="1816"/>
            <a:chExt cx="1296" cy="1392"/>
          </a:xfrm>
        </p:grpSpPr>
        <p:sp>
          <p:nvSpPr>
            <p:cNvPr id="10260" name="Rectangle 50"/>
            <p:cNvSpPr>
              <a:spLocks noChangeArrowheads="1"/>
            </p:cNvSpPr>
            <p:nvPr/>
          </p:nvSpPr>
          <p:spPr bwMode="auto">
            <a:xfrm>
              <a:off x="4312" y="1816"/>
              <a:ext cx="1296" cy="1392"/>
            </a:xfrm>
            <a:prstGeom prst="rect">
              <a:avLst/>
            </a:prstGeom>
            <a:gradFill rotWithShape="0">
              <a:gsLst>
                <a:gs pos="0">
                  <a:srgbClr val="FE9262"/>
                </a:gs>
                <a:gs pos="100000">
                  <a:srgbClr val="DC7F55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61" name="Oval 51"/>
            <p:cNvSpPr>
              <a:spLocks noChangeArrowheads="1"/>
            </p:cNvSpPr>
            <p:nvPr/>
          </p:nvSpPr>
          <p:spPr bwMode="auto">
            <a:xfrm>
              <a:off x="4672" y="2216"/>
              <a:ext cx="576" cy="592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3E1B0C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893C19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62" name="Oval 52"/>
            <p:cNvSpPr>
              <a:spLocks noChangeArrowheads="1"/>
            </p:cNvSpPr>
            <p:nvPr/>
          </p:nvSpPr>
          <p:spPr bwMode="auto">
            <a:xfrm>
              <a:off x="4920" y="2488"/>
              <a:ext cx="56" cy="64"/>
            </a:xfrm>
            <a:prstGeom prst="ellipse">
              <a:avLst/>
            </a:prstGeom>
            <a:solidFill>
              <a:srgbClr val="FFA873"/>
            </a:solidFill>
            <a:ln w="38100">
              <a:solidFill>
                <a:srgbClr val="893C19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63" name="Oval 53"/>
            <p:cNvSpPr>
              <a:spLocks noChangeArrowheads="1"/>
            </p:cNvSpPr>
            <p:nvPr/>
          </p:nvSpPr>
          <p:spPr bwMode="auto">
            <a:xfrm>
              <a:off x="4544" y="2072"/>
              <a:ext cx="840" cy="888"/>
            </a:xfrm>
            <a:prstGeom prst="ellipse">
              <a:avLst/>
            </a:prstGeom>
            <a:noFill/>
            <a:ln w="76200">
              <a:solidFill>
                <a:srgbClr val="B04D2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64" name="Oval 54"/>
            <p:cNvSpPr>
              <a:spLocks noChangeArrowheads="1"/>
            </p:cNvSpPr>
            <p:nvPr/>
          </p:nvSpPr>
          <p:spPr bwMode="auto">
            <a:xfrm>
              <a:off x="4448" y="1976"/>
              <a:ext cx="1024" cy="1080"/>
            </a:xfrm>
            <a:prstGeom prst="ellipse">
              <a:avLst/>
            </a:prstGeom>
            <a:noFill/>
            <a:ln w="76200">
              <a:solidFill>
                <a:srgbClr val="C5552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65" name="Oval 55"/>
            <p:cNvSpPr>
              <a:spLocks noChangeArrowheads="1"/>
            </p:cNvSpPr>
            <p:nvPr/>
          </p:nvSpPr>
          <p:spPr bwMode="auto">
            <a:xfrm>
              <a:off x="4376" y="1904"/>
              <a:ext cx="1168" cy="1232"/>
            </a:xfrm>
            <a:prstGeom prst="ellipse">
              <a:avLst/>
            </a:prstGeom>
            <a:noFill/>
            <a:ln w="57150">
              <a:solidFill>
                <a:srgbClr val="DB67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66" name="Oval 56"/>
            <p:cNvSpPr>
              <a:spLocks noChangeArrowheads="1"/>
            </p:cNvSpPr>
            <p:nvPr/>
          </p:nvSpPr>
          <p:spPr bwMode="auto">
            <a:xfrm>
              <a:off x="4328" y="1840"/>
              <a:ext cx="1264" cy="1360"/>
            </a:xfrm>
            <a:prstGeom prst="ellipse">
              <a:avLst/>
            </a:prstGeom>
            <a:noFill/>
            <a:ln w="57150">
              <a:solidFill>
                <a:srgbClr val="DB67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4" name="Rectangle 57"/>
          <p:cNvSpPr>
            <a:spLocks noChangeArrowheads="1"/>
          </p:cNvSpPr>
          <p:nvPr/>
        </p:nvSpPr>
        <p:spPr bwMode="auto">
          <a:xfrm>
            <a:off x="1692275" y="3530602"/>
            <a:ext cx="285750" cy="2189163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8C1B00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388" y="714375"/>
            <a:ext cx="8964612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　 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在障碍物的尺寸跟光的波长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差不多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甚至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比光的波长还要小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的时候衍射现象十分明显，光不是沿直线传播。</a:t>
            </a:r>
            <a:endParaRPr kumimoji="1"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宋体" panose="02010600030101010101" pitchFamily="2" charset="-122"/>
              </a:rPr>
              <a:t>    光在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没有障碍物的同种均匀介质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中，或在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障碍物的尺寸比光的波长大得多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的情况下，可以认为光是沿直线传播的。</a:t>
            </a:r>
            <a:endParaRPr kumimoji="1" lang="en-US" altLang="zh-CN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0" grpId="0" animBg="1"/>
      <p:bldP spid="61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84" grpId="0" animBg="1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2" y="189057"/>
            <a:ext cx="644892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光的干涉和光的衍射的比较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878764" y="908134"/>
            <a:ext cx="3540837" cy="1459188"/>
            <a:chOff x="1746" y="1797"/>
            <a:chExt cx="2222" cy="522"/>
          </a:xfrm>
        </p:grpSpPr>
        <p:pic>
          <p:nvPicPr>
            <p:cNvPr id="11275" name="Picture 13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1797"/>
              <a:ext cx="222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6" name="Rectangle 14"/>
            <p:cNvSpPr>
              <a:spLocks noChangeArrowheads="1"/>
            </p:cNvSpPr>
            <p:nvPr/>
          </p:nvSpPr>
          <p:spPr bwMode="auto">
            <a:xfrm>
              <a:off x="2645" y="2188"/>
              <a:ext cx="404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solidFill>
                    <a:srgbClr val="FF0000"/>
                  </a:solidFill>
                </a:rPr>
                <a:t>红光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46222"/>
            <a:ext cx="4038600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50825" y="2323020"/>
            <a:ext cx="3714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双缝干涉图样特点：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58753" y="3008640"/>
            <a:ext cx="350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单缝衍射图象特点</a:t>
            </a:r>
            <a:r>
              <a:rPr lang="zh-CN" altLang="en-US" sz="2400" dirty="0">
                <a:latin typeface="宋体" panose="02010600030101010101" pitchFamily="2" charset="-122"/>
              </a:rPr>
              <a:t>：</a:t>
            </a:r>
            <a:endParaRPr lang="zh-CN" altLang="en-US" sz="24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50825" y="3845013"/>
            <a:ext cx="9072563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双缝干涉和单缝衍射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都是光波叠加的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结果，都是波特有的现象，都有明暗相间的条纹。                                     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衍射在任何条件下都可以发生，但发生明显衍射则必须满足一定的条件。而干涉必须有相干光源。                           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一般现象中既有干涉又有衍射。</a:t>
            </a:r>
            <a:endParaRPr lang="zh-CN" altLang="en-US" sz="24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318830" y="2872167"/>
            <a:ext cx="579596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B0F0"/>
                </a:solidFill>
              </a:rPr>
              <a:t>明暗相间、不等距，中间较宽较亮，两边对称亮度渐减弱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319297" y="2377047"/>
            <a:ext cx="49930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B0F0"/>
                </a:solidFill>
              </a:rPr>
              <a:t>明暗相间、等间距，亮度基本相等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  <p:bldP spid="11" grpId="0" uiExpand="1" build="p"/>
      <p:bldP spid="12" grpId="0"/>
      <p:bldP spid="13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WPS 演示</Application>
  <PresentationFormat>全屏显示(4:3)</PresentationFormat>
  <Paragraphs>99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华文楷体</vt:lpstr>
      <vt:lpstr>微软雅黑</vt:lpstr>
      <vt:lpstr>Calibri</vt:lpstr>
      <vt:lpstr>Arial Narrow</vt:lpstr>
      <vt:lpstr>华文中宋</vt:lpstr>
      <vt:lpstr>Times New Roman</vt:lpstr>
      <vt:lpstr>Arial Unicode MS</vt:lpstr>
      <vt:lpstr>等线 Light</vt:lpstr>
      <vt:lpstr>Courier New</vt:lpstr>
      <vt:lpstr>Calibri Light</vt:lpstr>
      <vt:lpstr>等线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衍射现象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、 Song</dc:creator>
  <cp:lastModifiedBy>zxb</cp:lastModifiedBy>
  <cp:revision>101</cp:revision>
  <dcterms:created xsi:type="dcterms:W3CDTF">2017-07-04T05:51:00Z</dcterms:created>
  <dcterms:modified xsi:type="dcterms:W3CDTF">2017-07-27T01:25:09Z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