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9"/>
  </p:notesMasterIdLst>
  <p:sldIdLst>
    <p:sldId id="334" r:id="rId4"/>
    <p:sldId id="348" r:id="rId5"/>
    <p:sldId id="350" r:id="rId6"/>
    <p:sldId id="351" r:id="rId7"/>
    <p:sldId id="360" r:id="rId8"/>
    <p:sldId id="361" r:id="rId10"/>
    <p:sldId id="352" r:id="rId11"/>
    <p:sldId id="362" r:id="rId12"/>
    <p:sldId id="353" r:id="rId13"/>
    <p:sldId id="354" r:id="rId14"/>
    <p:sldId id="349" r:id="rId15"/>
    <p:sldId id="355" r:id="rId16"/>
    <p:sldId id="356" r:id="rId17"/>
    <p:sldId id="359" r:id="rId18"/>
    <p:sldId id="3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37" autoAdjust="0"/>
  </p:normalViewPr>
  <p:slideViewPr>
    <p:cSldViewPr snapToGrid="0">
      <p:cViewPr varScale="1">
        <p:scale>
          <a:sx n="81" d="100"/>
          <a:sy n="81" d="100"/>
        </p:scale>
        <p:origin x="1462" y="82"/>
      </p:cViewPr>
      <p:guideLst>
        <p:guide orient="horz" pos="2168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1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537D-5B64-4185-B0D9-5AF56E103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观看立体电影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拍摄立体电影时，用两个摄影机，两个摄影机的镜头相当于人的两只眼睛，它们同时分别拍下同一物体的两个画像，放映时把两个画像同时映在银幕上。如果设法使观众的一只眼睛只能看到其中一个画面，就可以使观众得到立体感。在放映时，每个放映机镜头上放一个偏振片，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两个偏振片的偏振化方向相互垂直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，观众戴上用偏振片做成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的眼镜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，左眼偏振片的偏振化方向与左面放像机上的偏振化方向相同，右眼偏振片的偏振化方向与右面放像机上的偏振化方向相同，这样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，银幕上的两个画面分别通过两只眼睛观察，在人的脑海中就形成立体化的影像了。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3373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》-10.5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光的偏振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6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524002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5240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849690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6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1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55E6AD-B934-484A-9732-B1797A70FE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3373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》-10.5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光的偏振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20.png"/><Relationship Id="rId7" Type="http://schemas.openxmlformats.org/officeDocument/2006/relationships/image" Target="../media/image1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22.png"/><Relationship Id="rId10" Type="http://schemas.openxmlformats.org/officeDocument/2006/relationships/image" Target="../media/image21.wmf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&#26426;&#26800;&#27874;&#20559;&#25391;.ex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4.wmf"/><Relationship Id="rId1" Type="http://schemas.openxmlformats.org/officeDocument/2006/relationships/control" Target="../activeX/activeX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798171" y="742465"/>
            <a:ext cx="7772400" cy="54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34" tIns="45717" rIns="91434" bIns="45717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光的偏振</a:t>
            </a:r>
            <a:endParaRPr kumimoji="1" lang="zh-CN" alt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kumimoji="1"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光的横波性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线偏振光与自然光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起偏和检偏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偏振的应用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7453" y="780214"/>
            <a:ext cx="32091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四、偏振的应用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03" y="1365780"/>
            <a:ext cx="2500312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应用一：拍摄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4" descr="3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794" y="3696758"/>
            <a:ext cx="3732213" cy="264318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4060" y="1964005"/>
            <a:ext cx="8424863" cy="129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在相机前加偏振片，让它的透振方向与反射光的偏振方向垂直，可消除水面和玻璃表面的反射光，而使图像清晰。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325" y="3678767"/>
            <a:ext cx="3937000" cy="264318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2150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72" y="2567054"/>
            <a:ext cx="4747962" cy="354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0" y="728101"/>
            <a:ext cx="3071812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应用二：立体电影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779" y="1663932"/>
            <a:ext cx="2254022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zh-CN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问题导引</a:t>
            </a:r>
            <a:endParaRPr lang="zh-CN" altLang="zh-CN" sz="2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zh-CN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在观看立体电影时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观众要戴上特制的眼镜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这副眼镜就是一对透振方向相互垂直的偏振片。如果不戴这副眼镜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银幕上的图像就模糊不清了。</a:t>
            </a:r>
            <a:r>
              <a:rPr lang="zh-CN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这是为什么</a:t>
            </a:r>
            <a:r>
              <a: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5530" y="1673345"/>
            <a:ext cx="1709236" cy="332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要点提示</a:t>
            </a: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立体电影的光是偏振光。因为光是横波，只有与偏振片透振方向一致的光才能通过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753" y="860178"/>
            <a:ext cx="3071812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应用三：液晶显示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09396" y="4220528"/>
            <a:ext cx="8458200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两块透振方向相互垂直的偏振片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当中插进一个液晶盒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盒内液晶层的上下是透明的电极板，刻有数字笔画</a:t>
            </a:r>
            <a:endParaRPr lang="zh-CN" altLang="en-US" sz="2400" b="1" dirty="0"/>
          </a:p>
        </p:txBody>
      </p:sp>
      <p:pic>
        <p:nvPicPr>
          <p:cNvPr id="8202" name="Picture 10" descr="new_pa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6" y="1213103"/>
            <a:ext cx="8604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zh0625image00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5681951" y="1363407"/>
            <a:ext cx="3407773" cy="1746250"/>
          </a:xfrm>
          <a:ln w="38100" cap="sq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5" descr="lzh0625image00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7981" y="4644134"/>
            <a:ext cx="3436937" cy="1798638"/>
          </a:xfrm>
          <a:ln w="38100" cap="sq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1903" y="4516122"/>
            <a:ext cx="557212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如果两玻璃板之间加上电压，旋光性消失，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光线</a:t>
            </a:r>
            <a:r>
              <a:rPr lang="zh-CN" altLang="en-US" sz="2400" b="1" dirty="0">
                <a:latin typeface="宋体" panose="02010600030101010101" pitchFamily="2" charset="-122"/>
              </a:rPr>
              <a:t>将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不会通过第二块偏振片</a:t>
            </a:r>
            <a:r>
              <a:rPr lang="zh-CN" altLang="en-US" sz="2400" b="1" dirty="0">
                <a:latin typeface="宋体" panose="02010600030101010101" pitchFamily="2" charset="-122"/>
              </a:rPr>
              <a:t>。 这个电极的区域变暗。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-1840" y="833690"/>
            <a:ext cx="5670153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光线进入</a:t>
            </a:r>
            <a:r>
              <a:rPr lang="zh-CN" altLang="en-US" sz="2400" b="1" dirty="0">
                <a:latin typeface="宋体" panose="02010600030101010101" pitchFamily="2" charset="-122"/>
              </a:rPr>
              <a:t>通过第一个偏振片后，成了偏振光。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通过液晶时，如果上下两极板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没有电压</a:t>
            </a:r>
            <a:r>
              <a:rPr lang="zh-CN" altLang="en-US" sz="2400" b="1" dirty="0">
                <a:latin typeface="宋体" panose="02010600030101010101" pitchFamily="2" charset="-122"/>
              </a:rPr>
              <a:t>，光的偏振方向会被液晶旋转</a:t>
            </a:r>
            <a:r>
              <a:rPr lang="en-US" altLang="zh-CN" sz="2400" b="1" dirty="0">
                <a:latin typeface="宋体" panose="02010600030101010101" pitchFamily="2" charset="-122"/>
              </a:rPr>
              <a:t>90°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液晶的旋光性</a:t>
            </a:r>
            <a:r>
              <a:rPr lang="zh-CN" altLang="en-US" sz="2400" b="1" dirty="0">
                <a:latin typeface="宋体" panose="02010600030101010101" pitchFamily="2" charset="-122"/>
              </a:rPr>
              <a:t>）。它能通过第二块偏振片，这时液晶看起来是透明的。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23023" y="582504"/>
            <a:ext cx="919004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然光和线偏振光的混合光束通过一偏振片。随着偏振片以光的传播方向为轴转动，透射光的强度也跟着改变，最强和最弱的光强之比为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6:1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，那么入射光中自然光和线偏振光光强之比为多大？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-34945" y="2464469"/>
                <a:ext cx="8766216" cy="854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解：设自然光强度为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线偏振光强度为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´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。偏振片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的偏振化方向与线偏振光振动方向平行时，透射光强度为最大，大小为：</a:t>
                </a: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4925" y="2335530"/>
                <a:ext cx="8766175" cy="983615"/>
              </a:xfrm>
              <a:prstGeom prst="rect">
                <a:avLst/>
              </a:prstGeom>
              <a:blipFill rotWithShape="1">
                <a:blip r:embed="rId1"/>
                <a:stretch>
                  <a:fillRect l="-1043" t="-5000" r="-765" b="-1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14" y="3877557"/>
            <a:ext cx="8440051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偏振片的偏振化方向与线偏振光振动方向垂直时，透射光强度为最小，大小为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4020" y="5896293"/>
            <a:ext cx="1682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依题意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46216" y="3104361"/>
          <a:ext cx="2374817" cy="85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" imgW="22250400" imgH="9448800" progId="">
                  <p:embed/>
                </p:oleObj>
              </mc:Choice>
              <mc:Fallback>
                <p:oleObj name="Equation" r:id="rId2" imgW="22250400" imgH="9448800" progId="">
                  <p:embed/>
                  <p:pic>
                    <p:nvPicPr>
                      <p:cNvPr id="0" name="Picture 5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216" y="3104361"/>
                        <a:ext cx="2374817" cy="851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346216" y="4592567"/>
          <a:ext cx="1816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15544800" imgH="9448800" progId="">
                  <p:embed/>
                </p:oleObj>
              </mc:Choice>
              <mc:Fallback>
                <p:oleObj name="Equation" r:id="rId4" imgW="15544800" imgH="9448800" progId="">
                  <p:embed/>
                  <p:pic>
                    <p:nvPicPr>
                      <p:cNvPr id="0" name="Picture 4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216" y="4592567"/>
                        <a:ext cx="18161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94792" y="5640975"/>
          <a:ext cx="1295780" cy="994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13411200" imgH="10363200" progId="">
                  <p:embed/>
                </p:oleObj>
              </mc:Choice>
              <mc:Fallback>
                <p:oleObj name="Equation" r:id="rId6" imgW="13411200" imgH="10363200" progId="">
                  <p:embed/>
                  <p:pic>
                    <p:nvPicPr>
                      <p:cNvPr id="0" name="Picture 3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792" y="5640975"/>
                        <a:ext cx="1295780" cy="994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77581" y="5787385"/>
                <a:ext cx="63366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581" y="5787385"/>
                <a:ext cx="633664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811623" y="5407272"/>
          <a:ext cx="1598124" cy="147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9" imgW="19812000" imgH="18288000" progId="">
                  <p:embed/>
                </p:oleObj>
              </mc:Choice>
              <mc:Fallback>
                <p:oleObj name="Equation" r:id="rId9" imgW="19812000" imgH="18288000" progId="">
                  <p:embed/>
                  <p:pic>
                    <p:nvPicPr>
                      <p:cNvPr id="0" name="Picture 2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623" y="5407272"/>
                        <a:ext cx="1598124" cy="1477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721611" y="5757094"/>
                <a:ext cx="63366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11" y="5757094"/>
                <a:ext cx="633664" cy="6155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556032" y="5635125"/>
          <a:ext cx="1020312" cy="9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2" imgW="10668000" imgH="10363200" progId="">
                  <p:embed/>
                </p:oleObj>
              </mc:Choice>
              <mc:Fallback>
                <p:oleObj name="Equation" r:id="rId12" imgW="10668000" imgH="10363200" progId="">
                  <p:embed/>
                  <p:pic>
                    <p:nvPicPr>
                      <p:cNvPr id="0" name="Picture 1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032" y="5635125"/>
                        <a:ext cx="1020312" cy="984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8" grpId="0" animBg="1"/>
      <p:bldP spid="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285" y="947420"/>
            <a:ext cx="1404938" cy="479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43635" y="1570990"/>
            <a:ext cx="4958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光的横波性：光波是横波。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16660" y="3708400"/>
            <a:ext cx="73825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b="1" dirty="0">
                <a:latin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</a:rPr>
              <a:t>自然光：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自然光由大量轴对称分布的线偏振光集合而成的。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58240" y="1955165"/>
            <a:ext cx="744029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线偏振光：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光电矢量振动只限于某一确定平面内，它的电矢量在与传播方向垂直的平面上的投影为一条直线。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216660" y="4782820"/>
            <a:ext cx="67824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起偏：自然光通过偏振片成为线偏振光的过程。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29360" y="5345430"/>
            <a:ext cx="67824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检偏：借助偏振片检验光的偏振态的过程。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文本框 4101"/>
          <p:cNvSpPr txBox="1">
            <a:spLocks noChangeArrowheads="1"/>
          </p:cNvSpPr>
          <p:nvPr/>
        </p:nvSpPr>
        <p:spPr bwMode="auto">
          <a:xfrm>
            <a:off x="27310" y="1545591"/>
            <a:ext cx="862629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光的干涉和衍射现象表明光是一种波。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5" name="图片 4102" descr="图片2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04" y="3459268"/>
            <a:ext cx="2153125" cy="317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4104"/>
          <p:cNvSpPr>
            <a:spLocks noChangeArrowheads="1"/>
          </p:cNvSpPr>
          <p:nvPr/>
        </p:nvSpPr>
        <p:spPr bwMode="auto">
          <a:xfrm>
            <a:off x="660195" y="2128842"/>
            <a:ext cx="765132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波有横波和纵波，光波是横波还是纵波呢？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用什么方法可以证明？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893189"/>
            <a:ext cx="326126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光的横波性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1"/>
      <p:bldP spid="3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0" y="948169"/>
            <a:ext cx="37147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机械波的偏振现象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6" name="Picture 32" descr="Snap1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57" y="3945208"/>
            <a:ext cx="3614738" cy="25923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 descr="Sna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3845" y="948055"/>
            <a:ext cx="3643630" cy="2432685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67" y="1634497"/>
            <a:ext cx="20351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纵波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6230" y="2002155"/>
            <a:ext cx="53270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能通过与传播方向垂直的任意狭缝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5913" y="2761462"/>
            <a:ext cx="1727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横波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2095" y="3264535"/>
            <a:ext cx="5111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只能通过与振动方向平行的特定狭缝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368" y="4056227"/>
            <a:ext cx="3813384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光是横波还是纵波呢？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252095" y="4787265"/>
            <a:ext cx="4468495" cy="224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光是电磁波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光是横波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798320" y="5592445"/>
            <a:ext cx="1095375" cy="3276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bldLvl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9" name="" r:id="rId1" imgW="7811135" imgH="4965065"/>
        </mc:Choice>
        <mc:Fallback>
          <p:control name="" r:id="rId1" imgW="7811135" imgH="4965065">
            <p:pic>
              <p:nvPicPr>
                <p:cNvPr id="0" name="Host Control  1038"/>
                <p:cNvPicPr>
                  <a:picLocks noChangeAspect="1"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96900" y="1255395"/>
                  <a:ext cx="7811135" cy="4965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1541780"/>
            <a:ext cx="756412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线偏振光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</a:rPr>
              <a:t>光在传播过程中电矢量的振动只限于某一确定平面内，它在与传播方法垂直的平面上的投影为一直线。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28945" y="733610"/>
            <a:ext cx="45998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二、线偏振光与自然光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0043" name="Group 11"/>
          <p:cNvGrpSpPr/>
          <p:nvPr/>
        </p:nvGrpSpPr>
        <p:grpSpPr bwMode="auto">
          <a:xfrm>
            <a:off x="1587500" y="4412933"/>
            <a:ext cx="5953125" cy="490537"/>
            <a:chOff x="384" y="3225"/>
            <a:chExt cx="3750" cy="309"/>
          </a:xfrm>
        </p:grpSpPr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>
              <a:off x="384" y="339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>
              <a:off x="254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>
              <a:off x="62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47" name="Line 15"/>
            <p:cNvSpPr>
              <a:spLocks noChangeShapeType="1"/>
            </p:cNvSpPr>
            <p:nvPr/>
          </p:nvSpPr>
          <p:spPr bwMode="auto">
            <a:xfrm>
              <a:off x="86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>
              <a:off x="110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49" name="Line 17"/>
            <p:cNvSpPr>
              <a:spLocks noChangeShapeType="1"/>
            </p:cNvSpPr>
            <p:nvPr/>
          </p:nvSpPr>
          <p:spPr bwMode="auto">
            <a:xfrm>
              <a:off x="134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50" name="Line 18"/>
            <p:cNvSpPr>
              <a:spLocks noChangeShapeType="1"/>
            </p:cNvSpPr>
            <p:nvPr/>
          </p:nvSpPr>
          <p:spPr bwMode="auto">
            <a:xfrm>
              <a:off x="158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51" name="Line 19"/>
            <p:cNvSpPr>
              <a:spLocks noChangeShapeType="1"/>
            </p:cNvSpPr>
            <p:nvPr/>
          </p:nvSpPr>
          <p:spPr bwMode="auto">
            <a:xfrm>
              <a:off x="182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52" name="Line 20"/>
            <p:cNvSpPr>
              <a:spLocks noChangeShapeType="1"/>
            </p:cNvSpPr>
            <p:nvPr/>
          </p:nvSpPr>
          <p:spPr bwMode="auto">
            <a:xfrm>
              <a:off x="206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2304" y="324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0054" name="Text Box 22"/>
            <p:cNvSpPr txBox="1">
              <a:spLocks noChangeArrowheads="1"/>
            </p:cNvSpPr>
            <p:nvPr/>
          </p:nvSpPr>
          <p:spPr bwMode="auto">
            <a:xfrm>
              <a:off x="3120" y="3225"/>
              <a:ext cx="101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zh-CN" altLang="en-US" sz="2000" b="1">
                  <a:latin typeface="Book Antiqua" panose="02040602050305030304" pitchFamily="18" charset="0"/>
                </a:rPr>
                <a:t>传播方向</a:t>
              </a:r>
              <a:endParaRPr kumimoji="1" lang="zh-CN" altLang="en-US" sz="2000" b="1"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0695" y="911225"/>
            <a:ext cx="783844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</a:rPr>
              <a:t>自然光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</a:rPr>
              <a:t>自然光是由轴对称分布的大量线偏振光的集合。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包含着在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垂直于传播方向上沿一切方向振动</a:t>
            </a:r>
            <a:r>
              <a:rPr lang="zh-CN" altLang="en-US" sz="2400" b="1" dirty="0">
                <a:latin typeface="宋体" panose="02010600030101010101" pitchFamily="2" charset="-122"/>
              </a:rPr>
              <a:t>的偏振光。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如太阳、电灯等普通光源发出的光。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9" y="3281335"/>
            <a:ext cx="6264696" cy="20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0695" y="5688330"/>
            <a:ext cx="7834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一束自然光可分解为两束振动方向相互垂直的线偏振光。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229235" y="1520190"/>
            <a:ext cx="8686165" cy="3322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偏振片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800" b="1" dirty="0">
                <a:sym typeface="+mn-ea"/>
              </a:rPr>
              <a:t>         能选择</a:t>
            </a:r>
            <a:r>
              <a:rPr kumimoji="1" lang="zh-CN" altLang="en-US" sz="2800" b="1" dirty="0" smtClean="0">
                <a:sym typeface="+mn-ea"/>
              </a:rPr>
              <a:t>吸收入射自然光某</a:t>
            </a:r>
            <a:r>
              <a:rPr kumimoji="1" lang="zh-CN" altLang="en-US" sz="2800" b="1" dirty="0">
                <a:sym typeface="+mn-ea"/>
              </a:rPr>
              <a:t>一方向的光振动，而只让与之垂直方向上的光振动通过</a:t>
            </a:r>
            <a:r>
              <a:rPr kumimoji="1" lang="zh-CN" altLang="en-US" sz="2800" b="1" dirty="0" smtClean="0">
                <a:sym typeface="+mn-ea"/>
              </a:rPr>
              <a:t>的</a:t>
            </a:r>
            <a:r>
              <a:rPr kumimoji="1" lang="zh-CN" altLang="en-US" sz="2800" b="1" dirty="0">
                <a:sym typeface="+mn-ea"/>
              </a:rPr>
              <a:t>一种透明薄片。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透振方向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能透过电矢量振动的方向就是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偏振片的透振方向。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89389" y="783904"/>
            <a:ext cx="36824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三、起偏和检偏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9"/>
          <p:cNvGrpSpPr/>
          <p:nvPr/>
        </p:nvGrpSpPr>
        <p:grpSpPr bwMode="auto">
          <a:xfrm>
            <a:off x="5816016" y="2701506"/>
            <a:ext cx="3230973" cy="1066711"/>
            <a:chOff x="6215074" y="2500306"/>
            <a:chExt cx="2705422" cy="1240355"/>
          </a:xfrm>
        </p:grpSpPr>
        <p:pic>
          <p:nvPicPr>
            <p:cNvPr id="18" name="Picture 5" descr="Snap1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215074" y="2500306"/>
              <a:ext cx="2705422" cy="1214942"/>
            </a:xfrm>
            <a:prstGeom prst="rect">
              <a:avLst/>
            </a:prstGeom>
            <a:ln w="38100" cap="sq">
              <a:solidFill>
                <a:srgbClr val="00206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32" name="TextBox 18"/>
            <p:cNvSpPr txBox="1">
              <a:spLocks noChangeArrowheads="1"/>
            </p:cNvSpPr>
            <p:nvPr/>
          </p:nvSpPr>
          <p:spPr bwMode="auto">
            <a:xfrm>
              <a:off x="7223452" y="3343621"/>
              <a:ext cx="357021" cy="39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1256" y="3226362"/>
            <a:ext cx="5308324" cy="2676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起偏器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产生的光是否是线偏振光可通过另一偏振片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Q(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检偏器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检验。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如何检验呢？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Picture 7" descr="Sn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4266" y="3988970"/>
            <a:ext cx="3295519" cy="1151392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5" descr="Sna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791" y="5346280"/>
            <a:ext cx="3328015" cy="1102221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221144" y="897622"/>
            <a:ext cx="5956935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sz="28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</a:t>
            </a:r>
            <a:r>
              <a:rPr kumimoji="1" lang="zh-CN" altLang="en-US" sz="2800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从自然光获得线偏振光的过程</a:t>
            </a:r>
            <a:endParaRPr kumimoji="1"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709" y="1662797"/>
            <a:ext cx="80905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检偏</a:t>
            </a:r>
            <a:r>
              <a:rPr kumimoji="1" lang="zh-CN" altLang="en-US" sz="2800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检验出射光线是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自然光还是线偏振光的过程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660" y="2011820"/>
            <a:ext cx="499554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自然光在玻璃、水面、木质桌面等表面反射时，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反射光和折射光都是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部分偏振光</a:t>
            </a:r>
            <a:r>
              <a:rPr lang="zh-CN" altLang="en-US" sz="2400" b="1" dirty="0">
                <a:latin typeface="宋体" panose="02010600030101010101" pitchFamily="2" charset="-122"/>
              </a:rPr>
              <a:t>。入射角变化时，偏振的程度也有所变化。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400" y="4967605"/>
            <a:ext cx="5154295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如果光入射的方向合适，使反射光与折射光之间的夹角恰好是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90°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，这时反射光是完全线偏振的。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5999" y="1809750"/>
            <a:ext cx="3806660" cy="2981325"/>
            <a:chOff x="5766342" y="2101517"/>
            <a:chExt cx="4596859" cy="32886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766342" y="2101517"/>
              <a:ext cx="4596859" cy="3288630"/>
            </a:xfrm>
            <a:prstGeom prst="rect">
              <a:avLst/>
            </a:prstGeom>
            <a:ln w="38100" cap="sq">
              <a:solidFill>
                <a:srgbClr val="00206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椭圆 2"/>
            <p:cNvSpPr/>
            <p:nvPr/>
          </p:nvSpPr>
          <p:spPr>
            <a:xfrm>
              <a:off x="8926195" y="2925446"/>
              <a:ext cx="100330" cy="755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8722995" y="3052446"/>
              <a:ext cx="100330" cy="755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475345" y="3184526"/>
              <a:ext cx="100330" cy="755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260715" y="3300096"/>
              <a:ext cx="100330" cy="755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52400" y="944880"/>
            <a:ext cx="4067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反射和折射时的偏振</a:t>
            </a:r>
            <a:endParaRPr kumimoji="1"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9385" y="4112260"/>
            <a:ext cx="11995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53" grpId="0" bldLvl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全屏显示(4:3)</PresentationFormat>
  <Paragraphs>119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华文楷体</vt:lpstr>
      <vt:lpstr>微软雅黑</vt:lpstr>
      <vt:lpstr>Times New Roman</vt:lpstr>
      <vt:lpstr>Calibri</vt:lpstr>
      <vt:lpstr>Book Antiqua</vt:lpstr>
      <vt:lpstr>黑体</vt:lpstr>
      <vt:lpstr>Arial Unicode MS</vt:lpstr>
      <vt:lpstr>等线 Light</vt:lpstr>
      <vt:lpstr>Courier New</vt:lpstr>
      <vt:lpstr>Calibri Light</vt:lpstr>
      <vt:lpstr>等线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112</cp:revision>
  <dcterms:created xsi:type="dcterms:W3CDTF">2017-07-04T05:51:00Z</dcterms:created>
  <dcterms:modified xsi:type="dcterms:W3CDTF">2017-07-27T08:54:25Z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