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15"/>
  </p:notesMasterIdLst>
  <p:sldIdLst>
    <p:sldId id="334" r:id="rId4"/>
    <p:sldId id="348" r:id="rId5"/>
    <p:sldId id="352" r:id="rId6"/>
    <p:sldId id="350" r:id="rId7"/>
    <p:sldId id="351" r:id="rId8"/>
    <p:sldId id="360" r:id="rId9"/>
    <p:sldId id="361" r:id="rId10"/>
    <p:sldId id="353" r:id="rId11"/>
    <p:sldId id="364" r:id="rId12"/>
    <p:sldId id="363" r:id="rId13"/>
    <p:sldId id="366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、 Song" initials="、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CC0099"/>
    <a:srgbClr val="0000CC"/>
    <a:srgbClr val="00F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3252" autoAdjust="0"/>
  </p:normalViewPr>
  <p:slideViewPr>
    <p:cSldViewPr snapToGrid="0">
      <p:cViewPr varScale="1">
        <p:scale>
          <a:sx n="79" d="100"/>
          <a:sy n="79" d="100"/>
        </p:scale>
        <p:origin x="1510" y="73"/>
      </p:cViewPr>
      <p:guideLst>
        <p:guide orient="horz" pos="2160"/>
        <p:guide pos="28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D537D-5B64-4185-B0D9-5AF56E103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751CA-E77F-4746-AF13-59DD9914BA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大学物理预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6"/>
          <p:cNvSpPr txBox="1"/>
          <p:nvPr userDrawn="1"/>
        </p:nvSpPr>
        <p:spPr>
          <a:xfrm>
            <a:off x="1143000" y="-25643"/>
            <a:ext cx="6858000" cy="403957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25" b="1" smtClean="0">
                <a:solidFill>
                  <a:srgbClr val="00B0F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025" b="1" smtClean="0">
                <a:solidFill>
                  <a:srgbClr val="00B0F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大学物理预修</a:t>
            </a:r>
            <a:r>
              <a:rPr lang="en-US" altLang="zh-CN" sz="2025" b="1" smtClean="0">
                <a:solidFill>
                  <a:srgbClr val="00B0F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》-10.6 </a:t>
            </a:r>
            <a:r>
              <a:rPr lang="zh-CN" altLang="en-US" sz="2025" b="1" smtClean="0">
                <a:solidFill>
                  <a:srgbClr val="00B0F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光的颜色和色散</a:t>
            </a:r>
            <a:endParaRPr lang="zh-CN" altLang="en-US" sz="2025" b="1">
              <a:solidFill>
                <a:srgbClr val="00B0F0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544F-1AC9-4F59-8053-3AF2180BDF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2BF-1E15-49E4-8E4A-2D64E61737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7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7" y="1524004"/>
            <a:ext cx="4194175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2" y="1524000"/>
            <a:ext cx="4194175" cy="2173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2" y="3849692"/>
            <a:ext cx="4194175" cy="2173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1627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2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2F55E6AD-B934-484A-9732-B1797A70FED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大学物理预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6"/>
          <p:cNvSpPr txBox="1"/>
          <p:nvPr userDrawn="1"/>
        </p:nvSpPr>
        <p:spPr>
          <a:xfrm>
            <a:off x="1143000" y="57483"/>
            <a:ext cx="6858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 wrap="square" rtlCol="0">
            <a:spAutoFit/>
          </a:bodyPr>
          <a:lstStyle/>
          <a:p>
            <a:pPr marL="0" algn="ctr" defTabSz="685800" rtl="0" eaLnBrk="1" latinLnBrk="0" hangingPunct="1"/>
            <a:r>
              <a:rPr lang="en-US" altLang="zh-CN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《</a:t>
            </a:r>
            <a:r>
              <a:rPr lang="zh-CN" altLang="en-US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大学物理预修</a:t>
            </a:r>
            <a:r>
              <a:rPr lang="en-US" altLang="zh-CN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》-10.6 </a:t>
            </a:r>
            <a:r>
              <a:rPr lang="zh-CN" altLang="en-US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光的颜色和色散</a:t>
            </a:r>
            <a:endParaRPr lang="zh-CN" altLang="en-US" sz="2600" b="1" kern="12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905" indent="-128905" algn="l" defTabSz="514350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608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32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4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1576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41478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6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6.xml"/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6.xml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1493520" y="1572895"/>
            <a:ext cx="5850890" cy="844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51432" tIns="25716" rIns="51432" bIns="25716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514350">
              <a:lnSpc>
                <a:spcPct val="150000"/>
              </a:lnSpc>
              <a:defRPr/>
            </a:pPr>
            <a:r>
              <a:rPr kumimoji="1"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10.6 </a:t>
            </a:r>
            <a:r>
              <a:rPr kumimoji="1"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光的颜色和</a:t>
            </a:r>
            <a:r>
              <a:rPr kumimoji="1" lang="zh-CN" altLang="en-US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色散</a:t>
            </a:r>
            <a:endParaRPr kumimoji="1" lang="zh-CN" altLang="en-US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29933" y="2841600"/>
            <a:ext cx="3278222" cy="1955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8965" indent="146050" defTabSz="514350">
              <a:lnSpc>
                <a:spcPct val="150000"/>
              </a:lnSpc>
              <a:defRPr/>
            </a:pP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的颜色</a:t>
            </a:r>
            <a:endParaRPr kumimoji="1"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8965" indent="146050" defTabSz="514350">
              <a:lnSpc>
                <a:spcPct val="150000"/>
              </a:lnSpc>
              <a:defRPr/>
            </a:pP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光的色散</a:t>
            </a:r>
            <a:endParaRPr kumimoji="1" lang="zh-CN" altLang="en-US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8965" indent="146050" defTabSz="514350">
              <a:lnSpc>
                <a:spcPct val="180000"/>
              </a:lnSpc>
              <a:defRPr/>
            </a:pPr>
            <a:r>
              <a:rPr kumimoji="1" lang="en-US" altLang="zh-CN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    </a:t>
            </a:r>
            <a:endParaRPr kumimoji="1" lang="en-US" altLang="zh-CN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90453" y="844743"/>
            <a:ext cx="268732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衍射时的色散</a:t>
            </a:r>
            <a:endParaRPr lang="zh-CN" altLang="en-US" sz="2800" b="1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9" name="Group 2"/>
          <p:cNvGrpSpPr/>
          <p:nvPr/>
        </p:nvGrpSpPr>
        <p:grpSpPr bwMode="auto">
          <a:xfrm>
            <a:off x="1136924" y="2643049"/>
            <a:ext cx="1154199" cy="921652"/>
            <a:chOff x="265" y="1141"/>
            <a:chExt cx="935" cy="865"/>
          </a:xfrm>
        </p:grpSpPr>
        <p:grpSp>
          <p:nvGrpSpPr>
            <p:cNvPr id="50" name="Group 3"/>
            <p:cNvGrpSpPr/>
            <p:nvPr/>
          </p:nvGrpSpPr>
          <p:grpSpPr bwMode="auto">
            <a:xfrm>
              <a:off x="720" y="1291"/>
              <a:ext cx="480" cy="384"/>
              <a:chOff x="576" y="2784"/>
              <a:chExt cx="480" cy="384"/>
            </a:xfrm>
          </p:grpSpPr>
          <p:sp>
            <p:nvSpPr>
              <p:cNvPr id="60" name="Line 4"/>
              <p:cNvSpPr>
                <a:spLocks noChangeShapeType="1"/>
              </p:cNvSpPr>
              <p:nvPr/>
            </p:nvSpPr>
            <p:spPr bwMode="auto">
              <a:xfrm>
                <a:off x="576" y="27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015"/>
              </a:p>
            </p:txBody>
          </p:sp>
          <p:sp>
            <p:nvSpPr>
              <p:cNvPr id="61" name="Line 5"/>
              <p:cNvSpPr>
                <a:spLocks noChangeShapeType="1"/>
              </p:cNvSpPr>
              <p:nvPr/>
            </p:nvSpPr>
            <p:spPr bwMode="auto">
              <a:xfrm>
                <a:off x="576" y="297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015"/>
              </a:p>
            </p:txBody>
          </p:sp>
          <p:sp>
            <p:nvSpPr>
              <p:cNvPr id="62" name="Line 6"/>
              <p:cNvSpPr>
                <a:spLocks noChangeShapeType="1"/>
              </p:cNvSpPr>
              <p:nvPr/>
            </p:nvSpPr>
            <p:spPr bwMode="auto">
              <a:xfrm>
                <a:off x="576" y="3168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015"/>
              </a:p>
            </p:txBody>
          </p:sp>
        </p:grpSp>
        <p:grpSp>
          <p:nvGrpSpPr>
            <p:cNvPr id="51" name="Group 7"/>
            <p:cNvGrpSpPr/>
            <p:nvPr/>
          </p:nvGrpSpPr>
          <p:grpSpPr bwMode="auto">
            <a:xfrm>
              <a:off x="720" y="1291"/>
              <a:ext cx="480" cy="384"/>
              <a:chOff x="576" y="2784"/>
              <a:chExt cx="480" cy="384"/>
            </a:xfrm>
          </p:grpSpPr>
          <p:sp>
            <p:nvSpPr>
              <p:cNvPr id="57" name="Line 8"/>
              <p:cNvSpPr>
                <a:spLocks noChangeShapeType="1"/>
              </p:cNvSpPr>
              <p:nvPr/>
            </p:nvSpPr>
            <p:spPr bwMode="auto">
              <a:xfrm>
                <a:off x="576" y="2784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prstDash val="dash"/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015"/>
              </a:p>
            </p:txBody>
          </p:sp>
          <p:sp>
            <p:nvSpPr>
              <p:cNvPr id="58" name="Line 9"/>
              <p:cNvSpPr>
                <a:spLocks noChangeShapeType="1"/>
              </p:cNvSpPr>
              <p:nvPr/>
            </p:nvSpPr>
            <p:spPr bwMode="auto">
              <a:xfrm>
                <a:off x="576" y="2976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prstDash val="dash"/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015"/>
              </a:p>
            </p:txBody>
          </p:sp>
          <p:sp>
            <p:nvSpPr>
              <p:cNvPr id="59" name="Line 10"/>
              <p:cNvSpPr>
                <a:spLocks noChangeShapeType="1"/>
              </p:cNvSpPr>
              <p:nvPr/>
            </p:nvSpPr>
            <p:spPr bwMode="auto">
              <a:xfrm>
                <a:off x="576" y="3168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prstDash val="dash"/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015"/>
              </a:p>
            </p:txBody>
          </p:sp>
        </p:grpSp>
        <p:grpSp>
          <p:nvGrpSpPr>
            <p:cNvPr id="52" name="Group 11"/>
            <p:cNvGrpSpPr/>
            <p:nvPr/>
          </p:nvGrpSpPr>
          <p:grpSpPr bwMode="auto">
            <a:xfrm>
              <a:off x="720" y="1291"/>
              <a:ext cx="480" cy="384"/>
              <a:chOff x="576" y="2784"/>
              <a:chExt cx="480" cy="384"/>
            </a:xfrm>
          </p:grpSpPr>
          <p:sp>
            <p:nvSpPr>
              <p:cNvPr id="54" name="Line 12"/>
              <p:cNvSpPr>
                <a:spLocks noChangeShapeType="1"/>
              </p:cNvSpPr>
              <p:nvPr/>
            </p:nvSpPr>
            <p:spPr bwMode="auto">
              <a:xfrm>
                <a:off x="576" y="2784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prstDash val="dash"/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015"/>
              </a:p>
            </p:txBody>
          </p:sp>
          <p:sp>
            <p:nvSpPr>
              <p:cNvPr id="55" name="Line 13"/>
              <p:cNvSpPr>
                <a:spLocks noChangeShapeType="1"/>
              </p:cNvSpPr>
              <p:nvPr/>
            </p:nvSpPr>
            <p:spPr bwMode="auto">
              <a:xfrm>
                <a:off x="576" y="2976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prstDash val="dash"/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015"/>
              </a:p>
            </p:txBody>
          </p:sp>
          <p:sp>
            <p:nvSpPr>
              <p:cNvPr id="56" name="Line 14"/>
              <p:cNvSpPr>
                <a:spLocks noChangeShapeType="1"/>
              </p:cNvSpPr>
              <p:nvPr/>
            </p:nvSpPr>
            <p:spPr bwMode="auto">
              <a:xfrm>
                <a:off x="576" y="3168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prstDash val="dash"/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015"/>
              </a:p>
            </p:txBody>
          </p:sp>
        </p:grpSp>
        <p:sp>
          <p:nvSpPr>
            <p:cNvPr id="53" name="Text Box 15"/>
            <p:cNvSpPr txBox="1">
              <a:spLocks noChangeArrowheads="1"/>
            </p:cNvSpPr>
            <p:nvPr/>
          </p:nvSpPr>
          <p:spPr bwMode="auto">
            <a:xfrm>
              <a:off x="265" y="1141"/>
              <a:ext cx="384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激光束</a:t>
              </a:r>
              <a:endParaRPr kumimoji="1" lang="zh-CN" altLang="en-US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63" name="Group 16"/>
          <p:cNvGrpSpPr/>
          <p:nvPr/>
        </p:nvGrpSpPr>
        <p:grpSpPr bwMode="auto">
          <a:xfrm>
            <a:off x="1942004" y="1859389"/>
            <a:ext cx="1694882" cy="2599800"/>
            <a:chOff x="1100" y="351"/>
            <a:chExt cx="1373" cy="2440"/>
          </a:xfrm>
        </p:grpSpPr>
        <p:sp>
          <p:nvSpPr>
            <p:cNvPr id="64" name="Text Box 17"/>
            <p:cNvSpPr txBox="1">
              <a:spLocks noChangeArrowheads="1"/>
            </p:cNvSpPr>
            <p:nvPr/>
          </p:nvSpPr>
          <p:spPr bwMode="auto">
            <a:xfrm>
              <a:off x="1100" y="2445"/>
              <a:ext cx="137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调节狭缝宽窄</a:t>
              </a:r>
              <a:endPara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5" name="Group 18"/>
            <p:cNvGrpSpPr/>
            <p:nvPr/>
          </p:nvGrpSpPr>
          <p:grpSpPr bwMode="auto">
            <a:xfrm>
              <a:off x="1286" y="351"/>
              <a:ext cx="576" cy="2059"/>
              <a:chOff x="1286" y="-331"/>
              <a:chExt cx="576" cy="2059"/>
            </a:xfrm>
          </p:grpSpPr>
          <p:grpSp>
            <p:nvGrpSpPr>
              <p:cNvPr id="66" name="Group 19"/>
              <p:cNvGrpSpPr/>
              <p:nvPr/>
            </p:nvGrpSpPr>
            <p:grpSpPr bwMode="auto">
              <a:xfrm>
                <a:off x="1296" y="144"/>
                <a:ext cx="432" cy="1584"/>
                <a:chOff x="1152" y="2256"/>
                <a:chExt cx="576" cy="1344"/>
              </a:xfrm>
            </p:grpSpPr>
            <p:sp>
              <p:nvSpPr>
                <p:cNvPr id="68" name="AutoShape 20"/>
                <p:cNvSpPr>
                  <a:spLocks noChangeArrowheads="1"/>
                </p:cNvSpPr>
                <p:nvPr/>
              </p:nvSpPr>
              <p:spPr bwMode="auto">
                <a:xfrm rot="5400000">
                  <a:off x="960" y="2448"/>
                  <a:ext cx="960" cy="576"/>
                </a:xfrm>
                <a:prstGeom prst="parallelogram">
                  <a:avLst>
                    <a:gd name="adj" fmla="val 41667"/>
                  </a:avLst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1015"/>
                </a:p>
              </p:txBody>
            </p:sp>
            <p:sp>
              <p:nvSpPr>
                <p:cNvPr id="69" name="Oval 21"/>
                <p:cNvSpPr>
                  <a:spLocks noChangeArrowheads="1"/>
                </p:cNvSpPr>
                <p:nvPr/>
              </p:nvSpPr>
              <p:spPr bwMode="auto">
                <a:xfrm rot="-215348">
                  <a:off x="1344" y="3072"/>
                  <a:ext cx="192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1015"/>
                </a:p>
              </p:txBody>
            </p:sp>
            <p:sp>
              <p:nvSpPr>
                <p:cNvPr id="70" name="Rectangle 22"/>
                <p:cNvSpPr>
                  <a:spLocks noChangeArrowheads="1"/>
                </p:cNvSpPr>
                <p:nvPr/>
              </p:nvSpPr>
              <p:spPr bwMode="auto">
                <a:xfrm>
                  <a:off x="1392" y="3120"/>
                  <a:ext cx="96" cy="43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1015"/>
                </a:p>
              </p:txBody>
            </p:sp>
            <p:sp>
              <p:nvSpPr>
                <p:cNvPr id="71" name="Oval 23"/>
                <p:cNvSpPr>
                  <a:spLocks noChangeArrowheads="1"/>
                </p:cNvSpPr>
                <p:nvPr/>
              </p:nvSpPr>
              <p:spPr bwMode="auto">
                <a:xfrm rot="615646">
                  <a:off x="1208" y="3408"/>
                  <a:ext cx="480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1015"/>
                </a:p>
              </p:txBody>
            </p:sp>
            <p:sp>
              <p:nvSpPr>
                <p:cNvPr id="72" name="Oval 24"/>
                <p:cNvSpPr>
                  <a:spLocks noChangeArrowheads="1"/>
                </p:cNvSpPr>
                <p:nvPr/>
              </p:nvSpPr>
              <p:spPr bwMode="auto">
                <a:xfrm rot="-215348">
                  <a:off x="1344" y="3360"/>
                  <a:ext cx="192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1015"/>
                </a:p>
              </p:txBody>
            </p:sp>
            <p:sp>
              <p:nvSpPr>
                <p:cNvPr id="73" name="AutoShape 25"/>
                <p:cNvSpPr>
                  <a:spLocks noChangeArrowheads="1"/>
                </p:cNvSpPr>
                <p:nvPr/>
              </p:nvSpPr>
              <p:spPr bwMode="auto">
                <a:xfrm rot="5400000">
                  <a:off x="1162" y="2601"/>
                  <a:ext cx="528" cy="317"/>
                </a:xfrm>
                <a:prstGeom prst="parallelogram">
                  <a:avLst>
                    <a:gd name="adj" fmla="val 41640"/>
                  </a:avLst>
                </a:prstGeom>
                <a:solidFill>
                  <a:schemeClr val="hlink"/>
                </a:solidFill>
                <a:ln w="9525">
                  <a:solidFill>
                    <a:schemeClr val="hlink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1015"/>
                </a:p>
              </p:txBody>
            </p:sp>
            <p:sp>
              <p:nvSpPr>
                <p:cNvPr id="74" name="Line 26"/>
                <p:cNvSpPr>
                  <a:spLocks noChangeShapeType="1"/>
                </p:cNvSpPr>
                <p:nvPr/>
              </p:nvSpPr>
              <p:spPr bwMode="auto">
                <a:xfrm>
                  <a:off x="1584" y="2832"/>
                  <a:ext cx="96" cy="48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015"/>
                </a:p>
              </p:txBody>
            </p:sp>
            <p:sp>
              <p:nvSpPr>
                <p:cNvPr id="75" name="Line 27"/>
                <p:cNvSpPr>
                  <a:spLocks noChangeShapeType="1"/>
                </p:cNvSpPr>
                <p:nvPr/>
              </p:nvSpPr>
              <p:spPr bwMode="auto">
                <a:xfrm>
                  <a:off x="1680" y="273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015"/>
                </a:p>
              </p:txBody>
            </p:sp>
            <p:sp>
              <p:nvSpPr>
                <p:cNvPr id="76" name="Line 28"/>
                <p:cNvSpPr>
                  <a:spLocks noChangeShapeType="1"/>
                </p:cNvSpPr>
                <p:nvPr/>
              </p:nvSpPr>
              <p:spPr bwMode="auto">
                <a:xfrm>
                  <a:off x="1440" y="2640"/>
                  <a:ext cx="0" cy="288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015"/>
                </a:p>
              </p:txBody>
            </p:sp>
          </p:grpSp>
          <p:sp>
            <p:nvSpPr>
              <p:cNvPr id="67" name="Text Box 29"/>
              <p:cNvSpPr txBox="1">
                <a:spLocks noChangeArrowheads="1"/>
              </p:cNvSpPr>
              <p:nvPr/>
            </p:nvSpPr>
            <p:spPr bwMode="auto">
              <a:xfrm>
                <a:off x="1286" y="-331"/>
                <a:ext cx="57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狭缝</a:t>
                </a:r>
                <a:endParaRPr kumimoji="1" lang="zh-CN" altLang="en-US" dirty="0">
                  <a:latin typeface="宋体" panose="02010600030101010101" pitchFamily="2" charset="-122"/>
                </a:endParaRPr>
              </a:p>
            </p:txBody>
          </p:sp>
        </p:grpSp>
      </p:grpSp>
      <p:grpSp>
        <p:nvGrpSpPr>
          <p:cNvPr id="77" name="Group 30"/>
          <p:cNvGrpSpPr/>
          <p:nvPr/>
        </p:nvGrpSpPr>
        <p:grpSpPr bwMode="auto">
          <a:xfrm>
            <a:off x="3021342" y="2509837"/>
            <a:ext cx="1407260" cy="1483165"/>
            <a:chOff x="2086" y="192"/>
            <a:chExt cx="1140" cy="1392"/>
          </a:xfrm>
        </p:grpSpPr>
        <p:pic>
          <p:nvPicPr>
            <p:cNvPr id="78" name="Picture 31" descr="Untitled-1 copy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" y="240"/>
              <a:ext cx="768" cy="1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Line 32"/>
            <p:cNvSpPr>
              <a:spLocks noChangeShapeType="1"/>
            </p:cNvSpPr>
            <p:nvPr/>
          </p:nvSpPr>
          <p:spPr bwMode="auto">
            <a:xfrm>
              <a:off x="2086" y="192"/>
              <a:ext cx="794" cy="579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15"/>
            </a:p>
          </p:txBody>
        </p:sp>
        <p:sp>
          <p:nvSpPr>
            <p:cNvPr id="80" name="Line 33"/>
            <p:cNvSpPr>
              <a:spLocks noChangeShapeType="1"/>
            </p:cNvSpPr>
            <p:nvPr/>
          </p:nvSpPr>
          <p:spPr bwMode="auto">
            <a:xfrm>
              <a:off x="2086" y="916"/>
              <a:ext cx="794" cy="579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15"/>
            </a:p>
          </p:txBody>
        </p:sp>
        <p:sp>
          <p:nvSpPr>
            <p:cNvPr id="81" name="Line 34"/>
            <p:cNvSpPr>
              <a:spLocks noChangeShapeType="1"/>
            </p:cNvSpPr>
            <p:nvPr/>
          </p:nvSpPr>
          <p:spPr bwMode="auto">
            <a:xfrm>
              <a:off x="2880" y="771"/>
              <a:ext cx="0" cy="724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15"/>
            </a:p>
          </p:txBody>
        </p:sp>
        <p:sp>
          <p:nvSpPr>
            <p:cNvPr id="82" name="Line 35"/>
            <p:cNvSpPr>
              <a:spLocks noChangeShapeType="1"/>
            </p:cNvSpPr>
            <p:nvPr/>
          </p:nvSpPr>
          <p:spPr bwMode="auto">
            <a:xfrm>
              <a:off x="2086" y="192"/>
              <a:ext cx="0" cy="724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015"/>
            </a:p>
          </p:txBody>
        </p:sp>
        <p:sp>
          <p:nvSpPr>
            <p:cNvPr id="83" name="Text Box 36"/>
            <p:cNvSpPr txBox="1">
              <a:spLocks noChangeArrowheads="1"/>
            </p:cNvSpPr>
            <p:nvPr/>
          </p:nvSpPr>
          <p:spPr bwMode="auto">
            <a:xfrm>
              <a:off x="2938" y="782"/>
              <a:ext cx="288" cy="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像屏</a:t>
              </a:r>
              <a:endParaRPr kumimoji="1" lang="zh-CN" altLang="en-US" dirty="0">
                <a:latin typeface="宋体" panose="02010600030101010101" pitchFamily="2" charset="-122"/>
              </a:endParaRPr>
            </a:p>
          </p:txBody>
        </p:sp>
      </p:grpSp>
      <p:sp>
        <p:nvSpPr>
          <p:cNvPr id="84" name="Line 37"/>
          <p:cNvSpPr>
            <a:spLocks noChangeShapeType="1"/>
          </p:cNvSpPr>
          <p:nvPr/>
        </p:nvSpPr>
        <p:spPr bwMode="auto">
          <a:xfrm flipV="1">
            <a:off x="1756063" y="3024618"/>
            <a:ext cx="1543050" cy="8930"/>
          </a:xfrm>
          <a:prstGeom prst="line">
            <a:avLst/>
          </a:prstGeom>
          <a:noFill/>
          <a:ln w="12700" cap="sq">
            <a:solidFill>
              <a:srgbClr val="CC0000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015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332" y="1389783"/>
            <a:ext cx="3362665" cy="306916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59313" y="4715879"/>
            <a:ext cx="7425275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用白光作为光源，</a:t>
            </a:r>
            <a:r>
              <a:rPr lang="zh-CN" altLang="zh-CN" sz="2400" b="1" kern="1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不同波长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的光产生的衍射图样除中央明条纹仍是白色，其他明条纹为</a:t>
            </a:r>
            <a:r>
              <a:rPr lang="zh-CN" altLang="zh-CN" sz="2400" b="1" kern="1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彩色条纹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，各种单色光在中央明条纹</a:t>
            </a:r>
            <a:r>
              <a:rPr lang="zh-CN" altLang="zh-CN" sz="2400" b="1" kern="1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两侧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形成由紫到红的彩色条纹。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4185" y="705485"/>
            <a:ext cx="1404938" cy="4794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   结</a:t>
            </a:r>
            <a:endParaRPr lang="zh-CN" altLang="en-US" sz="32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734060" y="1184910"/>
            <a:ext cx="7966710" cy="212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>
                <a:latin typeface="宋体" panose="02010600030101010101" pitchFamily="2" charset="-122"/>
              </a:rPr>
              <a:t>1.</a:t>
            </a:r>
            <a:r>
              <a:rPr lang="zh-CN" altLang="en-US" sz="2400" b="1" dirty="0">
                <a:latin typeface="宋体" panose="02010600030101010101" pitchFamily="2" charset="-122"/>
              </a:rPr>
              <a:t>光的颜色：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    人眼对波长在400～760nm范围内的电磁波有视觉效应；   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    波长不同的电磁波，引起人眼的颜色感觉不同。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34060" y="3394710"/>
            <a:ext cx="7675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宋体" panose="02010600030101010101" pitchFamily="2" charset="-122"/>
              </a:rPr>
              <a:t>2.</a:t>
            </a:r>
            <a:r>
              <a:rPr lang="zh-CN" altLang="en-US" sz="2400" b="1" dirty="0">
                <a:latin typeface="宋体" panose="02010600030101010101" pitchFamily="2" charset="-122"/>
              </a:rPr>
              <a:t>光的色散：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    含有多种颜色的复色光被分解为单色光的现象。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734060" y="4593590"/>
            <a:ext cx="7489825" cy="189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00" b="1" dirty="0">
                <a:latin typeface="宋体" panose="02010600030101010101" pitchFamily="2" charset="-122"/>
              </a:rPr>
              <a:t>3.棱镜色散原理：</a:t>
            </a:r>
            <a:endParaRPr lang="en-US" altLang="zh-CN" sz="21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100" b="1" dirty="0">
                <a:latin typeface="宋体" panose="02010600030101010101" pitchFamily="2" charset="-122"/>
              </a:rPr>
              <a:t>     </a:t>
            </a:r>
            <a:r>
              <a:rPr lang="zh-CN" altLang="en-US" sz="2400" b="1" dirty="0">
                <a:latin typeface="宋体" panose="02010600030101010101" pitchFamily="2" charset="-122"/>
              </a:rPr>
              <a:t>同一介质对不同频率的光，具有不同的折射率； 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     红光折射率最小，紫光折射率最大。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7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7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7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7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utoUpdateAnimBg="0" build="p"/>
      <p:bldP spid="32772" grpId="0" autoUpdateAnimBg="0" build="p"/>
      <p:bldP spid="32777" grpId="0" autoUpdateAnimBg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327662" y="961626"/>
            <a:ext cx="2844839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一、光的颜色</a:t>
            </a:r>
            <a:endParaRPr lang="zh-CN" altLang="en-US" sz="28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6" descr="1456742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970" y="1393190"/>
            <a:ext cx="3060700" cy="230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" y="3917950"/>
            <a:ext cx="3585210" cy="21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tou_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865" y="3917950"/>
            <a:ext cx="3530600" cy="219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文本框 99"/>
          <p:cNvSpPr txBox="1"/>
          <p:nvPr/>
        </p:nvSpPr>
        <p:spPr>
          <a:xfrm>
            <a:off x="3347720" y="6176645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五彩缤纷的世界</a:t>
            </a:r>
            <a:endParaRPr lang="zh-CN" altLang="en-US" sz="28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6527" y="874656"/>
            <a:ext cx="8550612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24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可见</a:t>
            </a:r>
            <a:r>
              <a:rPr lang="zh-CN" altLang="zh-CN" sz="24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光</a:t>
            </a:r>
            <a:r>
              <a:rPr lang="zh-CN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电磁波谱</a:t>
            </a:r>
            <a:r>
              <a:rPr lang="zh-CN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中人</a:t>
            </a:r>
            <a:r>
              <a:rPr lang="zh-CN" altLang="zh-CN" sz="2400" b="1" kern="1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眼</a:t>
            </a:r>
            <a:r>
              <a:rPr lang="zh-CN" altLang="en-US" sz="2400" b="1" kern="1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可见</a:t>
            </a:r>
            <a:r>
              <a:rPr lang="zh-CN" altLang="zh-CN" sz="2400" b="1" kern="1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的。</a:t>
            </a:r>
            <a:endParaRPr lang="en-US" altLang="zh-CN" sz="2400" b="1" kern="1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 频率在</a:t>
            </a:r>
            <a:r>
              <a:rPr lang="en-US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3.84×10</a:t>
            </a:r>
            <a:r>
              <a:rPr lang="en-US" altLang="zh-CN" sz="2400" b="1" baseline="300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14</a:t>
            </a:r>
            <a:r>
              <a:rPr lang="zh-CN" altLang="zh-CN" sz="24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～</a:t>
            </a:r>
            <a:r>
              <a:rPr lang="en-US" altLang="zh-CN" sz="24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7.69×10</a:t>
            </a:r>
            <a:r>
              <a:rPr lang="en-US" altLang="zh-CN" sz="2400" b="1" baseline="300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14</a:t>
            </a:r>
            <a:r>
              <a:rPr lang="en-US" altLang="zh-CN" sz="24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Hz 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之间</a:t>
            </a:r>
            <a:r>
              <a:rPr lang="zh-CN" altLang="en-US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zh-CN" altLang="en-US" sz="2400" b="1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 </a:t>
            </a:r>
            <a:r>
              <a:rPr lang="zh-CN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波长</a:t>
            </a:r>
            <a:r>
              <a:rPr lang="zh-CN" altLang="zh-CN" sz="2400" b="1" kern="1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在</a:t>
            </a:r>
            <a:r>
              <a:rPr lang="en-US" altLang="zh-CN" sz="24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400</a:t>
            </a:r>
            <a:r>
              <a:rPr lang="zh-CN" altLang="zh-CN" sz="24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～</a:t>
            </a:r>
            <a:r>
              <a:rPr lang="en-US" altLang="zh-CN" sz="24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760nm</a:t>
            </a:r>
            <a:r>
              <a:rPr lang="zh-CN" altLang="zh-CN" sz="2400" b="1" kern="1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之间。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44245" y="3500120"/>
          <a:ext cx="6931025" cy="264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8145"/>
                <a:gridCol w="2320290"/>
                <a:gridCol w="2942590"/>
              </a:tblGrid>
              <a:tr h="3302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1125"/>
                        </a:spcAft>
                      </a:pPr>
                      <a:r>
                        <a:rPr lang="zh-CN" sz="1600" b="1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颜色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1125"/>
                        </a:spcAft>
                      </a:pPr>
                      <a:r>
                        <a:rPr lang="zh-CN" sz="1600" b="1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波长范围　</a:t>
                      </a:r>
                      <a:r>
                        <a:rPr lang="en-US" altLang="zh-CN" sz="1600" b="1" kern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600" b="0" kern="0" smtClea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nm</a:t>
                      </a:r>
                      <a:r>
                        <a:rPr lang="en-US" sz="1600" b="1" kern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sz="16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endParaRPr lang="zh-CN" sz="1000"/>
                    </a:p>
                  </a:txBody>
                  <a:tcPr marL="38576" marR="38576" marT="0" marB="0">
                    <a:blipFill>
                      <a:blip r:embed="rId1"/>
                      <a:stretch>
                        <a:fillRect l="-135233" t="-24074" r="-345" b="-746296"/>
                      </a:stretch>
                    </a:blip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1125"/>
                        </a:spcAft>
                      </a:pPr>
                      <a:r>
                        <a:rPr lang="zh-CN" sz="1600" ker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红</a:t>
                      </a:r>
                      <a:endParaRPr lang="zh-CN" sz="1600" kern="10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1125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760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630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 marL="281940" algn="ctr">
                        <a:spcBef>
                          <a:spcPts val="14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spc="-5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3.9</a:t>
                      </a:r>
                      <a:r>
                        <a:rPr lang="zh-CN" sz="1600" kern="100" spc="-5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sz="1600" kern="100" spc="-5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4.8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</a:tr>
              <a:tr h="3302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1125"/>
                        </a:spcAft>
                      </a:pPr>
                      <a:r>
                        <a:rPr lang="zh-CN" sz="1600" kern="0">
                          <a:solidFill>
                            <a:srgbClr val="FF99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橙</a:t>
                      </a:r>
                      <a:endParaRPr lang="zh-CN" sz="1600" kern="100">
                        <a:solidFill>
                          <a:srgbClr val="FF99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1125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630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1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spc="-5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4.8</a:t>
                      </a:r>
                      <a:r>
                        <a:rPr lang="zh-CN" sz="1600" kern="100" spc="-5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sz="1600" kern="100" spc="-5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5.0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</a:tr>
              <a:tr h="3302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1125"/>
                        </a:spcAft>
                      </a:pPr>
                      <a:r>
                        <a:rPr lang="zh-CN" sz="1600" kern="0">
                          <a:solidFill>
                            <a:srgbClr val="FFFF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黄</a:t>
                      </a:r>
                      <a:endParaRPr lang="zh-CN" sz="1600" kern="100">
                        <a:solidFill>
                          <a:srgbClr val="FFF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1125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600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570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 marL="298450" algn="ctr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spc="-5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5.0</a:t>
                      </a:r>
                      <a:r>
                        <a:rPr lang="zh-CN" sz="1600" kern="100" spc="-5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sz="1600" kern="100" spc="-5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5.3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</a:tr>
              <a:tr h="3302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1125"/>
                        </a:spcAft>
                      </a:pPr>
                      <a:r>
                        <a:rPr lang="zh-CN" sz="1600" kern="0">
                          <a:solidFill>
                            <a:srgbClr val="00FF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绿</a:t>
                      </a:r>
                      <a:endParaRPr lang="zh-CN" sz="1600" kern="100">
                        <a:solidFill>
                          <a:srgbClr val="00F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1125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570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500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7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spc="-5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5.3</a:t>
                      </a:r>
                      <a:r>
                        <a:rPr lang="zh-CN" sz="1600" kern="100" spc="-5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sz="1600" kern="100" spc="-5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6.0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</a:tr>
              <a:tr h="3302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1125"/>
                        </a:spcAft>
                      </a:pPr>
                      <a:r>
                        <a:rPr lang="zh-CN" sz="1600" kern="0"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青</a:t>
                      </a:r>
                      <a:endParaRPr lang="zh-CN" sz="1600" kern="100"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1125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500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450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 marL="229870" algn="ctr">
                        <a:spcBef>
                          <a:spcPts val="14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spc="-5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6.0</a:t>
                      </a:r>
                      <a:r>
                        <a:rPr lang="zh-CN" sz="1600" kern="100" spc="-5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sz="1600" kern="100" spc="-5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6.7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</a:tr>
              <a:tr h="3302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1125"/>
                        </a:spcAft>
                      </a:pPr>
                      <a:r>
                        <a:rPr lang="zh-CN" sz="1600" kern="0">
                          <a:solidFill>
                            <a:srgbClr val="00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蓝</a:t>
                      </a:r>
                      <a:endParaRPr lang="zh-CN" sz="1600" kern="100">
                        <a:solidFill>
                          <a:srgbClr val="0000C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1125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450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430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1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spc="-5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6.7</a:t>
                      </a:r>
                      <a:r>
                        <a:rPr lang="zh-CN" sz="1600" kern="100" spc="-5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sz="1600" kern="100" spc="-5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7.0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</a:tr>
              <a:tr h="3302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1125"/>
                        </a:spcAft>
                      </a:pPr>
                      <a:r>
                        <a:rPr lang="zh-CN" sz="1600" kern="0">
                          <a:solidFill>
                            <a:srgbClr val="CC00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紫</a:t>
                      </a:r>
                      <a:endParaRPr lang="zh-CN" sz="1600" kern="100">
                        <a:solidFill>
                          <a:srgbClr val="CC00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1125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430</a:t>
                      </a: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 marL="213360" algn="ctr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spc="-5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7.0</a:t>
                      </a:r>
                      <a:r>
                        <a:rPr lang="zh-CN" sz="1600" kern="100" spc="-5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sz="1600" kern="100" spc="-5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7.5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3028315" y="2819400"/>
            <a:ext cx="308737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000" b="1">
                <a:solidFill>
                  <a:srgbClr val="FF0000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可见光颜色与对应的波长</a:t>
            </a:r>
            <a:endParaRPr lang="zh-CN" altLang="en-US" sz="2000" b="1">
              <a:solidFill>
                <a:srgbClr val="FF0000"/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1041238" y="4123084"/>
            <a:ext cx="8103139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不同颜色的光，波长不同</a:t>
            </a:r>
            <a:r>
              <a:rPr lang="zh-CN" altLang="en-US" sz="2400" b="1" dirty="0">
                <a:latin typeface="宋体" panose="02010600030101010101" pitchFamily="2" charset="-122"/>
              </a:rPr>
              <a:t>。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红光</a:t>
            </a:r>
            <a:r>
              <a:rPr lang="zh-CN" altLang="en-US" sz="2400" b="1" dirty="0">
                <a:latin typeface="宋体" panose="02010600030101010101" pitchFamily="2" charset="-122"/>
              </a:rPr>
              <a:t>波长最长（频率最小），</a:t>
            </a:r>
            <a:r>
              <a:rPr lang="zh-CN" altLang="en-US" sz="2400" b="1" dirty="0">
                <a:solidFill>
                  <a:srgbClr val="9933FF"/>
                </a:solidFill>
                <a:latin typeface="宋体" panose="02010600030101010101" pitchFamily="2" charset="-122"/>
              </a:rPr>
              <a:t>紫光</a:t>
            </a:r>
            <a:r>
              <a:rPr lang="zh-CN" altLang="en-US" sz="2400" b="1" dirty="0">
                <a:latin typeface="宋体" panose="02010600030101010101" pitchFamily="2" charset="-122"/>
              </a:rPr>
              <a:t>波长最短</a:t>
            </a: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（频率最大）</a:t>
            </a:r>
            <a:r>
              <a:rPr lang="zh-CN" altLang="en-US" sz="2400" b="1" dirty="0">
                <a:latin typeface="宋体" panose="02010600030101010101" pitchFamily="2" charset="-122"/>
              </a:rPr>
              <a:t>。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443795" y="1157876"/>
            <a:ext cx="8005150" cy="1134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人</a:t>
            </a:r>
            <a:r>
              <a:rPr lang="zh-CN" altLang="en-US" sz="2400" b="1" dirty="0">
                <a:latin typeface="宋体" panose="02010600030101010101" pitchFamily="2" charset="-122"/>
              </a:rPr>
              <a:t>眼视网膜上的两种感光细胞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: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视杆细胞：</a:t>
            </a:r>
            <a:r>
              <a:rPr lang="zh-CN" altLang="en-US" sz="2400" b="1" dirty="0">
                <a:latin typeface="宋体" panose="02010600030101010101" pitchFamily="2" charset="-122"/>
              </a:rPr>
              <a:t>对光敏感，不能区分不同波长（频率）的光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视锥细胞：</a:t>
            </a:r>
            <a:r>
              <a:rPr lang="zh-CN" altLang="en-US" sz="2400" b="1" dirty="0">
                <a:latin typeface="宋体" panose="02010600030101010101" pitchFamily="2" charset="-122"/>
              </a:rPr>
              <a:t>对光敏感度不如视杆细胞，但能区分不同波      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          长（频率）的光。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75615" y="2051685"/>
            <a:ext cx="825881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光的色散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：含有多种颜色的复色光被分解为单色光的现象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475615" y="2933065"/>
            <a:ext cx="769239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光谱</a:t>
            </a:r>
            <a:r>
              <a:rPr lang="zh-CN" altLang="en-US" sz="2400" b="1" dirty="0">
                <a:latin typeface="宋体" panose="02010600030101010101" pitchFamily="2" charset="-122"/>
              </a:rPr>
              <a:t>：含有多种颜色的光被分解后，各种单色光按波长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       大小有序排列的图案。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pic>
        <p:nvPicPr>
          <p:cNvPr id="9" name="Picture 5" descr="2006111317422306[1]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347" y="4809299"/>
            <a:ext cx="5768390" cy="10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373109" y="1465743"/>
            <a:ext cx="248031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光的色散现象 </a:t>
            </a:r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63313" y="744504"/>
            <a:ext cx="2437765" cy="58356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二、光的色散</a:t>
            </a:r>
            <a:r>
              <a:rPr lang="zh-CN" altLang="en-US" sz="3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2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5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2" t="18933" r="16667" b="14799"/>
          <a:stretch>
            <a:fillRect/>
          </a:stretch>
        </p:blipFill>
        <p:spPr bwMode="auto">
          <a:xfrm>
            <a:off x="4970834" y="2380359"/>
            <a:ext cx="3295055" cy="2772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59418" y="873112"/>
            <a:ext cx="32448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牛顿三棱镜分光实验</a:t>
            </a:r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9690" y="1482725"/>
            <a:ext cx="4831080" cy="230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白光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经过棱镜后在光屏上形成一条</a:t>
            </a:r>
            <a:r>
              <a:rPr kumimoji="1"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彩色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的光带，</a:t>
            </a:r>
            <a:r>
              <a:rPr kumimoji="1"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红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光在</a:t>
            </a:r>
            <a:r>
              <a:rPr kumimoji="1"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端，</a:t>
            </a:r>
            <a:r>
              <a:rPr kumimoji="1"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紫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光在最</a:t>
            </a:r>
            <a:r>
              <a:rPr kumimoji="1"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端。光在折射过程中发生了</a:t>
            </a:r>
            <a:r>
              <a:rPr kumimoji="1"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色散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690" y="4107815"/>
            <a:ext cx="4643120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）不同色光通过棱镜后的偏折角度不同是因为棱镜材料对不同色光的</a:t>
            </a:r>
            <a:r>
              <a:rPr kumimoji="1"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折射率不同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62255" y="919480"/>
            <a:ext cx="4556760" cy="421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0625" tIns="26325" rIns="50625" bIns="2632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宋体" panose="02010600030101010101" pitchFamily="2" charset="-122"/>
              </a:rPr>
              <a:t>（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3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）色散的产生的原因</a:t>
            </a:r>
            <a:endParaRPr kumimoji="1"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70189" y="2219615"/>
            <a:ext cx="4116070" cy="421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625" tIns="26325" rIns="50625" bIns="2632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charset="0"/>
              <a:buChar char=""/>
            </a:pPr>
            <a:r>
              <a:rPr lang="zh-CN" altLang="en-US" sz="2400" b="1" dirty="0">
                <a:latin typeface="宋体" panose="02010600030101010101" pitchFamily="2" charset="-122"/>
              </a:rPr>
              <a:t>棱镜对各种色光折射率不同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339090" y="2839720"/>
            <a:ext cx="5034280" cy="457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0625" tIns="26325" rIns="50625" bIns="2632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10000"/>
              </a:lnSpc>
              <a:spcBef>
                <a:spcPct val="50000"/>
              </a:spcBef>
              <a:buClr>
                <a:srgbClr val="0000CC"/>
              </a:buClr>
              <a:buFont typeface="Wingdings" panose="05000000000000000000" charset="0"/>
              <a:buChar char=""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各种</a:t>
            </a:r>
            <a:r>
              <a:rPr lang="zh-CN" altLang="en-US" sz="2400" b="1" dirty="0">
                <a:latin typeface="宋体" panose="02010600030101010101" pitchFamily="2" charset="-122"/>
              </a:rPr>
              <a:t>色光在同一介质中的速度不同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996830" y="5121805"/>
            <a:ext cx="5326147" cy="105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0625" tIns="26325" rIns="50625" bIns="2632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红光</a:t>
            </a:r>
            <a:r>
              <a:rPr lang="zh-CN" altLang="en-US" sz="2400" b="1" dirty="0">
                <a:latin typeface="Calibri" panose="020F0502020204030204" pitchFamily="34" charset="0"/>
              </a:rPr>
              <a:t>速度最大</a:t>
            </a:r>
            <a:r>
              <a:rPr lang="en-US" altLang="zh-CN" sz="2400" b="1" dirty="0">
                <a:latin typeface="Calibri" panose="020F0502020204030204" pitchFamily="34" charset="0"/>
              </a:rPr>
              <a:t>,</a:t>
            </a:r>
            <a:r>
              <a:rPr lang="en-US" altLang="zh-CN" sz="2400" b="1" dirty="0">
                <a:solidFill>
                  <a:srgbClr val="0000FF"/>
                </a:solidFill>
                <a:latin typeface="Calibri" panose="020F0502020204030204" pitchFamily="34" charset="0"/>
              </a:rPr>
              <a:t>    </a:t>
            </a:r>
            <a:r>
              <a:rPr lang="zh-CN" altLang="en-US" sz="2400" b="1" dirty="0">
                <a:solidFill>
                  <a:srgbClr val="CC0099"/>
                </a:solidFill>
                <a:latin typeface="Calibri" panose="020F0502020204030204" pitchFamily="34" charset="0"/>
              </a:rPr>
              <a:t>紫光</a:t>
            </a:r>
            <a:r>
              <a:rPr lang="zh-CN" altLang="en-US" sz="2400" b="1" dirty="0">
                <a:latin typeface="Calibri" panose="020F0502020204030204" pitchFamily="34" charset="0"/>
              </a:rPr>
              <a:t>速度最小</a:t>
            </a:r>
            <a:endParaRPr lang="zh-CN" altLang="en-US" sz="2400" b="1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zh-CN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红光</a:t>
            </a:r>
            <a:r>
              <a:rPr lang="zh-CN" altLang="zh-CN" sz="2400" b="1" dirty="0">
                <a:latin typeface="Calibri" panose="020F0502020204030204" pitchFamily="34" charset="0"/>
              </a:rPr>
              <a:t>折射率最小，</a:t>
            </a:r>
            <a:r>
              <a:rPr lang="zh-CN" altLang="zh-CN" sz="2400" b="1" dirty="0">
                <a:solidFill>
                  <a:srgbClr val="CC0099"/>
                </a:solidFill>
                <a:latin typeface="Calibri" panose="020F0502020204030204" pitchFamily="34" charset="0"/>
              </a:rPr>
              <a:t>紫光</a:t>
            </a:r>
            <a:r>
              <a:rPr lang="zh-CN" altLang="zh-CN" sz="2400" b="1" dirty="0">
                <a:latin typeface="Calibri" panose="020F0502020204030204" pitchFamily="34" charset="0"/>
              </a:rPr>
              <a:t>折射率最大</a:t>
            </a:r>
            <a:endParaRPr lang="zh-CN" altLang="zh-CN" sz="2400" b="1" dirty="0">
              <a:latin typeface="Calibri" panose="020F0502020204030204" pitchFamily="34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39074" y="1597419"/>
            <a:ext cx="5034280" cy="421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625" tIns="26325" rIns="50625" bIns="2632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Clr>
                <a:srgbClr val="0000CC"/>
              </a:buClr>
              <a:buFont typeface="Wingdings" panose="05000000000000000000" charset="0"/>
              <a:buChar char=""/>
            </a:pPr>
            <a:r>
              <a:rPr lang="zh-CN" altLang="en-US" sz="2400" b="1" dirty="0">
                <a:latin typeface="宋体" panose="02010600030101010101" pitchFamily="2" charset="-122"/>
              </a:rPr>
              <a:t>白光是由各种单色光组成的复色光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5508" y="2138771"/>
            <a:ext cx="3274088" cy="2455566"/>
          </a:xfrm>
          <a:prstGeom prst="rect">
            <a:avLst/>
          </a:prstGeom>
        </p:spPr>
      </p:pic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398516" y="3710434"/>
          <a:ext cx="915481" cy="784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2" imgW="381000" imgH="393700" progId="">
                  <p:embed/>
                </p:oleObj>
              </mc:Choice>
              <mc:Fallback>
                <p:oleObj name="Equation" r:id="rId2" imgW="381000" imgH="393700" progId="">
                  <p:embed/>
                  <p:pic>
                    <p:nvPicPr>
                      <p:cNvPr id="0" name="Picture 6" descr="image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516" y="3710434"/>
                        <a:ext cx="915481" cy="78487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94488" y="938509"/>
            <a:ext cx="268732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干涉时的色散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1" name="Group 2"/>
          <p:cNvGrpSpPr/>
          <p:nvPr/>
        </p:nvGrpSpPr>
        <p:grpSpPr bwMode="auto">
          <a:xfrm>
            <a:off x="2178996" y="5077838"/>
            <a:ext cx="4922195" cy="1429966"/>
            <a:chOff x="3312" y="2112"/>
            <a:chExt cx="2160" cy="623"/>
          </a:xfrm>
        </p:grpSpPr>
        <p:grpSp>
          <p:nvGrpSpPr>
            <p:cNvPr id="22" name="Group 3"/>
            <p:cNvGrpSpPr/>
            <p:nvPr/>
          </p:nvGrpSpPr>
          <p:grpSpPr bwMode="auto">
            <a:xfrm>
              <a:off x="3312" y="2112"/>
              <a:ext cx="2160" cy="432"/>
              <a:chOff x="3024" y="960"/>
              <a:chExt cx="2544" cy="672"/>
            </a:xfrm>
          </p:grpSpPr>
          <p:sp>
            <p:nvSpPr>
              <p:cNvPr id="24" name="Rectangle 4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2544" cy="67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015"/>
              </a:p>
            </p:txBody>
          </p:sp>
          <p:pic>
            <p:nvPicPr>
              <p:cNvPr id="25" name="Picture 5" descr="双缝干涉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2" y="1008"/>
                <a:ext cx="2448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3" name="Text Box 6"/>
            <p:cNvSpPr txBox="1">
              <a:spLocks noChangeArrowheads="1"/>
            </p:cNvSpPr>
            <p:nvPr/>
          </p:nvSpPr>
          <p:spPr bwMode="auto">
            <a:xfrm>
              <a:off x="4128" y="2544"/>
              <a:ext cx="62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350">
                  <a:latin typeface="Arial Narrow" panose="020B0606020202030204" pitchFamily="34" charset="0"/>
                  <a:ea typeface="华文楷体" panose="02010600040101010101" pitchFamily="2" charset="-122"/>
                </a:rPr>
                <a:t>红光</a:t>
              </a:r>
              <a:endParaRPr kumimoji="1" lang="zh-CN" altLang="en-US" sz="1350">
                <a:latin typeface="Arial Narrow" panose="020B0606020202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26" name="Group 7"/>
          <p:cNvGrpSpPr/>
          <p:nvPr/>
        </p:nvGrpSpPr>
        <p:grpSpPr bwMode="auto">
          <a:xfrm>
            <a:off x="2178995" y="3589369"/>
            <a:ext cx="4922195" cy="1661043"/>
            <a:chOff x="3312" y="3168"/>
            <a:chExt cx="2160" cy="690"/>
          </a:xfrm>
        </p:grpSpPr>
        <p:grpSp>
          <p:nvGrpSpPr>
            <p:cNvPr id="27" name="Group 8"/>
            <p:cNvGrpSpPr/>
            <p:nvPr/>
          </p:nvGrpSpPr>
          <p:grpSpPr bwMode="auto">
            <a:xfrm>
              <a:off x="3312" y="3168"/>
              <a:ext cx="2160" cy="432"/>
              <a:chOff x="3312" y="2736"/>
              <a:chExt cx="2160" cy="432"/>
            </a:xfrm>
          </p:grpSpPr>
          <p:sp>
            <p:nvSpPr>
              <p:cNvPr id="29" name="Rectangle 9"/>
              <p:cNvSpPr>
                <a:spLocks noChangeArrowheads="1"/>
              </p:cNvSpPr>
              <p:nvPr/>
            </p:nvSpPr>
            <p:spPr bwMode="auto">
              <a:xfrm>
                <a:off x="3312" y="2736"/>
                <a:ext cx="2160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015"/>
              </a:p>
            </p:txBody>
          </p:sp>
          <p:pic>
            <p:nvPicPr>
              <p:cNvPr id="30" name="Picture 10" descr="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0" y="2784"/>
                <a:ext cx="2064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8" name="Text Box 11"/>
            <p:cNvSpPr txBox="1">
              <a:spLocks noChangeArrowheads="1"/>
            </p:cNvSpPr>
            <p:nvPr/>
          </p:nvSpPr>
          <p:spPr bwMode="auto">
            <a:xfrm>
              <a:off x="4128" y="3629"/>
              <a:ext cx="62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350" dirty="0">
                  <a:latin typeface="Arial Narrow" panose="020B0606020202030204" pitchFamily="34" charset="0"/>
                  <a:ea typeface="华文楷体" panose="02010600040101010101" pitchFamily="2" charset="-122"/>
                </a:rPr>
                <a:t>白光</a:t>
              </a:r>
              <a:endParaRPr kumimoji="1" lang="zh-CN" altLang="en-US" sz="1350" dirty="0">
                <a:latin typeface="Arial Narrow" panose="020B0606020202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635000" y="1556385"/>
            <a:ext cx="7560310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用</a:t>
            </a:r>
            <a:r>
              <a:rPr kumimoji="1"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白光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（代替单色光）做双缝干涉实验，由于白光内各种单色光的干涉条纹间距不同，实际反映了它们</a:t>
            </a:r>
            <a:r>
              <a:rPr kumimoji="1"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不同的波长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（或频率），在屏上会出现</a:t>
            </a:r>
            <a:r>
              <a:rPr kumimoji="1"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彩色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条纹。</a:t>
            </a:r>
            <a:endParaRPr kumimoji="1" lang="zh-CN" altLang="en-US" sz="24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05" y="748665"/>
            <a:ext cx="4105910" cy="2642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635" y="1150620"/>
            <a:ext cx="3492500" cy="39509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40" y="3720465"/>
            <a:ext cx="4105275" cy="27819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57265" y="5654675"/>
            <a:ext cx="2128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薄膜干涉</a:t>
            </a:r>
            <a:endParaRPr lang="zh-CN" altLang="en-US" sz="2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991</Words>
  <Application>WPS 演示</Application>
  <PresentationFormat>全屏显示(4:3)</PresentationFormat>
  <Paragraphs>131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Arial</vt:lpstr>
      <vt:lpstr>宋体</vt:lpstr>
      <vt:lpstr>Wingdings</vt:lpstr>
      <vt:lpstr>华文楷体</vt:lpstr>
      <vt:lpstr>微软雅黑</vt:lpstr>
      <vt:lpstr>Calibri</vt:lpstr>
      <vt:lpstr>Times New Roman</vt:lpstr>
      <vt:lpstr>黑体</vt:lpstr>
      <vt:lpstr>Wingdings 2</vt:lpstr>
      <vt:lpstr>Wingdings</vt:lpstr>
      <vt:lpstr>Tahoma</vt:lpstr>
      <vt:lpstr>Arial Narrow</vt:lpstr>
      <vt:lpstr>Arial Unicode MS</vt:lpstr>
      <vt:lpstr>等线 Light</vt:lpstr>
      <vt:lpstr>Courier New</vt:lpstr>
      <vt:lpstr>Calibri Light</vt:lpstr>
      <vt:lpstr>等线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   结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、 Song</dc:creator>
  <cp:lastModifiedBy>zxb</cp:lastModifiedBy>
  <cp:revision>128</cp:revision>
  <dcterms:created xsi:type="dcterms:W3CDTF">2017-07-04T05:51:00Z</dcterms:created>
  <dcterms:modified xsi:type="dcterms:W3CDTF">2017-07-27T01:33:36Z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