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tiff" ContentType="image/tiff"/>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16"/>
  </p:notesMasterIdLst>
  <p:sldIdLst>
    <p:sldId id="334" r:id="rId4"/>
    <p:sldId id="348" r:id="rId5"/>
    <p:sldId id="366" r:id="rId6"/>
    <p:sldId id="360" r:id="rId7"/>
    <p:sldId id="350" r:id="rId8"/>
    <p:sldId id="361" r:id="rId9"/>
    <p:sldId id="353" r:id="rId10"/>
    <p:sldId id="368" r:id="rId11"/>
    <p:sldId id="369" r:id="rId12"/>
    <p:sldId id="371" r:id="rId13"/>
    <p:sldId id="364" r:id="rId14"/>
    <p:sldId id="372" r:id="rId15"/>
    <p:sldId id="373" r:id="rId17"/>
    <p:sldId id="374" r:id="rId18"/>
    <p:sldId id="375" r:id="rId19"/>
    <p:sldId id="376" r:id="rId20"/>
    <p:sldId id="377" r:id="rId21"/>
    <p:sldId id="406" r:id="rId22"/>
    <p:sldId id="363" r:id="rId23"/>
    <p:sldId id="378" r:id="rId24"/>
    <p:sldId id="408" r:id="rId25"/>
    <p:sldId id="379" r:id="rId26"/>
    <p:sldId id="405"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Song"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0099"/>
    <a:srgbClr val="00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94" autoAdjust="0"/>
  </p:normalViewPr>
  <p:slideViewPr>
    <p:cSldViewPr snapToGrid="0">
      <p:cViewPr varScale="1">
        <p:scale>
          <a:sx n="76" d="100"/>
          <a:sy n="76" d="100"/>
        </p:scale>
        <p:origin x="1607" y="87"/>
      </p:cViewPr>
      <p:guideLst>
        <p:guide orient="horz" pos="21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6.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7" Type="http://schemas.openxmlformats.org/officeDocument/2006/relationships/image" Target="../media/image19.emf"/><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D537D-5B64-4185-B0D9-5AF56E1036E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9751CA-E77F-4746-AF13-59DD9914BA2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9751CA-E77F-4746-AF13-59DD9914BA2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9751CA-E77F-4746-AF13-59DD9914BA2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9751CA-E77F-4746-AF13-59DD9914BA2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大学物理预修">
    <p:spTree>
      <p:nvGrpSpPr>
        <p:cNvPr id="1" name=""/>
        <p:cNvGrpSpPr/>
        <p:nvPr/>
      </p:nvGrpSpPr>
      <p:grpSpPr>
        <a:xfrm>
          <a:off x="0" y="0"/>
          <a:ext cx="0" cy="0"/>
          <a:chOff x="0" y="0"/>
          <a:chExt cx="0" cy="0"/>
        </a:xfrm>
      </p:grpSpPr>
      <p:sp>
        <p:nvSpPr>
          <p:cNvPr id="8" name="TextBox 6"/>
          <p:cNvSpPr txBox="1"/>
          <p:nvPr userDrawn="1"/>
        </p:nvSpPr>
        <p:spPr>
          <a:xfrm>
            <a:off x="1143000" y="45608"/>
            <a:ext cx="6858000" cy="392415"/>
          </a:xfrm>
          <a:prstGeom prst="rect">
            <a:avLst/>
          </a:prstGeom>
          <a:noFill/>
          <a:ln>
            <a:noFill/>
          </a:ln>
          <a:effectLst>
            <a:glow rad="127000">
              <a:srgbClr val="00B0F0"/>
            </a:glow>
          </a:effectLst>
        </p:spPr>
        <p:txBody>
          <a:bodyPr wrap="square" rtlCol="0">
            <a:spAutoFit/>
          </a:bodyPr>
          <a:lstStyle/>
          <a:p>
            <a:pPr marL="0" algn="ctr" defTabSz="685800" rtl="0" eaLnBrk="1" latinLnBrk="0" hangingPunct="1"/>
            <a:r>
              <a:rPr lang="en-US" altLang="zh-CN" sz="1950" b="1" kern="1200" dirty="0" smtClean="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a:t>
            </a:r>
            <a:r>
              <a:rPr lang="zh-CN" altLang="en-US" sz="1950" b="1" kern="1200" dirty="0" smtClean="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大学物理预修</a:t>
            </a:r>
            <a:r>
              <a:rPr lang="en-US" altLang="zh-CN" sz="1950" b="1" kern="1200" dirty="0" smtClean="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》-10.7 </a:t>
            </a:r>
            <a:r>
              <a:rPr lang="zh-CN" altLang="en-US" sz="1950" b="1" kern="1200" dirty="0" smtClean="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激光</a:t>
            </a:r>
            <a:endParaRPr lang="zh-CN" altLang="en-US" sz="1950" b="1" kern="1200"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p:txBody>
      </p:sp>
      <p:cxnSp>
        <p:nvCxnSpPr>
          <p:cNvPr id="9" name="直接连接符 8"/>
          <p:cNvCxnSpPr/>
          <p:nvPr userDrawn="1"/>
        </p:nvCxnSpPr>
        <p:spPr>
          <a:xfrm>
            <a:off x="0" y="620688"/>
            <a:ext cx="91440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51073FDB-BD02-49B1-8E86-EB10230EB02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FD2426-9B54-41DC-8F31-8BCC0DD83D7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073FDB-BD02-49B1-8E86-EB10230EB02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FD2426-9B54-41DC-8F31-8BCC0DD83D7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628650" y="365125"/>
            <a:ext cx="5800725"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073FDB-BD02-49B1-8E86-EB10230EB02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FD2426-9B54-41DC-8F31-8BCC0DD83D7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EB6544F-1AC9-4F59-8053-3AF2180BDFE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AA1A2BF-1E15-49E4-8E4A-2D64E61737E7}"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6"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6" y="1524002"/>
            <a:ext cx="4194175"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1" y="1524000"/>
            <a:ext cx="4194175" cy="2173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1" y="3849690"/>
            <a:ext cx="4194175" cy="21732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301626" y="6245225"/>
            <a:ext cx="2289175" cy="47625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6553201" y="6245225"/>
            <a:ext cx="2289175" cy="476250"/>
          </a:xfrm>
        </p:spPr>
        <p:txBody>
          <a:bodyPr/>
          <a:lstStyle>
            <a:lvl1pPr>
              <a:defRPr/>
            </a:lvl1pPr>
          </a:lstStyle>
          <a:p>
            <a:fld id="{2F55E6AD-B934-484A-9732-B1797A70FED0}" type="slidenum">
              <a:rPr lang="en-US" altLang="zh-CN"/>
            </a:fld>
            <a:endParaRPr lang="en-US" altLang="zh-CN"/>
          </a:p>
        </p:txBody>
      </p:sp>
    </p:spTree>
  </p:cSld>
  <p:clrMapOvr>
    <a:masterClrMapping/>
  </p:clrMapOvr>
  <p:transition>
    <p:blinds/>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51073FDB-BD02-49B1-8E86-EB10230EB02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D2426-9B54-41DC-8F31-8BCC0DD83D7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1073FDB-BD02-49B1-8E86-EB10230EB02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D2426-9B54-41DC-8F31-8BCC0DD83D7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51073FDB-BD02-49B1-8E86-EB10230EB02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D2426-9B54-41DC-8F31-8BCC0DD83D7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1073FDB-BD02-49B1-8E86-EB10230EB02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D2426-9B54-41DC-8F31-8BCC0DD83D7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1073FDB-BD02-49B1-8E86-EB10230EB02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2FD2426-9B54-41DC-8F31-8BCC0DD83D7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1073FDB-BD02-49B1-8E86-EB10230EB02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FD2426-9B54-41DC-8F31-8BCC0DD83D7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1073FDB-BD02-49B1-8E86-EB10230EB02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2FD2426-9B54-41DC-8F31-8BCC0DD83D7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73FDB-BD02-49B1-8E86-EB10230EB02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2FD2426-9B54-41DC-8F31-8BCC0DD83D7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51073FDB-BD02-49B1-8E86-EB10230EB02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D2426-9B54-41DC-8F31-8BCC0DD83D7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51073FDB-BD02-49B1-8E86-EB10230EB02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D2426-9B54-41DC-8F31-8BCC0DD83D7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1073FDB-BD02-49B1-8E86-EB10230EB02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D2426-9B54-41DC-8F31-8BCC0DD83D7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1073FDB-BD02-49B1-8E86-EB10230EB02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D2426-9B54-41DC-8F31-8BCC0DD83D7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大学物理预修">
    <p:spTree>
      <p:nvGrpSpPr>
        <p:cNvPr id="1" name=""/>
        <p:cNvGrpSpPr/>
        <p:nvPr/>
      </p:nvGrpSpPr>
      <p:grpSpPr>
        <a:xfrm>
          <a:off x="0" y="0"/>
          <a:ext cx="0" cy="0"/>
          <a:chOff x="0" y="0"/>
          <a:chExt cx="0" cy="0"/>
        </a:xfrm>
      </p:grpSpPr>
      <p:sp>
        <p:nvSpPr>
          <p:cNvPr id="8" name="TextBox 6"/>
          <p:cNvSpPr txBox="1"/>
          <p:nvPr userDrawn="1"/>
        </p:nvSpPr>
        <p:spPr>
          <a:xfrm>
            <a:off x="1143000" y="45608"/>
            <a:ext cx="6858000" cy="492443"/>
          </a:xfrm>
          <a:prstGeom prst="rect">
            <a:avLst/>
          </a:prstGeom>
          <a:noFill/>
          <a:ln>
            <a:noFill/>
          </a:ln>
          <a:effectLst>
            <a:glow rad="127000">
              <a:srgbClr val="00B0F0"/>
            </a:glow>
          </a:effectLst>
        </p:spPr>
        <p:txBody>
          <a:bodyPr wrap="square" rtlCol="0">
            <a:spAutoFit/>
          </a:bodyPr>
          <a:lstStyle/>
          <a:p>
            <a:pPr marL="0" algn="ctr" defTabSz="685800" rtl="0" eaLnBrk="1" latinLnBrk="0" hangingPunct="1"/>
            <a:r>
              <a:rPr lang="en-US" altLang="zh-CN" sz="2600" b="1" kern="1200" dirty="0" smtClean="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a:t>
            </a:r>
            <a:r>
              <a:rPr lang="zh-CN" altLang="en-US" sz="2600" b="1" kern="1200" dirty="0" smtClean="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大学物理预修</a:t>
            </a:r>
            <a:r>
              <a:rPr lang="en-US" altLang="zh-CN" sz="2600" b="1" kern="1200" dirty="0" smtClean="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》-10.7 </a:t>
            </a:r>
            <a:r>
              <a:rPr lang="zh-CN" altLang="en-US" sz="2600" b="1" kern="1200" dirty="0" smtClean="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激光</a:t>
            </a:r>
            <a:endParaRPr lang="zh-CN" altLang="en-US" sz="2600" b="1" kern="1200"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p:txBody>
      </p:sp>
      <p:cxnSp>
        <p:nvCxnSpPr>
          <p:cNvPr id="9" name="直接连接符 8"/>
          <p:cNvCxnSpPr/>
          <p:nvPr userDrawn="1"/>
        </p:nvCxnSpPr>
        <p:spPr>
          <a:xfrm>
            <a:off x="0" y="620688"/>
            <a:ext cx="91440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073FDB-BD02-49B1-8E86-EB10230EB02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FD2426-9B54-41DC-8F31-8BCC0DD83D7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51073FDB-BD02-49B1-8E86-EB10230EB02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FD2426-9B54-41DC-8F31-8BCC0DD83D7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1073FDB-BD02-49B1-8E86-EB10230EB02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FD2426-9B54-41DC-8F31-8BCC0DD83D7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629842" y="2505075"/>
            <a:ext cx="3868340"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4629150" y="2505075"/>
            <a:ext cx="3887391"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1073FDB-BD02-49B1-8E86-EB10230EB0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2FD2426-9B54-41DC-8F31-8BCC0DD83D7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1073FDB-BD02-49B1-8E86-EB10230EB02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2FD2426-9B54-41DC-8F31-8BCC0DD83D7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073FDB-BD02-49B1-8E86-EB10230EB02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2FD2426-9B54-41DC-8F31-8BCC0DD83D7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51073FDB-BD02-49B1-8E86-EB10230EB02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FD2426-9B54-41DC-8F31-8BCC0DD83D7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3" Type="http://schemas.openxmlformats.org/officeDocument/2006/relationships/theme" Target="../theme/theme2.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073FDB-BD02-49B1-8E86-EB10230EB02F}"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FD2426-9B54-41DC-8F31-8BCC0DD83D7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73FDB-BD02-49B1-8E86-EB10230EB02F}"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FD2426-9B54-41DC-8F31-8BCC0DD83D7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26.xml"/><Relationship Id="rId5" Type="http://schemas.openxmlformats.org/officeDocument/2006/relationships/image" Target="../media/image11.png"/><Relationship Id="rId4" Type="http://schemas.openxmlformats.org/officeDocument/2006/relationships/image" Target="../media/image10.wmf"/><Relationship Id="rId3" Type="http://schemas.openxmlformats.org/officeDocument/2006/relationships/oleObject" Target="../embeddings/oleObject20.bin"/><Relationship Id="rId2" Type="http://schemas.openxmlformats.org/officeDocument/2006/relationships/image" Target="../media/image9.wmf"/><Relationship Id="rId1" Type="http://schemas.openxmlformats.org/officeDocument/2006/relationships/oleObject" Target="../embeddings/oleObject19.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25.bin"/><Relationship Id="rId8" Type="http://schemas.openxmlformats.org/officeDocument/2006/relationships/image" Target="../media/image15.emf"/><Relationship Id="rId7" Type="http://schemas.openxmlformats.org/officeDocument/2006/relationships/oleObject" Target="../embeddings/oleObject24.bin"/><Relationship Id="rId6" Type="http://schemas.openxmlformats.org/officeDocument/2006/relationships/image" Target="../media/image14.emf"/><Relationship Id="rId5" Type="http://schemas.openxmlformats.org/officeDocument/2006/relationships/oleObject" Target="../embeddings/oleObject23.bin"/><Relationship Id="rId4" Type="http://schemas.openxmlformats.org/officeDocument/2006/relationships/image" Target="../media/image13.emf"/><Relationship Id="rId3" Type="http://schemas.openxmlformats.org/officeDocument/2006/relationships/oleObject" Target="../embeddings/oleObject22.bin"/><Relationship Id="rId2" Type="http://schemas.openxmlformats.org/officeDocument/2006/relationships/image" Target="../media/image12.wmf"/><Relationship Id="rId18" Type="http://schemas.openxmlformats.org/officeDocument/2006/relationships/notesSlide" Target="../notesSlides/notesSlide1.xml"/><Relationship Id="rId17" Type="http://schemas.openxmlformats.org/officeDocument/2006/relationships/vmlDrawing" Target="../drawings/vmlDrawing7.vml"/><Relationship Id="rId16" Type="http://schemas.openxmlformats.org/officeDocument/2006/relationships/slideLayout" Target="../slideLayouts/slideLayout26.xml"/><Relationship Id="rId15" Type="http://schemas.openxmlformats.org/officeDocument/2006/relationships/image" Target="../media/image19.emf"/><Relationship Id="rId14" Type="http://schemas.openxmlformats.org/officeDocument/2006/relationships/oleObject" Target="../embeddings/oleObject27.bin"/><Relationship Id="rId13" Type="http://schemas.openxmlformats.org/officeDocument/2006/relationships/image" Target="../media/image18.png"/><Relationship Id="rId12" Type="http://schemas.openxmlformats.org/officeDocument/2006/relationships/image" Target="../media/image17.emf"/><Relationship Id="rId11" Type="http://schemas.openxmlformats.org/officeDocument/2006/relationships/oleObject" Target="../embeddings/oleObject26.bin"/><Relationship Id="rId10" Type="http://schemas.openxmlformats.org/officeDocument/2006/relationships/image" Target="../media/image16.emf"/><Relationship Id="rId1" Type="http://schemas.openxmlformats.org/officeDocument/2006/relationships/oleObject" Target="../embeddings/oleObject21.bin"/></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6.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6.xml"/><Relationship Id="rId2" Type="http://schemas.openxmlformats.org/officeDocument/2006/relationships/image" Target="../media/image25.png"/><Relationship Id="rId1"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27.png"/><Relationship Id="rId1" Type="http://schemas.openxmlformats.org/officeDocument/2006/relationships/image" Target="../media/image26.png"/></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6.xml"/><Relationship Id="rId3" Type="http://schemas.openxmlformats.org/officeDocument/2006/relationships/image" Target="../media/image2.tiff"/><Relationship Id="rId2" Type="http://schemas.openxmlformats.org/officeDocument/2006/relationships/image" Target="../media/image28.wmf"/><Relationship Id="rId1" Type="http://schemas.openxmlformats.org/officeDocument/2006/relationships/oleObject" Target="../embeddings/oleObject28.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6.xml"/><Relationship Id="rId2" Type="http://schemas.openxmlformats.org/officeDocument/2006/relationships/image" Target="../media/image29.wmf"/><Relationship Id="rId1" Type="http://schemas.openxmlformats.org/officeDocument/2006/relationships/oleObject" Target="../embeddings/oleObject29.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31.png"/><Relationship Id="rId1"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33.png"/><Relationship Id="rId1"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3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6.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tiff"/></Relationships>
</file>

<file path=ppt/slides/_rels/slide4.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6.xml"/><Relationship Id="rId7" Type="http://schemas.openxmlformats.org/officeDocument/2006/relationships/image" Target="../media/image4.png"/><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26.xml"/><Relationship Id="rId7" Type="http://schemas.openxmlformats.org/officeDocument/2006/relationships/image" Target="../media/image5.png"/><Relationship Id="rId6" Type="http://schemas.openxmlformats.org/officeDocument/2006/relationships/image" Target="../media/image3.wmf"/><Relationship Id="rId5" Type="http://schemas.openxmlformats.org/officeDocument/2006/relationships/oleObject" Target="../embeddings/oleObject6.bin"/><Relationship Id="rId4" Type="http://schemas.openxmlformats.org/officeDocument/2006/relationships/image" Target="../media/image2.wmf"/><Relationship Id="rId3" Type="http://schemas.openxmlformats.org/officeDocument/2006/relationships/oleObject" Target="../embeddings/oleObject5.bin"/><Relationship Id="rId2" Type="http://schemas.openxmlformats.org/officeDocument/2006/relationships/image" Target="../media/image1.wmf"/><Relationship Id="rId1"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oleObject" Target="../embeddings/oleObject10.bin"/><Relationship Id="rId7" Type="http://schemas.openxmlformats.org/officeDocument/2006/relationships/image" Target="../media/image4.png"/><Relationship Id="rId6" Type="http://schemas.openxmlformats.org/officeDocument/2006/relationships/image" Target="../media/image3.wmf"/><Relationship Id="rId5" Type="http://schemas.openxmlformats.org/officeDocument/2006/relationships/oleObject" Target="../embeddings/oleObject9.bin"/><Relationship Id="rId4" Type="http://schemas.openxmlformats.org/officeDocument/2006/relationships/image" Target="../media/image2.wmf"/><Relationship Id="rId3" Type="http://schemas.openxmlformats.org/officeDocument/2006/relationships/oleObject" Target="../embeddings/oleObject8.bin"/><Relationship Id="rId2" Type="http://schemas.openxmlformats.org/officeDocument/2006/relationships/image" Target="../media/image1.wmf"/><Relationship Id="rId13" Type="http://schemas.openxmlformats.org/officeDocument/2006/relationships/vmlDrawing" Target="../drawings/vmlDrawing3.vml"/><Relationship Id="rId12" Type="http://schemas.openxmlformats.org/officeDocument/2006/relationships/slideLayout" Target="../slideLayouts/slideLayout26.xml"/><Relationship Id="rId11" Type="http://schemas.openxmlformats.org/officeDocument/2006/relationships/image" Target="../media/image6.wmf"/><Relationship Id="rId10" Type="http://schemas.openxmlformats.org/officeDocument/2006/relationships/oleObject" Target="../embeddings/oleObject12.bin"/><Relationship Id="rId1"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6.xml"/><Relationship Id="rId6" Type="http://schemas.openxmlformats.org/officeDocument/2006/relationships/image" Target="../media/image2.wmf"/><Relationship Id="rId5" Type="http://schemas.openxmlformats.org/officeDocument/2006/relationships/oleObject" Target="../embeddings/oleObject15.bin"/><Relationship Id="rId4" Type="http://schemas.openxmlformats.org/officeDocument/2006/relationships/image" Target="../media/image1.wmf"/><Relationship Id="rId3" Type="http://schemas.openxmlformats.org/officeDocument/2006/relationships/oleObject" Target="../embeddings/oleObject14.bin"/><Relationship Id="rId2" Type="http://schemas.openxmlformats.org/officeDocument/2006/relationships/image" Target="../media/image7.wmf"/><Relationship Id="rId1"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6.xml"/><Relationship Id="rId6" Type="http://schemas.openxmlformats.org/officeDocument/2006/relationships/image" Target="../media/image2.wmf"/><Relationship Id="rId5" Type="http://schemas.openxmlformats.org/officeDocument/2006/relationships/oleObject" Target="../embeddings/oleObject18.bin"/><Relationship Id="rId4" Type="http://schemas.openxmlformats.org/officeDocument/2006/relationships/image" Target="../media/image1.wmf"/><Relationship Id="rId3" Type="http://schemas.openxmlformats.org/officeDocument/2006/relationships/oleObject" Target="../embeddings/oleObject17.bin"/><Relationship Id="rId2" Type="http://schemas.openxmlformats.org/officeDocument/2006/relationships/image" Target="../media/image8.wmf"/><Relationship Id="rId1"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bwMode="auto">
          <a:xfrm>
            <a:off x="2887574" y="1017859"/>
            <a:ext cx="2647492" cy="1451021"/>
          </a:xfrm>
          <a:prstGeom prst="rect">
            <a:avLst/>
          </a:prstGeom>
          <a:noFill/>
          <a:ln w="9525">
            <a:noFill/>
            <a:miter lim="800000"/>
          </a:ln>
          <a:effectLst/>
        </p:spPr>
        <p:txBody>
          <a:bodyPr lIns="68576" tIns="34288" rIns="68576" bIns="34288"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lnSpc>
                <a:spcPct val="150000"/>
              </a:lnSpc>
              <a:defRPr/>
            </a:pPr>
            <a:r>
              <a:rPr kumimoji="1" lang="en-US" altLang="zh-CN" b="1" dirty="0" smtClean="0">
                <a:solidFill>
                  <a:srgbClr val="00B0F0"/>
                </a:solidFill>
                <a:latin typeface="微软雅黑" panose="020B0503020204020204" pitchFamily="34" charset="-122"/>
                <a:ea typeface="微软雅黑" panose="020B0503020204020204" pitchFamily="34" charset="-122"/>
              </a:rPr>
              <a:t>10.7 </a:t>
            </a:r>
            <a:r>
              <a:rPr kumimoji="1" lang="zh-CN" altLang="en-US" b="1" dirty="0" smtClean="0">
                <a:solidFill>
                  <a:srgbClr val="00B0F0"/>
                </a:solidFill>
                <a:latin typeface="微软雅黑" panose="020B0503020204020204" pitchFamily="34" charset="-122"/>
                <a:ea typeface="微软雅黑" panose="020B0503020204020204" pitchFamily="34" charset="-122"/>
              </a:rPr>
              <a:t>激光</a:t>
            </a:r>
            <a:endParaRPr kumimoji="1" lang="en-US" altLang="zh-CN" dirty="0">
              <a:solidFill>
                <a:srgbClr val="3333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1510030" y="2468823"/>
            <a:ext cx="5781040" cy="3046095"/>
          </a:xfrm>
          <a:prstGeom prst="rect">
            <a:avLst/>
          </a:prstGeom>
        </p:spPr>
        <p:txBody>
          <a:bodyPr wrap="square">
            <a:spAutoFit/>
          </a:bodyPr>
          <a:lstStyle/>
          <a:p>
            <a:pPr marL="812165" indent="194310" defTabSz="685800">
              <a:lnSpc>
                <a:spcPct val="150000"/>
              </a:lnSpc>
              <a:defRPr/>
            </a:pPr>
            <a:r>
              <a:rPr kumimoji="1" lang="zh-CN" altLang="zh-CN" sz="3200" b="1" dirty="0">
                <a:latin typeface="微软雅黑" panose="020B0503020204020204" pitchFamily="34" charset="-122"/>
                <a:ea typeface="微软雅黑" panose="020B0503020204020204" pitchFamily="34" charset="-122"/>
              </a:rPr>
              <a:t>一</a:t>
            </a:r>
            <a:r>
              <a:rPr kumimoji="1" lang="en-US" altLang="zh-CN" sz="3200" b="1" dirty="0">
                <a:latin typeface="微软雅黑" panose="020B0503020204020204" pitchFamily="34" charset="-122"/>
                <a:ea typeface="微软雅黑" panose="020B0503020204020204" pitchFamily="34" charset="-122"/>
              </a:rPr>
              <a:t>.</a:t>
            </a:r>
            <a:r>
              <a:rPr kumimoji="1" lang="zh-CN" altLang="en-US" sz="3200" b="1" dirty="0">
                <a:latin typeface="微软雅黑" panose="020B0503020204020204" pitchFamily="34" charset="-122"/>
                <a:ea typeface="微软雅黑" panose="020B0503020204020204" pitchFamily="34" charset="-122"/>
              </a:rPr>
              <a:t>光与物质的相互作用</a:t>
            </a:r>
            <a:endParaRPr kumimoji="1" lang="en-US" altLang="zh-CN" sz="3200" b="1" dirty="0">
              <a:latin typeface="微软雅黑" panose="020B0503020204020204" pitchFamily="34" charset="-122"/>
              <a:ea typeface="微软雅黑" panose="020B0503020204020204" pitchFamily="34" charset="-122"/>
            </a:endParaRPr>
          </a:p>
          <a:p>
            <a:pPr marL="812165" indent="194310" defTabSz="685800">
              <a:lnSpc>
                <a:spcPct val="150000"/>
              </a:lnSpc>
              <a:defRPr/>
            </a:pPr>
            <a:r>
              <a:rPr kumimoji="1" lang="zh-CN" altLang="en-US" sz="3200" b="1" dirty="0">
                <a:latin typeface="微软雅黑" panose="020B0503020204020204" pitchFamily="34" charset="-122"/>
                <a:ea typeface="微软雅黑" panose="020B0503020204020204" pitchFamily="34" charset="-122"/>
              </a:rPr>
              <a:t>二</a:t>
            </a:r>
            <a:r>
              <a:rPr kumimoji="1" lang="en-US" altLang="zh-CN" sz="3200" b="1" dirty="0">
                <a:latin typeface="微软雅黑" panose="020B0503020204020204" pitchFamily="34" charset="-122"/>
                <a:ea typeface="微软雅黑" panose="020B0503020204020204" pitchFamily="34" charset="-122"/>
              </a:rPr>
              <a:t>.</a:t>
            </a:r>
            <a:r>
              <a:rPr kumimoji="1" lang="zh-CN" altLang="en-US" sz="3200" b="1" dirty="0">
                <a:latin typeface="微软雅黑" panose="020B0503020204020204" pitchFamily="34" charset="-122"/>
                <a:ea typeface="微软雅黑" panose="020B0503020204020204" pitchFamily="34" charset="-122"/>
              </a:rPr>
              <a:t>激光原理</a:t>
            </a:r>
            <a:endParaRPr kumimoji="1" lang="en-US" altLang="zh-CN" sz="3200" b="1" dirty="0">
              <a:latin typeface="微软雅黑" panose="020B0503020204020204" pitchFamily="34" charset="-122"/>
              <a:ea typeface="微软雅黑" panose="020B0503020204020204" pitchFamily="34" charset="-122"/>
            </a:endParaRPr>
          </a:p>
          <a:p>
            <a:pPr marL="812165" indent="194310" defTabSz="685800">
              <a:lnSpc>
                <a:spcPct val="150000"/>
              </a:lnSpc>
              <a:defRPr/>
            </a:pPr>
            <a:r>
              <a:rPr kumimoji="1" lang="zh-CN" altLang="en-US" sz="3200" b="1" dirty="0">
                <a:latin typeface="微软雅黑" panose="020B0503020204020204" pitchFamily="34" charset="-122"/>
                <a:ea typeface="微软雅黑" panose="020B0503020204020204" pitchFamily="34" charset="-122"/>
              </a:rPr>
              <a:t>三</a:t>
            </a:r>
            <a:r>
              <a:rPr kumimoji="1" lang="en-US" altLang="zh-CN" sz="3200" b="1" dirty="0">
                <a:latin typeface="微软雅黑" panose="020B0503020204020204" pitchFamily="34" charset="-122"/>
                <a:ea typeface="微软雅黑" panose="020B0503020204020204" pitchFamily="34" charset="-122"/>
              </a:rPr>
              <a:t>.</a:t>
            </a:r>
            <a:r>
              <a:rPr kumimoji="1" lang="zh-CN" altLang="en-US" sz="3200" b="1" dirty="0">
                <a:latin typeface="微软雅黑" panose="020B0503020204020204" pitchFamily="34" charset="-122"/>
                <a:ea typeface="微软雅黑" panose="020B0503020204020204" pitchFamily="34" charset="-122"/>
              </a:rPr>
              <a:t>激光特性及其应用</a:t>
            </a:r>
            <a:endParaRPr kumimoji="1" lang="en-US" altLang="zh-CN" sz="3200" b="1" dirty="0">
              <a:latin typeface="微软雅黑" panose="020B0503020204020204" pitchFamily="34" charset="-122"/>
              <a:ea typeface="微软雅黑" panose="020B0503020204020204" pitchFamily="34" charset="-122"/>
            </a:endParaRPr>
          </a:p>
          <a:p>
            <a:pPr marL="812165" indent="194310" defTabSz="685800">
              <a:lnSpc>
                <a:spcPct val="150000"/>
              </a:lnSpc>
              <a:defRPr/>
            </a:pPr>
            <a:r>
              <a:rPr kumimoji="1" lang="zh-CN" altLang="en-US" sz="3200" b="1" dirty="0">
                <a:latin typeface="微软雅黑" panose="020B0503020204020204" pitchFamily="34" charset="-122"/>
                <a:ea typeface="微软雅黑" panose="020B0503020204020204" pitchFamily="34" charset="-122"/>
              </a:rPr>
              <a:t>四</a:t>
            </a:r>
            <a:r>
              <a:rPr kumimoji="1" lang="en-US" altLang="zh-CN" sz="3200" b="1" dirty="0">
                <a:latin typeface="微软雅黑" panose="020B0503020204020204" pitchFamily="34" charset="-122"/>
                <a:ea typeface="微软雅黑" panose="020B0503020204020204" pitchFamily="34" charset="-122"/>
              </a:rPr>
              <a:t>.</a:t>
            </a:r>
            <a:r>
              <a:rPr kumimoji="1" lang="zh-CN" altLang="en-US" sz="3200" b="1" dirty="0">
                <a:latin typeface="微软雅黑" panose="020B0503020204020204" pitchFamily="34" charset="-122"/>
                <a:ea typeface="微软雅黑" panose="020B0503020204020204" pitchFamily="34" charset="-122"/>
              </a:rPr>
              <a:t>全息照相</a:t>
            </a:r>
            <a:endParaRPr kumimoji="1" lang="en-US" altLang="zh-CN" sz="3200" b="1"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Box 2"/>
          <p:cNvSpPr txBox="1">
            <a:spLocks noChangeArrowheads="1"/>
          </p:cNvSpPr>
          <p:nvPr/>
        </p:nvSpPr>
        <p:spPr bwMode="auto">
          <a:xfrm>
            <a:off x="203200" y="903605"/>
            <a:ext cx="483298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kumimoji="1" lang="en-US" altLang="zh-CN" sz="2800" b="1" dirty="0">
                <a:solidFill>
                  <a:schemeClr val="tx1"/>
                </a:solidFill>
                <a:latin typeface="宋体" panose="02010600030101010101" pitchFamily="2" charset="-122"/>
                <a:ea typeface="宋体" panose="02010600030101010101" pitchFamily="2" charset="-122"/>
              </a:rPr>
              <a:t>2.</a:t>
            </a:r>
            <a:r>
              <a:rPr kumimoji="1" lang="zh-CN" altLang="en-US" sz="2800" b="1" dirty="0">
                <a:solidFill>
                  <a:schemeClr val="tx1"/>
                </a:solidFill>
                <a:latin typeface="宋体" panose="02010600030101010101" pitchFamily="2" charset="-122"/>
                <a:ea typeface="宋体" panose="02010600030101010101" pitchFamily="2" charset="-122"/>
              </a:rPr>
              <a:t>产生激光的必要条件</a:t>
            </a:r>
            <a:endParaRPr kumimoji="1" lang="zh-CN" altLang="en-US" sz="2800" b="1" dirty="0">
              <a:solidFill>
                <a:schemeClr val="tx1"/>
              </a:solidFill>
              <a:latin typeface="宋体" panose="02010600030101010101" pitchFamily="2" charset="-122"/>
              <a:ea typeface="宋体" panose="02010600030101010101" pitchFamily="2" charset="-122"/>
            </a:endParaRPr>
          </a:p>
        </p:txBody>
      </p:sp>
      <p:graphicFrame>
        <p:nvGraphicFramePr>
          <p:cNvPr id="21" name="Object 4"/>
          <p:cNvGraphicFramePr>
            <a:graphicFrameLocks noChangeAspect="1"/>
          </p:cNvGraphicFramePr>
          <p:nvPr/>
        </p:nvGraphicFramePr>
        <p:xfrm>
          <a:off x="202883" y="2667477"/>
          <a:ext cx="1479550" cy="795655"/>
        </p:xfrm>
        <a:graphic>
          <a:graphicData uri="http://schemas.openxmlformats.org/presentationml/2006/ole">
            <mc:AlternateContent xmlns:mc="http://schemas.openxmlformats.org/markup-compatibility/2006">
              <mc:Choice xmlns:v="urn:schemas-microsoft-com:vml" Requires="v">
                <p:oleObj spid="_x0000_s35853" name="Equation" r:id="rId1" imgW="19202400" imgH="10363200" progId="Equation.DSMT4">
                  <p:embed/>
                </p:oleObj>
              </mc:Choice>
              <mc:Fallback>
                <p:oleObj name="Equation" r:id="rId1" imgW="19202400" imgH="10363200" progId="Equation.DSMT4">
                  <p:embed/>
                  <p:pic>
                    <p:nvPicPr>
                      <p:cNvPr id="0" name="Picture 10" descr="image9"/>
                      <p:cNvPicPr>
                        <a:picLocks noChangeAspect="1" noChangeArrowheads="1"/>
                      </p:cNvPicPr>
                      <p:nvPr/>
                    </p:nvPicPr>
                    <p:blipFill>
                      <a:blip r:embed="rId2"/>
                      <a:srcRect/>
                      <a:stretch>
                        <a:fillRect/>
                      </a:stretch>
                    </p:blipFill>
                    <p:spPr bwMode="auto">
                      <a:xfrm>
                        <a:off x="202883" y="2667477"/>
                        <a:ext cx="1479550" cy="795655"/>
                      </a:xfrm>
                      <a:prstGeom prst="rect">
                        <a:avLst/>
                      </a:prstGeom>
                      <a:solidFill>
                        <a:srgbClr val="FFFF00"/>
                      </a:solidFill>
                    </p:spPr>
                  </p:pic>
                </p:oleObj>
              </mc:Fallback>
            </mc:AlternateContent>
          </a:graphicData>
        </a:graphic>
      </p:graphicFrame>
      <p:sp>
        <p:nvSpPr>
          <p:cNvPr id="2" name="矩形 1"/>
          <p:cNvSpPr/>
          <p:nvPr/>
        </p:nvSpPr>
        <p:spPr>
          <a:xfrm>
            <a:off x="119380" y="5227320"/>
            <a:ext cx="8678545" cy="1291590"/>
          </a:xfrm>
          <a:prstGeom prst="rect">
            <a:avLst/>
          </a:prstGeom>
        </p:spPr>
        <p:txBody>
          <a:bodyPr wrap="square">
            <a:spAutoFit/>
          </a:bodyPr>
          <a:lstStyle/>
          <a:p>
            <a:pPr>
              <a:lnSpc>
                <a:spcPct val="150000"/>
              </a:lnSpc>
            </a:pPr>
            <a:r>
              <a:rPr lang="en-US" altLang="zh-CN" sz="2800" kern="1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sz="2400" b="1" kern="100" dirty="0">
                <a:solidFill>
                  <a:srgbClr val="000000"/>
                </a:solidFill>
                <a:latin typeface="宋体" panose="02010600030101010101" pitchFamily="2" charset="-122"/>
                <a:ea typeface="宋体" panose="02010600030101010101" pitchFamily="2" charset="-122"/>
                <a:cs typeface="Arial" panose="020B0604020202020204" pitchFamily="34" charset="0"/>
              </a:rPr>
              <a:t>理论研究表明，任何工作物质，在适当的激励条件下，可在粒子体系的特定</a:t>
            </a:r>
            <a:r>
              <a:rPr lang="zh-CN" altLang="zh-CN" sz="2400" b="1" kern="100" dirty="0">
                <a:solidFill>
                  <a:srgbClr val="FF0000"/>
                </a:solidFill>
                <a:latin typeface="宋体" panose="02010600030101010101" pitchFamily="2" charset="-122"/>
                <a:ea typeface="宋体" panose="02010600030101010101" pitchFamily="2" charset="-122"/>
                <a:cs typeface="Arial" panose="020B0604020202020204" pitchFamily="34" charset="0"/>
              </a:rPr>
              <a:t>高低能级间</a:t>
            </a:r>
            <a:r>
              <a:rPr lang="zh-CN" altLang="zh-CN" sz="2400" b="1" kern="100" dirty="0">
                <a:solidFill>
                  <a:srgbClr val="000000"/>
                </a:solidFill>
                <a:latin typeface="宋体" panose="02010600030101010101" pitchFamily="2" charset="-122"/>
                <a:ea typeface="宋体" panose="02010600030101010101" pitchFamily="2" charset="-122"/>
                <a:cs typeface="Arial" panose="020B0604020202020204" pitchFamily="34" charset="0"/>
              </a:rPr>
              <a:t>实现</a:t>
            </a:r>
            <a:r>
              <a:rPr lang="zh-CN" altLang="zh-CN" sz="2400" b="1" kern="100" dirty="0">
                <a:solidFill>
                  <a:srgbClr val="FF0000"/>
                </a:solidFill>
                <a:latin typeface="宋体" panose="02010600030101010101" pitchFamily="2" charset="-122"/>
                <a:ea typeface="宋体" panose="02010600030101010101" pitchFamily="2" charset="-122"/>
                <a:cs typeface="Arial" panose="020B0604020202020204" pitchFamily="34" charset="0"/>
              </a:rPr>
              <a:t>粒子数反转</a:t>
            </a:r>
            <a:r>
              <a:rPr lang="zh-CN" altLang="zh-CN" sz="2400" b="1" kern="100" dirty="0">
                <a:solidFill>
                  <a:srgbClr val="000000"/>
                </a:solidFill>
                <a:latin typeface="宋体" panose="02010600030101010101" pitchFamily="2" charset="-122"/>
                <a:ea typeface="宋体" panose="02010600030101010101" pitchFamily="2" charset="-122"/>
                <a:cs typeface="Arial" panose="020B0604020202020204" pitchFamily="34" charset="0"/>
              </a:rPr>
              <a:t>。</a:t>
            </a:r>
            <a:endParaRPr lang="zh-CN" altLang="en-US" sz="2400" b="1" dirty="0">
              <a:latin typeface="宋体" panose="02010600030101010101" pitchFamily="2" charset="-122"/>
              <a:ea typeface="宋体" panose="02010600030101010101" pitchFamily="2" charset="-122"/>
            </a:endParaRPr>
          </a:p>
        </p:txBody>
      </p:sp>
      <p:grpSp>
        <p:nvGrpSpPr>
          <p:cNvPr id="3" name="组合 2"/>
          <p:cNvGrpSpPr/>
          <p:nvPr/>
        </p:nvGrpSpPr>
        <p:grpSpPr>
          <a:xfrm>
            <a:off x="1836183" y="1643236"/>
            <a:ext cx="7117715" cy="1199137"/>
            <a:chOff x="2448244" y="636794"/>
            <a:chExt cx="9490286" cy="1598848"/>
          </a:xfrm>
        </p:grpSpPr>
        <p:sp>
          <p:nvSpPr>
            <p:cNvPr id="40" name="Rectangle 3"/>
            <p:cNvSpPr>
              <a:spLocks noChangeArrowheads="1"/>
            </p:cNvSpPr>
            <p:nvPr/>
          </p:nvSpPr>
          <p:spPr bwMode="auto">
            <a:xfrm>
              <a:off x="2448244" y="636794"/>
              <a:ext cx="9490286" cy="1598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pPr>
              <a:r>
                <a:rPr kumimoji="1" lang="zh-CN" altLang="en-US" sz="2400" b="1" dirty="0">
                  <a:solidFill>
                    <a:srgbClr val="00B0F0"/>
                  </a:solidFill>
                  <a:latin typeface="Times New Roman" panose="02020603050405020304" pitchFamily="18" charset="0"/>
                </a:rPr>
                <a:t>（</a:t>
              </a:r>
              <a:r>
                <a:rPr kumimoji="1" lang="en-US" altLang="zh-CN" sz="2400" b="1" dirty="0">
                  <a:solidFill>
                    <a:srgbClr val="00B0F0"/>
                  </a:solidFill>
                  <a:latin typeface="Times New Roman" panose="02020603050405020304" pitchFamily="18" charset="0"/>
                </a:rPr>
                <a:t>1</a:t>
              </a:r>
              <a:r>
                <a:rPr kumimoji="1" lang="zh-CN" altLang="en-US" sz="2400" b="1" dirty="0">
                  <a:solidFill>
                    <a:srgbClr val="00B0F0"/>
                  </a:solidFill>
                  <a:latin typeface="Times New Roman" panose="02020603050405020304" pitchFamily="18" charset="0"/>
                </a:rPr>
                <a:t>）激活介质：</a:t>
              </a:r>
              <a:r>
                <a:rPr kumimoji="1" lang="zh-CN" altLang="en-US" sz="2400" b="1" dirty="0">
                  <a:latin typeface="Times New Roman" panose="02020603050405020304" pitchFamily="18" charset="0"/>
                </a:rPr>
                <a:t>一般情况：大量原子处于基态，而处激发态的时间很短，约为             ，不稳定。</a:t>
              </a:r>
              <a:endParaRPr kumimoji="1" lang="zh-CN" altLang="en-US" sz="2400" b="1" dirty="0">
                <a:latin typeface="Times New Roman" panose="02020603050405020304" pitchFamily="18" charset="0"/>
              </a:endParaRPr>
            </a:p>
          </p:txBody>
        </p:sp>
        <p:graphicFrame>
          <p:nvGraphicFramePr>
            <p:cNvPr id="41" name="Object 4"/>
            <p:cNvGraphicFramePr>
              <a:graphicFrameLocks noChangeAspect="1"/>
            </p:cNvGraphicFramePr>
            <p:nvPr/>
          </p:nvGraphicFramePr>
          <p:xfrm>
            <a:off x="7625926" y="1596409"/>
            <a:ext cx="1282700" cy="639233"/>
          </p:xfrm>
          <a:graphic>
            <a:graphicData uri="http://schemas.openxmlformats.org/presentationml/2006/ole">
              <mc:AlternateContent xmlns:mc="http://schemas.openxmlformats.org/markup-compatibility/2006">
                <mc:Choice xmlns:v="urn:schemas-microsoft-com:vml" Requires="v">
                  <p:oleObj spid="_x0000_s35854" name="公式" r:id="rId3" imgW="457200" imgH="228600" progId="">
                    <p:embed/>
                  </p:oleObj>
                </mc:Choice>
                <mc:Fallback>
                  <p:oleObj name="公式" r:id="rId3" imgW="457200" imgH="228600" progId="">
                    <p:embed/>
                    <p:pic>
                      <p:nvPicPr>
                        <p:cNvPr id="0" name="Picture 11" descr="image10"/>
                        <p:cNvPicPr>
                          <a:picLocks noChangeAspect="1" noChangeArrowheads="1"/>
                        </p:cNvPicPr>
                        <p:nvPr/>
                      </p:nvPicPr>
                      <p:blipFill>
                        <a:blip r:embed="rId4"/>
                        <a:srcRect/>
                        <a:stretch>
                          <a:fillRect/>
                        </a:stretch>
                      </p:blipFill>
                      <p:spPr bwMode="auto">
                        <a:xfrm>
                          <a:off x="7625926" y="1596409"/>
                          <a:ext cx="1282700" cy="639233"/>
                        </a:xfrm>
                        <a:prstGeom prst="rect">
                          <a:avLst/>
                        </a:prstGeom>
                        <a:noFill/>
                      </p:spPr>
                    </p:pic>
                  </p:oleObj>
                </mc:Fallback>
              </mc:AlternateContent>
            </a:graphicData>
          </a:graphic>
        </p:graphicFrame>
      </p:grpSp>
      <mc:AlternateContent xmlns:mc="http://schemas.openxmlformats.org/markup-compatibility/2006">
        <mc:Choice xmlns:a14="http://schemas.microsoft.com/office/drawing/2010/main" Requires="a14">
          <p:sp>
            <p:nvSpPr>
              <p:cNvPr id="4" name="矩形 3"/>
              <p:cNvSpPr/>
              <p:nvPr/>
            </p:nvSpPr>
            <p:spPr>
              <a:xfrm>
                <a:off x="814070" y="3605183"/>
                <a:ext cx="984885"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CN" altLang="en-US" sz="1350" i="1">
                              <a:latin typeface="Cambria Math" panose="02040503050406030204" pitchFamily="18" charset="0"/>
                            </a:rPr>
                          </m:ctrlPr>
                        </m:dPr>
                        <m:e>
                          <m:sSub>
                            <m:sSubPr>
                              <m:ctrlPr>
                                <a:rPr lang="zh-CN" altLang="en-US" sz="1350" i="1">
                                  <a:latin typeface="Cambria Math" panose="02040503050406030204" pitchFamily="18" charset="0"/>
                                </a:rPr>
                              </m:ctrlPr>
                            </m:sSubPr>
                            <m:e>
                              <m:r>
                                <a:rPr lang="zh-CN" altLang="en-US" sz="1350" i="1">
                                  <a:latin typeface="Cambria Math" panose="02040503050406030204" pitchFamily="18" charset="0"/>
                                </a:rPr>
                                <m:t>𝑁</m:t>
                              </m:r>
                            </m:e>
                            <m:sub>
                              <m:r>
                                <a:rPr lang="zh-CN" altLang="en-US" sz="1350">
                                  <a:latin typeface="Cambria Math" panose="02040503050406030204" pitchFamily="18" charset="0"/>
                                </a:rPr>
                                <m:t>2</m:t>
                              </m:r>
                            </m:sub>
                          </m:sSub>
                          <m:r>
                            <a:rPr lang="zh-CN" altLang="en-US" sz="1350">
                              <a:latin typeface="Cambria Math" panose="02040503050406030204" pitchFamily="18" charset="0"/>
                            </a:rPr>
                            <m:t>&gt;</m:t>
                          </m:r>
                          <m:sSub>
                            <m:sSubPr>
                              <m:ctrlPr>
                                <a:rPr lang="zh-CN" altLang="en-US" sz="1350" i="1">
                                  <a:latin typeface="Cambria Math" panose="02040503050406030204" pitchFamily="18" charset="0"/>
                                </a:rPr>
                              </m:ctrlPr>
                            </m:sSubPr>
                            <m:e>
                              <m:r>
                                <a:rPr lang="zh-CN" altLang="en-US" sz="1350" i="1">
                                  <a:latin typeface="Cambria Math" panose="02040503050406030204" pitchFamily="18" charset="0"/>
                                </a:rPr>
                                <m:t>𝑁</m:t>
                              </m:r>
                            </m:e>
                            <m:sub>
                              <m:r>
                                <a:rPr lang="zh-CN" altLang="en-US" sz="1350">
                                  <a:latin typeface="Cambria Math" panose="02040503050406030204" pitchFamily="18" charset="0"/>
                                </a:rPr>
                                <m:t>1</m:t>
                              </m:r>
                            </m:sub>
                          </m:sSub>
                        </m:e>
                      </m:d>
                    </m:oMath>
                  </m:oMathPara>
                </a14:m>
                <a:endParaRPr lang="zh-CN" altLang="en-US" sz="1350" dirty="0"/>
              </a:p>
            </p:txBody>
          </p:sp>
        </mc:Choice>
        <mc:Fallback>
          <p:sp>
            <p:nvSpPr>
              <p:cNvPr id="4" name="矩形 3"/>
              <p:cNvSpPr>
                <a:spLocks noRot="1" noChangeAspect="1" noMove="1" noResize="1" noEditPoints="1" noAdjustHandles="1" noChangeArrowheads="1" noChangeShapeType="1" noTextEdit="1"/>
              </p:cNvSpPr>
              <p:nvPr/>
            </p:nvSpPr>
            <p:spPr>
              <a:xfrm>
                <a:off x="450215" y="3605183"/>
                <a:ext cx="984885" cy="300082"/>
              </a:xfrm>
              <a:prstGeom prst="rect">
                <a:avLst/>
              </a:prstGeom>
              <a:blipFill rotWithShape="1">
                <a:blip r:embed="rId5"/>
                <a:stretch>
                  <a:fillRect/>
                </a:stretch>
              </a:blipFill>
            </p:spPr>
            <p:txBody>
              <a:bodyPr/>
              <a:lstStyle/>
              <a:p>
                <a:r>
                  <a:rPr lang="zh-CN" altLang="en-US">
                    <a:noFill/>
                  </a:rPr>
                  <a:t> </a:t>
                </a:r>
                <a:endParaRPr lang="zh-CN" altLang="en-US">
                  <a:noFill/>
                </a:endParaRPr>
              </a:p>
            </p:txBody>
          </p:sp>
        </mc:Fallback>
      </mc:AlternateContent>
      <p:sp>
        <p:nvSpPr>
          <p:cNvPr id="42" name="Text Box 2"/>
          <p:cNvSpPr txBox="1">
            <a:spLocks noChangeArrowheads="1"/>
          </p:cNvSpPr>
          <p:nvPr/>
        </p:nvSpPr>
        <p:spPr bwMode="auto">
          <a:xfrm>
            <a:off x="1918335" y="2829560"/>
            <a:ext cx="695325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pPr>
            <a:r>
              <a:rPr kumimoji="1" lang="zh-CN" altLang="en-US" sz="2400" b="1" dirty="0">
                <a:solidFill>
                  <a:srgbClr val="00B0F0"/>
                </a:solidFill>
                <a:latin typeface="Times New Roman" panose="02020603050405020304" pitchFamily="18" charset="0"/>
              </a:rPr>
              <a:t>（</a:t>
            </a:r>
            <a:r>
              <a:rPr kumimoji="1" lang="en-US" altLang="zh-CN" sz="2400" b="1" dirty="0">
                <a:solidFill>
                  <a:srgbClr val="00B0F0"/>
                </a:solidFill>
                <a:latin typeface="Times New Roman" panose="02020603050405020304" pitchFamily="18" charset="0"/>
              </a:rPr>
              <a:t>2</a:t>
            </a:r>
            <a:r>
              <a:rPr kumimoji="1" lang="zh-CN" altLang="en-US" sz="2400" b="1" dirty="0">
                <a:solidFill>
                  <a:srgbClr val="00B0F0"/>
                </a:solidFill>
                <a:latin typeface="Times New Roman" panose="02020603050405020304" pitchFamily="18" charset="0"/>
              </a:rPr>
              <a:t>）抽运装置：</a:t>
            </a:r>
            <a:r>
              <a:rPr kumimoji="1" lang="zh-CN" altLang="en-US" sz="2400" b="1" dirty="0">
                <a:latin typeface="宋体" panose="02010600030101010101" pitchFamily="2" charset="-122"/>
              </a:rPr>
              <a:t>它是使激活介质产生粒子数反转的装置。        </a:t>
            </a:r>
            <a:endParaRPr kumimoji="1" lang="zh-CN" altLang="en-US" sz="2400" b="1" dirty="0">
              <a:latin typeface="宋体" panose="02010600030101010101" pitchFamily="2" charset="-122"/>
            </a:endParaRPr>
          </a:p>
        </p:txBody>
      </p:sp>
      <p:sp>
        <p:nvSpPr>
          <p:cNvPr id="43" name="Text Box 2"/>
          <p:cNvSpPr txBox="1">
            <a:spLocks noChangeArrowheads="1"/>
          </p:cNvSpPr>
          <p:nvPr/>
        </p:nvSpPr>
        <p:spPr bwMode="auto">
          <a:xfrm>
            <a:off x="1918097" y="3905361"/>
            <a:ext cx="6625529"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defRPr/>
            </a:pPr>
            <a:r>
              <a:rPr kumimoji="1" lang="zh-CN" altLang="en-US" sz="2400" b="1" dirty="0">
                <a:solidFill>
                  <a:srgbClr val="00B0F0"/>
                </a:solidFill>
                <a:latin typeface="Times New Roman" panose="02020603050405020304" pitchFamily="18" charset="0"/>
                <a:ea typeface="宋体" panose="02010600030101010101" pitchFamily="2" charset="-122"/>
              </a:rPr>
              <a:t>（</a:t>
            </a:r>
            <a:r>
              <a:rPr kumimoji="1" lang="en-US" altLang="zh-CN" sz="2400" b="1" dirty="0">
                <a:solidFill>
                  <a:srgbClr val="00B0F0"/>
                </a:solidFill>
                <a:latin typeface="Times New Roman" panose="02020603050405020304" pitchFamily="18" charset="0"/>
                <a:ea typeface="宋体" panose="02010600030101010101" pitchFamily="2" charset="-122"/>
              </a:rPr>
              <a:t>3</a:t>
            </a:r>
            <a:r>
              <a:rPr kumimoji="1" lang="zh-CN" altLang="en-US" sz="2400" b="1" dirty="0">
                <a:solidFill>
                  <a:srgbClr val="00B0F0"/>
                </a:solidFill>
                <a:latin typeface="Times New Roman" panose="02020603050405020304" pitchFamily="18" charset="0"/>
                <a:ea typeface="宋体" panose="02010600030101010101" pitchFamily="2" charset="-122"/>
              </a:rPr>
              <a:t>）光学共振腔：</a:t>
            </a:r>
            <a:r>
              <a:rPr kumimoji="1" lang="zh-CN" altLang="en-US" sz="2400" b="1" dirty="0">
                <a:latin typeface="宋体" panose="02010600030101010101" pitchFamily="2" charset="-122"/>
                <a:ea typeface="宋体" panose="02010600030101010101" pitchFamily="2" charset="-122"/>
              </a:rPr>
              <a:t>要获得具有一定寿命和强度的激光，必须加光学谐振腔。</a:t>
            </a:r>
            <a:r>
              <a:rPr kumimoji="1" lang="zh-CN" altLang="en-US" sz="2400" b="1" dirty="0">
                <a:solidFill>
                  <a:srgbClr val="FF6600"/>
                </a:solidFill>
                <a:effectLst>
                  <a:outerShdw blurRad="38100" dist="38100" dir="2700000" algn="tl">
                    <a:srgbClr val="C0C0C0"/>
                  </a:outerShdw>
                </a:effectLst>
                <a:latin typeface="宋体" panose="02010600030101010101" pitchFamily="2" charset="-122"/>
                <a:ea typeface="宋体" panose="02010600030101010101" pitchFamily="2" charset="-122"/>
              </a:rPr>
              <a:t>    </a:t>
            </a:r>
            <a:endParaRPr kumimoji="1" lang="zh-CN" altLang="en-US" sz="2400" b="1" dirty="0">
              <a:solidFill>
                <a:srgbClr val="FF6600"/>
              </a:solidFill>
              <a:effectLst>
                <a:outerShdw blurRad="38100" dist="38100" dir="2700000" algn="tl">
                  <a:srgbClr val="C0C0C0"/>
                </a:outerShdw>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2" grpId="0" bldLvl="0" animBg="1"/>
      <p:bldP spid="43"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89560" y="904160"/>
            <a:ext cx="3840480" cy="521970"/>
          </a:xfrm>
          <a:prstGeom prst="rect">
            <a:avLst/>
          </a:prstGeom>
        </p:spPr>
        <p:txBody>
          <a:bodyPr wrap="none">
            <a:spAutoFit/>
          </a:bodyPr>
          <a:lstStyle/>
          <a:p>
            <a:r>
              <a:rPr lang="zh-CN" altLang="zh-CN" sz="2800" b="1" dirty="0">
                <a:solidFill>
                  <a:srgbClr val="00B0F0"/>
                </a:solidFill>
                <a:latin typeface="微软雅黑" panose="020B0503020204020204" pitchFamily="34" charset="-122"/>
                <a:ea typeface="微软雅黑" panose="020B0503020204020204" pitchFamily="34" charset="-122"/>
              </a:rPr>
              <a:t>三</a:t>
            </a:r>
            <a:r>
              <a:rPr lang="en-US" altLang="zh-CN" sz="2800" b="1" dirty="0">
                <a:solidFill>
                  <a:srgbClr val="00B0F0"/>
                </a:solidFill>
                <a:latin typeface="微软雅黑" panose="020B0503020204020204" pitchFamily="34" charset="-122"/>
                <a:ea typeface="微软雅黑" panose="020B0503020204020204" pitchFamily="34" charset="-122"/>
              </a:rPr>
              <a:t>.</a:t>
            </a:r>
            <a:r>
              <a:rPr lang="zh-CN" altLang="en-US" sz="2800" b="1" dirty="0">
                <a:solidFill>
                  <a:srgbClr val="00B0F0"/>
                </a:solidFill>
                <a:latin typeface="微软雅黑" panose="020B0503020204020204" pitchFamily="34" charset="-122"/>
                <a:ea typeface="微软雅黑" panose="020B0503020204020204" pitchFamily="34" charset="-122"/>
              </a:rPr>
              <a:t>激光的特性及其应用</a:t>
            </a:r>
            <a:endParaRPr lang="zh-CN" altLang="en-US" sz="2800" b="1" dirty="0">
              <a:solidFill>
                <a:srgbClr val="00B0F0"/>
              </a:solidFill>
              <a:latin typeface="微软雅黑" panose="020B0503020204020204" pitchFamily="34" charset="-122"/>
              <a:ea typeface="微软雅黑" panose="020B0503020204020204" pitchFamily="34" charset="-122"/>
            </a:endParaRPr>
          </a:p>
        </p:txBody>
      </p:sp>
      <p:sp>
        <p:nvSpPr>
          <p:cNvPr id="8" name="Text Box 7"/>
          <p:cNvSpPr txBox="1">
            <a:spLocks noChangeArrowheads="1"/>
          </p:cNvSpPr>
          <p:nvPr/>
        </p:nvSpPr>
        <p:spPr bwMode="auto">
          <a:xfrm>
            <a:off x="160655" y="1638935"/>
            <a:ext cx="844740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buClr>
                <a:srgbClr val="0070C0"/>
              </a:buClr>
              <a:buFont typeface="Wingdings" panose="05000000000000000000" pitchFamily="2" charset="2"/>
              <a:buChar char="Ø"/>
            </a:pPr>
            <a:r>
              <a:rPr lang="en-US" altLang="zh-CN" sz="2700" b="1" dirty="0">
                <a:solidFill>
                  <a:srgbClr val="00B0F0"/>
                </a:solidFill>
                <a:latin typeface="宋体" panose="02010600030101010101" pitchFamily="2" charset="-122"/>
                <a:ea typeface="宋体" panose="02010600030101010101" pitchFamily="2" charset="-122"/>
              </a:rPr>
              <a:t> </a:t>
            </a:r>
            <a:r>
              <a:rPr lang="zh-CN" altLang="en-US" sz="2400" b="1" dirty="0">
                <a:solidFill>
                  <a:srgbClr val="00B0F0"/>
                </a:solidFill>
                <a:latin typeface="宋体" panose="02010600030101010101" pitchFamily="2" charset="-122"/>
                <a:ea typeface="宋体" panose="02010600030101010101" pitchFamily="2" charset="-122"/>
              </a:rPr>
              <a:t>单色性佳：</a:t>
            </a:r>
            <a:r>
              <a:rPr kumimoji="1" lang="zh-CN" altLang="en-US" sz="2400" b="1" dirty="0">
                <a:latin typeface="宋体" panose="02010600030101010101" pitchFamily="2" charset="-122"/>
                <a:ea typeface="宋体" panose="02010600030101010101" pitchFamily="2" charset="-122"/>
              </a:rPr>
              <a:t>激光的频谱宽度非常窄；</a:t>
            </a:r>
            <a:endParaRPr lang="zh-CN" altLang="en-US" sz="2400" b="1" dirty="0">
              <a:solidFill>
                <a:srgbClr val="0000FF"/>
              </a:solidFill>
              <a:latin typeface="宋体" panose="02010600030101010101" pitchFamily="2" charset="-122"/>
              <a:ea typeface="宋体" panose="02010600030101010101" pitchFamily="2" charset="-122"/>
            </a:endParaRPr>
          </a:p>
        </p:txBody>
      </p:sp>
      <p:sp>
        <p:nvSpPr>
          <p:cNvPr id="9" name="Text Box 8"/>
          <p:cNvSpPr txBox="1">
            <a:spLocks noChangeArrowheads="1"/>
          </p:cNvSpPr>
          <p:nvPr/>
        </p:nvSpPr>
        <p:spPr bwMode="auto">
          <a:xfrm>
            <a:off x="160766" y="2602932"/>
            <a:ext cx="8856234" cy="50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Wingdings" panose="05000000000000000000" pitchFamily="2" charset="2"/>
              <a:buChar char="Ø"/>
            </a:pPr>
            <a:r>
              <a:rPr lang="en-US" altLang="zh-CN" sz="2700" b="1" dirty="0">
                <a:solidFill>
                  <a:srgbClr val="0000FF"/>
                </a:solidFill>
                <a:latin typeface="宋体" panose="02010600030101010101" pitchFamily="2" charset="-122"/>
                <a:ea typeface="宋体" panose="02010600030101010101" pitchFamily="2" charset="-122"/>
              </a:rPr>
              <a:t> </a:t>
            </a:r>
            <a:r>
              <a:rPr lang="zh-CN" altLang="en-US" sz="2400" b="1" dirty="0">
                <a:solidFill>
                  <a:srgbClr val="00B0F0"/>
                </a:solidFill>
                <a:latin typeface="宋体" panose="02010600030101010101" pitchFamily="2" charset="-122"/>
                <a:ea typeface="宋体" panose="02010600030101010101" pitchFamily="2" charset="-122"/>
              </a:rPr>
              <a:t>亮度极高：</a:t>
            </a:r>
            <a:r>
              <a:rPr kumimoji="1" lang="zh-CN" altLang="en-US" sz="2400" b="1" dirty="0">
                <a:latin typeface="宋体" panose="02010600030101010101" pitchFamily="2" charset="-122"/>
                <a:ea typeface="宋体" panose="02010600030101010101" pitchFamily="2" charset="-122"/>
              </a:rPr>
              <a:t>单位面积单位立体角内的输出功率特别大；</a:t>
            </a:r>
            <a:endParaRPr kumimoji="1" lang="zh-CN" altLang="en-US" sz="2400" b="1" dirty="0">
              <a:latin typeface="宋体" panose="02010600030101010101" pitchFamily="2" charset="-122"/>
              <a:ea typeface="宋体" panose="02010600030101010101" pitchFamily="2" charset="-122"/>
            </a:endParaRPr>
          </a:p>
        </p:txBody>
      </p:sp>
      <p:sp>
        <p:nvSpPr>
          <p:cNvPr id="10" name="Text Box 9"/>
          <p:cNvSpPr txBox="1">
            <a:spLocks noChangeArrowheads="1"/>
          </p:cNvSpPr>
          <p:nvPr/>
        </p:nvSpPr>
        <p:spPr bwMode="auto">
          <a:xfrm>
            <a:off x="160766" y="3388098"/>
            <a:ext cx="7046913" cy="50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Wingdings" panose="05000000000000000000" pitchFamily="2" charset="2"/>
              <a:buChar char="Ø"/>
            </a:pPr>
            <a:r>
              <a:rPr lang="en-US" altLang="zh-CN" sz="2700" b="1" dirty="0">
                <a:solidFill>
                  <a:srgbClr val="0000FF"/>
                </a:solidFill>
                <a:latin typeface="宋体" panose="02010600030101010101" pitchFamily="2" charset="-122"/>
                <a:ea typeface="宋体" panose="02010600030101010101" pitchFamily="2" charset="-122"/>
              </a:rPr>
              <a:t> </a:t>
            </a:r>
            <a:r>
              <a:rPr lang="zh-CN" altLang="en-US" sz="2400" b="1" dirty="0">
                <a:solidFill>
                  <a:srgbClr val="00B0F0"/>
                </a:solidFill>
                <a:latin typeface="宋体" panose="02010600030101010101" pitchFamily="2" charset="-122"/>
                <a:ea typeface="宋体" panose="02010600030101010101" pitchFamily="2" charset="-122"/>
              </a:rPr>
              <a:t>相干性强：</a:t>
            </a:r>
            <a:r>
              <a:rPr kumimoji="1" lang="zh-CN" altLang="en-US" sz="2400" b="1" dirty="0">
                <a:latin typeface="宋体" panose="02010600030101010101" pitchFamily="2" charset="-122"/>
                <a:ea typeface="宋体" panose="02010600030101010101" pitchFamily="2" charset="-122"/>
              </a:rPr>
              <a:t>时间相干性和空间相干性都好；</a:t>
            </a:r>
            <a:endParaRPr kumimoji="1" lang="zh-CN" altLang="en-US" sz="2400" b="1" dirty="0">
              <a:latin typeface="宋体" panose="02010600030101010101" pitchFamily="2" charset="-122"/>
              <a:ea typeface="宋体" panose="02010600030101010101" pitchFamily="2" charset="-122"/>
            </a:endParaRPr>
          </a:p>
        </p:txBody>
      </p:sp>
      <p:sp>
        <p:nvSpPr>
          <p:cNvPr id="11" name="Text Box 7"/>
          <p:cNvSpPr txBox="1">
            <a:spLocks noChangeArrowheads="1"/>
          </p:cNvSpPr>
          <p:nvPr/>
        </p:nvSpPr>
        <p:spPr bwMode="auto">
          <a:xfrm>
            <a:off x="160766" y="4159982"/>
            <a:ext cx="9199134" cy="58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Font typeface="Wingdings" panose="05000000000000000000" pitchFamily="2" charset="2"/>
              <a:buChar char="Ø"/>
            </a:pPr>
            <a:r>
              <a:rPr lang="en-US" altLang="zh-CN" sz="2700" b="1" dirty="0">
                <a:solidFill>
                  <a:srgbClr val="0000FF"/>
                </a:solidFill>
                <a:latin typeface="宋体" panose="02010600030101010101" pitchFamily="2" charset="-122"/>
                <a:ea typeface="宋体" panose="02010600030101010101" pitchFamily="2" charset="-122"/>
              </a:rPr>
              <a:t> </a:t>
            </a:r>
            <a:r>
              <a:rPr lang="zh-CN" altLang="en-US" sz="2400" b="1" dirty="0">
                <a:solidFill>
                  <a:srgbClr val="00B0F0"/>
                </a:solidFill>
                <a:latin typeface="宋体" panose="02010600030101010101" pitchFamily="2" charset="-122"/>
                <a:ea typeface="宋体" panose="02010600030101010101" pitchFamily="2" charset="-122"/>
              </a:rPr>
              <a:t>方向性好：</a:t>
            </a:r>
            <a:r>
              <a:rPr kumimoji="1" lang="zh-CN" altLang="en-US" sz="2400" b="1" dirty="0">
                <a:latin typeface="宋体" panose="02010600030101010101" pitchFamily="2" charset="-122"/>
                <a:ea typeface="宋体" panose="02010600030101010101" pitchFamily="2" charset="-122"/>
              </a:rPr>
              <a:t>基本沿某一直线传播，激光束的发散角很小。</a:t>
            </a:r>
            <a:endParaRPr lang="zh-CN" altLang="en-US" sz="2400" b="1" dirty="0">
              <a:solidFill>
                <a:srgbClr val="0000FF"/>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8"/>
                                        </p:tgtEl>
                                        <p:attrNameLst>
                                          <p:attrName>style.visibility</p:attrName>
                                        </p:attrNameLst>
                                      </p:cBhvr>
                                      <p:to>
                                        <p:strVal val="visible"/>
                                      </p:to>
                                    </p:set>
                                    <p:anim calcmode="discrete" valueType="clr">
                                      <p:cBhvr override="childStyle">
                                        <p:cTn id="7"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
                                        </p:tgtEl>
                                        <p:attrNameLst>
                                          <p:attrName>fillcolor</p:attrName>
                                        </p:attrNameLst>
                                      </p:cBhvr>
                                      <p:tavLst>
                                        <p:tav tm="0">
                                          <p:val>
                                            <p:clrVal>
                                              <a:schemeClr val="accent2"/>
                                            </p:clrVal>
                                          </p:val>
                                        </p:tav>
                                        <p:tav tm="50000">
                                          <p:val>
                                            <p:clrVal>
                                              <a:schemeClr val="hlink"/>
                                            </p:clrVal>
                                          </p:val>
                                        </p:tav>
                                      </p:tavLst>
                                    </p:anim>
                                    <p:set>
                                      <p:cBhvr>
                                        <p:cTn id="9" dur="80"/>
                                        <p:tgtEl>
                                          <p:spTgt spid="8"/>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11"/>
                                        </p:tgtEl>
                                        <p:attrNameLst>
                                          <p:attrName>style.visibility</p:attrName>
                                        </p:attrNameLst>
                                      </p:cBhvr>
                                      <p:to>
                                        <p:strVal val="visible"/>
                                      </p:to>
                                    </p:set>
                                    <p:anim calcmode="discrete" valueType="clr">
                                      <p:cBhvr override="childStyle">
                                        <p:cTn id="24" dur="8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11"/>
                                        </p:tgtEl>
                                        <p:attrNameLst>
                                          <p:attrName>fillcolor</p:attrName>
                                        </p:attrNameLst>
                                      </p:cBhvr>
                                      <p:tavLst>
                                        <p:tav tm="0">
                                          <p:val>
                                            <p:clrVal>
                                              <a:schemeClr val="accent2"/>
                                            </p:clrVal>
                                          </p:val>
                                        </p:tav>
                                        <p:tav tm="50000">
                                          <p:val>
                                            <p:clrVal>
                                              <a:schemeClr val="hlink"/>
                                            </p:clrVal>
                                          </p:val>
                                        </p:tav>
                                      </p:tavLst>
                                    </p:anim>
                                    <p:set>
                                      <p:cBhvr>
                                        <p:cTn id="26" dur="80"/>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2"/>
          <p:cNvSpPr txBox="1">
            <a:spLocks noChangeArrowheads="1"/>
          </p:cNvSpPr>
          <p:nvPr/>
        </p:nvSpPr>
        <p:spPr bwMode="auto">
          <a:xfrm>
            <a:off x="565150" y="1423035"/>
            <a:ext cx="3343910" cy="398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kumimoji="1" lang="zh-CN" altLang="en-US" sz="2000" b="1" dirty="0">
                <a:latin typeface="宋体" panose="02010600030101010101" pitchFamily="2" charset="-122"/>
                <a:ea typeface="宋体" panose="02010600030101010101" pitchFamily="2" charset="-122"/>
              </a:rPr>
              <a:t>光波的单色性可表示为</a:t>
            </a:r>
            <a:endParaRPr kumimoji="1" lang="zh-CN" altLang="en-US" sz="2000" b="1" dirty="0">
              <a:latin typeface="宋体" panose="02010600030101010101" pitchFamily="2" charset="-122"/>
              <a:ea typeface="宋体" panose="02010600030101010101" pitchFamily="2" charset="-122"/>
            </a:endParaRPr>
          </a:p>
        </p:txBody>
      </p:sp>
      <p:sp>
        <p:nvSpPr>
          <p:cNvPr id="13" name="Text Box 10"/>
          <p:cNvSpPr txBox="1">
            <a:spLocks noChangeArrowheads="1"/>
          </p:cNvSpPr>
          <p:nvPr/>
        </p:nvSpPr>
        <p:spPr bwMode="auto">
          <a:xfrm>
            <a:off x="171450" y="795284"/>
            <a:ext cx="2645627" cy="521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kumimoji="1" lang="en-US" sz="2800" dirty="0">
                <a:solidFill>
                  <a:schemeClr val="tx1"/>
                </a:solidFill>
                <a:latin typeface="宋体" panose="02010600030101010101" pitchFamily="2" charset="-122"/>
                <a:ea typeface="宋体" panose="02010600030101010101" pitchFamily="2" charset="-122"/>
              </a:rPr>
              <a:t>1.</a:t>
            </a:r>
            <a:r>
              <a:rPr kumimoji="1" lang="zh-CN" altLang="en-US" sz="2800" dirty="0">
                <a:solidFill>
                  <a:schemeClr val="tx1"/>
                </a:solidFill>
                <a:latin typeface="宋体" panose="02010600030101010101" pitchFamily="2" charset="-122"/>
                <a:ea typeface="宋体" panose="02010600030101010101" pitchFamily="2" charset="-122"/>
              </a:rPr>
              <a:t>单色性好</a:t>
            </a:r>
            <a:endParaRPr kumimoji="1" lang="zh-CN" altLang="en-US" sz="2800" dirty="0">
              <a:solidFill>
                <a:schemeClr val="tx1"/>
              </a:solidFill>
              <a:latin typeface="宋体" panose="02010600030101010101" pitchFamily="2" charset="-122"/>
              <a:ea typeface="宋体" panose="02010600030101010101" pitchFamily="2" charset="-122"/>
            </a:endParaRPr>
          </a:p>
        </p:txBody>
      </p:sp>
      <p:graphicFrame>
        <p:nvGraphicFramePr>
          <p:cNvPr id="14" name="Object 13"/>
          <p:cNvGraphicFramePr>
            <a:graphicFrameLocks noChangeAspect="1"/>
          </p:cNvGraphicFramePr>
          <p:nvPr/>
        </p:nvGraphicFramePr>
        <p:xfrm>
          <a:off x="2162039" y="2183652"/>
          <a:ext cx="2686050" cy="707231"/>
        </p:xfrm>
        <a:graphic>
          <a:graphicData uri="http://schemas.openxmlformats.org/presentationml/2006/ole">
            <mc:AlternateContent xmlns:mc="http://schemas.openxmlformats.org/markup-compatibility/2006">
              <mc:Choice xmlns:v="urn:schemas-microsoft-com:vml" Requires="v">
                <p:oleObj spid="_x0000_s36907" name="公式" r:id="rId1" imgW="1637665" imgH="431800" progId="">
                  <p:embed/>
                </p:oleObj>
              </mc:Choice>
              <mc:Fallback>
                <p:oleObj name="公式" r:id="rId1" imgW="1637665" imgH="431800" progId="">
                  <p:embed/>
                  <p:pic>
                    <p:nvPicPr>
                      <p:cNvPr id="0" name="Picture 30" descr="image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039" y="2183652"/>
                        <a:ext cx="2686050" cy="707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 name="Group 33"/>
          <p:cNvGrpSpPr/>
          <p:nvPr/>
        </p:nvGrpSpPr>
        <p:grpSpPr bwMode="auto">
          <a:xfrm>
            <a:off x="1094161" y="3097985"/>
            <a:ext cx="3429000" cy="2000250"/>
            <a:chOff x="288" y="2016"/>
            <a:chExt cx="2544" cy="1793"/>
          </a:xfrm>
        </p:grpSpPr>
        <p:sp>
          <p:nvSpPr>
            <p:cNvPr id="16" name="Line 34"/>
            <p:cNvSpPr>
              <a:spLocks noChangeShapeType="1"/>
            </p:cNvSpPr>
            <p:nvPr/>
          </p:nvSpPr>
          <p:spPr bwMode="auto">
            <a:xfrm>
              <a:off x="600" y="2112"/>
              <a:ext cx="0" cy="1392"/>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17" name="Line 35"/>
            <p:cNvSpPr>
              <a:spLocks noChangeShapeType="1"/>
            </p:cNvSpPr>
            <p:nvPr/>
          </p:nvSpPr>
          <p:spPr bwMode="auto">
            <a:xfrm>
              <a:off x="600" y="3504"/>
              <a:ext cx="2232"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18" name="Line 36"/>
            <p:cNvSpPr>
              <a:spLocks noChangeShapeType="1"/>
            </p:cNvSpPr>
            <p:nvPr/>
          </p:nvSpPr>
          <p:spPr bwMode="auto">
            <a:xfrm>
              <a:off x="1653" y="2192"/>
              <a:ext cx="0" cy="1312"/>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19" name="Freeform 37"/>
            <p:cNvSpPr/>
            <p:nvPr/>
          </p:nvSpPr>
          <p:spPr bwMode="auto">
            <a:xfrm>
              <a:off x="1232" y="2172"/>
              <a:ext cx="800" cy="1292"/>
            </a:xfrm>
            <a:custGeom>
              <a:avLst/>
              <a:gdLst>
                <a:gd name="T0" fmla="*/ 0 w 912"/>
                <a:gd name="T1" fmla="*/ 1560 h 1560"/>
                <a:gd name="T2" fmla="*/ 240 w 912"/>
                <a:gd name="T3" fmla="*/ 1128 h 1560"/>
                <a:gd name="T4" fmla="*/ 336 w 912"/>
                <a:gd name="T5" fmla="*/ 312 h 1560"/>
                <a:gd name="T6" fmla="*/ 480 w 912"/>
                <a:gd name="T7" fmla="*/ 24 h 1560"/>
                <a:gd name="T8" fmla="*/ 624 w 912"/>
                <a:gd name="T9" fmla="*/ 456 h 1560"/>
                <a:gd name="T10" fmla="*/ 720 w 912"/>
                <a:gd name="T11" fmla="*/ 1176 h 1560"/>
                <a:gd name="T12" fmla="*/ 912 w 912"/>
                <a:gd name="T13" fmla="*/ 1560 h 1560"/>
              </a:gdLst>
              <a:ahLst/>
              <a:cxnLst>
                <a:cxn ang="0">
                  <a:pos x="T0" y="T1"/>
                </a:cxn>
                <a:cxn ang="0">
                  <a:pos x="T2" y="T3"/>
                </a:cxn>
                <a:cxn ang="0">
                  <a:pos x="T4" y="T5"/>
                </a:cxn>
                <a:cxn ang="0">
                  <a:pos x="T6" y="T7"/>
                </a:cxn>
                <a:cxn ang="0">
                  <a:pos x="T8" y="T9"/>
                </a:cxn>
                <a:cxn ang="0">
                  <a:pos x="T10" y="T11"/>
                </a:cxn>
                <a:cxn ang="0">
                  <a:pos x="T12" y="T13"/>
                </a:cxn>
              </a:cxnLst>
              <a:rect l="0" t="0" r="r" b="b"/>
              <a:pathLst>
                <a:path w="912" h="1560">
                  <a:moveTo>
                    <a:pt x="0" y="1560"/>
                  </a:moveTo>
                  <a:cubicBezTo>
                    <a:pt x="92" y="1448"/>
                    <a:pt x="184" y="1336"/>
                    <a:pt x="240" y="1128"/>
                  </a:cubicBezTo>
                  <a:cubicBezTo>
                    <a:pt x="296" y="920"/>
                    <a:pt x="296" y="496"/>
                    <a:pt x="336" y="312"/>
                  </a:cubicBezTo>
                  <a:cubicBezTo>
                    <a:pt x="376" y="128"/>
                    <a:pt x="432" y="0"/>
                    <a:pt x="480" y="24"/>
                  </a:cubicBezTo>
                  <a:cubicBezTo>
                    <a:pt x="528" y="48"/>
                    <a:pt x="584" y="264"/>
                    <a:pt x="624" y="456"/>
                  </a:cubicBezTo>
                  <a:cubicBezTo>
                    <a:pt x="664" y="648"/>
                    <a:pt x="672" y="992"/>
                    <a:pt x="720" y="1176"/>
                  </a:cubicBezTo>
                  <a:cubicBezTo>
                    <a:pt x="768" y="1360"/>
                    <a:pt x="880" y="1496"/>
                    <a:pt x="912" y="1560"/>
                  </a:cubicBezTo>
                </a:path>
              </a:pathLst>
            </a:custGeom>
            <a:noFill/>
            <a:ln w="28575" cmpd="sng">
              <a:solidFill>
                <a:srgbClr val="00B0F0"/>
              </a:solidFill>
              <a:rou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1" name="Line 38"/>
            <p:cNvSpPr>
              <a:spLocks noChangeShapeType="1"/>
            </p:cNvSpPr>
            <p:nvPr/>
          </p:nvSpPr>
          <p:spPr bwMode="auto">
            <a:xfrm>
              <a:off x="600" y="2832"/>
              <a:ext cx="1206" cy="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2" name="Line 39"/>
            <p:cNvSpPr>
              <a:spLocks noChangeShapeType="1"/>
            </p:cNvSpPr>
            <p:nvPr/>
          </p:nvSpPr>
          <p:spPr bwMode="auto">
            <a:xfrm>
              <a:off x="1505" y="2832"/>
              <a:ext cx="0" cy="672"/>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3" name="Line 40"/>
            <p:cNvSpPr>
              <a:spLocks noChangeShapeType="1"/>
            </p:cNvSpPr>
            <p:nvPr/>
          </p:nvSpPr>
          <p:spPr bwMode="auto">
            <a:xfrm>
              <a:off x="1806" y="2832"/>
              <a:ext cx="0" cy="672"/>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aphicFrame>
          <p:nvGraphicFramePr>
            <p:cNvPr id="24" name="Object 41"/>
            <p:cNvGraphicFramePr>
              <a:graphicFrameLocks noChangeAspect="1"/>
            </p:cNvGraphicFramePr>
            <p:nvPr/>
          </p:nvGraphicFramePr>
          <p:xfrm>
            <a:off x="1566" y="3552"/>
            <a:ext cx="188" cy="196"/>
          </p:xfrm>
          <a:graphic>
            <a:graphicData uri="http://schemas.openxmlformats.org/presentationml/2006/ole">
              <mc:AlternateContent xmlns:mc="http://schemas.openxmlformats.org/markup-compatibility/2006">
                <mc:Choice xmlns:v="urn:schemas-microsoft-com:vml" Requires="v">
                  <p:oleObj spid="_x0000_s36908" name="Equation" r:id="rId3" imgW="102870" imgH="135255" progId="">
                    <p:embed/>
                  </p:oleObj>
                </mc:Choice>
                <mc:Fallback>
                  <p:oleObj name="Equation" r:id="rId3" imgW="102870" imgH="135255" progId="">
                    <p:embed/>
                    <p:pic>
                      <p:nvPicPr>
                        <p:cNvPr id="0" name="Picture 31" descr="image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6" y="3552"/>
                          <a:ext cx="188"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42"/>
            <p:cNvGraphicFramePr>
              <a:graphicFrameLocks noChangeAspect="1"/>
            </p:cNvGraphicFramePr>
            <p:nvPr/>
          </p:nvGraphicFramePr>
          <p:xfrm>
            <a:off x="1761" y="3504"/>
            <a:ext cx="357" cy="305"/>
          </p:xfrm>
          <a:graphic>
            <a:graphicData uri="http://schemas.openxmlformats.org/presentationml/2006/ole">
              <mc:AlternateContent xmlns:mc="http://schemas.openxmlformats.org/markup-compatibility/2006">
                <mc:Choice xmlns:v="urn:schemas-microsoft-com:vml" Requires="v">
                  <p:oleObj spid="_x0000_s36909" name="Equation" r:id="rId5" imgW="360680" imgH="289560" progId="">
                    <p:embed/>
                  </p:oleObj>
                </mc:Choice>
                <mc:Fallback>
                  <p:oleObj name="Equation" r:id="rId5" imgW="360680" imgH="289560" progId="">
                    <p:embed/>
                    <p:pic>
                      <p:nvPicPr>
                        <p:cNvPr id="0" name="Picture 32" descr="image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1" y="3504"/>
                          <a:ext cx="357" cy="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43"/>
            <p:cNvGraphicFramePr>
              <a:graphicFrameLocks noChangeAspect="1"/>
            </p:cNvGraphicFramePr>
            <p:nvPr/>
          </p:nvGraphicFramePr>
          <p:xfrm>
            <a:off x="1047" y="3504"/>
            <a:ext cx="357" cy="305"/>
          </p:xfrm>
          <a:graphic>
            <a:graphicData uri="http://schemas.openxmlformats.org/presentationml/2006/ole">
              <mc:AlternateContent xmlns:mc="http://schemas.openxmlformats.org/markup-compatibility/2006">
                <mc:Choice xmlns:v="urn:schemas-microsoft-com:vml" Requires="v">
                  <p:oleObj spid="_x0000_s36910" name="Equation" r:id="rId7" imgW="360680" imgH="289560" progId="">
                    <p:embed/>
                  </p:oleObj>
                </mc:Choice>
                <mc:Fallback>
                  <p:oleObj name="Equation" r:id="rId7" imgW="360680" imgH="289560" progId="">
                    <p:embed/>
                    <p:pic>
                      <p:nvPicPr>
                        <p:cNvPr id="0" name="Picture 33" descr="image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7" y="3504"/>
                          <a:ext cx="357" cy="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44"/>
            <p:cNvGraphicFramePr>
              <a:graphicFrameLocks noChangeAspect="1"/>
            </p:cNvGraphicFramePr>
            <p:nvPr/>
          </p:nvGraphicFramePr>
          <p:xfrm>
            <a:off x="288" y="2592"/>
            <a:ext cx="211" cy="384"/>
          </p:xfrm>
          <a:graphic>
            <a:graphicData uri="http://schemas.openxmlformats.org/presentationml/2006/ole">
              <mc:AlternateContent xmlns:mc="http://schemas.openxmlformats.org/markup-compatibility/2006">
                <mc:Choice xmlns:v="urn:schemas-microsoft-com:vml" Requires="v">
                  <p:oleObj spid="_x0000_s36911" name="Equation" r:id="rId9" imgW="167640" imgH="289560" progId="">
                    <p:embed/>
                  </p:oleObj>
                </mc:Choice>
                <mc:Fallback>
                  <p:oleObj name="Equation" r:id="rId9" imgW="167640" imgH="289560" progId="">
                    <p:embed/>
                    <p:pic>
                      <p:nvPicPr>
                        <p:cNvPr id="0" name="Picture 34" descr="image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 y="2592"/>
                          <a:ext cx="211"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45"/>
            <p:cNvGraphicFramePr>
              <a:graphicFrameLocks noChangeAspect="1"/>
            </p:cNvGraphicFramePr>
            <p:nvPr/>
          </p:nvGraphicFramePr>
          <p:xfrm>
            <a:off x="333" y="2016"/>
            <a:ext cx="200" cy="252"/>
          </p:xfrm>
          <a:graphic>
            <a:graphicData uri="http://schemas.openxmlformats.org/presentationml/2006/ole">
              <mc:AlternateContent xmlns:mc="http://schemas.openxmlformats.org/markup-compatibility/2006">
                <mc:Choice xmlns:v="urn:schemas-microsoft-com:vml" Requires="v">
                  <p:oleObj spid="_x0000_s36912" name="Equation" r:id="rId11" imgW="135255" imgH="161290" progId="">
                    <p:embed/>
                  </p:oleObj>
                </mc:Choice>
                <mc:Fallback>
                  <p:oleObj name="Equation" r:id="rId11" imgW="135255" imgH="161290" progId="">
                    <p:embed/>
                    <p:pic>
                      <p:nvPicPr>
                        <p:cNvPr id="0" name="Picture 35" descr="image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3" y="2016"/>
                          <a:ext cx="200" cy="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Line 46"/>
            <p:cNvSpPr>
              <a:spLocks noChangeShapeType="1"/>
            </p:cNvSpPr>
            <p:nvPr/>
          </p:nvSpPr>
          <p:spPr bwMode="auto">
            <a:xfrm>
              <a:off x="600" y="2208"/>
              <a:ext cx="1072" cy="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pic>
        <p:nvPicPr>
          <p:cNvPr id="30" name="Picture 48"/>
          <p:cNvPicPr>
            <a:picLocks noChangeAspect="1" noChangeArrowheads="1"/>
          </p:cNvPicPr>
          <p:nvPr/>
        </p:nvPicPr>
        <p:blipFill>
          <a:blip r:embed="rId13" cstate="print">
            <a:extLst>
              <a:ext uri="{28A0092B-C50C-407E-A947-70E740481C1C}">
                <a14:useLocalDpi xmlns:a14="http://schemas.microsoft.com/office/drawing/2010/main" val="0"/>
              </a:ext>
            </a:extLst>
          </a:blip>
          <a:srcRect r="52504"/>
          <a:stretch>
            <a:fillRect/>
          </a:stretch>
        </p:blipFill>
        <p:spPr bwMode="auto">
          <a:xfrm>
            <a:off x="5213450" y="1605440"/>
            <a:ext cx="2815233" cy="1527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49"/>
          <p:cNvPicPr>
            <a:picLocks noChangeAspect="1" noChangeArrowheads="1"/>
          </p:cNvPicPr>
          <p:nvPr/>
        </p:nvPicPr>
        <p:blipFill>
          <a:blip r:embed="rId13" cstate="print">
            <a:extLst>
              <a:ext uri="{28A0092B-C50C-407E-A947-70E740481C1C}">
                <a14:useLocalDpi xmlns:a14="http://schemas.microsoft.com/office/drawing/2010/main" val="0"/>
              </a:ext>
            </a:extLst>
          </a:blip>
          <a:srcRect l="50011"/>
          <a:stretch>
            <a:fillRect/>
          </a:stretch>
        </p:blipFill>
        <p:spPr bwMode="auto">
          <a:xfrm>
            <a:off x="5213450" y="3388871"/>
            <a:ext cx="2887266"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 Box 50"/>
          <p:cNvSpPr txBox="1">
            <a:spLocks noChangeArrowheads="1"/>
          </p:cNvSpPr>
          <p:nvPr/>
        </p:nvSpPr>
        <p:spPr bwMode="auto">
          <a:xfrm>
            <a:off x="1722762" y="5265297"/>
            <a:ext cx="2022872" cy="923330"/>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463416"/>
                  </a:outerShdw>
                </a:effectLst>
              </a14:hiddenEffects>
            </a:ext>
          </a:extLst>
        </p:spPr>
        <p:txBody>
          <a:bodyPr>
            <a:spAutoFit/>
          </a:bodyPr>
          <a:lstStyle/>
          <a:p>
            <a:pPr algn="ctr">
              <a:lnSpc>
                <a:spcPct val="120000"/>
              </a:lnSpc>
            </a:pPr>
            <a:r>
              <a:rPr lang="zh-CN" altLang="en-US" sz="1500" dirty="0">
                <a:solidFill>
                  <a:srgbClr val="000000"/>
                </a:solidFill>
                <a:latin typeface="Times New Roman" panose="02020603050405020304" pitchFamily="18" charset="0"/>
                <a:ea typeface="华文中宋" panose="02010600040101010101" pitchFamily="2" charset="-122"/>
              </a:rPr>
              <a:t>单色性最好的氪灯</a:t>
            </a:r>
            <a:r>
              <a:rPr lang="en-US" altLang="zh-CN" sz="1500" dirty="0">
                <a:solidFill>
                  <a:srgbClr val="000000"/>
                </a:solidFill>
                <a:latin typeface="Times New Roman" panose="02020603050405020304" pitchFamily="18" charset="0"/>
                <a:ea typeface="华文中宋" panose="02010600040101010101" pitchFamily="2" charset="-122"/>
              </a:rPr>
              <a:t>Kr</a:t>
            </a:r>
            <a:r>
              <a:rPr lang="en-US" altLang="zh-CN" sz="1500" baseline="30000" dirty="0">
                <a:solidFill>
                  <a:srgbClr val="000000"/>
                </a:solidFill>
                <a:latin typeface="Times New Roman" panose="02020603050405020304" pitchFamily="18" charset="0"/>
                <a:ea typeface="华文中宋" panose="02010600040101010101" pitchFamily="2" charset="-122"/>
              </a:rPr>
              <a:t>86</a:t>
            </a:r>
            <a:r>
              <a:rPr lang="en-US" altLang="zh-CN" sz="1500" dirty="0">
                <a:solidFill>
                  <a:srgbClr val="000000"/>
                </a:solidFill>
                <a:latin typeface="Times New Roman" panose="02020603050405020304" pitchFamily="18" charset="0"/>
                <a:ea typeface="华文中宋" panose="02010600040101010101" pitchFamily="2" charset="-122"/>
              </a:rPr>
              <a:t>  </a:t>
            </a:r>
            <a:endParaRPr lang="en-US" altLang="zh-CN" sz="1500" dirty="0">
              <a:solidFill>
                <a:srgbClr val="000000"/>
              </a:solidFill>
            </a:endParaRPr>
          </a:p>
          <a:p>
            <a:pPr algn="ctr">
              <a:lnSpc>
                <a:spcPct val="120000"/>
              </a:lnSpc>
            </a:pPr>
            <a:r>
              <a:rPr lang="en-US" altLang="zh-CN" sz="1500" dirty="0">
                <a:solidFill>
                  <a:srgbClr val="000000"/>
                </a:solidFill>
                <a:latin typeface="Times New Roman" panose="02020603050405020304" pitchFamily="18" charset="0"/>
                <a:ea typeface="华文中宋" panose="02010600040101010101" pitchFamily="2" charset="-122"/>
              </a:rPr>
              <a:t> </a:t>
            </a:r>
            <a:r>
              <a:rPr lang="el-GR" altLang="zh-CN" sz="1500" dirty="0">
                <a:solidFill>
                  <a:srgbClr val="000000"/>
                </a:solidFill>
                <a:latin typeface="Times New Roman" panose="02020603050405020304" pitchFamily="18" charset="0"/>
                <a:ea typeface="华文中宋" panose="02010600040101010101" pitchFamily="2" charset="-122"/>
                <a:cs typeface="Times New Roman" panose="02020603050405020304" pitchFamily="18" charset="0"/>
              </a:rPr>
              <a:t>Δ</a:t>
            </a:r>
            <a:r>
              <a:rPr lang="el-GR" altLang="zh-CN" sz="1500" dirty="0">
                <a:solidFill>
                  <a:srgbClr val="00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1500" dirty="0">
                <a:solidFill>
                  <a:srgbClr val="000000"/>
                </a:solidFill>
                <a:latin typeface="Times New Roman" panose="02020603050405020304" pitchFamily="18" charset="0"/>
                <a:ea typeface="华文中宋" panose="02010600040101010101" pitchFamily="2" charset="-122"/>
                <a:cs typeface="Times New Roman" panose="02020603050405020304" pitchFamily="18" charset="0"/>
              </a:rPr>
              <a:t>=4.7</a:t>
            </a:r>
            <a:r>
              <a:rPr lang="el-GR" altLang="zh-CN" sz="1500" dirty="0">
                <a:solidFill>
                  <a:srgbClr val="000000"/>
                </a:solidFill>
                <a:latin typeface="Times New Roman" panose="02020603050405020304" pitchFamily="18" charset="0"/>
              </a:rPr>
              <a:t>×10</a:t>
            </a:r>
            <a:r>
              <a:rPr lang="en-US" altLang="zh-CN" sz="1500" baseline="30000" dirty="0">
                <a:solidFill>
                  <a:srgbClr val="000000"/>
                </a:solidFill>
                <a:latin typeface="Times New Roman" panose="02020603050405020304" pitchFamily="18" charset="0"/>
              </a:rPr>
              <a:t>-3</a:t>
            </a:r>
            <a:r>
              <a:rPr lang="en-US" altLang="zh-CN" sz="1500" dirty="0">
                <a:solidFill>
                  <a:srgbClr val="000000"/>
                </a:solidFill>
                <a:latin typeface="Times New Roman" panose="02020603050405020304" pitchFamily="18" charset="0"/>
              </a:rPr>
              <a:t> nm</a:t>
            </a:r>
            <a:r>
              <a:rPr lang="el-GR" altLang="zh-CN" sz="1500" dirty="0">
                <a:solidFill>
                  <a:srgbClr val="000000"/>
                </a:solidFill>
                <a:latin typeface="Times New Roman" panose="02020603050405020304" pitchFamily="18" charset="0"/>
              </a:rPr>
              <a:t> </a:t>
            </a:r>
            <a:endParaRPr lang="el-GR" altLang="zh-CN" sz="1500" dirty="0">
              <a:solidFill>
                <a:srgbClr val="000000"/>
              </a:solidFill>
              <a:latin typeface="Times New Roman" panose="02020603050405020304" pitchFamily="18" charset="0"/>
              <a:ea typeface="华文中宋" panose="02010600040101010101" pitchFamily="2" charset="-122"/>
              <a:sym typeface="Symbol" panose="05050102010706020507" pitchFamily="18" charset="2"/>
            </a:endParaRPr>
          </a:p>
        </p:txBody>
      </p:sp>
      <p:grpSp>
        <p:nvGrpSpPr>
          <p:cNvPr id="33" name="Group 53"/>
          <p:cNvGrpSpPr/>
          <p:nvPr/>
        </p:nvGrpSpPr>
        <p:grpSpPr bwMode="auto">
          <a:xfrm>
            <a:off x="6003925" y="5230311"/>
            <a:ext cx="1826419" cy="748904"/>
            <a:chOff x="3151" y="3467"/>
            <a:chExt cx="1534" cy="629"/>
          </a:xfrm>
        </p:grpSpPr>
        <p:sp>
          <p:nvSpPr>
            <p:cNvPr id="34" name="Text Box 51"/>
            <p:cNvSpPr txBox="1">
              <a:spLocks noChangeArrowheads="1"/>
            </p:cNvSpPr>
            <p:nvPr/>
          </p:nvSpPr>
          <p:spPr bwMode="auto">
            <a:xfrm>
              <a:off x="3151" y="3467"/>
              <a:ext cx="1534" cy="388"/>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463416"/>
                    </a:outerShdw>
                  </a:effectLst>
                </a14:hiddenEffects>
              </a:ext>
            </a:extLst>
          </p:spPr>
          <p:txBody>
            <a:bodyPr>
              <a:spAutoFit/>
            </a:bodyPr>
            <a:lstStyle/>
            <a:p>
              <a:r>
                <a:rPr lang="zh-CN" altLang="en-US" sz="1500" dirty="0">
                  <a:solidFill>
                    <a:srgbClr val="000000"/>
                  </a:solidFill>
                  <a:latin typeface="Times New Roman" panose="02020603050405020304" pitchFamily="18" charset="0"/>
                  <a:ea typeface="华文中宋" panose="02010600040101010101" pitchFamily="2" charset="-122"/>
                </a:rPr>
                <a:t>稳频</a:t>
              </a:r>
              <a:r>
                <a:rPr lang="en-US" altLang="zh-CN" sz="1500" dirty="0">
                  <a:solidFill>
                    <a:srgbClr val="000000"/>
                  </a:solidFill>
                  <a:latin typeface="Times New Roman" panose="02020603050405020304" pitchFamily="18" charset="0"/>
                  <a:ea typeface="华文中宋" panose="02010600040101010101" pitchFamily="2" charset="-122"/>
                </a:rPr>
                <a:t>He—Ne</a:t>
              </a:r>
              <a:r>
                <a:rPr lang="zh-CN" altLang="en-US" sz="1500" dirty="0">
                  <a:solidFill>
                    <a:srgbClr val="000000"/>
                  </a:solidFill>
                  <a:latin typeface="Times New Roman" panose="02020603050405020304" pitchFamily="18" charset="0"/>
                  <a:ea typeface="华文中宋" panose="02010600040101010101" pitchFamily="2" charset="-122"/>
                </a:rPr>
                <a:t>激光器</a:t>
              </a:r>
              <a:r>
                <a:rPr lang="zh-CN" altLang="en-US" sz="2400" dirty="0">
                  <a:solidFill>
                    <a:srgbClr val="000000"/>
                  </a:solidFill>
                  <a:latin typeface="Times New Roman" panose="02020603050405020304" pitchFamily="18" charset="0"/>
                  <a:ea typeface="华文中宋" panose="02010600040101010101" pitchFamily="2" charset="-122"/>
                </a:rPr>
                <a:t>    </a:t>
              </a:r>
              <a:endParaRPr lang="zh-CN" altLang="en-US" sz="1350" dirty="0">
                <a:solidFill>
                  <a:srgbClr val="000000"/>
                </a:solidFill>
              </a:endParaRPr>
            </a:p>
          </p:txBody>
        </p:sp>
        <p:graphicFrame>
          <p:nvGraphicFramePr>
            <p:cNvPr id="35" name="Object 52"/>
            <p:cNvGraphicFramePr>
              <a:graphicFrameLocks noChangeAspect="1"/>
            </p:cNvGraphicFramePr>
            <p:nvPr/>
          </p:nvGraphicFramePr>
          <p:xfrm>
            <a:off x="3443" y="3860"/>
            <a:ext cx="949" cy="236"/>
          </p:xfrm>
          <a:graphic>
            <a:graphicData uri="http://schemas.openxmlformats.org/presentationml/2006/ole">
              <mc:AlternateContent xmlns:mc="http://schemas.openxmlformats.org/markup-compatibility/2006">
                <mc:Choice xmlns:v="urn:schemas-microsoft-com:vml" Requires="v">
                  <p:oleObj spid="_x0000_s36913" name="Equation" r:id="rId14" imgW="688975" imgH="167640" progId="">
                    <p:embed/>
                  </p:oleObj>
                </mc:Choice>
                <mc:Fallback>
                  <p:oleObj name="Equation" r:id="rId14" imgW="688975" imgH="167640" progId="">
                    <p:embed/>
                    <p:pic>
                      <p:nvPicPr>
                        <p:cNvPr id="0" name="Picture 36" descr="image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43" y="3860"/>
                          <a:ext cx="9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linds(horizontal)">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linds(horizontal)">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linds(horizontal)">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blinds(horizontal)">
                                      <p:cBhvr>
                                        <p:cTn id="4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3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4" descr="782202A"/>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6845" y="922655"/>
            <a:ext cx="4378960" cy="283019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6155" y="940435"/>
            <a:ext cx="4219575" cy="281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672" y="4211240"/>
            <a:ext cx="3337433" cy="2047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1684" y="4242990"/>
            <a:ext cx="3408441" cy="1983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linds(horizontal)">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linds(horizontal)">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linds(horizontal)">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0170" y="817880"/>
            <a:ext cx="2927350" cy="521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kumimoji="1" lang="en-US" sz="2800" b="1" dirty="0">
                <a:solidFill>
                  <a:schemeClr val="tx1"/>
                </a:solidFill>
                <a:latin typeface="宋体" panose="02010600030101010101" pitchFamily="2" charset="-122"/>
                <a:ea typeface="宋体" panose="02010600030101010101" pitchFamily="2" charset="-122"/>
              </a:rPr>
              <a:t>2.</a:t>
            </a:r>
            <a:r>
              <a:rPr kumimoji="1" lang="zh-CN" altLang="en-US" sz="2800" b="1" dirty="0">
                <a:solidFill>
                  <a:schemeClr val="tx1"/>
                </a:solidFill>
                <a:latin typeface="宋体" panose="02010600030101010101" pitchFamily="2" charset="-122"/>
                <a:ea typeface="宋体" panose="02010600030101010101" pitchFamily="2" charset="-122"/>
              </a:rPr>
              <a:t>亮度极高</a:t>
            </a:r>
            <a:endParaRPr kumimoji="1" lang="zh-CN" altLang="en-US" sz="2800" b="1" dirty="0">
              <a:solidFill>
                <a:schemeClr val="tx1"/>
              </a:solidFill>
              <a:latin typeface="宋体" panose="02010600030101010101" pitchFamily="2" charset="-122"/>
              <a:ea typeface="宋体" panose="02010600030101010101" pitchFamily="2" charset="-122"/>
            </a:endParaRPr>
          </a:p>
        </p:txBody>
      </p:sp>
      <p:sp>
        <p:nvSpPr>
          <p:cNvPr id="9" name="Text Box 3"/>
          <p:cNvSpPr txBox="1">
            <a:spLocks noChangeArrowheads="1"/>
          </p:cNvSpPr>
          <p:nvPr/>
        </p:nvSpPr>
        <p:spPr bwMode="auto">
          <a:xfrm>
            <a:off x="584835" y="3093085"/>
            <a:ext cx="7747000" cy="1753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150000"/>
              </a:lnSpc>
            </a:pPr>
            <a:r>
              <a:rPr kumimoji="1" lang="en-US" altLang="zh-CN" sz="2400" b="1" dirty="0">
                <a:latin typeface="宋体" panose="02010600030101010101" pitchFamily="2" charset="-122"/>
                <a:ea typeface="宋体" panose="02010600030101010101" pitchFamily="2" charset="-122"/>
              </a:rPr>
              <a:t>     </a:t>
            </a:r>
            <a:r>
              <a:rPr kumimoji="1" lang="zh-CN" altLang="en-US" sz="2400" b="1" dirty="0">
                <a:latin typeface="宋体" panose="02010600030101010101" pitchFamily="2" charset="-122"/>
                <a:ea typeface="宋体" panose="02010600030101010101" pitchFamily="2" charset="-122"/>
              </a:rPr>
              <a:t>激光器能产生宽度极窄的</a:t>
            </a:r>
            <a:r>
              <a:rPr kumimoji="1" lang="zh-CN" altLang="en-US" sz="2400" b="1" dirty="0">
                <a:solidFill>
                  <a:srgbClr val="00B0F0"/>
                </a:solidFill>
                <a:latin typeface="宋体" panose="02010600030101010101" pitchFamily="2" charset="-122"/>
                <a:ea typeface="宋体" panose="02010600030101010101" pitchFamily="2" charset="-122"/>
              </a:rPr>
              <a:t>光脉冲</a:t>
            </a:r>
            <a:r>
              <a:rPr kumimoji="1" lang="zh-CN" altLang="en-US" sz="2400" b="1" dirty="0">
                <a:latin typeface="宋体" panose="02010600030101010101" pitchFamily="2" charset="-122"/>
                <a:ea typeface="宋体" panose="02010600030101010101" pitchFamily="2" charset="-122"/>
              </a:rPr>
              <a:t>，使用锁模技术，可产生</a:t>
            </a:r>
            <a:r>
              <a:rPr kumimoji="1" lang="en-US" altLang="zh-CN" sz="2400" b="1" dirty="0">
                <a:solidFill>
                  <a:srgbClr val="00B0F0"/>
                </a:solidFill>
                <a:latin typeface="宋体" panose="02010600030101010101" pitchFamily="2" charset="-122"/>
                <a:ea typeface="宋体" panose="02010600030101010101" pitchFamily="2" charset="-122"/>
              </a:rPr>
              <a:t>10</a:t>
            </a:r>
            <a:r>
              <a:rPr kumimoji="1" lang="en-US" altLang="zh-CN" sz="2400" b="1" baseline="30000" dirty="0">
                <a:solidFill>
                  <a:srgbClr val="00B0F0"/>
                </a:solidFill>
                <a:latin typeface="宋体" panose="02010600030101010101" pitchFamily="2" charset="-122"/>
                <a:ea typeface="宋体" panose="02010600030101010101" pitchFamily="2" charset="-122"/>
              </a:rPr>
              <a:t>-14</a:t>
            </a:r>
            <a:r>
              <a:rPr kumimoji="1" lang="en-US" altLang="zh-CN" sz="2400" b="1" dirty="0">
                <a:solidFill>
                  <a:srgbClr val="00B0F0"/>
                </a:solidFill>
                <a:latin typeface="宋体" panose="02010600030101010101" pitchFamily="2" charset="-122"/>
                <a:ea typeface="宋体" panose="02010600030101010101" pitchFamily="2" charset="-122"/>
              </a:rPr>
              <a:t>s</a:t>
            </a:r>
            <a:r>
              <a:rPr kumimoji="1" lang="zh-CN" altLang="en-US" sz="2400" b="1" dirty="0">
                <a:latin typeface="宋体" panose="02010600030101010101" pitchFamily="2" charset="-122"/>
                <a:ea typeface="宋体" panose="02010600030101010101" pitchFamily="2" charset="-122"/>
              </a:rPr>
              <a:t>的光脉冲。由于能量被集中在极短的时间内发射出来，因此</a:t>
            </a:r>
            <a:r>
              <a:rPr kumimoji="1" lang="zh-CN" altLang="en-US" sz="2400" b="1" dirty="0">
                <a:solidFill>
                  <a:srgbClr val="00B0F0"/>
                </a:solidFill>
                <a:latin typeface="宋体" panose="02010600030101010101" pitchFamily="2" charset="-122"/>
                <a:ea typeface="宋体" panose="02010600030101010101" pitchFamily="2" charset="-122"/>
              </a:rPr>
              <a:t>光功率极高</a:t>
            </a:r>
            <a:r>
              <a:rPr kumimoji="1" lang="zh-CN" altLang="en-US" sz="2400" b="1" dirty="0">
                <a:latin typeface="宋体" panose="02010600030101010101" pitchFamily="2" charset="-122"/>
                <a:ea typeface="宋体" panose="02010600030101010101" pitchFamily="2" charset="-122"/>
              </a:rPr>
              <a:t>。</a:t>
            </a:r>
            <a:endParaRPr kumimoji="1" lang="zh-CN" altLang="en-US" sz="2400" b="1" dirty="0">
              <a:latin typeface="宋体" panose="02010600030101010101" pitchFamily="2" charset="-122"/>
              <a:ea typeface="宋体" panose="02010600030101010101" pitchFamily="2" charset="-122"/>
            </a:endParaRPr>
          </a:p>
        </p:txBody>
      </p:sp>
      <p:sp>
        <p:nvSpPr>
          <p:cNvPr id="10" name="文本框 9"/>
          <p:cNvSpPr txBox="1"/>
          <p:nvPr/>
        </p:nvSpPr>
        <p:spPr>
          <a:xfrm>
            <a:off x="706523" y="1339935"/>
            <a:ext cx="7730837" cy="1753235"/>
          </a:xfrm>
          <a:prstGeom prst="rect">
            <a:avLst/>
          </a:prstGeom>
          <a:noFill/>
        </p:spPr>
        <p:txBody>
          <a:bodyPr wrap="square" rtlCol="0">
            <a:spAutoFit/>
          </a:bodyPr>
          <a:lstStyle/>
          <a:p>
            <a:pPr>
              <a:lnSpc>
                <a:spcPct val="150000"/>
              </a:lnSpc>
            </a:pPr>
            <a:r>
              <a:rPr kumimoji="1" lang="en-US" altLang="zh-CN" sz="2100" b="1" dirty="0">
                <a:latin typeface="宋体" panose="02010600030101010101" pitchFamily="2" charset="-122"/>
                <a:ea typeface="宋体" panose="02010600030101010101" pitchFamily="2" charset="-122"/>
              </a:rPr>
              <a:t>    </a:t>
            </a:r>
            <a:r>
              <a:rPr kumimoji="1" lang="zh-CN" altLang="en-US" sz="2400" b="1" dirty="0">
                <a:latin typeface="宋体" panose="02010600030101010101" pitchFamily="2" charset="-122"/>
                <a:ea typeface="宋体" panose="02010600030101010101" pitchFamily="2" charset="-122"/>
              </a:rPr>
              <a:t>普通光源所发出的光射向四面八方，能量非常分散，亮度不高。</a:t>
            </a:r>
            <a:endParaRPr kumimoji="1" lang="zh-CN" altLang="en-US" sz="2400" b="1" dirty="0">
              <a:latin typeface="宋体" panose="02010600030101010101" pitchFamily="2" charset="-122"/>
              <a:ea typeface="宋体" panose="02010600030101010101" pitchFamily="2" charset="-122"/>
            </a:endParaRPr>
          </a:p>
          <a:p>
            <a:pPr>
              <a:lnSpc>
                <a:spcPct val="150000"/>
              </a:lnSpc>
            </a:pPr>
            <a:r>
              <a:rPr kumimoji="1" lang="zh-CN" altLang="en-US" sz="2400" b="1" dirty="0">
                <a:latin typeface="宋体" panose="02010600030101010101" pitchFamily="2" charset="-122"/>
                <a:ea typeface="宋体" panose="02010600030101010101" pitchFamily="2" charset="-122"/>
              </a:rPr>
              <a:t>    激光器发出的激光方向性好，能量在空间高度集中。</a:t>
            </a:r>
            <a:endParaRPr kumimoji="1" lang="zh-CN" altLang="en-US" sz="2400" b="1"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13" name="文本框 12"/>
              <p:cNvSpPr txBox="1"/>
              <p:nvPr/>
            </p:nvSpPr>
            <p:spPr>
              <a:xfrm>
                <a:off x="1361728" y="5148263"/>
                <a:ext cx="6912552" cy="422744"/>
              </a:xfrm>
              <a:prstGeom prst="rect">
                <a:avLst/>
              </a:prstGeom>
              <a:noFill/>
            </p:spPr>
            <p:txBody>
              <a:bodyPr wrap="square" rtlCol="0">
                <a:spAutoFit/>
              </a:bodyPr>
              <a:lstStyle/>
              <a:p>
                <a:r>
                  <a:rPr kumimoji="1" lang="zh-CN" altLang="en-US" sz="2100" b="1" dirty="0">
                    <a:solidFill>
                      <a:srgbClr val="00B0F0"/>
                    </a:solidFill>
                    <a:latin typeface="宋体" panose="02010600030101010101" pitchFamily="2" charset="-122"/>
                    <a:ea typeface="宋体" panose="02010600030101010101" pitchFamily="2" charset="-122"/>
                  </a:rPr>
                  <a:t>空间高度集中</a:t>
                </a:r>
                <a:r>
                  <a:rPr kumimoji="1" lang="zh-CN" altLang="en-US" sz="2100" b="1" dirty="0">
                    <a:solidFill>
                      <a:srgbClr val="00B0F0"/>
                    </a:solidFill>
                    <a:latin typeface="宋体" panose="02010600030101010101" pitchFamily="2" charset="-122"/>
                    <a:ea typeface="宋体" panose="02010600030101010101" pitchFamily="2" charset="-122"/>
                  </a:rPr>
                  <a:t>：</a:t>
                </a:r>
                <a:r>
                  <a:rPr kumimoji="1" lang="zh-CN" altLang="en-US" sz="2100" b="1" dirty="0">
                    <a:latin typeface="宋体" panose="02010600030101010101" pitchFamily="2" charset="-122"/>
                    <a:ea typeface="宋体" panose="02010600030101010101" pitchFamily="2" charset="-122"/>
                  </a:rPr>
                  <a:t>亮度比太阳表面高 </a:t>
                </a:r>
                <a14:m>
                  <m:oMath xmlns:m="http://schemas.openxmlformats.org/officeDocument/2006/math">
                    <m:sSup>
                      <m:sSupPr>
                        <m:ctrlPr>
                          <a:rPr kumimoji="1" lang="en-US" altLang="zh-CN" sz="2100" b="1" i="1">
                            <a:latin typeface="Cambria Math" panose="02040503050406030204" pitchFamily="18" charset="0"/>
                            <a:ea typeface="宋体" panose="02010600030101010101" pitchFamily="2" charset="-122"/>
                          </a:rPr>
                        </m:ctrlPr>
                      </m:sSupPr>
                      <m:e>
                        <m:r>
                          <a:rPr kumimoji="1" lang="en-US" altLang="zh-CN" sz="2100" b="1" i="1">
                            <a:latin typeface="Cambria Math" panose="02040503050406030204" pitchFamily="18" charset="0"/>
                            <a:ea typeface="宋体" panose="02010600030101010101" pitchFamily="2" charset="-122"/>
                          </a:rPr>
                          <m:t>𝟏𝟎</m:t>
                        </m:r>
                      </m:e>
                      <m:sup>
                        <m:r>
                          <a:rPr kumimoji="1" lang="en-US" altLang="zh-CN" sz="2100" b="1" i="1">
                            <a:latin typeface="Cambria Math" panose="02040503050406030204" pitchFamily="18" charset="0"/>
                            <a:ea typeface="宋体" panose="02010600030101010101" pitchFamily="2" charset="-122"/>
                          </a:rPr>
                          <m:t>𝟏𝟎</m:t>
                        </m:r>
                      </m:sup>
                    </m:sSup>
                  </m:oMath>
                </a14:m>
                <a:r>
                  <a:rPr kumimoji="1" lang="zh-CN" altLang="en-US" sz="2100" b="1" dirty="0">
                    <a:latin typeface="宋体" panose="02010600030101010101" pitchFamily="2" charset="-122"/>
                    <a:ea typeface="宋体" panose="02010600030101010101" pitchFamily="2" charset="-122"/>
                  </a:rPr>
                  <a:t> 倍。</a:t>
                </a:r>
                <a:endParaRPr kumimoji="1" lang="zh-CN" altLang="en-US" sz="2100" b="1" dirty="0">
                  <a:latin typeface="宋体" panose="02010600030101010101" pitchFamily="2" charset="-122"/>
                  <a:ea typeface="宋体" panose="02010600030101010101" pitchFamily="2" charset="-122"/>
                </a:endParaRPr>
              </a:p>
            </p:txBody>
          </p:sp>
        </mc:Choice>
        <mc:Fallback>
          <p:sp>
            <p:nvSpPr>
              <p:cNvPr id="13" name="文本框 12"/>
              <p:cNvSpPr txBox="1">
                <a:spLocks noRot="1" noChangeAspect="1" noMove="1" noResize="1" noEditPoints="1" noAdjustHandles="1" noChangeArrowheads="1" noChangeShapeType="1" noTextEdit="1"/>
              </p:cNvSpPr>
              <p:nvPr/>
            </p:nvSpPr>
            <p:spPr>
              <a:xfrm>
                <a:off x="1255395" y="5351145"/>
                <a:ext cx="6912610" cy="686435"/>
              </a:xfrm>
              <a:prstGeom prst="rect">
                <a:avLst/>
              </a:prstGeom>
              <a:blipFill rotWithShape="1">
                <a:blip r:embed="rId1"/>
                <a:stretch>
                  <a:fillRect l="-1058" t="-13043" b="-2318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矩形 2"/>
              <p:cNvSpPr/>
              <p:nvPr/>
            </p:nvSpPr>
            <p:spPr>
              <a:xfrm>
                <a:off x="1361728" y="5608335"/>
                <a:ext cx="5088188" cy="422744"/>
              </a:xfrm>
              <a:prstGeom prst="rect">
                <a:avLst/>
              </a:prstGeom>
            </p:spPr>
            <p:txBody>
              <a:bodyPr wrap="none">
                <a:spAutoFit/>
              </a:bodyPr>
              <a:lstStyle/>
              <a:p>
                <a:r>
                  <a:rPr kumimoji="1" lang="zh-CN" altLang="en-US" sz="2100" b="1" dirty="0">
                    <a:solidFill>
                      <a:srgbClr val="00B0F0"/>
                    </a:solidFill>
                    <a:latin typeface="宋体" panose="02010600030101010101" pitchFamily="2" charset="-122"/>
                    <a:ea typeface="宋体" panose="02010600030101010101" pitchFamily="2" charset="-122"/>
                  </a:rPr>
                  <a:t>空间高度集中：</a:t>
                </a:r>
                <a:r>
                  <a:rPr kumimoji="1" lang="zh-CN" altLang="en-US" sz="2100" b="1" dirty="0">
                    <a:latin typeface="宋体" panose="02010600030101010101" pitchFamily="2" charset="-122"/>
                    <a:ea typeface="宋体" panose="02010600030101010101" pitchFamily="2" charset="-122"/>
                  </a:rPr>
                  <a:t>功率峰值为  </a:t>
                </a:r>
                <a14:m>
                  <m:oMath xmlns:m="http://schemas.openxmlformats.org/officeDocument/2006/math">
                    <m:sSup>
                      <m:sSupPr>
                        <m:ctrlPr>
                          <a:rPr kumimoji="1" lang="en-US" altLang="zh-CN" sz="2100" b="1" i="1">
                            <a:latin typeface="Cambria Math" panose="02040503050406030204" pitchFamily="18" charset="0"/>
                            <a:ea typeface="宋体" panose="02010600030101010101" pitchFamily="2" charset="-122"/>
                          </a:rPr>
                        </m:ctrlPr>
                      </m:sSupPr>
                      <m:e>
                        <m:r>
                          <a:rPr kumimoji="1" lang="en-US" altLang="zh-CN" sz="2100" b="1" i="1">
                            <a:latin typeface="Cambria Math" panose="02040503050406030204" pitchFamily="18" charset="0"/>
                            <a:ea typeface="宋体" panose="02010600030101010101" pitchFamily="2" charset="-122"/>
                          </a:rPr>
                          <m:t>𝟏𝟎</m:t>
                        </m:r>
                      </m:e>
                      <m:sup>
                        <m:r>
                          <a:rPr kumimoji="1" lang="en-US" altLang="zh-CN" sz="2100" b="1" i="1">
                            <a:latin typeface="Cambria Math" panose="02040503050406030204" pitchFamily="18" charset="0"/>
                            <a:ea typeface="宋体" panose="02010600030101010101" pitchFamily="2" charset="-122"/>
                          </a:rPr>
                          <m:t>𝟏</m:t>
                        </m:r>
                        <m:r>
                          <a:rPr kumimoji="1" lang="en-US" altLang="zh-CN" sz="2100" b="1" i="1">
                            <a:latin typeface="Cambria Math" panose="02040503050406030204" pitchFamily="18" charset="0"/>
                            <a:ea typeface="宋体" panose="02010600030101010101" pitchFamily="2" charset="-122"/>
                          </a:rPr>
                          <m:t>𝟒</m:t>
                        </m:r>
                      </m:sup>
                    </m:sSup>
                  </m:oMath>
                </a14:m>
                <a:r>
                  <a:rPr kumimoji="1" lang="zh-CN" altLang="en-US" sz="2100" b="1" dirty="0">
                    <a:latin typeface="宋体" panose="02010600030101010101" pitchFamily="2" charset="-122"/>
                    <a:ea typeface="宋体" panose="02010600030101010101" pitchFamily="2" charset="-122"/>
                  </a:rPr>
                  <a:t>  瓦。</a:t>
                </a:r>
                <a:endParaRPr kumimoji="1" lang="zh-CN" altLang="en-US" sz="2100" b="1" dirty="0">
                  <a:latin typeface="宋体" panose="02010600030101010101" pitchFamily="2" charset="-122"/>
                  <a:ea typeface="宋体" panose="02010600030101010101" pitchFamily="2" charset="-122"/>
                </a:endParaRPr>
              </a:p>
            </p:txBody>
          </p:sp>
        </mc:Choice>
        <mc:Fallback>
          <p:sp>
            <p:nvSpPr>
              <p:cNvPr id="3" name="矩形 2"/>
              <p:cNvSpPr>
                <a:spLocks noRot="1" noChangeAspect="1" noMove="1" noResize="1" noEditPoints="1" noAdjustHandles="1" noChangeArrowheads="1" noChangeShapeType="1" noTextEdit="1"/>
              </p:cNvSpPr>
              <p:nvPr/>
            </p:nvSpPr>
            <p:spPr>
              <a:xfrm>
                <a:off x="1361440" y="6037580"/>
                <a:ext cx="5088255" cy="675005"/>
              </a:xfrm>
              <a:prstGeom prst="rect">
                <a:avLst/>
              </a:prstGeom>
              <a:blipFill rotWithShape="1">
                <a:blip r:embed="rId2"/>
                <a:stretch>
                  <a:fillRect l="-1437" t="-11594" r="-838" b="-24638"/>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7950" y="729615"/>
            <a:ext cx="3156585" cy="521970"/>
          </a:xfrm>
          <a:prstGeom prst="rect">
            <a:avLst/>
          </a:prstGeom>
          <a:noFill/>
        </p:spPr>
        <p:txBody>
          <a:bodyPr wrap="square" rtlCol="0">
            <a:spAutoFit/>
          </a:bodyPr>
          <a:lstStyle/>
          <a:p>
            <a:r>
              <a:rPr kumimoji="1" lang="zh-CN" altLang="en-US" sz="2800" b="1" dirty="0">
                <a:solidFill>
                  <a:srgbClr val="FF0000"/>
                </a:solidFill>
                <a:latin typeface="宋体" panose="02010600030101010101" pitchFamily="2" charset="-122"/>
                <a:ea typeface="宋体" panose="02010600030101010101" pitchFamily="2" charset="-122"/>
              </a:rPr>
              <a:t>激光的亮度最高</a:t>
            </a:r>
            <a:endParaRPr kumimoji="1" lang="zh-CN" altLang="en-US" sz="2800" b="1" dirty="0">
              <a:solidFill>
                <a:srgbClr val="FF0000"/>
              </a:solidFill>
              <a:latin typeface="宋体" panose="02010600030101010101" pitchFamily="2" charset="-122"/>
              <a:ea typeface="宋体" panose="02010600030101010101" pitchFamily="2" charset="-122"/>
            </a:endParaRPr>
          </a:p>
        </p:txBody>
      </p:sp>
      <p:sp>
        <p:nvSpPr>
          <p:cNvPr id="5" name="文本框 4"/>
          <p:cNvSpPr txBox="1"/>
          <p:nvPr/>
        </p:nvSpPr>
        <p:spPr>
          <a:xfrm>
            <a:off x="107950" y="3889375"/>
            <a:ext cx="3277870" cy="2030095"/>
          </a:xfrm>
          <a:prstGeom prst="rect">
            <a:avLst/>
          </a:prstGeom>
          <a:noFill/>
        </p:spPr>
        <p:txBody>
          <a:bodyPr wrap="square" rtlCol="0">
            <a:spAutoFit/>
          </a:bodyPr>
          <a:lstStyle/>
          <a:p>
            <a:pPr>
              <a:lnSpc>
                <a:spcPct val="150000"/>
              </a:lnSpc>
            </a:pPr>
            <a:r>
              <a:rPr kumimoji="1" lang="zh-CN" altLang="en-US" sz="2100" b="1" dirty="0">
                <a:latin typeface="宋体" panose="02010600030101010101" pitchFamily="2" charset="-122"/>
                <a:ea typeface="宋体" panose="02010600030101010101" pitchFamily="2" charset="-122"/>
              </a:rPr>
              <a:t>功率</a:t>
            </a:r>
            <a:r>
              <a:rPr kumimoji="1" lang="en-US" altLang="zh-CN" sz="2100" b="1" dirty="0">
                <a:latin typeface="宋体" panose="02010600030101010101" pitchFamily="2" charset="-122"/>
                <a:ea typeface="宋体" panose="02010600030101010101" pitchFamily="2" charset="-122"/>
              </a:rPr>
              <a:t>1</a:t>
            </a:r>
            <a:r>
              <a:rPr kumimoji="1" lang="zh-CN" altLang="en-US" sz="2100" b="1" dirty="0">
                <a:latin typeface="宋体" panose="02010600030101010101" pitchFamily="2" charset="-122"/>
                <a:ea typeface="宋体" panose="02010600030101010101" pitchFamily="2" charset="-122"/>
              </a:rPr>
              <a:t>毫瓦的氦氖激光器的亮度比太阳光强</a:t>
            </a:r>
            <a:r>
              <a:rPr kumimoji="1" lang="en-US" altLang="zh-CN" sz="2100" b="1" dirty="0">
                <a:latin typeface="宋体" panose="02010600030101010101" pitchFamily="2" charset="-122"/>
                <a:ea typeface="宋体" panose="02010600030101010101" pitchFamily="2" charset="-122"/>
              </a:rPr>
              <a:t>100</a:t>
            </a:r>
            <a:r>
              <a:rPr kumimoji="1" lang="zh-CN" altLang="en-US" sz="2100" b="1" dirty="0">
                <a:latin typeface="宋体" panose="02010600030101010101" pitchFamily="2" charset="-122"/>
                <a:ea typeface="宋体" panose="02010600030101010101" pitchFamily="2" charset="-122"/>
              </a:rPr>
              <a:t>倍；</a:t>
            </a:r>
            <a:endParaRPr kumimoji="1" lang="zh-CN" altLang="en-US" sz="2100" b="1" dirty="0">
              <a:latin typeface="宋体" panose="02010600030101010101" pitchFamily="2" charset="-122"/>
              <a:ea typeface="宋体" panose="02010600030101010101" pitchFamily="2" charset="-122"/>
            </a:endParaRPr>
          </a:p>
          <a:p>
            <a:pPr>
              <a:lnSpc>
                <a:spcPct val="150000"/>
              </a:lnSpc>
            </a:pPr>
            <a:r>
              <a:rPr kumimoji="1" lang="zh-CN" altLang="en-US" sz="2100" b="1" dirty="0">
                <a:latin typeface="宋体" panose="02010600030101010101" pitchFamily="2" charset="-122"/>
                <a:ea typeface="宋体" panose="02010600030101010101" pitchFamily="2" charset="-122"/>
              </a:rPr>
              <a:t>脉冲固体激光器的亮度可比太阳亮度高</a:t>
            </a:r>
            <a:r>
              <a:rPr kumimoji="1" lang="en-US" altLang="zh-CN" sz="2100" b="1" dirty="0">
                <a:latin typeface="宋体" panose="02010600030101010101" pitchFamily="2" charset="-122"/>
                <a:ea typeface="宋体" panose="02010600030101010101" pitchFamily="2" charset="-122"/>
              </a:rPr>
              <a:t>100</a:t>
            </a:r>
            <a:r>
              <a:rPr kumimoji="1" lang="zh-CN" altLang="en-US" sz="2100" b="1" dirty="0">
                <a:latin typeface="宋体" panose="02010600030101010101" pitchFamily="2" charset="-122"/>
                <a:ea typeface="宋体" panose="02010600030101010101" pitchFamily="2" charset="-122"/>
              </a:rPr>
              <a:t>亿倍。</a:t>
            </a:r>
            <a:endParaRPr kumimoji="1" lang="zh-CN" altLang="en-US" sz="2100" b="1" dirty="0">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1"/>
          <a:stretch>
            <a:fillRect/>
          </a:stretch>
        </p:blipFill>
        <p:spPr>
          <a:xfrm>
            <a:off x="302895" y="1402715"/>
            <a:ext cx="3247390" cy="2250440"/>
          </a:xfrm>
          <a:prstGeom prst="rect">
            <a:avLst/>
          </a:prstGeom>
        </p:spPr>
      </p:pic>
      <p:pic>
        <p:nvPicPr>
          <p:cNvPr id="8" name="图片 7"/>
          <p:cNvPicPr>
            <a:picLocks noChangeAspect="1"/>
          </p:cNvPicPr>
          <p:nvPr/>
        </p:nvPicPr>
        <p:blipFill>
          <a:blip r:embed="rId2"/>
          <a:stretch>
            <a:fillRect/>
          </a:stretch>
        </p:blipFill>
        <p:spPr>
          <a:xfrm>
            <a:off x="3982085" y="1402715"/>
            <a:ext cx="4932680" cy="479996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p:cNvSpPr txBox="1">
            <a:spLocks noChangeArrowheads="1"/>
          </p:cNvSpPr>
          <p:nvPr/>
        </p:nvSpPr>
        <p:spPr bwMode="auto">
          <a:xfrm>
            <a:off x="133986" y="863009"/>
            <a:ext cx="2399505" cy="521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kumimoji="1" lang="en-US" sz="2800" b="1" dirty="0">
                <a:solidFill>
                  <a:schemeClr val="tx1"/>
                </a:solidFill>
                <a:latin typeface="宋体" panose="02010600030101010101" pitchFamily="2" charset="-122"/>
                <a:ea typeface="宋体" panose="02010600030101010101" pitchFamily="2" charset="-122"/>
              </a:rPr>
              <a:t>3.</a:t>
            </a:r>
            <a:r>
              <a:rPr kumimoji="1" lang="zh-CN" altLang="en-US" sz="2800" b="1" dirty="0">
                <a:solidFill>
                  <a:schemeClr val="tx1"/>
                </a:solidFill>
                <a:latin typeface="宋体" panose="02010600030101010101" pitchFamily="2" charset="-122"/>
                <a:ea typeface="宋体" panose="02010600030101010101" pitchFamily="2" charset="-122"/>
              </a:rPr>
              <a:t>相干性强</a:t>
            </a:r>
            <a:endParaRPr kumimoji="1" lang="zh-CN" altLang="en-US" sz="2800" b="1" dirty="0">
              <a:solidFill>
                <a:schemeClr val="tx1"/>
              </a:solidFill>
              <a:latin typeface="宋体" panose="02010600030101010101" pitchFamily="2" charset="-122"/>
              <a:ea typeface="宋体" panose="02010600030101010101" pitchFamily="2" charset="-122"/>
            </a:endParaRPr>
          </a:p>
        </p:txBody>
      </p:sp>
      <p:graphicFrame>
        <p:nvGraphicFramePr>
          <p:cNvPr id="9" name="Object 9"/>
          <p:cNvGraphicFramePr>
            <a:graphicFrameLocks noChangeAspect="1"/>
          </p:cNvGraphicFramePr>
          <p:nvPr/>
        </p:nvGraphicFramePr>
        <p:xfrm>
          <a:off x="3526631" y="1094469"/>
          <a:ext cx="2795661" cy="671959"/>
        </p:xfrm>
        <a:graphic>
          <a:graphicData uri="http://schemas.openxmlformats.org/presentationml/2006/ole">
            <mc:AlternateContent xmlns:mc="http://schemas.openxmlformats.org/markup-compatibility/2006">
              <mc:Choice xmlns:v="urn:schemas-microsoft-com:vml" Requires="v">
                <p:oleObj spid="_x0000_s43015" name="Equation" r:id="rId1" imgW="1637665" imgH="393700" progId="">
                  <p:embed/>
                </p:oleObj>
              </mc:Choice>
              <mc:Fallback>
                <p:oleObj name="Equation" r:id="rId1" imgW="1637665" imgH="393700" progId="">
                  <p:embed/>
                  <p:pic>
                    <p:nvPicPr>
                      <p:cNvPr id="0" name="Picture 5" descr="image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6631" y="1094469"/>
                        <a:ext cx="2795661" cy="671959"/>
                      </a:xfrm>
                      <a:prstGeom prst="rect">
                        <a:avLst/>
                      </a:prstGeom>
                      <a:solidFill>
                        <a:srgbClr val="FFFF00"/>
                      </a:solidFill>
                    </p:spPr>
                  </p:pic>
                </p:oleObj>
              </mc:Fallback>
            </mc:AlternateContent>
          </a:graphicData>
        </a:graphic>
      </p:graphicFrame>
      <p:sp>
        <p:nvSpPr>
          <p:cNvPr id="10" name="Text Box 3"/>
          <p:cNvSpPr txBox="1">
            <a:spLocks noChangeArrowheads="1"/>
          </p:cNvSpPr>
          <p:nvPr/>
        </p:nvSpPr>
        <p:spPr bwMode="auto">
          <a:xfrm>
            <a:off x="6181375" y="4076789"/>
            <a:ext cx="2774373" cy="1337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150000"/>
              </a:lnSpc>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氦氖激光器输出的光束，相干长度达</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2</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10</a:t>
            </a:r>
            <a:r>
              <a:rPr kumimoji="1" lang="en-US" altLang="zh-CN" baseline="30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7</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km</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kumimoji="1"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氪灯只有</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38.5cm</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kumimoji="1"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Text Box 3"/>
          <p:cNvSpPr txBox="1">
            <a:spLocks noChangeArrowheads="1"/>
          </p:cNvSpPr>
          <p:nvPr/>
        </p:nvSpPr>
        <p:spPr bwMode="auto">
          <a:xfrm>
            <a:off x="311611" y="1766756"/>
            <a:ext cx="8519738" cy="119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150000"/>
              </a:lnSpc>
            </a:pPr>
            <a:r>
              <a:rPr kumimoji="1" lang="zh-CN" altLang="en-US" sz="2400" b="1" dirty="0">
                <a:solidFill>
                  <a:srgbClr val="00B0F0"/>
                </a:solidFill>
                <a:latin typeface="宋体" panose="02010600030101010101" pitchFamily="2" charset="-122"/>
                <a:ea typeface="宋体" panose="02010600030101010101" pitchFamily="2" charset="-122"/>
              </a:rPr>
              <a:t>时间相干性</a:t>
            </a:r>
            <a:r>
              <a:rPr kumimoji="1" lang="zh-CN" altLang="en-US" sz="2400" b="1" dirty="0">
                <a:latin typeface="宋体" panose="02010600030101010101" pitchFamily="2" charset="-122"/>
                <a:ea typeface="宋体" panose="02010600030101010101" pitchFamily="2" charset="-122"/>
              </a:rPr>
              <a:t>定义为光传播方向上某点处，可以使得两个不同时刻的光波场之间有相干性的最大时间间隔。</a:t>
            </a:r>
            <a:endParaRPr kumimoji="1" lang="zh-CN" altLang="en-US" sz="2400" b="1" dirty="0">
              <a:latin typeface="宋体" panose="02010600030101010101" pitchFamily="2" charset="-122"/>
              <a:ea typeface="宋体" panose="02010600030101010101" pitchFamily="2" charset="-122"/>
            </a:endParaRPr>
          </a:p>
        </p:txBody>
      </p:sp>
      <p:sp>
        <p:nvSpPr>
          <p:cNvPr id="12" name="Text Box 3"/>
          <p:cNvSpPr txBox="1">
            <a:spLocks noChangeArrowheads="1"/>
          </p:cNvSpPr>
          <p:nvPr/>
        </p:nvSpPr>
        <p:spPr bwMode="auto">
          <a:xfrm>
            <a:off x="311611" y="2965388"/>
            <a:ext cx="8787303" cy="535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120000"/>
              </a:lnSpc>
            </a:pPr>
            <a:r>
              <a:rPr kumimoji="1" lang="zh-CN" altLang="en-US" sz="2400" b="1" dirty="0">
                <a:solidFill>
                  <a:srgbClr val="00B0F0"/>
                </a:solidFill>
                <a:latin typeface="宋体" panose="02010600030101010101" pitchFamily="2" charset="-122"/>
                <a:ea typeface="宋体" panose="02010600030101010101" pitchFamily="2" charset="-122"/>
              </a:rPr>
              <a:t>空间相干性</a:t>
            </a:r>
            <a:r>
              <a:rPr kumimoji="1" lang="zh-CN" altLang="en-US" sz="2400" b="1" dirty="0">
                <a:latin typeface="宋体" panose="02010600030101010101" pitchFamily="2" charset="-122"/>
                <a:ea typeface="宋体" panose="02010600030101010101" pitchFamily="2" charset="-122"/>
              </a:rPr>
              <a:t>定义为某一时刻不同空间点处的光波场之间的相干性。</a:t>
            </a:r>
            <a:endParaRPr kumimoji="1" lang="zh-CN" altLang="en-US" sz="2400" b="1" dirty="0">
              <a:latin typeface="宋体" panose="02010600030101010101" pitchFamily="2" charset="-122"/>
              <a:ea typeface="宋体" panose="02010600030101010101" pitchFamily="2" charset="-122"/>
            </a:endParaRPr>
          </a:p>
        </p:txBody>
      </p:sp>
      <p:sp>
        <p:nvSpPr>
          <p:cNvPr id="13" name="Text Box 3"/>
          <p:cNvSpPr txBox="1">
            <a:spLocks noChangeArrowheads="1"/>
          </p:cNvSpPr>
          <p:nvPr/>
        </p:nvSpPr>
        <p:spPr bwMode="auto">
          <a:xfrm>
            <a:off x="1441800" y="6045470"/>
            <a:ext cx="5658074" cy="812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342900" indent="-342900">
              <a:lnSpc>
                <a:spcPct val="120000"/>
              </a:lnSpc>
              <a:buClr>
                <a:srgbClr val="C00000"/>
              </a:buClr>
              <a:buFont typeface="Wingdings" panose="05000000000000000000" pitchFamily="2" charset="2"/>
              <a:buChar char="l"/>
            </a:pPr>
            <a:r>
              <a:rPr kumimoji="1" lang="zh-CN" altLang="en-US" b="1" dirty="0">
                <a:latin typeface="宋体" panose="02010600030101010101" pitchFamily="2" charset="-122"/>
                <a:ea typeface="宋体" panose="02010600030101010101" pitchFamily="2" charset="-122"/>
              </a:rPr>
              <a:t>时间相干性好，相干长度可达几十公里。</a:t>
            </a:r>
            <a:endParaRPr kumimoji="1" lang="en-US" altLang="zh-CN" b="1" dirty="0">
              <a:latin typeface="宋体" panose="02010600030101010101" pitchFamily="2" charset="-122"/>
              <a:ea typeface="宋体" panose="02010600030101010101" pitchFamily="2" charset="-122"/>
            </a:endParaRPr>
          </a:p>
          <a:p>
            <a:pPr marL="342900" indent="-342900">
              <a:lnSpc>
                <a:spcPct val="120000"/>
              </a:lnSpc>
              <a:buClr>
                <a:srgbClr val="C00000"/>
              </a:buClr>
              <a:buFont typeface="Wingdings" panose="05000000000000000000" pitchFamily="2" charset="2"/>
              <a:buChar char="l"/>
            </a:pPr>
            <a:r>
              <a:rPr kumimoji="1" lang="zh-CN" altLang="en-US" b="1" dirty="0">
                <a:latin typeface="宋体" panose="02010600030101010101" pitchFamily="2" charset="-122"/>
                <a:ea typeface="宋体" panose="02010600030101010101" pitchFamily="2" charset="-122"/>
              </a:rPr>
              <a:t>空间相干性好，有的激光波面上各个点都是相干的</a:t>
            </a:r>
            <a:r>
              <a:rPr kumimoji="1" lang="zh-CN" altLang="en-US" sz="2100" b="1" dirty="0">
                <a:latin typeface="宋体" panose="02010600030101010101" pitchFamily="2" charset="-122"/>
                <a:ea typeface="宋体" panose="02010600030101010101" pitchFamily="2" charset="-122"/>
              </a:rPr>
              <a:t>。</a:t>
            </a:r>
            <a:endParaRPr kumimoji="1" lang="en-US" altLang="zh-CN" sz="2100" b="1"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2757" y="3637136"/>
            <a:ext cx="4324417" cy="23102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7" presetClass="entr" presetSubtype="0" fill="hold" grpId="0" nodeType="clickEffect">
                                  <p:stCondLst>
                                    <p:cond delay="0"/>
                                  </p:stCondLst>
                                  <p:iterate type="lt">
                                    <p:tmPct val="50000"/>
                                  </p:iterate>
                                  <p:childTnLst>
                                    <p:set>
                                      <p:cBhvr>
                                        <p:cTn id="14" dur="1" fill="hold">
                                          <p:stCondLst>
                                            <p:cond delay="0"/>
                                          </p:stCondLst>
                                        </p:cTn>
                                        <p:tgtEl>
                                          <p:spTgt spid="11"/>
                                        </p:tgtEl>
                                        <p:attrNameLst>
                                          <p:attrName>style.visibility</p:attrName>
                                        </p:attrNameLst>
                                      </p:cBhvr>
                                      <p:to>
                                        <p:strVal val="visible"/>
                                      </p:to>
                                    </p:set>
                                    <p:anim calcmode="discrete" valueType="clr">
                                      <p:cBhvr override="childStyle">
                                        <p:cTn id="15" dur="8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11"/>
                                        </p:tgtEl>
                                        <p:attrNameLst>
                                          <p:attrName>fillcolor</p:attrName>
                                        </p:attrNameLst>
                                      </p:cBhvr>
                                      <p:tavLst>
                                        <p:tav tm="0">
                                          <p:val>
                                            <p:clrVal>
                                              <a:schemeClr val="accent2"/>
                                            </p:clrVal>
                                          </p:val>
                                        </p:tav>
                                        <p:tav tm="50000">
                                          <p:val>
                                            <p:clrVal>
                                              <a:schemeClr val="hlink"/>
                                            </p:clrVal>
                                          </p:val>
                                        </p:tav>
                                      </p:tavLst>
                                    </p:anim>
                                    <p:set>
                                      <p:cBhvr>
                                        <p:cTn id="17" dur="80"/>
                                        <p:tgtEl>
                                          <p:spTgt spid="11"/>
                                        </p:tgtEl>
                                        <p:attrNameLst>
                                          <p:attrName>fill.type</p:attrName>
                                        </p:attrNameLst>
                                      </p:cBhvr>
                                      <p:to>
                                        <p:strVal val="solid"/>
                                      </p:to>
                                    </p:se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12"/>
                                        </p:tgtEl>
                                        <p:attrNameLst>
                                          <p:attrName>style.visibility</p:attrName>
                                        </p:attrNameLst>
                                      </p:cBhvr>
                                      <p:to>
                                        <p:strVal val="visible"/>
                                      </p:to>
                                    </p:set>
                                    <p:anim calcmode="discrete" valueType="clr">
                                      <p:cBhvr override="childStyle">
                                        <p:cTn id="22" dur="8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12"/>
                                        </p:tgtEl>
                                        <p:attrNameLst>
                                          <p:attrName>fillcolor</p:attrName>
                                        </p:attrNameLst>
                                      </p:cBhvr>
                                      <p:tavLst>
                                        <p:tav tm="0">
                                          <p:val>
                                            <p:clrVal>
                                              <a:schemeClr val="accent2"/>
                                            </p:clrVal>
                                          </p:val>
                                        </p:tav>
                                        <p:tav tm="50000">
                                          <p:val>
                                            <p:clrVal>
                                              <a:schemeClr val="hlink"/>
                                            </p:clrVal>
                                          </p:val>
                                        </p:tav>
                                      </p:tavLst>
                                    </p:anim>
                                    <p:set>
                                      <p:cBhvr>
                                        <p:cTn id="24" dur="80"/>
                                        <p:tgtEl>
                                          <p:spTgt spid="12"/>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10"/>
                                        </p:tgtEl>
                                        <p:attrNameLst>
                                          <p:attrName>style.visibility</p:attrName>
                                        </p:attrNameLst>
                                      </p:cBhvr>
                                      <p:to>
                                        <p:strVal val="visible"/>
                                      </p:to>
                                    </p:set>
                                    <p:anim calcmode="discrete" valueType="clr">
                                      <p:cBhvr override="childStyle">
                                        <p:cTn id="33"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10"/>
                                        </p:tgtEl>
                                        <p:attrNameLst>
                                          <p:attrName>fillcolor</p:attrName>
                                        </p:attrNameLst>
                                      </p:cBhvr>
                                      <p:tavLst>
                                        <p:tav tm="0">
                                          <p:val>
                                            <p:clrVal>
                                              <a:schemeClr val="accent2"/>
                                            </p:clrVal>
                                          </p:val>
                                        </p:tav>
                                        <p:tav tm="50000">
                                          <p:val>
                                            <p:clrVal>
                                              <a:schemeClr val="hlink"/>
                                            </p:clrVal>
                                          </p:val>
                                        </p:tav>
                                      </p:tavLst>
                                    </p:anim>
                                    <p:set>
                                      <p:cBhvr>
                                        <p:cTn id="35" dur="80"/>
                                        <p:tgtEl>
                                          <p:spTgt spid="10"/>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27" presetClass="entr" presetSubtype="0" fill="hold" grpId="0" nodeType="clickEffect">
                                  <p:stCondLst>
                                    <p:cond delay="0"/>
                                  </p:stCondLst>
                                  <p:iterate type="lt">
                                    <p:tmPct val="50000"/>
                                  </p:iterate>
                                  <p:childTnLst>
                                    <p:set>
                                      <p:cBhvr>
                                        <p:cTn id="39" dur="1" fill="hold">
                                          <p:stCondLst>
                                            <p:cond delay="0"/>
                                          </p:stCondLst>
                                        </p:cTn>
                                        <p:tgtEl>
                                          <p:spTgt spid="13"/>
                                        </p:tgtEl>
                                        <p:attrNameLst>
                                          <p:attrName>style.visibility</p:attrName>
                                        </p:attrNameLst>
                                      </p:cBhvr>
                                      <p:to>
                                        <p:strVal val="visible"/>
                                      </p:to>
                                    </p:set>
                                    <p:anim calcmode="discrete" valueType="clr">
                                      <p:cBhvr override="childStyle">
                                        <p:cTn id="40" dur="8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13"/>
                                        </p:tgtEl>
                                        <p:attrNameLst>
                                          <p:attrName>fillcolor</p:attrName>
                                        </p:attrNameLst>
                                      </p:cBhvr>
                                      <p:tavLst>
                                        <p:tav tm="0">
                                          <p:val>
                                            <p:clrVal>
                                              <a:schemeClr val="accent2"/>
                                            </p:clrVal>
                                          </p:val>
                                        </p:tav>
                                        <p:tav tm="50000">
                                          <p:val>
                                            <p:clrVal>
                                              <a:schemeClr val="hlink"/>
                                            </p:clrVal>
                                          </p:val>
                                        </p:tav>
                                      </p:tavLst>
                                    </p:anim>
                                    <p:set>
                                      <p:cBhvr>
                                        <p:cTn id="42" dur="80"/>
                                        <p:tgtEl>
                                          <p:spTgt spid="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188517" y="827248"/>
            <a:ext cx="2601198" cy="521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kumimoji="1" lang="en-US" altLang="zh-CN" sz="2800" b="1" dirty="0">
                <a:solidFill>
                  <a:srgbClr val="00B0F0"/>
                </a:solidFill>
                <a:latin typeface="宋体" panose="02010600030101010101" pitchFamily="2" charset="-122"/>
                <a:ea typeface="宋体" panose="02010600030101010101" pitchFamily="2" charset="-122"/>
              </a:rPr>
              <a:t>4.</a:t>
            </a:r>
            <a:r>
              <a:rPr kumimoji="1" lang="zh-CN" altLang="en-US" sz="2800" b="1" dirty="0">
                <a:solidFill>
                  <a:srgbClr val="00B0F0"/>
                </a:solidFill>
                <a:latin typeface="宋体" panose="02010600030101010101" pitchFamily="2" charset="-122"/>
                <a:ea typeface="宋体" panose="02010600030101010101" pitchFamily="2" charset="-122"/>
              </a:rPr>
              <a:t>方向性好</a:t>
            </a:r>
            <a:endParaRPr kumimoji="1" lang="zh-CN" altLang="en-US" sz="2800" b="1" dirty="0">
              <a:solidFill>
                <a:srgbClr val="00B0F0"/>
              </a:solidFill>
              <a:latin typeface="宋体" panose="02010600030101010101" pitchFamily="2" charset="-122"/>
              <a:ea typeface="宋体" panose="02010600030101010101" pitchFamily="2" charset="-122"/>
            </a:endParaRPr>
          </a:p>
        </p:txBody>
      </p:sp>
      <p:sp>
        <p:nvSpPr>
          <p:cNvPr id="18" name="Text Box 13"/>
          <p:cNvSpPr txBox="1">
            <a:spLocks noChangeArrowheads="1"/>
          </p:cNvSpPr>
          <p:nvPr/>
        </p:nvSpPr>
        <p:spPr bwMode="auto">
          <a:xfrm>
            <a:off x="212090" y="4129405"/>
            <a:ext cx="8350885"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2400" b="1" dirty="0">
                <a:solidFill>
                  <a:srgbClr val="00B0F0"/>
                </a:solidFill>
                <a:latin typeface="宋体" panose="02010600030101010101" pitchFamily="2" charset="-122"/>
                <a:ea typeface="宋体" panose="02010600030101010101" pitchFamily="2" charset="-122"/>
              </a:rPr>
              <a:t>利用激光准直仪可使长为</a:t>
            </a:r>
            <a:r>
              <a:rPr lang="en-US" altLang="zh-CN" sz="2400" b="1" dirty="0">
                <a:solidFill>
                  <a:srgbClr val="00B0F0"/>
                </a:solidFill>
                <a:latin typeface="宋体" panose="02010600030101010101" pitchFamily="2" charset="-122"/>
                <a:ea typeface="宋体" panose="02010600030101010101" pitchFamily="2" charset="-122"/>
              </a:rPr>
              <a:t>2.5km</a:t>
            </a:r>
            <a:r>
              <a:rPr lang="zh-CN" altLang="en-US" sz="2400" b="1" dirty="0">
                <a:solidFill>
                  <a:srgbClr val="00B0F0"/>
                </a:solidFill>
                <a:latin typeface="宋体" panose="02010600030101010101" pitchFamily="2" charset="-122"/>
                <a:ea typeface="宋体" panose="02010600030101010101" pitchFamily="2" charset="-122"/>
              </a:rPr>
              <a:t>的隧道掘进偏差不超过</a:t>
            </a:r>
            <a:r>
              <a:rPr lang="en-US" altLang="zh-CN" sz="2400" b="1" dirty="0">
                <a:solidFill>
                  <a:srgbClr val="00B0F0"/>
                </a:solidFill>
                <a:latin typeface="宋体" panose="02010600030101010101" pitchFamily="2" charset="-122"/>
                <a:ea typeface="宋体" panose="02010600030101010101" pitchFamily="2" charset="-122"/>
              </a:rPr>
              <a:t>16nm.</a:t>
            </a:r>
            <a:endParaRPr lang="en-US" altLang="zh-CN" sz="2400" b="1" dirty="0">
              <a:solidFill>
                <a:srgbClr val="00B0F0"/>
              </a:solidFill>
              <a:latin typeface="宋体" panose="02010600030101010101" pitchFamily="2" charset="-122"/>
              <a:ea typeface="宋体" panose="02010600030101010101" pitchFamily="2" charset="-122"/>
            </a:endParaRPr>
          </a:p>
        </p:txBody>
      </p:sp>
      <p:sp>
        <p:nvSpPr>
          <p:cNvPr id="21" name="Text Box 16"/>
          <p:cNvSpPr txBox="1">
            <a:spLocks noChangeArrowheads="1"/>
          </p:cNvSpPr>
          <p:nvPr/>
        </p:nvSpPr>
        <p:spPr bwMode="auto">
          <a:xfrm>
            <a:off x="906145" y="2517140"/>
            <a:ext cx="800036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en-US" altLang="zh-CN" dirty="0">
                <a:latin typeface="宋体" panose="02010600030101010101" pitchFamily="2" charset="-122"/>
              </a:rPr>
              <a:t>  </a:t>
            </a:r>
            <a:r>
              <a:rPr kumimoji="1" lang="en-US" altLang="zh-CN" b="1" dirty="0">
                <a:latin typeface="宋体" panose="02010600030101010101" pitchFamily="2" charset="-122"/>
              </a:rPr>
              <a:t> </a:t>
            </a:r>
            <a:r>
              <a:rPr kumimoji="1" lang="zh-CN" altLang="en-US" sz="2400" b="1" dirty="0">
                <a:latin typeface="宋体" panose="02010600030101010101" pitchFamily="2" charset="-122"/>
                <a:ea typeface="宋体" panose="02010600030101010101" pitchFamily="2" charset="-122"/>
              </a:rPr>
              <a:t>激光束发散角小，约为</a:t>
            </a:r>
            <a:r>
              <a:rPr kumimoji="1" lang="en-US" altLang="zh-CN" sz="2400" b="1" dirty="0">
                <a:latin typeface="宋体" panose="02010600030101010101" pitchFamily="2" charset="-122"/>
                <a:ea typeface="宋体" panose="02010600030101010101" pitchFamily="2" charset="-122"/>
              </a:rPr>
              <a:t>10</a:t>
            </a:r>
            <a:r>
              <a:rPr kumimoji="1" lang="en-US" altLang="zh-CN" sz="2400" b="1" baseline="30000" dirty="0">
                <a:latin typeface="宋体" panose="02010600030101010101" pitchFamily="2" charset="-122"/>
                <a:ea typeface="宋体" panose="02010600030101010101" pitchFamily="2" charset="-122"/>
              </a:rPr>
              <a:t>-4</a:t>
            </a:r>
            <a:r>
              <a:rPr kumimoji="1" lang="en-US" altLang="zh-CN" sz="2400" b="1" dirty="0">
                <a:latin typeface="宋体" panose="02010600030101010101" pitchFamily="2" charset="-122"/>
                <a:ea typeface="宋体" panose="02010600030101010101" pitchFamily="2" charset="-122"/>
              </a:rPr>
              <a:t>rad</a:t>
            </a:r>
            <a:r>
              <a:rPr kumimoji="1" lang="zh-CN" altLang="en-US" sz="2400" b="1" dirty="0">
                <a:latin typeface="宋体" panose="02010600030101010101" pitchFamily="2" charset="-122"/>
                <a:ea typeface="宋体" panose="02010600030101010101" pitchFamily="2" charset="-122"/>
              </a:rPr>
              <a:t>量级；                                    </a:t>
            </a:r>
            <a:endParaRPr kumimoji="1" lang="zh-CN" altLang="en-US" sz="2400" b="1" dirty="0">
              <a:latin typeface="宋体" panose="02010600030101010101" pitchFamily="2" charset="-122"/>
              <a:ea typeface="宋体" panose="02010600030101010101" pitchFamily="2" charset="-122"/>
            </a:endParaRPr>
          </a:p>
          <a:p>
            <a:pPr>
              <a:lnSpc>
                <a:spcPct val="150000"/>
              </a:lnSpc>
            </a:pPr>
            <a:r>
              <a:rPr kumimoji="1" lang="zh-CN" altLang="en-US" sz="2400" b="1" dirty="0">
                <a:latin typeface="宋体" panose="02010600030101010101" pitchFamily="2" charset="-122"/>
                <a:ea typeface="宋体" panose="02010600030101010101" pitchFamily="2" charset="-122"/>
              </a:rPr>
              <a:t>    对应的立体角，约在</a:t>
            </a:r>
            <a:r>
              <a:rPr kumimoji="1" lang="en-US" altLang="zh-CN" sz="2400" b="1" dirty="0">
                <a:latin typeface="宋体" panose="02010600030101010101" pitchFamily="2" charset="-122"/>
                <a:ea typeface="宋体" panose="02010600030101010101" pitchFamily="2" charset="-122"/>
              </a:rPr>
              <a:t>10</a:t>
            </a:r>
            <a:r>
              <a:rPr kumimoji="1" lang="en-US" altLang="zh-CN" sz="2400" b="1" baseline="30000" dirty="0">
                <a:latin typeface="宋体" panose="02010600030101010101" pitchFamily="2" charset="-122"/>
                <a:ea typeface="宋体" panose="02010600030101010101" pitchFamily="2" charset="-122"/>
              </a:rPr>
              <a:t>-6</a:t>
            </a:r>
            <a:r>
              <a:rPr kumimoji="1" lang="en-US" altLang="zh-CN" sz="2400" b="1" dirty="0">
                <a:latin typeface="宋体" panose="02010600030101010101" pitchFamily="2" charset="-122"/>
                <a:ea typeface="宋体" panose="02010600030101010101" pitchFamily="2" charset="-122"/>
              </a:rPr>
              <a:t>sr</a:t>
            </a:r>
            <a:r>
              <a:rPr kumimoji="1" lang="zh-CN" altLang="en-US" sz="2400" b="1" dirty="0">
                <a:latin typeface="宋体" panose="02010600030101010101" pitchFamily="2" charset="-122"/>
                <a:ea typeface="宋体" panose="02010600030101010101" pitchFamily="2" charset="-122"/>
              </a:rPr>
              <a:t>量级。</a:t>
            </a:r>
            <a:endParaRPr kumimoji="1" lang="zh-CN" altLang="en-US" sz="2400" b="1" dirty="0">
              <a:latin typeface="宋体" panose="02010600030101010101" pitchFamily="2" charset="-122"/>
              <a:ea typeface="宋体" panose="02010600030101010101" pitchFamily="2" charset="-122"/>
            </a:endParaRPr>
          </a:p>
        </p:txBody>
      </p:sp>
      <p:graphicFrame>
        <p:nvGraphicFramePr>
          <p:cNvPr id="22" name="Object 18"/>
          <p:cNvGraphicFramePr>
            <a:graphicFrameLocks noChangeAspect="1"/>
          </p:cNvGraphicFramePr>
          <p:nvPr/>
        </p:nvGraphicFramePr>
        <p:xfrm>
          <a:off x="3179406" y="1579447"/>
          <a:ext cx="1710055" cy="559435"/>
        </p:xfrm>
        <a:graphic>
          <a:graphicData uri="http://schemas.openxmlformats.org/presentationml/2006/ole">
            <mc:AlternateContent xmlns:mc="http://schemas.openxmlformats.org/markup-compatibility/2006">
              <mc:Choice xmlns:v="urn:schemas-microsoft-com:vml" Requires="v">
                <p:oleObj spid="_x0000_s46086" name="Equation" r:id="rId1" imgW="990600" imgH="393700" progId="">
                  <p:embed/>
                </p:oleObj>
              </mc:Choice>
              <mc:Fallback>
                <p:oleObj name="Equation" r:id="rId1" imgW="990600" imgH="393700" progId="">
                  <p:embed/>
                  <p:pic>
                    <p:nvPicPr>
                      <p:cNvPr id="0" name="Picture 6" descr="image30"/>
                      <p:cNvPicPr>
                        <a:picLocks noChangeAspect="1" noChangeArrowheads="1"/>
                      </p:cNvPicPr>
                      <p:nvPr/>
                    </p:nvPicPr>
                    <p:blipFill>
                      <a:blip r:embed="rId2"/>
                      <a:srcRect/>
                      <a:stretch>
                        <a:fillRect/>
                      </a:stretch>
                    </p:blipFill>
                    <p:spPr bwMode="auto">
                      <a:xfrm>
                        <a:off x="3179406" y="1579447"/>
                        <a:ext cx="1710055" cy="559435"/>
                      </a:xfrm>
                      <a:prstGeom prst="rect">
                        <a:avLst/>
                      </a:prstGeom>
                      <a:solidFill>
                        <a:srgbClr val="FFFF00"/>
                      </a:solidFill>
                      <a:ln w="19050">
                        <a:solidFill>
                          <a:srgbClr val="FF0000"/>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21"/>
                                        </p:tgtEl>
                                        <p:attrNameLst>
                                          <p:attrName>style.visibility</p:attrName>
                                        </p:attrNameLst>
                                      </p:cBhvr>
                                      <p:to>
                                        <p:strVal val="visible"/>
                                      </p:to>
                                    </p:set>
                                    <p:anim calcmode="discrete" valueType="clr">
                                      <p:cBhvr override="childStyle">
                                        <p:cTn id="17" dur="80"/>
                                        <p:tgtEl>
                                          <p:spTgt spid="21"/>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1"/>
                                        </p:tgtEl>
                                        <p:attrNameLst>
                                          <p:attrName>fillcolor</p:attrName>
                                        </p:attrNameLst>
                                      </p:cBhvr>
                                      <p:tavLst>
                                        <p:tav tm="0">
                                          <p:val>
                                            <p:clrVal>
                                              <a:schemeClr val="accent2"/>
                                            </p:clrVal>
                                          </p:val>
                                        </p:tav>
                                        <p:tav tm="50000">
                                          <p:val>
                                            <p:clrVal>
                                              <a:schemeClr val="hlink"/>
                                            </p:clrVal>
                                          </p:val>
                                        </p:tav>
                                      </p:tavLst>
                                    </p:anim>
                                    <p:set>
                                      <p:cBhvr>
                                        <p:cTn id="19" dur="80"/>
                                        <p:tgtEl>
                                          <p:spTgt spid="21"/>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bldLvl="0" animBg="1" autoUpdateAnimBg="0"/>
      <p:bldP spid="2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7"/>
          <p:cNvGrpSpPr/>
          <p:nvPr/>
        </p:nvGrpSpPr>
        <p:grpSpPr bwMode="auto">
          <a:xfrm>
            <a:off x="4292523" y="3665220"/>
            <a:ext cx="6102392" cy="2843448"/>
            <a:chOff x="-1073" y="1792"/>
            <a:chExt cx="4379" cy="2388"/>
          </a:xfrm>
        </p:grpSpPr>
        <p:pic>
          <p:nvPicPr>
            <p:cNvPr id="13" name="Picture 6" descr="laser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73" y="1792"/>
              <a:ext cx="2888" cy="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7"/>
            <p:cNvSpPr txBox="1">
              <a:spLocks noChangeArrowheads="1"/>
            </p:cNvSpPr>
            <p:nvPr/>
          </p:nvSpPr>
          <p:spPr bwMode="auto">
            <a:xfrm>
              <a:off x="-790" y="3483"/>
              <a:ext cx="4096"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000" b="1" dirty="0">
                  <a:solidFill>
                    <a:srgbClr val="000000"/>
                  </a:solidFill>
                  <a:ea typeface="华文中宋" panose="02010600040101010101" pitchFamily="2" charset="-122"/>
                </a:rPr>
                <a:t>一</a:t>
              </a:r>
              <a:r>
                <a:rPr lang="zh-CN" altLang="en-US" sz="2000" b="1" dirty="0">
                  <a:solidFill>
                    <a:srgbClr val="000000"/>
                  </a:solidFill>
                  <a:latin typeface="宋体" panose="02010600030101010101" pitchFamily="2" charset="-122"/>
                </a:rPr>
                <a:t>束激光射到</a:t>
              </a:r>
              <a:r>
                <a:rPr lang="en-US" altLang="zh-CN" sz="2000" b="1" dirty="0">
                  <a:solidFill>
                    <a:srgbClr val="000000"/>
                  </a:solidFill>
                  <a:latin typeface="宋体" panose="02010600030101010101" pitchFamily="2" charset="-122"/>
                </a:rPr>
                <a:t>38</a:t>
              </a:r>
              <a:r>
                <a:rPr lang="zh-CN" altLang="en-US" sz="2000" b="1" dirty="0">
                  <a:solidFill>
                    <a:srgbClr val="000000"/>
                  </a:solidFill>
                  <a:latin typeface="宋体" panose="02010600030101010101" pitchFamily="2" charset="-122"/>
                </a:rPr>
                <a:t>万</a:t>
              </a:r>
              <a:r>
                <a:rPr lang="en-US" altLang="zh-CN" sz="2000" b="1" dirty="0">
                  <a:solidFill>
                    <a:srgbClr val="000000"/>
                  </a:solidFill>
                  <a:latin typeface="宋体" panose="02010600030101010101" pitchFamily="2" charset="-122"/>
                </a:rPr>
                <a:t>km</a:t>
              </a:r>
              <a:r>
                <a:rPr lang="zh-CN" altLang="en-US" sz="2000" b="1" dirty="0">
                  <a:solidFill>
                    <a:srgbClr val="000000"/>
                  </a:solidFill>
                  <a:latin typeface="宋体" panose="02010600030101010101" pitchFamily="2" charset="-122"/>
                </a:rPr>
                <a:t>的月球上，</a:t>
              </a:r>
              <a:endParaRPr lang="zh-CN" altLang="en-US" sz="2000" b="1" dirty="0">
                <a:solidFill>
                  <a:srgbClr val="000000"/>
                </a:solidFill>
                <a:latin typeface="宋体" panose="02010600030101010101" pitchFamily="2" charset="-122"/>
              </a:endParaRPr>
            </a:p>
            <a:p>
              <a:pPr>
                <a:lnSpc>
                  <a:spcPct val="120000"/>
                </a:lnSpc>
              </a:pPr>
              <a:r>
                <a:rPr lang="zh-CN" altLang="en-US" sz="2000" b="1" dirty="0">
                  <a:solidFill>
                    <a:srgbClr val="000000"/>
                  </a:solidFill>
                  <a:latin typeface="宋体" panose="02010600030101010101" pitchFamily="2" charset="-122"/>
                </a:rPr>
                <a:t>    光斑的直径只有</a:t>
              </a:r>
              <a:r>
                <a:rPr lang="en-US" altLang="zh-CN" sz="2000" b="1" dirty="0">
                  <a:solidFill>
                    <a:srgbClr val="000000"/>
                  </a:solidFill>
                  <a:latin typeface="宋体" panose="02010600030101010101" pitchFamily="2" charset="-122"/>
                </a:rPr>
                <a:t>2km</a:t>
              </a:r>
              <a:endParaRPr lang="en-US" altLang="zh-CN" sz="2000" b="1" dirty="0">
                <a:solidFill>
                  <a:srgbClr val="000000"/>
                </a:solidFill>
                <a:latin typeface="宋体" panose="02010600030101010101" pitchFamily="2" charset="-122"/>
              </a:endParaRPr>
            </a:p>
          </p:txBody>
        </p:sp>
      </p:grpSp>
      <p:grpSp>
        <p:nvGrpSpPr>
          <p:cNvPr id="15" name="Group 12"/>
          <p:cNvGrpSpPr/>
          <p:nvPr/>
        </p:nvGrpSpPr>
        <p:grpSpPr bwMode="auto">
          <a:xfrm>
            <a:off x="4371340" y="729615"/>
            <a:ext cx="3946525" cy="2790190"/>
            <a:chOff x="2976" y="1824"/>
            <a:chExt cx="2352" cy="1728"/>
          </a:xfrm>
        </p:grpSpPr>
        <p:pic>
          <p:nvPicPr>
            <p:cNvPr id="1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6" y="1824"/>
              <a:ext cx="2352" cy="1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8"/>
            <p:cNvSpPr txBox="1">
              <a:spLocks noChangeArrowheads="1"/>
            </p:cNvSpPr>
            <p:nvPr/>
          </p:nvSpPr>
          <p:spPr bwMode="auto">
            <a:xfrm>
              <a:off x="2976" y="3038"/>
              <a:ext cx="2162"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pPr>
              <a:r>
                <a:rPr lang="zh-CN" altLang="en-US" sz="2000" b="1" dirty="0">
                  <a:solidFill>
                    <a:srgbClr val="000000"/>
                  </a:solidFill>
                  <a:latin typeface="宋体" panose="02010600030101010101" pitchFamily="2" charset="-122"/>
                </a:rPr>
                <a:t>手电筒的光射到几米处，</a:t>
              </a:r>
              <a:endParaRPr lang="zh-CN" altLang="en-US" sz="2000" b="1" dirty="0">
                <a:solidFill>
                  <a:srgbClr val="000000"/>
                </a:solidFill>
                <a:latin typeface="宋体" panose="02010600030101010101" pitchFamily="2" charset="-122"/>
              </a:endParaRPr>
            </a:p>
            <a:p>
              <a:pPr algn="ctr">
                <a:lnSpc>
                  <a:spcPct val="120000"/>
                </a:lnSpc>
              </a:pPr>
              <a:r>
                <a:rPr lang="zh-CN" altLang="en-US" sz="2000" b="1" dirty="0">
                  <a:solidFill>
                    <a:srgbClr val="000000"/>
                  </a:solidFill>
                  <a:latin typeface="宋体" panose="02010600030101010101" pitchFamily="2" charset="-122"/>
                </a:rPr>
                <a:t>扩展成很大的光斑。 </a:t>
              </a:r>
              <a:endParaRPr lang="zh-CN" altLang="en-US" sz="2000" b="1" dirty="0">
                <a:solidFill>
                  <a:srgbClr val="000000"/>
                </a:solidFill>
                <a:latin typeface="宋体" panose="02010600030101010101" pitchFamily="2" charset="-122"/>
              </a:endParaRPr>
            </a:p>
          </p:txBody>
        </p:sp>
      </p:grpSp>
      <p:sp>
        <p:nvSpPr>
          <p:cNvPr id="20" name="Text Box 15"/>
          <p:cNvSpPr txBox="1">
            <a:spLocks noChangeArrowheads="1"/>
          </p:cNvSpPr>
          <p:nvPr/>
        </p:nvSpPr>
        <p:spPr bwMode="auto">
          <a:xfrm>
            <a:off x="405685" y="4345593"/>
            <a:ext cx="35496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chemeClr val="tx1"/>
                </a:solidFill>
                <a:latin typeface="宋体" panose="02010600030101010101" pitchFamily="2" charset="-122"/>
                <a:ea typeface="宋体" panose="02010600030101010101" pitchFamily="2" charset="-122"/>
              </a:rPr>
              <a:t>激光束是高度平行的光束</a:t>
            </a:r>
            <a:endParaRPr kumimoji="1" lang="zh-CN" altLang="en-US" sz="2400" b="1" dirty="0">
              <a:solidFill>
                <a:schemeClr val="tx1"/>
              </a:solidFill>
              <a:latin typeface="宋体" panose="02010600030101010101" pitchFamily="2" charset="-122"/>
              <a:ea typeface="宋体" panose="02010600030101010101" pitchFamily="2" charset="-122"/>
            </a:endParaRPr>
          </a:p>
        </p:txBody>
      </p:sp>
      <p:sp>
        <p:nvSpPr>
          <p:cNvPr id="2" name="文本框 1"/>
          <p:cNvSpPr txBox="1"/>
          <p:nvPr/>
        </p:nvSpPr>
        <p:spPr>
          <a:xfrm>
            <a:off x="176530" y="1774825"/>
            <a:ext cx="4161790" cy="460375"/>
          </a:xfrm>
          <a:prstGeom prst="rect">
            <a:avLst/>
          </a:prstGeom>
          <a:noFill/>
        </p:spPr>
        <p:txBody>
          <a:bodyPr wrap="none" rtlCol="0">
            <a:spAutoFit/>
          </a:bodyPr>
          <a:p>
            <a:pPr algn="l"/>
            <a:r>
              <a:rPr kumimoji="1" lang="zh-CN" altLang="en-US" sz="2400" b="1" dirty="0">
                <a:solidFill>
                  <a:schemeClr val="tx1"/>
                </a:solidFill>
                <a:latin typeface="宋体" panose="02010600030101010101" pitchFamily="2" charset="-122"/>
                <a:ea typeface="宋体" panose="02010600030101010101" pitchFamily="2" charset="-122"/>
                <a:sym typeface="+mn-ea"/>
              </a:rPr>
              <a:t>普通光源光束向各个方向传播</a:t>
            </a:r>
            <a:endParaRPr kumimoji="1" lang="zh-CN" altLang="en-US" sz="2400" b="1" dirty="0">
              <a:solidFill>
                <a:schemeClr val="tx1"/>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86736" y="770857"/>
            <a:ext cx="2062480" cy="521970"/>
          </a:xfrm>
          <a:prstGeom prst="rect">
            <a:avLst/>
          </a:prstGeom>
        </p:spPr>
        <p:txBody>
          <a:bodyPr wrap="none">
            <a:spAutoFit/>
          </a:bodyPr>
          <a:lstStyle/>
          <a:p>
            <a:r>
              <a:rPr lang="zh-CN" altLang="en-US" sz="2800" b="1" dirty="0">
                <a:solidFill>
                  <a:srgbClr val="00B0F0"/>
                </a:solidFill>
                <a:latin typeface="微软雅黑" panose="020B0503020204020204" pitchFamily="34" charset="-122"/>
                <a:ea typeface="微软雅黑" panose="020B0503020204020204" pitchFamily="34" charset="-122"/>
              </a:rPr>
              <a:t>四</a:t>
            </a:r>
            <a:r>
              <a:rPr lang="en-US" altLang="zh-CN" sz="2800" b="1" dirty="0">
                <a:solidFill>
                  <a:srgbClr val="00B0F0"/>
                </a:solidFill>
                <a:latin typeface="微软雅黑" panose="020B0503020204020204" pitchFamily="34" charset="-122"/>
                <a:ea typeface="微软雅黑" panose="020B0503020204020204" pitchFamily="34" charset="-122"/>
              </a:rPr>
              <a:t>.</a:t>
            </a:r>
            <a:r>
              <a:rPr lang="zh-CN" altLang="en-US" sz="2800" b="1" dirty="0">
                <a:solidFill>
                  <a:srgbClr val="00B0F0"/>
                </a:solidFill>
                <a:latin typeface="微软雅黑" panose="020B0503020204020204" pitchFamily="34" charset="-122"/>
                <a:ea typeface="微软雅黑" panose="020B0503020204020204" pitchFamily="34" charset="-122"/>
              </a:rPr>
              <a:t>全息照相</a:t>
            </a:r>
            <a:endParaRPr lang="zh-CN" altLang="en-US" sz="2800" b="1" dirty="0">
              <a:solidFill>
                <a:srgbClr val="00B0F0"/>
              </a:solidFill>
              <a:latin typeface="微软雅黑" panose="020B0503020204020204" pitchFamily="34" charset="-122"/>
              <a:ea typeface="微软雅黑" panose="020B0503020204020204" pitchFamily="34" charset="-122"/>
            </a:endParaRPr>
          </a:p>
        </p:txBody>
      </p:sp>
      <p:sp>
        <p:nvSpPr>
          <p:cNvPr id="4" name="矩形 3"/>
          <p:cNvSpPr/>
          <p:nvPr/>
        </p:nvSpPr>
        <p:spPr>
          <a:xfrm>
            <a:off x="528955" y="5231765"/>
            <a:ext cx="3780155" cy="1198880"/>
          </a:xfrm>
          <a:prstGeom prst="rect">
            <a:avLst/>
          </a:prstGeom>
        </p:spPr>
        <p:txBody>
          <a:bodyPr wrap="square">
            <a:spAutoFit/>
          </a:bodyPr>
          <a:lstStyle/>
          <a:p>
            <a:pPr indent="200025">
              <a:lnSpc>
                <a:spcPct val="150000"/>
              </a:lnSpc>
            </a:pPr>
            <a:r>
              <a:rPr lang="zh-CN" altLang="zh-CN" sz="2400" b="1" kern="100" dirty="0">
                <a:latin typeface="宋体" panose="02010600030101010101" pitchFamily="2" charset="-122"/>
                <a:ea typeface="宋体" panose="02010600030101010101" pitchFamily="2" charset="-122"/>
                <a:cs typeface="Arial" panose="020B0604020202020204" pitchFamily="34" charset="0"/>
              </a:rPr>
              <a:t>普通照相记录被摄物体</a:t>
            </a:r>
            <a:endParaRPr lang="zh-CN" altLang="zh-CN" sz="2400" b="1" kern="100" dirty="0">
              <a:latin typeface="宋体" panose="02010600030101010101" pitchFamily="2" charset="-122"/>
              <a:ea typeface="宋体" panose="02010600030101010101" pitchFamily="2" charset="-122"/>
              <a:cs typeface="Arial" panose="020B0604020202020204" pitchFamily="34" charset="0"/>
            </a:endParaRPr>
          </a:p>
          <a:p>
            <a:pPr indent="200025">
              <a:lnSpc>
                <a:spcPct val="150000"/>
              </a:lnSpc>
            </a:pPr>
            <a:r>
              <a:rPr lang="zh-CN" altLang="zh-CN" sz="2400" b="1" kern="100" dirty="0">
                <a:latin typeface="宋体" panose="02010600030101010101" pitchFamily="2" charset="-122"/>
                <a:ea typeface="宋体" panose="02010600030101010101" pitchFamily="2" charset="-122"/>
                <a:cs typeface="Arial" panose="020B0604020202020204" pitchFamily="34" charset="0"/>
              </a:rPr>
              <a:t>   光波的</a:t>
            </a:r>
            <a:r>
              <a:rPr lang="zh-CN" altLang="en-US" sz="2400" b="1" dirty="0">
                <a:solidFill>
                  <a:srgbClr val="00B0F0"/>
                </a:solidFill>
                <a:latin typeface="宋体" panose="02010600030101010101" pitchFamily="2" charset="-122"/>
                <a:ea typeface="宋体" panose="02010600030101010101" pitchFamily="2" charset="-122"/>
              </a:rPr>
              <a:t>振幅</a:t>
            </a:r>
            <a:r>
              <a:rPr lang="zh-CN" altLang="zh-CN" sz="2400" b="1" kern="100" dirty="0">
                <a:latin typeface="宋体" panose="02010600030101010101" pitchFamily="2" charset="-122"/>
                <a:ea typeface="宋体" panose="02010600030101010101" pitchFamily="2" charset="-122"/>
                <a:cs typeface="Arial" panose="020B0604020202020204" pitchFamily="34" charset="0"/>
              </a:rPr>
              <a:t>信息</a:t>
            </a:r>
            <a:r>
              <a:rPr lang="zh-CN" altLang="zh-CN" sz="2400" b="1" kern="100" dirty="0" smtClean="0">
                <a:latin typeface="宋体" panose="02010600030101010101" pitchFamily="2" charset="-122"/>
                <a:ea typeface="宋体" panose="02010600030101010101" pitchFamily="2" charset="-122"/>
                <a:cs typeface="Arial" panose="020B0604020202020204" pitchFamily="34" charset="0"/>
              </a:rPr>
              <a:t>。</a:t>
            </a:r>
            <a:endParaRPr lang="en-US" altLang="zh-CN" sz="2400" b="1" kern="100" dirty="0">
              <a:latin typeface="宋体" panose="02010600030101010101" pitchFamily="2" charset="-122"/>
              <a:ea typeface="宋体" panose="02010600030101010101" pitchFamily="2" charset="-122"/>
              <a:cs typeface="Arial" panose="020B0604020202020204" pitchFamily="34" charset="0"/>
            </a:endParaRPr>
          </a:p>
        </p:txBody>
      </p:sp>
      <p:sp>
        <p:nvSpPr>
          <p:cNvPr id="6" name="矩形 5"/>
          <p:cNvSpPr/>
          <p:nvPr/>
        </p:nvSpPr>
        <p:spPr>
          <a:xfrm>
            <a:off x="941070" y="1277620"/>
            <a:ext cx="8033385" cy="645160"/>
          </a:xfrm>
          <a:prstGeom prst="rect">
            <a:avLst/>
          </a:prstGeom>
        </p:spPr>
        <p:txBody>
          <a:bodyPr wrap="square">
            <a:spAutoFit/>
          </a:bodyPr>
          <a:lstStyle/>
          <a:p>
            <a:pPr>
              <a:lnSpc>
                <a:spcPct val="150000"/>
              </a:lnSpc>
            </a:pPr>
            <a:r>
              <a:rPr lang="zh-CN" altLang="zh-CN" sz="2400" b="1" kern="100" dirty="0">
                <a:solidFill>
                  <a:srgbClr val="333333"/>
                </a:solidFill>
                <a:latin typeface="宋体" panose="02010600030101010101" pitchFamily="2" charset="-122"/>
                <a:ea typeface="宋体" panose="02010600030101010101" pitchFamily="2" charset="-122"/>
                <a:cs typeface="Arial" panose="020B0604020202020204" pitchFamily="34" charset="0"/>
              </a:rPr>
              <a:t>光波是一种</a:t>
            </a:r>
            <a:r>
              <a:rPr lang="zh-CN" altLang="zh-CN" sz="2400" b="1" kern="100" dirty="0">
                <a:solidFill>
                  <a:srgbClr val="00B0F0"/>
                </a:solidFill>
                <a:latin typeface="宋体" panose="02010600030101010101" pitchFamily="2" charset="-122"/>
                <a:ea typeface="宋体" panose="02010600030101010101" pitchFamily="2" charset="-122"/>
                <a:cs typeface="Arial" panose="020B0604020202020204" pitchFamily="34" charset="0"/>
              </a:rPr>
              <a:t>电磁波</a:t>
            </a:r>
            <a:r>
              <a:rPr lang="zh-CN" altLang="zh-CN" sz="2400" b="1" kern="100" dirty="0">
                <a:solidFill>
                  <a:srgbClr val="333333"/>
                </a:solidFill>
                <a:latin typeface="宋体" panose="02010600030101010101" pitchFamily="2" charset="-122"/>
                <a:ea typeface="宋体" panose="02010600030101010101" pitchFamily="2" charset="-122"/>
                <a:cs typeface="Arial" panose="020B0604020202020204" pitchFamily="34" charset="0"/>
              </a:rPr>
              <a:t>，它在传播中带有</a:t>
            </a:r>
            <a:r>
              <a:rPr lang="zh-CN" altLang="zh-CN" sz="2400" b="1" kern="100" dirty="0">
                <a:solidFill>
                  <a:srgbClr val="00B0F0"/>
                </a:solidFill>
                <a:latin typeface="宋体" panose="02010600030101010101" pitchFamily="2" charset="-122"/>
                <a:ea typeface="宋体" panose="02010600030101010101" pitchFamily="2" charset="-122"/>
                <a:cs typeface="Arial" panose="020B0604020202020204" pitchFamily="34" charset="0"/>
              </a:rPr>
              <a:t>振幅</a:t>
            </a:r>
            <a:r>
              <a:rPr lang="zh-CN" altLang="zh-CN" sz="2400" b="1" kern="100" dirty="0">
                <a:solidFill>
                  <a:srgbClr val="333333"/>
                </a:solidFill>
                <a:latin typeface="宋体" panose="02010600030101010101" pitchFamily="2" charset="-122"/>
                <a:ea typeface="宋体" panose="02010600030101010101" pitchFamily="2" charset="-122"/>
                <a:cs typeface="Arial" panose="020B0604020202020204" pitchFamily="34" charset="0"/>
              </a:rPr>
              <a:t>和</a:t>
            </a:r>
            <a:r>
              <a:rPr lang="zh-CN" altLang="zh-CN" sz="2400" b="1" kern="100" dirty="0">
                <a:solidFill>
                  <a:srgbClr val="00B0F0"/>
                </a:solidFill>
                <a:latin typeface="宋体" panose="02010600030101010101" pitchFamily="2" charset="-122"/>
                <a:ea typeface="宋体" panose="02010600030101010101" pitchFamily="2" charset="-122"/>
                <a:cs typeface="Arial" panose="020B0604020202020204" pitchFamily="34" charset="0"/>
              </a:rPr>
              <a:t>相位</a:t>
            </a:r>
            <a:r>
              <a:rPr lang="zh-CN" altLang="zh-CN" sz="2400" b="1" kern="100" dirty="0">
                <a:solidFill>
                  <a:srgbClr val="333333"/>
                </a:solidFill>
                <a:latin typeface="宋体" panose="02010600030101010101" pitchFamily="2" charset="-122"/>
                <a:ea typeface="宋体" panose="02010600030101010101" pitchFamily="2" charset="-122"/>
                <a:cs typeface="Arial" panose="020B0604020202020204" pitchFamily="34" charset="0"/>
              </a:rPr>
              <a:t>的信息。</a:t>
            </a:r>
            <a:endParaRPr lang="zh-CN" altLang="en-US" sz="2400" b="1" kern="100" dirty="0">
              <a:solidFill>
                <a:srgbClr val="333333"/>
              </a:solidFill>
              <a:latin typeface="宋体" panose="02010600030101010101" pitchFamily="2" charset="-122"/>
              <a:ea typeface="宋体" panose="02010600030101010101" pitchFamily="2" charset="-122"/>
              <a:cs typeface="Arial" panose="020B0604020202020204" pitchFamily="34" charset="0"/>
            </a:endParaRPr>
          </a:p>
        </p:txBody>
      </p:sp>
      <p:sp>
        <p:nvSpPr>
          <p:cNvPr id="7" name="矩形 6"/>
          <p:cNvSpPr/>
          <p:nvPr/>
        </p:nvSpPr>
        <p:spPr>
          <a:xfrm>
            <a:off x="5111750" y="5247640"/>
            <a:ext cx="4164965" cy="1198880"/>
          </a:xfrm>
          <a:prstGeom prst="rect">
            <a:avLst/>
          </a:prstGeom>
        </p:spPr>
        <p:txBody>
          <a:bodyPr wrap="square">
            <a:spAutoFit/>
          </a:bodyPr>
          <a:lstStyle/>
          <a:p>
            <a:pPr>
              <a:lnSpc>
                <a:spcPct val="150000"/>
              </a:lnSpc>
            </a:pPr>
            <a:r>
              <a:rPr lang="en-US" altLang="zh-CN" sz="2400" b="1" dirty="0">
                <a:solidFill>
                  <a:srgbClr val="00B0F0"/>
                </a:solidFill>
                <a:latin typeface="宋体" panose="02010600030101010101" pitchFamily="2" charset="-122"/>
                <a:ea typeface="宋体" panose="02010600030101010101" pitchFamily="2" charset="-122"/>
              </a:rPr>
              <a:t>全息照相</a:t>
            </a:r>
            <a:r>
              <a:rPr lang="zh-CN" altLang="zh-CN" sz="2400" b="1" dirty="0">
                <a:latin typeface="宋体" panose="02010600030101010101" pitchFamily="2" charset="-122"/>
                <a:ea typeface="宋体" panose="02010600030101010101" pitchFamily="2" charset="-122"/>
              </a:rPr>
              <a:t>记录被摄物体</a:t>
            </a:r>
            <a:endParaRPr lang="zh-CN" altLang="zh-CN" sz="2400" b="1" dirty="0">
              <a:latin typeface="宋体" panose="02010600030101010101" pitchFamily="2" charset="-122"/>
              <a:ea typeface="宋体" panose="02010600030101010101" pitchFamily="2" charset="-122"/>
            </a:endParaRPr>
          </a:p>
          <a:p>
            <a:pPr>
              <a:lnSpc>
                <a:spcPct val="150000"/>
              </a:lnSpc>
            </a:pPr>
            <a:r>
              <a:rPr lang="zh-CN" altLang="zh-CN" sz="2400" b="1" dirty="0">
                <a:latin typeface="宋体" panose="02010600030101010101" pitchFamily="2" charset="-122"/>
                <a:ea typeface="宋体" panose="02010600030101010101" pitchFamily="2" charset="-122"/>
              </a:rPr>
              <a:t>光波的</a:t>
            </a:r>
            <a:r>
              <a:rPr lang="zh-CN" altLang="en-US" sz="2400" b="1" dirty="0">
                <a:solidFill>
                  <a:srgbClr val="00B0F0"/>
                </a:solidFill>
                <a:latin typeface="宋体" panose="02010600030101010101" pitchFamily="2" charset="-122"/>
                <a:ea typeface="宋体" panose="02010600030101010101" pitchFamily="2" charset="-122"/>
              </a:rPr>
              <a:t>振幅</a:t>
            </a:r>
            <a:r>
              <a:rPr lang="zh-CN" altLang="en-US" sz="2400" b="1" dirty="0">
                <a:latin typeface="宋体" panose="02010600030101010101" pitchFamily="2" charset="-122"/>
                <a:ea typeface="宋体" panose="02010600030101010101" pitchFamily="2" charset="-122"/>
              </a:rPr>
              <a:t>和</a:t>
            </a:r>
            <a:r>
              <a:rPr lang="zh-CN" altLang="en-US" sz="2400" b="1" dirty="0">
                <a:solidFill>
                  <a:srgbClr val="00B0F0"/>
                </a:solidFill>
                <a:latin typeface="宋体" panose="02010600030101010101" pitchFamily="2" charset="-122"/>
                <a:ea typeface="宋体" panose="02010600030101010101" pitchFamily="2" charset="-122"/>
              </a:rPr>
              <a:t>相位</a:t>
            </a:r>
            <a:r>
              <a:rPr lang="zh-CN" altLang="zh-CN" sz="2400" b="1" dirty="0">
                <a:latin typeface="宋体" panose="02010600030101010101" pitchFamily="2" charset="-122"/>
                <a:ea typeface="宋体" panose="02010600030101010101" pitchFamily="2" charset="-122"/>
              </a:rPr>
              <a:t>信息。</a:t>
            </a:r>
            <a:endParaRPr lang="zh-CN" altLang="en-US" sz="2400" b="1"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213485" y="2000250"/>
            <a:ext cx="2411095" cy="3024505"/>
          </a:xfrm>
          <a:prstGeom prst="rect">
            <a:avLst/>
          </a:prstGeom>
        </p:spPr>
      </p:pic>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1317" r="5930"/>
          <a:stretch>
            <a:fillRect/>
          </a:stretch>
        </p:blipFill>
        <p:spPr bwMode="auto">
          <a:xfrm>
            <a:off x="5200650" y="2000885"/>
            <a:ext cx="2509520" cy="3023870"/>
          </a:xfrm>
          <a:prstGeom prst="rect">
            <a:avLst/>
          </a:prstGeom>
          <a:noFill/>
          <a:ln>
            <a:noFill/>
          </a:ln>
          <a:effectLst/>
          <a:extLst>
            <a:ext uri="{909E8E84-426E-40DD-AFC4-6F175D3DCCD1}">
              <a14:hiddenFill xmlns:a14="http://schemas.microsoft.com/office/drawing/2010/main">
                <a:solidFill>
                  <a:srgbClr val="EDFAD2"/>
                </a:solidFill>
              </a14:hiddenFill>
            </a:ext>
            <a:ext uri="{91240B29-F687-4F45-9708-019B960494DF}">
              <a14:hiddenLine xmlns:a14="http://schemas.microsoft.com/office/drawing/2010/main" w="9525">
                <a:solidFill>
                  <a:srgbClr val="006699"/>
                </a:solidFill>
                <a:miter lim="800000"/>
                <a:headEnd/>
                <a:tailEnd/>
              </a14:hiddenLine>
            </a:ext>
            <a:ext uri="{AF507438-7753-43E0-B8FC-AC1667EBCBE1}">
              <a14:hiddenEffects xmlns:a14="http://schemas.microsoft.com/office/drawing/2010/main">
                <a:effectLst>
                  <a:outerShdw dist="35921" dir="2700000" algn="ctr" rotWithShape="0">
                    <a:srgbClr val="FFFFCC"/>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2593235" y="831187"/>
            <a:ext cx="426502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2400" b="1" dirty="0">
                <a:solidFill>
                  <a:srgbClr val="000099"/>
                </a:solidFill>
                <a:latin typeface="Arial" panose="020B0604020202020204" pitchFamily="34" charset="0"/>
                <a:ea typeface="微软雅黑" panose="020B0503020204020204" pitchFamily="34" charset="-122"/>
              </a:rPr>
              <a:t>  </a:t>
            </a:r>
            <a:r>
              <a:rPr lang="zh-CN" altLang="en-US" sz="2800" b="1" dirty="0">
                <a:solidFill>
                  <a:schemeClr val="tx1"/>
                </a:solidFill>
                <a:latin typeface="Arial" panose="020B0604020202020204" pitchFamily="34" charset="0"/>
                <a:ea typeface="微软雅黑" panose="020B0503020204020204" pitchFamily="34" charset="-122"/>
              </a:rPr>
              <a:t>物体发光的微观机理</a:t>
            </a:r>
            <a:endParaRPr lang="zh-CN" altLang="en-US" sz="2800" b="1" dirty="0">
              <a:solidFill>
                <a:schemeClr val="tx1"/>
              </a:solidFill>
              <a:latin typeface="Arial" panose="020B0604020202020204" pitchFamily="34" charset="0"/>
              <a:ea typeface="微软雅黑" panose="020B0503020204020204" pitchFamily="34" charset="-122"/>
            </a:endParaRPr>
          </a:p>
        </p:txBody>
      </p:sp>
      <p:sp>
        <p:nvSpPr>
          <p:cNvPr id="11" name="Text Box 3"/>
          <p:cNvSpPr txBox="1">
            <a:spLocks noChangeArrowheads="1"/>
          </p:cNvSpPr>
          <p:nvPr/>
        </p:nvSpPr>
        <p:spPr bwMode="auto">
          <a:xfrm>
            <a:off x="487045" y="1416050"/>
            <a:ext cx="8065770"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50000"/>
              </a:spcBef>
            </a:pPr>
            <a:r>
              <a:rPr lang="en-US" altLang="zh-CN" sz="2800" b="1" dirty="0">
                <a:solidFill>
                  <a:srgbClr val="00B0F0"/>
                </a:solidFill>
                <a:latin typeface="宋体" panose="02010600030101010101" pitchFamily="2" charset="-122"/>
              </a:rPr>
              <a:t>    </a:t>
            </a:r>
            <a:r>
              <a:rPr lang="zh-CN" altLang="en-US" sz="2800" b="1" dirty="0">
                <a:solidFill>
                  <a:schemeClr val="tx1"/>
                </a:solidFill>
                <a:latin typeface="宋体" panose="02010600030101010101" pitchFamily="2" charset="-122"/>
              </a:rPr>
              <a:t>物质中的原子受到激发以后，原子能量增加，处于不稳定状态，要向低能态跃迁。在向低能态跃迁的过程中，会发出光。</a:t>
            </a:r>
            <a:endParaRPr lang="zh-CN" altLang="en-US" sz="2800" b="1" dirty="0">
              <a:solidFill>
                <a:schemeClr val="tx1"/>
              </a:solidFill>
              <a:latin typeface="宋体" panose="02010600030101010101" pitchFamily="2" charset="-122"/>
            </a:endParaRPr>
          </a:p>
        </p:txBody>
      </p:sp>
      <p:sp>
        <p:nvSpPr>
          <p:cNvPr id="12" name="Text Box 4"/>
          <p:cNvSpPr txBox="1">
            <a:spLocks noChangeArrowheads="1"/>
          </p:cNvSpPr>
          <p:nvPr/>
        </p:nvSpPr>
        <p:spPr bwMode="auto">
          <a:xfrm>
            <a:off x="487045" y="3634105"/>
            <a:ext cx="816991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50000"/>
              </a:spcBef>
            </a:pPr>
            <a:r>
              <a:rPr kumimoji="1" lang="en-US" altLang="zh-CN" sz="2800" b="1" dirty="0">
                <a:latin typeface="宋体" panose="02010600030101010101" pitchFamily="2" charset="-122"/>
              </a:rPr>
              <a:t>    </a:t>
            </a:r>
            <a:r>
              <a:rPr kumimoji="1" lang="zh-CN" altLang="en-US" sz="2800" b="1" dirty="0">
                <a:solidFill>
                  <a:srgbClr val="00B0F0"/>
                </a:solidFill>
                <a:latin typeface="宋体" panose="02010600030101010101" pitchFamily="2" charset="-122"/>
              </a:rPr>
              <a:t>普通光源</a:t>
            </a:r>
            <a:r>
              <a:rPr kumimoji="1" lang="zh-CN" altLang="en-US" sz="2800" b="1" dirty="0">
                <a:latin typeface="宋体" panose="02010600030101010101" pitchFamily="2" charset="-122"/>
              </a:rPr>
              <a:t>（白炽灯、日光灯、高压水银灯）的发光过程为</a:t>
            </a:r>
            <a:r>
              <a:rPr kumimoji="1" lang="zh-CN" altLang="en-US" sz="2800" b="1" dirty="0">
                <a:solidFill>
                  <a:srgbClr val="00B0F0"/>
                </a:solidFill>
                <a:latin typeface="宋体" panose="02010600030101010101" pitchFamily="2" charset="-122"/>
              </a:rPr>
              <a:t>自发辐射</a:t>
            </a:r>
            <a:r>
              <a:rPr kumimoji="1" lang="zh-CN" altLang="en-US" sz="2800" b="1" dirty="0">
                <a:latin typeface="宋体" panose="02010600030101010101" pitchFamily="2" charset="-122"/>
              </a:rPr>
              <a:t>。各原子自发辐射发出的光彼此独立，频率、振动方向、相位不一定相同</a:t>
            </a:r>
            <a:r>
              <a:rPr kumimoji="1" lang="en-US" altLang="zh-CN" sz="2800" b="1" dirty="0">
                <a:latin typeface="宋体" panose="02010600030101010101" pitchFamily="2" charset="-122"/>
              </a:rPr>
              <a:t>——</a:t>
            </a:r>
            <a:r>
              <a:rPr kumimoji="1" lang="zh-CN" altLang="en-US" sz="2800" b="1" dirty="0">
                <a:latin typeface="宋体" panose="02010600030101010101" pitchFamily="2" charset="-122"/>
              </a:rPr>
              <a:t>为</a:t>
            </a:r>
            <a:r>
              <a:rPr kumimoji="1" lang="zh-CN" altLang="en-US" sz="2800" b="1" dirty="0">
                <a:solidFill>
                  <a:srgbClr val="00B0F0"/>
                </a:solidFill>
                <a:latin typeface="宋体" panose="02010600030101010101" pitchFamily="2" charset="-122"/>
              </a:rPr>
              <a:t>非相干光</a:t>
            </a:r>
            <a:r>
              <a:rPr kumimoji="1" lang="zh-CN" altLang="en-US" sz="2800" b="1" dirty="0">
                <a:latin typeface="宋体" panose="02010600030101010101" pitchFamily="2" charset="-122"/>
              </a:rPr>
              <a:t>。</a:t>
            </a:r>
            <a:endParaRPr kumimoji="1" lang="zh-CN" altLang="en-US" sz="28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3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amond(in)">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4630" y="859790"/>
            <a:ext cx="5207635" cy="460375"/>
          </a:xfrm>
          <a:prstGeom prst="rect">
            <a:avLst/>
          </a:prstGeom>
        </p:spPr>
        <p:txBody>
          <a:bodyPr wrap="square">
            <a:spAutoFit/>
          </a:bodyPr>
          <a:lstStyle/>
          <a:p>
            <a:r>
              <a:rPr lang="en-US" altLang="zh-CN" sz="2400" b="1" dirty="0">
                <a:solidFill>
                  <a:schemeClr val="tx1"/>
                </a:solidFill>
                <a:latin typeface="宋体" panose="02010600030101010101" pitchFamily="2" charset="-122"/>
                <a:ea typeface="宋体" panose="02010600030101010101" pitchFamily="2" charset="-122"/>
              </a:rPr>
              <a:t>1.</a:t>
            </a:r>
            <a:r>
              <a:rPr lang="zh-CN" altLang="zh-CN" sz="2400" b="1" dirty="0">
                <a:solidFill>
                  <a:schemeClr val="tx1"/>
                </a:solidFill>
                <a:latin typeface="宋体" panose="02010600030101010101" pitchFamily="2" charset="-122"/>
                <a:ea typeface="宋体" panose="02010600030101010101" pitchFamily="2" charset="-122"/>
              </a:rPr>
              <a:t>全息照相的光路图</a:t>
            </a:r>
            <a:endParaRPr lang="zh-CN" altLang="zh-CN" sz="2400" b="1" dirty="0">
              <a:solidFill>
                <a:schemeClr val="tx1"/>
              </a:solidFill>
              <a:latin typeface="宋体" panose="02010600030101010101" pitchFamily="2" charset="-122"/>
              <a:ea typeface="宋体" panose="02010600030101010101" pitchFamily="2" charset="-122"/>
            </a:endParaRPr>
          </a:p>
        </p:txBody>
      </p:sp>
      <p:pic>
        <p:nvPicPr>
          <p:cNvPr id="9" name="Picture 4" descr="Imagea12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0740" y="1639570"/>
            <a:ext cx="7715885"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5" descr="041223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16550" y="725805"/>
            <a:ext cx="3271520" cy="495173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XC18TK2TS1HN@LA8PVJVY9L"/>
          <p:cNvPicPr>
            <a:picLocks noChangeAspect="1"/>
          </p:cNvPicPr>
          <p:nvPr/>
        </p:nvPicPr>
        <p:blipFill>
          <a:blip r:embed="rId2"/>
          <a:stretch>
            <a:fillRect/>
          </a:stretch>
        </p:blipFill>
        <p:spPr>
          <a:xfrm>
            <a:off x="890905" y="725805"/>
            <a:ext cx="3905250" cy="2950845"/>
          </a:xfrm>
          <a:prstGeom prst="rect">
            <a:avLst/>
          </a:prstGeom>
        </p:spPr>
      </p:pic>
      <p:pic>
        <p:nvPicPr>
          <p:cNvPr id="5" name="图片 4"/>
          <p:cNvPicPr>
            <a:picLocks noChangeAspect="1"/>
          </p:cNvPicPr>
          <p:nvPr/>
        </p:nvPicPr>
        <p:blipFill>
          <a:blip r:embed="rId3"/>
          <a:stretch>
            <a:fillRect/>
          </a:stretch>
        </p:blipFill>
        <p:spPr>
          <a:xfrm>
            <a:off x="890905" y="3761740"/>
            <a:ext cx="3905885" cy="2929255"/>
          </a:xfrm>
          <a:prstGeom prst="rect">
            <a:avLst/>
          </a:prstGeom>
        </p:spPr>
      </p:pic>
      <p:sp>
        <p:nvSpPr>
          <p:cNvPr id="8" name="文本框 7"/>
          <p:cNvSpPr txBox="1"/>
          <p:nvPr/>
        </p:nvSpPr>
        <p:spPr>
          <a:xfrm>
            <a:off x="6242050" y="5988050"/>
            <a:ext cx="1700530" cy="521970"/>
          </a:xfrm>
          <a:prstGeom prst="rect">
            <a:avLst/>
          </a:prstGeom>
          <a:noFill/>
        </p:spPr>
        <p:txBody>
          <a:bodyPr wrap="square" rtlCol="0">
            <a:spAutoFit/>
          </a:bodyPr>
          <a:p>
            <a:r>
              <a:rPr lang="zh-CN" altLang="en-US" sz="2800" b="1">
                <a:solidFill>
                  <a:srgbClr val="FF0000"/>
                </a:solidFill>
                <a:latin typeface="宋体" panose="02010600030101010101" pitchFamily="2" charset="-122"/>
                <a:ea typeface="宋体" panose="02010600030101010101" pitchFamily="2" charset="-122"/>
              </a:rPr>
              <a:t>全息照片</a:t>
            </a:r>
            <a:endParaRPr lang="zh-CN" altLang="en-US" sz="2800" b="1">
              <a:solidFill>
                <a:srgbClr val="FF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1"/>
          <p:cNvSpPr txBox="1"/>
          <p:nvPr/>
        </p:nvSpPr>
        <p:spPr>
          <a:xfrm>
            <a:off x="419010" y="1305732"/>
            <a:ext cx="8305800" cy="3519090"/>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None/>
            </a:pPr>
            <a:r>
              <a:rPr lang="en-US" altLang="zh-CN" sz="2400" b="1" dirty="0">
                <a:solidFill>
                  <a:schemeClr val="tx1"/>
                </a:solidFill>
                <a:latin typeface="宋体" panose="02010600030101010101" pitchFamily="2" charset="-122"/>
                <a:ea typeface="宋体" panose="02010600030101010101" pitchFamily="2" charset="-122"/>
              </a:rPr>
              <a:t>2</a:t>
            </a:r>
            <a:r>
              <a:rPr lang="zh-CN" altLang="en-US" sz="2400" b="1" dirty="0">
                <a:solidFill>
                  <a:schemeClr val="tx1"/>
                </a:solidFill>
                <a:latin typeface="宋体" panose="02010600030101010101" pitchFamily="2" charset="-122"/>
                <a:ea typeface="宋体" panose="02010600030101010101" pitchFamily="2" charset="-122"/>
              </a:rPr>
              <a:t>．全息照相的特点</a:t>
            </a:r>
            <a:endParaRPr lang="zh-CN" altLang="en-US" sz="2400" b="1" dirty="0">
              <a:solidFill>
                <a:schemeClr val="tx1"/>
              </a:solidFill>
              <a:latin typeface="宋体" panose="02010600030101010101" pitchFamily="2" charset="-122"/>
              <a:ea typeface="宋体" panose="02010600030101010101" pitchFamily="2" charset="-122"/>
            </a:endParaRPr>
          </a:p>
          <a:p>
            <a:pPr marL="0" indent="0">
              <a:lnSpc>
                <a:spcPct val="150000"/>
              </a:lnSpc>
              <a:spcBef>
                <a:spcPct val="0"/>
              </a:spcBef>
              <a:buNone/>
            </a:pPr>
            <a:r>
              <a:rPr lang="en-US" altLang="zh-CN" sz="2100" b="1" dirty="0">
                <a:latin typeface="宋体" panose="02010600030101010101" pitchFamily="2" charset="-122"/>
                <a:ea typeface="宋体" panose="02010600030101010101" pitchFamily="2" charset="-122"/>
              </a:rPr>
              <a:t>(1)</a:t>
            </a:r>
            <a:r>
              <a:rPr lang="zh-CN" altLang="en-US" sz="2100" b="1" dirty="0">
                <a:latin typeface="宋体" panose="02010600030101010101" pitchFamily="2" charset="-122"/>
                <a:ea typeface="宋体" panose="02010600030101010101" pitchFamily="2" charset="-122"/>
              </a:rPr>
              <a:t>全息记录：能将物体各点发出的光波的振幅与相位同时记录下来。</a:t>
            </a:r>
            <a:r>
              <a:rPr lang="en-US" altLang="zh-CN" sz="2100" b="1" dirty="0">
                <a:latin typeface="宋体" panose="02010600030101010101" pitchFamily="2" charset="-122"/>
                <a:ea typeface="宋体" panose="02010600030101010101" pitchFamily="2" charset="-122"/>
              </a:rPr>
              <a:t>(2)</a:t>
            </a:r>
            <a:r>
              <a:rPr lang="zh-CN" altLang="en-US" sz="2100" b="1" dirty="0">
                <a:latin typeface="宋体" panose="02010600030101010101" pitchFamily="2" charset="-122"/>
                <a:ea typeface="宋体" panose="02010600030101010101" pitchFamily="2" charset="-122"/>
              </a:rPr>
              <a:t>全息再现：能使物体各点发出的光波的振幅与相位同时再现</a:t>
            </a:r>
            <a:r>
              <a:rPr lang="zh-CN" altLang="en-US" sz="2100" b="1" dirty="0" smtClean="0">
                <a:latin typeface="宋体" panose="02010600030101010101" pitchFamily="2" charset="-122"/>
                <a:ea typeface="宋体" panose="02010600030101010101" pitchFamily="2" charset="-122"/>
              </a:rPr>
              <a:t>。</a:t>
            </a:r>
            <a:endParaRPr lang="en-US" altLang="zh-CN" sz="2100" b="1" dirty="0" smtClean="0">
              <a:latin typeface="宋体" panose="02010600030101010101" pitchFamily="2" charset="-122"/>
              <a:ea typeface="宋体" panose="02010600030101010101" pitchFamily="2" charset="-122"/>
            </a:endParaRPr>
          </a:p>
          <a:p>
            <a:pPr marL="0" indent="0">
              <a:lnSpc>
                <a:spcPct val="150000"/>
              </a:lnSpc>
              <a:spcBef>
                <a:spcPct val="0"/>
              </a:spcBef>
              <a:buNone/>
            </a:pPr>
            <a:endParaRPr lang="en-US" altLang="zh-CN" sz="2100" b="1" dirty="0">
              <a:latin typeface="宋体" panose="02010600030101010101" pitchFamily="2" charset="-122"/>
              <a:ea typeface="宋体" panose="02010600030101010101" pitchFamily="2" charset="-122"/>
            </a:endParaRPr>
          </a:p>
          <a:p>
            <a:pPr marL="0" indent="0">
              <a:lnSpc>
                <a:spcPct val="150000"/>
              </a:lnSpc>
              <a:spcBef>
                <a:spcPct val="0"/>
              </a:spcBef>
              <a:buNone/>
            </a:pPr>
            <a:r>
              <a:rPr lang="en-US" altLang="zh-CN" sz="2400" b="1" dirty="0">
                <a:solidFill>
                  <a:schemeClr val="tx1"/>
                </a:solidFill>
                <a:latin typeface="宋体" panose="02010600030101010101" pitchFamily="2" charset="-122"/>
                <a:ea typeface="宋体" panose="02010600030101010101" pitchFamily="2" charset="-122"/>
              </a:rPr>
              <a:t>3</a:t>
            </a:r>
            <a:r>
              <a:rPr lang="zh-CN" altLang="en-US" sz="2400" b="1" dirty="0">
                <a:solidFill>
                  <a:schemeClr val="tx1"/>
                </a:solidFill>
                <a:latin typeface="宋体" panose="02010600030101010101" pitchFamily="2" charset="-122"/>
                <a:ea typeface="宋体" panose="02010600030101010101" pitchFamily="2" charset="-122"/>
              </a:rPr>
              <a:t>．全息照片的特点</a:t>
            </a:r>
            <a:endParaRPr lang="zh-CN" altLang="en-US" sz="2400" b="1" dirty="0">
              <a:solidFill>
                <a:schemeClr val="tx1"/>
              </a:solidFill>
              <a:latin typeface="宋体" panose="02010600030101010101" pitchFamily="2" charset="-122"/>
              <a:ea typeface="宋体" panose="02010600030101010101" pitchFamily="2" charset="-122"/>
            </a:endParaRPr>
          </a:p>
          <a:p>
            <a:pPr marL="0" indent="0">
              <a:lnSpc>
                <a:spcPct val="150000"/>
              </a:lnSpc>
              <a:spcBef>
                <a:spcPct val="0"/>
              </a:spcBef>
              <a:buNone/>
            </a:pPr>
            <a:r>
              <a:rPr lang="en-US" altLang="zh-CN" sz="2100" b="1" dirty="0">
                <a:latin typeface="宋体" panose="02010600030101010101" pitchFamily="2" charset="-122"/>
                <a:ea typeface="宋体" panose="02010600030101010101" pitchFamily="2" charset="-122"/>
              </a:rPr>
              <a:t>(1)</a:t>
            </a:r>
            <a:r>
              <a:rPr lang="zh-CN" altLang="en-US" sz="2100" b="1" dirty="0">
                <a:latin typeface="宋体" panose="02010600030101010101" pitchFamily="2" charset="-122"/>
                <a:ea typeface="宋体" panose="02010600030101010101" pitchFamily="2" charset="-122"/>
              </a:rPr>
              <a:t>三维立体图，与原物一模一样；</a:t>
            </a:r>
            <a:endParaRPr lang="zh-CN" altLang="en-US" sz="2100" b="1" dirty="0">
              <a:latin typeface="宋体" panose="02010600030101010101" pitchFamily="2" charset="-122"/>
              <a:ea typeface="宋体" panose="02010600030101010101" pitchFamily="2" charset="-122"/>
            </a:endParaRPr>
          </a:p>
          <a:p>
            <a:pPr marL="0" indent="0">
              <a:lnSpc>
                <a:spcPct val="150000"/>
              </a:lnSpc>
              <a:spcBef>
                <a:spcPct val="0"/>
              </a:spcBef>
              <a:buNone/>
            </a:pPr>
            <a:r>
              <a:rPr lang="en-US" altLang="zh-CN" sz="2100" b="1" dirty="0">
                <a:latin typeface="宋体" panose="02010600030101010101" pitchFamily="2" charset="-122"/>
                <a:ea typeface="宋体" panose="02010600030101010101" pitchFamily="2" charset="-122"/>
              </a:rPr>
              <a:t>(2)</a:t>
            </a:r>
            <a:r>
              <a:rPr lang="zh-CN" altLang="en-US" sz="2100" b="1" dirty="0">
                <a:latin typeface="宋体" panose="02010600030101010101" pitchFamily="2" charset="-122"/>
                <a:ea typeface="宋体" panose="02010600030101010101" pitchFamily="2" charset="-122"/>
              </a:rPr>
              <a:t>改变角度可以看见被遮挡的部分；</a:t>
            </a:r>
            <a:endParaRPr lang="zh-CN" altLang="en-US" sz="2100" b="1" dirty="0">
              <a:latin typeface="宋体" panose="02010600030101010101" pitchFamily="2" charset="-122"/>
              <a:ea typeface="宋体" panose="02010600030101010101" pitchFamily="2" charset="-122"/>
            </a:endParaRPr>
          </a:p>
          <a:p>
            <a:pPr marL="0" indent="0">
              <a:lnSpc>
                <a:spcPct val="150000"/>
              </a:lnSpc>
              <a:spcBef>
                <a:spcPct val="0"/>
              </a:spcBef>
              <a:buNone/>
            </a:pPr>
            <a:r>
              <a:rPr lang="en-US" altLang="zh-CN" sz="2100" b="1" dirty="0">
                <a:latin typeface="宋体" panose="02010600030101010101" pitchFamily="2" charset="-122"/>
                <a:ea typeface="宋体" panose="02010600030101010101" pitchFamily="2" charset="-122"/>
              </a:rPr>
              <a:t>(3)</a:t>
            </a:r>
            <a:r>
              <a:rPr lang="zh-CN" altLang="en-US" sz="2100" b="1" dirty="0">
                <a:latin typeface="宋体" panose="02010600030101010101" pitchFamily="2" charset="-122"/>
                <a:ea typeface="宋体" panose="02010600030101010101" pitchFamily="2" charset="-122"/>
              </a:rPr>
              <a:t>一小部分可以还原全貌；</a:t>
            </a:r>
            <a:endParaRPr lang="zh-CN" altLang="en-US" sz="2100" b="1" dirty="0">
              <a:latin typeface="宋体" panose="02010600030101010101" pitchFamily="2" charset="-122"/>
              <a:ea typeface="宋体" panose="02010600030101010101" pitchFamily="2" charset="-122"/>
            </a:endParaRPr>
          </a:p>
          <a:p>
            <a:pPr marL="0" indent="0">
              <a:lnSpc>
                <a:spcPct val="150000"/>
              </a:lnSpc>
              <a:spcBef>
                <a:spcPct val="0"/>
              </a:spcBef>
              <a:buNone/>
            </a:pPr>
            <a:r>
              <a:rPr lang="en-US" altLang="zh-CN" sz="2100" b="1" dirty="0">
                <a:latin typeface="宋体" panose="02010600030101010101" pitchFamily="2" charset="-122"/>
                <a:ea typeface="宋体" panose="02010600030101010101" pitchFamily="2" charset="-122"/>
              </a:rPr>
              <a:t>(4)</a:t>
            </a:r>
            <a:r>
              <a:rPr lang="zh-CN" altLang="en-US" sz="2100" b="1" dirty="0">
                <a:latin typeface="宋体" panose="02010600030101010101" pitchFamily="2" charset="-122"/>
                <a:ea typeface="宋体" panose="02010600030101010101" pitchFamily="2" charset="-122"/>
              </a:rPr>
              <a:t>一张底片上可存储多张图片。</a:t>
            </a:r>
            <a:endParaRPr lang="zh-CN" altLang="en-US" sz="21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oup 2"/>
          <p:cNvGraphicFramePr>
            <a:graphicFrameLocks noGrp="1"/>
          </p:cNvGraphicFramePr>
          <p:nvPr/>
        </p:nvGraphicFramePr>
        <p:xfrm>
          <a:off x="640080" y="1788160"/>
          <a:ext cx="8211820" cy="4659630"/>
        </p:xfrm>
        <a:graphic>
          <a:graphicData uri="http://schemas.openxmlformats.org/drawingml/2006/table">
            <a:tbl>
              <a:tblPr/>
              <a:tblGrid>
                <a:gridCol w="1231265"/>
                <a:gridCol w="4267200"/>
                <a:gridCol w="2713355"/>
              </a:tblGrid>
              <a:tr h="500380">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特点</a:t>
                      </a:r>
                      <a:endParaRPr kumimoji="0" lang="zh-CN" altLang="en-US"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34294" marB="342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作用</a:t>
                      </a:r>
                      <a:endPar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34294" marB="34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应用实例</a:t>
                      </a:r>
                      <a:endPar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34294" marB="342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380">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400" b="1" i="0" u="none" strike="noStrike" cap="none" normalizeH="0" baseline="0" dirty="0" smtClean="0">
                          <a:ln>
                            <a:noFill/>
                          </a:ln>
                          <a:solidFill>
                            <a:srgbClr val="00B0F0"/>
                          </a:solidFill>
                          <a:effectLst/>
                          <a:latin typeface="宋体" panose="02010600030101010101" pitchFamily="2" charset="-122"/>
                          <a:ea typeface="宋体" panose="02010600030101010101" pitchFamily="2" charset="-122"/>
                        </a:rPr>
                        <a:t>相干光</a:t>
                      </a:r>
                      <a:endParaRPr kumimoji="0" lang="zh-CN" altLang="en-US" sz="2400" b="1" i="0" u="none" strike="noStrike" cap="none" normalizeH="0" baseline="0" dirty="0" smtClean="0">
                        <a:ln>
                          <a:noFill/>
                        </a:ln>
                        <a:solidFill>
                          <a:srgbClr val="00B0F0"/>
                        </a:solidFill>
                        <a:effectLst/>
                        <a:latin typeface="宋体" panose="02010600030101010101" pitchFamily="2" charset="-122"/>
                        <a:ea typeface="宋体" panose="02010600030101010101" pitchFamily="2" charset="-122"/>
                      </a:endParaRPr>
                    </a:p>
                  </a:txBody>
                  <a:tcPr marL="68580" marR="68580" marT="34294" marB="342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可进行调制、传递信息</a:t>
                      </a:r>
                      <a:endPar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34294" marB="34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光纤通信</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34294" marB="342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2655">
                <a:tc rowSpan="2">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en-US" altLang="zh-CN" sz="2400" b="1" i="0" u="none" strike="noStrike" cap="none" normalizeH="0" baseline="0" dirty="0" smtClean="0">
                        <a:ln>
                          <a:noFill/>
                        </a:ln>
                        <a:solidFill>
                          <a:srgbClr val="A5002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400" b="1" i="0" u="none" strike="noStrike" cap="none" normalizeH="0" baseline="0" dirty="0" smtClean="0">
                          <a:ln>
                            <a:noFill/>
                          </a:ln>
                          <a:solidFill>
                            <a:srgbClr val="00B0F0"/>
                          </a:solidFill>
                          <a:effectLst/>
                          <a:latin typeface="宋体" panose="02010600030101010101" pitchFamily="2" charset="-122"/>
                          <a:ea typeface="宋体" panose="02010600030101010101" pitchFamily="2" charset="-122"/>
                        </a:rPr>
                        <a:t>平行度非常好</a:t>
                      </a:r>
                      <a:endParaRPr kumimoji="0" lang="zh-CN" altLang="en-US" sz="2400" b="1" i="0" u="none" strike="noStrike" cap="none" normalizeH="0" baseline="0" dirty="0" smtClean="0">
                        <a:ln>
                          <a:noFill/>
                        </a:ln>
                        <a:solidFill>
                          <a:srgbClr val="00B0F0"/>
                        </a:solidFill>
                        <a:effectLst/>
                        <a:latin typeface="宋体" panose="02010600030101010101" pitchFamily="2" charset="-122"/>
                        <a:ea typeface="宋体" panose="02010600030101010101" pitchFamily="2" charset="-122"/>
                      </a:endParaRPr>
                    </a:p>
                  </a:txBody>
                  <a:tcPr marL="68580" marR="68580" marT="34294" marB="342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传播很远距离能保持一定强度</a:t>
                      </a:r>
                      <a:endPar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精确测距测速</a:t>
                      </a:r>
                      <a:endPar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34294" marB="34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激光雷达</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34294" marB="342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2020">
                <a:tc vMerge="1">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可会聚于很小的一点</a:t>
                      </a:r>
                      <a:endPar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记录信息密度高</a:t>
                      </a:r>
                      <a:endPar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34294" marB="34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DVD</a:t>
                      </a: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CD</a:t>
                      </a: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VCD</a:t>
                      </a: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机</a:t>
                      </a:r>
                      <a:endPar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计算机光驱</a:t>
                      </a:r>
                      <a:endPar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34294" marB="342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1240">
                <a:tc rowSpan="2">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en-US" altLang="zh-CN" sz="2400" b="1" i="0" u="none" strike="noStrike" cap="none" normalizeH="0" baseline="0" dirty="0" smtClean="0">
                        <a:ln>
                          <a:noFill/>
                        </a:ln>
                        <a:solidFill>
                          <a:srgbClr val="A5002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400" b="1" i="0" u="none" strike="noStrike" cap="none" normalizeH="0" baseline="0" dirty="0" smtClean="0">
                          <a:ln>
                            <a:noFill/>
                          </a:ln>
                          <a:solidFill>
                            <a:srgbClr val="00B0F0"/>
                          </a:solidFill>
                          <a:effectLst/>
                          <a:latin typeface="宋体" panose="02010600030101010101" pitchFamily="2" charset="-122"/>
                          <a:ea typeface="宋体" panose="02010600030101010101" pitchFamily="2" charset="-122"/>
                        </a:rPr>
                        <a:t>亮度高</a:t>
                      </a:r>
                      <a:endParaRPr kumimoji="0" lang="zh-CN" altLang="en-US" sz="2400" b="1" i="0" u="none" strike="noStrike" cap="none" normalizeH="0" baseline="0" dirty="0" smtClean="0">
                        <a:ln>
                          <a:noFill/>
                        </a:ln>
                        <a:solidFill>
                          <a:srgbClr val="00B0F0"/>
                        </a:solidFill>
                        <a:effectLst/>
                        <a:latin typeface="宋体" panose="02010600030101010101" pitchFamily="2" charset="-122"/>
                        <a:ea typeface="宋体" panose="02010600030101010101" pitchFamily="2" charset="-122"/>
                      </a:endParaRPr>
                    </a:p>
                  </a:txBody>
                  <a:tcPr marL="68580" marR="68580" marT="34294" marB="342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可在很小空间短时间内集中很大能量</a:t>
                      </a:r>
                      <a:endPar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34294" marB="34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激光切割、焊接、打孔医疗手术</a:t>
                      </a:r>
                      <a:endPar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34294" marB="342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782955">
                <a:tc vMerge="1">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产生高压引起核聚变</a:t>
                      </a:r>
                      <a:endPar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34294" marB="34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人工控制聚变反应</a:t>
                      </a:r>
                      <a:endPar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34294" marB="342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 Box 3"/>
          <p:cNvSpPr txBox="1">
            <a:spLocks noChangeArrowheads="1"/>
          </p:cNvSpPr>
          <p:nvPr/>
        </p:nvSpPr>
        <p:spPr bwMode="auto">
          <a:xfrm>
            <a:off x="499110" y="779780"/>
            <a:ext cx="8493125"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kumimoji="1" lang="zh-CN" altLang="en-US" sz="2800" b="1" dirty="0">
                <a:latin typeface="宋体" panose="02010600030101010101" pitchFamily="2" charset="-122"/>
              </a:rPr>
              <a:t>小结：单色性</a:t>
            </a:r>
            <a:r>
              <a:rPr kumimoji="1" lang="zh-CN" altLang="en-US" sz="2800" b="1" dirty="0">
                <a:solidFill>
                  <a:srgbClr val="00B0F0"/>
                </a:solidFill>
                <a:latin typeface="宋体" panose="02010600030101010101" pitchFamily="2" charset="-122"/>
              </a:rPr>
              <a:t>佳、</a:t>
            </a:r>
            <a:r>
              <a:rPr kumimoji="1" lang="zh-CN" altLang="en-US" sz="2800" b="1" dirty="0">
                <a:latin typeface="宋体" panose="02010600030101010101" pitchFamily="2" charset="-122"/>
              </a:rPr>
              <a:t>亮度极</a:t>
            </a:r>
            <a:r>
              <a:rPr kumimoji="1" lang="zh-CN" altLang="en-US" sz="2800" b="1" dirty="0">
                <a:solidFill>
                  <a:srgbClr val="00B0F0"/>
                </a:solidFill>
                <a:latin typeface="宋体" panose="02010600030101010101" pitchFamily="2" charset="-122"/>
              </a:rPr>
              <a:t>高、</a:t>
            </a:r>
            <a:r>
              <a:rPr kumimoji="1" lang="zh-CN" altLang="en-US" sz="2800" b="1" dirty="0">
                <a:latin typeface="宋体" panose="02010600030101010101" pitchFamily="2" charset="-122"/>
              </a:rPr>
              <a:t>相干性</a:t>
            </a:r>
            <a:r>
              <a:rPr kumimoji="1" lang="zh-CN" altLang="en-US" sz="2800" b="1" dirty="0">
                <a:solidFill>
                  <a:srgbClr val="00B0F0"/>
                </a:solidFill>
                <a:latin typeface="宋体" panose="02010600030101010101" pitchFamily="2" charset="-122"/>
              </a:rPr>
              <a:t>强、</a:t>
            </a:r>
            <a:r>
              <a:rPr kumimoji="1" lang="zh-CN" altLang="en-US" sz="2800" b="1" dirty="0">
                <a:latin typeface="宋体" panose="02010600030101010101" pitchFamily="2" charset="-122"/>
              </a:rPr>
              <a:t>方向性</a:t>
            </a:r>
            <a:r>
              <a:rPr kumimoji="1" lang="zh-CN" altLang="en-US" sz="2800" b="1" dirty="0">
                <a:solidFill>
                  <a:srgbClr val="00B0F0"/>
                </a:solidFill>
                <a:latin typeface="宋体" panose="02010600030101010101" pitchFamily="2" charset="-122"/>
              </a:rPr>
              <a:t>好</a:t>
            </a:r>
            <a:r>
              <a:rPr kumimoji="1" lang="zh-CN" altLang="en-US" sz="2800" b="1" dirty="0">
                <a:latin typeface="宋体" panose="02010600030101010101" pitchFamily="2" charset="-122"/>
              </a:rPr>
              <a:t>。 </a:t>
            </a:r>
            <a:endParaRPr kumimoji="1" lang="zh-CN" altLang="en-US" sz="2800" b="1" dirty="0">
              <a:latin typeface="宋体" panose="02010600030101010101" pitchFamily="2" charset="-122"/>
            </a:endParaRPr>
          </a:p>
        </p:txBody>
      </p:sp>
    </p:spTree>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40253" y="714950"/>
            <a:ext cx="9107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800" b="1" dirty="0">
                <a:solidFill>
                  <a:srgbClr val="00B0F0"/>
                </a:solidFill>
                <a:latin typeface="微软雅黑" panose="020B0503020204020204" pitchFamily="34" charset="-122"/>
                <a:ea typeface="微软雅黑" panose="020B0503020204020204" pitchFamily="34" charset="-122"/>
              </a:rPr>
              <a:t>激光</a:t>
            </a:r>
            <a:endParaRPr kumimoji="1" lang="zh-CN" altLang="en-US" sz="2800" b="1" dirty="0">
              <a:solidFill>
                <a:srgbClr val="00B0F0"/>
              </a:solidFill>
              <a:latin typeface="微软雅黑" panose="020B0503020204020204" pitchFamily="34" charset="-122"/>
              <a:ea typeface="微软雅黑" panose="020B0503020204020204" pitchFamily="34" charset="-122"/>
            </a:endParaRPr>
          </a:p>
        </p:txBody>
      </p:sp>
      <p:sp>
        <p:nvSpPr>
          <p:cNvPr id="70660" name="Text Box 4"/>
          <p:cNvSpPr txBox="1">
            <a:spLocks noChangeArrowheads="1"/>
          </p:cNvSpPr>
          <p:nvPr/>
        </p:nvSpPr>
        <p:spPr bwMode="auto">
          <a:xfrm>
            <a:off x="1057401" y="1339195"/>
            <a:ext cx="76930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rgbClr val="FF3300"/>
                </a:solidFill>
                <a:latin typeface="Times New Roman" panose="02020603050405020304" pitchFamily="18" charset="0"/>
              </a:rPr>
              <a:t>L</a:t>
            </a:r>
            <a:r>
              <a:rPr kumimoji="1" lang="en-US" altLang="zh-CN" sz="2400" b="1" dirty="0">
                <a:latin typeface="Times New Roman" panose="02020603050405020304" pitchFamily="18" charset="0"/>
              </a:rPr>
              <a:t>ight </a:t>
            </a:r>
            <a:r>
              <a:rPr kumimoji="1" lang="en-US" altLang="zh-CN" sz="2400" b="1" dirty="0">
                <a:solidFill>
                  <a:srgbClr val="FF3300"/>
                </a:solidFill>
                <a:latin typeface="Times New Roman" panose="02020603050405020304" pitchFamily="18" charset="0"/>
              </a:rPr>
              <a:t>A</a:t>
            </a:r>
            <a:r>
              <a:rPr kumimoji="1" lang="en-US" altLang="zh-CN" sz="2400" b="1" dirty="0">
                <a:latin typeface="Times New Roman" panose="02020603050405020304" pitchFamily="18" charset="0"/>
              </a:rPr>
              <a:t>mplification by </a:t>
            </a:r>
            <a:r>
              <a:rPr kumimoji="1" lang="en-US" altLang="zh-CN" sz="2400" b="1" dirty="0">
                <a:solidFill>
                  <a:srgbClr val="FF3300"/>
                </a:solidFill>
                <a:latin typeface="Times New Roman" panose="02020603050405020304" pitchFamily="18" charset="0"/>
              </a:rPr>
              <a:t>S</a:t>
            </a:r>
            <a:r>
              <a:rPr kumimoji="1" lang="en-US" altLang="zh-CN" sz="2400" b="1" dirty="0">
                <a:latin typeface="Times New Roman" panose="02020603050405020304" pitchFamily="18" charset="0"/>
              </a:rPr>
              <a:t>timulated </a:t>
            </a:r>
            <a:r>
              <a:rPr kumimoji="1" lang="en-US" altLang="zh-CN" sz="2400" b="1" dirty="0">
                <a:solidFill>
                  <a:srgbClr val="FF3300"/>
                </a:solidFill>
                <a:latin typeface="Times New Roman" panose="02020603050405020304" pitchFamily="18" charset="0"/>
              </a:rPr>
              <a:t>E</a:t>
            </a:r>
            <a:r>
              <a:rPr kumimoji="1" lang="en-US" altLang="zh-CN" sz="2400" b="1" dirty="0">
                <a:latin typeface="Times New Roman" panose="02020603050405020304" pitchFamily="18" charset="0"/>
              </a:rPr>
              <a:t>mission of </a:t>
            </a:r>
            <a:r>
              <a:rPr kumimoji="1" lang="en-US" altLang="zh-CN" sz="2400" b="1" dirty="0">
                <a:solidFill>
                  <a:srgbClr val="FF3300"/>
                </a:solidFill>
                <a:latin typeface="Times New Roman" panose="02020603050405020304" pitchFamily="18" charset="0"/>
              </a:rPr>
              <a:t>R</a:t>
            </a:r>
            <a:r>
              <a:rPr kumimoji="1" lang="en-US" altLang="zh-CN" sz="2400" b="1" dirty="0">
                <a:latin typeface="Times New Roman" panose="02020603050405020304" pitchFamily="18" charset="0"/>
              </a:rPr>
              <a:t>adiation </a:t>
            </a:r>
            <a:endParaRPr kumimoji="1" lang="en-US" altLang="zh-CN" sz="2400" b="1" dirty="0">
              <a:latin typeface="Times New Roman" panose="02020603050405020304" pitchFamily="18" charset="0"/>
            </a:endParaRPr>
          </a:p>
        </p:txBody>
      </p:sp>
      <p:sp>
        <p:nvSpPr>
          <p:cNvPr id="70661" name="Text Box 5"/>
          <p:cNvSpPr txBox="1">
            <a:spLocks noChangeArrowheads="1"/>
          </p:cNvSpPr>
          <p:nvPr/>
        </p:nvSpPr>
        <p:spPr bwMode="auto">
          <a:xfrm>
            <a:off x="1488137" y="2025674"/>
            <a:ext cx="30937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a:r>
              <a:rPr kumimoji="1" lang="zh-CN" altLang="en-US" sz="2400" b="1" dirty="0">
                <a:latin typeface="宋体" panose="02010600030101010101" pitchFamily="2" charset="-122"/>
              </a:rPr>
              <a:t>缩写为</a:t>
            </a:r>
            <a:r>
              <a:rPr kumimoji="1" lang="en-US" altLang="zh-CN" sz="2400" b="1" dirty="0">
                <a:latin typeface="宋体" panose="02010600030101010101" pitchFamily="2" charset="-122"/>
              </a:rPr>
              <a:t>Laser</a:t>
            </a:r>
            <a:r>
              <a:rPr kumimoji="1" lang="zh-CN" altLang="en-US" sz="2400" b="1" dirty="0">
                <a:latin typeface="宋体" panose="02010600030101010101" pitchFamily="2" charset="-122"/>
                <a:sym typeface="+mn-ea"/>
              </a:rPr>
              <a:t>“镭射”</a:t>
            </a:r>
            <a:endParaRPr kumimoji="1" lang="zh-CN" altLang="en-US" sz="2400" dirty="0">
              <a:latin typeface="宋体" panose="02010600030101010101" pitchFamily="2"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71478" y="1799327"/>
            <a:ext cx="3735032" cy="2374786"/>
          </a:xfrm>
          <a:prstGeom prst="rect">
            <a:avLst/>
          </a:prstGeom>
        </p:spPr>
      </p:pic>
      <p:sp>
        <p:nvSpPr>
          <p:cNvPr id="3" name="文本框 2"/>
          <p:cNvSpPr txBox="1"/>
          <p:nvPr/>
        </p:nvSpPr>
        <p:spPr>
          <a:xfrm>
            <a:off x="240189" y="3652203"/>
            <a:ext cx="2316480" cy="521970"/>
          </a:xfrm>
          <a:prstGeom prst="rect">
            <a:avLst/>
          </a:prstGeom>
          <a:noFill/>
        </p:spPr>
        <p:txBody>
          <a:bodyPr wrap="none" rtlCol="0" anchor="t">
            <a:spAutoFit/>
            <a:scene3d>
              <a:camera prst="orthographicFront"/>
              <a:lightRig rig="threePt" dir="t"/>
            </a:scene3d>
          </a:bodyPr>
          <a:p>
            <a:r>
              <a:rPr kumimoji="1" lang="zh-CN" altLang="en-US" sz="2800" b="1" dirty="0">
                <a:solidFill>
                  <a:srgbClr val="00B0F0"/>
                </a:solidFill>
                <a:latin typeface="微软雅黑" panose="020B0503020204020204" pitchFamily="34" charset="-122"/>
                <a:ea typeface="微软雅黑" panose="020B0503020204020204" pitchFamily="34" charset="-122"/>
                <a:sym typeface="+mn-ea"/>
              </a:rPr>
              <a:t>激光的发展史</a:t>
            </a:r>
            <a:endParaRPr lang="zh-CN" altLang="en-US" sz="2800"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2028190" y="716280"/>
            <a:ext cx="4115435" cy="521970"/>
          </a:xfrm>
          <a:prstGeom prst="rect">
            <a:avLst/>
          </a:prstGeom>
          <a:noFill/>
        </p:spPr>
        <p:txBody>
          <a:bodyPr wrap="none" rtlCol="0">
            <a:spAutoFit/>
          </a:bodyPr>
          <a:p>
            <a:pPr algn="l"/>
            <a:r>
              <a:rPr kumimoji="1" lang="zh-CN" altLang="en-US" sz="2800" b="1" dirty="0">
                <a:latin typeface="宋体" panose="02010600030101010101" pitchFamily="2" charset="-122"/>
                <a:ea typeface="宋体" panose="02010600030101010101" pitchFamily="2" charset="-122"/>
                <a:sym typeface="+mn-ea"/>
              </a:rPr>
              <a:t>辐射的受激发射的光放大</a:t>
            </a:r>
            <a:endParaRPr kumimoji="1" lang="zh-CN" altLang="en-US" sz="2800" b="1" dirty="0">
              <a:latin typeface="宋体" panose="02010600030101010101" pitchFamily="2" charset="-122"/>
              <a:ea typeface="宋体" panose="02010600030101010101" pitchFamily="2" charset="-122"/>
              <a:sym typeface="+mn-ea"/>
            </a:endParaRPr>
          </a:p>
        </p:txBody>
      </p:sp>
      <p:sp>
        <p:nvSpPr>
          <p:cNvPr id="5" name="文本框 4"/>
          <p:cNvSpPr txBox="1"/>
          <p:nvPr/>
        </p:nvSpPr>
        <p:spPr>
          <a:xfrm>
            <a:off x="456565" y="4174490"/>
            <a:ext cx="7747000" cy="1198880"/>
          </a:xfrm>
          <a:prstGeom prst="rect">
            <a:avLst/>
          </a:prstGeom>
          <a:noFill/>
        </p:spPr>
        <p:txBody>
          <a:bodyPr wrap="square" rtlCol="0" anchor="t">
            <a:spAutoFit/>
          </a:bodyPr>
          <a:p>
            <a:pPr marL="342900" indent="-342900">
              <a:lnSpc>
                <a:spcPct val="150000"/>
              </a:lnSpc>
              <a:buClr>
                <a:srgbClr val="FF9900"/>
              </a:buClr>
              <a:buFont typeface="Wingdings" panose="05000000000000000000" charset="0"/>
              <a:buChar char=""/>
            </a:pPr>
            <a:r>
              <a:rPr lang="zh-CN" altLang="en-US" sz="2400" b="1" dirty="0">
                <a:latin typeface="微软雅黑" panose="020B0503020204020204" pitchFamily="34" charset="-122"/>
                <a:ea typeface="微软雅黑" panose="020B0503020204020204" pitchFamily="34" charset="-122"/>
                <a:sym typeface="+mn-ea"/>
              </a:rPr>
              <a:t>1</a:t>
            </a:r>
            <a:r>
              <a:rPr lang="zh-CN" altLang="en-US" sz="2400" b="1" dirty="0">
                <a:latin typeface="宋体" panose="02010600030101010101" pitchFamily="2" charset="-122"/>
                <a:ea typeface="宋体" panose="02010600030101010101" pitchFamily="2" charset="-122"/>
                <a:sym typeface="+mn-ea"/>
              </a:rPr>
              <a:t>958年，贝尔实验室的汤斯和肖洛发表了关于激光器的经典论文，奠定了激光发展的基础。</a:t>
            </a:r>
            <a:r>
              <a:rPr lang="zh-CN" altLang="en-US" sz="2400" dirty="0">
                <a:latin typeface="宋体" panose="02010600030101010101" pitchFamily="2" charset="-122"/>
                <a:ea typeface="宋体" panose="02010600030101010101" pitchFamily="2" charset="-122"/>
                <a:sym typeface="+mn-ea"/>
              </a:rPr>
              <a:t> </a:t>
            </a:r>
            <a:endParaRPr lang="zh-CN" altLang="en-US" sz="2400" dirty="0">
              <a:latin typeface="宋体" panose="02010600030101010101" pitchFamily="2" charset="-122"/>
              <a:ea typeface="宋体" panose="02010600030101010101" pitchFamily="2" charset="-122"/>
            </a:endParaRPr>
          </a:p>
        </p:txBody>
      </p:sp>
      <p:sp>
        <p:nvSpPr>
          <p:cNvPr id="6" name="文本框 5"/>
          <p:cNvSpPr txBox="1"/>
          <p:nvPr/>
        </p:nvSpPr>
        <p:spPr>
          <a:xfrm>
            <a:off x="504190" y="5373370"/>
            <a:ext cx="7610475" cy="1198880"/>
          </a:xfrm>
          <a:prstGeom prst="rect">
            <a:avLst/>
          </a:prstGeom>
          <a:noFill/>
        </p:spPr>
        <p:txBody>
          <a:bodyPr wrap="square" rtlCol="0" anchor="t">
            <a:spAutoFit/>
          </a:bodyPr>
          <a:p>
            <a:pPr marL="342900" indent="-342900">
              <a:lnSpc>
                <a:spcPct val="150000"/>
              </a:lnSpc>
              <a:buClr>
                <a:srgbClr val="FF9900"/>
              </a:buClr>
              <a:buFont typeface="Wingdings" panose="05000000000000000000" charset="0"/>
              <a:buChar char=""/>
            </a:pPr>
            <a:r>
              <a:rPr lang="en-US" altLang="zh-CN" sz="2400" b="1" dirty="0">
                <a:latin typeface="宋体" panose="02010600030101010101" pitchFamily="2" charset="-122"/>
                <a:ea typeface="宋体" panose="02010600030101010101" pitchFamily="2" charset="-122"/>
                <a:sym typeface="+mn-ea"/>
              </a:rPr>
              <a:t>1960</a:t>
            </a:r>
            <a:r>
              <a:rPr lang="zh-CN" altLang="en-US" sz="2400" b="1" dirty="0">
                <a:latin typeface="宋体" panose="02010600030101010101" pitchFamily="2" charset="-122"/>
                <a:ea typeface="宋体" panose="02010600030101010101" pitchFamily="2" charset="-122"/>
                <a:sym typeface="+mn-ea"/>
              </a:rPr>
              <a:t>年，</a:t>
            </a:r>
            <a:r>
              <a:rPr lang="zh-CN" altLang="en-US" sz="2400" b="1" dirty="0">
                <a:solidFill>
                  <a:srgbClr val="FF0000"/>
                </a:solidFill>
                <a:latin typeface="宋体" panose="02010600030101010101" pitchFamily="2" charset="-122"/>
                <a:ea typeface="宋体" panose="02010600030101010101" pitchFamily="2" charset="-122"/>
                <a:sym typeface="+mn-ea"/>
              </a:rPr>
              <a:t>美国</a:t>
            </a:r>
            <a:r>
              <a:rPr lang="zh-CN" altLang="en-US" sz="2400" b="1" dirty="0">
                <a:latin typeface="宋体" panose="02010600030101010101" pitchFamily="2" charset="-122"/>
                <a:ea typeface="宋体" panose="02010600030101010101" pitchFamily="2" charset="-122"/>
                <a:sym typeface="+mn-ea"/>
              </a:rPr>
              <a:t>加利福尼亚州休斯航空公司实验室的研究员梅曼发明了世界上第一台</a:t>
            </a:r>
            <a:r>
              <a:rPr lang="zh-CN" altLang="en-US" sz="2400" b="1" dirty="0">
                <a:solidFill>
                  <a:srgbClr val="FF0000"/>
                </a:solidFill>
                <a:latin typeface="宋体" panose="02010600030101010101" pitchFamily="2" charset="-122"/>
                <a:ea typeface="宋体" panose="02010600030101010101" pitchFamily="2" charset="-122"/>
                <a:sym typeface="+mn-ea"/>
              </a:rPr>
              <a:t>红宝石激光器</a:t>
            </a:r>
            <a:r>
              <a:rPr lang="zh-CN" altLang="en-US" sz="2400" b="1" dirty="0">
                <a:latin typeface="宋体" panose="02010600030101010101" pitchFamily="2" charset="-122"/>
                <a:ea typeface="宋体" panose="02010600030101010101" pitchFamily="2" charset="-122"/>
                <a:sym typeface="+mn-ea"/>
              </a:rPr>
              <a:t>。 </a:t>
            </a:r>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randombar(horizontal)">
                                      <p:cBhvr>
                                        <p:cTn id="7" dur="500"/>
                                        <p:tgtEl>
                                          <p:spTgt spid="7066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0661"/>
                                        </p:tgtEl>
                                        <p:attrNameLst>
                                          <p:attrName>style.visibility</p:attrName>
                                        </p:attrNameLst>
                                      </p:cBhvr>
                                      <p:to>
                                        <p:strVal val="visible"/>
                                      </p:to>
                                    </p:set>
                                    <p:animEffect transition="in" filter="randombar(horizontal)">
                                      <p:cBhvr>
                                        <p:cTn id="12" dur="500"/>
                                        <p:tgtEl>
                                          <p:spTgt spid="7066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autoUpdateAnimBg="0"/>
      <p:bldP spid="70661" grpId="0" autoUpdateAnimBg="0"/>
      <p:bldP spid="3"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115015" y="3049265"/>
            <a:ext cx="2600721"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sz="2800" b="1" dirty="0">
                <a:solidFill>
                  <a:schemeClr val="tx1"/>
                </a:solidFill>
                <a:latin typeface="宋体" panose="02010600030101010101" pitchFamily="2" charset="-122"/>
                <a:ea typeface="宋体" panose="02010600030101010101" pitchFamily="2" charset="-122"/>
              </a:rPr>
              <a:t>1.</a:t>
            </a:r>
            <a:r>
              <a:rPr lang="zh-CN" altLang="en-US" sz="2800" b="1" dirty="0">
                <a:solidFill>
                  <a:schemeClr val="tx1"/>
                </a:solidFill>
                <a:latin typeface="宋体" panose="02010600030101010101" pitchFamily="2" charset="-122"/>
                <a:ea typeface="宋体" panose="02010600030101010101" pitchFamily="2" charset="-122"/>
              </a:rPr>
              <a:t>受激吸收</a:t>
            </a:r>
            <a:endParaRPr lang="zh-CN" altLang="en-US" sz="2800" b="1" dirty="0">
              <a:solidFill>
                <a:schemeClr val="tx1"/>
              </a:solidFill>
              <a:latin typeface="宋体" panose="02010600030101010101" pitchFamily="2" charset="-122"/>
              <a:ea typeface="宋体" panose="02010600030101010101" pitchFamily="2" charset="-122"/>
            </a:endParaRPr>
          </a:p>
        </p:txBody>
      </p:sp>
      <p:grpSp>
        <p:nvGrpSpPr>
          <p:cNvPr id="9" name="Group 3"/>
          <p:cNvGrpSpPr/>
          <p:nvPr/>
        </p:nvGrpSpPr>
        <p:grpSpPr bwMode="auto">
          <a:xfrm>
            <a:off x="1973183" y="4316454"/>
            <a:ext cx="2457450" cy="1901428"/>
            <a:chOff x="672" y="1008"/>
            <a:chExt cx="2064" cy="1597"/>
          </a:xfrm>
        </p:grpSpPr>
        <p:grpSp>
          <p:nvGrpSpPr>
            <p:cNvPr id="10" name="Group 4"/>
            <p:cNvGrpSpPr/>
            <p:nvPr/>
          </p:nvGrpSpPr>
          <p:grpSpPr bwMode="auto">
            <a:xfrm>
              <a:off x="1008" y="1200"/>
              <a:ext cx="1632" cy="768"/>
              <a:chOff x="816" y="2496"/>
              <a:chExt cx="1632" cy="768"/>
            </a:xfrm>
          </p:grpSpPr>
          <p:sp>
            <p:nvSpPr>
              <p:cNvPr id="21" name="Line 5"/>
              <p:cNvSpPr>
                <a:spLocks noChangeShapeType="1"/>
              </p:cNvSpPr>
              <p:nvPr/>
            </p:nvSpPr>
            <p:spPr bwMode="auto">
              <a:xfrm>
                <a:off x="816" y="2496"/>
                <a:ext cx="1632"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2" name="Line 6"/>
              <p:cNvSpPr>
                <a:spLocks noChangeShapeType="1"/>
              </p:cNvSpPr>
              <p:nvPr/>
            </p:nvSpPr>
            <p:spPr bwMode="auto">
              <a:xfrm>
                <a:off x="816" y="3264"/>
                <a:ext cx="1632"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aphicFrame>
          <p:nvGraphicFramePr>
            <p:cNvPr id="12" name="Object 7"/>
            <p:cNvGraphicFramePr>
              <a:graphicFrameLocks noChangeAspect="1"/>
            </p:cNvGraphicFramePr>
            <p:nvPr/>
          </p:nvGraphicFramePr>
          <p:xfrm>
            <a:off x="672" y="1008"/>
            <a:ext cx="359" cy="404"/>
          </p:xfrm>
          <a:graphic>
            <a:graphicData uri="http://schemas.openxmlformats.org/presentationml/2006/ole">
              <mc:AlternateContent xmlns:mc="http://schemas.openxmlformats.org/markup-compatibility/2006">
                <mc:Choice xmlns:v="urn:schemas-microsoft-com:vml" Requires="v">
                  <p:oleObj spid="_x0000_s10287" name="公式" r:id="rId1" imgW="190500" imgH="215900" progId="">
                    <p:embed/>
                  </p:oleObj>
                </mc:Choice>
                <mc:Fallback>
                  <p:oleObj name="公式" r:id="rId1" imgW="190500" imgH="215900" progId="">
                    <p:embed/>
                    <p:pic>
                      <p:nvPicPr>
                        <p:cNvPr id="0" name="Picture 14" descr="im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 y="1008"/>
                          <a:ext cx="359"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8"/>
            <p:cNvGraphicFramePr>
              <a:graphicFrameLocks noChangeAspect="1"/>
            </p:cNvGraphicFramePr>
            <p:nvPr/>
          </p:nvGraphicFramePr>
          <p:xfrm>
            <a:off x="672" y="1776"/>
            <a:ext cx="332" cy="404"/>
          </p:xfrm>
          <a:graphic>
            <a:graphicData uri="http://schemas.openxmlformats.org/presentationml/2006/ole">
              <mc:AlternateContent xmlns:mc="http://schemas.openxmlformats.org/markup-compatibility/2006">
                <mc:Choice xmlns:v="urn:schemas-microsoft-com:vml" Requires="v">
                  <p:oleObj spid="_x0000_s10288" name="公式" r:id="rId3" imgW="177800" imgH="215900" progId="">
                    <p:embed/>
                  </p:oleObj>
                </mc:Choice>
                <mc:Fallback>
                  <p:oleObj name="公式" r:id="rId3" imgW="177800" imgH="215900" progId="">
                    <p:embed/>
                    <p:pic>
                      <p:nvPicPr>
                        <p:cNvPr id="0" name="Picture 15" descr="imag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776"/>
                          <a:ext cx="332"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Oval 9"/>
            <p:cNvSpPr>
              <a:spLocks noChangeArrowheads="1"/>
            </p:cNvSpPr>
            <p:nvPr/>
          </p:nvSpPr>
          <p:spPr bwMode="auto">
            <a:xfrm>
              <a:off x="1680" y="1872"/>
              <a:ext cx="192" cy="192"/>
            </a:xfrm>
            <a:prstGeom prst="ellipse">
              <a:avLst/>
            </a:prstGeom>
            <a:gradFill rotWithShape="0">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15" name="Text Box 10"/>
            <p:cNvSpPr txBox="1">
              <a:spLocks noChangeArrowheads="1"/>
            </p:cNvSpPr>
            <p:nvPr/>
          </p:nvSpPr>
          <p:spPr bwMode="auto">
            <a:xfrm>
              <a:off x="1296" y="2256"/>
              <a:ext cx="144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100" b="1" dirty="0">
                  <a:solidFill>
                    <a:srgbClr val="FF0000"/>
                  </a:solidFill>
                  <a:latin typeface="Times New Roman" panose="02020603050405020304" pitchFamily="18" charset="0"/>
                </a:rPr>
                <a:t>吸收前</a:t>
              </a:r>
              <a:endParaRPr kumimoji="1" lang="zh-CN" altLang="en-US" sz="2100" b="1" dirty="0">
                <a:solidFill>
                  <a:srgbClr val="FF0000"/>
                </a:solidFill>
                <a:latin typeface="Times New Roman" panose="02020603050405020304" pitchFamily="18" charset="0"/>
              </a:endParaRPr>
            </a:p>
          </p:txBody>
        </p:sp>
        <p:grpSp>
          <p:nvGrpSpPr>
            <p:cNvPr id="16" name="Group 11"/>
            <p:cNvGrpSpPr/>
            <p:nvPr/>
          </p:nvGrpSpPr>
          <p:grpSpPr bwMode="auto">
            <a:xfrm>
              <a:off x="1200" y="1344"/>
              <a:ext cx="1272" cy="389"/>
              <a:chOff x="3840" y="2688"/>
              <a:chExt cx="1272" cy="389"/>
            </a:xfrm>
          </p:grpSpPr>
          <p:grpSp>
            <p:nvGrpSpPr>
              <p:cNvPr id="17" name="Group 12"/>
              <p:cNvGrpSpPr/>
              <p:nvPr/>
            </p:nvGrpSpPr>
            <p:grpSpPr bwMode="auto">
              <a:xfrm>
                <a:off x="3840" y="2736"/>
                <a:ext cx="768" cy="208"/>
                <a:chOff x="4128" y="2768"/>
                <a:chExt cx="768" cy="208"/>
              </a:xfrm>
            </p:grpSpPr>
            <p:sp>
              <p:nvSpPr>
                <p:cNvPr id="19" name="Freeform 13"/>
                <p:cNvSpPr/>
                <p:nvPr/>
              </p:nvSpPr>
              <p:spPr bwMode="auto">
                <a:xfrm>
                  <a:off x="4128" y="2768"/>
                  <a:ext cx="528" cy="208"/>
                </a:xfrm>
                <a:custGeom>
                  <a:avLst/>
                  <a:gdLst>
                    <a:gd name="T0" fmla="*/ 0 w 528"/>
                    <a:gd name="T1" fmla="*/ 112 h 208"/>
                    <a:gd name="T2" fmla="*/ 48 w 528"/>
                    <a:gd name="T3" fmla="*/ 16 h 208"/>
                    <a:gd name="T4" fmla="*/ 144 w 528"/>
                    <a:gd name="T5" fmla="*/ 208 h 208"/>
                    <a:gd name="T6" fmla="*/ 240 w 528"/>
                    <a:gd name="T7" fmla="*/ 16 h 208"/>
                    <a:gd name="T8" fmla="*/ 336 w 528"/>
                    <a:gd name="T9" fmla="*/ 208 h 208"/>
                    <a:gd name="T10" fmla="*/ 432 w 528"/>
                    <a:gd name="T11" fmla="*/ 16 h 208"/>
                    <a:gd name="T12" fmla="*/ 528 w 528"/>
                    <a:gd name="T13" fmla="*/ 160 h 2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8" h="208">
                      <a:moveTo>
                        <a:pt x="0" y="112"/>
                      </a:moveTo>
                      <a:cubicBezTo>
                        <a:pt x="12" y="56"/>
                        <a:pt x="24" y="0"/>
                        <a:pt x="48" y="16"/>
                      </a:cubicBezTo>
                      <a:cubicBezTo>
                        <a:pt x="72" y="32"/>
                        <a:pt x="112" y="208"/>
                        <a:pt x="144" y="208"/>
                      </a:cubicBezTo>
                      <a:cubicBezTo>
                        <a:pt x="176" y="208"/>
                        <a:pt x="208" y="16"/>
                        <a:pt x="240" y="16"/>
                      </a:cubicBezTo>
                      <a:cubicBezTo>
                        <a:pt x="272" y="16"/>
                        <a:pt x="304" y="208"/>
                        <a:pt x="336" y="208"/>
                      </a:cubicBezTo>
                      <a:cubicBezTo>
                        <a:pt x="368" y="208"/>
                        <a:pt x="400" y="24"/>
                        <a:pt x="432" y="16"/>
                      </a:cubicBezTo>
                      <a:cubicBezTo>
                        <a:pt x="464" y="8"/>
                        <a:pt x="496" y="84"/>
                        <a:pt x="528" y="160"/>
                      </a:cubicBezTo>
                    </a:path>
                  </a:pathLst>
                </a:custGeom>
                <a:noFill/>
                <a:ln w="57150" cmpd="sng">
                  <a:solidFill>
                    <a:srgbClr val="FF33CC"/>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350"/>
                </a:p>
              </p:txBody>
            </p:sp>
            <p:sp>
              <p:nvSpPr>
                <p:cNvPr id="20" name="Line 14"/>
                <p:cNvSpPr>
                  <a:spLocks noChangeShapeType="1"/>
                </p:cNvSpPr>
                <p:nvPr/>
              </p:nvSpPr>
              <p:spPr bwMode="auto">
                <a:xfrm>
                  <a:off x="4656" y="2928"/>
                  <a:ext cx="240" cy="0"/>
                </a:xfrm>
                <a:prstGeom prst="line">
                  <a:avLst/>
                </a:prstGeom>
                <a:noFill/>
                <a:ln w="57150">
                  <a:solidFill>
                    <a:srgbClr val="FF33CC"/>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1350"/>
                </a:p>
              </p:txBody>
            </p:sp>
          </p:grpSp>
          <p:graphicFrame>
            <p:nvGraphicFramePr>
              <p:cNvPr id="18" name="Object 15"/>
              <p:cNvGraphicFramePr>
                <a:graphicFrameLocks noChangeAspect="1"/>
              </p:cNvGraphicFramePr>
              <p:nvPr/>
            </p:nvGraphicFramePr>
            <p:xfrm>
              <a:off x="4608" y="2688"/>
              <a:ext cx="504" cy="389"/>
            </p:xfrm>
            <a:graphic>
              <a:graphicData uri="http://schemas.openxmlformats.org/presentationml/2006/ole">
                <mc:AlternateContent xmlns:mc="http://schemas.openxmlformats.org/markup-compatibility/2006">
                  <mc:Choice xmlns:v="urn:schemas-microsoft-com:vml" Requires="v">
                    <p:oleObj spid="_x0000_s10289" name="公式" r:id="rId5" imgW="228600" imgH="177800" progId="">
                      <p:embed/>
                    </p:oleObj>
                  </mc:Choice>
                  <mc:Fallback>
                    <p:oleObj name="公式" r:id="rId5" imgW="228600" imgH="177800" progId="">
                      <p:embed/>
                      <p:pic>
                        <p:nvPicPr>
                          <p:cNvPr id="0" name="Picture 16" descr="image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8" y="2688"/>
                            <a:ext cx="504" cy="3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23" name="Group 16"/>
          <p:cNvGrpSpPr/>
          <p:nvPr/>
        </p:nvGrpSpPr>
        <p:grpSpPr bwMode="auto">
          <a:xfrm>
            <a:off x="4773533" y="4430754"/>
            <a:ext cx="2114550" cy="1787128"/>
            <a:chOff x="2880" y="1104"/>
            <a:chExt cx="1776" cy="1501"/>
          </a:xfrm>
        </p:grpSpPr>
        <p:grpSp>
          <p:nvGrpSpPr>
            <p:cNvPr id="24" name="Group 17"/>
            <p:cNvGrpSpPr/>
            <p:nvPr/>
          </p:nvGrpSpPr>
          <p:grpSpPr bwMode="auto">
            <a:xfrm>
              <a:off x="2880" y="1200"/>
              <a:ext cx="1632" cy="768"/>
              <a:chOff x="816" y="2496"/>
              <a:chExt cx="1632" cy="768"/>
            </a:xfrm>
          </p:grpSpPr>
          <p:sp>
            <p:nvSpPr>
              <p:cNvPr id="29" name="Line 18"/>
              <p:cNvSpPr>
                <a:spLocks noChangeShapeType="1"/>
              </p:cNvSpPr>
              <p:nvPr/>
            </p:nvSpPr>
            <p:spPr bwMode="auto">
              <a:xfrm>
                <a:off x="816" y="2496"/>
                <a:ext cx="1632"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 name="Line 19"/>
              <p:cNvSpPr>
                <a:spLocks noChangeShapeType="1"/>
              </p:cNvSpPr>
              <p:nvPr/>
            </p:nvSpPr>
            <p:spPr bwMode="auto">
              <a:xfrm>
                <a:off x="816" y="3264"/>
                <a:ext cx="1632"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sp>
          <p:nvSpPr>
            <p:cNvPr id="25" name="Oval 20"/>
            <p:cNvSpPr>
              <a:spLocks noChangeArrowheads="1"/>
            </p:cNvSpPr>
            <p:nvPr/>
          </p:nvSpPr>
          <p:spPr bwMode="auto">
            <a:xfrm>
              <a:off x="3552" y="1104"/>
              <a:ext cx="192" cy="192"/>
            </a:xfrm>
            <a:prstGeom prst="ellipse">
              <a:avLst/>
            </a:prstGeom>
            <a:gradFill rotWithShape="0">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26" name="Oval 21" descr="75%"/>
            <p:cNvSpPr>
              <a:spLocks noChangeArrowheads="1"/>
            </p:cNvSpPr>
            <p:nvPr/>
          </p:nvSpPr>
          <p:spPr bwMode="auto">
            <a:xfrm>
              <a:off x="3552" y="1872"/>
              <a:ext cx="192" cy="192"/>
            </a:xfrm>
            <a:prstGeom prst="ellipse">
              <a:avLst/>
            </a:prstGeom>
            <a:blipFill dpi="0" rotWithShape="0">
              <a:blip r:embed="rId7" cstate="print"/>
              <a:srcRect/>
              <a:tile tx="0" ty="0" sx="100000" sy="100000" flip="none" algn="tl"/>
            </a:blipFill>
            <a:ln w="38100">
              <a:solidFill>
                <a:srgbClr val="00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27" name="Line 22"/>
            <p:cNvSpPr>
              <a:spLocks noChangeShapeType="1"/>
            </p:cNvSpPr>
            <p:nvPr/>
          </p:nvSpPr>
          <p:spPr bwMode="auto">
            <a:xfrm>
              <a:off x="3648" y="1248"/>
              <a:ext cx="0" cy="624"/>
            </a:xfrm>
            <a:prstGeom prst="line">
              <a:avLst/>
            </a:prstGeom>
            <a:noFill/>
            <a:ln w="57150">
              <a:solidFill>
                <a:schemeClr val="accent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8" name="Text Box 23"/>
            <p:cNvSpPr txBox="1">
              <a:spLocks noChangeArrowheads="1"/>
            </p:cNvSpPr>
            <p:nvPr/>
          </p:nvSpPr>
          <p:spPr bwMode="auto">
            <a:xfrm>
              <a:off x="3216" y="2256"/>
              <a:ext cx="144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100" b="1" dirty="0">
                  <a:solidFill>
                    <a:srgbClr val="FF0000"/>
                  </a:solidFill>
                  <a:latin typeface="Times New Roman" panose="02020603050405020304" pitchFamily="18" charset="0"/>
                </a:rPr>
                <a:t>吸收后</a:t>
              </a:r>
              <a:endParaRPr kumimoji="1" lang="zh-CN" altLang="en-US" sz="2100" b="1" dirty="0">
                <a:solidFill>
                  <a:srgbClr val="FF0000"/>
                </a:solidFill>
                <a:latin typeface="Times New Roman" panose="02020603050405020304" pitchFamily="18" charset="0"/>
              </a:endParaRPr>
            </a:p>
          </p:txBody>
        </p:sp>
      </p:grpSp>
      <p:sp>
        <p:nvSpPr>
          <p:cNvPr id="31" name="Text Box 2"/>
          <p:cNvSpPr txBox="1">
            <a:spLocks noChangeArrowheads="1"/>
          </p:cNvSpPr>
          <p:nvPr/>
        </p:nvSpPr>
        <p:spPr bwMode="auto">
          <a:xfrm>
            <a:off x="73700" y="805500"/>
            <a:ext cx="422612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zh-CN" altLang="en-US" sz="2800" b="1" dirty="0">
                <a:solidFill>
                  <a:srgbClr val="00B0F0"/>
                </a:solidFill>
                <a:latin typeface="微软雅黑" panose="020B0503020204020204" pitchFamily="34" charset="-122"/>
                <a:ea typeface="微软雅黑" panose="020B0503020204020204" pitchFamily="34" charset="-122"/>
              </a:rPr>
              <a:t>一</a:t>
            </a:r>
            <a:r>
              <a:rPr lang="en-US" altLang="zh-CN" sz="2800" b="1" dirty="0">
                <a:solidFill>
                  <a:srgbClr val="00B0F0"/>
                </a:solidFill>
                <a:latin typeface="微软雅黑" panose="020B0503020204020204" pitchFamily="34" charset="-122"/>
                <a:ea typeface="微软雅黑" panose="020B0503020204020204" pitchFamily="34" charset="-122"/>
              </a:rPr>
              <a:t>. </a:t>
            </a:r>
            <a:r>
              <a:rPr lang="zh-CN" altLang="en-US" sz="2800" b="1" dirty="0">
                <a:solidFill>
                  <a:srgbClr val="00B0F0"/>
                </a:solidFill>
                <a:latin typeface="微软雅黑" panose="020B0503020204020204" pitchFamily="34" charset="-122"/>
                <a:ea typeface="微软雅黑" panose="020B0503020204020204" pitchFamily="34" charset="-122"/>
              </a:rPr>
              <a:t>光与物质的相互作用</a:t>
            </a:r>
            <a:endParaRPr lang="zh-CN" altLang="en-US" sz="2800" b="1" dirty="0">
              <a:solidFill>
                <a:srgbClr val="00B0F0"/>
              </a:solidFill>
              <a:latin typeface="微软雅黑" panose="020B0503020204020204" pitchFamily="34" charset="-122"/>
              <a:ea typeface="微软雅黑" panose="020B0503020204020204" pitchFamily="34" charset="-122"/>
            </a:endParaRPr>
          </a:p>
        </p:txBody>
      </p:sp>
      <p:sp>
        <p:nvSpPr>
          <p:cNvPr id="32" name="Text Box 3"/>
          <p:cNvSpPr txBox="1">
            <a:spLocks noChangeArrowheads="1"/>
          </p:cNvSpPr>
          <p:nvPr/>
        </p:nvSpPr>
        <p:spPr bwMode="auto">
          <a:xfrm>
            <a:off x="439659" y="1425298"/>
            <a:ext cx="8264921"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50000"/>
              </a:spcBef>
            </a:pPr>
            <a:r>
              <a:rPr lang="en-US" altLang="zh-CN" sz="2100" b="1" dirty="0">
                <a:latin typeface="宋体" panose="02010600030101010101" pitchFamily="2" charset="-122"/>
              </a:rPr>
              <a:t>    </a:t>
            </a:r>
            <a:r>
              <a:rPr lang="zh-CN" altLang="en-US" sz="2400" b="1" dirty="0">
                <a:latin typeface="宋体" panose="02010600030101010101" pitchFamily="2" charset="-122"/>
              </a:rPr>
              <a:t>光与物质的相互作用，实质上是组成物质的微观粒子</a:t>
            </a:r>
            <a:endParaRPr lang="zh-CN" altLang="en-US" sz="2400" b="1" dirty="0">
              <a:latin typeface="宋体" panose="02010600030101010101" pitchFamily="2" charset="-122"/>
            </a:endParaRPr>
          </a:p>
          <a:p>
            <a:pPr>
              <a:lnSpc>
                <a:spcPct val="150000"/>
              </a:lnSpc>
              <a:spcBef>
                <a:spcPct val="50000"/>
              </a:spcBef>
            </a:pPr>
            <a:r>
              <a:rPr lang="zh-CN" altLang="en-US" sz="2400" b="1" dirty="0">
                <a:solidFill>
                  <a:srgbClr val="00B0F0"/>
                </a:solidFill>
                <a:latin typeface="宋体" panose="02010600030101010101" pitchFamily="2" charset="-122"/>
              </a:rPr>
              <a:t>吸收</a:t>
            </a:r>
            <a:r>
              <a:rPr lang="zh-CN" altLang="en-US" sz="2400" b="1" dirty="0">
                <a:latin typeface="宋体" panose="02010600030101010101" pitchFamily="2" charset="-122"/>
              </a:rPr>
              <a:t>或</a:t>
            </a:r>
            <a:r>
              <a:rPr lang="zh-CN" altLang="en-US" sz="2400" b="1" dirty="0">
                <a:solidFill>
                  <a:srgbClr val="00B0F0"/>
                </a:solidFill>
                <a:latin typeface="宋体" panose="02010600030101010101" pitchFamily="2" charset="-122"/>
              </a:rPr>
              <a:t>辐射</a:t>
            </a:r>
            <a:r>
              <a:rPr lang="zh-CN" altLang="en-US" sz="2400" b="1" dirty="0">
                <a:latin typeface="宋体" panose="02010600030101010101" pitchFamily="2" charset="-122"/>
              </a:rPr>
              <a:t>光子，同时改变自身运动状态的表现。</a:t>
            </a:r>
            <a:endParaRPr lang="zh-CN" altLang="en-US" sz="24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3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75895" y="1014572"/>
            <a:ext cx="337185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solidFill>
                  <a:schemeClr val="tx1"/>
                </a:solidFill>
                <a:latin typeface="宋体" panose="02010600030101010101" pitchFamily="2" charset="-122"/>
                <a:ea typeface="宋体" panose="02010600030101010101" pitchFamily="2" charset="-122"/>
              </a:rPr>
              <a:t>2.</a:t>
            </a:r>
            <a:r>
              <a:rPr lang="zh-CN" altLang="en-US" sz="2800" b="1" dirty="0">
                <a:solidFill>
                  <a:schemeClr val="tx1"/>
                </a:solidFill>
                <a:latin typeface="宋体" panose="02010600030101010101" pitchFamily="2" charset="-122"/>
                <a:ea typeface="宋体" panose="02010600030101010101" pitchFamily="2" charset="-122"/>
              </a:rPr>
              <a:t>自发辐射</a:t>
            </a:r>
            <a:endParaRPr lang="zh-CN" altLang="en-US" sz="2800" b="1" dirty="0">
              <a:solidFill>
                <a:schemeClr val="tx1"/>
              </a:solidFill>
              <a:latin typeface="宋体" panose="02010600030101010101" pitchFamily="2" charset="-122"/>
              <a:ea typeface="宋体" panose="02010600030101010101" pitchFamily="2" charset="-122"/>
            </a:endParaRPr>
          </a:p>
        </p:txBody>
      </p:sp>
      <p:grpSp>
        <p:nvGrpSpPr>
          <p:cNvPr id="6" name="Group 3"/>
          <p:cNvGrpSpPr/>
          <p:nvPr/>
        </p:nvGrpSpPr>
        <p:grpSpPr bwMode="auto">
          <a:xfrm>
            <a:off x="1635760" y="2152887"/>
            <a:ext cx="2457450" cy="1901428"/>
            <a:chOff x="480" y="2304"/>
            <a:chExt cx="2064" cy="1597"/>
          </a:xfrm>
        </p:grpSpPr>
        <p:grpSp>
          <p:nvGrpSpPr>
            <p:cNvPr id="7" name="Group 4"/>
            <p:cNvGrpSpPr/>
            <p:nvPr/>
          </p:nvGrpSpPr>
          <p:grpSpPr bwMode="auto">
            <a:xfrm>
              <a:off x="480" y="2304"/>
              <a:ext cx="1968" cy="1172"/>
              <a:chOff x="480" y="2304"/>
              <a:chExt cx="1968" cy="1172"/>
            </a:xfrm>
          </p:grpSpPr>
          <p:grpSp>
            <p:nvGrpSpPr>
              <p:cNvPr id="9" name="Group 5"/>
              <p:cNvGrpSpPr/>
              <p:nvPr/>
            </p:nvGrpSpPr>
            <p:grpSpPr bwMode="auto">
              <a:xfrm>
                <a:off x="816" y="2496"/>
                <a:ext cx="1632" cy="768"/>
                <a:chOff x="816" y="2496"/>
                <a:chExt cx="1632" cy="768"/>
              </a:xfrm>
            </p:grpSpPr>
            <p:sp>
              <p:nvSpPr>
                <p:cNvPr id="13" name="Line 6"/>
                <p:cNvSpPr>
                  <a:spLocks noChangeShapeType="1"/>
                </p:cNvSpPr>
                <p:nvPr/>
              </p:nvSpPr>
              <p:spPr bwMode="auto">
                <a:xfrm>
                  <a:off x="816" y="2496"/>
                  <a:ext cx="1632"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14" name="Line 7"/>
                <p:cNvSpPr>
                  <a:spLocks noChangeShapeType="1"/>
                </p:cNvSpPr>
                <p:nvPr/>
              </p:nvSpPr>
              <p:spPr bwMode="auto">
                <a:xfrm>
                  <a:off x="816" y="3264"/>
                  <a:ext cx="1632"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aphicFrame>
            <p:nvGraphicFramePr>
              <p:cNvPr id="10" name="Object 8"/>
              <p:cNvGraphicFramePr>
                <a:graphicFrameLocks noChangeAspect="1"/>
              </p:cNvGraphicFramePr>
              <p:nvPr/>
            </p:nvGraphicFramePr>
            <p:xfrm>
              <a:off x="480" y="2304"/>
              <a:ext cx="359" cy="404"/>
            </p:xfrm>
            <a:graphic>
              <a:graphicData uri="http://schemas.openxmlformats.org/presentationml/2006/ole">
                <mc:AlternateContent xmlns:mc="http://schemas.openxmlformats.org/markup-compatibility/2006">
                  <mc:Choice xmlns:v="urn:schemas-microsoft-com:vml" Requires="v">
                    <p:oleObj spid="_x0000_s9266" name="公式" r:id="rId1" imgW="190500" imgH="215900" progId="">
                      <p:embed/>
                    </p:oleObj>
                  </mc:Choice>
                  <mc:Fallback>
                    <p:oleObj name="公式" r:id="rId1" imgW="190500" imgH="215900" progId="">
                      <p:embed/>
                      <p:pic>
                        <p:nvPicPr>
                          <p:cNvPr id="0" name="Picture 17" descr="im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2304"/>
                            <a:ext cx="359"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9"/>
              <p:cNvGraphicFramePr>
                <a:graphicFrameLocks noChangeAspect="1"/>
              </p:cNvGraphicFramePr>
              <p:nvPr/>
            </p:nvGraphicFramePr>
            <p:xfrm>
              <a:off x="480" y="3072"/>
              <a:ext cx="332" cy="404"/>
            </p:xfrm>
            <a:graphic>
              <a:graphicData uri="http://schemas.openxmlformats.org/presentationml/2006/ole">
                <mc:AlternateContent xmlns:mc="http://schemas.openxmlformats.org/markup-compatibility/2006">
                  <mc:Choice xmlns:v="urn:schemas-microsoft-com:vml" Requires="v">
                    <p:oleObj spid="_x0000_s9267" name="公式" r:id="rId3" imgW="177800" imgH="215900" progId="">
                      <p:embed/>
                    </p:oleObj>
                  </mc:Choice>
                  <mc:Fallback>
                    <p:oleObj name="公式" r:id="rId3" imgW="177800" imgH="215900" progId="">
                      <p:embed/>
                      <p:pic>
                        <p:nvPicPr>
                          <p:cNvPr id="0" name="Picture 18" descr="imag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3072"/>
                            <a:ext cx="332"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Oval 10"/>
              <p:cNvSpPr>
                <a:spLocks noChangeArrowheads="1"/>
              </p:cNvSpPr>
              <p:nvPr/>
            </p:nvSpPr>
            <p:spPr bwMode="auto">
              <a:xfrm>
                <a:off x="1440" y="2400"/>
                <a:ext cx="192" cy="192"/>
              </a:xfrm>
              <a:prstGeom prst="ellipse">
                <a:avLst/>
              </a:prstGeom>
              <a:gradFill rotWithShape="0">
                <a:gsLst>
                  <a:gs pos="0">
                    <a:srgbClr val="66FF33"/>
                  </a:gs>
                  <a:gs pos="100000">
                    <a:srgbClr val="66FF33">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sp>
          <p:nvSpPr>
            <p:cNvPr id="8" name="Text Box 11"/>
            <p:cNvSpPr txBox="1">
              <a:spLocks noChangeArrowheads="1"/>
            </p:cNvSpPr>
            <p:nvPr/>
          </p:nvSpPr>
          <p:spPr bwMode="auto">
            <a:xfrm>
              <a:off x="1104" y="3552"/>
              <a:ext cx="144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100" b="1" dirty="0">
                  <a:solidFill>
                    <a:srgbClr val="FF0000"/>
                  </a:solidFill>
                  <a:latin typeface="宋体" panose="02010600030101010101" pitchFamily="2" charset="-122"/>
                  <a:ea typeface="宋体" panose="02010600030101010101" pitchFamily="2" charset="-122"/>
                </a:rPr>
                <a:t>发光前</a:t>
              </a:r>
              <a:endParaRPr kumimoji="1" lang="zh-CN" altLang="en-US" sz="2100" b="1" dirty="0">
                <a:solidFill>
                  <a:srgbClr val="FF0000"/>
                </a:solidFill>
                <a:latin typeface="宋体" panose="02010600030101010101" pitchFamily="2" charset="-122"/>
                <a:ea typeface="宋体" panose="02010600030101010101" pitchFamily="2" charset="-122"/>
              </a:endParaRPr>
            </a:p>
          </p:txBody>
        </p:sp>
      </p:grpSp>
      <p:grpSp>
        <p:nvGrpSpPr>
          <p:cNvPr id="16" name="Group 12"/>
          <p:cNvGrpSpPr/>
          <p:nvPr/>
        </p:nvGrpSpPr>
        <p:grpSpPr bwMode="auto">
          <a:xfrm>
            <a:off x="4733925" y="2267187"/>
            <a:ext cx="2714625" cy="1787128"/>
            <a:chOff x="2832" y="2400"/>
            <a:chExt cx="2280" cy="1501"/>
          </a:xfrm>
        </p:grpSpPr>
        <p:grpSp>
          <p:nvGrpSpPr>
            <p:cNvPr id="17" name="Group 13"/>
            <p:cNvGrpSpPr/>
            <p:nvPr/>
          </p:nvGrpSpPr>
          <p:grpSpPr bwMode="auto">
            <a:xfrm>
              <a:off x="2832" y="2400"/>
              <a:ext cx="1632" cy="960"/>
              <a:chOff x="2832" y="2400"/>
              <a:chExt cx="1632" cy="960"/>
            </a:xfrm>
          </p:grpSpPr>
          <p:grpSp>
            <p:nvGrpSpPr>
              <p:cNvPr id="25" name="Group 14"/>
              <p:cNvGrpSpPr/>
              <p:nvPr/>
            </p:nvGrpSpPr>
            <p:grpSpPr bwMode="auto">
              <a:xfrm>
                <a:off x="2832" y="2496"/>
                <a:ext cx="1632" cy="768"/>
                <a:chOff x="816" y="2496"/>
                <a:chExt cx="1632" cy="768"/>
              </a:xfrm>
            </p:grpSpPr>
            <p:sp>
              <p:nvSpPr>
                <p:cNvPr id="29" name="Line 15"/>
                <p:cNvSpPr>
                  <a:spLocks noChangeShapeType="1"/>
                </p:cNvSpPr>
                <p:nvPr/>
              </p:nvSpPr>
              <p:spPr bwMode="auto">
                <a:xfrm>
                  <a:off x="816" y="2496"/>
                  <a:ext cx="1632"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 name="Line 16"/>
                <p:cNvSpPr>
                  <a:spLocks noChangeShapeType="1"/>
                </p:cNvSpPr>
                <p:nvPr/>
              </p:nvSpPr>
              <p:spPr bwMode="auto">
                <a:xfrm>
                  <a:off x="816" y="3264"/>
                  <a:ext cx="1632"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sp>
            <p:nvSpPr>
              <p:cNvPr id="26" name="Oval 17"/>
              <p:cNvSpPr>
                <a:spLocks noChangeArrowheads="1"/>
              </p:cNvSpPr>
              <p:nvPr/>
            </p:nvSpPr>
            <p:spPr bwMode="auto">
              <a:xfrm>
                <a:off x="3504" y="3168"/>
                <a:ext cx="192" cy="192"/>
              </a:xfrm>
              <a:prstGeom prst="ellipse">
                <a:avLst/>
              </a:prstGeom>
              <a:gradFill rotWithShape="0">
                <a:gsLst>
                  <a:gs pos="0">
                    <a:srgbClr val="66FF33"/>
                  </a:gs>
                  <a:gs pos="100000">
                    <a:srgbClr val="66FF33">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7" name="Oval 18" descr="75%"/>
              <p:cNvSpPr>
                <a:spLocks noChangeArrowheads="1"/>
              </p:cNvSpPr>
              <p:nvPr/>
            </p:nvSpPr>
            <p:spPr bwMode="auto">
              <a:xfrm>
                <a:off x="3504" y="2400"/>
                <a:ext cx="192" cy="192"/>
              </a:xfrm>
              <a:prstGeom prst="ellipse">
                <a:avLst/>
              </a:prstGeom>
              <a:pattFill prst="pct75">
                <a:fgClr>
                  <a:srgbClr val="66FF33"/>
                </a:fgClr>
                <a:bgClr>
                  <a:srgbClr val="2F7617"/>
                </a:bgClr>
              </a:pattFill>
              <a:ln w="38100">
                <a:solidFill>
                  <a:srgbClr val="00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8" name="Line 19"/>
              <p:cNvSpPr>
                <a:spLocks noChangeShapeType="1"/>
              </p:cNvSpPr>
              <p:nvPr/>
            </p:nvSpPr>
            <p:spPr bwMode="auto">
              <a:xfrm>
                <a:off x="3600" y="2592"/>
                <a:ext cx="0" cy="576"/>
              </a:xfrm>
              <a:prstGeom prst="line">
                <a:avLst/>
              </a:prstGeom>
              <a:noFill/>
              <a:ln w="571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nvGrpSpPr>
            <p:cNvPr id="19" name="Group 20"/>
            <p:cNvGrpSpPr/>
            <p:nvPr/>
          </p:nvGrpSpPr>
          <p:grpSpPr bwMode="auto">
            <a:xfrm>
              <a:off x="3840" y="2688"/>
              <a:ext cx="1272" cy="389"/>
              <a:chOff x="3840" y="2688"/>
              <a:chExt cx="1272" cy="389"/>
            </a:xfrm>
          </p:grpSpPr>
          <p:grpSp>
            <p:nvGrpSpPr>
              <p:cNvPr id="21" name="Group 21"/>
              <p:cNvGrpSpPr/>
              <p:nvPr/>
            </p:nvGrpSpPr>
            <p:grpSpPr bwMode="auto">
              <a:xfrm>
                <a:off x="3840" y="2736"/>
                <a:ext cx="768" cy="208"/>
                <a:chOff x="4128" y="2768"/>
                <a:chExt cx="768" cy="208"/>
              </a:xfrm>
            </p:grpSpPr>
            <p:sp>
              <p:nvSpPr>
                <p:cNvPr id="23" name="Freeform 22"/>
                <p:cNvSpPr/>
                <p:nvPr/>
              </p:nvSpPr>
              <p:spPr bwMode="auto">
                <a:xfrm>
                  <a:off x="4128" y="2768"/>
                  <a:ext cx="528" cy="208"/>
                </a:xfrm>
                <a:custGeom>
                  <a:avLst/>
                  <a:gdLst>
                    <a:gd name="T0" fmla="*/ 0 w 528"/>
                    <a:gd name="T1" fmla="*/ 112 h 208"/>
                    <a:gd name="T2" fmla="*/ 48 w 528"/>
                    <a:gd name="T3" fmla="*/ 16 h 208"/>
                    <a:gd name="T4" fmla="*/ 144 w 528"/>
                    <a:gd name="T5" fmla="*/ 208 h 208"/>
                    <a:gd name="T6" fmla="*/ 240 w 528"/>
                    <a:gd name="T7" fmla="*/ 16 h 208"/>
                    <a:gd name="T8" fmla="*/ 336 w 528"/>
                    <a:gd name="T9" fmla="*/ 208 h 208"/>
                    <a:gd name="T10" fmla="*/ 432 w 528"/>
                    <a:gd name="T11" fmla="*/ 16 h 208"/>
                    <a:gd name="T12" fmla="*/ 528 w 528"/>
                    <a:gd name="T13" fmla="*/ 160 h 208"/>
                  </a:gdLst>
                  <a:ahLst/>
                  <a:cxnLst>
                    <a:cxn ang="0">
                      <a:pos x="T0" y="T1"/>
                    </a:cxn>
                    <a:cxn ang="0">
                      <a:pos x="T2" y="T3"/>
                    </a:cxn>
                    <a:cxn ang="0">
                      <a:pos x="T4" y="T5"/>
                    </a:cxn>
                    <a:cxn ang="0">
                      <a:pos x="T6" y="T7"/>
                    </a:cxn>
                    <a:cxn ang="0">
                      <a:pos x="T8" y="T9"/>
                    </a:cxn>
                    <a:cxn ang="0">
                      <a:pos x="T10" y="T11"/>
                    </a:cxn>
                    <a:cxn ang="0">
                      <a:pos x="T12" y="T13"/>
                    </a:cxn>
                  </a:cxnLst>
                  <a:rect l="0" t="0" r="r" b="b"/>
                  <a:pathLst>
                    <a:path w="528" h="208">
                      <a:moveTo>
                        <a:pt x="0" y="112"/>
                      </a:moveTo>
                      <a:cubicBezTo>
                        <a:pt x="12" y="56"/>
                        <a:pt x="24" y="0"/>
                        <a:pt x="48" y="16"/>
                      </a:cubicBezTo>
                      <a:cubicBezTo>
                        <a:pt x="72" y="32"/>
                        <a:pt x="112" y="208"/>
                        <a:pt x="144" y="208"/>
                      </a:cubicBezTo>
                      <a:cubicBezTo>
                        <a:pt x="176" y="208"/>
                        <a:pt x="208" y="16"/>
                        <a:pt x="240" y="16"/>
                      </a:cubicBezTo>
                      <a:cubicBezTo>
                        <a:pt x="272" y="16"/>
                        <a:pt x="304" y="208"/>
                        <a:pt x="336" y="208"/>
                      </a:cubicBezTo>
                      <a:cubicBezTo>
                        <a:pt x="368" y="208"/>
                        <a:pt x="400" y="24"/>
                        <a:pt x="432" y="16"/>
                      </a:cubicBezTo>
                      <a:cubicBezTo>
                        <a:pt x="464" y="8"/>
                        <a:pt x="496" y="84"/>
                        <a:pt x="528" y="160"/>
                      </a:cubicBezTo>
                    </a:path>
                  </a:pathLst>
                </a:custGeom>
                <a:noFill/>
                <a:ln w="57150" cmpd="sng">
                  <a:solidFill>
                    <a:srgbClr val="FF33CC"/>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350"/>
                </a:p>
              </p:txBody>
            </p:sp>
            <p:sp>
              <p:nvSpPr>
                <p:cNvPr id="24" name="Line 23"/>
                <p:cNvSpPr>
                  <a:spLocks noChangeShapeType="1"/>
                </p:cNvSpPr>
                <p:nvPr/>
              </p:nvSpPr>
              <p:spPr bwMode="auto">
                <a:xfrm>
                  <a:off x="4656" y="2928"/>
                  <a:ext cx="240" cy="0"/>
                </a:xfrm>
                <a:prstGeom prst="line">
                  <a:avLst/>
                </a:prstGeom>
                <a:noFill/>
                <a:ln w="57150">
                  <a:solidFill>
                    <a:srgbClr val="FF33CC"/>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1350"/>
                </a:p>
              </p:txBody>
            </p:sp>
          </p:grpSp>
          <p:graphicFrame>
            <p:nvGraphicFramePr>
              <p:cNvPr id="22" name="Object 24"/>
              <p:cNvGraphicFramePr>
                <a:graphicFrameLocks noChangeAspect="1"/>
              </p:cNvGraphicFramePr>
              <p:nvPr/>
            </p:nvGraphicFramePr>
            <p:xfrm>
              <a:off x="4608" y="2688"/>
              <a:ext cx="504" cy="389"/>
            </p:xfrm>
            <a:graphic>
              <a:graphicData uri="http://schemas.openxmlformats.org/presentationml/2006/ole">
                <mc:AlternateContent xmlns:mc="http://schemas.openxmlformats.org/markup-compatibility/2006">
                  <mc:Choice xmlns:v="urn:schemas-microsoft-com:vml" Requires="v">
                    <p:oleObj spid="_x0000_s9268" name="公式" r:id="rId5" imgW="228600" imgH="177800" progId="">
                      <p:embed/>
                    </p:oleObj>
                  </mc:Choice>
                  <mc:Fallback>
                    <p:oleObj name="公式" r:id="rId5" imgW="228600" imgH="177800" progId="">
                      <p:embed/>
                      <p:pic>
                        <p:nvPicPr>
                          <p:cNvPr id="0" name="Picture 19" descr="image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8" y="2688"/>
                            <a:ext cx="504" cy="3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 name="Text Box 25"/>
            <p:cNvSpPr txBox="1">
              <a:spLocks noChangeArrowheads="1"/>
            </p:cNvSpPr>
            <p:nvPr/>
          </p:nvSpPr>
          <p:spPr bwMode="auto">
            <a:xfrm>
              <a:off x="3168" y="3552"/>
              <a:ext cx="144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100" b="1" dirty="0">
                  <a:solidFill>
                    <a:srgbClr val="FF0000"/>
                  </a:solidFill>
                  <a:latin typeface="宋体" panose="02010600030101010101" pitchFamily="2" charset="-122"/>
                  <a:ea typeface="宋体" panose="02010600030101010101" pitchFamily="2" charset="-122"/>
                </a:rPr>
                <a:t>发光后</a:t>
              </a:r>
              <a:endParaRPr kumimoji="1" lang="zh-CN" altLang="en-US" sz="2100" b="1" dirty="0">
                <a:solidFill>
                  <a:srgbClr val="FF0000"/>
                </a:solidFill>
                <a:latin typeface="宋体" panose="02010600030101010101" pitchFamily="2" charset="-122"/>
                <a:ea typeface="宋体" panose="02010600030101010101" pitchFamily="2" charset="-122"/>
              </a:endParaRPr>
            </a:p>
          </p:txBody>
        </p:sp>
      </p:grpSp>
      <p:sp>
        <p:nvSpPr>
          <p:cNvPr id="31" name="Rectangle 4"/>
          <p:cNvSpPr>
            <a:spLocks noChangeArrowheads="1"/>
          </p:cNvSpPr>
          <p:nvPr/>
        </p:nvSpPr>
        <p:spPr bwMode="auto">
          <a:xfrm>
            <a:off x="1843485" y="4577929"/>
            <a:ext cx="232791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chemeClr val="tx2"/>
                </a:solidFill>
              </a:rPr>
              <a:t>光子的频率为</a:t>
            </a:r>
            <a:endParaRPr kumimoji="1" lang="zh-CN" altLang="en-US" sz="2800" b="1" dirty="0">
              <a:solidFill>
                <a:schemeClr val="tx2"/>
              </a:solidFill>
            </a:endParaRPr>
          </a:p>
        </p:txBody>
      </p:sp>
      <mc:AlternateContent xmlns:mc="http://schemas.openxmlformats.org/markup-compatibility/2006">
        <mc:Choice xmlns:a14="http://schemas.microsoft.com/office/drawing/2010/main" Requires="a14">
          <p:sp>
            <p:nvSpPr>
              <p:cNvPr id="32" name="文本框 31"/>
              <p:cNvSpPr txBox="1"/>
              <p:nvPr/>
            </p:nvSpPr>
            <p:spPr>
              <a:xfrm>
                <a:off x="4459685" y="4968478"/>
                <a:ext cx="2330450" cy="7778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700" i="1">
                          <a:latin typeface="Cambria Math" panose="02040503050406030204" pitchFamily="18" charset="0"/>
                        </a:rPr>
                        <m:t>𝑣</m:t>
                      </m:r>
                      <m:r>
                        <a:rPr lang="en-US" altLang="zh-CN" sz="2700" i="1">
                          <a:latin typeface="Cambria Math" panose="02040503050406030204" pitchFamily="18" charset="0"/>
                        </a:rPr>
                        <m:t>=</m:t>
                      </m:r>
                      <m:f>
                        <m:fPr>
                          <m:ctrlPr>
                            <a:rPr lang="en-US" altLang="zh-CN" sz="2700" i="1">
                              <a:latin typeface="Cambria Math" panose="02040503050406030204" pitchFamily="18" charset="0"/>
                            </a:rPr>
                          </m:ctrlPr>
                        </m:fPr>
                        <m:num>
                          <m:sSub>
                            <m:sSubPr>
                              <m:ctrlPr>
                                <a:rPr lang="en-US" altLang="zh-CN" sz="2700" i="1">
                                  <a:latin typeface="Cambria Math" panose="02040503050406030204" pitchFamily="18" charset="0"/>
                                </a:rPr>
                              </m:ctrlPr>
                            </m:sSubPr>
                            <m:e>
                              <m:r>
                                <a:rPr lang="en-US" altLang="zh-CN" sz="2700" i="1">
                                  <a:latin typeface="Cambria Math" panose="02040503050406030204" pitchFamily="18" charset="0"/>
                                </a:rPr>
                                <m:t>𝐸</m:t>
                              </m:r>
                            </m:e>
                            <m:sub>
                              <m:r>
                                <a:rPr lang="en-US" altLang="zh-CN" sz="2700" i="1">
                                  <a:latin typeface="Cambria Math" panose="02040503050406030204" pitchFamily="18" charset="0"/>
                                </a:rPr>
                                <m:t>2</m:t>
                              </m:r>
                            </m:sub>
                          </m:sSub>
                          <m:r>
                            <a:rPr lang="en-US" altLang="zh-CN" sz="2700" i="1">
                              <a:latin typeface="Cambria Math" panose="02040503050406030204" pitchFamily="18" charset="0"/>
                            </a:rPr>
                            <m:t>−</m:t>
                          </m:r>
                          <m:sSub>
                            <m:sSubPr>
                              <m:ctrlPr>
                                <a:rPr lang="en-US" altLang="zh-CN" sz="2700" i="1">
                                  <a:latin typeface="Cambria Math" panose="02040503050406030204" pitchFamily="18" charset="0"/>
                                </a:rPr>
                              </m:ctrlPr>
                            </m:sSubPr>
                            <m:e>
                              <m:r>
                                <a:rPr lang="en-US" altLang="zh-CN" sz="2700" i="1">
                                  <a:latin typeface="Cambria Math" panose="02040503050406030204" pitchFamily="18" charset="0"/>
                                </a:rPr>
                                <m:t>𝐸</m:t>
                              </m:r>
                            </m:e>
                            <m:sub>
                              <m:r>
                                <a:rPr lang="en-US" altLang="zh-CN" sz="2700" i="1">
                                  <a:latin typeface="Cambria Math" panose="02040503050406030204" pitchFamily="18" charset="0"/>
                                </a:rPr>
                                <m:t>1</m:t>
                              </m:r>
                            </m:sub>
                          </m:sSub>
                        </m:num>
                        <m:den>
                          <m:r>
                            <a:rPr lang="en-US" altLang="zh-CN" sz="2700" i="1">
                              <a:latin typeface="Cambria Math" panose="02040503050406030204" pitchFamily="18" charset="0"/>
                            </a:rPr>
                            <m:t>h</m:t>
                          </m:r>
                        </m:den>
                      </m:f>
                    </m:oMath>
                  </m:oMathPara>
                </a14:m>
                <a:endParaRPr lang="zh-CN" altLang="en-US" sz="2700" dirty="0"/>
              </a:p>
            </p:txBody>
          </p:sp>
        </mc:Choice>
        <mc:Fallback>
          <p:sp>
            <p:nvSpPr>
              <p:cNvPr id="32" name="文本框 31"/>
              <p:cNvSpPr txBox="1">
                <a:spLocks noRot="1" noChangeAspect="1" noMove="1" noResize="1" noEditPoints="1" noAdjustHandles="1" noChangeArrowheads="1" noChangeShapeType="1" noTextEdit="1"/>
              </p:cNvSpPr>
              <p:nvPr/>
            </p:nvSpPr>
            <p:spPr>
              <a:xfrm>
                <a:off x="4232355" y="5289153"/>
                <a:ext cx="2330450" cy="777842"/>
              </a:xfrm>
              <a:prstGeom prst="rect">
                <a:avLst/>
              </a:prstGeom>
              <a:blipFill rotWithShape="1">
                <a:blip r:embed="rId7"/>
                <a:stretch>
                  <a:fillRect/>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4"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par>
                                <p:cTn id="11" presetID="4" presetClass="entr" presetSubtype="16"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ox(in)">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1" grpId="0" bldLvl="0" animBg="1"/>
      <p:bldP spid="3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57150" y="854699"/>
            <a:ext cx="32004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800" b="1" dirty="0">
                <a:solidFill>
                  <a:srgbClr val="00B0F0"/>
                </a:solidFill>
                <a:latin typeface="宋体" panose="02010600030101010101" pitchFamily="2" charset="-122"/>
                <a:ea typeface="宋体" panose="02010600030101010101" pitchFamily="2" charset="-122"/>
              </a:rPr>
              <a:t>3.</a:t>
            </a:r>
            <a:r>
              <a:rPr lang="zh-CN" altLang="en-US" sz="2800" b="1" dirty="0">
                <a:solidFill>
                  <a:srgbClr val="00B0F0"/>
                </a:solidFill>
                <a:latin typeface="宋体" panose="02010600030101010101" pitchFamily="2" charset="-122"/>
                <a:ea typeface="宋体" panose="02010600030101010101" pitchFamily="2" charset="-122"/>
              </a:rPr>
              <a:t>受激辐射</a:t>
            </a:r>
            <a:endParaRPr lang="zh-CN" altLang="en-US" sz="2800" b="1" dirty="0">
              <a:solidFill>
                <a:srgbClr val="00B0F0"/>
              </a:solidFill>
              <a:latin typeface="宋体" panose="02010600030101010101" pitchFamily="2" charset="-122"/>
              <a:ea typeface="宋体" panose="02010600030101010101" pitchFamily="2" charset="-122"/>
            </a:endParaRPr>
          </a:p>
        </p:txBody>
      </p:sp>
      <p:grpSp>
        <p:nvGrpSpPr>
          <p:cNvPr id="11" name="Group 3"/>
          <p:cNvGrpSpPr/>
          <p:nvPr/>
        </p:nvGrpSpPr>
        <p:grpSpPr bwMode="auto">
          <a:xfrm>
            <a:off x="914400" y="1561862"/>
            <a:ext cx="2457450" cy="1901428"/>
            <a:chOff x="672" y="1008"/>
            <a:chExt cx="2064" cy="1597"/>
          </a:xfrm>
        </p:grpSpPr>
        <p:grpSp>
          <p:nvGrpSpPr>
            <p:cNvPr id="13" name="Group 4"/>
            <p:cNvGrpSpPr/>
            <p:nvPr/>
          </p:nvGrpSpPr>
          <p:grpSpPr bwMode="auto">
            <a:xfrm>
              <a:off x="672" y="1008"/>
              <a:ext cx="2064" cy="1597"/>
              <a:chOff x="480" y="2304"/>
              <a:chExt cx="2064" cy="1597"/>
            </a:xfrm>
          </p:grpSpPr>
          <p:grpSp>
            <p:nvGrpSpPr>
              <p:cNvPr id="24" name="Group 5"/>
              <p:cNvGrpSpPr/>
              <p:nvPr/>
            </p:nvGrpSpPr>
            <p:grpSpPr bwMode="auto">
              <a:xfrm>
                <a:off x="480" y="2304"/>
                <a:ext cx="1968" cy="1172"/>
                <a:chOff x="480" y="2304"/>
                <a:chExt cx="1968" cy="1172"/>
              </a:xfrm>
            </p:grpSpPr>
            <p:grpSp>
              <p:nvGrpSpPr>
                <p:cNvPr id="26" name="Group 6"/>
                <p:cNvGrpSpPr/>
                <p:nvPr/>
              </p:nvGrpSpPr>
              <p:grpSpPr bwMode="auto">
                <a:xfrm>
                  <a:off x="816" y="2496"/>
                  <a:ext cx="1632" cy="768"/>
                  <a:chOff x="816" y="2496"/>
                  <a:chExt cx="1632" cy="768"/>
                </a:xfrm>
              </p:grpSpPr>
              <p:sp>
                <p:nvSpPr>
                  <p:cNvPr id="30" name="Line 7"/>
                  <p:cNvSpPr>
                    <a:spLocks noChangeShapeType="1"/>
                  </p:cNvSpPr>
                  <p:nvPr/>
                </p:nvSpPr>
                <p:spPr bwMode="auto">
                  <a:xfrm>
                    <a:off x="816" y="2496"/>
                    <a:ext cx="1632"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1" name="Line 8"/>
                  <p:cNvSpPr>
                    <a:spLocks noChangeShapeType="1"/>
                  </p:cNvSpPr>
                  <p:nvPr/>
                </p:nvSpPr>
                <p:spPr bwMode="auto">
                  <a:xfrm>
                    <a:off x="816" y="3264"/>
                    <a:ext cx="1632"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aphicFrame>
              <p:nvGraphicFramePr>
                <p:cNvPr id="27" name="Object 9"/>
                <p:cNvGraphicFramePr>
                  <a:graphicFrameLocks noChangeAspect="1"/>
                </p:cNvGraphicFramePr>
                <p:nvPr/>
              </p:nvGraphicFramePr>
              <p:xfrm>
                <a:off x="480" y="2304"/>
                <a:ext cx="359" cy="404"/>
              </p:xfrm>
              <a:graphic>
                <a:graphicData uri="http://schemas.openxmlformats.org/presentationml/2006/ole">
                  <mc:AlternateContent xmlns:mc="http://schemas.openxmlformats.org/markup-compatibility/2006">
                    <mc:Choice xmlns:v="urn:schemas-microsoft-com:vml" Requires="v">
                      <p:oleObj spid="_x0000_s8287" name="公式" r:id="rId1" imgW="190500" imgH="215900" progId="">
                        <p:embed/>
                      </p:oleObj>
                    </mc:Choice>
                    <mc:Fallback>
                      <p:oleObj name="公式" r:id="rId1" imgW="190500" imgH="215900" progId="">
                        <p:embed/>
                        <p:pic>
                          <p:nvPicPr>
                            <p:cNvPr id="0" name="Picture 29" descr="im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2304"/>
                              <a:ext cx="359"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10"/>
                <p:cNvGraphicFramePr>
                  <a:graphicFrameLocks noChangeAspect="1"/>
                </p:cNvGraphicFramePr>
                <p:nvPr/>
              </p:nvGraphicFramePr>
              <p:xfrm>
                <a:off x="480" y="3072"/>
                <a:ext cx="332" cy="404"/>
              </p:xfrm>
              <a:graphic>
                <a:graphicData uri="http://schemas.openxmlformats.org/presentationml/2006/ole">
                  <mc:AlternateContent xmlns:mc="http://schemas.openxmlformats.org/markup-compatibility/2006">
                    <mc:Choice xmlns:v="urn:schemas-microsoft-com:vml" Requires="v">
                      <p:oleObj spid="_x0000_s8288" name="公式" r:id="rId3" imgW="177800" imgH="215900" progId="">
                        <p:embed/>
                      </p:oleObj>
                    </mc:Choice>
                    <mc:Fallback>
                      <p:oleObj name="公式" r:id="rId3" imgW="177800" imgH="215900" progId="">
                        <p:embed/>
                        <p:pic>
                          <p:nvPicPr>
                            <p:cNvPr id="0" name="Picture 30" descr="imag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3072"/>
                              <a:ext cx="332"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Oval 11"/>
                <p:cNvSpPr>
                  <a:spLocks noChangeArrowheads="1"/>
                </p:cNvSpPr>
                <p:nvPr/>
              </p:nvSpPr>
              <p:spPr bwMode="auto">
                <a:xfrm>
                  <a:off x="1440" y="2400"/>
                  <a:ext cx="192" cy="192"/>
                </a:xfrm>
                <a:prstGeom prst="ellipse">
                  <a:avLst/>
                </a:prstGeom>
                <a:gradFill rotWithShape="0">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grpSp>
          <p:sp>
            <p:nvSpPr>
              <p:cNvPr id="25" name="Text Box 12"/>
              <p:cNvSpPr txBox="1">
                <a:spLocks noChangeArrowheads="1"/>
              </p:cNvSpPr>
              <p:nvPr/>
            </p:nvSpPr>
            <p:spPr bwMode="auto">
              <a:xfrm>
                <a:off x="1104" y="3552"/>
                <a:ext cx="144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100" b="1" dirty="0">
                    <a:solidFill>
                      <a:srgbClr val="FF0000"/>
                    </a:solidFill>
                    <a:latin typeface="Times New Roman" panose="02020603050405020304" pitchFamily="18" charset="0"/>
                  </a:rPr>
                  <a:t>发光前</a:t>
                </a:r>
                <a:endParaRPr kumimoji="1" lang="zh-CN" altLang="en-US" sz="2100" b="1" dirty="0">
                  <a:solidFill>
                    <a:srgbClr val="FF0000"/>
                  </a:solidFill>
                  <a:latin typeface="Times New Roman" panose="02020603050405020304" pitchFamily="18" charset="0"/>
                </a:endParaRPr>
              </a:p>
            </p:txBody>
          </p:sp>
        </p:grpSp>
        <p:grpSp>
          <p:nvGrpSpPr>
            <p:cNvPr id="19" name="Group 13"/>
            <p:cNvGrpSpPr/>
            <p:nvPr/>
          </p:nvGrpSpPr>
          <p:grpSpPr bwMode="auto">
            <a:xfrm>
              <a:off x="1248" y="1392"/>
              <a:ext cx="1272" cy="389"/>
              <a:chOff x="3840" y="2688"/>
              <a:chExt cx="1272" cy="389"/>
            </a:xfrm>
          </p:grpSpPr>
          <p:grpSp>
            <p:nvGrpSpPr>
              <p:cNvPr id="20" name="Group 14"/>
              <p:cNvGrpSpPr/>
              <p:nvPr/>
            </p:nvGrpSpPr>
            <p:grpSpPr bwMode="auto">
              <a:xfrm>
                <a:off x="3840" y="2736"/>
                <a:ext cx="768" cy="208"/>
                <a:chOff x="4128" y="2768"/>
                <a:chExt cx="768" cy="208"/>
              </a:xfrm>
            </p:grpSpPr>
            <p:sp>
              <p:nvSpPr>
                <p:cNvPr id="22" name="Freeform 15"/>
                <p:cNvSpPr/>
                <p:nvPr/>
              </p:nvSpPr>
              <p:spPr bwMode="auto">
                <a:xfrm>
                  <a:off x="4128" y="2768"/>
                  <a:ext cx="528" cy="208"/>
                </a:xfrm>
                <a:custGeom>
                  <a:avLst/>
                  <a:gdLst>
                    <a:gd name="T0" fmla="*/ 0 w 528"/>
                    <a:gd name="T1" fmla="*/ 112 h 208"/>
                    <a:gd name="T2" fmla="*/ 48 w 528"/>
                    <a:gd name="T3" fmla="*/ 16 h 208"/>
                    <a:gd name="T4" fmla="*/ 144 w 528"/>
                    <a:gd name="T5" fmla="*/ 208 h 208"/>
                    <a:gd name="T6" fmla="*/ 240 w 528"/>
                    <a:gd name="T7" fmla="*/ 16 h 208"/>
                    <a:gd name="T8" fmla="*/ 336 w 528"/>
                    <a:gd name="T9" fmla="*/ 208 h 208"/>
                    <a:gd name="T10" fmla="*/ 432 w 528"/>
                    <a:gd name="T11" fmla="*/ 16 h 208"/>
                    <a:gd name="T12" fmla="*/ 528 w 528"/>
                    <a:gd name="T13" fmla="*/ 160 h 2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8" h="208">
                      <a:moveTo>
                        <a:pt x="0" y="112"/>
                      </a:moveTo>
                      <a:cubicBezTo>
                        <a:pt x="12" y="56"/>
                        <a:pt x="24" y="0"/>
                        <a:pt x="48" y="16"/>
                      </a:cubicBezTo>
                      <a:cubicBezTo>
                        <a:pt x="72" y="32"/>
                        <a:pt x="112" y="208"/>
                        <a:pt x="144" y="208"/>
                      </a:cubicBezTo>
                      <a:cubicBezTo>
                        <a:pt x="176" y="208"/>
                        <a:pt x="208" y="16"/>
                        <a:pt x="240" y="16"/>
                      </a:cubicBezTo>
                      <a:cubicBezTo>
                        <a:pt x="272" y="16"/>
                        <a:pt x="304" y="208"/>
                        <a:pt x="336" y="208"/>
                      </a:cubicBezTo>
                      <a:cubicBezTo>
                        <a:pt x="368" y="208"/>
                        <a:pt x="400" y="24"/>
                        <a:pt x="432" y="16"/>
                      </a:cubicBezTo>
                      <a:cubicBezTo>
                        <a:pt x="464" y="8"/>
                        <a:pt x="496" y="84"/>
                        <a:pt x="528" y="160"/>
                      </a:cubicBezTo>
                    </a:path>
                  </a:pathLst>
                </a:custGeom>
                <a:noFill/>
                <a:ln w="57150" cmpd="sng">
                  <a:solidFill>
                    <a:srgbClr val="FF33CC"/>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350"/>
                </a:p>
              </p:txBody>
            </p:sp>
            <p:sp>
              <p:nvSpPr>
                <p:cNvPr id="23" name="Line 16"/>
                <p:cNvSpPr>
                  <a:spLocks noChangeShapeType="1"/>
                </p:cNvSpPr>
                <p:nvPr/>
              </p:nvSpPr>
              <p:spPr bwMode="auto">
                <a:xfrm>
                  <a:off x="4656" y="2928"/>
                  <a:ext cx="240" cy="0"/>
                </a:xfrm>
                <a:prstGeom prst="line">
                  <a:avLst/>
                </a:prstGeom>
                <a:noFill/>
                <a:ln w="57150">
                  <a:solidFill>
                    <a:srgbClr val="FF33CC"/>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1350"/>
                </a:p>
              </p:txBody>
            </p:sp>
          </p:grpSp>
          <p:graphicFrame>
            <p:nvGraphicFramePr>
              <p:cNvPr id="21" name="Object 17"/>
              <p:cNvGraphicFramePr>
                <a:graphicFrameLocks noChangeAspect="1"/>
              </p:cNvGraphicFramePr>
              <p:nvPr/>
            </p:nvGraphicFramePr>
            <p:xfrm>
              <a:off x="4608" y="2688"/>
              <a:ext cx="504" cy="389"/>
            </p:xfrm>
            <a:graphic>
              <a:graphicData uri="http://schemas.openxmlformats.org/presentationml/2006/ole">
                <mc:AlternateContent xmlns:mc="http://schemas.openxmlformats.org/markup-compatibility/2006">
                  <mc:Choice xmlns:v="urn:schemas-microsoft-com:vml" Requires="v">
                    <p:oleObj spid="_x0000_s8289" name="公式" r:id="rId5" imgW="228600" imgH="177800" progId="">
                      <p:embed/>
                    </p:oleObj>
                  </mc:Choice>
                  <mc:Fallback>
                    <p:oleObj name="公式" r:id="rId5" imgW="228600" imgH="177800" progId="">
                      <p:embed/>
                      <p:pic>
                        <p:nvPicPr>
                          <p:cNvPr id="0" name="Picture 31" descr="image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8" y="2688"/>
                            <a:ext cx="504" cy="3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32" name="Group 18"/>
          <p:cNvGrpSpPr/>
          <p:nvPr/>
        </p:nvGrpSpPr>
        <p:grpSpPr bwMode="auto">
          <a:xfrm>
            <a:off x="3872230" y="1676400"/>
            <a:ext cx="2714625" cy="1787128"/>
            <a:chOff x="2880" y="1104"/>
            <a:chExt cx="2280" cy="1501"/>
          </a:xfrm>
        </p:grpSpPr>
        <p:grpSp>
          <p:nvGrpSpPr>
            <p:cNvPr id="33" name="Group 19"/>
            <p:cNvGrpSpPr/>
            <p:nvPr/>
          </p:nvGrpSpPr>
          <p:grpSpPr bwMode="auto">
            <a:xfrm>
              <a:off x="2880" y="1104"/>
              <a:ext cx="1632" cy="960"/>
              <a:chOff x="2832" y="2400"/>
              <a:chExt cx="1632" cy="960"/>
            </a:xfrm>
          </p:grpSpPr>
          <p:grpSp>
            <p:nvGrpSpPr>
              <p:cNvPr id="45" name="Group 20"/>
              <p:cNvGrpSpPr/>
              <p:nvPr/>
            </p:nvGrpSpPr>
            <p:grpSpPr bwMode="auto">
              <a:xfrm>
                <a:off x="2832" y="2496"/>
                <a:ext cx="1632" cy="768"/>
                <a:chOff x="816" y="2496"/>
                <a:chExt cx="1632" cy="768"/>
              </a:xfrm>
            </p:grpSpPr>
            <p:sp>
              <p:nvSpPr>
                <p:cNvPr id="49" name="Line 21"/>
                <p:cNvSpPr>
                  <a:spLocks noChangeShapeType="1"/>
                </p:cNvSpPr>
                <p:nvPr/>
              </p:nvSpPr>
              <p:spPr bwMode="auto">
                <a:xfrm>
                  <a:off x="816" y="2496"/>
                  <a:ext cx="1632"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50" name="Line 22"/>
                <p:cNvSpPr>
                  <a:spLocks noChangeShapeType="1"/>
                </p:cNvSpPr>
                <p:nvPr/>
              </p:nvSpPr>
              <p:spPr bwMode="auto">
                <a:xfrm>
                  <a:off x="816" y="3264"/>
                  <a:ext cx="1632"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sp>
            <p:nvSpPr>
              <p:cNvPr id="46" name="Oval 23"/>
              <p:cNvSpPr>
                <a:spLocks noChangeArrowheads="1"/>
              </p:cNvSpPr>
              <p:nvPr/>
            </p:nvSpPr>
            <p:spPr bwMode="auto">
              <a:xfrm>
                <a:off x="3504" y="3168"/>
                <a:ext cx="192" cy="192"/>
              </a:xfrm>
              <a:prstGeom prst="ellipse">
                <a:avLst/>
              </a:prstGeom>
              <a:gradFill rotWithShape="0">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47" name="Oval 24" descr="75%"/>
              <p:cNvSpPr>
                <a:spLocks noChangeArrowheads="1"/>
              </p:cNvSpPr>
              <p:nvPr/>
            </p:nvSpPr>
            <p:spPr bwMode="auto">
              <a:xfrm>
                <a:off x="3504" y="2400"/>
                <a:ext cx="192" cy="192"/>
              </a:xfrm>
              <a:prstGeom prst="ellipse">
                <a:avLst/>
              </a:prstGeom>
              <a:blipFill dpi="0" rotWithShape="0">
                <a:blip r:embed="rId7" cstate="print"/>
                <a:srcRect/>
                <a:tile tx="0" ty="0" sx="100000" sy="100000" flip="none" algn="tl"/>
              </a:blipFill>
              <a:ln w="38100">
                <a:solidFill>
                  <a:srgbClr val="00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48" name="Line 25"/>
              <p:cNvSpPr>
                <a:spLocks noChangeShapeType="1"/>
              </p:cNvSpPr>
              <p:nvPr/>
            </p:nvSpPr>
            <p:spPr bwMode="auto">
              <a:xfrm>
                <a:off x="3600" y="2592"/>
                <a:ext cx="0" cy="576"/>
              </a:xfrm>
              <a:prstGeom prst="line">
                <a:avLst/>
              </a:prstGeom>
              <a:noFill/>
              <a:ln w="571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nvGrpSpPr>
            <p:cNvPr id="34" name="Group 26"/>
            <p:cNvGrpSpPr/>
            <p:nvPr/>
          </p:nvGrpSpPr>
          <p:grpSpPr bwMode="auto">
            <a:xfrm>
              <a:off x="3888" y="1248"/>
              <a:ext cx="1272" cy="389"/>
              <a:chOff x="3840" y="2688"/>
              <a:chExt cx="1272" cy="389"/>
            </a:xfrm>
          </p:grpSpPr>
          <p:grpSp>
            <p:nvGrpSpPr>
              <p:cNvPr id="41" name="Group 27"/>
              <p:cNvGrpSpPr/>
              <p:nvPr/>
            </p:nvGrpSpPr>
            <p:grpSpPr bwMode="auto">
              <a:xfrm>
                <a:off x="3840" y="2736"/>
                <a:ext cx="768" cy="208"/>
                <a:chOff x="4128" y="2768"/>
                <a:chExt cx="768" cy="208"/>
              </a:xfrm>
            </p:grpSpPr>
            <p:sp>
              <p:nvSpPr>
                <p:cNvPr id="43" name="Freeform 28"/>
                <p:cNvSpPr/>
                <p:nvPr/>
              </p:nvSpPr>
              <p:spPr bwMode="auto">
                <a:xfrm>
                  <a:off x="4128" y="2768"/>
                  <a:ext cx="528" cy="208"/>
                </a:xfrm>
                <a:custGeom>
                  <a:avLst/>
                  <a:gdLst>
                    <a:gd name="T0" fmla="*/ 0 w 528"/>
                    <a:gd name="T1" fmla="*/ 112 h 208"/>
                    <a:gd name="T2" fmla="*/ 48 w 528"/>
                    <a:gd name="T3" fmla="*/ 16 h 208"/>
                    <a:gd name="T4" fmla="*/ 144 w 528"/>
                    <a:gd name="T5" fmla="*/ 208 h 208"/>
                    <a:gd name="T6" fmla="*/ 240 w 528"/>
                    <a:gd name="T7" fmla="*/ 16 h 208"/>
                    <a:gd name="T8" fmla="*/ 336 w 528"/>
                    <a:gd name="T9" fmla="*/ 208 h 208"/>
                    <a:gd name="T10" fmla="*/ 432 w 528"/>
                    <a:gd name="T11" fmla="*/ 16 h 208"/>
                    <a:gd name="T12" fmla="*/ 528 w 528"/>
                    <a:gd name="T13" fmla="*/ 160 h 2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8" h="208">
                      <a:moveTo>
                        <a:pt x="0" y="112"/>
                      </a:moveTo>
                      <a:cubicBezTo>
                        <a:pt x="12" y="56"/>
                        <a:pt x="24" y="0"/>
                        <a:pt x="48" y="16"/>
                      </a:cubicBezTo>
                      <a:cubicBezTo>
                        <a:pt x="72" y="32"/>
                        <a:pt x="112" y="208"/>
                        <a:pt x="144" y="208"/>
                      </a:cubicBezTo>
                      <a:cubicBezTo>
                        <a:pt x="176" y="208"/>
                        <a:pt x="208" y="16"/>
                        <a:pt x="240" y="16"/>
                      </a:cubicBezTo>
                      <a:cubicBezTo>
                        <a:pt x="272" y="16"/>
                        <a:pt x="304" y="208"/>
                        <a:pt x="336" y="208"/>
                      </a:cubicBezTo>
                      <a:cubicBezTo>
                        <a:pt x="368" y="208"/>
                        <a:pt x="400" y="24"/>
                        <a:pt x="432" y="16"/>
                      </a:cubicBezTo>
                      <a:cubicBezTo>
                        <a:pt x="464" y="8"/>
                        <a:pt x="496" y="84"/>
                        <a:pt x="528" y="160"/>
                      </a:cubicBezTo>
                    </a:path>
                  </a:pathLst>
                </a:custGeom>
                <a:noFill/>
                <a:ln w="57150" cmpd="sng">
                  <a:solidFill>
                    <a:srgbClr val="FF33CC"/>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350"/>
                </a:p>
              </p:txBody>
            </p:sp>
            <p:sp>
              <p:nvSpPr>
                <p:cNvPr id="44" name="Line 29"/>
                <p:cNvSpPr>
                  <a:spLocks noChangeShapeType="1"/>
                </p:cNvSpPr>
                <p:nvPr/>
              </p:nvSpPr>
              <p:spPr bwMode="auto">
                <a:xfrm>
                  <a:off x="4656" y="2928"/>
                  <a:ext cx="240" cy="0"/>
                </a:xfrm>
                <a:prstGeom prst="line">
                  <a:avLst/>
                </a:prstGeom>
                <a:noFill/>
                <a:ln w="57150">
                  <a:solidFill>
                    <a:srgbClr val="FF33CC"/>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1350"/>
                </a:p>
              </p:txBody>
            </p:sp>
          </p:grpSp>
          <p:graphicFrame>
            <p:nvGraphicFramePr>
              <p:cNvPr id="42" name="Object 30"/>
              <p:cNvGraphicFramePr>
                <a:graphicFrameLocks noChangeAspect="1"/>
              </p:cNvGraphicFramePr>
              <p:nvPr/>
            </p:nvGraphicFramePr>
            <p:xfrm>
              <a:off x="4608" y="2688"/>
              <a:ext cx="504" cy="389"/>
            </p:xfrm>
            <a:graphic>
              <a:graphicData uri="http://schemas.openxmlformats.org/presentationml/2006/ole">
                <mc:AlternateContent xmlns:mc="http://schemas.openxmlformats.org/markup-compatibility/2006">
                  <mc:Choice xmlns:v="urn:schemas-microsoft-com:vml" Requires="v">
                    <p:oleObj spid="_x0000_s8290" name="公式" r:id="rId8" imgW="228600" imgH="177800" progId="">
                      <p:embed/>
                    </p:oleObj>
                  </mc:Choice>
                  <mc:Fallback>
                    <p:oleObj name="公式" r:id="rId8" imgW="228600" imgH="177800" progId="">
                      <p:embed/>
                      <p:pic>
                        <p:nvPicPr>
                          <p:cNvPr id="0" name="Picture 32" descr="image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8" y="2688"/>
                            <a:ext cx="504" cy="3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 name="Text Box 31"/>
            <p:cNvSpPr txBox="1">
              <a:spLocks noChangeArrowheads="1"/>
            </p:cNvSpPr>
            <p:nvPr/>
          </p:nvSpPr>
          <p:spPr bwMode="auto">
            <a:xfrm>
              <a:off x="3216" y="2256"/>
              <a:ext cx="144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100" b="1" dirty="0">
                  <a:solidFill>
                    <a:srgbClr val="FF0000"/>
                  </a:solidFill>
                  <a:latin typeface="Times New Roman" panose="02020603050405020304" pitchFamily="18" charset="0"/>
                </a:rPr>
                <a:t>发光后</a:t>
              </a:r>
              <a:endParaRPr kumimoji="1" lang="zh-CN" altLang="en-US" sz="2100" b="1" dirty="0">
                <a:solidFill>
                  <a:srgbClr val="FF0000"/>
                </a:solidFill>
                <a:latin typeface="Times New Roman" panose="02020603050405020304" pitchFamily="18" charset="0"/>
              </a:endParaRPr>
            </a:p>
          </p:txBody>
        </p:sp>
        <p:grpSp>
          <p:nvGrpSpPr>
            <p:cNvPr id="36" name="Group 32"/>
            <p:cNvGrpSpPr/>
            <p:nvPr/>
          </p:nvGrpSpPr>
          <p:grpSpPr bwMode="auto">
            <a:xfrm>
              <a:off x="3888" y="1536"/>
              <a:ext cx="1272" cy="389"/>
              <a:chOff x="3840" y="2688"/>
              <a:chExt cx="1272" cy="389"/>
            </a:xfrm>
          </p:grpSpPr>
          <p:grpSp>
            <p:nvGrpSpPr>
              <p:cNvPr id="37" name="Group 33"/>
              <p:cNvGrpSpPr/>
              <p:nvPr/>
            </p:nvGrpSpPr>
            <p:grpSpPr bwMode="auto">
              <a:xfrm>
                <a:off x="3840" y="2736"/>
                <a:ext cx="768" cy="208"/>
                <a:chOff x="4128" y="2768"/>
                <a:chExt cx="768" cy="208"/>
              </a:xfrm>
            </p:grpSpPr>
            <p:sp>
              <p:nvSpPr>
                <p:cNvPr id="39" name="Freeform 34"/>
                <p:cNvSpPr/>
                <p:nvPr/>
              </p:nvSpPr>
              <p:spPr bwMode="auto">
                <a:xfrm>
                  <a:off x="4128" y="2768"/>
                  <a:ext cx="528" cy="208"/>
                </a:xfrm>
                <a:custGeom>
                  <a:avLst/>
                  <a:gdLst>
                    <a:gd name="T0" fmla="*/ 0 w 528"/>
                    <a:gd name="T1" fmla="*/ 112 h 208"/>
                    <a:gd name="T2" fmla="*/ 48 w 528"/>
                    <a:gd name="T3" fmla="*/ 16 h 208"/>
                    <a:gd name="T4" fmla="*/ 144 w 528"/>
                    <a:gd name="T5" fmla="*/ 208 h 208"/>
                    <a:gd name="T6" fmla="*/ 240 w 528"/>
                    <a:gd name="T7" fmla="*/ 16 h 208"/>
                    <a:gd name="T8" fmla="*/ 336 w 528"/>
                    <a:gd name="T9" fmla="*/ 208 h 208"/>
                    <a:gd name="T10" fmla="*/ 432 w 528"/>
                    <a:gd name="T11" fmla="*/ 16 h 208"/>
                    <a:gd name="T12" fmla="*/ 528 w 528"/>
                    <a:gd name="T13" fmla="*/ 160 h 2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8" h="208">
                      <a:moveTo>
                        <a:pt x="0" y="112"/>
                      </a:moveTo>
                      <a:cubicBezTo>
                        <a:pt x="12" y="56"/>
                        <a:pt x="24" y="0"/>
                        <a:pt x="48" y="16"/>
                      </a:cubicBezTo>
                      <a:cubicBezTo>
                        <a:pt x="72" y="32"/>
                        <a:pt x="112" y="208"/>
                        <a:pt x="144" y="208"/>
                      </a:cubicBezTo>
                      <a:cubicBezTo>
                        <a:pt x="176" y="208"/>
                        <a:pt x="208" y="16"/>
                        <a:pt x="240" y="16"/>
                      </a:cubicBezTo>
                      <a:cubicBezTo>
                        <a:pt x="272" y="16"/>
                        <a:pt x="304" y="208"/>
                        <a:pt x="336" y="208"/>
                      </a:cubicBezTo>
                      <a:cubicBezTo>
                        <a:pt x="368" y="208"/>
                        <a:pt x="400" y="24"/>
                        <a:pt x="432" y="16"/>
                      </a:cubicBezTo>
                      <a:cubicBezTo>
                        <a:pt x="464" y="8"/>
                        <a:pt x="496" y="84"/>
                        <a:pt x="528" y="160"/>
                      </a:cubicBezTo>
                    </a:path>
                  </a:pathLst>
                </a:custGeom>
                <a:noFill/>
                <a:ln w="57150" cmpd="sng">
                  <a:solidFill>
                    <a:srgbClr val="FF33CC"/>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350"/>
                </a:p>
              </p:txBody>
            </p:sp>
            <p:sp>
              <p:nvSpPr>
                <p:cNvPr id="40" name="Line 35"/>
                <p:cNvSpPr>
                  <a:spLocks noChangeShapeType="1"/>
                </p:cNvSpPr>
                <p:nvPr/>
              </p:nvSpPr>
              <p:spPr bwMode="auto">
                <a:xfrm>
                  <a:off x="4656" y="2928"/>
                  <a:ext cx="240" cy="0"/>
                </a:xfrm>
                <a:prstGeom prst="line">
                  <a:avLst/>
                </a:prstGeom>
                <a:noFill/>
                <a:ln w="57150">
                  <a:solidFill>
                    <a:srgbClr val="FF33CC"/>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1350"/>
                </a:p>
              </p:txBody>
            </p:sp>
          </p:grpSp>
          <p:graphicFrame>
            <p:nvGraphicFramePr>
              <p:cNvPr id="38" name="Object 36"/>
              <p:cNvGraphicFramePr>
                <a:graphicFrameLocks noChangeAspect="1"/>
              </p:cNvGraphicFramePr>
              <p:nvPr/>
            </p:nvGraphicFramePr>
            <p:xfrm>
              <a:off x="4608" y="2688"/>
              <a:ext cx="504" cy="389"/>
            </p:xfrm>
            <a:graphic>
              <a:graphicData uri="http://schemas.openxmlformats.org/presentationml/2006/ole">
                <mc:AlternateContent xmlns:mc="http://schemas.openxmlformats.org/markup-compatibility/2006">
                  <mc:Choice xmlns:v="urn:schemas-microsoft-com:vml" Requires="v">
                    <p:oleObj spid="_x0000_s8291" name="公式" r:id="rId9" imgW="228600" imgH="177800" progId="">
                      <p:embed/>
                    </p:oleObj>
                  </mc:Choice>
                  <mc:Fallback>
                    <p:oleObj name="公式" r:id="rId9" imgW="228600" imgH="177800" progId="">
                      <p:embed/>
                      <p:pic>
                        <p:nvPicPr>
                          <p:cNvPr id="0" name="Picture 33" descr="image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8" y="2688"/>
                            <a:ext cx="504" cy="3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51" name="Group 37"/>
          <p:cNvGrpSpPr/>
          <p:nvPr/>
        </p:nvGrpSpPr>
        <p:grpSpPr bwMode="auto">
          <a:xfrm>
            <a:off x="674041" y="3610848"/>
            <a:ext cx="7478486" cy="2245523"/>
            <a:chOff x="328" y="1925"/>
            <a:chExt cx="5088" cy="1886"/>
          </a:xfrm>
        </p:grpSpPr>
        <p:sp>
          <p:nvSpPr>
            <p:cNvPr id="52" name="Text Box 38"/>
            <p:cNvSpPr txBox="1">
              <a:spLocks noChangeArrowheads="1"/>
            </p:cNvSpPr>
            <p:nvPr/>
          </p:nvSpPr>
          <p:spPr bwMode="auto">
            <a:xfrm>
              <a:off x="328" y="1925"/>
              <a:ext cx="5088" cy="1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pPr>
              <a:r>
                <a:rPr kumimoji="1" lang="en-US" altLang="zh-CN" sz="2100" b="1" dirty="0">
                  <a:latin typeface="宋体" panose="02010600030101010101" pitchFamily="2" charset="-122"/>
                </a:rPr>
                <a:t>     </a:t>
              </a:r>
              <a:r>
                <a:rPr kumimoji="1" lang="zh-CN" altLang="en-US" sz="2800" b="1" dirty="0">
                  <a:latin typeface="宋体" panose="02010600030101010101" pitchFamily="2" charset="-122"/>
                </a:rPr>
                <a:t>当外来光子的频率满足                </a:t>
              </a:r>
              <a:endParaRPr kumimoji="1" lang="zh-CN" altLang="en-US" sz="2800" b="1" dirty="0">
                <a:latin typeface="宋体" panose="02010600030101010101" pitchFamily="2" charset="-122"/>
              </a:endParaRPr>
            </a:p>
            <a:p>
              <a:pPr eaLnBrk="1" hangingPunct="1">
                <a:lnSpc>
                  <a:spcPct val="150000"/>
                </a:lnSpc>
                <a:spcBef>
                  <a:spcPct val="50000"/>
                </a:spcBef>
              </a:pPr>
              <a:r>
                <a:rPr kumimoji="1" lang="zh-CN" altLang="en-US" sz="2800" b="1" dirty="0">
                  <a:latin typeface="宋体" panose="02010600030101010101" pitchFamily="2" charset="-122"/>
                </a:rPr>
                <a:t>时，使原子中处于</a:t>
              </a:r>
              <a:r>
                <a:rPr kumimoji="1" lang="zh-CN" altLang="en-US" sz="2800" b="1" dirty="0">
                  <a:solidFill>
                    <a:srgbClr val="00B0F0"/>
                  </a:solidFill>
                  <a:latin typeface="宋体" panose="02010600030101010101" pitchFamily="2" charset="-122"/>
                </a:rPr>
                <a:t>高</a:t>
              </a:r>
              <a:r>
                <a:rPr kumimoji="1" lang="zh-CN" altLang="en-US" sz="2800" b="1" dirty="0">
                  <a:latin typeface="宋体" panose="02010600030101010101" pitchFamily="2" charset="-122"/>
                </a:rPr>
                <a:t>能级的电子在外来光子的激发下向</a:t>
              </a:r>
              <a:r>
                <a:rPr kumimoji="1" lang="zh-CN" altLang="en-US" sz="2800" b="1" dirty="0">
                  <a:solidFill>
                    <a:srgbClr val="00B0F0"/>
                  </a:solidFill>
                  <a:latin typeface="宋体" panose="02010600030101010101" pitchFamily="2" charset="-122"/>
                </a:rPr>
                <a:t>低</a:t>
              </a:r>
              <a:r>
                <a:rPr kumimoji="1" lang="zh-CN" altLang="en-US" sz="2800" b="1" dirty="0">
                  <a:latin typeface="宋体" panose="02010600030101010101" pitchFamily="2" charset="-122"/>
                </a:rPr>
                <a:t>能级跃迁而发光。</a:t>
              </a:r>
              <a:endParaRPr kumimoji="1" lang="zh-CN" altLang="en-US" sz="2800" b="1" dirty="0">
                <a:latin typeface="宋体" panose="02010600030101010101" pitchFamily="2" charset="-122"/>
              </a:endParaRPr>
            </a:p>
          </p:txBody>
        </p:sp>
        <p:graphicFrame>
          <p:nvGraphicFramePr>
            <p:cNvPr id="53" name="Object 39"/>
            <p:cNvGraphicFramePr>
              <a:graphicFrameLocks noChangeAspect="1"/>
            </p:cNvGraphicFramePr>
            <p:nvPr/>
          </p:nvGraphicFramePr>
          <p:xfrm>
            <a:off x="2504" y="2456"/>
            <a:ext cx="1440" cy="385"/>
          </p:xfrm>
          <a:graphic>
            <a:graphicData uri="http://schemas.openxmlformats.org/presentationml/2006/ole">
              <mc:AlternateContent xmlns:mc="http://schemas.openxmlformats.org/markup-compatibility/2006">
                <mc:Choice xmlns:v="urn:schemas-microsoft-com:vml" Requires="v">
                  <p:oleObj spid="_x0000_s8292" name="公式" r:id="rId10" imgW="799465" imgH="215900" progId="">
                    <p:embed/>
                  </p:oleObj>
                </mc:Choice>
                <mc:Fallback>
                  <p:oleObj name="公式" r:id="rId10" imgW="799465" imgH="215900" progId="">
                    <p:embed/>
                    <p:pic>
                      <p:nvPicPr>
                        <p:cNvPr id="0" name="Picture 34" descr="image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04" y="2456"/>
                          <a:ext cx="1440" cy="3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2"/>
          <p:cNvSpPr txBox="1">
            <a:spLocks noChangeArrowheads="1"/>
          </p:cNvSpPr>
          <p:nvPr/>
        </p:nvSpPr>
        <p:spPr bwMode="auto">
          <a:xfrm>
            <a:off x="414020" y="825500"/>
            <a:ext cx="7853045" cy="246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pPr>
            <a:r>
              <a:rPr kumimoji="1" lang="en-US" altLang="zh-CN" sz="2400" b="1" dirty="0">
                <a:solidFill>
                  <a:srgbClr val="FF0000"/>
                </a:solidFill>
                <a:latin typeface="Times New Roman" panose="02020603050405020304" pitchFamily="18" charset="0"/>
              </a:rPr>
              <a:t>        </a:t>
            </a:r>
            <a:r>
              <a:rPr kumimoji="1" lang="zh-CN" altLang="en-US" sz="2800" b="1" dirty="0">
                <a:solidFill>
                  <a:srgbClr val="00B0F0"/>
                </a:solidFill>
                <a:latin typeface="Times New Roman" panose="02020603050405020304" pitchFamily="18" charset="0"/>
              </a:rPr>
              <a:t>特点： </a:t>
            </a:r>
            <a:endParaRPr kumimoji="1" lang="zh-CN" altLang="en-US" sz="2800" b="1" dirty="0">
              <a:solidFill>
                <a:srgbClr val="00B0F0"/>
              </a:solidFill>
              <a:latin typeface="Times New Roman" panose="02020603050405020304" pitchFamily="18" charset="0"/>
            </a:endParaRPr>
          </a:p>
          <a:p>
            <a:pPr eaLnBrk="1" hangingPunct="1">
              <a:lnSpc>
                <a:spcPct val="150000"/>
              </a:lnSpc>
              <a:spcBef>
                <a:spcPct val="50000"/>
              </a:spcBef>
            </a:pPr>
            <a:r>
              <a:rPr kumimoji="1" lang="zh-CN" altLang="en-US" sz="2800" b="1" dirty="0">
                <a:latin typeface="Times New Roman" panose="02020603050405020304" pitchFamily="18" charset="0"/>
              </a:rPr>
              <a:t>受激辐射产生的光子与外来光子具有相同的特征：   </a:t>
            </a:r>
            <a:endParaRPr kumimoji="1" lang="zh-CN" altLang="en-US" sz="2800" b="1" dirty="0">
              <a:latin typeface="Times New Roman" panose="02020603050405020304" pitchFamily="18" charset="0"/>
            </a:endParaRPr>
          </a:p>
          <a:p>
            <a:pPr eaLnBrk="1" hangingPunct="1">
              <a:lnSpc>
                <a:spcPct val="150000"/>
              </a:lnSpc>
              <a:spcBef>
                <a:spcPct val="50000"/>
              </a:spcBef>
            </a:pPr>
            <a:r>
              <a:rPr kumimoji="1" lang="zh-CN" altLang="en-US" sz="2800" b="1" dirty="0">
                <a:latin typeface="Times New Roman" panose="02020603050405020304" pitchFamily="18" charset="0"/>
              </a:rPr>
              <a:t>          它们的频率、相位、振动方向均相同。</a:t>
            </a:r>
            <a:endParaRPr kumimoji="1" lang="zh-CN" altLang="en-US" sz="2800" b="1" dirty="0">
              <a:latin typeface="Times New Roman" panose="02020603050405020304" pitchFamily="18" charset="0"/>
            </a:endParaRPr>
          </a:p>
        </p:txBody>
      </p:sp>
      <p:grpSp>
        <p:nvGrpSpPr>
          <p:cNvPr id="16" name="Group 3"/>
          <p:cNvGrpSpPr/>
          <p:nvPr/>
        </p:nvGrpSpPr>
        <p:grpSpPr bwMode="auto">
          <a:xfrm>
            <a:off x="1581149" y="3289298"/>
            <a:ext cx="6000750" cy="2400300"/>
            <a:chOff x="624" y="1776"/>
            <a:chExt cx="5040" cy="2016"/>
          </a:xfrm>
        </p:grpSpPr>
        <p:grpSp>
          <p:nvGrpSpPr>
            <p:cNvPr id="17" name="Group 4"/>
            <p:cNvGrpSpPr/>
            <p:nvPr/>
          </p:nvGrpSpPr>
          <p:grpSpPr bwMode="auto">
            <a:xfrm>
              <a:off x="624" y="1776"/>
              <a:ext cx="3168" cy="2016"/>
              <a:chOff x="384" y="1680"/>
              <a:chExt cx="3648" cy="2160"/>
            </a:xfrm>
          </p:grpSpPr>
          <p:grpSp>
            <p:nvGrpSpPr>
              <p:cNvPr id="32" name="Group 5"/>
              <p:cNvGrpSpPr/>
              <p:nvPr/>
            </p:nvGrpSpPr>
            <p:grpSpPr bwMode="auto">
              <a:xfrm>
                <a:off x="528" y="2688"/>
                <a:ext cx="768" cy="208"/>
                <a:chOff x="4128" y="2768"/>
                <a:chExt cx="768" cy="208"/>
              </a:xfrm>
            </p:grpSpPr>
            <p:sp>
              <p:nvSpPr>
                <p:cNvPr id="85" name="Freeform 6"/>
                <p:cNvSpPr/>
                <p:nvPr/>
              </p:nvSpPr>
              <p:spPr bwMode="auto">
                <a:xfrm>
                  <a:off x="4128" y="2768"/>
                  <a:ext cx="528" cy="208"/>
                </a:xfrm>
                <a:custGeom>
                  <a:avLst/>
                  <a:gdLst>
                    <a:gd name="T0" fmla="*/ 0 w 528"/>
                    <a:gd name="T1" fmla="*/ 112 h 208"/>
                    <a:gd name="T2" fmla="*/ 48 w 528"/>
                    <a:gd name="T3" fmla="*/ 16 h 208"/>
                    <a:gd name="T4" fmla="*/ 144 w 528"/>
                    <a:gd name="T5" fmla="*/ 208 h 208"/>
                    <a:gd name="T6" fmla="*/ 240 w 528"/>
                    <a:gd name="T7" fmla="*/ 16 h 208"/>
                    <a:gd name="T8" fmla="*/ 336 w 528"/>
                    <a:gd name="T9" fmla="*/ 208 h 208"/>
                    <a:gd name="T10" fmla="*/ 432 w 528"/>
                    <a:gd name="T11" fmla="*/ 16 h 208"/>
                    <a:gd name="T12" fmla="*/ 528 w 528"/>
                    <a:gd name="T13" fmla="*/ 160 h 2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8" h="208">
                      <a:moveTo>
                        <a:pt x="0" y="112"/>
                      </a:moveTo>
                      <a:cubicBezTo>
                        <a:pt x="12" y="56"/>
                        <a:pt x="24" y="0"/>
                        <a:pt x="48" y="16"/>
                      </a:cubicBezTo>
                      <a:cubicBezTo>
                        <a:pt x="72" y="32"/>
                        <a:pt x="112" y="208"/>
                        <a:pt x="144" y="208"/>
                      </a:cubicBezTo>
                      <a:cubicBezTo>
                        <a:pt x="176" y="208"/>
                        <a:pt x="208" y="16"/>
                        <a:pt x="240" y="16"/>
                      </a:cubicBezTo>
                      <a:cubicBezTo>
                        <a:pt x="272" y="16"/>
                        <a:pt x="304" y="208"/>
                        <a:pt x="336" y="208"/>
                      </a:cubicBezTo>
                      <a:cubicBezTo>
                        <a:pt x="368" y="208"/>
                        <a:pt x="400" y="24"/>
                        <a:pt x="432" y="16"/>
                      </a:cubicBezTo>
                      <a:cubicBezTo>
                        <a:pt x="464" y="8"/>
                        <a:pt x="496" y="84"/>
                        <a:pt x="528" y="160"/>
                      </a:cubicBezTo>
                    </a:path>
                  </a:pathLst>
                </a:custGeom>
                <a:noFill/>
                <a:ln w="57150" cmpd="sng">
                  <a:solidFill>
                    <a:srgbClr val="FF33CC"/>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350"/>
                </a:p>
              </p:txBody>
            </p:sp>
            <p:sp>
              <p:nvSpPr>
                <p:cNvPr id="86" name="Line 7"/>
                <p:cNvSpPr>
                  <a:spLocks noChangeShapeType="1"/>
                </p:cNvSpPr>
                <p:nvPr/>
              </p:nvSpPr>
              <p:spPr bwMode="auto">
                <a:xfrm>
                  <a:off x="4656" y="2928"/>
                  <a:ext cx="240" cy="0"/>
                </a:xfrm>
                <a:prstGeom prst="line">
                  <a:avLst/>
                </a:prstGeom>
                <a:noFill/>
                <a:ln w="57150">
                  <a:solidFill>
                    <a:srgbClr val="FF33CC"/>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1350"/>
                </a:p>
              </p:txBody>
            </p:sp>
          </p:grpSp>
          <p:grpSp>
            <p:nvGrpSpPr>
              <p:cNvPr id="33" name="Group 8"/>
              <p:cNvGrpSpPr/>
              <p:nvPr/>
            </p:nvGrpSpPr>
            <p:grpSpPr bwMode="auto">
              <a:xfrm>
                <a:off x="1296" y="2400"/>
                <a:ext cx="816" cy="976"/>
                <a:chOff x="1296" y="2400"/>
                <a:chExt cx="816" cy="976"/>
              </a:xfrm>
            </p:grpSpPr>
            <p:grpSp>
              <p:nvGrpSpPr>
                <p:cNvPr id="79" name="Group 9"/>
                <p:cNvGrpSpPr/>
                <p:nvPr/>
              </p:nvGrpSpPr>
              <p:grpSpPr bwMode="auto">
                <a:xfrm>
                  <a:off x="1344" y="2400"/>
                  <a:ext cx="768" cy="208"/>
                  <a:chOff x="4128" y="2768"/>
                  <a:chExt cx="768" cy="208"/>
                </a:xfrm>
              </p:grpSpPr>
              <p:sp>
                <p:nvSpPr>
                  <p:cNvPr id="83" name="Freeform 10"/>
                  <p:cNvSpPr/>
                  <p:nvPr/>
                </p:nvSpPr>
                <p:spPr bwMode="auto">
                  <a:xfrm>
                    <a:off x="4128" y="2768"/>
                    <a:ext cx="528" cy="208"/>
                  </a:xfrm>
                  <a:custGeom>
                    <a:avLst/>
                    <a:gdLst>
                      <a:gd name="T0" fmla="*/ 0 w 528"/>
                      <a:gd name="T1" fmla="*/ 112 h 208"/>
                      <a:gd name="T2" fmla="*/ 48 w 528"/>
                      <a:gd name="T3" fmla="*/ 16 h 208"/>
                      <a:gd name="T4" fmla="*/ 144 w 528"/>
                      <a:gd name="T5" fmla="*/ 208 h 208"/>
                      <a:gd name="T6" fmla="*/ 240 w 528"/>
                      <a:gd name="T7" fmla="*/ 16 h 208"/>
                      <a:gd name="T8" fmla="*/ 336 w 528"/>
                      <a:gd name="T9" fmla="*/ 208 h 208"/>
                      <a:gd name="T10" fmla="*/ 432 w 528"/>
                      <a:gd name="T11" fmla="*/ 16 h 208"/>
                      <a:gd name="T12" fmla="*/ 528 w 528"/>
                      <a:gd name="T13" fmla="*/ 160 h 2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8" h="208">
                        <a:moveTo>
                          <a:pt x="0" y="112"/>
                        </a:moveTo>
                        <a:cubicBezTo>
                          <a:pt x="12" y="56"/>
                          <a:pt x="24" y="0"/>
                          <a:pt x="48" y="16"/>
                        </a:cubicBezTo>
                        <a:cubicBezTo>
                          <a:pt x="72" y="32"/>
                          <a:pt x="112" y="208"/>
                          <a:pt x="144" y="208"/>
                        </a:cubicBezTo>
                        <a:cubicBezTo>
                          <a:pt x="176" y="208"/>
                          <a:pt x="208" y="16"/>
                          <a:pt x="240" y="16"/>
                        </a:cubicBezTo>
                        <a:cubicBezTo>
                          <a:pt x="272" y="16"/>
                          <a:pt x="304" y="208"/>
                          <a:pt x="336" y="208"/>
                        </a:cubicBezTo>
                        <a:cubicBezTo>
                          <a:pt x="368" y="208"/>
                          <a:pt x="400" y="24"/>
                          <a:pt x="432" y="16"/>
                        </a:cubicBezTo>
                        <a:cubicBezTo>
                          <a:pt x="464" y="8"/>
                          <a:pt x="496" y="84"/>
                          <a:pt x="528" y="160"/>
                        </a:cubicBezTo>
                      </a:path>
                    </a:pathLst>
                  </a:custGeom>
                  <a:noFill/>
                  <a:ln w="57150" cmpd="sng">
                    <a:solidFill>
                      <a:srgbClr val="FF33CC"/>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350"/>
                  </a:p>
                </p:txBody>
              </p:sp>
              <p:sp>
                <p:nvSpPr>
                  <p:cNvPr id="84" name="Line 11"/>
                  <p:cNvSpPr>
                    <a:spLocks noChangeShapeType="1"/>
                  </p:cNvSpPr>
                  <p:nvPr/>
                </p:nvSpPr>
                <p:spPr bwMode="auto">
                  <a:xfrm>
                    <a:off x="4656" y="2928"/>
                    <a:ext cx="240" cy="0"/>
                  </a:xfrm>
                  <a:prstGeom prst="line">
                    <a:avLst/>
                  </a:prstGeom>
                  <a:noFill/>
                  <a:ln w="57150">
                    <a:solidFill>
                      <a:srgbClr val="FF33CC"/>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1350"/>
                  </a:p>
                </p:txBody>
              </p:sp>
            </p:grpSp>
            <p:grpSp>
              <p:nvGrpSpPr>
                <p:cNvPr id="80" name="Group 12"/>
                <p:cNvGrpSpPr/>
                <p:nvPr/>
              </p:nvGrpSpPr>
              <p:grpSpPr bwMode="auto">
                <a:xfrm>
                  <a:off x="1296" y="3168"/>
                  <a:ext cx="768" cy="208"/>
                  <a:chOff x="4128" y="2768"/>
                  <a:chExt cx="768" cy="208"/>
                </a:xfrm>
              </p:grpSpPr>
              <p:sp>
                <p:nvSpPr>
                  <p:cNvPr id="81" name="Freeform 13"/>
                  <p:cNvSpPr/>
                  <p:nvPr/>
                </p:nvSpPr>
                <p:spPr bwMode="auto">
                  <a:xfrm>
                    <a:off x="4128" y="2768"/>
                    <a:ext cx="528" cy="208"/>
                  </a:xfrm>
                  <a:custGeom>
                    <a:avLst/>
                    <a:gdLst>
                      <a:gd name="T0" fmla="*/ 0 w 528"/>
                      <a:gd name="T1" fmla="*/ 112 h 208"/>
                      <a:gd name="T2" fmla="*/ 48 w 528"/>
                      <a:gd name="T3" fmla="*/ 16 h 208"/>
                      <a:gd name="T4" fmla="*/ 144 w 528"/>
                      <a:gd name="T5" fmla="*/ 208 h 208"/>
                      <a:gd name="T6" fmla="*/ 240 w 528"/>
                      <a:gd name="T7" fmla="*/ 16 h 208"/>
                      <a:gd name="T8" fmla="*/ 336 w 528"/>
                      <a:gd name="T9" fmla="*/ 208 h 208"/>
                      <a:gd name="T10" fmla="*/ 432 w 528"/>
                      <a:gd name="T11" fmla="*/ 16 h 208"/>
                      <a:gd name="T12" fmla="*/ 528 w 528"/>
                      <a:gd name="T13" fmla="*/ 160 h 2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8" h="208">
                        <a:moveTo>
                          <a:pt x="0" y="112"/>
                        </a:moveTo>
                        <a:cubicBezTo>
                          <a:pt x="12" y="56"/>
                          <a:pt x="24" y="0"/>
                          <a:pt x="48" y="16"/>
                        </a:cubicBezTo>
                        <a:cubicBezTo>
                          <a:pt x="72" y="32"/>
                          <a:pt x="112" y="208"/>
                          <a:pt x="144" y="208"/>
                        </a:cubicBezTo>
                        <a:cubicBezTo>
                          <a:pt x="176" y="208"/>
                          <a:pt x="208" y="16"/>
                          <a:pt x="240" y="16"/>
                        </a:cubicBezTo>
                        <a:cubicBezTo>
                          <a:pt x="272" y="16"/>
                          <a:pt x="304" y="208"/>
                          <a:pt x="336" y="208"/>
                        </a:cubicBezTo>
                        <a:cubicBezTo>
                          <a:pt x="368" y="208"/>
                          <a:pt x="400" y="24"/>
                          <a:pt x="432" y="16"/>
                        </a:cubicBezTo>
                        <a:cubicBezTo>
                          <a:pt x="464" y="8"/>
                          <a:pt x="496" y="84"/>
                          <a:pt x="528" y="160"/>
                        </a:cubicBezTo>
                      </a:path>
                    </a:pathLst>
                  </a:custGeom>
                  <a:noFill/>
                  <a:ln w="57150" cmpd="sng">
                    <a:solidFill>
                      <a:srgbClr val="FF33CC"/>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350"/>
                  </a:p>
                </p:txBody>
              </p:sp>
              <p:sp>
                <p:nvSpPr>
                  <p:cNvPr id="82" name="Line 14"/>
                  <p:cNvSpPr>
                    <a:spLocks noChangeShapeType="1"/>
                  </p:cNvSpPr>
                  <p:nvPr/>
                </p:nvSpPr>
                <p:spPr bwMode="auto">
                  <a:xfrm>
                    <a:off x="4656" y="2928"/>
                    <a:ext cx="240" cy="0"/>
                  </a:xfrm>
                  <a:prstGeom prst="line">
                    <a:avLst/>
                  </a:prstGeom>
                  <a:noFill/>
                  <a:ln w="57150">
                    <a:solidFill>
                      <a:srgbClr val="FF33CC"/>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1350"/>
                  </a:p>
                </p:txBody>
              </p:sp>
            </p:grpSp>
          </p:grpSp>
          <p:grpSp>
            <p:nvGrpSpPr>
              <p:cNvPr id="34" name="Group 15"/>
              <p:cNvGrpSpPr/>
              <p:nvPr/>
            </p:nvGrpSpPr>
            <p:grpSpPr bwMode="auto">
              <a:xfrm>
                <a:off x="2160" y="2304"/>
                <a:ext cx="816" cy="1264"/>
                <a:chOff x="2160" y="2304"/>
                <a:chExt cx="816" cy="1264"/>
              </a:xfrm>
            </p:grpSpPr>
            <p:grpSp>
              <p:nvGrpSpPr>
                <p:cNvPr id="65" name="Group 16"/>
                <p:cNvGrpSpPr/>
                <p:nvPr/>
              </p:nvGrpSpPr>
              <p:grpSpPr bwMode="auto">
                <a:xfrm>
                  <a:off x="2160" y="2304"/>
                  <a:ext cx="768" cy="496"/>
                  <a:chOff x="2160" y="2304"/>
                  <a:chExt cx="768" cy="496"/>
                </a:xfrm>
              </p:grpSpPr>
              <p:grpSp>
                <p:nvGrpSpPr>
                  <p:cNvPr id="73" name="Group 17"/>
                  <p:cNvGrpSpPr/>
                  <p:nvPr/>
                </p:nvGrpSpPr>
                <p:grpSpPr bwMode="auto">
                  <a:xfrm>
                    <a:off x="2160" y="2304"/>
                    <a:ext cx="768" cy="208"/>
                    <a:chOff x="4128" y="2768"/>
                    <a:chExt cx="768" cy="208"/>
                  </a:xfrm>
                </p:grpSpPr>
                <p:sp>
                  <p:nvSpPr>
                    <p:cNvPr id="77" name="Freeform 18"/>
                    <p:cNvSpPr/>
                    <p:nvPr/>
                  </p:nvSpPr>
                  <p:spPr bwMode="auto">
                    <a:xfrm>
                      <a:off x="4128" y="2768"/>
                      <a:ext cx="528" cy="208"/>
                    </a:xfrm>
                    <a:custGeom>
                      <a:avLst/>
                      <a:gdLst>
                        <a:gd name="T0" fmla="*/ 0 w 528"/>
                        <a:gd name="T1" fmla="*/ 112 h 208"/>
                        <a:gd name="T2" fmla="*/ 48 w 528"/>
                        <a:gd name="T3" fmla="*/ 16 h 208"/>
                        <a:gd name="T4" fmla="*/ 144 w 528"/>
                        <a:gd name="T5" fmla="*/ 208 h 208"/>
                        <a:gd name="T6" fmla="*/ 240 w 528"/>
                        <a:gd name="T7" fmla="*/ 16 h 208"/>
                        <a:gd name="T8" fmla="*/ 336 w 528"/>
                        <a:gd name="T9" fmla="*/ 208 h 208"/>
                        <a:gd name="T10" fmla="*/ 432 w 528"/>
                        <a:gd name="T11" fmla="*/ 16 h 208"/>
                        <a:gd name="T12" fmla="*/ 528 w 528"/>
                        <a:gd name="T13" fmla="*/ 160 h 2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8" h="208">
                          <a:moveTo>
                            <a:pt x="0" y="112"/>
                          </a:moveTo>
                          <a:cubicBezTo>
                            <a:pt x="12" y="56"/>
                            <a:pt x="24" y="0"/>
                            <a:pt x="48" y="16"/>
                          </a:cubicBezTo>
                          <a:cubicBezTo>
                            <a:pt x="72" y="32"/>
                            <a:pt x="112" y="208"/>
                            <a:pt x="144" y="208"/>
                          </a:cubicBezTo>
                          <a:cubicBezTo>
                            <a:pt x="176" y="208"/>
                            <a:pt x="208" y="16"/>
                            <a:pt x="240" y="16"/>
                          </a:cubicBezTo>
                          <a:cubicBezTo>
                            <a:pt x="272" y="16"/>
                            <a:pt x="304" y="208"/>
                            <a:pt x="336" y="208"/>
                          </a:cubicBezTo>
                          <a:cubicBezTo>
                            <a:pt x="368" y="208"/>
                            <a:pt x="400" y="24"/>
                            <a:pt x="432" y="16"/>
                          </a:cubicBezTo>
                          <a:cubicBezTo>
                            <a:pt x="464" y="8"/>
                            <a:pt x="496" y="84"/>
                            <a:pt x="528" y="160"/>
                          </a:cubicBezTo>
                        </a:path>
                      </a:pathLst>
                    </a:custGeom>
                    <a:noFill/>
                    <a:ln w="57150" cmpd="sng">
                      <a:solidFill>
                        <a:srgbClr val="FF33CC"/>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350"/>
                    </a:p>
                  </p:txBody>
                </p:sp>
                <p:sp>
                  <p:nvSpPr>
                    <p:cNvPr id="78" name="Line 19"/>
                    <p:cNvSpPr>
                      <a:spLocks noChangeShapeType="1"/>
                    </p:cNvSpPr>
                    <p:nvPr/>
                  </p:nvSpPr>
                  <p:spPr bwMode="auto">
                    <a:xfrm>
                      <a:off x="4656" y="2928"/>
                      <a:ext cx="240" cy="0"/>
                    </a:xfrm>
                    <a:prstGeom prst="line">
                      <a:avLst/>
                    </a:prstGeom>
                    <a:noFill/>
                    <a:ln w="57150">
                      <a:solidFill>
                        <a:srgbClr val="FF33CC"/>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1350"/>
                    </a:p>
                  </p:txBody>
                </p:sp>
              </p:grpSp>
              <p:grpSp>
                <p:nvGrpSpPr>
                  <p:cNvPr id="74" name="Group 20"/>
                  <p:cNvGrpSpPr/>
                  <p:nvPr/>
                </p:nvGrpSpPr>
                <p:grpSpPr bwMode="auto">
                  <a:xfrm>
                    <a:off x="2160" y="2592"/>
                    <a:ext cx="768" cy="208"/>
                    <a:chOff x="4128" y="2768"/>
                    <a:chExt cx="768" cy="208"/>
                  </a:xfrm>
                </p:grpSpPr>
                <p:sp>
                  <p:nvSpPr>
                    <p:cNvPr id="75" name="Freeform 21"/>
                    <p:cNvSpPr/>
                    <p:nvPr/>
                  </p:nvSpPr>
                  <p:spPr bwMode="auto">
                    <a:xfrm>
                      <a:off x="4128" y="2768"/>
                      <a:ext cx="528" cy="208"/>
                    </a:xfrm>
                    <a:custGeom>
                      <a:avLst/>
                      <a:gdLst>
                        <a:gd name="T0" fmla="*/ 0 w 528"/>
                        <a:gd name="T1" fmla="*/ 112 h 208"/>
                        <a:gd name="T2" fmla="*/ 48 w 528"/>
                        <a:gd name="T3" fmla="*/ 16 h 208"/>
                        <a:gd name="T4" fmla="*/ 144 w 528"/>
                        <a:gd name="T5" fmla="*/ 208 h 208"/>
                        <a:gd name="T6" fmla="*/ 240 w 528"/>
                        <a:gd name="T7" fmla="*/ 16 h 208"/>
                        <a:gd name="T8" fmla="*/ 336 w 528"/>
                        <a:gd name="T9" fmla="*/ 208 h 208"/>
                        <a:gd name="T10" fmla="*/ 432 w 528"/>
                        <a:gd name="T11" fmla="*/ 16 h 208"/>
                        <a:gd name="T12" fmla="*/ 528 w 528"/>
                        <a:gd name="T13" fmla="*/ 160 h 2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8" h="208">
                          <a:moveTo>
                            <a:pt x="0" y="112"/>
                          </a:moveTo>
                          <a:cubicBezTo>
                            <a:pt x="12" y="56"/>
                            <a:pt x="24" y="0"/>
                            <a:pt x="48" y="16"/>
                          </a:cubicBezTo>
                          <a:cubicBezTo>
                            <a:pt x="72" y="32"/>
                            <a:pt x="112" y="208"/>
                            <a:pt x="144" y="208"/>
                          </a:cubicBezTo>
                          <a:cubicBezTo>
                            <a:pt x="176" y="208"/>
                            <a:pt x="208" y="16"/>
                            <a:pt x="240" y="16"/>
                          </a:cubicBezTo>
                          <a:cubicBezTo>
                            <a:pt x="272" y="16"/>
                            <a:pt x="304" y="208"/>
                            <a:pt x="336" y="208"/>
                          </a:cubicBezTo>
                          <a:cubicBezTo>
                            <a:pt x="368" y="208"/>
                            <a:pt x="400" y="24"/>
                            <a:pt x="432" y="16"/>
                          </a:cubicBezTo>
                          <a:cubicBezTo>
                            <a:pt x="464" y="8"/>
                            <a:pt x="496" y="84"/>
                            <a:pt x="528" y="160"/>
                          </a:cubicBezTo>
                        </a:path>
                      </a:pathLst>
                    </a:custGeom>
                    <a:noFill/>
                    <a:ln w="57150" cmpd="sng">
                      <a:solidFill>
                        <a:srgbClr val="FF33CC"/>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350"/>
                    </a:p>
                  </p:txBody>
                </p:sp>
                <p:sp>
                  <p:nvSpPr>
                    <p:cNvPr id="76" name="Line 22"/>
                    <p:cNvSpPr>
                      <a:spLocks noChangeShapeType="1"/>
                    </p:cNvSpPr>
                    <p:nvPr/>
                  </p:nvSpPr>
                  <p:spPr bwMode="auto">
                    <a:xfrm>
                      <a:off x="4656" y="2928"/>
                      <a:ext cx="240" cy="0"/>
                    </a:xfrm>
                    <a:prstGeom prst="line">
                      <a:avLst/>
                    </a:prstGeom>
                    <a:noFill/>
                    <a:ln w="57150">
                      <a:solidFill>
                        <a:srgbClr val="FF33CC"/>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1350"/>
                    </a:p>
                  </p:txBody>
                </p:sp>
              </p:grpSp>
            </p:grpSp>
            <p:grpSp>
              <p:nvGrpSpPr>
                <p:cNvPr id="66" name="Group 23"/>
                <p:cNvGrpSpPr/>
                <p:nvPr/>
              </p:nvGrpSpPr>
              <p:grpSpPr bwMode="auto">
                <a:xfrm>
                  <a:off x="2160" y="3072"/>
                  <a:ext cx="816" cy="496"/>
                  <a:chOff x="2160" y="3072"/>
                  <a:chExt cx="816" cy="496"/>
                </a:xfrm>
              </p:grpSpPr>
              <p:grpSp>
                <p:nvGrpSpPr>
                  <p:cNvPr id="67" name="Group 24"/>
                  <p:cNvGrpSpPr/>
                  <p:nvPr/>
                </p:nvGrpSpPr>
                <p:grpSpPr bwMode="auto">
                  <a:xfrm>
                    <a:off x="2208" y="3072"/>
                    <a:ext cx="768" cy="208"/>
                    <a:chOff x="4128" y="2768"/>
                    <a:chExt cx="768" cy="208"/>
                  </a:xfrm>
                </p:grpSpPr>
                <p:sp>
                  <p:nvSpPr>
                    <p:cNvPr id="71" name="Freeform 25"/>
                    <p:cNvSpPr/>
                    <p:nvPr/>
                  </p:nvSpPr>
                  <p:spPr bwMode="auto">
                    <a:xfrm>
                      <a:off x="4128" y="2768"/>
                      <a:ext cx="528" cy="208"/>
                    </a:xfrm>
                    <a:custGeom>
                      <a:avLst/>
                      <a:gdLst>
                        <a:gd name="T0" fmla="*/ 0 w 528"/>
                        <a:gd name="T1" fmla="*/ 112 h 208"/>
                        <a:gd name="T2" fmla="*/ 48 w 528"/>
                        <a:gd name="T3" fmla="*/ 16 h 208"/>
                        <a:gd name="T4" fmla="*/ 144 w 528"/>
                        <a:gd name="T5" fmla="*/ 208 h 208"/>
                        <a:gd name="T6" fmla="*/ 240 w 528"/>
                        <a:gd name="T7" fmla="*/ 16 h 208"/>
                        <a:gd name="T8" fmla="*/ 336 w 528"/>
                        <a:gd name="T9" fmla="*/ 208 h 208"/>
                        <a:gd name="T10" fmla="*/ 432 w 528"/>
                        <a:gd name="T11" fmla="*/ 16 h 208"/>
                        <a:gd name="T12" fmla="*/ 528 w 528"/>
                        <a:gd name="T13" fmla="*/ 160 h 2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8" h="208">
                          <a:moveTo>
                            <a:pt x="0" y="112"/>
                          </a:moveTo>
                          <a:cubicBezTo>
                            <a:pt x="12" y="56"/>
                            <a:pt x="24" y="0"/>
                            <a:pt x="48" y="16"/>
                          </a:cubicBezTo>
                          <a:cubicBezTo>
                            <a:pt x="72" y="32"/>
                            <a:pt x="112" y="208"/>
                            <a:pt x="144" y="208"/>
                          </a:cubicBezTo>
                          <a:cubicBezTo>
                            <a:pt x="176" y="208"/>
                            <a:pt x="208" y="16"/>
                            <a:pt x="240" y="16"/>
                          </a:cubicBezTo>
                          <a:cubicBezTo>
                            <a:pt x="272" y="16"/>
                            <a:pt x="304" y="208"/>
                            <a:pt x="336" y="208"/>
                          </a:cubicBezTo>
                          <a:cubicBezTo>
                            <a:pt x="368" y="208"/>
                            <a:pt x="400" y="24"/>
                            <a:pt x="432" y="16"/>
                          </a:cubicBezTo>
                          <a:cubicBezTo>
                            <a:pt x="464" y="8"/>
                            <a:pt x="496" y="84"/>
                            <a:pt x="528" y="160"/>
                          </a:cubicBezTo>
                        </a:path>
                      </a:pathLst>
                    </a:custGeom>
                    <a:noFill/>
                    <a:ln w="57150" cmpd="sng">
                      <a:solidFill>
                        <a:srgbClr val="FF33CC"/>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350"/>
                    </a:p>
                  </p:txBody>
                </p:sp>
                <p:sp>
                  <p:nvSpPr>
                    <p:cNvPr id="72" name="Line 26"/>
                    <p:cNvSpPr>
                      <a:spLocks noChangeShapeType="1"/>
                    </p:cNvSpPr>
                    <p:nvPr/>
                  </p:nvSpPr>
                  <p:spPr bwMode="auto">
                    <a:xfrm>
                      <a:off x="4656" y="2928"/>
                      <a:ext cx="240" cy="0"/>
                    </a:xfrm>
                    <a:prstGeom prst="line">
                      <a:avLst/>
                    </a:prstGeom>
                    <a:noFill/>
                    <a:ln w="57150">
                      <a:solidFill>
                        <a:srgbClr val="FF33CC"/>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1350"/>
                    </a:p>
                  </p:txBody>
                </p:sp>
              </p:grpSp>
              <p:grpSp>
                <p:nvGrpSpPr>
                  <p:cNvPr id="68" name="Group 27"/>
                  <p:cNvGrpSpPr/>
                  <p:nvPr/>
                </p:nvGrpSpPr>
                <p:grpSpPr bwMode="auto">
                  <a:xfrm>
                    <a:off x="2160" y="3360"/>
                    <a:ext cx="768" cy="208"/>
                    <a:chOff x="4128" y="2768"/>
                    <a:chExt cx="768" cy="208"/>
                  </a:xfrm>
                </p:grpSpPr>
                <p:sp>
                  <p:nvSpPr>
                    <p:cNvPr id="69" name="Freeform 28"/>
                    <p:cNvSpPr/>
                    <p:nvPr/>
                  </p:nvSpPr>
                  <p:spPr bwMode="auto">
                    <a:xfrm>
                      <a:off x="4128" y="2768"/>
                      <a:ext cx="528" cy="208"/>
                    </a:xfrm>
                    <a:custGeom>
                      <a:avLst/>
                      <a:gdLst>
                        <a:gd name="T0" fmla="*/ 0 w 528"/>
                        <a:gd name="T1" fmla="*/ 112 h 208"/>
                        <a:gd name="T2" fmla="*/ 48 w 528"/>
                        <a:gd name="T3" fmla="*/ 16 h 208"/>
                        <a:gd name="T4" fmla="*/ 144 w 528"/>
                        <a:gd name="T5" fmla="*/ 208 h 208"/>
                        <a:gd name="T6" fmla="*/ 240 w 528"/>
                        <a:gd name="T7" fmla="*/ 16 h 208"/>
                        <a:gd name="T8" fmla="*/ 336 w 528"/>
                        <a:gd name="T9" fmla="*/ 208 h 208"/>
                        <a:gd name="T10" fmla="*/ 432 w 528"/>
                        <a:gd name="T11" fmla="*/ 16 h 208"/>
                        <a:gd name="T12" fmla="*/ 528 w 528"/>
                        <a:gd name="T13" fmla="*/ 160 h 2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8" h="208">
                          <a:moveTo>
                            <a:pt x="0" y="112"/>
                          </a:moveTo>
                          <a:cubicBezTo>
                            <a:pt x="12" y="56"/>
                            <a:pt x="24" y="0"/>
                            <a:pt x="48" y="16"/>
                          </a:cubicBezTo>
                          <a:cubicBezTo>
                            <a:pt x="72" y="32"/>
                            <a:pt x="112" y="208"/>
                            <a:pt x="144" y="208"/>
                          </a:cubicBezTo>
                          <a:cubicBezTo>
                            <a:pt x="176" y="208"/>
                            <a:pt x="208" y="16"/>
                            <a:pt x="240" y="16"/>
                          </a:cubicBezTo>
                          <a:cubicBezTo>
                            <a:pt x="272" y="16"/>
                            <a:pt x="304" y="208"/>
                            <a:pt x="336" y="208"/>
                          </a:cubicBezTo>
                          <a:cubicBezTo>
                            <a:pt x="368" y="208"/>
                            <a:pt x="400" y="24"/>
                            <a:pt x="432" y="16"/>
                          </a:cubicBezTo>
                          <a:cubicBezTo>
                            <a:pt x="464" y="8"/>
                            <a:pt x="496" y="84"/>
                            <a:pt x="528" y="160"/>
                          </a:cubicBezTo>
                        </a:path>
                      </a:pathLst>
                    </a:custGeom>
                    <a:noFill/>
                    <a:ln w="57150" cmpd="sng">
                      <a:solidFill>
                        <a:srgbClr val="FF33CC"/>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350"/>
                    </a:p>
                  </p:txBody>
                </p:sp>
                <p:sp>
                  <p:nvSpPr>
                    <p:cNvPr id="70" name="Line 29"/>
                    <p:cNvSpPr>
                      <a:spLocks noChangeShapeType="1"/>
                    </p:cNvSpPr>
                    <p:nvPr/>
                  </p:nvSpPr>
                  <p:spPr bwMode="auto">
                    <a:xfrm>
                      <a:off x="4656" y="2928"/>
                      <a:ext cx="240" cy="0"/>
                    </a:xfrm>
                    <a:prstGeom prst="line">
                      <a:avLst/>
                    </a:prstGeom>
                    <a:noFill/>
                    <a:ln w="57150">
                      <a:solidFill>
                        <a:srgbClr val="FF33CC"/>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1350"/>
                    </a:p>
                  </p:txBody>
                </p:sp>
              </p:grpSp>
            </p:grpSp>
          </p:grpSp>
          <p:grpSp>
            <p:nvGrpSpPr>
              <p:cNvPr id="35" name="Group 30"/>
              <p:cNvGrpSpPr/>
              <p:nvPr/>
            </p:nvGrpSpPr>
            <p:grpSpPr bwMode="auto">
              <a:xfrm>
                <a:off x="3168" y="2160"/>
                <a:ext cx="768" cy="1600"/>
                <a:chOff x="3168" y="2160"/>
                <a:chExt cx="768" cy="1600"/>
              </a:xfrm>
            </p:grpSpPr>
            <p:grpSp>
              <p:nvGrpSpPr>
                <p:cNvPr id="39" name="Group 31"/>
                <p:cNvGrpSpPr/>
                <p:nvPr/>
              </p:nvGrpSpPr>
              <p:grpSpPr bwMode="auto">
                <a:xfrm>
                  <a:off x="3168" y="2160"/>
                  <a:ext cx="768" cy="784"/>
                  <a:chOff x="2976" y="2160"/>
                  <a:chExt cx="768" cy="784"/>
                </a:xfrm>
              </p:grpSpPr>
              <p:grpSp>
                <p:nvGrpSpPr>
                  <p:cNvPr id="53" name="Group 32"/>
                  <p:cNvGrpSpPr/>
                  <p:nvPr/>
                </p:nvGrpSpPr>
                <p:grpSpPr bwMode="auto">
                  <a:xfrm>
                    <a:off x="2976" y="2160"/>
                    <a:ext cx="768" cy="208"/>
                    <a:chOff x="4128" y="2768"/>
                    <a:chExt cx="768" cy="208"/>
                  </a:xfrm>
                </p:grpSpPr>
                <p:sp>
                  <p:nvSpPr>
                    <p:cNvPr id="63" name="Freeform 33"/>
                    <p:cNvSpPr/>
                    <p:nvPr/>
                  </p:nvSpPr>
                  <p:spPr bwMode="auto">
                    <a:xfrm>
                      <a:off x="4128" y="2768"/>
                      <a:ext cx="528" cy="208"/>
                    </a:xfrm>
                    <a:custGeom>
                      <a:avLst/>
                      <a:gdLst>
                        <a:gd name="T0" fmla="*/ 0 w 528"/>
                        <a:gd name="T1" fmla="*/ 112 h 208"/>
                        <a:gd name="T2" fmla="*/ 48 w 528"/>
                        <a:gd name="T3" fmla="*/ 16 h 208"/>
                        <a:gd name="T4" fmla="*/ 144 w 528"/>
                        <a:gd name="T5" fmla="*/ 208 h 208"/>
                        <a:gd name="T6" fmla="*/ 240 w 528"/>
                        <a:gd name="T7" fmla="*/ 16 h 208"/>
                        <a:gd name="T8" fmla="*/ 336 w 528"/>
                        <a:gd name="T9" fmla="*/ 208 h 208"/>
                        <a:gd name="T10" fmla="*/ 432 w 528"/>
                        <a:gd name="T11" fmla="*/ 16 h 208"/>
                        <a:gd name="T12" fmla="*/ 528 w 528"/>
                        <a:gd name="T13" fmla="*/ 160 h 2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8" h="208">
                          <a:moveTo>
                            <a:pt x="0" y="112"/>
                          </a:moveTo>
                          <a:cubicBezTo>
                            <a:pt x="12" y="56"/>
                            <a:pt x="24" y="0"/>
                            <a:pt x="48" y="16"/>
                          </a:cubicBezTo>
                          <a:cubicBezTo>
                            <a:pt x="72" y="32"/>
                            <a:pt x="112" y="208"/>
                            <a:pt x="144" y="208"/>
                          </a:cubicBezTo>
                          <a:cubicBezTo>
                            <a:pt x="176" y="208"/>
                            <a:pt x="208" y="16"/>
                            <a:pt x="240" y="16"/>
                          </a:cubicBezTo>
                          <a:cubicBezTo>
                            <a:pt x="272" y="16"/>
                            <a:pt x="304" y="208"/>
                            <a:pt x="336" y="208"/>
                          </a:cubicBezTo>
                          <a:cubicBezTo>
                            <a:pt x="368" y="208"/>
                            <a:pt x="400" y="24"/>
                            <a:pt x="432" y="16"/>
                          </a:cubicBezTo>
                          <a:cubicBezTo>
                            <a:pt x="464" y="8"/>
                            <a:pt x="496" y="84"/>
                            <a:pt x="528" y="160"/>
                          </a:cubicBezTo>
                        </a:path>
                      </a:pathLst>
                    </a:custGeom>
                    <a:noFill/>
                    <a:ln w="57150" cmpd="sng">
                      <a:solidFill>
                        <a:srgbClr val="FF33CC"/>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350"/>
                    </a:p>
                  </p:txBody>
                </p:sp>
                <p:sp>
                  <p:nvSpPr>
                    <p:cNvPr id="64" name="Line 34"/>
                    <p:cNvSpPr>
                      <a:spLocks noChangeShapeType="1"/>
                    </p:cNvSpPr>
                    <p:nvPr/>
                  </p:nvSpPr>
                  <p:spPr bwMode="auto">
                    <a:xfrm>
                      <a:off x="4656" y="2928"/>
                      <a:ext cx="240" cy="0"/>
                    </a:xfrm>
                    <a:prstGeom prst="line">
                      <a:avLst/>
                    </a:prstGeom>
                    <a:noFill/>
                    <a:ln w="57150">
                      <a:solidFill>
                        <a:srgbClr val="FF33CC"/>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1350"/>
                    </a:p>
                  </p:txBody>
                </p:sp>
              </p:grpSp>
              <p:grpSp>
                <p:nvGrpSpPr>
                  <p:cNvPr id="54" name="Group 35"/>
                  <p:cNvGrpSpPr/>
                  <p:nvPr/>
                </p:nvGrpSpPr>
                <p:grpSpPr bwMode="auto">
                  <a:xfrm>
                    <a:off x="2976" y="2352"/>
                    <a:ext cx="768" cy="208"/>
                    <a:chOff x="4128" y="2768"/>
                    <a:chExt cx="768" cy="208"/>
                  </a:xfrm>
                </p:grpSpPr>
                <p:sp>
                  <p:nvSpPr>
                    <p:cNvPr id="61" name="Freeform 36"/>
                    <p:cNvSpPr/>
                    <p:nvPr/>
                  </p:nvSpPr>
                  <p:spPr bwMode="auto">
                    <a:xfrm>
                      <a:off x="4128" y="2768"/>
                      <a:ext cx="528" cy="208"/>
                    </a:xfrm>
                    <a:custGeom>
                      <a:avLst/>
                      <a:gdLst>
                        <a:gd name="T0" fmla="*/ 0 w 528"/>
                        <a:gd name="T1" fmla="*/ 112 h 208"/>
                        <a:gd name="T2" fmla="*/ 48 w 528"/>
                        <a:gd name="T3" fmla="*/ 16 h 208"/>
                        <a:gd name="T4" fmla="*/ 144 w 528"/>
                        <a:gd name="T5" fmla="*/ 208 h 208"/>
                        <a:gd name="T6" fmla="*/ 240 w 528"/>
                        <a:gd name="T7" fmla="*/ 16 h 208"/>
                        <a:gd name="T8" fmla="*/ 336 w 528"/>
                        <a:gd name="T9" fmla="*/ 208 h 208"/>
                        <a:gd name="T10" fmla="*/ 432 w 528"/>
                        <a:gd name="T11" fmla="*/ 16 h 208"/>
                        <a:gd name="T12" fmla="*/ 528 w 528"/>
                        <a:gd name="T13" fmla="*/ 160 h 2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8" h="208">
                          <a:moveTo>
                            <a:pt x="0" y="112"/>
                          </a:moveTo>
                          <a:cubicBezTo>
                            <a:pt x="12" y="56"/>
                            <a:pt x="24" y="0"/>
                            <a:pt x="48" y="16"/>
                          </a:cubicBezTo>
                          <a:cubicBezTo>
                            <a:pt x="72" y="32"/>
                            <a:pt x="112" y="208"/>
                            <a:pt x="144" y="208"/>
                          </a:cubicBezTo>
                          <a:cubicBezTo>
                            <a:pt x="176" y="208"/>
                            <a:pt x="208" y="16"/>
                            <a:pt x="240" y="16"/>
                          </a:cubicBezTo>
                          <a:cubicBezTo>
                            <a:pt x="272" y="16"/>
                            <a:pt x="304" y="208"/>
                            <a:pt x="336" y="208"/>
                          </a:cubicBezTo>
                          <a:cubicBezTo>
                            <a:pt x="368" y="208"/>
                            <a:pt x="400" y="24"/>
                            <a:pt x="432" y="16"/>
                          </a:cubicBezTo>
                          <a:cubicBezTo>
                            <a:pt x="464" y="8"/>
                            <a:pt x="496" y="84"/>
                            <a:pt x="528" y="160"/>
                          </a:cubicBezTo>
                        </a:path>
                      </a:pathLst>
                    </a:custGeom>
                    <a:noFill/>
                    <a:ln w="57150" cmpd="sng">
                      <a:solidFill>
                        <a:srgbClr val="FF33CC"/>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350"/>
                    </a:p>
                  </p:txBody>
                </p:sp>
                <p:sp>
                  <p:nvSpPr>
                    <p:cNvPr id="62" name="Line 37"/>
                    <p:cNvSpPr>
                      <a:spLocks noChangeShapeType="1"/>
                    </p:cNvSpPr>
                    <p:nvPr/>
                  </p:nvSpPr>
                  <p:spPr bwMode="auto">
                    <a:xfrm>
                      <a:off x="4656" y="2928"/>
                      <a:ext cx="240" cy="0"/>
                    </a:xfrm>
                    <a:prstGeom prst="line">
                      <a:avLst/>
                    </a:prstGeom>
                    <a:noFill/>
                    <a:ln w="57150">
                      <a:solidFill>
                        <a:srgbClr val="FF33CC"/>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1350"/>
                    </a:p>
                  </p:txBody>
                </p:sp>
              </p:grpSp>
              <p:grpSp>
                <p:nvGrpSpPr>
                  <p:cNvPr id="55" name="Group 38"/>
                  <p:cNvGrpSpPr/>
                  <p:nvPr/>
                </p:nvGrpSpPr>
                <p:grpSpPr bwMode="auto">
                  <a:xfrm>
                    <a:off x="2976" y="2544"/>
                    <a:ext cx="768" cy="208"/>
                    <a:chOff x="4128" y="2768"/>
                    <a:chExt cx="768" cy="208"/>
                  </a:xfrm>
                </p:grpSpPr>
                <p:sp>
                  <p:nvSpPr>
                    <p:cNvPr id="59" name="Freeform 39"/>
                    <p:cNvSpPr/>
                    <p:nvPr/>
                  </p:nvSpPr>
                  <p:spPr bwMode="auto">
                    <a:xfrm>
                      <a:off x="4128" y="2768"/>
                      <a:ext cx="528" cy="208"/>
                    </a:xfrm>
                    <a:custGeom>
                      <a:avLst/>
                      <a:gdLst>
                        <a:gd name="T0" fmla="*/ 0 w 528"/>
                        <a:gd name="T1" fmla="*/ 112 h 208"/>
                        <a:gd name="T2" fmla="*/ 48 w 528"/>
                        <a:gd name="T3" fmla="*/ 16 h 208"/>
                        <a:gd name="T4" fmla="*/ 144 w 528"/>
                        <a:gd name="T5" fmla="*/ 208 h 208"/>
                        <a:gd name="T6" fmla="*/ 240 w 528"/>
                        <a:gd name="T7" fmla="*/ 16 h 208"/>
                        <a:gd name="T8" fmla="*/ 336 w 528"/>
                        <a:gd name="T9" fmla="*/ 208 h 208"/>
                        <a:gd name="T10" fmla="*/ 432 w 528"/>
                        <a:gd name="T11" fmla="*/ 16 h 208"/>
                        <a:gd name="T12" fmla="*/ 528 w 528"/>
                        <a:gd name="T13" fmla="*/ 160 h 2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8" h="208">
                          <a:moveTo>
                            <a:pt x="0" y="112"/>
                          </a:moveTo>
                          <a:cubicBezTo>
                            <a:pt x="12" y="56"/>
                            <a:pt x="24" y="0"/>
                            <a:pt x="48" y="16"/>
                          </a:cubicBezTo>
                          <a:cubicBezTo>
                            <a:pt x="72" y="32"/>
                            <a:pt x="112" y="208"/>
                            <a:pt x="144" y="208"/>
                          </a:cubicBezTo>
                          <a:cubicBezTo>
                            <a:pt x="176" y="208"/>
                            <a:pt x="208" y="16"/>
                            <a:pt x="240" y="16"/>
                          </a:cubicBezTo>
                          <a:cubicBezTo>
                            <a:pt x="272" y="16"/>
                            <a:pt x="304" y="208"/>
                            <a:pt x="336" y="208"/>
                          </a:cubicBezTo>
                          <a:cubicBezTo>
                            <a:pt x="368" y="208"/>
                            <a:pt x="400" y="24"/>
                            <a:pt x="432" y="16"/>
                          </a:cubicBezTo>
                          <a:cubicBezTo>
                            <a:pt x="464" y="8"/>
                            <a:pt x="496" y="84"/>
                            <a:pt x="528" y="160"/>
                          </a:cubicBezTo>
                        </a:path>
                      </a:pathLst>
                    </a:custGeom>
                    <a:noFill/>
                    <a:ln w="57150" cmpd="sng">
                      <a:solidFill>
                        <a:srgbClr val="FF33CC"/>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350"/>
                    </a:p>
                  </p:txBody>
                </p:sp>
                <p:sp>
                  <p:nvSpPr>
                    <p:cNvPr id="60" name="Line 40"/>
                    <p:cNvSpPr>
                      <a:spLocks noChangeShapeType="1"/>
                    </p:cNvSpPr>
                    <p:nvPr/>
                  </p:nvSpPr>
                  <p:spPr bwMode="auto">
                    <a:xfrm>
                      <a:off x="4656" y="2928"/>
                      <a:ext cx="240" cy="0"/>
                    </a:xfrm>
                    <a:prstGeom prst="line">
                      <a:avLst/>
                    </a:prstGeom>
                    <a:noFill/>
                    <a:ln w="57150">
                      <a:solidFill>
                        <a:srgbClr val="FF33CC"/>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1350"/>
                    </a:p>
                  </p:txBody>
                </p:sp>
              </p:grpSp>
              <p:grpSp>
                <p:nvGrpSpPr>
                  <p:cNvPr id="56" name="Group 41"/>
                  <p:cNvGrpSpPr/>
                  <p:nvPr/>
                </p:nvGrpSpPr>
                <p:grpSpPr bwMode="auto">
                  <a:xfrm>
                    <a:off x="2976" y="2736"/>
                    <a:ext cx="768" cy="208"/>
                    <a:chOff x="4128" y="2768"/>
                    <a:chExt cx="768" cy="208"/>
                  </a:xfrm>
                </p:grpSpPr>
                <p:sp>
                  <p:nvSpPr>
                    <p:cNvPr id="57" name="Freeform 42"/>
                    <p:cNvSpPr/>
                    <p:nvPr/>
                  </p:nvSpPr>
                  <p:spPr bwMode="auto">
                    <a:xfrm>
                      <a:off x="4128" y="2768"/>
                      <a:ext cx="528" cy="208"/>
                    </a:xfrm>
                    <a:custGeom>
                      <a:avLst/>
                      <a:gdLst>
                        <a:gd name="T0" fmla="*/ 0 w 528"/>
                        <a:gd name="T1" fmla="*/ 112 h 208"/>
                        <a:gd name="T2" fmla="*/ 48 w 528"/>
                        <a:gd name="T3" fmla="*/ 16 h 208"/>
                        <a:gd name="T4" fmla="*/ 144 w 528"/>
                        <a:gd name="T5" fmla="*/ 208 h 208"/>
                        <a:gd name="T6" fmla="*/ 240 w 528"/>
                        <a:gd name="T7" fmla="*/ 16 h 208"/>
                        <a:gd name="T8" fmla="*/ 336 w 528"/>
                        <a:gd name="T9" fmla="*/ 208 h 208"/>
                        <a:gd name="T10" fmla="*/ 432 w 528"/>
                        <a:gd name="T11" fmla="*/ 16 h 208"/>
                        <a:gd name="T12" fmla="*/ 528 w 528"/>
                        <a:gd name="T13" fmla="*/ 160 h 2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8" h="208">
                          <a:moveTo>
                            <a:pt x="0" y="112"/>
                          </a:moveTo>
                          <a:cubicBezTo>
                            <a:pt x="12" y="56"/>
                            <a:pt x="24" y="0"/>
                            <a:pt x="48" y="16"/>
                          </a:cubicBezTo>
                          <a:cubicBezTo>
                            <a:pt x="72" y="32"/>
                            <a:pt x="112" y="208"/>
                            <a:pt x="144" y="208"/>
                          </a:cubicBezTo>
                          <a:cubicBezTo>
                            <a:pt x="176" y="208"/>
                            <a:pt x="208" y="16"/>
                            <a:pt x="240" y="16"/>
                          </a:cubicBezTo>
                          <a:cubicBezTo>
                            <a:pt x="272" y="16"/>
                            <a:pt x="304" y="208"/>
                            <a:pt x="336" y="208"/>
                          </a:cubicBezTo>
                          <a:cubicBezTo>
                            <a:pt x="368" y="208"/>
                            <a:pt x="400" y="24"/>
                            <a:pt x="432" y="16"/>
                          </a:cubicBezTo>
                          <a:cubicBezTo>
                            <a:pt x="464" y="8"/>
                            <a:pt x="496" y="84"/>
                            <a:pt x="528" y="160"/>
                          </a:cubicBezTo>
                        </a:path>
                      </a:pathLst>
                    </a:custGeom>
                    <a:noFill/>
                    <a:ln w="57150" cmpd="sng">
                      <a:solidFill>
                        <a:srgbClr val="FF33CC"/>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350"/>
                    </a:p>
                  </p:txBody>
                </p:sp>
                <p:sp>
                  <p:nvSpPr>
                    <p:cNvPr id="58" name="Line 43"/>
                    <p:cNvSpPr>
                      <a:spLocks noChangeShapeType="1"/>
                    </p:cNvSpPr>
                    <p:nvPr/>
                  </p:nvSpPr>
                  <p:spPr bwMode="auto">
                    <a:xfrm>
                      <a:off x="4656" y="2928"/>
                      <a:ext cx="240" cy="0"/>
                    </a:xfrm>
                    <a:prstGeom prst="line">
                      <a:avLst/>
                    </a:prstGeom>
                    <a:noFill/>
                    <a:ln w="57150">
                      <a:solidFill>
                        <a:srgbClr val="FF33CC"/>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1350"/>
                    </a:p>
                  </p:txBody>
                </p:sp>
              </p:grpSp>
            </p:grpSp>
            <p:grpSp>
              <p:nvGrpSpPr>
                <p:cNvPr id="40" name="Group 44"/>
                <p:cNvGrpSpPr/>
                <p:nvPr/>
              </p:nvGrpSpPr>
              <p:grpSpPr bwMode="auto">
                <a:xfrm>
                  <a:off x="3168" y="2976"/>
                  <a:ext cx="768" cy="784"/>
                  <a:chOff x="2976" y="2160"/>
                  <a:chExt cx="768" cy="784"/>
                </a:xfrm>
              </p:grpSpPr>
              <p:grpSp>
                <p:nvGrpSpPr>
                  <p:cNvPr id="41" name="Group 45"/>
                  <p:cNvGrpSpPr/>
                  <p:nvPr/>
                </p:nvGrpSpPr>
                <p:grpSpPr bwMode="auto">
                  <a:xfrm>
                    <a:off x="2976" y="2160"/>
                    <a:ext cx="768" cy="208"/>
                    <a:chOff x="4128" y="2768"/>
                    <a:chExt cx="768" cy="208"/>
                  </a:xfrm>
                </p:grpSpPr>
                <p:sp>
                  <p:nvSpPr>
                    <p:cNvPr id="51" name="Freeform 46"/>
                    <p:cNvSpPr/>
                    <p:nvPr/>
                  </p:nvSpPr>
                  <p:spPr bwMode="auto">
                    <a:xfrm>
                      <a:off x="4128" y="2768"/>
                      <a:ext cx="528" cy="208"/>
                    </a:xfrm>
                    <a:custGeom>
                      <a:avLst/>
                      <a:gdLst>
                        <a:gd name="T0" fmla="*/ 0 w 528"/>
                        <a:gd name="T1" fmla="*/ 112 h 208"/>
                        <a:gd name="T2" fmla="*/ 48 w 528"/>
                        <a:gd name="T3" fmla="*/ 16 h 208"/>
                        <a:gd name="T4" fmla="*/ 144 w 528"/>
                        <a:gd name="T5" fmla="*/ 208 h 208"/>
                        <a:gd name="T6" fmla="*/ 240 w 528"/>
                        <a:gd name="T7" fmla="*/ 16 h 208"/>
                        <a:gd name="T8" fmla="*/ 336 w 528"/>
                        <a:gd name="T9" fmla="*/ 208 h 208"/>
                        <a:gd name="T10" fmla="*/ 432 w 528"/>
                        <a:gd name="T11" fmla="*/ 16 h 208"/>
                        <a:gd name="T12" fmla="*/ 528 w 528"/>
                        <a:gd name="T13" fmla="*/ 160 h 2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8" h="208">
                          <a:moveTo>
                            <a:pt x="0" y="112"/>
                          </a:moveTo>
                          <a:cubicBezTo>
                            <a:pt x="12" y="56"/>
                            <a:pt x="24" y="0"/>
                            <a:pt x="48" y="16"/>
                          </a:cubicBezTo>
                          <a:cubicBezTo>
                            <a:pt x="72" y="32"/>
                            <a:pt x="112" y="208"/>
                            <a:pt x="144" y="208"/>
                          </a:cubicBezTo>
                          <a:cubicBezTo>
                            <a:pt x="176" y="208"/>
                            <a:pt x="208" y="16"/>
                            <a:pt x="240" y="16"/>
                          </a:cubicBezTo>
                          <a:cubicBezTo>
                            <a:pt x="272" y="16"/>
                            <a:pt x="304" y="208"/>
                            <a:pt x="336" y="208"/>
                          </a:cubicBezTo>
                          <a:cubicBezTo>
                            <a:pt x="368" y="208"/>
                            <a:pt x="400" y="24"/>
                            <a:pt x="432" y="16"/>
                          </a:cubicBezTo>
                          <a:cubicBezTo>
                            <a:pt x="464" y="8"/>
                            <a:pt x="496" y="84"/>
                            <a:pt x="528" y="160"/>
                          </a:cubicBezTo>
                        </a:path>
                      </a:pathLst>
                    </a:custGeom>
                    <a:noFill/>
                    <a:ln w="57150" cmpd="sng">
                      <a:solidFill>
                        <a:srgbClr val="FF33CC"/>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350"/>
                    </a:p>
                  </p:txBody>
                </p:sp>
                <p:sp>
                  <p:nvSpPr>
                    <p:cNvPr id="52" name="Line 47"/>
                    <p:cNvSpPr>
                      <a:spLocks noChangeShapeType="1"/>
                    </p:cNvSpPr>
                    <p:nvPr/>
                  </p:nvSpPr>
                  <p:spPr bwMode="auto">
                    <a:xfrm>
                      <a:off x="4656" y="2928"/>
                      <a:ext cx="240" cy="0"/>
                    </a:xfrm>
                    <a:prstGeom prst="line">
                      <a:avLst/>
                    </a:prstGeom>
                    <a:noFill/>
                    <a:ln w="57150">
                      <a:solidFill>
                        <a:srgbClr val="FF33CC"/>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1350"/>
                    </a:p>
                  </p:txBody>
                </p:sp>
              </p:grpSp>
              <p:grpSp>
                <p:nvGrpSpPr>
                  <p:cNvPr id="42" name="Group 48"/>
                  <p:cNvGrpSpPr/>
                  <p:nvPr/>
                </p:nvGrpSpPr>
                <p:grpSpPr bwMode="auto">
                  <a:xfrm>
                    <a:off x="2976" y="2352"/>
                    <a:ext cx="768" cy="208"/>
                    <a:chOff x="4128" y="2768"/>
                    <a:chExt cx="768" cy="208"/>
                  </a:xfrm>
                </p:grpSpPr>
                <p:sp>
                  <p:nvSpPr>
                    <p:cNvPr id="49" name="Freeform 49"/>
                    <p:cNvSpPr/>
                    <p:nvPr/>
                  </p:nvSpPr>
                  <p:spPr bwMode="auto">
                    <a:xfrm>
                      <a:off x="4128" y="2768"/>
                      <a:ext cx="528" cy="208"/>
                    </a:xfrm>
                    <a:custGeom>
                      <a:avLst/>
                      <a:gdLst>
                        <a:gd name="T0" fmla="*/ 0 w 528"/>
                        <a:gd name="T1" fmla="*/ 112 h 208"/>
                        <a:gd name="T2" fmla="*/ 48 w 528"/>
                        <a:gd name="T3" fmla="*/ 16 h 208"/>
                        <a:gd name="T4" fmla="*/ 144 w 528"/>
                        <a:gd name="T5" fmla="*/ 208 h 208"/>
                        <a:gd name="T6" fmla="*/ 240 w 528"/>
                        <a:gd name="T7" fmla="*/ 16 h 208"/>
                        <a:gd name="T8" fmla="*/ 336 w 528"/>
                        <a:gd name="T9" fmla="*/ 208 h 208"/>
                        <a:gd name="T10" fmla="*/ 432 w 528"/>
                        <a:gd name="T11" fmla="*/ 16 h 208"/>
                        <a:gd name="T12" fmla="*/ 528 w 528"/>
                        <a:gd name="T13" fmla="*/ 160 h 2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8" h="208">
                          <a:moveTo>
                            <a:pt x="0" y="112"/>
                          </a:moveTo>
                          <a:cubicBezTo>
                            <a:pt x="12" y="56"/>
                            <a:pt x="24" y="0"/>
                            <a:pt x="48" y="16"/>
                          </a:cubicBezTo>
                          <a:cubicBezTo>
                            <a:pt x="72" y="32"/>
                            <a:pt x="112" y="208"/>
                            <a:pt x="144" y="208"/>
                          </a:cubicBezTo>
                          <a:cubicBezTo>
                            <a:pt x="176" y="208"/>
                            <a:pt x="208" y="16"/>
                            <a:pt x="240" y="16"/>
                          </a:cubicBezTo>
                          <a:cubicBezTo>
                            <a:pt x="272" y="16"/>
                            <a:pt x="304" y="208"/>
                            <a:pt x="336" y="208"/>
                          </a:cubicBezTo>
                          <a:cubicBezTo>
                            <a:pt x="368" y="208"/>
                            <a:pt x="400" y="24"/>
                            <a:pt x="432" y="16"/>
                          </a:cubicBezTo>
                          <a:cubicBezTo>
                            <a:pt x="464" y="8"/>
                            <a:pt x="496" y="84"/>
                            <a:pt x="528" y="160"/>
                          </a:cubicBezTo>
                        </a:path>
                      </a:pathLst>
                    </a:custGeom>
                    <a:noFill/>
                    <a:ln w="57150" cmpd="sng">
                      <a:solidFill>
                        <a:srgbClr val="FF33CC"/>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350"/>
                    </a:p>
                  </p:txBody>
                </p:sp>
                <p:sp>
                  <p:nvSpPr>
                    <p:cNvPr id="50" name="Line 50"/>
                    <p:cNvSpPr>
                      <a:spLocks noChangeShapeType="1"/>
                    </p:cNvSpPr>
                    <p:nvPr/>
                  </p:nvSpPr>
                  <p:spPr bwMode="auto">
                    <a:xfrm>
                      <a:off x="4656" y="2928"/>
                      <a:ext cx="240" cy="0"/>
                    </a:xfrm>
                    <a:prstGeom prst="line">
                      <a:avLst/>
                    </a:prstGeom>
                    <a:noFill/>
                    <a:ln w="57150">
                      <a:solidFill>
                        <a:srgbClr val="FF33CC"/>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1350"/>
                    </a:p>
                  </p:txBody>
                </p:sp>
              </p:grpSp>
              <p:grpSp>
                <p:nvGrpSpPr>
                  <p:cNvPr id="43" name="Group 51"/>
                  <p:cNvGrpSpPr/>
                  <p:nvPr/>
                </p:nvGrpSpPr>
                <p:grpSpPr bwMode="auto">
                  <a:xfrm>
                    <a:off x="2976" y="2544"/>
                    <a:ext cx="768" cy="208"/>
                    <a:chOff x="4128" y="2768"/>
                    <a:chExt cx="768" cy="208"/>
                  </a:xfrm>
                </p:grpSpPr>
                <p:sp>
                  <p:nvSpPr>
                    <p:cNvPr id="47" name="Freeform 52"/>
                    <p:cNvSpPr/>
                    <p:nvPr/>
                  </p:nvSpPr>
                  <p:spPr bwMode="auto">
                    <a:xfrm>
                      <a:off x="4128" y="2768"/>
                      <a:ext cx="528" cy="208"/>
                    </a:xfrm>
                    <a:custGeom>
                      <a:avLst/>
                      <a:gdLst>
                        <a:gd name="T0" fmla="*/ 0 w 528"/>
                        <a:gd name="T1" fmla="*/ 112 h 208"/>
                        <a:gd name="T2" fmla="*/ 48 w 528"/>
                        <a:gd name="T3" fmla="*/ 16 h 208"/>
                        <a:gd name="T4" fmla="*/ 144 w 528"/>
                        <a:gd name="T5" fmla="*/ 208 h 208"/>
                        <a:gd name="T6" fmla="*/ 240 w 528"/>
                        <a:gd name="T7" fmla="*/ 16 h 208"/>
                        <a:gd name="T8" fmla="*/ 336 w 528"/>
                        <a:gd name="T9" fmla="*/ 208 h 208"/>
                        <a:gd name="T10" fmla="*/ 432 w 528"/>
                        <a:gd name="T11" fmla="*/ 16 h 208"/>
                        <a:gd name="T12" fmla="*/ 528 w 528"/>
                        <a:gd name="T13" fmla="*/ 160 h 2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8" h="208">
                          <a:moveTo>
                            <a:pt x="0" y="112"/>
                          </a:moveTo>
                          <a:cubicBezTo>
                            <a:pt x="12" y="56"/>
                            <a:pt x="24" y="0"/>
                            <a:pt x="48" y="16"/>
                          </a:cubicBezTo>
                          <a:cubicBezTo>
                            <a:pt x="72" y="32"/>
                            <a:pt x="112" y="208"/>
                            <a:pt x="144" y="208"/>
                          </a:cubicBezTo>
                          <a:cubicBezTo>
                            <a:pt x="176" y="208"/>
                            <a:pt x="208" y="16"/>
                            <a:pt x="240" y="16"/>
                          </a:cubicBezTo>
                          <a:cubicBezTo>
                            <a:pt x="272" y="16"/>
                            <a:pt x="304" y="208"/>
                            <a:pt x="336" y="208"/>
                          </a:cubicBezTo>
                          <a:cubicBezTo>
                            <a:pt x="368" y="208"/>
                            <a:pt x="400" y="24"/>
                            <a:pt x="432" y="16"/>
                          </a:cubicBezTo>
                          <a:cubicBezTo>
                            <a:pt x="464" y="8"/>
                            <a:pt x="496" y="84"/>
                            <a:pt x="528" y="160"/>
                          </a:cubicBezTo>
                        </a:path>
                      </a:pathLst>
                    </a:custGeom>
                    <a:noFill/>
                    <a:ln w="57150" cmpd="sng">
                      <a:solidFill>
                        <a:srgbClr val="FF33CC"/>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350"/>
                    </a:p>
                  </p:txBody>
                </p:sp>
                <p:sp>
                  <p:nvSpPr>
                    <p:cNvPr id="48" name="Line 53"/>
                    <p:cNvSpPr>
                      <a:spLocks noChangeShapeType="1"/>
                    </p:cNvSpPr>
                    <p:nvPr/>
                  </p:nvSpPr>
                  <p:spPr bwMode="auto">
                    <a:xfrm>
                      <a:off x="4656" y="2928"/>
                      <a:ext cx="240" cy="0"/>
                    </a:xfrm>
                    <a:prstGeom prst="line">
                      <a:avLst/>
                    </a:prstGeom>
                    <a:noFill/>
                    <a:ln w="57150">
                      <a:solidFill>
                        <a:srgbClr val="FF33CC"/>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1350"/>
                    </a:p>
                  </p:txBody>
                </p:sp>
              </p:grpSp>
              <p:grpSp>
                <p:nvGrpSpPr>
                  <p:cNvPr id="44" name="Group 54"/>
                  <p:cNvGrpSpPr/>
                  <p:nvPr/>
                </p:nvGrpSpPr>
                <p:grpSpPr bwMode="auto">
                  <a:xfrm>
                    <a:off x="2976" y="2736"/>
                    <a:ext cx="768" cy="208"/>
                    <a:chOff x="4128" y="2768"/>
                    <a:chExt cx="768" cy="208"/>
                  </a:xfrm>
                </p:grpSpPr>
                <p:sp>
                  <p:nvSpPr>
                    <p:cNvPr id="45" name="Freeform 55"/>
                    <p:cNvSpPr/>
                    <p:nvPr/>
                  </p:nvSpPr>
                  <p:spPr bwMode="auto">
                    <a:xfrm>
                      <a:off x="4128" y="2768"/>
                      <a:ext cx="528" cy="208"/>
                    </a:xfrm>
                    <a:custGeom>
                      <a:avLst/>
                      <a:gdLst>
                        <a:gd name="T0" fmla="*/ 0 w 528"/>
                        <a:gd name="T1" fmla="*/ 112 h 208"/>
                        <a:gd name="T2" fmla="*/ 48 w 528"/>
                        <a:gd name="T3" fmla="*/ 16 h 208"/>
                        <a:gd name="T4" fmla="*/ 144 w 528"/>
                        <a:gd name="T5" fmla="*/ 208 h 208"/>
                        <a:gd name="T6" fmla="*/ 240 w 528"/>
                        <a:gd name="T7" fmla="*/ 16 h 208"/>
                        <a:gd name="T8" fmla="*/ 336 w 528"/>
                        <a:gd name="T9" fmla="*/ 208 h 208"/>
                        <a:gd name="T10" fmla="*/ 432 w 528"/>
                        <a:gd name="T11" fmla="*/ 16 h 208"/>
                        <a:gd name="T12" fmla="*/ 528 w 528"/>
                        <a:gd name="T13" fmla="*/ 160 h 2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8" h="208">
                          <a:moveTo>
                            <a:pt x="0" y="112"/>
                          </a:moveTo>
                          <a:cubicBezTo>
                            <a:pt x="12" y="56"/>
                            <a:pt x="24" y="0"/>
                            <a:pt x="48" y="16"/>
                          </a:cubicBezTo>
                          <a:cubicBezTo>
                            <a:pt x="72" y="32"/>
                            <a:pt x="112" y="208"/>
                            <a:pt x="144" y="208"/>
                          </a:cubicBezTo>
                          <a:cubicBezTo>
                            <a:pt x="176" y="208"/>
                            <a:pt x="208" y="16"/>
                            <a:pt x="240" y="16"/>
                          </a:cubicBezTo>
                          <a:cubicBezTo>
                            <a:pt x="272" y="16"/>
                            <a:pt x="304" y="208"/>
                            <a:pt x="336" y="208"/>
                          </a:cubicBezTo>
                          <a:cubicBezTo>
                            <a:pt x="368" y="208"/>
                            <a:pt x="400" y="24"/>
                            <a:pt x="432" y="16"/>
                          </a:cubicBezTo>
                          <a:cubicBezTo>
                            <a:pt x="464" y="8"/>
                            <a:pt x="496" y="84"/>
                            <a:pt x="528" y="160"/>
                          </a:cubicBezTo>
                        </a:path>
                      </a:pathLst>
                    </a:custGeom>
                    <a:noFill/>
                    <a:ln w="57150" cmpd="sng">
                      <a:solidFill>
                        <a:srgbClr val="FF33CC"/>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350"/>
                    </a:p>
                  </p:txBody>
                </p:sp>
                <p:sp>
                  <p:nvSpPr>
                    <p:cNvPr id="46" name="Line 56"/>
                    <p:cNvSpPr>
                      <a:spLocks noChangeShapeType="1"/>
                    </p:cNvSpPr>
                    <p:nvPr/>
                  </p:nvSpPr>
                  <p:spPr bwMode="auto">
                    <a:xfrm>
                      <a:off x="4656" y="2928"/>
                      <a:ext cx="240" cy="0"/>
                    </a:xfrm>
                    <a:prstGeom prst="line">
                      <a:avLst/>
                    </a:prstGeom>
                    <a:noFill/>
                    <a:ln w="57150">
                      <a:solidFill>
                        <a:srgbClr val="FF33CC"/>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1350"/>
                    </a:p>
                  </p:txBody>
                </p:sp>
              </p:grpSp>
            </p:grpSp>
          </p:grpSp>
          <p:grpSp>
            <p:nvGrpSpPr>
              <p:cNvPr id="36" name="Group 57"/>
              <p:cNvGrpSpPr/>
              <p:nvPr/>
            </p:nvGrpSpPr>
            <p:grpSpPr bwMode="auto">
              <a:xfrm>
                <a:off x="384" y="1680"/>
                <a:ext cx="3648" cy="2160"/>
                <a:chOff x="384" y="1680"/>
                <a:chExt cx="3648" cy="2160"/>
              </a:xfrm>
            </p:grpSpPr>
            <p:sp>
              <p:nvSpPr>
                <p:cNvPr id="37" name="Rectangle 58"/>
                <p:cNvSpPr>
                  <a:spLocks noChangeArrowheads="1"/>
                </p:cNvSpPr>
                <p:nvPr/>
              </p:nvSpPr>
              <p:spPr bwMode="auto">
                <a:xfrm>
                  <a:off x="384" y="2112"/>
                  <a:ext cx="3648" cy="1728"/>
                </a:xfrm>
                <a:prstGeom prst="rect">
                  <a:avLst/>
                </a:prstGeom>
                <a:noFill/>
                <a:ln w="57150">
                  <a:solidFill>
                    <a:srgbClr val="00B0F0"/>
                  </a:solidFill>
                  <a:miter lim="800000"/>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38" name="Text Box 59"/>
                <p:cNvSpPr txBox="1">
                  <a:spLocks noChangeArrowheads="1"/>
                </p:cNvSpPr>
                <p:nvPr/>
              </p:nvSpPr>
              <p:spPr bwMode="auto">
                <a:xfrm>
                  <a:off x="1584" y="1680"/>
                  <a:ext cx="177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100" b="1" dirty="0">
                      <a:solidFill>
                        <a:srgbClr val="00B0F0"/>
                      </a:solidFill>
                      <a:latin typeface="Times New Roman" panose="02020603050405020304" pitchFamily="18" charset="0"/>
                    </a:rPr>
                    <a:t>光放大</a:t>
                  </a:r>
                  <a:endParaRPr kumimoji="1" lang="zh-CN" altLang="en-US" sz="2100" b="1" dirty="0">
                    <a:solidFill>
                      <a:srgbClr val="00B0F0"/>
                    </a:solidFill>
                    <a:latin typeface="Times New Roman" panose="02020603050405020304" pitchFamily="18" charset="0"/>
                  </a:endParaRPr>
                </a:p>
              </p:txBody>
            </p:sp>
          </p:grpSp>
        </p:grpSp>
        <p:sp>
          <p:nvSpPr>
            <p:cNvPr id="18" name="Line 60"/>
            <p:cNvSpPr>
              <a:spLocks noChangeShapeType="1"/>
            </p:cNvSpPr>
            <p:nvPr/>
          </p:nvSpPr>
          <p:spPr bwMode="auto">
            <a:xfrm>
              <a:off x="3792" y="2976"/>
              <a:ext cx="672" cy="0"/>
            </a:xfrm>
            <a:prstGeom prst="line">
              <a:avLst/>
            </a:prstGeom>
            <a:noFill/>
            <a:ln w="76200">
              <a:solidFill>
                <a:srgbClr val="00B0F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19" name="Text Box 61"/>
            <p:cNvSpPr txBox="1">
              <a:spLocks noChangeArrowheads="1"/>
            </p:cNvSpPr>
            <p:nvPr/>
          </p:nvSpPr>
          <p:spPr bwMode="auto">
            <a:xfrm>
              <a:off x="4464" y="2592"/>
              <a:ext cx="1200"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100" b="1" dirty="0">
                  <a:solidFill>
                    <a:srgbClr val="00B0F0"/>
                  </a:solidFill>
                  <a:latin typeface="Times New Roman" panose="02020603050405020304" pitchFamily="18" charset="0"/>
                </a:rPr>
                <a:t>相干光（激光）</a:t>
              </a:r>
              <a:endParaRPr kumimoji="1" lang="zh-CN" altLang="en-US" sz="2100" b="1" dirty="0">
                <a:solidFill>
                  <a:srgbClr val="00B0F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Box 2"/>
          <p:cNvSpPr txBox="1">
            <a:spLocks noChangeArrowheads="1"/>
          </p:cNvSpPr>
          <p:nvPr/>
        </p:nvSpPr>
        <p:spPr bwMode="auto">
          <a:xfrm>
            <a:off x="-83185" y="1601275"/>
            <a:ext cx="59436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kumimoji="1" lang="en-US" altLang="zh-CN" sz="2700" b="1" dirty="0">
                <a:solidFill>
                  <a:srgbClr val="00B0F0"/>
                </a:solidFill>
                <a:latin typeface="宋体" panose="02010600030101010101" pitchFamily="2" charset="-122"/>
                <a:ea typeface="宋体" panose="02010600030101010101" pitchFamily="2" charset="-122"/>
              </a:rPr>
              <a:t>1.</a:t>
            </a:r>
            <a:r>
              <a:rPr kumimoji="1" lang="zh-CN" altLang="en-US" sz="2800" b="1" dirty="0">
                <a:solidFill>
                  <a:srgbClr val="00B0F0"/>
                </a:solidFill>
                <a:latin typeface="宋体" panose="02010600030101010101" pitchFamily="2" charset="-122"/>
                <a:ea typeface="宋体" panose="02010600030101010101" pitchFamily="2" charset="-122"/>
              </a:rPr>
              <a:t>粒子数的正常分布和反转分布</a:t>
            </a:r>
            <a:endParaRPr kumimoji="1" lang="zh-CN" altLang="en-US" sz="2800" b="1" dirty="0">
              <a:solidFill>
                <a:srgbClr val="00B0F0"/>
              </a:solidFill>
              <a:latin typeface="宋体" panose="02010600030101010101" pitchFamily="2" charset="-122"/>
              <a:ea typeface="宋体" panose="02010600030101010101" pitchFamily="2" charset="-122"/>
            </a:endParaRPr>
          </a:p>
        </p:txBody>
      </p:sp>
      <p:sp>
        <p:nvSpPr>
          <p:cNvPr id="88" name="Text Box 3"/>
          <p:cNvSpPr txBox="1">
            <a:spLocks noChangeArrowheads="1"/>
          </p:cNvSpPr>
          <p:nvPr/>
        </p:nvSpPr>
        <p:spPr bwMode="auto">
          <a:xfrm>
            <a:off x="1578769" y="2853971"/>
            <a:ext cx="3200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latin typeface="Times New Roman" panose="02020603050405020304" pitchFamily="18" charset="0"/>
              </a:rPr>
              <a:t>受激辐射：光子数↑</a:t>
            </a:r>
            <a:endParaRPr kumimoji="1" lang="zh-CN" altLang="en-US" sz="2400" b="1" dirty="0">
              <a:latin typeface="Times New Roman" panose="02020603050405020304" pitchFamily="18" charset="0"/>
            </a:endParaRPr>
          </a:p>
          <a:p>
            <a:pPr eaLnBrk="1" hangingPunct="1">
              <a:spcBef>
                <a:spcPct val="50000"/>
              </a:spcBef>
            </a:pPr>
            <a:r>
              <a:rPr kumimoji="1" lang="zh-CN" altLang="en-US" sz="2400" b="1" dirty="0">
                <a:latin typeface="Times New Roman" panose="02020603050405020304" pitchFamily="18" charset="0"/>
              </a:rPr>
              <a:t>受激吸收：光子数↓</a:t>
            </a:r>
            <a:endParaRPr kumimoji="1" lang="zh-CN" altLang="en-US" sz="2400" b="1" dirty="0">
              <a:latin typeface="Times New Roman" panose="02020603050405020304" pitchFamily="18" charset="0"/>
            </a:endParaRPr>
          </a:p>
        </p:txBody>
      </p:sp>
      <p:graphicFrame>
        <p:nvGraphicFramePr>
          <p:cNvPr id="90" name="Object 5"/>
          <p:cNvGraphicFramePr>
            <a:graphicFrameLocks noChangeAspect="1"/>
          </p:cNvGraphicFramePr>
          <p:nvPr/>
        </p:nvGraphicFramePr>
        <p:xfrm>
          <a:off x="1234876" y="4287525"/>
          <a:ext cx="6168629" cy="502444"/>
        </p:xfrm>
        <a:graphic>
          <a:graphicData uri="http://schemas.openxmlformats.org/presentationml/2006/ole">
            <mc:AlternateContent xmlns:mc="http://schemas.openxmlformats.org/markup-compatibility/2006">
              <mc:Choice xmlns:v="urn:schemas-microsoft-com:vml" Requires="v">
                <p:oleObj spid="_x0000_s32787" name="Equation" r:id="rId1" imgW="2781300" imgH="228600" progId="">
                  <p:embed/>
                </p:oleObj>
              </mc:Choice>
              <mc:Fallback>
                <p:oleObj name="Equation" r:id="rId1" imgW="2781300" imgH="228600" progId="">
                  <p:embed/>
                  <p:pic>
                    <p:nvPicPr>
                      <p:cNvPr id="0" name="Picture 17" descr="image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876" y="4287525"/>
                        <a:ext cx="6168629" cy="502444"/>
                      </a:xfrm>
                      <a:prstGeom prst="rect">
                        <a:avLst/>
                      </a:prstGeom>
                      <a:solidFill>
                        <a:srgbClr val="FFCCFF"/>
                      </a:solidFill>
                      <a:effectLst>
                        <a:outerShdw dist="107763" dir="18900000" algn="ctr" rotWithShape="0">
                          <a:srgbClr val="808080"/>
                        </a:outerShdw>
                      </a:effectLst>
                    </p:spPr>
                  </p:pic>
                </p:oleObj>
              </mc:Fallback>
            </mc:AlternateContent>
          </a:graphicData>
        </a:graphic>
      </p:graphicFrame>
      <p:grpSp>
        <p:nvGrpSpPr>
          <p:cNvPr id="91" name="Group 6"/>
          <p:cNvGrpSpPr/>
          <p:nvPr/>
        </p:nvGrpSpPr>
        <p:grpSpPr bwMode="auto">
          <a:xfrm>
            <a:off x="4774604" y="2647992"/>
            <a:ext cx="2628900" cy="1395413"/>
            <a:chOff x="1584" y="432"/>
            <a:chExt cx="2208" cy="1172"/>
          </a:xfrm>
        </p:grpSpPr>
        <p:grpSp>
          <p:nvGrpSpPr>
            <p:cNvPr id="92" name="Group 7"/>
            <p:cNvGrpSpPr/>
            <p:nvPr/>
          </p:nvGrpSpPr>
          <p:grpSpPr bwMode="auto">
            <a:xfrm>
              <a:off x="1920" y="624"/>
              <a:ext cx="1872" cy="768"/>
              <a:chOff x="816" y="2496"/>
              <a:chExt cx="1632" cy="768"/>
            </a:xfrm>
          </p:grpSpPr>
          <p:sp>
            <p:nvSpPr>
              <p:cNvPr id="104" name="Line 8"/>
              <p:cNvSpPr>
                <a:spLocks noChangeShapeType="1"/>
              </p:cNvSpPr>
              <p:nvPr/>
            </p:nvSpPr>
            <p:spPr bwMode="auto">
              <a:xfrm>
                <a:off x="816" y="2496"/>
                <a:ext cx="1632"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105" name="Line 9"/>
              <p:cNvSpPr>
                <a:spLocks noChangeShapeType="1"/>
              </p:cNvSpPr>
              <p:nvPr/>
            </p:nvSpPr>
            <p:spPr bwMode="auto">
              <a:xfrm>
                <a:off x="816" y="3264"/>
                <a:ext cx="1632"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aphicFrame>
          <p:nvGraphicFramePr>
            <p:cNvPr id="93" name="Object 10"/>
            <p:cNvGraphicFramePr>
              <a:graphicFrameLocks noChangeAspect="1"/>
            </p:cNvGraphicFramePr>
            <p:nvPr/>
          </p:nvGraphicFramePr>
          <p:xfrm>
            <a:off x="1584" y="432"/>
            <a:ext cx="359" cy="404"/>
          </p:xfrm>
          <a:graphic>
            <a:graphicData uri="http://schemas.openxmlformats.org/presentationml/2006/ole">
              <mc:AlternateContent xmlns:mc="http://schemas.openxmlformats.org/markup-compatibility/2006">
                <mc:Choice xmlns:v="urn:schemas-microsoft-com:vml" Requires="v">
                  <p:oleObj spid="_x0000_s32788" name="公式" r:id="rId3" imgW="190500" imgH="215900" progId="">
                    <p:embed/>
                  </p:oleObj>
                </mc:Choice>
                <mc:Fallback>
                  <p:oleObj name="公式" r:id="rId3" imgW="190500" imgH="215900" progId="">
                    <p:embed/>
                    <p:pic>
                      <p:nvPicPr>
                        <p:cNvPr id="0" name="Picture 18" descr="imag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 y="432"/>
                          <a:ext cx="359"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 name="Object 11"/>
            <p:cNvGraphicFramePr>
              <a:graphicFrameLocks noChangeAspect="1"/>
            </p:cNvGraphicFramePr>
            <p:nvPr/>
          </p:nvGraphicFramePr>
          <p:xfrm>
            <a:off x="1584" y="1200"/>
            <a:ext cx="332" cy="404"/>
          </p:xfrm>
          <a:graphic>
            <a:graphicData uri="http://schemas.openxmlformats.org/presentationml/2006/ole">
              <mc:AlternateContent xmlns:mc="http://schemas.openxmlformats.org/markup-compatibility/2006">
                <mc:Choice xmlns:v="urn:schemas-microsoft-com:vml" Requires="v">
                  <p:oleObj spid="_x0000_s32789" name="公式" r:id="rId5" imgW="177800" imgH="215900" progId="">
                    <p:embed/>
                  </p:oleObj>
                </mc:Choice>
                <mc:Fallback>
                  <p:oleObj name="公式" r:id="rId5" imgW="177800" imgH="215900" progId="">
                    <p:embed/>
                    <p:pic>
                      <p:nvPicPr>
                        <p:cNvPr id="0" name="Picture 19" descr="image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4" y="1200"/>
                          <a:ext cx="332"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 name="Oval 12"/>
            <p:cNvSpPr>
              <a:spLocks noChangeArrowheads="1"/>
            </p:cNvSpPr>
            <p:nvPr/>
          </p:nvSpPr>
          <p:spPr bwMode="auto">
            <a:xfrm>
              <a:off x="2592" y="1296"/>
              <a:ext cx="192" cy="192"/>
            </a:xfrm>
            <a:prstGeom prst="ellipse">
              <a:avLst/>
            </a:prstGeom>
            <a:gradFill rotWithShape="0">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96" name="Oval 13"/>
            <p:cNvSpPr>
              <a:spLocks noChangeArrowheads="1"/>
            </p:cNvSpPr>
            <p:nvPr/>
          </p:nvSpPr>
          <p:spPr bwMode="auto">
            <a:xfrm>
              <a:off x="2352" y="1296"/>
              <a:ext cx="192" cy="192"/>
            </a:xfrm>
            <a:prstGeom prst="ellipse">
              <a:avLst/>
            </a:prstGeom>
            <a:gradFill rotWithShape="0">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97" name="Oval 14"/>
            <p:cNvSpPr>
              <a:spLocks noChangeArrowheads="1"/>
            </p:cNvSpPr>
            <p:nvPr/>
          </p:nvSpPr>
          <p:spPr bwMode="auto">
            <a:xfrm>
              <a:off x="2880" y="1296"/>
              <a:ext cx="192" cy="192"/>
            </a:xfrm>
            <a:prstGeom prst="ellipse">
              <a:avLst/>
            </a:prstGeom>
            <a:gradFill rotWithShape="0">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98" name="Oval 15"/>
            <p:cNvSpPr>
              <a:spLocks noChangeArrowheads="1"/>
            </p:cNvSpPr>
            <p:nvPr/>
          </p:nvSpPr>
          <p:spPr bwMode="auto">
            <a:xfrm>
              <a:off x="2064" y="1296"/>
              <a:ext cx="192" cy="192"/>
            </a:xfrm>
            <a:prstGeom prst="ellipse">
              <a:avLst/>
            </a:prstGeom>
            <a:gradFill rotWithShape="0">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99" name="Oval 16"/>
            <p:cNvSpPr>
              <a:spLocks noChangeArrowheads="1"/>
            </p:cNvSpPr>
            <p:nvPr/>
          </p:nvSpPr>
          <p:spPr bwMode="auto">
            <a:xfrm>
              <a:off x="3120" y="1296"/>
              <a:ext cx="192" cy="192"/>
            </a:xfrm>
            <a:prstGeom prst="ellipse">
              <a:avLst/>
            </a:prstGeom>
            <a:gradFill rotWithShape="0">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100" name="Oval 17"/>
            <p:cNvSpPr>
              <a:spLocks noChangeArrowheads="1"/>
            </p:cNvSpPr>
            <p:nvPr/>
          </p:nvSpPr>
          <p:spPr bwMode="auto">
            <a:xfrm>
              <a:off x="3408" y="1296"/>
              <a:ext cx="192" cy="192"/>
            </a:xfrm>
            <a:prstGeom prst="ellipse">
              <a:avLst/>
            </a:prstGeom>
            <a:gradFill rotWithShape="0">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101" name="Oval 18"/>
            <p:cNvSpPr>
              <a:spLocks noChangeArrowheads="1"/>
            </p:cNvSpPr>
            <p:nvPr/>
          </p:nvSpPr>
          <p:spPr bwMode="auto">
            <a:xfrm>
              <a:off x="2496" y="528"/>
              <a:ext cx="192" cy="192"/>
            </a:xfrm>
            <a:prstGeom prst="ellipse">
              <a:avLst/>
            </a:prstGeom>
            <a:gradFill rotWithShape="0">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102" name="Oval 19"/>
            <p:cNvSpPr>
              <a:spLocks noChangeArrowheads="1"/>
            </p:cNvSpPr>
            <p:nvPr/>
          </p:nvSpPr>
          <p:spPr bwMode="auto">
            <a:xfrm>
              <a:off x="2784" y="528"/>
              <a:ext cx="192" cy="192"/>
            </a:xfrm>
            <a:prstGeom prst="ellipse">
              <a:avLst/>
            </a:prstGeom>
            <a:gradFill rotWithShape="0">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103" name="Oval 20"/>
            <p:cNvSpPr>
              <a:spLocks noChangeArrowheads="1"/>
            </p:cNvSpPr>
            <p:nvPr/>
          </p:nvSpPr>
          <p:spPr bwMode="auto">
            <a:xfrm>
              <a:off x="3072" y="528"/>
              <a:ext cx="192" cy="192"/>
            </a:xfrm>
            <a:prstGeom prst="ellipse">
              <a:avLst/>
            </a:prstGeom>
            <a:gradFill rotWithShape="0">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grpSp>
      <p:sp>
        <p:nvSpPr>
          <p:cNvPr id="106" name="Rectangle 21"/>
          <p:cNvSpPr>
            <a:spLocks noChangeArrowheads="1"/>
          </p:cNvSpPr>
          <p:nvPr/>
        </p:nvSpPr>
        <p:spPr bwMode="auto">
          <a:xfrm>
            <a:off x="1376045" y="5086985"/>
            <a:ext cx="677989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en-US" altLang="zh-CN" sz="2400" b="1" dirty="0">
                <a:solidFill>
                  <a:srgbClr val="FF0000"/>
                </a:solidFill>
              </a:rPr>
              <a:t>    </a:t>
            </a:r>
            <a:r>
              <a:rPr kumimoji="1" lang="zh-CN" altLang="en-US" sz="2400" b="1" dirty="0">
                <a:solidFill>
                  <a:srgbClr val="00B0F0"/>
                </a:solidFill>
              </a:rPr>
              <a:t>粒子数正常分布：</a:t>
            </a:r>
            <a:r>
              <a:rPr kumimoji="1" lang="zh-CN" altLang="en-US" sz="2400" dirty="0">
                <a:solidFill>
                  <a:srgbClr val="00B0F0"/>
                </a:solidFill>
              </a:rPr>
              <a:t> </a:t>
            </a:r>
            <a:endParaRPr kumimoji="1" lang="zh-CN" altLang="en-US" sz="2400" dirty="0">
              <a:solidFill>
                <a:srgbClr val="00B0F0"/>
              </a:solidFill>
            </a:endParaRPr>
          </a:p>
          <a:p>
            <a:pPr eaLnBrk="1" hangingPunct="1">
              <a:lnSpc>
                <a:spcPct val="150000"/>
              </a:lnSpc>
            </a:pPr>
            <a:r>
              <a:rPr kumimoji="1" lang="zh-CN" altLang="en-US" sz="2400" b="1" dirty="0"/>
              <a:t>受激吸收占优势，发生其他两种过程的几率很小。</a:t>
            </a:r>
            <a:endParaRPr kumimoji="1" lang="zh-CN" altLang="en-US" sz="2400" b="1" dirty="0"/>
          </a:p>
        </p:txBody>
      </p:sp>
      <p:sp>
        <p:nvSpPr>
          <p:cNvPr id="107" name="Text Box 2"/>
          <p:cNvSpPr txBox="1">
            <a:spLocks noChangeArrowheads="1"/>
          </p:cNvSpPr>
          <p:nvPr/>
        </p:nvSpPr>
        <p:spPr bwMode="auto">
          <a:xfrm>
            <a:off x="207050" y="833698"/>
            <a:ext cx="3765947"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zh-CN" altLang="en-US" sz="2800" b="1" dirty="0" smtClean="0">
                <a:solidFill>
                  <a:srgbClr val="00B0F0"/>
                </a:solidFill>
                <a:latin typeface="微软雅黑" panose="020B0503020204020204" pitchFamily="34" charset="-122"/>
                <a:ea typeface="微软雅黑" panose="020B0503020204020204" pitchFamily="34" charset="-122"/>
              </a:rPr>
              <a:t>二</a:t>
            </a:r>
            <a:r>
              <a:rPr lang="en-US" altLang="zh-CN" sz="2800" b="1" dirty="0" smtClean="0">
                <a:solidFill>
                  <a:srgbClr val="00B0F0"/>
                </a:solidFill>
                <a:latin typeface="微软雅黑" panose="020B0503020204020204" pitchFamily="34" charset="-122"/>
                <a:ea typeface="微软雅黑" panose="020B0503020204020204" pitchFamily="34" charset="-122"/>
              </a:rPr>
              <a:t>. </a:t>
            </a:r>
            <a:r>
              <a:rPr lang="zh-CN" altLang="en-US" sz="2800" b="1" dirty="0" smtClean="0">
                <a:solidFill>
                  <a:srgbClr val="00B0F0"/>
                </a:solidFill>
                <a:latin typeface="微软雅黑" panose="020B0503020204020204" pitchFamily="34" charset="-122"/>
                <a:ea typeface="微软雅黑" panose="020B0503020204020204" pitchFamily="34" charset="-122"/>
              </a:rPr>
              <a:t>激光原理</a:t>
            </a:r>
            <a:endParaRPr lang="zh-CN" altLang="en-US" sz="2800" b="1"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blinds(horizontal)">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diamond(in)">
                                      <p:cBhvr>
                                        <p:cTn id="12" dur="20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checkerboard(across)">
                                      <p:cBhvr>
                                        <p:cTn id="17" dur="5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blinds(horizontal)">
                                      <p:cBhvr>
                                        <p:cTn id="22" dur="500"/>
                                        <p:tgtEl>
                                          <p:spTgt spid="9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checkerboard(across)">
                                      <p:cBhvr>
                                        <p:cTn id="2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bldLvl="0" animBg="1"/>
      <p:bldP spid="88" grpId="0"/>
      <p:bldP spid="10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Box 2"/>
          <p:cNvSpPr txBox="1">
            <a:spLocks noChangeArrowheads="1"/>
          </p:cNvSpPr>
          <p:nvPr/>
        </p:nvSpPr>
        <p:spPr bwMode="auto">
          <a:xfrm>
            <a:off x="118745" y="1028065"/>
            <a:ext cx="56902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defRPr/>
            </a:pPr>
            <a:r>
              <a:rPr kumimoji="1" lang="zh-CN" altLang="en-US" sz="2800" b="1" dirty="0">
                <a:solidFill>
                  <a:srgbClr val="00B0F0"/>
                </a:solidFill>
                <a:latin typeface="Times New Roman" panose="02020603050405020304" pitchFamily="18" charset="0"/>
              </a:rPr>
              <a:t>粒子数的正常分布</a:t>
            </a:r>
            <a:r>
              <a:rPr kumimoji="1" lang="zh-CN" altLang="en-US" sz="2800" b="1" dirty="0">
                <a:ln w="22225">
                  <a:solidFill>
                    <a:schemeClr val="accent2"/>
                  </a:solidFill>
                  <a:prstDash val="solid"/>
                </a:ln>
                <a:solidFill>
                  <a:schemeClr val="accent2">
                    <a:lumMod val="40000"/>
                    <a:lumOff val="60000"/>
                  </a:schemeClr>
                </a:solidFill>
                <a:effectLst/>
                <a:latin typeface="Times New Roman" panose="02020603050405020304" pitchFamily="18" charset="0"/>
              </a:rPr>
              <a:t>转向</a:t>
            </a:r>
            <a:r>
              <a:rPr kumimoji="1" lang="zh-CN" altLang="en-US" sz="2800" b="1" dirty="0">
                <a:solidFill>
                  <a:srgbClr val="00B0F0"/>
                </a:solidFill>
                <a:latin typeface="Times New Roman" panose="02020603050405020304" pitchFamily="18" charset="0"/>
              </a:rPr>
              <a:t>反转分布</a:t>
            </a:r>
            <a:endParaRPr kumimoji="1" lang="zh-CN" altLang="en-US" sz="2800" b="1" dirty="0">
              <a:solidFill>
                <a:srgbClr val="00B0F0"/>
              </a:solidFill>
              <a:latin typeface="Times New Roman" panose="02020603050405020304" pitchFamily="18" charset="0"/>
            </a:endParaRPr>
          </a:p>
        </p:txBody>
      </p:sp>
      <p:graphicFrame>
        <p:nvGraphicFramePr>
          <p:cNvPr id="23" name="Object 2"/>
          <p:cNvGraphicFramePr>
            <a:graphicFrameLocks noChangeAspect="1"/>
          </p:cNvGraphicFramePr>
          <p:nvPr/>
        </p:nvGraphicFramePr>
        <p:xfrm>
          <a:off x="1249124" y="1898860"/>
          <a:ext cx="6309122" cy="475059"/>
        </p:xfrm>
        <a:graphic>
          <a:graphicData uri="http://schemas.openxmlformats.org/presentationml/2006/ole">
            <mc:AlternateContent xmlns:mc="http://schemas.openxmlformats.org/markup-compatibility/2006">
              <mc:Choice xmlns:v="urn:schemas-microsoft-com:vml" Requires="v">
                <p:oleObj spid="_x0000_s34835" name="公式" r:id="rId1" imgW="2844800" imgH="215900" progId="">
                  <p:embed/>
                </p:oleObj>
              </mc:Choice>
              <mc:Fallback>
                <p:oleObj name="公式" r:id="rId1" imgW="2844800" imgH="215900" progId="">
                  <p:embed/>
                  <p:pic>
                    <p:nvPicPr>
                      <p:cNvPr id="0" name="Picture 14" descr="image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124" y="1898860"/>
                        <a:ext cx="6309122" cy="475059"/>
                      </a:xfrm>
                      <a:prstGeom prst="rect">
                        <a:avLst/>
                      </a:prstGeom>
                      <a:solidFill>
                        <a:srgbClr val="FFCCFF"/>
                      </a:solidFill>
                      <a:effectLst>
                        <a:outerShdw dist="107763" dir="18900000" algn="ctr" rotWithShape="0">
                          <a:srgbClr val="808080"/>
                        </a:outerShdw>
                      </a:effectLst>
                    </p:spPr>
                  </p:pic>
                </p:oleObj>
              </mc:Fallback>
            </mc:AlternateContent>
          </a:graphicData>
        </a:graphic>
      </p:graphicFrame>
      <p:grpSp>
        <p:nvGrpSpPr>
          <p:cNvPr id="24" name="Group 3"/>
          <p:cNvGrpSpPr/>
          <p:nvPr/>
        </p:nvGrpSpPr>
        <p:grpSpPr bwMode="auto">
          <a:xfrm>
            <a:off x="3065859" y="2759840"/>
            <a:ext cx="2743200" cy="1338263"/>
            <a:chOff x="1488" y="816"/>
            <a:chExt cx="2304" cy="1124"/>
          </a:xfrm>
        </p:grpSpPr>
        <p:grpSp>
          <p:nvGrpSpPr>
            <p:cNvPr id="25" name="Group 4"/>
            <p:cNvGrpSpPr/>
            <p:nvPr/>
          </p:nvGrpSpPr>
          <p:grpSpPr bwMode="auto">
            <a:xfrm>
              <a:off x="1920" y="1008"/>
              <a:ext cx="1872" cy="768"/>
              <a:chOff x="816" y="2496"/>
              <a:chExt cx="1632" cy="768"/>
            </a:xfrm>
          </p:grpSpPr>
          <p:sp>
            <p:nvSpPr>
              <p:cNvPr id="37" name="Line 5"/>
              <p:cNvSpPr>
                <a:spLocks noChangeShapeType="1"/>
              </p:cNvSpPr>
              <p:nvPr/>
            </p:nvSpPr>
            <p:spPr bwMode="auto">
              <a:xfrm>
                <a:off x="816" y="2496"/>
                <a:ext cx="1632"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8" name="Line 6"/>
              <p:cNvSpPr>
                <a:spLocks noChangeShapeType="1"/>
              </p:cNvSpPr>
              <p:nvPr/>
            </p:nvSpPr>
            <p:spPr bwMode="auto">
              <a:xfrm>
                <a:off x="816" y="3264"/>
                <a:ext cx="1632"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aphicFrame>
          <p:nvGraphicFramePr>
            <p:cNvPr id="26" name="Object 7"/>
            <p:cNvGraphicFramePr>
              <a:graphicFrameLocks noChangeAspect="1"/>
            </p:cNvGraphicFramePr>
            <p:nvPr/>
          </p:nvGraphicFramePr>
          <p:xfrm>
            <a:off x="1488" y="816"/>
            <a:ext cx="359" cy="404"/>
          </p:xfrm>
          <a:graphic>
            <a:graphicData uri="http://schemas.openxmlformats.org/presentationml/2006/ole">
              <mc:AlternateContent xmlns:mc="http://schemas.openxmlformats.org/markup-compatibility/2006">
                <mc:Choice xmlns:v="urn:schemas-microsoft-com:vml" Requires="v">
                  <p:oleObj spid="_x0000_s34836" name="公式" r:id="rId3" imgW="190500" imgH="215900" progId="">
                    <p:embed/>
                  </p:oleObj>
                </mc:Choice>
                <mc:Fallback>
                  <p:oleObj name="公式" r:id="rId3" imgW="190500" imgH="215900" progId="">
                    <p:embed/>
                    <p:pic>
                      <p:nvPicPr>
                        <p:cNvPr id="0" name="Picture 15" descr="imag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 y="816"/>
                          <a:ext cx="359"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8"/>
            <p:cNvGraphicFramePr>
              <a:graphicFrameLocks noChangeAspect="1"/>
            </p:cNvGraphicFramePr>
            <p:nvPr/>
          </p:nvGraphicFramePr>
          <p:xfrm>
            <a:off x="1488" y="1536"/>
            <a:ext cx="332" cy="404"/>
          </p:xfrm>
          <a:graphic>
            <a:graphicData uri="http://schemas.openxmlformats.org/presentationml/2006/ole">
              <mc:AlternateContent xmlns:mc="http://schemas.openxmlformats.org/markup-compatibility/2006">
                <mc:Choice xmlns:v="urn:schemas-microsoft-com:vml" Requires="v">
                  <p:oleObj spid="_x0000_s34837" name="公式" r:id="rId5" imgW="177800" imgH="215900" progId="">
                    <p:embed/>
                  </p:oleObj>
                </mc:Choice>
                <mc:Fallback>
                  <p:oleObj name="公式" r:id="rId5" imgW="177800" imgH="215900" progId="">
                    <p:embed/>
                    <p:pic>
                      <p:nvPicPr>
                        <p:cNvPr id="0" name="Picture 16" descr="image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8" y="1536"/>
                          <a:ext cx="332"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Oval 9"/>
            <p:cNvSpPr>
              <a:spLocks noChangeArrowheads="1"/>
            </p:cNvSpPr>
            <p:nvPr/>
          </p:nvSpPr>
          <p:spPr bwMode="auto">
            <a:xfrm>
              <a:off x="2592" y="1680"/>
              <a:ext cx="192" cy="192"/>
            </a:xfrm>
            <a:prstGeom prst="ellipse">
              <a:avLst/>
            </a:prstGeom>
            <a:gradFill rotWithShape="0">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29" name="Oval 10"/>
            <p:cNvSpPr>
              <a:spLocks noChangeArrowheads="1"/>
            </p:cNvSpPr>
            <p:nvPr/>
          </p:nvSpPr>
          <p:spPr bwMode="auto">
            <a:xfrm>
              <a:off x="2352" y="1680"/>
              <a:ext cx="192" cy="192"/>
            </a:xfrm>
            <a:prstGeom prst="ellipse">
              <a:avLst/>
            </a:prstGeom>
            <a:gradFill rotWithShape="0">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30" name="Oval 11"/>
            <p:cNvSpPr>
              <a:spLocks noChangeArrowheads="1"/>
            </p:cNvSpPr>
            <p:nvPr/>
          </p:nvSpPr>
          <p:spPr bwMode="auto">
            <a:xfrm>
              <a:off x="2112" y="912"/>
              <a:ext cx="192" cy="192"/>
            </a:xfrm>
            <a:prstGeom prst="ellipse">
              <a:avLst/>
            </a:prstGeom>
            <a:gradFill rotWithShape="0">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31" name="Oval 12"/>
            <p:cNvSpPr>
              <a:spLocks noChangeArrowheads="1"/>
            </p:cNvSpPr>
            <p:nvPr/>
          </p:nvSpPr>
          <p:spPr bwMode="auto">
            <a:xfrm>
              <a:off x="3408" y="912"/>
              <a:ext cx="192" cy="192"/>
            </a:xfrm>
            <a:prstGeom prst="ellipse">
              <a:avLst/>
            </a:prstGeom>
            <a:gradFill rotWithShape="0">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32" name="Oval 13"/>
            <p:cNvSpPr>
              <a:spLocks noChangeArrowheads="1"/>
            </p:cNvSpPr>
            <p:nvPr/>
          </p:nvSpPr>
          <p:spPr bwMode="auto">
            <a:xfrm>
              <a:off x="3168" y="912"/>
              <a:ext cx="192" cy="192"/>
            </a:xfrm>
            <a:prstGeom prst="ellipse">
              <a:avLst/>
            </a:prstGeom>
            <a:gradFill rotWithShape="0">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33" name="Oval 14"/>
            <p:cNvSpPr>
              <a:spLocks noChangeArrowheads="1"/>
            </p:cNvSpPr>
            <p:nvPr/>
          </p:nvSpPr>
          <p:spPr bwMode="auto">
            <a:xfrm>
              <a:off x="2880" y="1680"/>
              <a:ext cx="192" cy="192"/>
            </a:xfrm>
            <a:prstGeom prst="ellipse">
              <a:avLst/>
            </a:prstGeom>
            <a:gradFill rotWithShape="0">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34" name="Oval 15"/>
            <p:cNvSpPr>
              <a:spLocks noChangeArrowheads="1"/>
            </p:cNvSpPr>
            <p:nvPr/>
          </p:nvSpPr>
          <p:spPr bwMode="auto">
            <a:xfrm>
              <a:off x="2400" y="912"/>
              <a:ext cx="192" cy="192"/>
            </a:xfrm>
            <a:prstGeom prst="ellipse">
              <a:avLst/>
            </a:prstGeom>
            <a:gradFill rotWithShape="0">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35" name="Oval 16"/>
            <p:cNvSpPr>
              <a:spLocks noChangeArrowheads="1"/>
            </p:cNvSpPr>
            <p:nvPr/>
          </p:nvSpPr>
          <p:spPr bwMode="auto">
            <a:xfrm>
              <a:off x="2640" y="912"/>
              <a:ext cx="192" cy="192"/>
            </a:xfrm>
            <a:prstGeom prst="ellipse">
              <a:avLst/>
            </a:prstGeom>
            <a:gradFill rotWithShape="0">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36" name="Oval 17"/>
            <p:cNvSpPr>
              <a:spLocks noChangeArrowheads="1"/>
            </p:cNvSpPr>
            <p:nvPr/>
          </p:nvSpPr>
          <p:spPr bwMode="auto">
            <a:xfrm>
              <a:off x="2928" y="912"/>
              <a:ext cx="192" cy="192"/>
            </a:xfrm>
            <a:prstGeom prst="ellipse">
              <a:avLst/>
            </a:prstGeom>
            <a:gradFill rotWithShape="0">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grpSp>
      <p:sp>
        <p:nvSpPr>
          <p:cNvPr id="39" name="Rectangle 18"/>
          <p:cNvSpPr>
            <a:spLocks noChangeArrowheads="1"/>
          </p:cNvSpPr>
          <p:nvPr/>
        </p:nvSpPr>
        <p:spPr bwMode="auto">
          <a:xfrm>
            <a:off x="875744" y="4421022"/>
            <a:ext cx="6421041" cy="175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zh-CN" altLang="en-US" sz="2400" b="1" dirty="0">
                <a:solidFill>
                  <a:srgbClr val="00B0F0"/>
                </a:solidFill>
              </a:rPr>
              <a:t>粒子数反转分布：</a:t>
            </a:r>
            <a:endParaRPr kumimoji="1" lang="zh-CN" altLang="en-US" sz="2400" b="1" dirty="0">
              <a:solidFill>
                <a:srgbClr val="00B0F0"/>
              </a:solidFill>
            </a:endParaRPr>
          </a:p>
          <a:p>
            <a:pPr eaLnBrk="1" hangingPunct="1">
              <a:lnSpc>
                <a:spcPct val="150000"/>
              </a:lnSpc>
            </a:pPr>
            <a:r>
              <a:rPr kumimoji="1" lang="zh-CN" altLang="en-US" sz="2400" b="1" dirty="0"/>
              <a:t>        受激辐射占优势，光通过工作物质后得到加强，获得光放大。</a:t>
            </a:r>
            <a:endParaRPr kumimoji="1"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blinds(horizontal)">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ox(in)">
                                      <p:cBhvr>
                                        <p:cTn id="12" dur="500"/>
                                        <p:tgtEl>
                                          <p:spTgt spid="23"/>
                                        </p:tgtEl>
                                      </p:cBhvr>
                                    </p:animEffect>
                                  </p:childTnLst>
                                </p:cTn>
                              </p:par>
                              <p:par>
                                <p:cTn id="13" presetID="4" presetClass="entr" presetSubtype="16"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ox(in)">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checkerboard(across)">
                                      <p:cBhvr>
                                        <p:cTn id="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bldLvl="0" animBg="1"/>
      <p:bldP spid="39" grpId="0" bldLvl="0" animBg="1"/>
    </p:bld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2026</Words>
  <Application>WPS 演示</Application>
  <PresentationFormat>全屏显示(4:3)</PresentationFormat>
  <Paragraphs>220</Paragraphs>
  <Slides>23</Slides>
  <Notes>3</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1</vt:i4>
      </vt:variant>
      <vt:variant>
        <vt:lpstr>幻灯片标题</vt:lpstr>
      </vt:variant>
      <vt:variant>
        <vt:i4>23</vt:i4>
      </vt:variant>
    </vt:vector>
  </HeadingPairs>
  <TitlesOfParts>
    <vt:vector size="41" baseType="lpstr">
      <vt:lpstr>Arial</vt:lpstr>
      <vt:lpstr>宋体</vt:lpstr>
      <vt:lpstr>Wingdings</vt:lpstr>
      <vt:lpstr>华文楷体</vt:lpstr>
      <vt:lpstr>微软雅黑</vt:lpstr>
      <vt:lpstr>Calibri</vt:lpstr>
      <vt:lpstr>Times New Roman</vt:lpstr>
      <vt:lpstr>Wingdings</vt:lpstr>
      <vt:lpstr>Arial Unicode MS</vt:lpstr>
      <vt:lpstr>等线 Light</vt:lpstr>
      <vt:lpstr>Courier New</vt:lpstr>
      <vt:lpstr>Calibri Light</vt:lpstr>
      <vt:lpstr>等线</vt:lpstr>
      <vt:lpstr>华文中宋</vt:lpstr>
      <vt:lpstr>Symbol</vt:lpstr>
      <vt:lpstr>自定义设计方案</vt:lpstr>
      <vt:lpstr>1_自定义设计方案</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Song</dc:creator>
  <cp:lastModifiedBy>zxb</cp:lastModifiedBy>
  <cp:revision>145</cp:revision>
  <dcterms:created xsi:type="dcterms:W3CDTF">2017-07-04T05:51:00Z</dcterms:created>
  <dcterms:modified xsi:type="dcterms:W3CDTF">2017-07-27T01:37:51Z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