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8" r:id="rId4"/>
    <p:sldId id="267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3579-C259-4D14-B469-BB58CFAD720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8AB09-5AAD-4A6F-93C8-6FBA7AEF3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F49FE-ACAD-4F2C-A3C3-3E5A7CC89375}" type="datetimeFigureOut">
              <a:rPr lang="zh-CN" altLang="en-US" smtClean="0"/>
              <a:pPr/>
              <a:t>2017/8/3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9B7C-564A-44F0-909F-33022252AE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》-11.1</a:t>
            </a:r>
            <a:r>
              <a:rPr lang="en-US" altLang="zh-CN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能量量子化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量子力学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74479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.1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量量子化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</a:t>
            </a:r>
            <a:r>
              <a:rPr kumimoji="1"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黑体</a:t>
            </a:r>
            <a:endParaRPr kumimoji="1" lang="en-US" altLang="zh-CN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2.</a:t>
            </a:r>
            <a:r>
              <a:rPr kumimoji="1"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黑体辐射的实验规律</a:t>
            </a:r>
            <a:endParaRPr kumimoji="1" lang="en-US" altLang="zh-CN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3.</a:t>
            </a:r>
            <a:r>
              <a:rPr kumimoji="1"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能量子概念</a:t>
            </a:r>
            <a:endParaRPr kumimoji="1" lang="en-US" altLang="zh-CN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endParaRPr kumimoji="1"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黑体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77971" y="1345930"/>
            <a:ext cx="7765025" cy="116061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完全吸收入射的各种波长的电磁波，而不发生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marL="412943" indent="-412943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反射的物体。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4097" name="Picture 1" descr="C:\Users\Administrator\AppData\Roaming\Tencent\Users\23020877\QQ\WinTemp\RichOle\LGDQVJW4J1WVOP9_MOC)N$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595" y="2524133"/>
            <a:ext cx="2847975" cy="2047875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1643042" y="4684952"/>
            <a:ext cx="6786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dirty="0" smtClean="0">
                <a:latin typeface="宋体" panose="02010600030101010101" pitchFamily="2" charset="-122"/>
              </a:rPr>
              <a:t>·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射入小孔的电磁波在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空腔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内表面发生多次反射和吸收，最终不能从空腔射出。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空腔充当理想黑体模型</a:t>
            </a:r>
            <a:endParaRPr kumimoji="1" lang="zh-CN" altLang="en-US" sz="28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黑体辐射的实验规律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728" y="4615773"/>
            <a:ext cx="6715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dirty="0" smtClean="0">
                <a:latin typeface="宋体" panose="02010600030101010101" pitchFamily="2" charset="-122"/>
              </a:rPr>
              <a:t>· 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黑体辐射电磁波的能量按波长的分布，只与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黑体的温度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有关，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800" b="1" dirty="0" smtClean="0">
                <a:latin typeface="宋体" panose="02010600030101010101" pitchFamily="2" charset="-122"/>
              </a:rPr>
              <a:t>与黑体本身的材料及表面状况等无关。</a:t>
            </a:r>
          </a:p>
        </p:txBody>
      </p:sp>
      <p:pic>
        <p:nvPicPr>
          <p:cNvPr id="43009" name="Picture 1" descr="C:\Users\Administrator\AppData\Roaming\Tencent\Users\23020877\QQ\WinTemp\RichOle\9L@`}$AURNZKG5_}DT3C0Z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371490"/>
            <a:ext cx="5072098" cy="327195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643438" y="107154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温度升高，辐射能量升高，辐射能量的极大值向波长较短的方向移动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5235750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宋体" panose="02010600030101010101" pitchFamily="2" charset="-122"/>
              </a:rPr>
              <a:t>·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经典解释的困难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Group 7"/>
          <p:cNvGrpSpPr>
            <a:grpSpLocks/>
          </p:cNvGrpSpPr>
          <p:nvPr/>
        </p:nvGrpSpPr>
        <p:grpSpPr bwMode="auto">
          <a:xfrm>
            <a:off x="2855895" y="2200286"/>
            <a:ext cx="3535363" cy="1970087"/>
            <a:chOff x="3023" y="1469"/>
            <a:chExt cx="2227" cy="1241"/>
          </a:xfrm>
        </p:grpSpPr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3023" y="1469"/>
              <a:ext cx="2227" cy="1241"/>
            </a:xfrm>
            <a:custGeom>
              <a:avLst/>
              <a:gdLst>
                <a:gd name="T0" fmla="*/ 0 w 2227"/>
                <a:gd name="T1" fmla="*/ 1180 h 1241"/>
                <a:gd name="T2" fmla="*/ 72 w 2227"/>
                <a:gd name="T3" fmla="*/ 1012 h 1241"/>
                <a:gd name="T4" fmla="*/ 192 w 2227"/>
                <a:gd name="T5" fmla="*/ 256 h 1241"/>
                <a:gd name="T6" fmla="*/ 372 w 2227"/>
                <a:gd name="T7" fmla="*/ 124 h 1241"/>
                <a:gd name="T8" fmla="*/ 840 w 2227"/>
                <a:gd name="T9" fmla="*/ 1000 h 1241"/>
                <a:gd name="T10" fmla="*/ 1358 w 2227"/>
                <a:gd name="T11" fmla="*/ 1194 h 1241"/>
                <a:gd name="T12" fmla="*/ 2227 w 2227"/>
                <a:gd name="T13" fmla="*/ 1241 h 1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7"/>
                <a:gd name="T22" fmla="*/ 0 h 1241"/>
                <a:gd name="T23" fmla="*/ 2227 w 2227"/>
                <a:gd name="T24" fmla="*/ 1241 h 12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7" h="1241">
                  <a:moveTo>
                    <a:pt x="0" y="1180"/>
                  </a:moveTo>
                  <a:cubicBezTo>
                    <a:pt x="12" y="1152"/>
                    <a:pt x="40" y="1166"/>
                    <a:pt x="72" y="1012"/>
                  </a:cubicBezTo>
                  <a:cubicBezTo>
                    <a:pt x="104" y="858"/>
                    <a:pt x="142" y="404"/>
                    <a:pt x="192" y="256"/>
                  </a:cubicBezTo>
                  <a:cubicBezTo>
                    <a:pt x="242" y="108"/>
                    <a:pt x="264" y="0"/>
                    <a:pt x="372" y="124"/>
                  </a:cubicBezTo>
                  <a:cubicBezTo>
                    <a:pt x="480" y="248"/>
                    <a:pt x="676" y="822"/>
                    <a:pt x="840" y="1000"/>
                  </a:cubicBezTo>
                  <a:cubicBezTo>
                    <a:pt x="1004" y="1178"/>
                    <a:pt x="1127" y="1154"/>
                    <a:pt x="1358" y="1194"/>
                  </a:cubicBezTo>
                  <a:cubicBezTo>
                    <a:pt x="1589" y="1234"/>
                    <a:pt x="2046" y="1231"/>
                    <a:pt x="2227" y="1241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3119" y="2381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  <a:ea typeface=""/>
                  <a:cs typeface=""/>
                </a:rPr>
                <a:t>Wien </a:t>
              </a:r>
              <a:r>
                <a:rPr kumimoji="1" lang="zh-CN" altLang="en-US" b="1">
                  <a:latin typeface="Times New Roman" pitchFamily="18" charset="0"/>
                  <a:ea typeface=""/>
                  <a:cs typeface=""/>
                </a:rPr>
                <a:t>线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2147902" y="1479561"/>
            <a:ext cx="4495800" cy="3521075"/>
            <a:chOff x="2592" y="1056"/>
            <a:chExt cx="2832" cy="2218"/>
          </a:xfrm>
        </p:grpSpPr>
        <p:grpSp>
          <p:nvGrpSpPr>
            <p:cNvPr id="55" name="Group 11"/>
            <p:cNvGrpSpPr>
              <a:grpSpLocks/>
            </p:cNvGrpSpPr>
            <p:nvPr/>
          </p:nvGrpSpPr>
          <p:grpSpPr bwMode="auto">
            <a:xfrm>
              <a:off x="2592" y="1056"/>
              <a:ext cx="2832" cy="2218"/>
              <a:chOff x="2592" y="1104"/>
              <a:chExt cx="2832" cy="2218"/>
            </a:xfrm>
          </p:grpSpPr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2784" y="2784"/>
                <a:ext cx="2640" cy="0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3"/>
              <p:cNvSpPr>
                <a:spLocks noChangeShapeType="1"/>
              </p:cNvSpPr>
              <p:nvPr/>
            </p:nvSpPr>
            <p:spPr bwMode="auto">
              <a:xfrm flipV="1">
                <a:off x="2880" y="1104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14"/>
              <p:cNvSpPr txBox="1">
                <a:spLocks noChangeArrowheads="1"/>
              </p:cNvSpPr>
              <p:nvPr/>
            </p:nvSpPr>
            <p:spPr bwMode="auto">
              <a:xfrm>
                <a:off x="2592" y="1248"/>
                <a:ext cx="308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  <a:ea typeface="隶书" pitchFamily="49" charset="-122"/>
                  </a:rPr>
                  <a:t>能量密度</a:t>
                </a:r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83" name="Text Box 15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8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  <a:sym typeface="Symbol" pitchFamily="18" charset="2"/>
                  </a:rPr>
                  <a:t></a:t>
                </a: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 (10</a:t>
                </a:r>
                <a:r>
                  <a:rPr kumimoji="1" lang="en-US" altLang="zh-CN" sz="2000" b="1" baseline="30000">
                    <a:latin typeface="Times New Roman" pitchFamily="18" charset="0"/>
                    <a:ea typeface=""/>
                    <a:cs typeface=""/>
                  </a:rPr>
                  <a:t>4</a:t>
                </a: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 cm)</a:t>
                </a:r>
                <a:endParaRPr kumimoji="1" lang="en-US" altLang="zh-CN" sz="2000" b="1">
                  <a:latin typeface="Times New Roman" pitchFamily="18" charset="0"/>
                  <a:ea typeface=""/>
                  <a:cs typeface=""/>
                  <a:sym typeface="Symbol" pitchFamily="18" charset="2"/>
                </a:endParaRPr>
              </a:p>
            </p:txBody>
          </p:sp>
          <p:sp>
            <p:nvSpPr>
              <p:cNvPr id="84" name="Line 16"/>
              <p:cNvSpPr>
                <a:spLocks noChangeShapeType="1"/>
              </p:cNvSpPr>
              <p:nvPr/>
            </p:nvSpPr>
            <p:spPr bwMode="auto">
              <a:xfrm flipV="1">
                <a:off x="408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7"/>
              <p:cNvSpPr>
                <a:spLocks noChangeShapeType="1"/>
              </p:cNvSpPr>
              <p:nvPr/>
            </p:nvSpPr>
            <p:spPr bwMode="auto">
              <a:xfrm flipV="1">
                <a:off x="384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8"/>
              <p:cNvSpPr>
                <a:spLocks noChangeShapeType="1"/>
              </p:cNvSpPr>
              <p:nvPr/>
            </p:nvSpPr>
            <p:spPr bwMode="auto">
              <a:xfrm flipV="1">
                <a:off x="360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9"/>
              <p:cNvSpPr>
                <a:spLocks noChangeShapeType="1"/>
              </p:cNvSpPr>
              <p:nvPr/>
            </p:nvSpPr>
            <p:spPr bwMode="auto">
              <a:xfrm flipV="1">
                <a:off x="336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0"/>
              <p:cNvSpPr>
                <a:spLocks noChangeShapeType="1"/>
              </p:cNvSpPr>
              <p:nvPr/>
            </p:nvSpPr>
            <p:spPr bwMode="auto">
              <a:xfrm flipV="1">
                <a:off x="312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1"/>
              <p:cNvSpPr>
                <a:spLocks noChangeShapeType="1"/>
              </p:cNvSpPr>
              <p:nvPr/>
            </p:nvSpPr>
            <p:spPr bwMode="auto">
              <a:xfrm flipV="1">
                <a:off x="432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2"/>
              <p:cNvSpPr>
                <a:spLocks noChangeShapeType="1"/>
              </p:cNvSpPr>
              <p:nvPr/>
            </p:nvSpPr>
            <p:spPr bwMode="auto">
              <a:xfrm flipV="1">
                <a:off x="456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23"/>
              <p:cNvSpPr>
                <a:spLocks noChangeShapeType="1"/>
              </p:cNvSpPr>
              <p:nvPr/>
            </p:nvSpPr>
            <p:spPr bwMode="auto">
              <a:xfrm flipV="1">
                <a:off x="480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4"/>
              <p:cNvSpPr>
                <a:spLocks noChangeShapeType="1"/>
              </p:cNvSpPr>
              <p:nvPr/>
            </p:nvSpPr>
            <p:spPr bwMode="auto">
              <a:xfrm flipV="1">
                <a:off x="504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5"/>
              <p:cNvSpPr>
                <a:spLocks noChangeShapeType="1"/>
              </p:cNvSpPr>
              <p:nvPr/>
            </p:nvSpPr>
            <p:spPr bwMode="auto">
              <a:xfrm flipV="1">
                <a:off x="528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2736" y="28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0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95" name="Text Box 27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96" name="Text Box 28"/>
              <p:cNvSpPr txBox="1">
                <a:spLocks noChangeArrowheads="1"/>
              </p:cNvSpPr>
              <p:nvPr/>
            </p:nvSpPr>
            <p:spPr bwMode="auto">
              <a:xfrm>
                <a:off x="5136" y="28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10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AutoShape 30"/>
            <p:cNvSpPr>
              <a:spLocks noChangeArrowheads="1"/>
            </p:cNvSpPr>
            <p:nvPr/>
          </p:nvSpPr>
          <p:spPr bwMode="auto">
            <a:xfrm>
              <a:off x="3024" y="259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AutoShape 31"/>
            <p:cNvSpPr>
              <a:spLocks noChangeArrowheads="1"/>
            </p:cNvSpPr>
            <p:nvPr/>
          </p:nvSpPr>
          <p:spPr bwMode="auto">
            <a:xfrm>
              <a:off x="3091" y="2409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AutoShape 32"/>
            <p:cNvSpPr>
              <a:spLocks noChangeArrowheads="1"/>
            </p:cNvSpPr>
            <p:nvPr/>
          </p:nvSpPr>
          <p:spPr bwMode="auto">
            <a:xfrm>
              <a:off x="3139" y="2043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AutoShape 33"/>
            <p:cNvSpPr>
              <a:spLocks noChangeArrowheads="1"/>
            </p:cNvSpPr>
            <p:nvPr/>
          </p:nvSpPr>
          <p:spPr bwMode="auto">
            <a:xfrm>
              <a:off x="3158" y="1854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34"/>
            <p:cNvSpPr>
              <a:spLocks noChangeArrowheads="1"/>
            </p:cNvSpPr>
            <p:nvPr/>
          </p:nvSpPr>
          <p:spPr bwMode="auto">
            <a:xfrm>
              <a:off x="3188" y="173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utoShape 35"/>
            <p:cNvSpPr>
              <a:spLocks noChangeArrowheads="1"/>
            </p:cNvSpPr>
            <p:nvPr/>
          </p:nvSpPr>
          <p:spPr bwMode="auto">
            <a:xfrm>
              <a:off x="3225" y="161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36"/>
            <p:cNvSpPr>
              <a:spLocks noChangeArrowheads="1"/>
            </p:cNvSpPr>
            <p:nvPr/>
          </p:nvSpPr>
          <p:spPr bwMode="auto">
            <a:xfrm>
              <a:off x="3301" y="1544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AutoShape 37"/>
            <p:cNvSpPr>
              <a:spLocks noChangeArrowheads="1"/>
            </p:cNvSpPr>
            <p:nvPr/>
          </p:nvSpPr>
          <p:spPr bwMode="auto">
            <a:xfrm>
              <a:off x="3358" y="1544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AutoShape 38"/>
            <p:cNvSpPr>
              <a:spLocks noChangeArrowheads="1"/>
            </p:cNvSpPr>
            <p:nvPr/>
          </p:nvSpPr>
          <p:spPr bwMode="auto">
            <a:xfrm>
              <a:off x="3387" y="159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39"/>
            <p:cNvSpPr>
              <a:spLocks noChangeArrowheads="1"/>
            </p:cNvSpPr>
            <p:nvPr/>
          </p:nvSpPr>
          <p:spPr bwMode="auto">
            <a:xfrm>
              <a:off x="3424" y="1657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AutoShape 40"/>
            <p:cNvSpPr>
              <a:spLocks noChangeArrowheads="1"/>
            </p:cNvSpPr>
            <p:nvPr/>
          </p:nvSpPr>
          <p:spPr bwMode="auto">
            <a:xfrm>
              <a:off x="3509" y="178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AutoShape 41"/>
            <p:cNvSpPr>
              <a:spLocks noChangeArrowheads="1"/>
            </p:cNvSpPr>
            <p:nvPr/>
          </p:nvSpPr>
          <p:spPr bwMode="auto">
            <a:xfrm>
              <a:off x="3528" y="192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42"/>
            <p:cNvSpPr>
              <a:spLocks noChangeArrowheads="1"/>
            </p:cNvSpPr>
            <p:nvPr/>
          </p:nvSpPr>
          <p:spPr bwMode="auto">
            <a:xfrm>
              <a:off x="3584" y="2016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utoShape 43"/>
            <p:cNvSpPr>
              <a:spLocks noChangeArrowheads="1"/>
            </p:cNvSpPr>
            <p:nvPr/>
          </p:nvSpPr>
          <p:spPr bwMode="auto">
            <a:xfrm>
              <a:off x="3632" y="212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44"/>
            <p:cNvSpPr>
              <a:spLocks noChangeArrowheads="1"/>
            </p:cNvSpPr>
            <p:nvPr/>
          </p:nvSpPr>
          <p:spPr bwMode="auto">
            <a:xfrm>
              <a:off x="3716" y="2195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utoShape 45"/>
            <p:cNvSpPr>
              <a:spLocks noChangeArrowheads="1"/>
            </p:cNvSpPr>
            <p:nvPr/>
          </p:nvSpPr>
          <p:spPr bwMode="auto">
            <a:xfrm>
              <a:off x="3811" y="229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utoShape 46"/>
            <p:cNvSpPr>
              <a:spLocks noChangeArrowheads="1"/>
            </p:cNvSpPr>
            <p:nvPr/>
          </p:nvSpPr>
          <p:spPr bwMode="auto">
            <a:xfrm>
              <a:off x="3907" y="2386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47"/>
            <p:cNvSpPr>
              <a:spLocks noChangeArrowheads="1"/>
            </p:cNvSpPr>
            <p:nvPr/>
          </p:nvSpPr>
          <p:spPr bwMode="auto">
            <a:xfrm>
              <a:off x="4031" y="246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AutoShape 48"/>
            <p:cNvSpPr>
              <a:spLocks noChangeArrowheads="1"/>
            </p:cNvSpPr>
            <p:nvPr/>
          </p:nvSpPr>
          <p:spPr bwMode="auto">
            <a:xfrm>
              <a:off x="4193" y="252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AutoShape 49"/>
            <p:cNvSpPr>
              <a:spLocks noChangeArrowheads="1"/>
            </p:cNvSpPr>
            <p:nvPr/>
          </p:nvSpPr>
          <p:spPr bwMode="auto">
            <a:xfrm>
              <a:off x="4421" y="257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AutoShape 50"/>
            <p:cNvSpPr>
              <a:spLocks noChangeArrowheads="1"/>
            </p:cNvSpPr>
            <p:nvPr/>
          </p:nvSpPr>
          <p:spPr bwMode="auto">
            <a:xfrm>
              <a:off x="4640" y="260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AutoShape 51"/>
            <p:cNvSpPr>
              <a:spLocks noChangeArrowheads="1"/>
            </p:cNvSpPr>
            <p:nvPr/>
          </p:nvSpPr>
          <p:spPr bwMode="auto">
            <a:xfrm>
              <a:off x="4877" y="2611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AutoShape 52"/>
            <p:cNvSpPr>
              <a:spLocks noChangeArrowheads="1"/>
            </p:cNvSpPr>
            <p:nvPr/>
          </p:nvSpPr>
          <p:spPr bwMode="auto">
            <a:xfrm>
              <a:off x="5105" y="262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" name="Text Box 56"/>
          <p:cNvSpPr txBox="1">
            <a:spLocks noChangeArrowheads="1"/>
          </p:cNvSpPr>
          <p:nvPr/>
        </p:nvSpPr>
        <p:spPr bwMode="auto">
          <a:xfrm>
            <a:off x="611188" y="5000636"/>
            <a:ext cx="8137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维恩（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W.Wien</a:t>
            </a:r>
            <a:r>
              <a:rPr kumimoji="1"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）从热力学出发，得到</a:t>
            </a:r>
            <a:r>
              <a:rPr kumimoji="1"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维恩公式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225" name="Object 57"/>
          <p:cNvGraphicFramePr>
            <a:graphicFrameLocks noChangeAspect="1"/>
          </p:cNvGraphicFramePr>
          <p:nvPr/>
        </p:nvGraphicFramePr>
        <p:xfrm>
          <a:off x="2339975" y="5513406"/>
          <a:ext cx="4032250" cy="558800"/>
        </p:xfrm>
        <a:graphic>
          <a:graphicData uri="http://schemas.openxmlformats.org/presentationml/2006/ole">
            <p:oleObj spid="_x0000_s44034" name="公式" r:id="rId4" imgW="1739880" imgH="241200" progId="Equation.3">
              <p:embed/>
            </p:oleObj>
          </a:graphicData>
        </a:graphic>
      </p:graphicFrame>
      <p:sp>
        <p:nvSpPr>
          <p:cNvPr id="98" name="Text Box 58"/>
          <p:cNvSpPr txBox="1">
            <a:spLocks noChangeArrowheads="1"/>
          </p:cNvSpPr>
          <p:nvPr/>
        </p:nvSpPr>
        <p:spPr bwMode="auto">
          <a:xfrm>
            <a:off x="577879" y="5997599"/>
            <a:ext cx="81375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维恩公式在短波部分与实验基本符合，长波部分偏离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44035" name="Picture 3" descr="C:\Users\Administrator\AppData\Roaming\Tencent\Users\23020877\QQ\WinTemp\RichOle\@5)BXZ4R3Y}F[6G0N4WFFG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071678"/>
            <a:ext cx="2000264" cy="2766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>
                                            <p:subSp spid="_x0000_s4403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25">
                                            <p:subSp spid="_x0000_s4403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214282" y="642918"/>
            <a:ext cx="5235750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宋体" panose="02010600030101010101" pitchFamily="2" charset="-122"/>
              </a:rPr>
              <a:t>·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经典解释的困难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7"/>
          <p:cNvGrpSpPr>
            <a:grpSpLocks/>
          </p:cNvGrpSpPr>
          <p:nvPr/>
        </p:nvGrpSpPr>
        <p:grpSpPr bwMode="auto">
          <a:xfrm>
            <a:off x="2908300" y="2006585"/>
            <a:ext cx="3535363" cy="1970087"/>
            <a:chOff x="3023" y="1469"/>
            <a:chExt cx="2227" cy="1241"/>
          </a:xfrm>
        </p:grpSpPr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3023" y="1469"/>
              <a:ext cx="2227" cy="1241"/>
            </a:xfrm>
            <a:custGeom>
              <a:avLst/>
              <a:gdLst>
                <a:gd name="T0" fmla="*/ 0 w 2227"/>
                <a:gd name="T1" fmla="*/ 1180 h 1241"/>
                <a:gd name="T2" fmla="*/ 72 w 2227"/>
                <a:gd name="T3" fmla="*/ 1012 h 1241"/>
                <a:gd name="T4" fmla="*/ 192 w 2227"/>
                <a:gd name="T5" fmla="*/ 256 h 1241"/>
                <a:gd name="T6" fmla="*/ 372 w 2227"/>
                <a:gd name="T7" fmla="*/ 124 h 1241"/>
                <a:gd name="T8" fmla="*/ 840 w 2227"/>
                <a:gd name="T9" fmla="*/ 1000 h 1241"/>
                <a:gd name="T10" fmla="*/ 1358 w 2227"/>
                <a:gd name="T11" fmla="*/ 1194 h 1241"/>
                <a:gd name="T12" fmla="*/ 2227 w 2227"/>
                <a:gd name="T13" fmla="*/ 1241 h 1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7"/>
                <a:gd name="T22" fmla="*/ 0 h 1241"/>
                <a:gd name="T23" fmla="*/ 2227 w 2227"/>
                <a:gd name="T24" fmla="*/ 1241 h 12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7" h="1241">
                  <a:moveTo>
                    <a:pt x="0" y="1180"/>
                  </a:moveTo>
                  <a:cubicBezTo>
                    <a:pt x="12" y="1152"/>
                    <a:pt x="40" y="1166"/>
                    <a:pt x="72" y="1012"/>
                  </a:cubicBezTo>
                  <a:cubicBezTo>
                    <a:pt x="104" y="858"/>
                    <a:pt x="142" y="404"/>
                    <a:pt x="192" y="256"/>
                  </a:cubicBezTo>
                  <a:cubicBezTo>
                    <a:pt x="242" y="108"/>
                    <a:pt x="264" y="0"/>
                    <a:pt x="372" y="124"/>
                  </a:cubicBezTo>
                  <a:cubicBezTo>
                    <a:pt x="480" y="248"/>
                    <a:pt x="676" y="822"/>
                    <a:pt x="840" y="1000"/>
                  </a:cubicBezTo>
                  <a:cubicBezTo>
                    <a:pt x="1004" y="1178"/>
                    <a:pt x="1127" y="1154"/>
                    <a:pt x="1358" y="1194"/>
                  </a:cubicBezTo>
                  <a:cubicBezTo>
                    <a:pt x="1589" y="1234"/>
                    <a:pt x="2046" y="1231"/>
                    <a:pt x="2227" y="1241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9"/>
            <p:cNvSpPr txBox="1">
              <a:spLocks noChangeArrowheads="1"/>
            </p:cNvSpPr>
            <p:nvPr/>
          </p:nvSpPr>
          <p:spPr bwMode="auto">
            <a:xfrm>
              <a:off x="3119" y="2381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  <a:ea typeface=""/>
                  <a:cs typeface=""/>
                </a:rPr>
                <a:t>Wien </a:t>
              </a:r>
              <a:r>
                <a:rPr kumimoji="1" lang="zh-CN" altLang="en-US" b="1">
                  <a:latin typeface="Times New Roman" pitchFamily="18" charset="0"/>
                  <a:ea typeface=""/>
                  <a:cs typeface=""/>
                </a:rPr>
                <a:t>线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147" name="Group 10"/>
          <p:cNvGrpSpPr>
            <a:grpSpLocks/>
          </p:cNvGrpSpPr>
          <p:nvPr/>
        </p:nvGrpSpPr>
        <p:grpSpPr bwMode="auto">
          <a:xfrm>
            <a:off x="2195513" y="1285860"/>
            <a:ext cx="4495800" cy="3521075"/>
            <a:chOff x="2592" y="1056"/>
            <a:chExt cx="2832" cy="2218"/>
          </a:xfrm>
        </p:grpSpPr>
        <p:grpSp>
          <p:nvGrpSpPr>
            <p:cNvPr id="148" name="Group 11"/>
            <p:cNvGrpSpPr>
              <a:grpSpLocks/>
            </p:cNvGrpSpPr>
            <p:nvPr/>
          </p:nvGrpSpPr>
          <p:grpSpPr bwMode="auto">
            <a:xfrm>
              <a:off x="2592" y="1056"/>
              <a:ext cx="2832" cy="2218"/>
              <a:chOff x="2592" y="1104"/>
              <a:chExt cx="2832" cy="2218"/>
            </a:xfrm>
          </p:grpSpPr>
          <p:sp>
            <p:nvSpPr>
              <p:cNvPr id="173" name="Line 12"/>
              <p:cNvSpPr>
                <a:spLocks noChangeShapeType="1"/>
              </p:cNvSpPr>
              <p:nvPr/>
            </p:nvSpPr>
            <p:spPr bwMode="auto">
              <a:xfrm>
                <a:off x="2784" y="2784"/>
                <a:ext cx="2640" cy="0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3"/>
              <p:cNvSpPr>
                <a:spLocks noChangeShapeType="1"/>
              </p:cNvSpPr>
              <p:nvPr/>
            </p:nvSpPr>
            <p:spPr bwMode="auto">
              <a:xfrm flipV="1">
                <a:off x="2880" y="1104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Text Box 14"/>
              <p:cNvSpPr txBox="1">
                <a:spLocks noChangeArrowheads="1"/>
              </p:cNvSpPr>
              <p:nvPr/>
            </p:nvSpPr>
            <p:spPr bwMode="auto">
              <a:xfrm>
                <a:off x="2592" y="1248"/>
                <a:ext cx="308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  <a:ea typeface="隶书" pitchFamily="49" charset="-122"/>
                  </a:rPr>
                  <a:t>能量密度</a:t>
                </a:r>
                <a:endParaRPr kumimoji="1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" name="Text Box 15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8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  <a:sym typeface="Symbol" pitchFamily="18" charset="2"/>
                  </a:rPr>
                  <a:t></a:t>
                </a: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 (10</a:t>
                </a:r>
                <a:r>
                  <a:rPr kumimoji="1" lang="en-US" altLang="zh-CN" sz="2000" b="1" baseline="30000">
                    <a:latin typeface="Times New Roman" pitchFamily="18" charset="0"/>
                    <a:ea typeface=""/>
                    <a:cs typeface=""/>
                  </a:rPr>
                  <a:t>4</a:t>
                </a: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 cm)</a:t>
                </a:r>
                <a:endParaRPr kumimoji="1" lang="en-US" altLang="zh-CN" sz="2000" b="1">
                  <a:latin typeface="Times New Roman" pitchFamily="18" charset="0"/>
                  <a:ea typeface=""/>
                  <a:cs typeface=""/>
                  <a:sym typeface="Symbol" pitchFamily="18" charset="2"/>
                </a:endParaRPr>
              </a:p>
            </p:txBody>
          </p:sp>
          <p:sp>
            <p:nvSpPr>
              <p:cNvPr id="177" name="Line 16"/>
              <p:cNvSpPr>
                <a:spLocks noChangeShapeType="1"/>
              </p:cNvSpPr>
              <p:nvPr/>
            </p:nvSpPr>
            <p:spPr bwMode="auto">
              <a:xfrm flipV="1">
                <a:off x="408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7"/>
              <p:cNvSpPr>
                <a:spLocks noChangeShapeType="1"/>
              </p:cNvSpPr>
              <p:nvPr/>
            </p:nvSpPr>
            <p:spPr bwMode="auto">
              <a:xfrm flipV="1">
                <a:off x="384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18"/>
              <p:cNvSpPr>
                <a:spLocks noChangeShapeType="1"/>
              </p:cNvSpPr>
              <p:nvPr/>
            </p:nvSpPr>
            <p:spPr bwMode="auto">
              <a:xfrm flipV="1">
                <a:off x="360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19"/>
              <p:cNvSpPr>
                <a:spLocks noChangeShapeType="1"/>
              </p:cNvSpPr>
              <p:nvPr/>
            </p:nvSpPr>
            <p:spPr bwMode="auto">
              <a:xfrm flipV="1">
                <a:off x="336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20"/>
              <p:cNvSpPr>
                <a:spLocks noChangeShapeType="1"/>
              </p:cNvSpPr>
              <p:nvPr/>
            </p:nvSpPr>
            <p:spPr bwMode="auto">
              <a:xfrm flipV="1">
                <a:off x="312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21"/>
              <p:cNvSpPr>
                <a:spLocks noChangeShapeType="1"/>
              </p:cNvSpPr>
              <p:nvPr/>
            </p:nvSpPr>
            <p:spPr bwMode="auto">
              <a:xfrm flipV="1">
                <a:off x="432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22"/>
              <p:cNvSpPr>
                <a:spLocks noChangeShapeType="1"/>
              </p:cNvSpPr>
              <p:nvPr/>
            </p:nvSpPr>
            <p:spPr bwMode="auto">
              <a:xfrm flipV="1">
                <a:off x="456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23"/>
              <p:cNvSpPr>
                <a:spLocks noChangeShapeType="1"/>
              </p:cNvSpPr>
              <p:nvPr/>
            </p:nvSpPr>
            <p:spPr bwMode="auto">
              <a:xfrm flipV="1">
                <a:off x="480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24"/>
              <p:cNvSpPr>
                <a:spLocks noChangeShapeType="1"/>
              </p:cNvSpPr>
              <p:nvPr/>
            </p:nvSpPr>
            <p:spPr bwMode="auto">
              <a:xfrm flipV="1">
                <a:off x="504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25"/>
              <p:cNvSpPr>
                <a:spLocks noChangeShapeType="1"/>
              </p:cNvSpPr>
              <p:nvPr/>
            </p:nvSpPr>
            <p:spPr bwMode="auto">
              <a:xfrm flipV="1">
                <a:off x="5280" y="27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Text Box 26"/>
              <p:cNvSpPr txBox="1">
                <a:spLocks noChangeArrowheads="1"/>
              </p:cNvSpPr>
              <p:nvPr/>
            </p:nvSpPr>
            <p:spPr bwMode="auto">
              <a:xfrm>
                <a:off x="2736" y="28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0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8" name="Text Box 27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9" name="Text Box 28"/>
              <p:cNvSpPr txBox="1">
                <a:spLocks noChangeArrowheads="1"/>
              </p:cNvSpPr>
              <p:nvPr/>
            </p:nvSpPr>
            <p:spPr bwMode="auto">
              <a:xfrm>
                <a:off x="5136" y="28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"/>
                    <a:cs typeface=""/>
                  </a:rPr>
                  <a:t>10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9" name="AutoShape 29"/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AutoShape 30"/>
            <p:cNvSpPr>
              <a:spLocks noChangeArrowheads="1"/>
            </p:cNvSpPr>
            <p:nvPr/>
          </p:nvSpPr>
          <p:spPr bwMode="auto">
            <a:xfrm>
              <a:off x="3024" y="259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AutoShape 31"/>
            <p:cNvSpPr>
              <a:spLocks noChangeArrowheads="1"/>
            </p:cNvSpPr>
            <p:nvPr/>
          </p:nvSpPr>
          <p:spPr bwMode="auto">
            <a:xfrm>
              <a:off x="3091" y="2409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AutoShape 32"/>
            <p:cNvSpPr>
              <a:spLocks noChangeArrowheads="1"/>
            </p:cNvSpPr>
            <p:nvPr/>
          </p:nvSpPr>
          <p:spPr bwMode="auto">
            <a:xfrm>
              <a:off x="3139" y="2043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33"/>
            <p:cNvSpPr>
              <a:spLocks noChangeArrowheads="1"/>
            </p:cNvSpPr>
            <p:nvPr/>
          </p:nvSpPr>
          <p:spPr bwMode="auto">
            <a:xfrm>
              <a:off x="3158" y="1854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AutoShape 34"/>
            <p:cNvSpPr>
              <a:spLocks noChangeArrowheads="1"/>
            </p:cNvSpPr>
            <p:nvPr/>
          </p:nvSpPr>
          <p:spPr bwMode="auto">
            <a:xfrm>
              <a:off x="3188" y="173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utoShape 35"/>
            <p:cNvSpPr>
              <a:spLocks noChangeArrowheads="1"/>
            </p:cNvSpPr>
            <p:nvPr/>
          </p:nvSpPr>
          <p:spPr bwMode="auto">
            <a:xfrm>
              <a:off x="3225" y="161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AutoShape 36"/>
            <p:cNvSpPr>
              <a:spLocks noChangeArrowheads="1"/>
            </p:cNvSpPr>
            <p:nvPr/>
          </p:nvSpPr>
          <p:spPr bwMode="auto">
            <a:xfrm>
              <a:off x="3301" y="1544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AutoShape 37"/>
            <p:cNvSpPr>
              <a:spLocks noChangeArrowheads="1"/>
            </p:cNvSpPr>
            <p:nvPr/>
          </p:nvSpPr>
          <p:spPr bwMode="auto">
            <a:xfrm>
              <a:off x="3358" y="1544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AutoShape 38"/>
            <p:cNvSpPr>
              <a:spLocks noChangeArrowheads="1"/>
            </p:cNvSpPr>
            <p:nvPr/>
          </p:nvSpPr>
          <p:spPr bwMode="auto">
            <a:xfrm>
              <a:off x="3387" y="159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AutoShape 39"/>
            <p:cNvSpPr>
              <a:spLocks noChangeArrowheads="1"/>
            </p:cNvSpPr>
            <p:nvPr/>
          </p:nvSpPr>
          <p:spPr bwMode="auto">
            <a:xfrm>
              <a:off x="3424" y="1657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AutoShape 40"/>
            <p:cNvSpPr>
              <a:spLocks noChangeArrowheads="1"/>
            </p:cNvSpPr>
            <p:nvPr/>
          </p:nvSpPr>
          <p:spPr bwMode="auto">
            <a:xfrm>
              <a:off x="3509" y="178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AutoShape 41"/>
            <p:cNvSpPr>
              <a:spLocks noChangeArrowheads="1"/>
            </p:cNvSpPr>
            <p:nvPr/>
          </p:nvSpPr>
          <p:spPr bwMode="auto">
            <a:xfrm>
              <a:off x="3528" y="192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AutoShape 42"/>
            <p:cNvSpPr>
              <a:spLocks noChangeArrowheads="1"/>
            </p:cNvSpPr>
            <p:nvPr/>
          </p:nvSpPr>
          <p:spPr bwMode="auto">
            <a:xfrm>
              <a:off x="3584" y="2016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AutoShape 43"/>
            <p:cNvSpPr>
              <a:spLocks noChangeArrowheads="1"/>
            </p:cNvSpPr>
            <p:nvPr/>
          </p:nvSpPr>
          <p:spPr bwMode="auto">
            <a:xfrm>
              <a:off x="3632" y="212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AutoShape 44"/>
            <p:cNvSpPr>
              <a:spLocks noChangeArrowheads="1"/>
            </p:cNvSpPr>
            <p:nvPr/>
          </p:nvSpPr>
          <p:spPr bwMode="auto">
            <a:xfrm>
              <a:off x="3716" y="2195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AutoShape 45"/>
            <p:cNvSpPr>
              <a:spLocks noChangeArrowheads="1"/>
            </p:cNvSpPr>
            <p:nvPr/>
          </p:nvSpPr>
          <p:spPr bwMode="auto">
            <a:xfrm>
              <a:off x="3811" y="229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AutoShape 46"/>
            <p:cNvSpPr>
              <a:spLocks noChangeArrowheads="1"/>
            </p:cNvSpPr>
            <p:nvPr/>
          </p:nvSpPr>
          <p:spPr bwMode="auto">
            <a:xfrm>
              <a:off x="3907" y="2386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AutoShape 47"/>
            <p:cNvSpPr>
              <a:spLocks noChangeArrowheads="1"/>
            </p:cNvSpPr>
            <p:nvPr/>
          </p:nvSpPr>
          <p:spPr bwMode="auto">
            <a:xfrm>
              <a:off x="4031" y="246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AutoShape 48"/>
            <p:cNvSpPr>
              <a:spLocks noChangeArrowheads="1"/>
            </p:cNvSpPr>
            <p:nvPr/>
          </p:nvSpPr>
          <p:spPr bwMode="auto">
            <a:xfrm>
              <a:off x="4193" y="252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AutoShape 49"/>
            <p:cNvSpPr>
              <a:spLocks noChangeArrowheads="1"/>
            </p:cNvSpPr>
            <p:nvPr/>
          </p:nvSpPr>
          <p:spPr bwMode="auto">
            <a:xfrm>
              <a:off x="4421" y="257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AutoShape 50"/>
            <p:cNvSpPr>
              <a:spLocks noChangeArrowheads="1"/>
            </p:cNvSpPr>
            <p:nvPr/>
          </p:nvSpPr>
          <p:spPr bwMode="auto">
            <a:xfrm>
              <a:off x="4640" y="2600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AutoShape 51"/>
            <p:cNvSpPr>
              <a:spLocks noChangeArrowheads="1"/>
            </p:cNvSpPr>
            <p:nvPr/>
          </p:nvSpPr>
          <p:spPr bwMode="auto">
            <a:xfrm>
              <a:off x="4877" y="2611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AutoShape 52"/>
            <p:cNvSpPr>
              <a:spLocks noChangeArrowheads="1"/>
            </p:cNvSpPr>
            <p:nvPr/>
          </p:nvSpPr>
          <p:spPr bwMode="auto">
            <a:xfrm>
              <a:off x="5105" y="2622"/>
              <a:ext cx="48" cy="48"/>
            </a:xfrm>
            <a:prstGeom prst="octagon">
              <a:avLst>
                <a:gd name="adj" fmla="val 29287"/>
              </a:avLst>
            </a:prstGeom>
            <a:solidFill>
              <a:srgbClr val="5B5249"/>
            </a:solidFill>
            <a:ln w="9525">
              <a:solidFill>
                <a:srgbClr val="5B52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0" name="Group 68"/>
          <p:cNvGrpSpPr>
            <a:grpSpLocks/>
          </p:cNvGrpSpPr>
          <p:nvPr/>
        </p:nvGrpSpPr>
        <p:grpSpPr bwMode="auto">
          <a:xfrm>
            <a:off x="4356100" y="1501760"/>
            <a:ext cx="1944688" cy="2276475"/>
            <a:chOff x="2881" y="635"/>
            <a:chExt cx="1225" cy="1434"/>
          </a:xfrm>
        </p:grpSpPr>
        <p:sp>
          <p:nvSpPr>
            <p:cNvPr id="191" name="Arc 65"/>
            <p:cNvSpPr>
              <a:spLocks/>
            </p:cNvSpPr>
            <p:nvPr/>
          </p:nvSpPr>
          <p:spPr bwMode="auto">
            <a:xfrm rot="10800000">
              <a:off x="2881" y="635"/>
              <a:ext cx="1225" cy="1434"/>
            </a:xfrm>
            <a:custGeom>
              <a:avLst/>
              <a:gdLst>
                <a:gd name="T0" fmla="*/ 0 w 21600"/>
                <a:gd name="T1" fmla="*/ 0 h 27323"/>
                <a:gd name="T2" fmla="*/ 1181 w 21600"/>
                <a:gd name="T3" fmla="*/ 1434 h 27323"/>
                <a:gd name="T4" fmla="*/ 0 w 21600"/>
                <a:gd name="T5" fmla="*/ 1134 h 2732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323"/>
                <a:gd name="T11" fmla="*/ 21600 w 21600"/>
                <a:gd name="T12" fmla="*/ 27323 h 27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3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533"/>
                    <a:pt x="21340" y="25458"/>
                    <a:pt x="20828" y="27323"/>
                  </a:cubicBezTo>
                </a:path>
                <a:path w="21600" h="273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533"/>
                    <a:pt x="21340" y="25458"/>
                    <a:pt x="20828" y="273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Text Box 66"/>
            <p:cNvSpPr txBox="1">
              <a:spLocks noChangeArrowheads="1"/>
            </p:cNvSpPr>
            <p:nvPr/>
          </p:nvSpPr>
          <p:spPr bwMode="auto">
            <a:xfrm>
              <a:off x="3061" y="704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瑞利</a:t>
              </a:r>
              <a:r>
                <a:rPr lang="en-US" altLang="zh-CN" dirty="0"/>
                <a:t>-</a:t>
              </a:r>
              <a:r>
                <a:rPr lang="zh-CN" altLang="en-US" dirty="0"/>
                <a:t>金斯线</a:t>
              </a:r>
            </a:p>
          </p:txBody>
        </p:sp>
        <p:sp>
          <p:nvSpPr>
            <p:cNvPr id="193" name="Line 67"/>
            <p:cNvSpPr>
              <a:spLocks noChangeShapeType="1"/>
            </p:cNvSpPr>
            <p:nvPr/>
          </p:nvSpPr>
          <p:spPr bwMode="auto">
            <a:xfrm flipH="1">
              <a:off x="2925" y="981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" name="Text Box 56"/>
          <p:cNvSpPr txBox="1">
            <a:spLocks noChangeArrowheads="1"/>
          </p:cNvSpPr>
          <p:nvPr/>
        </p:nvSpPr>
        <p:spPr bwMode="auto">
          <a:xfrm>
            <a:off x="357158" y="4786322"/>
            <a:ext cx="8137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瑞利（</a:t>
            </a:r>
            <a:r>
              <a:rPr kumimoji="1" lang="en-US" altLang="zh-CN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J.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W.Rayleigh</a:t>
            </a:r>
            <a:r>
              <a:rPr kumimoji="1" lang="zh-CN" altLang="en-US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）和金斯（</a:t>
            </a:r>
            <a:r>
              <a:rPr kumimoji="1" lang="en-US" altLang="zh-CN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J. H. Jeans</a:t>
            </a:r>
            <a:r>
              <a:rPr kumimoji="1" lang="zh-CN" altLang="en-US" sz="2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）由经典电动力学，得到</a:t>
            </a:r>
            <a:r>
              <a:rPr kumimoji="1" lang="en-US" altLang="zh-CN" b="1" dirty="0">
                <a:solidFill>
                  <a:srgbClr val="FF0000"/>
                </a:solidFill>
              </a:rPr>
              <a:t>Rayleigh- Jeans</a:t>
            </a:r>
            <a:r>
              <a:rPr kumimoji="1" lang="zh-CN" altLang="en-US" b="1" dirty="0">
                <a:solidFill>
                  <a:srgbClr val="FF0000"/>
                </a:solidFill>
              </a:rPr>
              <a:t>公式</a:t>
            </a:r>
          </a:p>
        </p:txBody>
      </p:sp>
      <p:graphicFrame>
        <p:nvGraphicFramePr>
          <p:cNvPr id="195" name="Object 57"/>
          <p:cNvGraphicFramePr>
            <a:graphicFrameLocks noChangeAspect="1"/>
          </p:cNvGraphicFramePr>
          <p:nvPr/>
        </p:nvGraphicFramePr>
        <p:xfrm>
          <a:off x="2733645" y="5186372"/>
          <a:ext cx="2736850" cy="911225"/>
        </p:xfrm>
        <a:graphic>
          <a:graphicData uri="http://schemas.openxmlformats.org/presentationml/2006/ole">
            <p:oleObj spid="_x0000_s45059" name="公式" r:id="rId4" imgW="1180800" imgH="393480" progId="Equation.3">
              <p:embed/>
            </p:oleObj>
          </a:graphicData>
        </a:graphic>
      </p:graphicFrame>
      <p:sp>
        <p:nvSpPr>
          <p:cNvPr id="196" name="Text Box 58"/>
          <p:cNvSpPr txBox="1">
            <a:spLocks noChangeArrowheads="1"/>
          </p:cNvSpPr>
          <p:nvPr/>
        </p:nvSpPr>
        <p:spPr bwMode="auto">
          <a:xfrm>
            <a:off x="573058" y="6110297"/>
            <a:ext cx="8137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</a:rPr>
              <a:t>Rayleigh- Jeans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公式在长波部分与实验符合较好，短波部分完全不符</a:t>
            </a:r>
          </a:p>
        </p:txBody>
      </p:sp>
      <p:cxnSp>
        <p:nvCxnSpPr>
          <p:cNvPr id="198" name="直接箭头连接符 197"/>
          <p:cNvCxnSpPr/>
          <p:nvPr/>
        </p:nvCxnSpPr>
        <p:spPr>
          <a:xfrm flipV="1">
            <a:off x="4143372" y="2928934"/>
            <a:ext cx="1500198" cy="571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 Box 58"/>
          <p:cNvSpPr txBox="1">
            <a:spLocks noChangeArrowheads="1"/>
          </p:cNvSpPr>
          <p:nvPr/>
        </p:nvSpPr>
        <p:spPr bwMode="auto">
          <a:xfrm>
            <a:off x="4929190" y="2649676"/>
            <a:ext cx="23574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 smtClean="0">
                <a:solidFill>
                  <a:srgbClr val="FF0000"/>
                </a:solidFill>
              </a:rPr>
              <a:t>经典理论无法</a:t>
            </a:r>
            <a:endParaRPr kumimoji="1" lang="en-US" altLang="zh-CN" sz="20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000" b="1" dirty="0" smtClean="0">
                <a:solidFill>
                  <a:srgbClr val="FF0000"/>
                </a:solidFill>
              </a:rPr>
              <a:t>解释黑体辐射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45060" name="Picture 4" descr="C:\Users\Administrator\AppData\Roaming\Tencent\Users\23020877\QQ\WinTemp\RichOle\FWWUPVUXJF9ZW`PLPRNFE%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95" y="2214554"/>
            <a:ext cx="2009775" cy="2533650"/>
          </a:xfrm>
          <a:prstGeom prst="rect">
            <a:avLst/>
          </a:prstGeom>
          <a:noFill/>
        </p:spPr>
      </p:pic>
      <p:pic>
        <p:nvPicPr>
          <p:cNvPr id="45061" name="Picture 5" descr="C:\Users\Administrator\AppData\Roaming\Tencent\Users\23020877\QQ\WinTemp\RichOle\MRKVNPY0V5D@@$R)Q728FW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642918"/>
            <a:ext cx="1914525" cy="275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subSp spid="_x0000_s4505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5">
                                            <p:subSp spid="_x0000_s4505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214282" y="642918"/>
            <a:ext cx="5235750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宋体" panose="02010600030101010101" pitchFamily="2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能量子概念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571472" y="1357298"/>
            <a:ext cx="5429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1900</a:t>
            </a:r>
            <a:r>
              <a:rPr lang="zh-CN" altLang="en-US" sz="2800" dirty="0">
                <a:latin typeface="+mn-ea"/>
              </a:rPr>
              <a:t>年，普朗</a:t>
            </a:r>
            <a:r>
              <a:rPr lang="zh-CN" altLang="en-US" sz="2800" dirty="0" smtClean="0">
                <a:latin typeface="+mn-ea"/>
              </a:rPr>
              <a:t>克提出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能量子</a:t>
            </a:r>
            <a:r>
              <a:rPr lang="zh-CN" altLang="en-US" sz="2800" dirty="0" smtClean="0">
                <a:latin typeface="+mn-ea"/>
              </a:rPr>
              <a:t>假设：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571472" y="2398936"/>
            <a:ext cx="68580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黑体辐射或吸收的能量只能是某一最小能量值的整数倍，如                      ，能量是不连续的，这个不可再分的最小能量值叫做</a:t>
            </a:r>
            <a:r>
              <a:rPr lang="zh-CN" altLang="en-US" sz="2800" dirty="0" smtClean="0">
                <a:solidFill>
                  <a:srgbClr val="FF0000"/>
                </a:solidFill>
              </a:rPr>
              <a:t>能量子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。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3571868" y="2827334"/>
          <a:ext cx="1789520" cy="530228"/>
        </p:xfrm>
        <a:graphic>
          <a:graphicData uri="http://schemas.openxmlformats.org/presentationml/2006/ole">
            <p:oleObj spid="_x0000_s46097" name="公式" r:id="rId4" imgW="685800" imgH="203040" progId="Equation.3">
              <p:embed/>
            </p:oleObj>
          </a:graphicData>
        </a:graphic>
      </p:graphicFrame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2786050" y="4214818"/>
          <a:ext cx="1928826" cy="654423"/>
        </p:xfrm>
        <a:graphic>
          <a:graphicData uri="http://schemas.openxmlformats.org/presentationml/2006/ole">
            <p:oleObj spid="_x0000_s46098" name="公式" r:id="rId5" imgW="532937" imgH="177646" progId="Equation.3">
              <p:embed/>
            </p:oleObj>
          </a:graphicData>
        </a:graphic>
      </p:graphicFrame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1214414" y="5143512"/>
            <a:ext cx="40005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       </a:t>
            </a:r>
            <a:r>
              <a:rPr lang="en-US" sz="2800" dirty="0" err="1" smtClean="0">
                <a:latin typeface="+mn-ea"/>
              </a:rPr>
              <a:t>电磁波的频率</a:t>
            </a:r>
            <a:endParaRPr lang="en-US" sz="2800" dirty="0" smtClean="0">
              <a:latin typeface="+mn-ea"/>
            </a:endParaRPr>
          </a:p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      普朗克常数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1357290" y="5164523"/>
          <a:ext cx="428628" cy="479055"/>
        </p:xfrm>
        <a:graphic>
          <a:graphicData uri="http://schemas.openxmlformats.org/presentationml/2006/ole">
            <p:oleObj spid="_x0000_s46100" name="公式" r:id="rId6" imgW="126720" imgH="139680" progId="Equation.3">
              <p:embed/>
            </p:oleObj>
          </a:graphicData>
        </a:graphic>
      </p:graphicFrame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5143504" y="5500702"/>
          <a:ext cx="3143272" cy="571504"/>
        </p:xfrm>
        <a:graphic>
          <a:graphicData uri="http://schemas.openxmlformats.org/presentationml/2006/ole">
            <p:oleObj spid="_x0000_s46101" r:id="rId7" imgW="1143000" imgH="203200" progId="">
              <p:embed/>
            </p:oleObj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/>
        </p:nvGraphicFramePr>
        <p:xfrm>
          <a:off x="1357290" y="5562995"/>
          <a:ext cx="357190" cy="509211"/>
        </p:xfrm>
        <a:graphic>
          <a:graphicData uri="http://schemas.openxmlformats.org/presentationml/2006/ole">
            <p:oleObj spid="_x0000_s46103" name="公式" r:id="rId8" imgW="126720" imgH="177480" progId="Equation.3">
              <p:embed/>
            </p:oleObj>
          </a:graphicData>
        </a:graphic>
      </p:graphicFrame>
      <p:pic>
        <p:nvPicPr>
          <p:cNvPr id="46107" name="Picture 27" descr="C:\Users\Administrator\AppData\Roaming\Tencent\Users\23020877\QQ\WinTemp\RichOle\6_C]4YCT%(%2SKJ0T]X6H2M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15206" y="928670"/>
            <a:ext cx="1857388" cy="2279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214282" y="642918"/>
            <a:ext cx="5235750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宋体" panose="02010600030101010101" pitchFamily="2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能量子概念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85786" y="1500174"/>
            <a:ext cx="700704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基</a:t>
            </a:r>
            <a:r>
              <a:rPr lang="zh-CN" altLang="en-US" sz="2800" dirty="0" smtClean="0"/>
              <a:t>于能量子假设，</a:t>
            </a:r>
            <a:r>
              <a:rPr lang="zh-CN" altLang="en-US" sz="2800" dirty="0"/>
              <a:t>普朗克得到了与实验符</a:t>
            </a:r>
            <a:r>
              <a:rPr lang="zh-CN" altLang="en-US" sz="2800" dirty="0" smtClean="0"/>
              <a:t>合</a:t>
            </a:r>
            <a:endParaRPr lang="en-US" altLang="zh-CN" sz="2800" dirty="0" smtClean="0"/>
          </a:p>
          <a:p>
            <a:r>
              <a:rPr lang="zh-CN" altLang="en-US" sz="2800" dirty="0" smtClean="0"/>
              <a:t>很</a:t>
            </a:r>
            <a:r>
              <a:rPr lang="zh-CN" altLang="en-US" sz="2800" dirty="0"/>
              <a:t>好</a:t>
            </a:r>
            <a:r>
              <a:rPr lang="zh-CN" altLang="en-US" sz="2800" dirty="0" smtClean="0"/>
              <a:t>的结果：</a:t>
            </a:r>
            <a:endParaRPr lang="zh-CN" altLang="en-US" sz="2800" dirty="0"/>
          </a:p>
        </p:txBody>
      </p:sp>
      <p:pic>
        <p:nvPicPr>
          <p:cNvPr id="47111" name="Picture 7" descr="C:\Users\Administrator\AppData\Roaming\Tencent\Users\23020877\QQ\WinTemp\RichOle\F{`{U{JD3VN}VM]D@(K2J[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357430"/>
            <a:ext cx="5316982" cy="2928958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500034" y="5357826"/>
            <a:ext cx="85010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普朗克把</a:t>
            </a:r>
            <a:r>
              <a:rPr lang="zh-CN" altLang="en-US" sz="2800" dirty="0" smtClean="0">
                <a:solidFill>
                  <a:srgbClr val="FF0000"/>
                </a:solidFill>
              </a:rPr>
              <a:t>能量子</a:t>
            </a:r>
            <a:r>
              <a:rPr lang="zh-CN" altLang="en-US" sz="2800" dirty="0" smtClean="0"/>
              <a:t>引入物理学，打破了“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能量连续变化</a:t>
            </a:r>
            <a:r>
              <a:rPr lang="zh-CN" altLang="en-US" sz="2800" dirty="0" smtClean="0"/>
              <a:t>”的传统观念，成为</a:t>
            </a:r>
            <a:r>
              <a:rPr lang="zh-CN" altLang="en-US" sz="2800" dirty="0" smtClean="0">
                <a:solidFill>
                  <a:srgbClr val="C00000"/>
                </a:solidFill>
              </a:rPr>
              <a:t>量子力学思想的基石之一</a:t>
            </a:r>
            <a:r>
              <a:rPr lang="zh-CN" altLang="en-US" sz="2800" dirty="0" smtClean="0"/>
              <a:t>，推动了现代科学的迅猛发展。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214282" y="642918"/>
            <a:ext cx="5235750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宋体" panose="02010600030101010101" pitchFamily="2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能量子概念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28597" y="1500174"/>
            <a:ext cx="82153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例：人眼对绿光最为敏感。正常人的眼睛接收到波长为</a:t>
            </a:r>
            <a:r>
              <a:rPr lang="en-US" altLang="zh-CN" sz="2400" dirty="0" smtClean="0"/>
              <a:t>530nm</a:t>
            </a:r>
            <a:r>
              <a:rPr lang="zh-CN" altLang="en-US" sz="2400" dirty="0" smtClean="0"/>
              <a:t>的绿光时，只要每秒有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个绿光的光子射入瞳孔，</a:t>
            </a:r>
            <a:endParaRPr lang="en-US" altLang="zh-CN" sz="2400" dirty="0" smtClean="0"/>
          </a:p>
          <a:p>
            <a:r>
              <a:rPr lang="zh-CN" altLang="en-US" sz="2400" dirty="0" smtClean="0"/>
              <a:t>眼睛就能察觉。普朗克常量为                                           ，</a:t>
            </a:r>
            <a:endParaRPr lang="en-US" altLang="zh-CN" sz="2400" dirty="0" smtClean="0"/>
          </a:p>
          <a:p>
            <a:r>
              <a:rPr lang="zh-CN" altLang="en-US" sz="2400" dirty="0" smtClean="0"/>
              <a:t>光速为                                ，求人眼能察觉到绿光时所</a:t>
            </a:r>
            <a:endParaRPr lang="en-US" altLang="zh-CN" sz="2400" dirty="0" smtClean="0"/>
          </a:p>
          <a:p>
            <a:r>
              <a:rPr lang="zh-CN" altLang="en-US" sz="2400" dirty="0" smtClean="0"/>
              <a:t>接收到的最小功率？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解：每秒有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个光子射入瞳孔，能量为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则接收到的最小功率为</a:t>
            </a:r>
            <a:endParaRPr lang="zh-CN" altLang="en-US" sz="2400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4643438" y="2214554"/>
          <a:ext cx="2750363" cy="500066"/>
        </p:xfrm>
        <a:graphic>
          <a:graphicData uri="http://schemas.openxmlformats.org/presentationml/2006/ole">
            <p:oleObj spid="_x0000_s76802" r:id="rId4" imgW="1143000" imgH="203200" progId="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500166" y="2500306"/>
          <a:ext cx="1997079" cy="500066"/>
        </p:xfrm>
        <a:graphic>
          <a:graphicData uri="http://schemas.openxmlformats.org/presentationml/2006/ole">
            <p:oleObj spid="_x0000_s76804" name="公式" r:id="rId5" imgW="825480" imgH="203040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357291" y="4143380"/>
          <a:ext cx="5735026" cy="1500198"/>
        </p:xfrm>
        <a:graphic>
          <a:graphicData uri="http://schemas.openxmlformats.org/presentationml/2006/ole">
            <p:oleObj spid="_x0000_s76805" name="公式" r:id="rId6" imgW="2463480" imgH="634680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4071934" y="5572140"/>
          <a:ext cx="3268661" cy="934320"/>
        </p:xfrm>
        <a:graphic>
          <a:graphicData uri="http://schemas.openxmlformats.org/presentationml/2006/ole">
            <p:oleObj spid="_x0000_s76806" name="公式" r:id="rId7" imgW="139680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.1 能量量子化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624</Words>
  <Application>Microsoft Office PowerPoint</Application>
  <PresentationFormat>全屏显示(4:3)</PresentationFormat>
  <Paragraphs>64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主题​​</vt:lpstr>
      <vt:lpstr>自定义设计方案</vt:lpstr>
      <vt:lpstr>公式</vt:lpstr>
      <vt:lpstr>11.1.1 能量量子化      1.黑体     2.黑体辐射的实验规律     3.能量子概念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 能量量子化</dc:title>
  <dc:creator>Windows 用户</dc:creator>
  <cp:lastModifiedBy>Sky123.Org</cp:lastModifiedBy>
  <cp:revision>76</cp:revision>
  <dcterms:created xsi:type="dcterms:W3CDTF">2017-06-28T03:02:51Z</dcterms:created>
  <dcterms:modified xsi:type="dcterms:W3CDTF">2017-08-03T09:59:40Z</dcterms:modified>
</cp:coreProperties>
</file>