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22"/>
  </p:notesMasterIdLst>
  <p:handoutMasterIdLst>
    <p:handoutMasterId r:id="rId23"/>
  </p:handoutMasterIdLst>
  <p:sldIdLst>
    <p:sldId id="274" r:id="rId3"/>
    <p:sldId id="266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9" r:id="rId18"/>
    <p:sldId id="291" r:id="rId19"/>
    <p:sldId id="288" r:id="rId20"/>
    <p:sldId id="290" r:id="rId21"/>
  </p:sldIdLst>
  <p:sldSz cx="9144000" cy="6858000" type="screen4x3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gb2312"/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54" autoAdjust="0"/>
    <p:restoredTop sz="94746" autoAdjust="0"/>
  </p:normalViewPr>
  <p:slideViewPr>
    <p:cSldViewPr>
      <p:cViewPr varScale="1">
        <p:scale>
          <a:sx n="71" d="100"/>
          <a:sy n="71" d="100"/>
        </p:scale>
        <p:origin x="-113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592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1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5.wmf"/><Relationship Id="rId4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73579-C259-4D14-B469-BB58CFAD7203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8AB09-5AAD-4A6F-93C8-6FBA7AEF3A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F49FE-ACAD-4F2C-A3C3-3E5A7CC89375}" type="datetimeFigureOut">
              <a:rPr lang="zh-CN" altLang="en-US" smtClean="0"/>
              <a:pPr/>
              <a:t>2017/8/3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FD9B7C-564A-44F0-909F-33022252AE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D9B7C-564A-44F0-909F-33022252AEC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D9B7C-564A-44F0-909F-33022252AEC4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D9B7C-564A-44F0-909F-33022252AEC4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D9B7C-564A-44F0-909F-33022252AEC4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D9B7C-564A-44F0-909F-33022252AEC4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D9B7C-564A-44F0-909F-33022252AEC4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D9B7C-564A-44F0-909F-33022252AEC4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D9B7C-564A-44F0-909F-33022252AEC4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D9B7C-564A-44F0-909F-33022252AEC4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D9B7C-564A-44F0-909F-33022252AEC4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D9B7C-564A-44F0-909F-33022252AEC4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D9B7C-564A-44F0-909F-33022252AEC4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D9B7C-564A-44F0-909F-33022252AEC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D9B7C-564A-44F0-909F-33022252AEC4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D9B7C-564A-44F0-909F-33022252AEC4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D9B7C-564A-44F0-909F-33022252AEC4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D9B7C-564A-44F0-909F-33022252AEC4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D9B7C-564A-44F0-909F-33022252AEC4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D9B7C-564A-44F0-909F-33022252AEC4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34858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9518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37048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12DA-81A4-48AC-A47A-0378A21471D3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EB08-26CB-42A9-962F-5AEC6A195B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12DA-81A4-48AC-A47A-0378A21471D3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EB08-26CB-42A9-962F-5AEC6A195B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12DA-81A4-48AC-A47A-0378A21471D3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EB08-26CB-42A9-962F-5AEC6A195B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12DA-81A4-48AC-A47A-0378A21471D3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EB08-26CB-42A9-962F-5AEC6A195B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12DA-81A4-48AC-A47A-0378A21471D3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EB08-26CB-42A9-962F-5AEC6A195B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12DA-81A4-48AC-A47A-0378A21471D3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EB08-26CB-42A9-962F-5AEC6A195B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12DA-81A4-48AC-A47A-0378A21471D3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EB08-26CB-42A9-962F-5AEC6A195B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12DA-81A4-48AC-A47A-0378A21471D3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EB08-26CB-42A9-962F-5AEC6A195B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936521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12DA-81A4-48AC-A47A-0378A21471D3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EB08-26CB-42A9-962F-5AEC6A195B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12DA-81A4-48AC-A47A-0378A21471D3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EB08-26CB-42A9-962F-5AEC6A195B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12DA-81A4-48AC-A47A-0378A21471D3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EB08-26CB-42A9-962F-5AEC6A195B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8850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192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85201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79032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77398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1504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1844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638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12777"/>
            <a:ext cx="82296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71626"/>
            <a:ext cx="9144000" cy="492443"/>
          </a:xfrm>
          <a:prstGeom prst="rect">
            <a:avLst/>
          </a:prstGeom>
          <a:noFill/>
          <a:ln>
            <a:noFill/>
          </a:ln>
          <a:effectLst>
            <a:glow rad="127000">
              <a:srgbClr val="00B0F0"/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《</a:t>
            </a:r>
            <a:r>
              <a:rPr lang="zh-CN" altLang="en-US" sz="2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大学物理预修</a:t>
            </a:r>
            <a:r>
              <a:rPr lang="en-US" altLang="zh-CN" sz="2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》-11.2</a:t>
            </a:r>
            <a:r>
              <a:rPr lang="en-US" altLang="zh-CN" sz="2600" b="1" baseline="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600" b="1" baseline="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光的粒子性</a:t>
            </a:r>
            <a:endParaRPr lang="zh-CN" altLang="en-US" sz="2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3864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effectLst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1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1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量子力学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E12DA-81A4-48AC-A47A-0378A21471D3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EEB08-26CB-42A9-962F-5AEC6A195B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22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6.png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0.bin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Relationship Id="rId9" Type="http://schemas.openxmlformats.org/officeDocument/2006/relationships/oleObject" Target="../embeddings/oleObject33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6.bin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png"/><Relationship Id="rId9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71406" y="2071678"/>
            <a:ext cx="7772400" cy="4227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4" tIns="45717" rIns="91434" bIns="45717" anchor="ctr">
            <a:normAutofit fontScale="90000"/>
          </a:bodyPr>
          <a:lstStyle/>
          <a:p>
            <a:pPr defTabSz="914784">
              <a:lnSpc>
                <a:spcPct val="150000"/>
              </a:lnSpc>
              <a:defRPr/>
            </a:pPr>
            <a:r>
              <a:rPr kumimoji="1" lang="en-US" altLang="zh-CN" sz="43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kumimoji="1" lang="en-US" altLang="zh-CN" sz="43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1" lang="en-US" altLang="zh-CN" sz="43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11.1</a:t>
            </a:r>
            <a:r>
              <a:rPr kumimoji="1" lang="en-US" altLang="zh-CN" sz="43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.2</a:t>
            </a:r>
            <a:r>
              <a:rPr kumimoji="1" lang="en-US" altLang="zh-CN" sz="43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zh-CN" altLang="en-US" sz="43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光的粒子性</a:t>
            </a:r>
            <a:r>
              <a:rPr kumimoji="1" lang="en-US" altLang="zh-CN" sz="43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kumimoji="1" lang="en-US" altLang="zh-CN" sz="43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1" lang="en-US" altLang="zh-CN" sz="1600" dirty="0" smtClean="0"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2675" indent="258763" algn="l" defTabSz="914784">
              <a:lnSpc>
                <a:spcPct val="180000"/>
              </a:lnSpc>
              <a:defRPr/>
            </a:pPr>
            <a: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</a:t>
            </a:r>
            <a:r>
              <a:rPr lang="en-US" altLang="zh-CN" sz="3600" b="0" dirty="0" smtClean="0"/>
              <a:t>1</a:t>
            </a:r>
            <a:r>
              <a:rPr lang="en-US" altLang="zh-CN" sz="3600" dirty="0" smtClean="0"/>
              <a:t>.</a:t>
            </a:r>
            <a:r>
              <a:rPr lang="zh-CN" altLang="en-US" sz="3600" dirty="0" smtClean="0"/>
              <a:t>光的本性的争议</a:t>
            </a:r>
            <a:endParaRPr lang="en-US" altLang="zh-CN" sz="3600" dirty="0" smtClean="0"/>
          </a:p>
          <a:p>
            <a:pPr marL="1082675" indent="258763" algn="l" defTabSz="914784">
              <a:lnSpc>
                <a:spcPct val="180000"/>
              </a:lnSpc>
              <a:defRPr/>
            </a:pPr>
            <a: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2.</a:t>
            </a:r>
            <a:r>
              <a:rPr lang="zh-CN" altLang="en-US" sz="3600" dirty="0" smtClean="0"/>
              <a:t>光电效应的实验规律</a:t>
            </a:r>
            <a:endParaRPr lang="en-US" altLang="zh-CN" sz="3600" dirty="0" smtClean="0"/>
          </a:p>
          <a:p>
            <a:pPr marL="1082675" indent="258763" algn="l" defTabSz="914784">
              <a:lnSpc>
                <a:spcPct val="180000"/>
              </a:lnSpc>
              <a:defRPr/>
            </a:pPr>
            <a: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3.</a:t>
            </a:r>
            <a:r>
              <a:rPr lang="zh-CN" altLang="en-US" sz="3600" dirty="0" smtClean="0"/>
              <a:t>光电效应解释中的疑难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/>
              <a:t>        </a:t>
            </a:r>
            <a: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4.</a:t>
            </a:r>
            <a:r>
              <a:rPr lang="zh-CN" altLang="en-US" sz="3600" dirty="0" smtClean="0"/>
              <a:t>爱因斯坦的光电效应方程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kumimoji="1" lang="en-US" altLang="zh-CN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 5.</a:t>
            </a:r>
            <a:r>
              <a:rPr kumimoji="1"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康普顿效应</a:t>
            </a:r>
            <a:r>
              <a:rPr kumimoji="1" lang="en-US" altLang="zh-CN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endParaRPr kumimoji="1" lang="en-US" altLang="zh-CN" sz="3300" dirty="0" smtClean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marL="1082675" indent="258763" algn="l" defTabSz="914784">
              <a:lnSpc>
                <a:spcPct val="180000"/>
              </a:lnSpc>
              <a:defRPr/>
            </a:pPr>
            <a: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</a:t>
            </a:r>
            <a:endParaRPr kumimoji="1" lang="en-US" altLang="zh-CN" sz="3300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946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211" name="Text Box 3"/>
          <p:cNvSpPr txBox="1">
            <a:spLocks noChangeArrowheads="1"/>
          </p:cNvSpPr>
          <p:nvPr/>
        </p:nvSpPr>
        <p:spPr bwMode="auto">
          <a:xfrm>
            <a:off x="336382" y="803289"/>
            <a:ext cx="6450196" cy="584769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</p:spPr>
        <p:txBody>
          <a:bodyPr wrap="square" lIns="91434" tIns="45717" rIns="91434" bIns="45717">
            <a:spAutoFit/>
          </a:bodyPr>
          <a:lstStyle/>
          <a:p>
            <a:pPr defTabSz="914784">
              <a:spcBef>
                <a:spcPct val="50000"/>
              </a:spcBef>
            </a:pP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kumimoji="1"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光电效应解释中的疑难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28596" y="1714488"/>
            <a:ext cx="5643602" cy="57150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rgbClr val="A50021"/>
              </a:buClr>
              <a:buSzPct val="75000"/>
            </a:pPr>
            <a:r>
              <a:rPr lang="en-US" altLang="zh-CN" sz="2800" b="1" dirty="0" smtClean="0">
                <a:solidFill>
                  <a:srgbClr val="C00000"/>
                </a:solidFill>
                <a:latin typeface="+mn-ea"/>
                <a:cs typeface="Verdana" pitchFamily="34" charset="0"/>
              </a:rPr>
              <a:t>·</a:t>
            </a:r>
            <a:r>
              <a:rPr lang="zh-CN" altLang="en-US" sz="2800" b="1" dirty="0" smtClean="0">
                <a:solidFill>
                  <a:srgbClr val="0000FF"/>
                </a:solidFill>
                <a:latin typeface="+mn-ea"/>
                <a:cs typeface="Verdana" pitchFamily="34" charset="0"/>
              </a:rPr>
              <a:t> 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cs typeface="Verdana" pitchFamily="34" charset="0"/>
              </a:rPr>
              <a:t>疑难之处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  <a:cs typeface="Verdana" pitchFamily="34" charset="0"/>
              </a:rPr>
              <a:t>(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cs typeface="Verdana" pitchFamily="34" charset="0"/>
              </a:rPr>
              <a:t>从经典理论来看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  <a:cs typeface="Verdana" pitchFamily="34" charset="0"/>
              </a:rPr>
              <a:t>)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cs typeface="Verdana" pitchFamily="34" charset="0"/>
              </a:rPr>
              <a:t>：</a:t>
            </a:r>
            <a:endParaRPr lang="en-US" altLang="zh-CN" sz="2800" b="1" dirty="0" smtClean="0">
              <a:solidFill>
                <a:srgbClr val="FF0000"/>
              </a:solidFill>
              <a:latin typeface="+mn-ea"/>
              <a:cs typeface="Verdana" pitchFamily="34" charset="0"/>
            </a:endParaRPr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428596" y="2760361"/>
            <a:ext cx="8429684" cy="295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+mn-ea"/>
                <a:cs typeface="Verdana" pitchFamily="34" charset="0"/>
              </a:rPr>
              <a:t>·</a:t>
            </a:r>
            <a:r>
              <a:rPr lang="zh-CN" altLang="en-US" sz="2800" dirty="0" smtClean="0"/>
              <a:t>光的强度越大，照射时间越长，光电子获得的最大初动能也越大，遏止电压应该与光的强弱有关。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b="1" dirty="0" smtClean="0">
                <a:solidFill>
                  <a:srgbClr val="C00000"/>
                </a:solidFill>
                <a:latin typeface="+mn-ea"/>
                <a:cs typeface="Verdana" pitchFamily="34" charset="0"/>
              </a:rPr>
              <a:t>·      </a:t>
            </a:r>
            <a:r>
              <a:rPr lang="zh-CN" altLang="en-US" sz="2800" dirty="0" smtClean="0"/>
              <a:t>，若光强足够大，电子能获得足够能量，从而逸出金属表面，产生光电流，即光电流的产生应该与光强有关，不应存在截止频率。</a:t>
            </a:r>
            <a:endParaRPr lang="en-US" altLang="zh-CN" sz="2800" b="1" dirty="0" smtClean="0">
              <a:solidFill>
                <a:srgbClr val="C00000"/>
              </a:solidFill>
              <a:latin typeface="+mn-ea"/>
              <a:cs typeface="Verdana" pitchFamily="34" charset="0"/>
            </a:endParaRPr>
          </a:p>
          <a:p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0113" name="Object 1"/>
          <p:cNvGraphicFramePr>
            <a:graphicFrameLocks noChangeAspect="1"/>
          </p:cNvGraphicFramePr>
          <p:nvPr/>
        </p:nvGraphicFramePr>
        <p:xfrm>
          <a:off x="928662" y="4048133"/>
          <a:ext cx="1022350" cy="595313"/>
        </p:xfrm>
        <a:graphic>
          <a:graphicData uri="http://schemas.openxmlformats.org/presentationml/2006/ole">
            <p:oleObj spid="_x0000_s90113" name="公式" r:id="rId4" imgW="393480" imgH="2286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4587919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211" name="Text Box 3"/>
          <p:cNvSpPr txBox="1">
            <a:spLocks noChangeArrowheads="1"/>
          </p:cNvSpPr>
          <p:nvPr/>
        </p:nvSpPr>
        <p:spPr bwMode="auto">
          <a:xfrm>
            <a:off x="336382" y="803289"/>
            <a:ext cx="6450196" cy="584769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</p:spPr>
        <p:txBody>
          <a:bodyPr wrap="square" lIns="91434" tIns="45717" rIns="91434" bIns="45717">
            <a:spAutoFit/>
          </a:bodyPr>
          <a:lstStyle/>
          <a:p>
            <a:pPr defTabSz="914784">
              <a:spcBef>
                <a:spcPct val="50000"/>
              </a:spcBef>
            </a:pP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kumimoji="1"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光电效应解释中的疑难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28596" y="1500174"/>
            <a:ext cx="5643602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rgbClr val="A50021"/>
              </a:buClr>
              <a:buSzPct val="75000"/>
            </a:pPr>
            <a:r>
              <a:rPr lang="en-US" altLang="zh-CN" sz="2800" b="1" dirty="0" smtClean="0">
                <a:solidFill>
                  <a:srgbClr val="C00000"/>
                </a:solidFill>
                <a:latin typeface="+mn-ea"/>
                <a:cs typeface="Verdana" pitchFamily="34" charset="0"/>
              </a:rPr>
              <a:t>·</a:t>
            </a:r>
            <a:r>
              <a:rPr lang="zh-CN" altLang="en-US" sz="2800" b="1" dirty="0" smtClean="0">
                <a:solidFill>
                  <a:srgbClr val="0000FF"/>
                </a:solidFill>
                <a:latin typeface="+mn-ea"/>
                <a:cs typeface="Verdana" pitchFamily="34" charset="0"/>
              </a:rPr>
              <a:t> 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cs typeface="Verdana" pitchFamily="34" charset="0"/>
              </a:rPr>
              <a:t>疑难之处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  <a:cs typeface="Verdana" pitchFamily="34" charset="0"/>
              </a:rPr>
              <a:t>(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cs typeface="Verdana" pitchFamily="34" charset="0"/>
              </a:rPr>
              <a:t>从经典理论来看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  <a:cs typeface="Verdana" pitchFamily="34" charset="0"/>
              </a:rPr>
              <a:t>)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cs typeface="Verdana" pitchFamily="34" charset="0"/>
              </a:rPr>
              <a:t>：</a:t>
            </a:r>
            <a:endParaRPr lang="en-US" altLang="zh-CN" sz="2800" b="1" dirty="0" smtClean="0">
              <a:solidFill>
                <a:srgbClr val="FF0000"/>
              </a:solidFill>
              <a:latin typeface="+mn-ea"/>
              <a:cs typeface="Verdana" pitchFamily="34" charset="0"/>
            </a:endParaRPr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428596" y="2171067"/>
            <a:ext cx="8429684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altLang="zh-CN" sz="2800" b="1" dirty="0" smtClean="0">
              <a:solidFill>
                <a:srgbClr val="C00000"/>
              </a:solidFill>
              <a:latin typeface="+mn-ea"/>
              <a:cs typeface="Verdana" pitchFamily="34" charset="0"/>
            </a:endParaRPr>
          </a:p>
          <a:p>
            <a:r>
              <a:rPr lang="en-US" altLang="zh-CN" sz="2800" b="1" dirty="0" smtClean="0">
                <a:solidFill>
                  <a:srgbClr val="C00000"/>
                </a:solidFill>
                <a:latin typeface="+mn-ea"/>
                <a:cs typeface="Verdana" pitchFamily="34" charset="0"/>
              </a:rPr>
              <a:t>·</a:t>
            </a:r>
            <a:r>
              <a:rPr lang="zh-CN" altLang="en-US" sz="2800" dirty="0" smtClean="0"/>
              <a:t>若光强很弱，按经典电磁理论估算，电子需要几分钟到十几分钟的时间才能获得逸出表面所需的能量，这个时间远远大于       </a:t>
            </a:r>
            <a:r>
              <a:rPr lang="en-US" altLang="zh-CN" sz="2800" dirty="0" smtClean="0"/>
              <a:t>     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b="1" dirty="0" smtClean="0">
                <a:solidFill>
                  <a:srgbClr val="C00000"/>
                </a:solidFill>
                <a:latin typeface="+mn-ea"/>
                <a:cs typeface="Verdana" pitchFamily="34" charset="0"/>
              </a:rPr>
              <a:t>·</a:t>
            </a:r>
            <a:r>
              <a:rPr lang="zh-CN" altLang="en-US" sz="2800" dirty="0" smtClean="0"/>
              <a:t>遏止电压</a:t>
            </a:r>
            <a:r>
              <a:rPr lang="en-US" sz="2800" dirty="0" smtClean="0"/>
              <a:t> </a:t>
            </a:r>
            <a:r>
              <a:rPr lang="zh-CN" altLang="en-US" sz="2800" dirty="0" smtClean="0"/>
              <a:t>与光的频率的关系，经典电磁理论无法解释。</a:t>
            </a: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0114" name="Object 2"/>
          <p:cNvGraphicFramePr>
            <a:graphicFrameLocks noChangeAspect="1"/>
          </p:cNvGraphicFramePr>
          <p:nvPr/>
        </p:nvGraphicFramePr>
        <p:xfrm>
          <a:off x="3330573" y="3471867"/>
          <a:ext cx="955675" cy="528637"/>
        </p:xfrm>
        <a:graphic>
          <a:graphicData uri="http://schemas.openxmlformats.org/presentationml/2006/ole">
            <p:oleObj spid="_x0000_s93187" name="公式" r:id="rId4" imgW="368280" imgH="20304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4587919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211" name="Text Box 3"/>
          <p:cNvSpPr txBox="1">
            <a:spLocks noChangeArrowheads="1"/>
          </p:cNvSpPr>
          <p:nvPr/>
        </p:nvSpPr>
        <p:spPr bwMode="auto">
          <a:xfrm>
            <a:off x="336382" y="803289"/>
            <a:ext cx="6450196" cy="584769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</p:spPr>
        <p:txBody>
          <a:bodyPr wrap="square" lIns="91434" tIns="45717" rIns="91434" bIns="45717">
            <a:spAutoFit/>
          </a:bodyPr>
          <a:lstStyle/>
          <a:p>
            <a:pPr defTabSz="914784">
              <a:spcBef>
                <a:spcPct val="50000"/>
              </a:spcBef>
            </a:pPr>
            <a:r>
              <a:rPr kumimoji="1"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kumimoji="1"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爱因斯坦的光电效应方程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571472" y="2500306"/>
            <a:ext cx="842968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+mn-ea"/>
                <a:cs typeface="Verdana" pitchFamily="34" charset="0"/>
              </a:rPr>
              <a:t>·</a:t>
            </a:r>
            <a:r>
              <a:rPr lang="zh-CN" altLang="en-US" sz="2800" dirty="0" smtClean="0"/>
              <a:t>光本身是由一个个不可分割的能量子组成的，频率为  </a:t>
            </a:r>
            <a:r>
              <a:rPr lang="en-US" altLang="en-US" sz="2800" dirty="0" smtClean="0"/>
              <a:t>    </a:t>
            </a:r>
            <a:r>
              <a:rPr lang="zh-CN" altLang="en-US" sz="2800" dirty="0" smtClean="0"/>
              <a:t>的光的</a:t>
            </a:r>
            <a:r>
              <a:rPr lang="zh-CN" altLang="en-US" sz="2800" dirty="0" smtClean="0">
                <a:solidFill>
                  <a:srgbClr val="FF0000"/>
                </a:solidFill>
              </a:rPr>
              <a:t>能量子</a:t>
            </a:r>
            <a:r>
              <a:rPr lang="zh-CN" altLang="en-US" sz="2800" dirty="0" smtClean="0"/>
              <a:t>为</a:t>
            </a: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28662" y="1691334"/>
            <a:ext cx="61436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dirty="0" smtClean="0"/>
              <a:t>1905</a:t>
            </a:r>
            <a:r>
              <a:rPr lang="zh-CN" altLang="en-US" sz="2800" dirty="0" smtClean="0"/>
              <a:t>，爱因斯坦提出</a:t>
            </a:r>
            <a:r>
              <a:rPr lang="zh-CN" altLang="en-US" sz="2800" dirty="0" smtClean="0">
                <a:solidFill>
                  <a:srgbClr val="FF0000"/>
                </a:solidFill>
              </a:rPr>
              <a:t>光量子</a:t>
            </a:r>
            <a:r>
              <a:rPr lang="zh-CN" altLang="en-US" sz="2800" dirty="0" smtClean="0"/>
              <a:t>概念：</a:t>
            </a:r>
          </a:p>
        </p:txBody>
      </p:sp>
      <p:graphicFrame>
        <p:nvGraphicFramePr>
          <p:cNvPr id="94214" name="Object 6"/>
          <p:cNvGraphicFramePr>
            <a:graphicFrameLocks noChangeAspect="1"/>
          </p:cNvGraphicFramePr>
          <p:nvPr/>
        </p:nvGraphicFramePr>
        <p:xfrm>
          <a:off x="1100116" y="3063875"/>
          <a:ext cx="328612" cy="365125"/>
        </p:xfrm>
        <a:graphic>
          <a:graphicData uri="http://schemas.openxmlformats.org/presentationml/2006/ole">
            <p:oleObj spid="_x0000_s94214" name="公式" r:id="rId4" imgW="126720" imgH="139680" progId="Equation.3">
              <p:embed/>
            </p:oleObj>
          </a:graphicData>
        </a:graphic>
      </p:graphicFrame>
      <p:sp>
        <p:nvSpPr>
          <p:cNvPr id="9421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4215" name="Object 7"/>
          <p:cNvGraphicFramePr>
            <a:graphicFrameLocks noChangeAspect="1"/>
          </p:cNvGraphicFramePr>
          <p:nvPr/>
        </p:nvGraphicFramePr>
        <p:xfrm>
          <a:off x="2714612" y="3529018"/>
          <a:ext cx="2286017" cy="685800"/>
        </p:xfrm>
        <a:graphic>
          <a:graphicData uri="http://schemas.openxmlformats.org/presentationml/2006/ole">
            <p:oleObj spid="_x0000_s94215" name="公式" r:id="rId5" imgW="532937" imgH="177646" progId="Equation.3">
              <p:embed/>
            </p:oleObj>
          </a:graphicData>
        </a:graphic>
      </p:graphicFrame>
      <p:sp>
        <p:nvSpPr>
          <p:cNvPr id="15" name="矩形 14"/>
          <p:cNvSpPr/>
          <p:nvPr/>
        </p:nvSpPr>
        <p:spPr>
          <a:xfrm>
            <a:off x="2500298" y="4691730"/>
            <a:ext cx="30718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这些能量子为光子</a:t>
            </a:r>
            <a:endParaRPr lang="zh-CN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14587919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211" name="Text Box 3"/>
          <p:cNvSpPr txBox="1">
            <a:spLocks noChangeArrowheads="1"/>
          </p:cNvSpPr>
          <p:nvPr/>
        </p:nvSpPr>
        <p:spPr bwMode="auto">
          <a:xfrm>
            <a:off x="336382" y="803289"/>
            <a:ext cx="6450196" cy="584769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</p:spPr>
        <p:txBody>
          <a:bodyPr wrap="square" lIns="91434" tIns="45717" rIns="91434" bIns="45717">
            <a:spAutoFit/>
          </a:bodyPr>
          <a:lstStyle/>
          <a:p>
            <a:pPr defTabSz="914784">
              <a:spcBef>
                <a:spcPct val="50000"/>
              </a:spcBef>
            </a:pPr>
            <a:r>
              <a:rPr kumimoji="1"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kumimoji="1"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爱因斯坦的光电效应方程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71538" y="1643050"/>
            <a:ext cx="750099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金属中的电子吸收一个光子获得能量</a:t>
            </a:r>
            <a:endParaRPr lang="en-US" altLang="zh-CN" sz="2800" dirty="0" smtClean="0"/>
          </a:p>
          <a:p>
            <a:r>
              <a:rPr lang="zh-CN" altLang="en-US" sz="2800" dirty="0" smtClean="0"/>
              <a:t>        </a:t>
            </a:r>
            <a:r>
              <a:rPr lang="en-US" sz="2800" dirty="0" smtClean="0"/>
              <a:t> </a:t>
            </a:r>
            <a:endParaRPr lang="en-US" altLang="zh-CN" sz="2800" dirty="0" smtClean="0"/>
          </a:p>
          <a:p>
            <a:r>
              <a:rPr lang="zh-CN" altLang="en-US" sz="2800" dirty="0" smtClean="0"/>
              <a:t>这些能量的一部分用来克服金属的</a:t>
            </a:r>
            <a:r>
              <a:rPr lang="zh-CN" altLang="en-US" sz="2800" dirty="0" smtClean="0">
                <a:solidFill>
                  <a:srgbClr val="FF0000"/>
                </a:solidFill>
              </a:rPr>
              <a:t>逸出功 </a:t>
            </a:r>
            <a:r>
              <a:rPr lang="en-US" sz="2800" dirty="0" smtClean="0"/>
              <a:t> </a:t>
            </a:r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剩下的能量成为逸出后</a:t>
            </a:r>
            <a:r>
              <a:rPr lang="zh-CN" altLang="en-US" sz="2800" dirty="0" smtClean="0">
                <a:solidFill>
                  <a:srgbClr val="FF0000"/>
                </a:solidFill>
              </a:rPr>
              <a:t>电子的初动能</a:t>
            </a:r>
            <a:r>
              <a:rPr lang="zh-CN" altLang="en-US" sz="2800" dirty="0" smtClean="0"/>
              <a:t>：</a:t>
            </a:r>
          </a:p>
        </p:txBody>
      </p:sp>
      <p:sp>
        <p:nvSpPr>
          <p:cNvPr id="9421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0356" name="Object 4"/>
          <p:cNvGraphicFramePr>
            <a:graphicFrameLocks noChangeAspect="1"/>
          </p:cNvGraphicFramePr>
          <p:nvPr/>
        </p:nvGraphicFramePr>
        <p:xfrm>
          <a:off x="6724649" y="1671012"/>
          <a:ext cx="776309" cy="543542"/>
        </p:xfrm>
        <a:graphic>
          <a:graphicData uri="http://schemas.openxmlformats.org/presentationml/2006/ole">
            <p:oleObj spid="_x0000_s100356" name="公式" r:id="rId4" imgW="228600" imgH="177480" progId="Equation.3">
              <p:embed/>
            </p:oleObj>
          </a:graphicData>
        </a:graphic>
      </p:graphicFrame>
      <p:sp>
        <p:nvSpPr>
          <p:cNvPr id="1003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0357" name="Object 5"/>
          <p:cNvGraphicFramePr>
            <a:graphicFrameLocks noChangeAspect="1"/>
          </p:cNvGraphicFramePr>
          <p:nvPr/>
        </p:nvGraphicFramePr>
        <p:xfrm>
          <a:off x="2597454" y="4071942"/>
          <a:ext cx="2546050" cy="642942"/>
        </p:xfrm>
        <a:graphic>
          <a:graphicData uri="http://schemas.openxmlformats.org/presentationml/2006/ole">
            <p:oleObj spid="_x0000_s100357" name="公式" r:id="rId5" imgW="939800" imgH="228600" progId="Equation.3">
              <p:embed/>
            </p:oleObj>
          </a:graphicData>
        </a:graphic>
      </p:graphicFrame>
      <p:graphicFrame>
        <p:nvGraphicFramePr>
          <p:cNvPr id="100359" name="Object 7"/>
          <p:cNvGraphicFramePr>
            <a:graphicFrameLocks noChangeAspect="1"/>
          </p:cNvGraphicFramePr>
          <p:nvPr/>
        </p:nvGraphicFramePr>
        <p:xfrm>
          <a:off x="7429520" y="2500310"/>
          <a:ext cx="550862" cy="642938"/>
        </p:xfrm>
        <a:graphic>
          <a:graphicData uri="http://schemas.openxmlformats.org/presentationml/2006/ole">
            <p:oleObj spid="_x0000_s100359" name="公式" r:id="rId6" imgW="203040" imgH="228600" progId="Equation.3">
              <p:embed/>
            </p:oleObj>
          </a:graphicData>
        </a:graphic>
      </p:graphicFrame>
      <p:sp>
        <p:nvSpPr>
          <p:cNvPr id="10036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0360" name="Object 8"/>
          <p:cNvGraphicFramePr>
            <a:graphicFrameLocks noChangeAspect="1"/>
          </p:cNvGraphicFramePr>
          <p:nvPr/>
        </p:nvGraphicFramePr>
        <p:xfrm>
          <a:off x="960424" y="4970463"/>
          <a:ext cx="1611312" cy="803275"/>
        </p:xfrm>
        <a:graphic>
          <a:graphicData uri="http://schemas.openxmlformats.org/presentationml/2006/ole">
            <p:oleObj spid="_x0000_s100360" name="公式" r:id="rId7" imgW="799920" imgH="393480" progId="Equation.3">
              <p:embed/>
            </p:oleObj>
          </a:graphicData>
        </a:graphic>
      </p:graphicFrame>
      <p:sp>
        <p:nvSpPr>
          <p:cNvPr id="18" name="矩形 17"/>
          <p:cNvSpPr/>
          <p:nvPr/>
        </p:nvSpPr>
        <p:spPr>
          <a:xfrm>
            <a:off x="2513002" y="5143512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光电子的最大初动能</a:t>
            </a:r>
          </a:p>
        </p:txBody>
      </p:sp>
      <p:sp>
        <p:nvSpPr>
          <p:cNvPr id="19" name="矩形 18"/>
          <p:cNvSpPr/>
          <p:nvPr/>
        </p:nvSpPr>
        <p:spPr>
          <a:xfrm>
            <a:off x="2285984" y="5929330"/>
            <a:ext cx="39290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爱因斯坦光电效应方程</a:t>
            </a:r>
          </a:p>
        </p:txBody>
      </p:sp>
    </p:spTree>
    <p:extLst>
      <p:ext uri="{BB962C8B-B14F-4D97-AF65-F5344CB8AC3E}">
        <p14:creationId xmlns:p14="http://schemas.microsoft.com/office/powerpoint/2010/main" xmlns="" val="14587919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211" name="Text Box 3"/>
          <p:cNvSpPr txBox="1">
            <a:spLocks noChangeArrowheads="1"/>
          </p:cNvSpPr>
          <p:nvPr/>
        </p:nvSpPr>
        <p:spPr bwMode="auto">
          <a:xfrm>
            <a:off x="336382" y="803289"/>
            <a:ext cx="6450196" cy="584769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</p:spPr>
        <p:txBody>
          <a:bodyPr wrap="square" lIns="91434" tIns="45717" rIns="91434" bIns="45717">
            <a:spAutoFit/>
          </a:bodyPr>
          <a:lstStyle/>
          <a:p>
            <a:pPr defTabSz="914784">
              <a:spcBef>
                <a:spcPct val="50000"/>
              </a:spcBef>
            </a:pPr>
            <a:r>
              <a:rPr kumimoji="1"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kumimoji="1"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爱因斯坦的光电效应方程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28596" y="1714488"/>
            <a:ext cx="8429684" cy="57150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rgbClr val="A50021"/>
              </a:buClr>
              <a:buSzPct val="75000"/>
            </a:pPr>
            <a:r>
              <a:rPr lang="en-US" altLang="zh-CN" sz="2800" b="1" dirty="0" smtClean="0">
                <a:solidFill>
                  <a:srgbClr val="C00000"/>
                </a:solidFill>
                <a:latin typeface="+mn-ea"/>
                <a:cs typeface="Verdana" pitchFamily="34" charset="0"/>
              </a:rPr>
              <a:t>·</a:t>
            </a:r>
            <a:r>
              <a:rPr lang="zh-CN" altLang="en-US" sz="2800" b="1" dirty="0" smtClean="0">
                <a:solidFill>
                  <a:srgbClr val="0000FF"/>
                </a:solidFill>
                <a:latin typeface="+mn-ea"/>
                <a:cs typeface="Verdana" pitchFamily="34" charset="0"/>
              </a:rPr>
              <a:t> 由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cs typeface="Verdana" pitchFamily="34" charset="0"/>
              </a:rPr>
              <a:t>光电效应方程</a:t>
            </a:r>
            <a:r>
              <a:rPr lang="zh-CN" altLang="en-US" sz="2800" b="1" dirty="0" smtClean="0">
                <a:solidFill>
                  <a:srgbClr val="0000FF"/>
                </a:solidFill>
                <a:latin typeface="+mn-ea"/>
                <a:cs typeface="Verdana" pitchFamily="34" charset="0"/>
              </a:rPr>
              <a:t>，可以解释上述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cs typeface="Verdana" pitchFamily="34" charset="0"/>
              </a:rPr>
              <a:t>疑难之处：</a:t>
            </a:r>
            <a:endParaRPr lang="en-US" altLang="zh-CN" sz="2800" b="1" dirty="0" smtClean="0">
              <a:solidFill>
                <a:srgbClr val="FF0000"/>
              </a:solidFill>
              <a:latin typeface="+mn-ea"/>
              <a:cs typeface="Verdana" pitchFamily="34" charset="0"/>
            </a:endParaRPr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428596" y="2755843"/>
            <a:ext cx="8429684" cy="381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+mn-ea"/>
                <a:cs typeface="Verdana" pitchFamily="34" charset="0"/>
              </a:rPr>
              <a:t>·</a:t>
            </a:r>
            <a:r>
              <a:rPr lang="zh-CN" altLang="en-US" sz="2800" dirty="0" smtClean="0"/>
              <a:t>光电子的最大初动能与入射光的频率</a:t>
            </a:r>
            <a:r>
              <a:rPr lang="en-US" sz="2800" dirty="0" smtClean="0"/>
              <a:t>    </a:t>
            </a:r>
            <a:r>
              <a:rPr lang="zh-CN" altLang="en-US" sz="2800" dirty="0" smtClean="0"/>
              <a:t>有关，而与光的强弱无关。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b="1" dirty="0" smtClean="0">
                <a:solidFill>
                  <a:srgbClr val="C00000"/>
                </a:solidFill>
                <a:latin typeface="+mn-ea"/>
                <a:cs typeface="Verdana" pitchFamily="34" charset="0"/>
              </a:rPr>
              <a:t>·</a:t>
            </a:r>
            <a:r>
              <a:rPr lang="zh-CN" altLang="en-US" sz="2800" dirty="0" smtClean="0"/>
              <a:t>只有当                    </a:t>
            </a:r>
            <a:r>
              <a:rPr lang="en-US" sz="2800" dirty="0" smtClean="0"/>
              <a:t> </a:t>
            </a:r>
            <a:r>
              <a:rPr lang="zh-CN" altLang="en-US" sz="2800" dirty="0" smtClean="0"/>
              <a:t>时，才有光电子逸出，</a:t>
            </a:r>
            <a:r>
              <a:rPr lang="en-US" sz="2800" dirty="0" smtClean="0"/>
              <a:t>          </a:t>
            </a:r>
            <a:r>
              <a:rPr lang="zh-CN" altLang="en-US" sz="2800" dirty="0" smtClean="0"/>
              <a:t>就是光电效应的截止频率 。</a:t>
            </a:r>
          </a:p>
          <a:p>
            <a:endParaRPr lang="en-US" altLang="zh-CN" sz="2800" dirty="0" smtClean="0"/>
          </a:p>
          <a:p>
            <a:endParaRPr lang="en-US" altLang="zh-CN" sz="2800" b="1" dirty="0" smtClean="0">
              <a:solidFill>
                <a:srgbClr val="C00000"/>
              </a:solidFill>
              <a:latin typeface="+mn-ea"/>
              <a:cs typeface="Verdana" pitchFamily="34" charset="0"/>
            </a:endParaRPr>
          </a:p>
          <a:p>
            <a:endParaRPr lang="en-US" altLang="zh-CN" sz="2800" b="1" dirty="0" smtClean="0">
              <a:solidFill>
                <a:srgbClr val="C00000"/>
              </a:solidFill>
              <a:latin typeface="+mn-ea"/>
              <a:cs typeface="Verdana" pitchFamily="34" charset="0"/>
            </a:endParaRPr>
          </a:p>
          <a:p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2403" name="Object 3"/>
          <p:cNvGraphicFramePr>
            <a:graphicFrameLocks noChangeAspect="1"/>
          </p:cNvGraphicFramePr>
          <p:nvPr/>
        </p:nvGraphicFramePr>
        <p:xfrm>
          <a:off x="5715008" y="795994"/>
          <a:ext cx="3071834" cy="775618"/>
        </p:xfrm>
        <a:graphic>
          <a:graphicData uri="http://schemas.openxmlformats.org/presentationml/2006/ole">
            <p:oleObj spid="_x0000_s102403" name="公式" r:id="rId4" imgW="939800" imgH="228600" progId="Equation.3">
              <p:embed/>
            </p:oleObj>
          </a:graphicData>
        </a:graphic>
      </p:graphicFrame>
      <p:graphicFrame>
        <p:nvGraphicFramePr>
          <p:cNvPr id="102404" name="Object 4"/>
          <p:cNvGraphicFramePr>
            <a:graphicFrameLocks noChangeAspect="1"/>
          </p:cNvGraphicFramePr>
          <p:nvPr/>
        </p:nvGraphicFramePr>
        <p:xfrm>
          <a:off x="6500826" y="2859087"/>
          <a:ext cx="431800" cy="427037"/>
        </p:xfrm>
        <a:graphic>
          <a:graphicData uri="http://schemas.openxmlformats.org/presentationml/2006/ole">
            <p:oleObj spid="_x0000_s102404" name="公式" r:id="rId5" imgW="126720" imgH="139680" progId="Equation.3">
              <p:embed/>
            </p:oleObj>
          </a:graphicData>
        </a:graphic>
      </p:graphicFrame>
      <p:graphicFrame>
        <p:nvGraphicFramePr>
          <p:cNvPr id="102405" name="Object 5"/>
          <p:cNvGraphicFramePr>
            <a:graphicFrameLocks noChangeAspect="1"/>
          </p:cNvGraphicFramePr>
          <p:nvPr/>
        </p:nvGraphicFramePr>
        <p:xfrm>
          <a:off x="2056770" y="4000504"/>
          <a:ext cx="1443660" cy="642942"/>
        </p:xfrm>
        <a:graphic>
          <a:graphicData uri="http://schemas.openxmlformats.org/presentationml/2006/ole">
            <p:oleObj spid="_x0000_s102405" name="公式" r:id="rId6" imgW="533160" imgH="228600" progId="Equation.3">
              <p:embed/>
            </p:oleObj>
          </a:graphicData>
        </a:graphic>
      </p:graphicFrame>
      <p:sp>
        <p:nvSpPr>
          <p:cNvPr id="10240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2406" name="Object 6"/>
          <p:cNvGraphicFramePr>
            <a:graphicFrameLocks noChangeAspect="1"/>
          </p:cNvGraphicFramePr>
          <p:nvPr/>
        </p:nvGraphicFramePr>
        <p:xfrm>
          <a:off x="6929454" y="3929066"/>
          <a:ext cx="1076554" cy="857256"/>
        </p:xfrm>
        <a:graphic>
          <a:graphicData uri="http://schemas.openxmlformats.org/presentationml/2006/ole">
            <p:oleObj spid="_x0000_s102406" r:id="rId7" imgW="520474" imgH="393529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4587919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211" name="Text Box 3"/>
          <p:cNvSpPr txBox="1">
            <a:spLocks noChangeArrowheads="1"/>
          </p:cNvSpPr>
          <p:nvPr/>
        </p:nvSpPr>
        <p:spPr bwMode="auto">
          <a:xfrm>
            <a:off x="336382" y="803289"/>
            <a:ext cx="6450196" cy="584769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</p:spPr>
        <p:txBody>
          <a:bodyPr wrap="square" lIns="91434" tIns="45717" rIns="91434" bIns="45717">
            <a:spAutoFit/>
          </a:bodyPr>
          <a:lstStyle/>
          <a:p>
            <a:pPr defTabSz="914784">
              <a:spcBef>
                <a:spcPct val="50000"/>
              </a:spcBef>
            </a:pPr>
            <a:r>
              <a:rPr kumimoji="1"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kumimoji="1"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爱因斯坦的光电效应方程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28596" y="1714488"/>
            <a:ext cx="8429684" cy="57150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rgbClr val="A50021"/>
              </a:buClr>
              <a:buSzPct val="75000"/>
            </a:pPr>
            <a:r>
              <a:rPr lang="en-US" altLang="zh-CN" sz="2800" b="1" dirty="0" smtClean="0">
                <a:solidFill>
                  <a:srgbClr val="C00000"/>
                </a:solidFill>
                <a:latin typeface="+mn-ea"/>
                <a:cs typeface="Verdana" pitchFamily="34" charset="0"/>
              </a:rPr>
              <a:t>·</a:t>
            </a:r>
            <a:r>
              <a:rPr lang="zh-CN" altLang="en-US" sz="2800" b="1" dirty="0" smtClean="0">
                <a:solidFill>
                  <a:srgbClr val="0000FF"/>
                </a:solidFill>
                <a:latin typeface="+mn-ea"/>
                <a:cs typeface="Verdana" pitchFamily="34" charset="0"/>
              </a:rPr>
              <a:t> 由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cs typeface="Verdana" pitchFamily="34" charset="0"/>
              </a:rPr>
              <a:t>光电效应方程</a:t>
            </a:r>
            <a:r>
              <a:rPr lang="zh-CN" altLang="en-US" sz="2800" b="1" dirty="0" smtClean="0">
                <a:solidFill>
                  <a:srgbClr val="0000FF"/>
                </a:solidFill>
                <a:latin typeface="+mn-ea"/>
                <a:cs typeface="Verdana" pitchFamily="34" charset="0"/>
              </a:rPr>
              <a:t>，可以解释上述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cs typeface="Verdana" pitchFamily="34" charset="0"/>
              </a:rPr>
              <a:t>疑难之处：</a:t>
            </a:r>
            <a:endParaRPr lang="en-US" altLang="zh-CN" sz="2800" b="1" dirty="0" smtClean="0">
              <a:solidFill>
                <a:srgbClr val="FF0000"/>
              </a:solidFill>
              <a:latin typeface="+mn-ea"/>
              <a:cs typeface="Verdana" pitchFamily="34" charset="0"/>
            </a:endParaRPr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500034" y="2615226"/>
            <a:ext cx="8429684" cy="338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+mn-ea"/>
                <a:cs typeface="Verdana" pitchFamily="34" charset="0"/>
              </a:rPr>
              <a:t>·</a:t>
            </a:r>
            <a:r>
              <a:rPr lang="zh-CN" altLang="en-US" sz="2800" dirty="0" smtClean="0"/>
              <a:t>对于一定频率（颜色相同）的光，当光强较强时，入射的光子数较多，照射金属时产生的光电子数也较多，因此饱和电流较大。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b="1" dirty="0" smtClean="0">
                <a:solidFill>
                  <a:srgbClr val="C00000"/>
                </a:solidFill>
                <a:latin typeface="+mn-ea"/>
                <a:cs typeface="Verdana" pitchFamily="34" charset="0"/>
              </a:rPr>
              <a:t>·</a:t>
            </a:r>
            <a:r>
              <a:rPr lang="zh-CN" altLang="en-US" sz="2800" dirty="0" smtClean="0"/>
              <a:t>电子一次性吸收光子的全部能量，不需要积累能量的时间，因此光电流的产生几乎是瞬时的。</a:t>
            </a:r>
            <a:endParaRPr lang="en-US" altLang="zh-CN" sz="2800" b="1" dirty="0" smtClean="0">
              <a:solidFill>
                <a:srgbClr val="C00000"/>
              </a:solidFill>
              <a:latin typeface="+mn-ea"/>
              <a:cs typeface="Verdana" pitchFamily="34" charset="0"/>
            </a:endParaRPr>
          </a:p>
          <a:p>
            <a:endParaRPr lang="en-US" altLang="zh-CN" sz="2800" b="1" dirty="0" smtClean="0">
              <a:solidFill>
                <a:srgbClr val="C00000"/>
              </a:solidFill>
              <a:latin typeface="+mn-ea"/>
              <a:cs typeface="Verdana" pitchFamily="34" charset="0"/>
            </a:endParaRPr>
          </a:p>
          <a:p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2403" name="Object 3"/>
          <p:cNvGraphicFramePr>
            <a:graphicFrameLocks noChangeAspect="1"/>
          </p:cNvGraphicFramePr>
          <p:nvPr/>
        </p:nvGraphicFramePr>
        <p:xfrm>
          <a:off x="5715008" y="795994"/>
          <a:ext cx="3071834" cy="775618"/>
        </p:xfrm>
        <a:graphic>
          <a:graphicData uri="http://schemas.openxmlformats.org/presentationml/2006/ole">
            <p:oleObj spid="_x0000_s103426" name="公式" r:id="rId4" imgW="939800" imgH="228600" progId="Equation.3">
              <p:embed/>
            </p:oleObj>
          </a:graphicData>
        </a:graphic>
      </p:graphicFrame>
      <p:sp>
        <p:nvSpPr>
          <p:cNvPr id="10240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587919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211" name="Text Box 3"/>
          <p:cNvSpPr txBox="1">
            <a:spLocks noChangeArrowheads="1"/>
          </p:cNvSpPr>
          <p:nvPr/>
        </p:nvSpPr>
        <p:spPr bwMode="auto">
          <a:xfrm>
            <a:off x="336382" y="803289"/>
            <a:ext cx="6450196" cy="584769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</p:spPr>
        <p:txBody>
          <a:bodyPr wrap="square" lIns="91434" tIns="45717" rIns="91434" bIns="45717">
            <a:spAutoFit/>
          </a:bodyPr>
          <a:lstStyle/>
          <a:p>
            <a:pPr defTabSz="914784">
              <a:spcBef>
                <a:spcPct val="50000"/>
              </a:spcBef>
            </a:pPr>
            <a:r>
              <a:rPr kumimoji="1"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kumimoji="1"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爱因斯坦的光电效应方程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28596" y="1643050"/>
            <a:ext cx="8429684" cy="164307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rgbClr val="A50021"/>
              </a:buClr>
              <a:buSzPct val="75000"/>
            </a:pPr>
            <a:r>
              <a:rPr lang="en-US" altLang="zh-CN" sz="2800" b="1" dirty="0" smtClean="0">
                <a:solidFill>
                  <a:srgbClr val="C00000"/>
                </a:solidFill>
                <a:latin typeface="+mn-ea"/>
                <a:cs typeface="Verdana" pitchFamily="34" charset="0"/>
              </a:rPr>
              <a:t>·</a:t>
            </a:r>
            <a:r>
              <a:rPr lang="zh-CN" altLang="en-US" sz="2800" b="1" dirty="0" smtClean="0">
                <a:solidFill>
                  <a:srgbClr val="0000FF"/>
                </a:solidFill>
                <a:latin typeface="+mn-ea"/>
                <a:cs typeface="Verdana" pitchFamily="34" charset="0"/>
              </a:rPr>
              <a:t> </a:t>
            </a:r>
            <a:r>
              <a:rPr lang="en-US" sz="2800" dirty="0" smtClean="0"/>
              <a:t>1907</a:t>
            </a:r>
            <a:r>
              <a:rPr lang="zh-CN" altLang="en-US" sz="2800" dirty="0" smtClean="0"/>
              <a:t>年起，</a:t>
            </a:r>
            <a:r>
              <a:rPr lang="zh-CN" altLang="en-US" sz="2800" dirty="0" smtClean="0">
                <a:solidFill>
                  <a:srgbClr val="FF0000"/>
                </a:solidFill>
              </a:rPr>
              <a:t>密立根</a:t>
            </a:r>
            <a:r>
              <a:rPr lang="zh-CN" altLang="en-US" sz="2800" dirty="0" smtClean="0"/>
              <a:t>（美国物理学家）测量金属的遏止电压  </a:t>
            </a:r>
            <a:r>
              <a:rPr lang="en-US" sz="2800" dirty="0" smtClean="0"/>
              <a:t>    </a:t>
            </a:r>
            <a:r>
              <a:rPr lang="zh-CN" altLang="en-US" sz="2800" dirty="0" smtClean="0"/>
              <a:t>，与入射光的频率   </a:t>
            </a:r>
            <a:r>
              <a:rPr lang="en-US" sz="2800" dirty="0" smtClean="0"/>
              <a:t> </a:t>
            </a:r>
            <a:r>
              <a:rPr lang="zh-CN" altLang="en-US" sz="2800" dirty="0" smtClean="0"/>
              <a:t>，由此算出普朗克常量</a:t>
            </a:r>
            <a:r>
              <a:rPr lang="en-US" sz="2800" dirty="0" smtClean="0"/>
              <a:t> </a:t>
            </a:r>
            <a:endParaRPr lang="en-US" altLang="zh-CN" sz="2800" b="1" dirty="0" smtClean="0">
              <a:solidFill>
                <a:srgbClr val="FF0000"/>
              </a:solidFill>
              <a:latin typeface="+mn-ea"/>
              <a:cs typeface="Verdana" pitchFamily="34" charset="0"/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2403" name="Object 3"/>
          <p:cNvGraphicFramePr>
            <a:graphicFrameLocks noChangeAspect="1"/>
          </p:cNvGraphicFramePr>
          <p:nvPr/>
        </p:nvGraphicFramePr>
        <p:xfrm>
          <a:off x="5715008" y="795994"/>
          <a:ext cx="3071834" cy="775618"/>
        </p:xfrm>
        <a:graphic>
          <a:graphicData uri="http://schemas.openxmlformats.org/presentationml/2006/ole">
            <p:oleObj spid="_x0000_s105474" name="公式" r:id="rId4" imgW="939800" imgH="228600" progId="Equation.3">
              <p:embed/>
            </p:oleObj>
          </a:graphicData>
        </a:graphic>
      </p:graphicFrame>
      <p:sp>
        <p:nvSpPr>
          <p:cNvPr id="10240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5475" name="Object 3"/>
          <p:cNvGraphicFramePr>
            <a:graphicFrameLocks noChangeAspect="1"/>
          </p:cNvGraphicFramePr>
          <p:nvPr/>
        </p:nvGraphicFramePr>
        <p:xfrm>
          <a:off x="2357422" y="2071678"/>
          <a:ext cx="500066" cy="568256"/>
        </p:xfrm>
        <a:graphic>
          <a:graphicData uri="http://schemas.openxmlformats.org/presentationml/2006/ole">
            <p:oleObj spid="_x0000_s105475" r:id="rId5" imgW="203112" imgH="228501" progId="">
              <p:embed/>
            </p:oleObj>
          </a:graphicData>
        </a:graphic>
      </p:graphicFrame>
      <p:sp>
        <p:nvSpPr>
          <p:cNvPr id="1054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5477" name="Object 5"/>
          <p:cNvGraphicFramePr>
            <a:graphicFrameLocks noChangeAspect="1"/>
          </p:cNvGraphicFramePr>
          <p:nvPr/>
        </p:nvGraphicFramePr>
        <p:xfrm>
          <a:off x="5857884" y="2143116"/>
          <a:ext cx="357190" cy="357203"/>
        </p:xfrm>
        <a:graphic>
          <a:graphicData uri="http://schemas.openxmlformats.org/presentationml/2006/ole">
            <p:oleObj spid="_x0000_s105477" name="公式" r:id="rId6" imgW="126835" imgH="139518" progId="Equation.3">
              <p:embed/>
            </p:oleObj>
          </a:graphicData>
        </a:graphic>
      </p:graphicFrame>
      <p:sp>
        <p:nvSpPr>
          <p:cNvPr id="10548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5479" name="Object 7"/>
          <p:cNvGraphicFramePr>
            <a:graphicFrameLocks noChangeAspect="1"/>
          </p:cNvGraphicFramePr>
          <p:nvPr/>
        </p:nvGraphicFramePr>
        <p:xfrm>
          <a:off x="1928794" y="2571744"/>
          <a:ext cx="428628" cy="428628"/>
        </p:xfrm>
        <a:graphic>
          <a:graphicData uri="http://schemas.openxmlformats.org/presentationml/2006/ole">
            <p:oleObj spid="_x0000_s105479" name="公式" r:id="rId7" imgW="126780" imgH="164814" progId="Equation.3">
              <p:embed/>
            </p:oleObj>
          </a:graphicData>
        </a:graphic>
      </p:graphicFrame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5481" name="Object 9"/>
          <p:cNvGraphicFramePr>
            <a:graphicFrameLocks noChangeAspect="1"/>
          </p:cNvGraphicFramePr>
          <p:nvPr/>
        </p:nvGraphicFramePr>
        <p:xfrm>
          <a:off x="3143240" y="2653822"/>
          <a:ext cx="2214578" cy="989492"/>
        </p:xfrm>
        <a:graphic>
          <a:graphicData uri="http://schemas.openxmlformats.org/presentationml/2006/ole">
            <p:oleObj spid="_x0000_s105481" r:id="rId8" imgW="901309" imgH="393529" progId="">
              <p:embed/>
            </p:oleObj>
          </a:graphicData>
        </a:graphic>
      </p:graphicFrame>
      <p:pic>
        <p:nvPicPr>
          <p:cNvPr id="105487" name="Picture 15" descr="C:\Users\Administrator\AppData\Roaming\Tencent\Users\23020877\QQ\WinTemp\RichOle\B7T]WJ){%A$5{@G_%RK7O66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157818" y="3733824"/>
            <a:ext cx="3771900" cy="3124200"/>
          </a:xfrm>
          <a:prstGeom prst="rect">
            <a:avLst/>
          </a:prstGeom>
          <a:noFill/>
        </p:spPr>
      </p:pic>
      <p:pic>
        <p:nvPicPr>
          <p:cNvPr id="105488" name="Picture 16" descr="C:\Users\Administrator\AppData\Roaming\Tencent\Users\23020877\QQ\WinTemp\RichOle\TGE16I(8X}Q2]Z67F3QZ0)2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-32" y="5072074"/>
            <a:ext cx="5068887" cy="1071570"/>
          </a:xfrm>
          <a:prstGeom prst="rect">
            <a:avLst/>
          </a:prstGeom>
          <a:noFill/>
        </p:spPr>
      </p:pic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214282" y="4000504"/>
            <a:ext cx="4429156" cy="10001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rgbClr val="A50021"/>
              </a:buClr>
              <a:buSzPct val="75000"/>
            </a:pPr>
            <a:r>
              <a:rPr lang="en-US" altLang="zh-CN" sz="2800" b="1" dirty="0" smtClean="0">
                <a:solidFill>
                  <a:srgbClr val="C00000"/>
                </a:solidFill>
                <a:latin typeface="+mn-ea"/>
                <a:cs typeface="Verdana" pitchFamily="34" charset="0"/>
              </a:rPr>
              <a:t>·</a:t>
            </a:r>
            <a:r>
              <a:rPr lang="zh-CN" altLang="en-US" sz="2800" dirty="0" smtClean="0"/>
              <a:t>某金属的截止电压和频率</a:t>
            </a:r>
            <a:r>
              <a:rPr lang="en-US" sz="2800" dirty="0" smtClean="0"/>
              <a:t> </a:t>
            </a:r>
            <a:r>
              <a:rPr lang="zh-CN" altLang="en-US" sz="2800" dirty="0" smtClean="0"/>
              <a:t>的几组数据</a:t>
            </a:r>
            <a:endParaRPr lang="en-US" altLang="zh-CN" sz="2800" b="1" dirty="0" smtClean="0">
              <a:solidFill>
                <a:srgbClr val="FF0000"/>
              </a:solidFill>
              <a:latin typeface="+mn-ea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87919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211" name="Text Box 3"/>
          <p:cNvSpPr txBox="1">
            <a:spLocks noChangeArrowheads="1"/>
          </p:cNvSpPr>
          <p:nvPr/>
        </p:nvSpPr>
        <p:spPr bwMode="auto">
          <a:xfrm>
            <a:off x="336382" y="803289"/>
            <a:ext cx="6450196" cy="584769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</p:spPr>
        <p:txBody>
          <a:bodyPr wrap="square" lIns="91434" tIns="45717" rIns="91434" bIns="45717">
            <a:spAutoFit/>
          </a:bodyPr>
          <a:lstStyle/>
          <a:p>
            <a:pPr defTabSz="914784">
              <a:spcBef>
                <a:spcPct val="50000"/>
              </a:spcBef>
            </a:pPr>
            <a:r>
              <a:rPr kumimoji="1"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kumimoji="1"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爱因斯坦的光电效应方程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40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54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548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571472" y="1571612"/>
            <a:ext cx="7786742" cy="485778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A50021"/>
              </a:buClr>
              <a:buSzPct val="75000"/>
            </a:pPr>
            <a:r>
              <a:rPr lang="zh-CN" altLang="en-US" sz="2400" b="1" dirty="0" smtClean="0">
                <a:latin typeface="+mn-ea"/>
                <a:cs typeface="Verdana" pitchFamily="34" charset="0"/>
              </a:rPr>
              <a:t>例：某光源能发出波长为        的可见光，用它照射某金属能发生光电效应，产生光电子的最大初动能为</a:t>
            </a:r>
            <a:endParaRPr lang="en-US" altLang="zh-CN" sz="2400" b="1" dirty="0" smtClean="0">
              <a:latin typeface="+mn-ea"/>
              <a:cs typeface="Verdan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A50021"/>
              </a:buClr>
              <a:buSzPct val="75000"/>
            </a:pPr>
            <a:r>
              <a:rPr lang="en-US" altLang="zh-CN" sz="2400" b="1" dirty="0" smtClean="0">
                <a:latin typeface="+mn-ea"/>
                <a:cs typeface="Verdana" pitchFamily="34" charset="0"/>
              </a:rPr>
              <a:t>       </a:t>
            </a:r>
            <a:r>
              <a:rPr lang="zh-CN" altLang="en-US" sz="2400" b="1" dirty="0" smtClean="0">
                <a:latin typeface="+mn-ea"/>
                <a:cs typeface="Verdana" pitchFamily="34" charset="0"/>
              </a:rPr>
              <a:t>。已知普朗克常量                  ，光速</a:t>
            </a:r>
            <a:endParaRPr lang="en-US" altLang="zh-CN" sz="2400" b="1" dirty="0" smtClean="0">
              <a:latin typeface="+mn-ea"/>
              <a:cs typeface="Verdan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A50021"/>
              </a:buClr>
              <a:buSzPct val="75000"/>
            </a:pPr>
            <a:r>
              <a:rPr lang="en-US" altLang="zh-CN" sz="2400" b="1" dirty="0" smtClean="0">
                <a:latin typeface="+mn-ea"/>
                <a:cs typeface="Verdana" pitchFamily="34" charset="0"/>
              </a:rPr>
              <a:t>             </a:t>
            </a:r>
            <a:r>
              <a:rPr lang="zh-CN" altLang="en-US" sz="2400" b="1" dirty="0" smtClean="0">
                <a:latin typeface="+mn-ea"/>
                <a:cs typeface="Verdana" pitchFamily="34" charset="0"/>
              </a:rPr>
              <a:t>。求：</a:t>
            </a:r>
            <a:endParaRPr lang="en-US" altLang="zh-CN" sz="2400" b="1" dirty="0" smtClean="0">
              <a:latin typeface="+mn-ea"/>
              <a:cs typeface="Verdan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A50021"/>
              </a:buClr>
              <a:buSzPct val="75000"/>
            </a:pPr>
            <a:r>
              <a:rPr lang="zh-CN" altLang="en-US" sz="2400" b="1" dirty="0" smtClean="0">
                <a:latin typeface="+mn-ea"/>
                <a:cs typeface="Verdana" pitchFamily="34" charset="0"/>
              </a:rPr>
              <a:t>（</a:t>
            </a:r>
            <a:r>
              <a:rPr lang="en-US" altLang="zh-CN" sz="2400" b="1" dirty="0" smtClean="0">
                <a:latin typeface="+mn-ea"/>
                <a:cs typeface="Verdana" pitchFamily="34" charset="0"/>
              </a:rPr>
              <a:t>1</a:t>
            </a:r>
            <a:r>
              <a:rPr lang="zh-CN" altLang="en-US" sz="2400" b="1" dirty="0" smtClean="0">
                <a:latin typeface="+mn-ea"/>
                <a:cs typeface="Verdana" pitchFamily="34" charset="0"/>
              </a:rPr>
              <a:t>）上述可见光中每个光子的能量；</a:t>
            </a:r>
            <a:endParaRPr lang="en-US" altLang="zh-CN" sz="2400" b="1" dirty="0" smtClean="0">
              <a:latin typeface="+mn-ea"/>
              <a:cs typeface="Verdan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A50021"/>
              </a:buClr>
              <a:buSzPct val="75000"/>
            </a:pPr>
            <a:r>
              <a:rPr lang="zh-CN" altLang="en-US" sz="2400" b="1" dirty="0" smtClean="0">
                <a:latin typeface="+mn-ea"/>
                <a:cs typeface="Verdana" pitchFamily="34" charset="0"/>
              </a:rPr>
              <a:t>（</a:t>
            </a:r>
            <a:r>
              <a:rPr lang="en-US" altLang="zh-CN" sz="2400" b="1" dirty="0" smtClean="0">
                <a:latin typeface="+mn-ea"/>
                <a:cs typeface="Verdana" pitchFamily="34" charset="0"/>
              </a:rPr>
              <a:t>2</a:t>
            </a:r>
            <a:r>
              <a:rPr lang="zh-CN" altLang="en-US" sz="2400" b="1" dirty="0" smtClean="0">
                <a:latin typeface="+mn-ea"/>
                <a:cs typeface="Verdana" pitchFamily="34" charset="0"/>
              </a:rPr>
              <a:t>）该金属的逸出功。</a:t>
            </a:r>
            <a:endParaRPr lang="en-US" altLang="zh-CN" sz="2400" b="1" dirty="0" smtClean="0">
              <a:latin typeface="+mn-ea"/>
              <a:cs typeface="Verdan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A50021"/>
              </a:buClr>
              <a:buSzPct val="75000"/>
            </a:pPr>
            <a:r>
              <a:rPr lang="zh-CN" altLang="en-US" sz="2400" b="1" dirty="0" smtClean="0">
                <a:latin typeface="+mn-ea"/>
                <a:cs typeface="Verdana" pitchFamily="34" charset="0"/>
              </a:rPr>
              <a:t>解：（</a:t>
            </a:r>
            <a:r>
              <a:rPr lang="en-US" altLang="zh-CN" sz="2400" b="1" dirty="0" smtClean="0">
                <a:latin typeface="+mn-ea"/>
                <a:cs typeface="Verdana" pitchFamily="34" charset="0"/>
              </a:rPr>
              <a:t>1</a:t>
            </a:r>
            <a:r>
              <a:rPr lang="zh-CN" altLang="en-US" sz="2400" b="1" dirty="0" smtClean="0">
                <a:latin typeface="+mn-ea"/>
                <a:cs typeface="Verdana" pitchFamily="34" charset="0"/>
              </a:rPr>
              <a:t>）每个光子的能量</a:t>
            </a:r>
            <a:endParaRPr lang="en-US" altLang="zh-CN" sz="2400" b="1" dirty="0" smtClean="0">
              <a:latin typeface="+mn-ea"/>
              <a:cs typeface="Verdan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A50021"/>
              </a:buClr>
              <a:buSzPct val="75000"/>
            </a:pPr>
            <a:endParaRPr lang="en-US" altLang="zh-CN" sz="2400" b="1" dirty="0" smtClean="0">
              <a:latin typeface="+mn-ea"/>
              <a:cs typeface="Verdan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A50021"/>
              </a:buClr>
              <a:buSzPct val="75000"/>
            </a:pPr>
            <a:endParaRPr lang="en-US" altLang="zh-CN" sz="2400" b="1" dirty="0" smtClean="0">
              <a:latin typeface="+mn-ea"/>
              <a:cs typeface="Verdan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A50021"/>
              </a:buClr>
              <a:buSzPct val="75000"/>
            </a:pPr>
            <a:r>
              <a:rPr lang="zh-CN" altLang="en-US" sz="2400" b="1" dirty="0" smtClean="0">
                <a:latin typeface="+mn-ea"/>
                <a:cs typeface="Verdana" pitchFamily="34" charset="0"/>
              </a:rPr>
              <a:t>（</a:t>
            </a:r>
            <a:r>
              <a:rPr lang="en-US" altLang="zh-CN" sz="2400" b="1" dirty="0" smtClean="0">
                <a:latin typeface="+mn-ea"/>
                <a:cs typeface="Verdana" pitchFamily="34" charset="0"/>
              </a:rPr>
              <a:t>2</a:t>
            </a:r>
            <a:r>
              <a:rPr lang="zh-CN" altLang="en-US" sz="2400" b="1" dirty="0" smtClean="0">
                <a:latin typeface="+mn-ea"/>
                <a:cs typeface="Verdana" pitchFamily="34" charset="0"/>
              </a:rPr>
              <a:t>）根据光电效应方程，可得该金属的逸出功</a:t>
            </a:r>
            <a:endParaRPr lang="en-US" altLang="zh-CN" sz="2400" b="1" dirty="0" smtClean="0">
              <a:latin typeface="+mn-ea"/>
              <a:cs typeface="Verdan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A50021"/>
              </a:buClr>
              <a:buSzPct val="75000"/>
            </a:pPr>
            <a:endParaRPr lang="en-US" altLang="zh-CN" sz="2400" b="1" dirty="0" smtClean="0">
              <a:latin typeface="+mn-ea"/>
              <a:cs typeface="Verdan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A50021"/>
              </a:buClr>
              <a:buSzPct val="75000"/>
            </a:pPr>
            <a:endParaRPr lang="en-US" altLang="zh-CN" sz="2400" b="1" dirty="0" smtClean="0">
              <a:latin typeface="+mn-ea"/>
              <a:cs typeface="Verdana" pitchFamily="34" charset="0"/>
            </a:endParaRPr>
          </a:p>
        </p:txBody>
      </p:sp>
      <p:graphicFrame>
        <p:nvGraphicFramePr>
          <p:cNvPr id="107527" name="Object 7"/>
          <p:cNvGraphicFramePr>
            <a:graphicFrameLocks noChangeAspect="1"/>
          </p:cNvGraphicFramePr>
          <p:nvPr/>
        </p:nvGraphicFramePr>
        <p:xfrm>
          <a:off x="4094167" y="1571612"/>
          <a:ext cx="1120775" cy="528637"/>
        </p:xfrm>
        <a:graphic>
          <a:graphicData uri="http://schemas.openxmlformats.org/presentationml/2006/ole">
            <p:oleObj spid="_x0000_s107527" name="公式" r:id="rId4" imgW="431640" imgH="203040" progId="Equation.3">
              <p:embed/>
            </p:oleObj>
          </a:graphicData>
        </a:graphic>
      </p:graphicFrame>
      <p:graphicFrame>
        <p:nvGraphicFramePr>
          <p:cNvPr id="107528" name="Object 8"/>
          <p:cNvGraphicFramePr>
            <a:graphicFrameLocks noChangeAspect="1"/>
          </p:cNvGraphicFramePr>
          <p:nvPr/>
        </p:nvGraphicFramePr>
        <p:xfrm>
          <a:off x="571481" y="2395534"/>
          <a:ext cx="1285875" cy="461962"/>
        </p:xfrm>
        <a:graphic>
          <a:graphicData uri="http://schemas.openxmlformats.org/presentationml/2006/ole">
            <p:oleObj spid="_x0000_s107528" name="公式" r:id="rId5" imgW="495000" imgH="177480" progId="Equation.3">
              <p:embed/>
            </p:oleObj>
          </a:graphicData>
        </a:graphic>
      </p:graphicFrame>
      <p:graphicFrame>
        <p:nvGraphicFramePr>
          <p:cNvPr id="107529" name="Object 9"/>
          <p:cNvGraphicFramePr>
            <a:graphicFrameLocks noChangeAspect="1"/>
          </p:cNvGraphicFramePr>
          <p:nvPr/>
        </p:nvGraphicFramePr>
        <p:xfrm>
          <a:off x="1428728" y="4429132"/>
          <a:ext cx="6262688" cy="1023938"/>
        </p:xfrm>
        <a:graphic>
          <a:graphicData uri="http://schemas.openxmlformats.org/presentationml/2006/ole">
            <p:oleObj spid="_x0000_s107529" name="公式" r:id="rId6" imgW="2412720" imgH="393480" progId="Equation.3">
              <p:embed/>
            </p:oleObj>
          </a:graphicData>
        </a:graphic>
      </p:graphicFrame>
      <p:graphicFrame>
        <p:nvGraphicFramePr>
          <p:cNvPr id="107530" name="Object 10"/>
          <p:cNvGraphicFramePr>
            <a:graphicFrameLocks noChangeAspect="1"/>
          </p:cNvGraphicFramePr>
          <p:nvPr/>
        </p:nvGraphicFramePr>
        <p:xfrm>
          <a:off x="996972" y="5907109"/>
          <a:ext cx="6789738" cy="593725"/>
        </p:xfrm>
        <a:graphic>
          <a:graphicData uri="http://schemas.openxmlformats.org/presentationml/2006/ole">
            <p:oleObj spid="_x0000_s107530" name="公式" r:id="rId7" imgW="2616120" imgH="228600" progId="Equation.3">
              <p:embed/>
            </p:oleObj>
          </a:graphicData>
        </a:graphic>
      </p:graphicFrame>
      <p:graphicFrame>
        <p:nvGraphicFramePr>
          <p:cNvPr id="107531" name="Object 11"/>
          <p:cNvGraphicFramePr>
            <a:graphicFrameLocks noChangeAspect="1"/>
          </p:cNvGraphicFramePr>
          <p:nvPr/>
        </p:nvGraphicFramePr>
        <p:xfrm>
          <a:off x="4286248" y="2357438"/>
          <a:ext cx="2643206" cy="450915"/>
        </p:xfrm>
        <a:graphic>
          <a:graphicData uri="http://schemas.openxmlformats.org/presentationml/2006/ole">
            <p:oleObj spid="_x0000_s107531" name="公式" r:id="rId8" imgW="1193760" imgH="203040" progId="Equation.3">
              <p:embed/>
            </p:oleObj>
          </a:graphicData>
        </a:graphic>
      </p:graphicFrame>
      <p:graphicFrame>
        <p:nvGraphicFramePr>
          <p:cNvPr id="107532" name="Object 12"/>
          <p:cNvGraphicFramePr>
            <a:graphicFrameLocks noChangeAspect="1"/>
          </p:cNvGraphicFramePr>
          <p:nvPr/>
        </p:nvGraphicFramePr>
        <p:xfrm>
          <a:off x="660387" y="2786063"/>
          <a:ext cx="2054225" cy="450850"/>
        </p:xfrm>
        <a:graphic>
          <a:graphicData uri="http://schemas.openxmlformats.org/presentationml/2006/ole">
            <p:oleObj spid="_x0000_s107532" name="公式" r:id="rId9" imgW="927000" imgH="20304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4587919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211" name="Text Box 3"/>
          <p:cNvSpPr txBox="1">
            <a:spLocks noChangeArrowheads="1"/>
          </p:cNvSpPr>
          <p:nvPr/>
        </p:nvSpPr>
        <p:spPr bwMode="auto">
          <a:xfrm>
            <a:off x="336382" y="803289"/>
            <a:ext cx="6450196" cy="584769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</p:spPr>
        <p:txBody>
          <a:bodyPr wrap="square" lIns="91434" tIns="45717" rIns="91434" bIns="45717">
            <a:spAutoFit/>
          </a:bodyPr>
          <a:lstStyle/>
          <a:p>
            <a:pPr defTabSz="914784">
              <a:spcBef>
                <a:spcPct val="50000"/>
              </a:spcBef>
            </a:pPr>
            <a:r>
              <a:rPr kumimoji="1"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kumimoji="1"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康普顿效应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71472" y="1714488"/>
            <a:ext cx="8429684" cy="235745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rgbClr val="A50021"/>
              </a:buClr>
              <a:buSzPct val="75000"/>
            </a:pPr>
            <a:r>
              <a:rPr lang="zh-CN" altLang="en-US" sz="2800" dirty="0" smtClean="0"/>
              <a:t>康普顿（美国物理学家）研究石墨对  射线的散射时，发现</a:t>
            </a:r>
            <a:endParaRPr lang="en-US" altLang="zh-CN" sz="2800" dirty="0" smtClean="0"/>
          </a:p>
          <a:p>
            <a:pPr marL="342900" indent="-342900" algn="just">
              <a:spcBef>
                <a:spcPct val="20000"/>
              </a:spcBef>
              <a:buClr>
                <a:srgbClr val="A50021"/>
              </a:buClr>
              <a:buSzPct val="75000"/>
            </a:pPr>
            <a:r>
              <a:rPr lang="en-US" altLang="zh-CN" sz="2800" b="1" dirty="0" smtClean="0">
                <a:solidFill>
                  <a:srgbClr val="C00000"/>
                </a:solidFill>
                <a:latin typeface="+mn-ea"/>
                <a:cs typeface="Verdana" pitchFamily="34" charset="0"/>
              </a:rPr>
              <a:t>·</a:t>
            </a:r>
            <a:r>
              <a:rPr lang="zh-CN" altLang="en-US" sz="2800" dirty="0" smtClean="0"/>
              <a:t>在散射的</a:t>
            </a:r>
            <a:r>
              <a:rPr lang="en-US" sz="2800" dirty="0" smtClean="0"/>
              <a:t>  </a:t>
            </a:r>
            <a:r>
              <a:rPr lang="zh-CN" altLang="en-US" sz="2800" dirty="0" smtClean="0"/>
              <a:t>射线中，有的波长与入射波长 </a:t>
            </a:r>
            <a:r>
              <a:rPr lang="en-US" sz="2800" dirty="0" smtClean="0"/>
              <a:t>   </a:t>
            </a:r>
            <a:r>
              <a:rPr lang="zh-CN" altLang="en-US" sz="2800" dirty="0" smtClean="0"/>
              <a:t>相同</a:t>
            </a:r>
            <a:endParaRPr lang="en-US" altLang="zh-CN" sz="2800" dirty="0" smtClean="0"/>
          </a:p>
          <a:p>
            <a:pPr marL="342900" indent="-342900" algn="just">
              <a:spcBef>
                <a:spcPct val="20000"/>
              </a:spcBef>
              <a:buClr>
                <a:srgbClr val="A50021"/>
              </a:buClr>
              <a:buSzPct val="75000"/>
            </a:pPr>
            <a:r>
              <a:rPr lang="en-US" altLang="zh-CN" sz="2800" b="1" dirty="0" smtClean="0">
                <a:solidFill>
                  <a:srgbClr val="C00000"/>
                </a:solidFill>
                <a:latin typeface="+mn-ea"/>
                <a:cs typeface="Verdana" pitchFamily="34" charset="0"/>
              </a:rPr>
              <a:t>·</a:t>
            </a:r>
            <a:r>
              <a:rPr lang="zh-CN" altLang="en-US" sz="2800" dirty="0" smtClean="0"/>
              <a:t>有的波长大于 </a:t>
            </a:r>
            <a:r>
              <a:rPr lang="en-US" sz="2800" dirty="0" smtClean="0"/>
              <a:t>  </a:t>
            </a:r>
            <a:endParaRPr lang="en-US" altLang="zh-CN" sz="2800" b="1" dirty="0" smtClean="0">
              <a:solidFill>
                <a:srgbClr val="FF0000"/>
              </a:solidFill>
              <a:latin typeface="+mn-ea"/>
              <a:cs typeface="Verdana" pitchFamily="34" charset="0"/>
            </a:endParaRPr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500034" y="4000504"/>
            <a:ext cx="8429684" cy="2523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+mn-ea"/>
                <a:cs typeface="Verdana" pitchFamily="34" charset="0"/>
              </a:rPr>
              <a:t>·</a:t>
            </a:r>
            <a:r>
              <a:rPr lang="zh-CN" altLang="en-US" sz="2800" b="1" dirty="0" smtClean="0">
                <a:solidFill>
                  <a:srgbClr val="C00000"/>
                </a:solidFill>
                <a:latin typeface="+mn-ea"/>
                <a:cs typeface="Verdana" pitchFamily="34" charset="0"/>
              </a:rPr>
              <a:t>由</a:t>
            </a:r>
            <a:r>
              <a:rPr lang="zh-CN" altLang="en-US" sz="2800" dirty="0" smtClean="0">
                <a:solidFill>
                  <a:srgbClr val="C00000"/>
                </a:solidFill>
              </a:rPr>
              <a:t>经典电动力学</a:t>
            </a:r>
            <a:r>
              <a:rPr lang="zh-CN" altLang="en-US" sz="2800" dirty="0" smtClean="0"/>
              <a:t>，电磁波被散射后波长不应改变，因而散射光的波长与入射光的波长</a:t>
            </a:r>
            <a:r>
              <a:rPr lang="zh-CN" altLang="en-US" sz="2800" dirty="0" smtClean="0">
                <a:solidFill>
                  <a:srgbClr val="C00000"/>
                </a:solidFill>
              </a:rPr>
              <a:t>应该相同</a:t>
            </a:r>
            <a:r>
              <a:rPr lang="zh-CN" altLang="en-US" sz="2800" dirty="0" smtClean="0"/>
              <a:t>，不会出</a:t>
            </a:r>
            <a:r>
              <a:rPr lang="zh-CN" altLang="en-US" sz="2800" smtClean="0"/>
              <a:t>现            的散</a:t>
            </a:r>
            <a:r>
              <a:rPr lang="zh-CN" altLang="en-US" sz="2800" dirty="0" smtClean="0"/>
              <a:t>射光。</a:t>
            </a:r>
            <a:endParaRPr lang="en-US" altLang="zh-CN" sz="2800" dirty="0" smtClean="0"/>
          </a:p>
          <a:p>
            <a:pPr algn="ctr"/>
            <a:endParaRPr lang="en-US" altLang="zh-CN" sz="2800" dirty="0" smtClean="0"/>
          </a:p>
          <a:p>
            <a:pPr algn="ctr"/>
            <a:r>
              <a:rPr lang="zh-CN" altLang="en-US" sz="2800" b="1" dirty="0" smtClean="0">
                <a:solidFill>
                  <a:srgbClr val="C00000"/>
                </a:solidFill>
                <a:latin typeface="+mn-ea"/>
                <a:cs typeface="Verdana" pitchFamily="34" charset="0"/>
              </a:rPr>
              <a:t>与经典理论矛盾，什么原因？</a:t>
            </a:r>
            <a:endParaRPr lang="en-US" altLang="zh-CN" sz="2800" b="1" dirty="0" smtClean="0">
              <a:solidFill>
                <a:srgbClr val="C00000"/>
              </a:solidFill>
              <a:latin typeface="+mn-ea"/>
              <a:cs typeface="Verdana" pitchFamily="34" charset="0"/>
            </a:endParaRPr>
          </a:p>
          <a:p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40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4451" name="Object 3"/>
          <p:cNvGraphicFramePr>
            <a:graphicFrameLocks noChangeAspect="1"/>
          </p:cNvGraphicFramePr>
          <p:nvPr/>
        </p:nvGraphicFramePr>
        <p:xfrm>
          <a:off x="6429388" y="1785926"/>
          <a:ext cx="357190" cy="285752"/>
        </p:xfrm>
        <a:graphic>
          <a:graphicData uri="http://schemas.openxmlformats.org/presentationml/2006/ole">
            <p:oleObj spid="_x0000_s104451" name="公式" r:id="rId4" imgW="139518" imgH="126835" progId="Equation.3">
              <p:embed/>
            </p:oleObj>
          </a:graphicData>
        </a:graphic>
      </p:graphicFrame>
      <p:graphicFrame>
        <p:nvGraphicFramePr>
          <p:cNvPr id="104453" name="Object 5"/>
          <p:cNvGraphicFramePr>
            <a:graphicFrameLocks noChangeAspect="1"/>
          </p:cNvGraphicFramePr>
          <p:nvPr/>
        </p:nvGraphicFramePr>
        <p:xfrm>
          <a:off x="2343977" y="2786058"/>
          <a:ext cx="357188" cy="285750"/>
        </p:xfrm>
        <a:graphic>
          <a:graphicData uri="http://schemas.openxmlformats.org/presentationml/2006/ole">
            <p:oleObj spid="_x0000_s104453" name="公式" r:id="rId5" imgW="139518" imgH="126835" progId="Equation.3">
              <p:embed/>
            </p:oleObj>
          </a:graphicData>
        </a:graphic>
      </p:graphicFrame>
      <p:sp>
        <p:nvSpPr>
          <p:cNvPr id="1044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4454" name="Object 6"/>
          <p:cNvGraphicFramePr>
            <a:graphicFrameLocks noChangeAspect="1"/>
          </p:cNvGraphicFramePr>
          <p:nvPr/>
        </p:nvGraphicFramePr>
        <p:xfrm>
          <a:off x="3071802" y="3143248"/>
          <a:ext cx="357190" cy="496097"/>
        </p:xfrm>
        <a:graphic>
          <a:graphicData uri="http://schemas.openxmlformats.org/presentationml/2006/ole">
            <p:oleObj spid="_x0000_s104454" name="公式" r:id="rId6" imgW="177646" imgH="228402" progId="Equation.3">
              <p:embed/>
            </p:oleObj>
          </a:graphicData>
        </a:graphic>
      </p:graphicFrame>
      <p:graphicFrame>
        <p:nvGraphicFramePr>
          <p:cNvPr id="104456" name="Object 8"/>
          <p:cNvGraphicFramePr>
            <a:graphicFrameLocks noChangeAspect="1"/>
          </p:cNvGraphicFramePr>
          <p:nvPr/>
        </p:nvGraphicFramePr>
        <p:xfrm>
          <a:off x="7143768" y="2634501"/>
          <a:ext cx="357188" cy="495300"/>
        </p:xfrm>
        <a:graphic>
          <a:graphicData uri="http://schemas.openxmlformats.org/presentationml/2006/ole">
            <p:oleObj spid="_x0000_s104456" name="公式" r:id="rId7" imgW="177646" imgH="228402" progId="Equation.3">
              <p:embed/>
            </p:oleObj>
          </a:graphicData>
        </a:graphic>
      </p:graphicFrame>
      <p:sp>
        <p:nvSpPr>
          <p:cNvPr id="10445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4457" name="Object 9"/>
          <p:cNvGraphicFramePr>
            <a:graphicFrameLocks noChangeAspect="1"/>
          </p:cNvGraphicFramePr>
          <p:nvPr/>
        </p:nvGraphicFramePr>
        <p:xfrm>
          <a:off x="928662" y="4929198"/>
          <a:ext cx="908691" cy="428628"/>
        </p:xfrm>
        <a:graphic>
          <a:graphicData uri="http://schemas.openxmlformats.org/presentationml/2006/ole">
            <p:oleObj spid="_x0000_s104457" name="公式" r:id="rId8" imgW="508000" imgH="2286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4587919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211" name="Text Box 3"/>
          <p:cNvSpPr txBox="1">
            <a:spLocks noChangeArrowheads="1"/>
          </p:cNvSpPr>
          <p:nvPr/>
        </p:nvSpPr>
        <p:spPr bwMode="auto">
          <a:xfrm>
            <a:off x="336382" y="803289"/>
            <a:ext cx="6450196" cy="584769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</p:spPr>
        <p:txBody>
          <a:bodyPr wrap="square" lIns="91434" tIns="45717" rIns="91434" bIns="45717">
            <a:spAutoFit/>
          </a:bodyPr>
          <a:lstStyle/>
          <a:p>
            <a:pPr defTabSz="914784">
              <a:spcBef>
                <a:spcPct val="50000"/>
              </a:spcBef>
            </a:pPr>
            <a:r>
              <a:rPr kumimoji="1"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kumimoji="1"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康普顿效应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71472" y="1500174"/>
            <a:ext cx="8429684" cy="392909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rgbClr val="A50021"/>
              </a:buClr>
              <a:buSzPct val="75000"/>
            </a:pPr>
            <a:r>
              <a:rPr lang="zh-CN" altLang="en-US" sz="2800" dirty="0" smtClean="0"/>
              <a:t>康普顿用</a:t>
            </a:r>
            <a:r>
              <a:rPr lang="zh-CN" altLang="en-US" sz="2800" dirty="0" smtClean="0">
                <a:solidFill>
                  <a:srgbClr val="C00000"/>
                </a:solidFill>
              </a:rPr>
              <a:t>光子模型</a:t>
            </a:r>
            <a:r>
              <a:rPr lang="zh-CN" altLang="en-US" sz="2800" dirty="0" smtClean="0"/>
              <a:t>成功解释了这种效应：</a:t>
            </a:r>
            <a:endParaRPr lang="en-US" altLang="zh-CN" sz="2800" dirty="0" smtClean="0"/>
          </a:p>
          <a:p>
            <a:r>
              <a:rPr lang="en-US" altLang="zh-CN" sz="2800" b="1" dirty="0" smtClean="0">
                <a:solidFill>
                  <a:srgbClr val="C00000"/>
                </a:solidFill>
                <a:latin typeface="+mn-ea"/>
                <a:cs typeface="Verdana" pitchFamily="34" charset="0"/>
              </a:rPr>
              <a:t>·</a:t>
            </a:r>
            <a:r>
              <a:rPr lang="zh-CN" altLang="en-US" sz="2800" dirty="0" smtClean="0"/>
              <a:t>射线的光子不仅具有</a:t>
            </a:r>
            <a:r>
              <a:rPr lang="zh-CN" altLang="en-US" sz="2800" dirty="0" smtClean="0">
                <a:solidFill>
                  <a:srgbClr val="C00000"/>
                </a:solidFill>
              </a:rPr>
              <a:t>能量</a:t>
            </a:r>
            <a:r>
              <a:rPr lang="zh-CN" altLang="en-US" sz="2800" dirty="0" smtClean="0"/>
              <a:t>，也具有</a:t>
            </a:r>
            <a:r>
              <a:rPr lang="zh-CN" altLang="en-US" sz="2800" dirty="0" smtClean="0">
                <a:solidFill>
                  <a:srgbClr val="C00000"/>
                </a:solidFill>
              </a:rPr>
              <a:t>动量</a:t>
            </a:r>
            <a:endParaRPr lang="en-US" altLang="zh-CN" sz="2800" dirty="0" smtClean="0">
              <a:solidFill>
                <a:srgbClr val="C00000"/>
              </a:solidFill>
            </a:endParaRPr>
          </a:p>
          <a:p>
            <a:endParaRPr lang="en-US" altLang="zh-CN" sz="2800" b="1" dirty="0" smtClean="0">
              <a:solidFill>
                <a:srgbClr val="C00000"/>
              </a:solidFill>
              <a:latin typeface="+mn-ea"/>
              <a:cs typeface="Verdana" pitchFamily="34" charset="0"/>
            </a:endParaRPr>
          </a:p>
          <a:p>
            <a:r>
              <a:rPr lang="en-US" altLang="zh-CN" sz="2800" b="1" dirty="0" smtClean="0">
                <a:solidFill>
                  <a:srgbClr val="C00000"/>
                </a:solidFill>
                <a:latin typeface="+mn-ea"/>
                <a:cs typeface="Verdana" pitchFamily="34" charset="0"/>
              </a:rPr>
              <a:t>·</a:t>
            </a:r>
            <a:r>
              <a:rPr lang="zh-CN" altLang="en-US" sz="2800" dirty="0" smtClean="0"/>
              <a:t>光子与晶体中的电子碰撞遵守</a:t>
            </a:r>
            <a:r>
              <a:rPr lang="zh-CN" altLang="en-US" sz="2800" dirty="0" smtClean="0">
                <a:solidFill>
                  <a:srgbClr val="C00000"/>
                </a:solidFill>
              </a:rPr>
              <a:t>能量和动量守恒定律</a:t>
            </a:r>
            <a:endParaRPr lang="en-US" altLang="zh-CN" sz="2800" dirty="0" smtClean="0">
              <a:solidFill>
                <a:srgbClr val="C00000"/>
              </a:solidFill>
            </a:endParaRPr>
          </a:p>
          <a:p>
            <a:endParaRPr lang="en-US" altLang="zh-CN" sz="2800" dirty="0" smtClean="0">
              <a:solidFill>
                <a:srgbClr val="C00000"/>
              </a:solidFill>
            </a:endParaRPr>
          </a:p>
          <a:p>
            <a:r>
              <a:rPr lang="en-US" altLang="zh-CN" sz="2800" b="1" dirty="0" smtClean="0">
                <a:solidFill>
                  <a:srgbClr val="C00000"/>
                </a:solidFill>
                <a:latin typeface="+mn-ea"/>
                <a:cs typeface="Verdana" pitchFamily="34" charset="0"/>
              </a:rPr>
              <a:t>·</a:t>
            </a:r>
            <a:r>
              <a:rPr lang="zh-CN" altLang="en-US" sz="2800" dirty="0" smtClean="0"/>
              <a:t>求出散射光波长与散射角度的关系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b="1" dirty="0" smtClean="0">
                <a:solidFill>
                  <a:srgbClr val="C00000"/>
                </a:solidFill>
                <a:latin typeface="+mn-ea"/>
                <a:cs typeface="Verdana" pitchFamily="34" charset="0"/>
              </a:rPr>
              <a:t>·</a:t>
            </a:r>
            <a:r>
              <a:rPr lang="zh-CN" altLang="en-US" sz="2800" dirty="0" smtClean="0"/>
              <a:t>理论结果与实验</a:t>
            </a:r>
            <a:r>
              <a:rPr lang="zh-CN" altLang="en-US" sz="2800" dirty="0" smtClean="0">
                <a:solidFill>
                  <a:srgbClr val="C00000"/>
                </a:solidFill>
              </a:rPr>
              <a:t>符合得很好</a:t>
            </a:r>
            <a:r>
              <a:rPr lang="zh-CN" altLang="en-US" sz="2800" dirty="0" smtClean="0"/>
              <a:t>，说明康普顿效应体现了光的粒子属性。</a:t>
            </a:r>
            <a:endParaRPr lang="en-US" altLang="zh-CN" sz="2800" dirty="0" smtClean="0"/>
          </a:p>
          <a:p>
            <a:endParaRPr lang="zh-CN" altLang="en-US" sz="2800" dirty="0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40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44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445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857356" y="5786454"/>
            <a:ext cx="46434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</a:rPr>
              <a:t>获得</a:t>
            </a:r>
            <a:r>
              <a:rPr lang="en-US" altLang="en-US" sz="2800" dirty="0" smtClean="0">
                <a:solidFill>
                  <a:srgbClr val="C00000"/>
                </a:solidFill>
              </a:rPr>
              <a:t>1927</a:t>
            </a:r>
            <a:r>
              <a:rPr lang="zh-CN" altLang="en-US" sz="2800" dirty="0" smtClean="0">
                <a:solidFill>
                  <a:srgbClr val="C00000"/>
                </a:solidFill>
              </a:rPr>
              <a:t>年诺贝尔物理学奖</a:t>
            </a:r>
          </a:p>
        </p:txBody>
      </p:sp>
    </p:spTree>
    <p:extLst>
      <p:ext uri="{BB962C8B-B14F-4D97-AF65-F5344CB8AC3E}">
        <p14:creationId xmlns:p14="http://schemas.microsoft.com/office/powerpoint/2010/main" xmlns="" val="14587919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211" name="Text Box 3"/>
          <p:cNvSpPr txBox="1">
            <a:spLocks noChangeArrowheads="1"/>
          </p:cNvSpPr>
          <p:nvPr/>
        </p:nvSpPr>
        <p:spPr bwMode="auto">
          <a:xfrm>
            <a:off x="336382" y="803289"/>
            <a:ext cx="3773168" cy="584769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</p:spPr>
        <p:txBody>
          <a:bodyPr wrap="square" lIns="91434" tIns="45717" rIns="91434" bIns="45717">
            <a:spAutoFit/>
          </a:bodyPr>
          <a:lstStyle/>
          <a:p>
            <a:pPr defTabSz="914784">
              <a:spcBef>
                <a:spcPct val="50000"/>
              </a:spcBef>
            </a:pP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kumimoji="1"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光的本性的争议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65C7BD99-ED99-4A44-B76C-881F0AD0CCC6}"/>
              </a:ext>
            </a:extLst>
          </p:cNvPr>
          <p:cNvSpPr/>
          <p:nvPr/>
        </p:nvSpPr>
        <p:spPr>
          <a:xfrm>
            <a:off x="500034" y="1785926"/>
            <a:ext cx="4857784" cy="1068280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marL="412943" indent="-412943" defTabSz="914784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 smtClean="0"/>
              <a:t>皮埃尔</a:t>
            </a:r>
            <a:r>
              <a:rPr lang="en-US" altLang="zh-CN" sz="2400" b="1" dirty="0" smtClean="0"/>
              <a:t>·</a:t>
            </a:r>
            <a:r>
              <a:rPr lang="zh-CN" altLang="en-US" sz="2400" b="1" dirty="0" smtClean="0"/>
              <a:t>伽森荻</a:t>
            </a:r>
            <a:r>
              <a:rPr lang="zh-CN" altLang="en-US" sz="2400" dirty="0" smtClean="0"/>
              <a:t>（法国数学家）</a:t>
            </a:r>
            <a:r>
              <a:rPr lang="zh-CN" altLang="en-US" sz="2800" dirty="0" smtClean="0"/>
              <a:t> </a:t>
            </a:r>
            <a:endParaRPr lang="en-US" altLang="zh-CN" sz="2800" dirty="0" smtClean="0"/>
          </a:p>
          <a:p>
            <a:pPr marL="412943" indent="-412943" defTabSz="914784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zh-CN" altLang="en-US" sz="2400" b="1" dirty="0" smtClean="0">
                <a:latin typeface="宋体" panose="02010600030101010101" pitchFamily="2" charset="-122"/>
              </a:rPr>
              <a:t>牛顿      </a:t>
            </a:r>
            <a:r>
              <a:rPr lang="zh-CN" altLang="en-US" sz="2400" dirty="0" smtClean="0"/>
              <a:t>（英国物理学家）</a:t>
            </a:r>
            <a:endParaRPr kumimoji="1" lang="zh-CN" altLang="en-US" sz="2400" b="1" dirty="0">
              <a:latin typeface="宋体" panose="02010600030101010101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4929190" y="2000240"/>
            <a:ext cx="857256" cy="2857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10800000" flipV="1">
            <a:off x="4929190" y="2285992"/>
            <a:ext cx="857256" cy="4286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857884" y="2071678"/>
            <a:ext cx="12858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b="1" dirty="0" smtClean="0">
                <a:latin typeface="宋体" panose="02010600030101010101" pitchFamily="2" charset="-122"/>
              </a:rPr>
              <a:t>微粒说</a:t>
            </a:r>
            <a:endParaRPr lang="zh-CN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428596" y="3643314"/>
            <a:ext cx="82153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800" b="1" dirty="0" smtClean="0">
                <a:latin typeface="宋体" panose="02010600030101010101" pitchFamily="2" charset="-122"/>
              </a:rPr>
              <a:t>·</a:t>
            </a:r>
            <a:r>
              <a:rPr lang="zh-CN" altLang="en-US" sz="2800" b="1" dirty="0" smtClean="0"/>
              <a:t>很容易解释光的直进性，也很容易解释光的反射</a:t>
            </a:r>
            <a:endParaRPr lang="zh-CN" altLang="en-US" sz="2800" b="1" dirty="0"/>
          </a:p>
        </p:txBody>
      </p:sp>
      <p:sp>
        <p:nvSpPr>
          <p:cNvPr id="20" name="矩形 19"/>
          <p:cNvSpPr/>
          <p:nvPr/>
        </p:nvSpPr>
        <p:spPr>
          <a:xfrm>
            <a:off x="428596" y="4572008"/>
            <a:ext cx="807249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800" b="1" dirty="0" smtClean="0">
                <a:latin typeface="宋体" panose="02010600030101010101" pitchFamily="2" charset="-122"/>
              </a:rPr>
              <a:t>·</a:t>
            </a:r>
            <a:r>
              <a:rPr lang="zh-CN" altLang="en-US" sz="2800" b="1" dirty="0" smtClean="0"/>
              <a:t>无法解释一束光射到两种介质分界面处的反射和折射</a:t>
            </a:r>
            <a:endParaRPr lang="en-US" altLang="zh-CN" sz="2800" b="1" dirty="0" smtClean="0"/>
          </a:p>
          <a:p>
            <a:r>
              <a:rPr kumimoji="1" lang="en-US" altLang="zh-CN" sz="2800" b="1" dirty="0" smtClean="0">
                <a:latin typeface="宋体" panose="02010600030101010101" pitchFamily="2" charset="-122"/>
              </a:rPr>
              <a:t>·</a:t>
            </a:r>
            <a:r>
              <a:rPr lang="zh-CN" altLang="en-US" sz="2800" b="1" dirty="0" smtClean="0"/>
              <a:t>无法解释几束光交叉相遇后彼此毫不妨碍的继续向前传播的现象</a:t>
            </a:r>
            <a:endParaRPr lang="zh-CN" altLang="en-US" sz="2800" b="1" dirty="0"/>
          </a:p>
        </p:txBody>
      </p:sp>
      <p:sp>
        <p:nvSpPr>
          <p:cNvPr id="21" name="矩形 20"/>
          <p:cNvSpPr/>
          <p:nvPr/>
        </p:nvSpPr>
        <p:spPr>
          <a:xfrm>
            <a:off x="428596" y="1285860"/>
            <a:ext cx="12747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+mn-ea"/>
              </a:rPr>
              <a:t>1638</a:t>
            </a:r>
            <a:r>
              <a:rPr lang="zh-CN" altLang="en-US" sz="2800" dirty="0" smtClean="0">
                <a:latin typeface="+mn-ea"/>
              </a:rPr>
              <a:t>年</a:t>
            </a:r>
            <a:endParaRPr lang="zh-CN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87919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211" name="Text Box 3"/>
          <p:cNvSpPr txBox="1">
            <a:spLocks noChangeArrowheads="1"/>
          </p:cNvSpPr>
          <p:nvPr/>
        </p:nvSpPr>
        <p:spPr bwMode="auto">
          <a:xfrm>
            <a:off x="336382" y="803289"/>
            <a:ext cx="3773168" cy="584769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</p:spPr>
        <p:txBody>
          <a:bodyPr wrap="square" lIns="91434" tIns="45717" rIns="91434" bIns="45717">
            <a:spAutoFit/>
          </a:bodyPr>
          <a:lstStyle/>
          <a:p>
            <a:pPr defTabSz="914784">
              <a:spcBef>
                <a:spcPct val="50000"/>
              </a:spcBef>
            </a:pP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kumimoji="1"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光的本性的争议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65C7BD99-ED99-4A44-B76C-881F0AD0CCC6}"/>
              </a:ext>
            </a:extLst>
          </p:cNvPr>
          <p:cNvSpPr/>
          <p:nvPr/>
        </p:nvSpPr>
        <p:spPr>
          <a:xfrm>
            <a:off x="500034" y="2071678"/>
            <a:ext cx="4857784" cy="1006724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marL="412943" indent="-412943" defTabSz="914784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 smtClean="0"/>
              <a:t>托马斯</a:t>
            </a:r>
            <a:r>
              <a:rPr lang="en-US" altLang="zh-CN" sz="2400" b="1" dirty="0" smtClean="0"/>
              <a:t>·</a:t>
            </a:r>
            <a:r>
              <a:rPr lang="zh-CN" altLang="en-US" sz="2400" b="1" dirty="0" smtClean="0"/>
              <a:t>杨、</a:t>
            </a:r>
            <a:r>
              <a:rPr kumimoji="1" lang="zh-CN" altLang="en-US" sz="2400" b="1" dirty="0" smtClean="0">
                <a:latin typeface="宋体" panose="02010600030101010101" pitchFamily="2" charset="-122"/>
              </a:rPr>
              <a:t>菲涅耳</a:t>
            </a:r>
            <a:endParaRPr kumimoji="1" lang="en-US" altLang="zh-CN" sz="2400" b="1" dirty="0" smtClean="0">
              <a:latin typeface="宋体" panose="02010600030101010101" pitchFamily="2" charset="-122"/>
            </a:endParaRPr>
          </a:p>
          <a:p>
            <a:pPr marL="412943" indent="-412943" defTabSz="914784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 smtClean="0"/>
              <a:t>马吕斯</a:t>
            </a:r>
            <a:endParaRPr lang="zh-CN" altLang="en-US" sz="2400" b="1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3643306" y="2214553"/>
            <a:ext cx="857256" cy="2857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10800000" flipV="1">
            <a:off x="3643306" y="2500305"/>
            <a:ext cx="857256" cy="4286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500562" y="2169375"/>
            <a:ext cx="38576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b="1" dirty="0" smtClean="0">
                <a:latin typeface="宋体" panose="02010600030101010101" pitchFamily="2" charset="-122"/>
              </a:rPr>
              <a:t>观察到光的</a:t>
            </a:r>
            <a:r>
              <a:rPr kumimoji="1" lang="zh-CN" altLang="en-US" sz="2400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干涉、衍射和偏振</a:t>
            </a:r>
            <a:r>
              <a:rPr kumimoji="1" lang="zh-CN" altLang="en-US" sz="2400" b="1" dirty="0" smtClean="0">
                <a:latin typeface="宋体" panose="02010600030101010101" pitchFamily="2" charset="-122"/>
              </a:rPr>
              <a:t>现象，否定了微粒说</a:t>
            </a:r>
            <a:endParaRPr kumimoji="1" lang="en-US" altLang="zh-CN" sz="2400" b="1" dirty="0" smtClean="0">
              <a:latin typeface="宋体" panose="02010600030101010101" pitchFamily="2" charset="-122"/>
            </a:endParaRPr>
          </a:p>
          <a:p>
            <a:pPr algn="ctr"/>
            <a:r>
              <a:rPr kumimoji="1" lang="zh-CN" altLang="en-US" sz="2400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波动说占据主导地位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8596" y="1428736"/>
            <a:ext cx="14189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19</a:t>
            </a:r>
            <a:r>
              <a:rPr lang="zh-CN" altLang="en-US" sz="2400" dirty="0" smtClean="0"/>
              <a:t>世纪初</a:t>
            </a:r>
            <a:endParaRPr lang="zh-CN" altLang="en-US" sz="2400" dirty="0"/>
          </a:p>
        </p:txBody>
      </p:sp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214282" y="3571876"/>
            <a:ext cx="8683787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19</a:t>
            </a: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世纪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60</a:t>
            </a: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年代和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80</a:t>
            </a: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年代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麦克斯韦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（理论）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赫兹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         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（实验）</a:t>
            </a:r>
            <a:r>
              <a:rPr lang="en-US" altLang="zh-CN" sz="2800" dirty="0" smtClean="0">
                <a:latin typeface="Calibri" pitchFamily="34" charset="0"/>
                <a:ea typeface="宋体" pitchFamily="2" charset="-122"/>
                <a:cs typeface="宋体" pitchFamily="2" charset="-122"/>
              </a:rPr>
              <a:t>                 </a:t>
            </a: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确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认</a:t>
            </a: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了光的电磁波本质，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 smtClean="0">
                <a:latin typeface="Calibri" pitchFamily="34" charset="0"/>
                <a:ea typeface="宋体" pitchFamily="2" charset="-122"/>
                <a:cs typeface="宋体" pitchFamily="2" charset="-122"/>
              </a:rPr>
              <a:t>                  </a:t>
            </a: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光的波动理论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似乎</a:t>
            </a: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更加完美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了</a:t>
            </a:r>
            <a:endParaRPr kumimoji="0" lang="zh-CN" sz="28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643307" y="4143379"/>
            <a:ext cx="857256" cy="2857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rot="10800000" flipV="1">
            <a:off x="3643307" y="4429131"/>
            <a:ext cx="857256" cy="4286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587919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211" name="Text Box 3"/>
          <p:cNvSpPr txBox="1">
            <a:spLocks noChangeArrowheads="1"/>
          </p:cNvSpPr>
          <p:nvPr/>
        </p:nvSpPr>
        <p:spPr bwMode="auto">
          <a:xfrm>
            <a:off x="336382" y="803289"/>
            <a:ext cx="3773168" cy="584769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</p:spPr>
        <p:txBody>
          <a:bodyPr wrap="square" lIns="91434" tIns="45717" rIns="91434" bIns="45717">
            <a:spAutoFit/>
          </a:bodyPr>
          <a:lstStyle/>
          <a:p>
            <a:pPr defTabSz="914784">
              <a:spcBef>
                <a:spcPct val="50000"/>
              </a:spcBef>
            </a:pP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kumimoji="1"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光的本性的争议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428596" y="1928802"/>
            <a:ext cx="8255159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19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世纪末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800" dirty="0" smtClean="0">
              <a:latin typeface="Calibri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光电效应实验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Calibri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800" dirty="0" smtClean="0">
              <a:latin typeface="Calibri" pitchFamily="34" charset="0"/>
              <a:ea typeface="宋体" pitchFamily="2" charset="-122"/>
              <a:cs typeface="宋体" pitchFamily="2" charset="-122"/>
            </a:endParaRPr>
          </a:p>
          <a:p>
            <a:pPr lvl="0" indent="266700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 smtClean="0"/>
              <a:t>使得科学界重新审视</a:t>
            </a:r>
            <a:r>
              <a:rPr lang="zh-CN" altLang="en-US" sz="2800" dirty="0" smtClean="0">
                <a:solidFill>
                  <a:srgbClr val="C00000"/>
                </a:solidFill>
              </a:rPr>
              <a:t>光的粒子性</a:t>
            </a:r>
            <a:endParaRPr lang="en-US" altLang="zh-CN" sz="2800" dirty="0" smtClean="0">
              <a:solidFill>
                <a:srgbClr val="C00000"/>
              </a:solidFill>
            </a:endParaRPr>
          </a:p>
          <a:p>
            <a:pPr lvl="0" indent="266700"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2800" dirty="0" smtClean="0">
              <a:solidFill>
                <a:srgbClr val="C00000"/>
              </a:solidFill>
            </a:endParaRPr>
          </a:p>
          <a:p>
            <a:pPr lvl="0" indent="266700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 smtClean="0"/>
              <a:t>光是</a:t>
            </a:r>
            <a:r>
              <a:rPr lang="zh-CN" altLang="en-US" sz="2800" dirty="0" smtClean="0">
                <a:solidFill>
                  <a:srgbClr val="C00000"/>
                </a:solidFill>
              </a:rPr>
              <a:t>粒子还是波？</a:t>
            </a:r>
            <a:endParaRPr lang="en-US" altLang="zh-CN" sz="2800" dirty="0" smtClean="0">
              <a:solidFill>
                <a:srgbClr val="C00000"/>
              </a:solidFill>
            </a:endParaRPr>
          </a:p>
          <a:p>
            <a:pPr lvl="0" indent="266700" fontAlgn="base">
              <a:spcBef>
                <a:spcPct val="0"/>
              </a:spcBef>
              <a:spcAft>
                <a:spcPct val="0"/>
              </a:spcAft>
            </a:pP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Calibri" pitchFamily="34" charset="0"/>
              <a:ea typeface="宋体" pitchFamily="2" charset="-122"/>
              <a:cs typeface="宋体" pitchFamily="2" charset="-122"/>
            </a:endParaRPr>
          </a:p>
          <a:p>
            <a:pPr lvl="0" indent="266700" fontAlgn="base">
              <a:spcBef>
                <a:spcPct val="0"/>
              </a:spcBef>
              <a:spcAft>
                <a:spcPct val="0"/>
              </a:spcAft>
            </a:pP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Calibri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87919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211" name="Text Box 3"/>
          <p:cNvSpPr txBox="1">
            <a:spLocks noChangeArrowheads="1"/>
          </p:cNvSpPr>
          <p:nvPr/>
        </p:nvSpPr>
        <p:spPr bwMode="auto">
          <a:xfrm>
            <a:off x="336382" y="803289"/>
            <a:ext cx="4592808" cy="584769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</p:spPr>
        <p:txBody>
          <a:bodyPr wrap="square" lIns="91434" tIns="45717" rIns="91434" bIns="45717">
            <a:spAutoFit/>
          </a:bodyPr>
          <a:lstStyle/>
          <a:p>
            <a:pPr defTabSz="914784">
              <a:spcBef>
                <a:spcPct val="50000"/>
              </a:spcBef>
            </a:pP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kumimoji="1"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光电效应的实验规律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28596" y="1643050"/>
            <a:ext cx="8001000" cy="10795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rgbClr val="A50021"/>
              </a:buClr>
              <a:buSzPct val="75000"/>
            </a:pPr>
            <a:r>
              <a:rPr lang="en-US" altLang="zh-CN" sz="2800" b="1" dirty="0" smtClean="0">
                <a:solidFill>
                  <a:srgbClr val="0000FF"/>
                </a:solidFill>
                <a:latin typeface="+mn-ea"/>
                <a:cs typeface="Verdana" pitchFamily="34" charset="0"/>
              </a:rPr>
              <a:t>·</a:t>
            </a:r>
            <a:r>
              <a:rPr lang="zh-CN" altLang="en-US" sz="2800" b="1" dirty="0" smtClean="0">
                <a:solidFill>
                  <a:srgbClr val="0000FF"/>
                </a:solidFill>
                <a:latin typeface="+mn-ea"/>
                <a:cs typeface="Verdana" pitchFamily="34" charset="0"/>
              </a:rPr>
              <a:t> 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cs typeface="Verdana" pitchFamily="34" charset="0"/>
              </a:rPr>
              <a:t>光电效应：</a:t>
            </a:r>
            <a:endParaRPr lang="en-US" altLang="zh-CN" sz="2800" b="1" dirty="0" smtClean="0">
              <a:solidFill>
                <a:srgbClr val="FF0000"/>
              </a:solidFill>
              <a:latin typeface="+mn-ea"/>
              <a:cs typeface="Verdana" pitchFamily="34" charset="0"/>
            </a:endParaRPr>
          </a:p>
          <a:p>
            <a:pPr marL="342900" indent="-342900" algn="just">
              <a:spcBef>
                <a:spcPct val="20000"/>
              </a:spcBef>
              <a:buClr>
                <a:srgbClr val="A50021"/>
              </a:buClr>
              <a:buSzPct val="75000"/>
            </a:pPr>
            <a:r>
              <a:rPr lang="zh-CN" altLang="en-US" sz="2800" b="1" dirty="0" smtClean="0">
                <a:solidFill>
                  <a:srgbClr val="0000FF"/>
                </a:solidFill>
                <a:latin typeface="+mn-ea"/>
                <a:cs typeface="Verdana" pitchFamily="34" charset="0"/>
              </a:rPr>
              <a:t>光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  <a:cs typeface="Verdana" pitchFamily="34" charset="0"/>
              </a:rPr>
              <a:t>照射到金属上，有电子从金属上逸出的现</a:t>
            </a:r>
            <a:r>
              <a:rPr lang="zh-CN" altLang="en-US" sz="2800" b="1" dirty="0" smtClean="0">
                <a:solidFill>
                  <a:srgbClr val="0000FF"/>
                </a:solidFill>
                <a:latin typeface="+mn-ea"/>
                <a:cs typeface="Verdana" pitchFamily="34" charset="0"/>
              </a:rPr>
              <a:t>象。</a:t>
            </a:r>
            <a:endParaRPr lang="zh-CN" altLang="en-US" sz="2800" b="1" dirty="0">
              <a:solidFill>
                <a:srgbClr val="0000FF"/>
              </a:solidFill>
              <a:latin typeface="+mn-ea"/>
              <a:cs typeface="Verdana" pitchFamily="34" charset="0"/>
            </a:endParaRPr>
          </a:p>
        </p:txBody>
      </p:sp>
      <p:pic>
        <p:nvPicPr>
          <p:cNvPr id="51201" name="Picture 1" descr="C:\Users\Administrator\AppData\Roaming\Tencent\Users\23020877\QQ\WinTemp\RichOle\2%R%Y2RC[9KJ@[Q0Y3OY%LI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77707" y="2786058"/>
            <a:ext cx="3294491" cy="3714776"/>
          </a:xfrm>
          <a:prstGeom prst="rect">
            <a:avLst/>
          </a:prstGeom>
          <a:noFill/>
        </p:spPr>
      </p:pic>
      <p:sp>
        <p:nvSpPr>
          <p:cNvPr id="13" name="矩形 12"/>
          <p:cNvSpPr/>
          <p:nvPr/>
        </p:nvSpPr>
        <p:spPr>
          <a:xfrm>
            <a:off x="0" y="4113448"/>
            <a:ext cx="307180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+mn-ea"/>
              </a:rPr>
              <a:t>勒纳德</a:t>
            </a:r>
            <a:endParaRPr lang="en-US" altLang="zh-CN" sz="2800" dirty="0" smtClean="0">
              <a:latin typeface="+mn-ea"/>
            </a:endParaRPr>
          </a:p>
          <a:p>
            <a:r>
              <a:rPr lang="zh-CN" altLang="en-US" sz="2800" dirty="0" smtClean="0">
                <a:latin typeface="+mn-ea"/>
              </a:rPr>
              <a:t>（德国物理学家）</a:t>
            </a:r>
            <a:endParaRPr lang="en-US" altLang="zh-CN" sz="2800" dirty="0" smtClean="0">
              <a:latin typeface="+mn-ea"/>
            </a:endParaRPr>
          </a:p>
          <a:p>
            <a:r>
              <a:rPr lang="zh-CN" altLang="en-US" sz="2800" dirty="0" smtClean="0">
                <a:latin typeface="+mn-ea"/>
              </a:rPr>
              <a:t>汤姆孙</a:t>
            </a:r>
            <a:endParaRPr lang="en-US" altLang="zh-CN" sz="2800" dirty="0" smtClean="0">
              <a:latin typeface="+mn-ea"/>
            </a:endParaRPr>
          </a:p>
          <a:p>
            <a:r>
              <a:rPr lang="zh-CN" altLang="en-US" sz="2800" dirty="0" smtClean="0">
                <a:latin typeface="+mn-ea"/>
              </a:rPr>
              <a:t>（英国物理学家）</a:t>
            </a:r>
            <a:endParaRPr lang="zh-CN" altLang="en-US" sz="2800" dirty="0">
              <a:latin typeface="+mn-ea"/>
            </a:endParaRPr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5929322" y="4767403"/>
            <a:ext cx="2928958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电子从电极</a:t>
            </a:r>
            <a:r>
              <a:rPr kumimoji="0" lang="zh-CN" altLang="zh-CN" sz="2800" b="0" i="1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K</a:t>
            </a: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逸出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231F20"/>
              </a:solidFill>
              <a:effectLst/>
              <a:latin typeface="Calibri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受到电场加速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到达电极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A</a:t>
            </a: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形成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231F20"/>
              </a:solidFill>
              <a:effectLst/>
              <a:latin typeface="Calibri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光</a:t>
            </a: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电流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Calibri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87919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211" name="Text Box 3"/>
          <p:cNvSpPr txBox="1">
            <a:spLocks noChangeArrowheads="1"/>
          </p:cNvSpPr>
          <p:nvPr/>
        </p:nvSpPr>
        <p:spPr bwMode="auto">
          <a:xfrm>
            <a:off x="336382" y="803289"/>
            <a:ext cx="4592808" cy="584769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</p:spPr>
        <p:txBody>
          <a:bodyPr wrap="square" lIns="91434" tIns="45717" rIns="91434" bIns="45717">
            <a:spAutoFit/>
          </a:bodyPr>
          <a:lstStyle/>
          <a:p>
            <a:pPr defTabSz="914784">
              <a:spcBef>
                <a:spcPct val="50000"/>
              </a:spcBef>
            </a:pP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kumimoji="1"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光电效应的实验规律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00100" y="1714488"/>
            <a:ext cx="8001000" cy="57150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rgbClr val="A50021"/>
              </a:buClr>
              <a:buSzPct val="75000"/>
            </a:pPr>
            <a:r>
              <a:rPr lang="en-US" altLang="zh-CN" sz="2800" b="1" dirty="0" smtClean="0">
                <a:solidFill>
                  <a:srgbClr val="C00000"/>
                </a:solidFill>
                <a:latin typeface="+mn-ea"/>
                <a:cs typeface="Verdana" pitchFamily="34" charset="0"/>
              </a:rPr>
              <a:t>·</a:t>
            </a:r>
            <a:r>
              <a:rPr lang="zh-CN" altLang="en-US" sz="2800" b="1" dirty="0" smtClean="0">
                <a:solidFill>
                  <a:srgbClr val="0000FF"/>
                </a:solidFill>
                <a:latin typeface="+mn-ea"/>
                <a:cs typeface="Verdana" pitchFamily="34" charset="0"/>
              </a:rPr>
              <a:t> 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cs typeface="Verdana" pitchFamily="34" charset="0"/>
              </a:rPr>
              <a:t>实验规律：</a:t>
            </a:r>
            <a:endParaRPr lang="en-US" altLang="zh-CN" sz="2800" b="1" dirty="0" smtClean="0">
              <a:solidFill>
                <a:srgbClr val="FF0000"/>
              </a:solidFill>
              <a:latin typeface="+mn-ea"/>
              <a:cs typeface="Verdana" pitchFamily="34" charset="0"/>
            </a:endParaRPr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4143372" y="2500306"/>
            <a:ext cx="5000628" cy="5109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800" dirty="0" smtClean="0"/>
              <a:t>（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）存在</a:t>
            </a:r>
            <a:r>
              <a:rPr lang="zh-CN" altLang="en-US" sz="2800" dirty="0" smtClean="0">
                <a:solidFill>
                  <a:srgbClr val="C00000"/>
                </a:solidFill>
              </a:rPr>
              <a:t>饱和电流</a:t>
            </a:r>
          </a:p>
          <a:p>
            <a:r>
              <a:rPr lang="en-US" altLang="zh-CN" sz="2800" b="1" dirty="0" smtClean="0">
                <a:latin typeface="+mn-ea"/>
                <a:cs typeface="Verdana" pitchFamily="34" charset="0"/>
              </a:rPr>
              <a:t>·</a:t>
            </a:r>
            <a:r>
              <a:rPr lang="zh-CN" altLang="en-US" sz="2800" dirty="0" smtClean="0"/>
              <a:t>频率、光强不变，电压增大，光电流趋于一个饱和值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（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）存在</a:t>
            </a:r>
            <a:r>
              <a:rPr lang="zh-CN" altLang="en-US" sz="2800" dirty="0" smtClean="0">
                <a:solidFill>
                  <a:srgbClr val="C00000"/>
                </a:solidFill>
              </a:rPr>
              <a:t>遏止电压</a:t>
            </a:r>
            <a:r>
              <a:rPr lang="zh-CN" altLang="en-US" sz="2800" dirty="0" smtClean="0"/>
              <a:t>和</a:t>
            </a:r>
            <a:r>
              <a:rPr lang="zh-CN" altLang="en-US" sz="2800" dirty="0" smtClean="0">
                <a:solidFill>
                  <a:srgbClr val="C00000"/>
                </a:solidFill>
              </a:rPr>
              <a:t>截止频率</a:t>
            </a:r>
            <a:endParaRPr lang="en-US" altLang="zh-CN" sz="2800" dirty="0" smtClean="0">
              <a:solidFill>
                <a:srgbClr val="C00000"/>
              </a:solidFill>
            </a:endParaRPr>
          </a:p>
          <a:p>
            <a:r>
              <a:rPr lang="zh-CN" altLang="en-US" sz="2800" dirty="0" smtClean="0">
                <a:solidFill>
                  <a:srgbClr val="C00000"/>
                </a:solidFill>
              </a:rPr>
              <a:t>遏止电压       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r>
              <a:rPr lang="zh-CN" altLang="en-US" sz="2800" dirty="0" smtClean="0"/>
              <a:t>电压</a:t>
            </a:r>
            <a:r>
              <a:rPr lang="en-US" altLang="zh-CN" sz="2800" dirty="0" smtClean="0"/>
              <a:t>U</a:t>
            </a:r>
            <a:r>
              <a:rPr lang="zh-CN" altLang="en-US" sz="2800" dirty="0" smtClean="0"/>
              <a:t>为零时，电流不为零；</a:t>
            </a:r>
            <a:endParaRPr lang="en-US" altLang="zh-CN" sz="2800" dirty="0" smtClean="0"/>
          </a:p>
          <a:p>
            <a:r>
              <a:rPr lang="zh-CN" altLang="en-US" sz="2800" dirty="0" smtClean="0">
                <a:solidFill>
                  <a:srgbClr val="C00000"/>
                </a:solidFill>
              </a:rPr>
              <a:t>施加反向电压     ，</a:t>
            </a:r>
            <a:r>
              <a:rPr lang="zh-CN" altLang="en-US" sz="2800" dirty="0" smtClean="0"/>
              <a:t>使电流减小为零</a:t>
            </a:r>
            <a:endParaRPr lang="en-US" altLang="zh-CN" sz="2800" dirty="0" smtClean="0"/>
          </a:p>
          <a:p>
            <a:endParaRPr lang="en-US" altLang="zh-CN" sz="2800" dirty="0" smtClean="0">
              <a:solidFill>
                <a:srgbClr val="C00000"/>
              </a:solidFill>
            </a:endParaRPr>
          </a:p>
          <a:p>
            <a:endParaRPr lang="en-US" altLang="zh-CN" sz="2800" b="1" dirty="0" smtClean="0">
              <a:solidFill>
                <a:srgbClr val="C00000"/>
              </a:solidFill>
              <a:latin typeface="+mn-ea"/>
              <a:cs typeface="Verdan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53249" name="Picture 1" descr="C:\Users\Administrator\AppData\Roaming\Tencent\Users\23020877\QQ\WinTemp\RichOle\@RNT]%LESS}B0HHXGYV}5~0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2500306"/>
            <a:ext cx="4046866" cy="2286016"/>
          </a:xfrm>
          <a:prstGeom prst="rect">
            <a:avLst/>
          </a:prstGeom>
          <a:noFill/>
        </p:spPr>
      </p:pic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5643570" y="4643446"/>
          <a:ext cx="500066" cy="562574"/>
        </p:xfrm>
        <a:graphic>
          <a:graphicData uri="http://schemas.openxmlformats.org/presentationml/2006/ole">
            <p:oleObj spid="_x0000_s53251" name="公式" r:id="rId5" imgW="203040" imgH="228600" progId="Equation.3">
              <p:embed/>
            </p:oleObj>
          </a:graphicData>
        </a:graphic>
      </p:graphicFrame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6286512" y="5510231"/>
          <a:ext cx="500062" cy="561975"/>
        </p:xfrm>
        <a:graphic>
          <a:graphicData uri="http://schemas.openxmlformats.org/presentationml/2006/ole">
            <p:oleObj spid="_x0000_s53252" name="公式" r:id="rId6" imgW="203040" imgH="2286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4587919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211" name="Text Box 3"/>
          <p:cNvSpPr txBox="1">
            <a:spLocks noChangeArrowheads="1"/>
          </p:cNvSpPr>
          <p:nvPr/>
        </p:nvSpPr>
        <p:spPr bwMode="auto">
          <a:xfrm>
            <a:off x="336382" y="803289"/>
            <a:ext cx="4592808" cy="584769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</p:spPr>
        <p:txBody>
          <a:bodyPr wrap="square" lIns="91434" tIns="45717" rIns="91434" bIns="45717">
            <a:spAutoFit/>
          </a:bodyPr>
          <a:lstStyle/>
          <a:p>
            <a:pPr defTabSz="914784">
              <a:spcBef>
                <a:spcPct val="50000"/>
              </a:spcBef>
            </a:pP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kumimoji="1"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光电效应的实验规律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28596" y="1643050"/>
            <a:ext cx="3214710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rgbClr val="A50021"/>
              </a:buClr>
              <a:buSzPct val="75000"/>
            </a:pPr>
            <a:r>
              <a:rPr lang="en-US" altLang="zh-CN" sz="2800" b="1" dirty="0" smtClean="0">
                <a:solidFill>
                  <a:srgbClr val="C00000"/>
                </a:solidFill>
                <a:latin typeface="+mn-ea"/>
                <a:cs typeface="Verdana" pitchFamily="34" charset="0"/>
              </a:rPr>
              <a:t>·</a:t>
            </a:r>
            <a:r>
              <a:rPr lang="zh-CN" altLang="en-US" sz="2800" b="1" dirty="0" smtClean="0">
                <a:solidFill>
                  <a:srgbClr val="0000FF"/>
                </a:solidFill>
                <a:latin typeface="+mn-ea"/>
                <a:cs typeface="Verdana" pitchFamily="34" charset="0"/>
              </a:rPr>
              <a:t> 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cs typeface="Verdana" pitchFamily="34" charset="0"/>
              </a:rPr>
              <a:t>实验规律：</a:t>
            </a:r>
            <a:endParaRPr lang="en-US" altLang="zh-CN" sz="2800" b="1" dirty="0" smtClean="0">
              <a:solidFill>
                <a:srgbClr val="FF0000"/>
              </a:solidFill>
              <a:latin typeface="+mn-ea"/>
              <a:cs typeface="Verdana" pitchFamily="34" charset="0"/>
            </a:endParaRPr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4143372" y="2571745"/>
            <a:ext cx="5000628" cy="5109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800" dirty="0" smtClean="0"/>
              <a:t>（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）存在</a:t>
            </a:r>
            <a:r>
              <a:rPr lang="zh-CN" altLang="en-US" sz="2800" dirty="0" smtClean="0">
                <a:solidFill>
                  <a:srgbClr val="C00000"/>
                </a:solidFill>
              </a:rPr>
              <a:t>遏止电压</a:t>
            </a:r>
            <a:r>
              <a:rPr lang="zh-CN" altLang="en-US" sz="2800" dirty="0" smtClean="0"/>
              <a:t>和</a:t>
            </a:r>
            <a:r>
              <a:rPr lang="zh-CN" altLang="en-US" sz="2800" dirty="0" smtClean="0">
                <a:solidFill>
                  <a:srgbClr val="C00000"/>
                </a:solidFill>
              </a:rPr>
              <a:t>截止频率</a:t>
            </a:r>
            <a:endParaRPr lang="en-US" altLang="zh-CN" sz="2800" dirty="0" smtClean="0">
              <a:solidFill>
                <a:srgbClr val="C00000"/>
              </a:solidFill>
            </a:endParaRPr>
          </a:p>
          <a:p>
            <a:r>
              <a:rPr lang="zh-CN" altLang="en-US" sz="2800" dirty="0" smtClean="0">
                <a:solidFill>
                  <a:srgbClr val="C00000"/>
                </a:solidFill>
              </a:rPr>
              <a:t>遏止电压</a:t>
            </a:r>
            <a:r>
              <a:rPr lang="zh-CN" altLang="en-US" sz="2800" dirty="0" smtClean="0"/>
              <a:t>表示电子具有初动能：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>
                <a:solidFill>
                  <a:srgbClr val="C00000"/>
                </a:solidFill>
              </a:rPr>
              <a:t>截止频率：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>
              <a:solidFill>
                <a:srgbClr val="C00000"/>
              </a:solidFill>
            </a:endParaRPr>
          </a:p>
          <a:p>
            <a:endParaRPr lang="en-US" altLang="zh-CN" sz="2800" b="1" dirty="0" smtClean="0">
              <a:solidFill>
                <a:srgbClr val="C00000"/>
              </a:solidFill>
              <a:latin typeface="+mn-ea"/>
              <a:cs typeface="Verdan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53249" name="Picture 1" descr="C:\Users\Administrator\AppData\Roaming\Tencent\Users\23020877\QQ\WinTemp\RichOle\@RNT]%LESS}B0HHXGYV}5~0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2500306"/>
            <a:ext cx="4046866" cy="2286016"/>
          </a:xfrm>
          <a:prstGeom prst="rect">
            <a:avLst/>
          </a:prstGeom>
          <a:noFill/>
        </p:spPr>
      </p:pic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5572132" y="3500438"/>
          <a:ext cx="1796155" cy="857256"/>
        </p:xfrm>
        <a:graphic>
          <a:graphicData uri="http://schemas.openxmlformats.org/presentationml/2006/ole">
            <p:oleObj spid="_x0000_s54276" r:id="rId5" imgW="850531" imgH="393529" progId="">
              <p:embed/>
            </p:oleObj>
          </a:graphicData>
        </a:graphic>
      </p:graphicFrame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4281" name="Object 9"/>
          <p:cNvGraphicFramePr>
            <a:graphicFrameLocks noChangeAspect="1"/>
          </p:cNvGraphicFramePr>
          <p:nvPr/>
        </p:nvGraphicFramePr>
        <p:xfrm>
          <a:off x="5572132" y="4786322"/>
          <a:ext cx="2286014" cy="571504"/>
        </p:xfrm>
        <a:graphic>
          <a:graphicData uri="http://schemas.openxmlformats.org/presentationml/2006/ole">
            <p:oleObj spid="_x0000_s54281" r:id="rId6" imgW="952087" imgH="228501" progId="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1214414" y="5429264"/>
          <a:ext cx="428628" cy="428628"/>
        </p:xfrm>
        <a:graphic>
          <a:graphicData uri="http://schemas.openxmlformats.org/presentationml/2006/ole">
            <p:oleObj spid="_x0000_s54290" name="公式" r:id="rId7" imgW="164880" imgH="164880" progId="Equation.3">
              <p:embed/>
            </p:oleObj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071538" y="5343425"/>
            <a:ext cx="728667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ea"/>
              </a:rPr>
              <a:t>     </a:t>
            </a:r>
            <a:r>
              <a:rPr lang="en-US" sz="2800" dirty="0" err="1" smtClean="0">
                <a:latin typeface="+mn-ea"/>
              </a:rPr>
              <a:t>与金属本身性质无关</a:t>
            </a:r>
            <a:r>
              <a:rPr lang="en-US" sz="2800" dirty="0" smtClean="0">
                <a:latin typeface="+mn-ea"/>
              </a:rPr>
              <a:t>，   </a:t>
            </a:r>
            <a:r>
              <a:rPr lang="en-US" sz="2800" dirty="0" err="1" smtClean="0">
                <a:latin typeface="+mn-ea"/>
              </a:rPr>
              <a:t>截止频率</a:t>
            </a:r>
            <a:r>
              <a:rPr lang="zh-CN" altLang="en-US" sz="2800" dirty="0" smtClean="0">
                <a:latin typeface="+mn-ea"/>
              </a:rPr>
              <a:t>。</a:t>
            </a:r>
            <a:endParaRPr lang="en-US" altLang="zh-CN" sz="2800" dirty="0" smtClean="0">
              <a:latin typeface="+mn-ea"/>
            </a:endParaRPr>
          </a:p>
          <a:p>
            <a:r>
              <a:rPr lang="en-US" altLang="zh-CN" sz="2800" dirty="0" smtClean="0">
                <a:latin typeface="+mn-ea"/>
              </a:rPr>
              <a:t>           </a:t>
            </a:r>
            <a:r>
              <a:rPr lang="zh-CN" altLang="en-US" sz="2800" dirty="0" smtClean="0">
                <a:latin typeface="+mn-ea"/>
              </a:rPr>
              <a:t>时，</a:t>
            </a:r>
            <a:r>
              <a:rPr lang="zh-CN" altLang="en-US" sz="2800" dirty="0" smtClean="0">
                <a:solidFill>
                  <a:srgbClr val="C00000"/>
                </a:solidFill>
                <a:latin typeface="+mn-ea"/>
              </a:rPr>
              <a:t>无光电流</a:t>
            </a:r>
            <a:r>
              <a:rPr lang="en-US" altLang="zh-CN" sz="2800" dirty="0" smtClean="0">
                <a:latin typeface="+mn-ea"/>
              </a:rPr>
              <a:t>              </a:t>
            </a:r>
          </a:p>
          <a:p>
            <a:endParaRPr lang="zh-CN" altLang="en-US" dirty="0"/>
          </a:p>
        </p:txBody>
      </p:sp>
      <p:graphicFrame>
        <p:nvGraphicFramePr>
          <p:cNvPr id="54291" name="Object 19"/>
          <p:cNvGraphicFramePr>
            <a:graphicFrameLocks noChangeAspect="1"/>
          </p:cNvGraphicFramePr>
          <p:nvPr/>
        </p:nvGraphicFramePr>
        <p:xfrm>
          <a:off x="5022850" y="5307013"/>
          <a:ext cx="428625" cy="595312"/>
        </p:xfrm>
        <a:graphic>
          <a:graphicData uri="http://schemas.openxmlformats.org/presentationml/2006/ole">
            <p:oleObj spid="_x0000_s54291" name="公式" r:id="rId8" imgW="164880" imgH="228600" progId="Equation.3">
              <p:embed/>
            </p:oleObj>
          </a:graphicData>
        </a:graphic>
      </p:graphicFrame>
      <p:graphicFrame>
        <p:nvGraphicFramePr>
          <p:cNvPr id="54292" name="Object 20"/>
          <p:cNvGraphicFramePr>
            <a:graphicFrameLocks noChangeAspect="1"/>
          </p:cNvGraphicFramePr>
          <p:nvPr/>
        </p:nvGraphicFramePr>
        <p:xfrm>
          <a:off x="2000232" y="5857892"/>
          <a:ext cx="1022350" cy="595312"/>
        </p:xfrm>
        <a:graphic>
          <a:graphicData uri="http://schemas.openxmlformats.org/presentationml/2006/ole">
            <p:oleObj spid="_x0000_s54292" name="公式" r:id="rId9" imgW="393480" imgH="2286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4587919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211" name="Text Box 3"/>
          <p:cNvSpPr txBox="1">
            <a:spLocks noChangeArrowheads="1"/>
          </p:cNvSpPr>
          <p:nvPr/>
        </p:nvSpPr>
        <p:spPr bwMode="auto">
          <a:xfrm>
            <a:off x="336382" y="803289"/>
            <a:ext cx="4592808" cy="584769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</p:spPr>
        <p:txBody>
          <a:bodyPr wrap="square" lIns="91434" tIns="45717" rIns="91434" bIns="45717">
            <a:spAutoFit/>
          </a:bodyPr>
          <a:lstStyle/>
          <a:p>
            <a:pPr defTabSz="914784">
              <a:spcBef>
                <a:spcPct val="50000"/>
              </a:spcBef>
            </a:pP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kumimoji="1"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光电效应的实验规律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28596" y="1643050"/>
            <a:ext cx="3214710" cy="57150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rgbClr val="A50021"/>
              </a:buClr>
              <a:buSzPct val="75000"/>
            </a:pPr>
            <a:r>
              <a:rPr lang="en-US" altLang="zh-CN" sz="2800" b="1" dirty="0" smtClean="0">
                <a:solidFill>
                  <a:srgbClr val="C00000"/>
                </a:solidFill>
                <a:latin typeface="+mn-ea"/>
                <a:cs typeface="Verdana" pitchFamily="34" charset="0"/>
              </a:rPr>
              <a:t>·</a:t>
            </a:r>
            <a:r>
              <a:rPr lang="zh-CN" altLang="en-US" sz="2800" b="1" dirty="0" smtClean="0">
                <a:solidFill>
                  <a:srgbClr val="0000FF"/>
                </a:solidFill>
                <a:latin typeface="+mn-ea"/>
                <a:cs typeface="Verdana" pitchFamily="34" charset="0"/>
              </a:rPr>
              <a:t> 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cs typeface="Verdana" pitchFamily="34" charset="0"/>
              </a:rPr>
              <a:t>实验规律：</a:t>
            </a:r>
            <a:endParaRPr lang="en-US" altLang="zh-CN" sz="2800" b="1" dirty="0" smtClean="0">
              <a:solidFill>
                <a:srgbClr val="FF0000"/>
              </a:solidFill>
              <a:latin typeface="+mn-ea"/>
              <a:cs typeface="Verdana" pitchFamily="34" charset="0"/>
            </a:endParaRPr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4143372" y="2571745"/>
            <a:ext cx="5000628" cy="726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800" dirty="0" smtClean="0"/>
              <a:t>（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）光电效应具有</a:t>
            </a:r>
            <a:r>
              <a:rPr lang="zh-CN" altLang="en-US" sz="2800" dirty="0" smtClean="0">
                <a:solidFill>
                  <a:srgbClr val="C00000"/>
                </a:solidFill>
              </a:rPr>
              <a:t>瞬时性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当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zh-CN" altLang="en-US" sz="2800" dirty="0" smtClean="0"/>
              <a:t>无论照射光怎样</a:t>
            </a:r>
            <a:r>
              <a:rPr lang="zh-CN" altLang="en-US" sz="2800" dirty="0" smtClean="0">
                <a:solidFill>
                  <a:srgbClr val="C00000"/>
                </a:solidFill>
              </a:rPr>
              <a:t>微弱</a:t>
            </a:r>
            <a:r>
              <a:rPr lang="zh-CN" altLang="en-US" sz="2800" dirty="0" smtClean="0"/>
              <a:t>，</a:t>
            </a:r>
            <a:endParaRPr lang="en-US" altLang="zh-CN" sz="2800" dirty="0" smtClean="0"/>
          </a:p>
          <a:p>
            <a:r>
              <a:rPr lang="zh-CN" altLang="en-US" sz="2800" dirty="0" smtClean="0"/>
              <a:t>几乎在照到金属时立即产生光电流。</a:t>
            </a:r>
            <a:endParaRPr lang="en-US" altLang="zh-CN" sz="2800" dirty="0" smtClean="0"/>
          </a:p>
          <a:p>
            <a:r>
              <a:rPr lang="zh-CN" altLang="en-US" sz="2800" dirty="0" smtClean="0"/>
              <a:t>产生电流的时间不超过</a:t>
            </a:r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>
              <a:solidFill>
                <a:srgbClr val="C00000"/>
              </a:solidFill>
            </a:endParaRPr>
          </a:p>
          <a:p>
            <a:endParaRPr lang="en-US" altLang="zh-CN" sz="2800" b="1" dirty="0" smtClean="0">
              <a:solidFill>
                <a:srgbClr val="C00000"/>
              </a:solidFill>
              <a:latin typeface="+mn-ea"/>
              <a:cs typeface="Verdan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53249" name="Picture 1" descr="C:\Users\Administrator\AppData\Roaming\Tencent\Users\23020877\QQ\WinTemp\RichOle\@RNT]%LESS}B0HHXGYV}5~0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2500306"/>
            <a:ext cx="4046866" cy="2286016"/>
          </a:xfrm>
          <a:prstGeom prst="rect">
            <a:avLst/>
          </a:prstGeom>
          <a:noFill/>
        </p:spPr>
      </p:pic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5303" name="Object 7"/>
          <p:cNvGraphicFramePr>
            <a:graphicFrameLocks noChangeAspect="1"/>
          </p:cNvGraphicFramePr>
          <p:nvPr/>
        </p:nvGraphicFramePr>
        <p:xfrm>
          <a:off x="4646613" y="3424238"/>
          <a:ext cx="1055687" cy="595312"/>
        </p:xfrm>
        <a:graphic>
          <a:graphicData uri="http://schemas.openxmlformats.org/presentationml/2006/ole">
            <p:oleObj spid="_x0000_s55303" name="公式" r:id="rId5" imgW="406080" imgH="228600" progId="Equation.3">
              <p:embed/>
            </p:oleObj>
          </a:graphicData>
        </a:graphic>
      </p:graphicFrame>
      <p:graphicFrame>
        <p:nvGraphicFramePr>
          <p:cNvPr id="55304" name="Object 8"/>
          <p:cNvGraphicFramePr>
            <a:graphicFrameLocks noChangeAspect="1"/>
          </p:cNvGraphicFramePr>
          <p:nvPr/>
        </p:nvGraphicFramePr>
        <p:xfrm>
          <a:off x="5692775" y="5748338"/>
          <a:ext cx="955675" cy="528637"/>
        </p:xfrm>
        <a:graphic>
          <a:graphicData uri="http://schemas.openxmlformats.org/presentationml/2006/ole">
            <p:oleObj spid="_x0000_s55304" name="公式" r:id="rId6" imgW="368280" imgH="20304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4587919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211" name="Text Box 3"/>
          <p:cNvSpPr txBox="1">
            <a:spLocks noChangeArrowheads="1"/>
          </p:cNvSpPr>
          <p:nvPr/>
        </p:nvSpPr>
        <p:spPr bwMode="auto">
          <a:xfrm>
            <a:off x="336382" y="803289"/>
            <a:ext cx="6450196" cy="584769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</p:spPr>
        <p:txBody>
          <a:bodyPr wrap="square" lIns="91434" tIns="45717" rIns="91434" bIns="45717">
            <a:spAutoFit/>
          </a:bodyPr>
          <a:lstStyle/>
          <a:p>
            <a:pPr defTabSz="914784">
              <a:spcBef>
                <a:spcPct val="50000"/>
              </a:spcBef>
            </a:pP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kumimoji="1"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光电效应解释中的疑难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428596" y="2143116"/>
            <a:ext cx="8429684" cy="4308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+mn-ea"/>
                <a:cs typeface="Verdana" pitchFamily="34" charset="0"/>
              </a:rPr>
              <a:t>·</a:t>
            </a:r>
            <a:r>
              <a:rPr lang="zh-CN" altLang="en-US" sz="2800" dirty="0" smtClean="0"/>
              <a:t>当光照射金属表面时，电子吸收能量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b="1" dirty="0" smtClean="0">
                <a:solidFill>
                  <a:srgbClr val="C00000"/>
                </a:solidFill>
                <a:latin typeface="+mn-ea"/>
                <a:cs typeface="Verdana" pitchFamily="34" charset="0"/>
              </a:rPr>
              <a:t>·</a:t>
            </a:r>
            <a:r>
              <a:rPr lang="zh-CN" altLang="en-US" sz="2800" dirty="0" smtClean="0"/>
              <a:t>若电子吸收能量大于逸出功，则电子就从金属表面逸出，这就是光电子。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b="1" dirty="0" smtClean="0">
                <a:solidFill>
                  <a:srgbClr val="C00000"/>
                </a:solidFill>
                <a:latin typeface="+mn-ea"/>
                <a:cs typeface="Verdana" pitchFamily="34" charset="0"/>
              </a:rPr>
              <a:t>·</a:t>
            </a:r>
            <a:r>
              <a:rPr lang="zh-CN" altLang="en-US" sz="2800" dirty="0" smtClean="0"/>
              <a:t>光越强，逸出的电子数越多，光电流也就越大，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从经典物理的角度看，上述结论与实验相符，</a:t>
            </a:r>
            <a:endParaRPr lang="en-US" altLang="zh-CN" sz="2800" dirty="0" smtClean="0"/>
          </a:p>
          <a:p>
            <a:pPr algn="ctr"/>
            <a:r>
              <a:rPr lang="zh-CN" altLang="en-US" sz="3200" dirty="0" smtClean="0">
                <a:solidFill>
                  <a:srgbClr val="C00000"/>
                </a:solidFill>
              </a:rPr>
              <a:t>并没有疑难之处</a:t>
            </a:r>
            <a:endParaRPr lang="en-US" altLang="zh-CN" sz="2800" b="1" dirty="0" smtClean="0">
              <a:solidFill>
                <a:srgbClr val="C00000"/>
              </a:solidFill>
              <a:latin typeface="+mn-ea"/>
              <a:cs typeface="Verdan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587919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1.2 光的粒子性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4862</TotalTime>
  <Words>1721</Words>
  <Application>Microsoft Office PowerPoint</Application>
  <PresentationFormat>全屏显示(4:3)</PresentationFormat>
  <Paragraphs>174</Paragraphs>
  <Slides>19</Slides>
  <Notes>19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2" baseType="lpstr">
      <vt:lpstr>Office 主题​​</vt:lpstr>
      <vt:lpstr>自定义设计方案</vt:lpstr>
      <vt:lpstr>公式</vt:lpstr>
      <vt:lpstr> 11.1.2  光的粒子性      1.光的本性的争议     2.光电效应的实验规律     3.光电效应解释中的疑难         4.爱因斯坦的光电效应方程      5.康普顿效应       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11.2 光的粒子性</dc:title>
  <dc:creator>Windows 用户</dc:creator>
  <cp:lastModifiedBy>Sky123.Org</cp:lastModifiedBy>
  <cp:revision>75</cp:revision>
  <dcterms:created xsi:type="dcterms:W3CDTF">2017-06-28T03:02:51Z</dcterms:created>
  <dcterms:modified xsi:type="dcterms:W3CDTF">2017-08-03T10:04:32Z</dcterms:modified>
</cp:coreProperties>
</file>