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8" r:id="rId4"/>
    <p:sldId id="291" r:id="rId5"/>
    <p:sldId id="297" r:id="rId6"/>
    <p:sldId id="298" r:id="rId7"/>
    <p:sldId id="292" r:id="rId8"/>
    <p:sldId id="294" r:id="rId9"/>
    <p:sldId id="295" r:id="rId10"/>
    <p:sldId id="296" r:id="rId11"/>
    <p:sldId id="293" r:id="rId12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4" autoAdjust="0"/>
    <p:restoredTop sz="94746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8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3579-C259-4D14-B469-BB58CFAD720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8AB09-5AAD-4A6F-93C8-6FBA7AEF3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F49FE-ACAD-4F2C-A3C3-3E5A7CC89375}" type="datetimeFigureOut">
              <a:rPr lang="zh-CN" altLang="en-US" smtClean="0"/>
              <a:pPr/>
              <a:t>2017/8/3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9B7C-564A-44F0-909F-33022252AE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652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》-11.3</a:t>
            </a:r>
            <a:r>
              <a:rPr lang="en-US" altLang="zh-CN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粒子的波动性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量子力学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粒子的波动性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光的本性？</a:t>
            </a:r>
            <a:endParaRPr kumimoji="1" lang="en-US" altLang="zh-CN" sz="33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粒子的波动性</a:t>
            </a:r>
            <a:endParaRPr kumimoji="1" lang="en-US" altLang="zh-CN" sz="33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3.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物质波的实验验证</a:t>
            </a:r>
            <a:endParaRPr kumimoji="1" lang="en-US" altLang="zh-CN" sz="33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AutoShape 6" descr="anabnr2"/>
          <p:cNvSpPr>
            <a:spLocks noChangeAspect="1" noChangeArrowheads="1"/>
          </p:cNvSpPr>
          <p:nvPr/>
        </p:nvSpPr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603250" y="1371600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1" lang="zh-CN" altLang="en-US" sz="2400" b="1" dirty="0">
                <a:latin typeface="宋体" pitchFamily="2" charset="-122"/>
              </a:rPr>
              <a:t>德布罗意波在</a:t>
            </a:r>
            <a:r>
              <a:rPr kumimoji="1" lang="en-US" altLang="zh-CN" sz="2400" b="1" dirty="0">
                <a:latin typeface="宋体" pitchFamily="2" charset="-122"/>
              </a:rPr>
              <a:t>1924</a:t>
            </a:r>
            <a:r>
              <a:rPr kumimoji="1" lang="zh-CN" altLang="en-US" sz="2400" b="1" dirty="0">
                <a:latin typeface="宋体" pitchFamily="2" charset="-122"/>
              </a:rPr>
              <a:t>年提出后，</a:t>
            </a:r>
            <a:r>
              <a:rPr kumimoji="1" lang="en-US" altLang="zh-CN" sz="2400" b="1" dirty="0">
                <a:latin typeface="宋体" pitchFamily="2" charset="-122"/>
              </a:rPr>
              <a:t>1927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戴维逊（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Davisson)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、   革末（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itchFamily="2" charset="-122"/>
              </a:rPr>
              <a:t>Germer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kumimoji="1" lang="zh-CN" altLang="en-US" sz="2400" b="1" dirty="0">
                <a:latin typeface="宋体" pitchFamily="2" charset="-122"/>
              </a:rPr>
              <a:t>的电子衍射实验所证实</a:t>
            </a:r>
            <a:endParaRPr kumimoji="1" lang="zh-CN" altLang="en-US" sz="2400" dirty="0">
              <a:latin typeface="宋体" pitchFamily="2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04909" y="2643182"/>
            <a:ext cx="2867025" cy="2232025"/>
            <a:chOff x="480" y="1680"/>
            <a:chExt cx="1533" cy="1200"/>
          </a:xfrm>
        </p:grpSpPr>
        <p:sp>
          <p:nvSpPr>
            <p:cNvPr id="22555" name="Line 11"/>
            <p:cNvSpPr>
              <a:spLocks noChangeShapeType="1"/>
            </p:cNvSpPr>
            <p:nvPr/>
          </p:nvSpPr>
          <p:spPr bwMode="auto">
            <a:xfrm flipV="1">
              <a:off x="818" y="2400"/>
              <a:ext cx="182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2"/>
            <p:cNvSpPr>
              <a:spLocks noChangeShapeType="1"/>
            </p:cNvSpPr>
            <p:nvPr/>
          </p:nvSpPr>
          <p:spPr bwMode="auto">
            <a:xfrm>
              <a:off x="758" y="2400"/>
              <a:ext cx="2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3"/>
            <p:cNvSpPr>
              <a:spLocks noChangeShapeType="1"/>
            </p:cNvSpPr>
            <p:nvPr/>
          </p:nvSpPr>
          <p:spPr bwMode="auto">
            <a:xfrm flipV="1">
              <a:off x="798" y="2433"/>
              <a:ext cx="108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14"/>
            <p:cNvSpPr>
              <a:spLocks noChangeShapeType="1"/>
            </p:cNvSpPr>
            <p:nvPr/>
          </p:nvSpPr>
          <p:spPr bwMode="auto">
            <a:xfrm flipH="1" flipV="1">
              <a:off x="1209" y="2132"/>
              <a:ext cx="27" cy="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15"/>
            <p:cNvSpPr>
              <a:spLocks noChangeShapeType="1"/>
            </p:cNvSpPr>
            <p:nvPr/>
          </p:nvSpPr>
          <p:spPr bwMode="auto">
            <a:xfrm flipV="1">
              <a:off x="576" y="2523"/>
              <a:ext cx="182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16"/>
            <p:cNvSpPr>
              <a:spLocks noChangeShapeType="1"/>
            </p:cNvSpPr>
            <p:nvPr/>
          </p:nvSpPr>
          <p:spPr bwMode="auto">
            <a:xfrm flipV="1">
              <a:off x="758" y="2461"/>
              <a:ext cx="6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17"/>
            <p:cNvSpPr>
              <a:spLocks noChangeShapeType="1"/>
            </p:cNvSpPr>
            <p:nvPr/>
          </p:nvSpPr>
          <p:spPr bwMode="auto">
            <a:xfrm flipV="1">
              <a:off x="643" y="2401"/>
              <a:ext cx="148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18"/>
            <p:cNvSpPr>
              <a:spLocks noChangeShapeType="1"/>
            </p:cNvSpPr>
            <p:nvPr/>
          </p:nvSpPr>
          <p:spPr bwMode="auto">
            <a:xfrm>
              <a:off x="865" y="2401"/>
              <a:ext cx="54" cy="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19"/>
            <p:cNvSpPr>
              <a:spLocks noChangeShapeType="1"/>
            </p:cNvSpPr>
            <p:nvPr/>
          </p:nvSpPr>
          <p:spPr bwMode="auto">
            <a:xfrm>
              <a:off x="1182" y="2132"/>
              <a:ext cx="47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20"/>
            <p:cNvSpPr>
              <a:spLocks noChangeShapeType="1"/>
            </p:cNvSpPr>
            <p:nvPr/>
          </p:nvSpPr>
          <p:spPr bwMode="auto">
            <a:xfrm flipH="1" flipV="1">
              <a:off x="1411" y="2013"/>
              <a:ext cx="2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21"/>
            <p:cNvSpPr>
              <a:spLocks noChangeShapeType="1"/>
            </p:cNvSpPr>
            <p:nvPr/>
          </p:nvSpPr>
          <p:spPr bwMode="auto">
            <a:xfrm>
              <a:off x="1337" y="1942"/>
              <a:ext cx="33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22"/>
            <p:cNvSpPr>
              <a:spLocks noChangeShapeType="1"/>
            </p:cNvSpPr>
            <p:nvPr/>
          </p:nvSpPr>
          <p:spPr bwMode="auto">
            <a:xfrm>
              <a:off x="845" y="2156"/>
              <a:ext cx="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23"/>
            <p:cNvSpPr>
              <a:spLocks noChangeShapeType="1"/>
            </p:cNvSpPr>
            <p:nvPr/>
          </p:nvSpPr>
          <p:spPr bwMode="auto">
            <a:xfrm>
              <a:off x="758" y="2523"/>
              <a:ext cx="182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24"/>
            <p:cNvSpPr>
              <a:spLocks noChangeShapeType="1"/>
            </p:cNvSpPr>
            <p:nvPr/>
          </p:nvSpPr>
          <p:spPr bwMode="auto">
            <a:xfrm flipH="1">
              <a:off x="758" y="2770"/>
              <a:ext cx="182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25"/>
            <p:cNvSpPr>
              <a:spLocks noChangeShapeType="1"/>
            </p:cNvSpPr>
            <p:nvPr/>
          </p:nvSpPr>
          <p:spPr bwMode="auto">
            <a:xfrm>
              <a:off x="1000" y="2400"/>
              <a:ext cx="121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26"/>
            <p:cNvSpPr>
              <a:spLocks noChangeShapeType="1"/>
            </p:cNvSpPr>
            <p:nvPr/>
          </p:nvSpPr>
          <p:spPr bwMode="auto">
            <a:xfrm>
              <a:off x="906" y="1910"/>
              <a:ext cx="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27"/>
            <p:cNvSpPr>
              <a:spLocks noChangeShapeType="1"/>
            </p:cNvSpPr>
            <p:nvPr/>
          </p:nvSpPr>
          <p:spPr bwMode="auto">
            <a:xfrm flipV="1">
              <a:off x="839" y="1902"/>
              <a:ext cx="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28"/>
            <p:cNvSpPr>
              <a:spLocks noChangeShapeType="1"/>
            </p:cNvSpPr>
            <p:nvPr/>
          </p:nvSpPr>
          <p:spPr bwMode="auto">
            <a:xfrm flipV="1">
              <a:off x="576" y="2400"/>
              <a:ext cx="182" cy="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Line 29"/>
            <p:cNvSpPr>
              <a:spLocks noChangeShapeType="1"/>
            </p:cNvSpPr>
            <p:nvPr/>
          </p:nvSpPr>
          <p:spPr bwMode="auto">
            <a:xfrm flipH="1" flipV="1">
              <a:off x="576" y="2585"/>
              <a:ext cx="182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30"/>
            <p:cNvSpPr>
              <a:spLocks noChangeShapeType="1"/>
            </p:cNvSpPr>
            <p:nvPr/>
          </p:nvSpPr>
          <p:spPr bwMode="auto">
            <a:xfrm>
              <a:off x="818" y="2461"/>
              <a:ext cx="182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31"/>
            <p:cNvSpPr>
              <a:spLocks noChangeShapeType="1"/>
            </p:cNvSpPr>
            <p:nvPr/>
          </p:nvSpPr>
          <p:spPr bwMode="auto">
            <a:xfrm flipV="1">
              <a:off x="940" y="2523"/>
              <a:ext cx="18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32"/>
            <p:cNvSpPr>
              <a:spLocks noChangeShapeType="1"/>
            </p:cNvSpPr>
            <p:nvPr/>
          </p:nvSpPr>
          <p:spPr bwMode="auto">
            <a:xfrm flipH="1">
              <a:off x="643" y="2461"/>
              <a:ext cx="175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33"/>
            <p:cNvSpPr>
              <a:spLocks noChangeShapeType="1"/>
            </p:cNvSpPr>
            <p:nvPr/>
          </p:nvSpPr>
          <p:spPr bwMode="auto">
            <a:xfrm>
              <a:off x="919" y="2433"/>
              <a:ext cx="142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Line 34"/>
            <p:cNvSpPr>
              <a:spLocks noChangeShapeType="1"/>
            </p:cNvSpPr>
            <p:nvPr/>
          </p:nvSpPr>
          <p:spPr bwMode="auto">
            <a:xfrm>
              <a:off x="630" y="2567"/>
              <a:ext cx="182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Line 35"/>
            <p:cNvSpPr>
              <a:spLocks noChangeShapeType="1"/>
            </p:cNvSpPr>
            <p:nvPr/>
          </p:nvSpPr>
          <p:spPr bwMode="auto">
            <a:xfrm>
              <a:off x="704" y="2552"/>
              <a:ext cx="182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36"/>
            <p:cNvSpPr>
              <a:spLocks noChangeShapeType="1"/>
            </p:cNvSpPr>
            <p:nvPr/>
          </p:nvSpPr>
          <p:spPr bwMode="auto">
            <a:xfrm flipV="1">
              <a:off x="637" y="2585"/>
              <a:ext cx="181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37"/>
            <p:cNvSpPr>
              <a:spLocks noChangeShapeType="1"/>
            </p:cNvSpPr>
            <p:nvPr/>
          </p:nvSpPr>
          <p:spPr bwMode="auto">
            <a:xfrm flipV="1">
              <a:off x="711" y="2708"/>
              <a:ext cx="168" cy="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38"/>
            <p:cNvSpPr>
              <a:spLocks noChangeShapeType="1"/>
            </p:cNvSpPr>
            <p:nvPr/>
          </p:nvSpPr>
          <p:spPr bwMode="auto">
            <a:xfrm flipV="1">
              <a:off x="818" y="2400"/>
              <a:ext cx="182" cy="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39"/>
            <p:cNvSpPr>
              <a:spLocks noChangeShapeType="1"/>
            </p:cNvSpPr>
            <p:nvPr/>
          </p:nvSpPr>
          <p:spPr bwMode="auto">
            <a:xfrm flipV="1">
              <a:off x="879" y="2461"/>
              <a:ext cx="182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40"/>
            <p:cNvSpPr>
              <a:spLocks noChangeShapeType="1"/>
            </p:cNvSpPr>
            <p:nvPr/>
          </p:nvSpPr>
          <p:spPr bwMode="auto">
            <a:xfrm flipV="1">
              <a:off x="697" y="2433"/>
              <a:ext cx="101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Line 41"/>
            <p:cNvSpPr>
              <a:spLocks noChangeShapeType="1"/>
            </p:cNvSpPr>
            <p:nvPr/>
          </p:nvSpPr>
          <p:spPr bwMode="auto">
            <a:xfrm flipV="1">
              <a:off x="704" y="2433"/>
              <a:ext cx="101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42"/>
            <p:cNvSpPr>
              <a:spLocks noChangeShapeType="1"/>
            </p:cNvSpPr>
            <p:nvPr/>
          </p:nvSpPr>
          <p:spPr bwMode="auto">
            <a:xfrm flipV="1">
              <a:off x="785" y="2401"/>
              <a:ext cx="107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Line 43"/>
            <p:cNvSpPr>
              <a:spLocks noChangeShapeType="1"/>
            </p:cNvSpPr>
            <p:nvPr/>
          </p:nvSpPr>
          <p:spPr bwMode="auto">
            <a:xfrm>
              <a:off x="872" y="2156"/>
              <a:ext cx="0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44"/>
            <p:cNvSpPr>
              <a:spLocks noChangeShapeType="1"/>
            </p:cNvSpPr>
            <p:nvPr/>
          </p:nvSpPr>
          <p:spPr bwMode="auto">
            <a:xfrm flipV="1">
              <a:off x="864" y="1968"/>
              <a:ext cx="538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Line 45"/>
            <p:cNvSpPr>
              <a:spLocks noChangeShapeType="1"/>
            </p:cNvSpPr>
            <p:nvPr/>
          </p:nvSpPr>
          <p:spPr bwMode="auto">
            <a:xfrm flipV="1">
              <a:off x="1182" y="1934"/>
              <a:ext cx="155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46"/>
            <p:cNvSpPr>
              <a:spLocks noChangeShapeType="1"/>
            </p:cNvSpPr>
            <p:nvPr/>
          </p:nvSpPr>
          <p:spPr bwMode="auto">
            <a:xfrm flipV="1">
              <a:off x="1229" y="2069"/>
              <a:ext cx="202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Line 47"/>
            <p:cNvSpPr>
              <a:spLocks noChangeShapeType="1"/>
            </p:cNvSpPr>
            <p:nvPr/>
          </p:nvSpPr>
          <p:spPr bwMode="auto">
            <a:xfrm flipV="1">
              <a:off x="1417" y="1958"/>
              <a:ext cx="75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Line 48"/>
            <p:cNvSpPr>
              <a:spLocks noChangeShapeType="1"/>
            </p:cNvSpPr>
            <p:nvPr/>
          </p:nvSpPr>
          <p:spPr bwMode="auto">
            <a:xfrm flipV="1">
              <a:off x="1377" y="1902"/>
              <a:ext cx="67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Arc 49"/>
            <p:cNvSpPr>
              <a:spLocks/>
            </p:cNvSpPr>
            <p:nvPr/>
          </p:nvSpPr>
          <p:spPr bwMode="auto">
            <a:xfrm>
              <a:off x="879" y="2251"/>
              <a:ext cx="101" cy="79"/>
            </a:xfrm>
            <a:custGeom>
              <a:avLst/>
              <a:gdLst>
                <a:gd name="T0" fmla="*/ 0 w 21600"/>
                <a:gd name="T1" fmla="*/ 0 h 21600"/>
                <a:gd name="T2" fmla="*/ 101 w 21600"/>
                <a:gd name="T3" fmla="*/ 79 h 21600"/>
                <a:gd name="T4" fmla="*/ 0 w 21600"/>
                <a:gd name="T5" fmla="*/ 7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Text Box 50"/>
            <p:cNvSpPr txBox="1">
              <a:spLocks noChangeArrowheads="1"/>
            </p:cNvSpPr>
            <p:nvPr/>
          </p:nvSpPr>
          <p:spPr bwMode="auto">
            <a:xfrm>
              <a:off x="912" y="1872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US" altLang="zh-CN" sz="2000" b="1">
                  <a:latin typeface="宋体" pitchFamily="2" charset="-122"/>
                  <a:ea typeface=""/>
                  <a:cs typeface=""/>
                </a:rPr>
                <a:t>θ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2595" name="Text Box 51"/>
            <p:cNvSpPr txBox="1">
              <a:spLocks noChangeArrowheads="1"/>
            </p:cNvSpPr>
            <p:nvPr/>
          </p:nvSpPr>
          <p:spPr bwMode="auto">
            <a:xfrm>
              <a:off x="1440" y="2064"/>
              <a:ext cx="573" cy="3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b="1">
                  <a:latin typeface="宋体" pitchFamily="2" charset="-122"/>
                </a:rPr>
                <a:t>法拉第圆 筒</a:t>
              </a:r>
              <a:endParaRPr kumimoji="1" lang="zh-CN" altLang="en-US">
                <a:latin typeface="宋体" pitchFamily="2" charset="-122"/>
              </a:endParaRPr>
            </a:p>
          </p:txBody>
        </p:sp>
        <p:sp>
          <p:nvSpPr>
            <p:cNvPr id="22596" name="Text Box 52"/>
            <p:cNvSpPr txBox="1">
              <a:spLocks noChangeArrowheads="1"/>
            </p:cNvSpPr>
            <p:nvPr/>
          </p:nvSpPr>
          <p:spPr bwMode="auto">
            <a:xfrm>
              <a:off x="480" y="1680"/>
              <a:ext cx="85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zh-CN" altLang="en-US" b="1" dirty="0">
                  <a:latin typeface="Times New Roman" pitchFamily="18" charset="0"/>
                </a:rPr>
                <a:t>入射电子束</a:t>
              </a:r>
              <a:endParaRPr kumimoji="1" lang="zh-CN" altLang="en-US" dirty="0">
                <a:latin typeface="Times New Roman" pitchFamily="18" charset="0"/>
              </a:endParaRPr>
            </a:p>
          </p:txBody>
        </p:sp>
        <p:sp>
          <p:nvSpPr>
            <p:cNvPr id="22597" name="Text Box 53"/>
            <p:cNvSpPr txBox="1">
              <a:spLocks noChangeArrowheads="1"/>
            </p:cNvSpPr>
            <p:nvPr/>
          </p:nvSpPr>
          <p:spPr bwMode="auto">
            <a:xfrm>
              <a:off x="1088" y="2663"/>
              <a:ext cx="592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zh-CN" altLang="en-US" b="1">
                  <a:latin typeface="Times New Roman" pitchFamily="18" charset="0"/>
                </a:rPr>
                <a:t>镍单晶</a:t>
              </a:r>
              <a:endParaRPr kumimoji="1" lang="zh-CN" altLang="en-US">
                <a:latin typeface="Times New Roman" pitchFamily="18" charset="0"/>
              </a:endParaRPr>
            </a:p>
          </p:txBody>
        </p:sp>
        <p:sp>
          <p:nvSpPr>
            <p:cNvPr id="22598" name="Line 54"/>
            <p:cNvSpPr>
              <a:spLocks noChangeShapeType="1"/>
            </p:cNvSpPr>
            <p:nvPr/>
          </p:nvSpPr>
          <p:spPr bwMode="auto">
            <a:xfrm flipV="1">
              <a:off x="1209" y="1974"/>
              <a:ext cx="128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Line 55"/>
            <p:cNvSpPr>
              <a:spLocks noChangeShapeType="1"/>
            </p:cNvSpPr>
            <p:nvPr/>
          </p:nvSpPr>
          <p:spPr bwMode="auto">
            <a:xfrm flipV="1">
              <a:off x="1242" y="2061"/>
              <a:ext cx="149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Line 56"/>
            <p:cNvSpPr>
              <a:spLocks noChangeShapeType="1"/>
            </p:cNvSpPr>
            <p:nvPr/>
          </p:nvSpPr>
          <p:spPr bwMode="auto">
            <a:xfrm>
              <a:off x="1337" y="1989"/>
              <a:ext cx="54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Line 57"/>
            <p:cNvSpPr>
              <a:spLocks noChangeShapeType="1"/>
            </p:cNvSpPr>
            <p:nvPr/>
          </p:nvSpPr>
          <p:spPr bwMode="auto">
            <a:xfrm rot="-781888">
              <a:off x="766" y="2398"/>
              <a:ext cx="57" cy="79"/>
            </a:xfrm>
            <a:prstGeom prst="line">
              <a:avLst/>
            </a:prstGeom>
            <a:noFill/>
            <a:ln w="9525">
              <a:solidFill>
                <a:srgbClr val="5B524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05" name="Line 77"/>
          <p:cNvSpPr>
            <a:spLocks noChangeShapeType="1"/>
          </p:cNvSpPr>
          <p:nvPr/>
        </p:nvSpPr>
        <p:spPr bwMode="auto">
          <a:xfrm>
            <a:off x="3851275" y="3068638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806" name="Text Box 78"/>
          <p:cNvSpPr txBox="1">
            <a:spLocks noChangeArrowheads="1"/>
          </p:cNvSpPr>
          <p:nvPr/>
        </p:nvSpPr>
        <p:spPr bwMode="auto">
          <a:xfrm>
            <a:off x="5364163" y="2852738"/>
            <a:ext cx="2798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观察散射电子束的</a:t>
            </a:r>
            <a:r>
              <a:rPr lang="zh-CN" altLang="en-US">
                <a:solidFill>
                  <a:srgbClr val="FF0000"/>
                </a:solidFill>
              </a:rPr>
              <a:t>强度</a:t>
            </a:r>
          </a:p>
          <a:p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散射角</a:t>
            </a:r>
            <a:r>
              <a:rPr lang="zh-CN" altLang="en-US"/>
              <a:t>间的关系</a:t>
            </a:r>
          </a:p>
        </p:txBody>
      </p:sp>
      <p:sp>
        <p:nvSpPr>
          <p:cNvPr id="73807" name="Line 79"/>
          <p:cNvSpPr>
            <a:spLocks noChangeShapeType="1"/>
          </p:cNvSpPr>
          <p:nvPr/>
        </p:nvSpPr>
        <p:spPr bwMode="auto">
          <a:xfrm flipV="1">
            <a:off x="7596188" y="249237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808" name="Text Box 80"/>
          <p:cNvSpPr txBox="1">
            <a:spLocks noChangeArrowheads="1"/>
          </p:cNvSpPr>
          <p:nvPr/>
        </p:nvSpPr>
        <p:spPr bwMode="auto">
          <a:xfrm>
            <a:off x="7380288" y="21336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电流计测量</a:t>
            </a:r>
          </a:p>
        </p:txBody>
      </p:sp>
      <p:sp>
        <p:nvSpPr>
          <p:cNvPr id="73809" name="Line 81"/>
          <p:cNvSpPr>
            <a:spLocks noChangeShapeType="1"/>
          </p:cNvSpPr>
          <p:nvPr/>
        </p:nvSpPr>
        <p:spPr bwMode="auto">
          <a:xfrm>
            <a:off x="6084888" y="34290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810" name="Text Box 82"/>
          <p:cNvSpPr txBox="1">
            <a:spLocks noChangeArrowheads="1"/>
          </p:cNvSpPr>
          <p:nvPr/>
        </p:nvSpPr>
        <p:spPr bwMode="auto">
          <a:xfrm>
            <a:off x="4356100" y="4076700"/>
            <a:ext cx="361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实验发现，散射电子束强度随角度</a:t>
            </a:r>
          </a:p>
        </p:txBody>
      </p:sp>
      <p:graphicFrame>
        <p:nvGraphicFramePr>
          <p:cNvPr id="73811" name="Object 83"/>
          <p:cNvGraphicFramePr>
            <a:graphicFrameLocks noChangeAspect="1"/>
          </p:cNvGraphicFramePr>
          <p:nvPr/>
        </p:nvGraphicFramePr>
        <p:xfrm>
          <a:off x="7956550" y="4076700"/>
          <a:ext cx="255588" cy="358775"/>
        </p:xfrm>
        <a:graphic>
          <a:graphicData uri="http://schemas.openxmlformats.org/presentationml/2006/ole">
            <p:oleObj spid="_x0000_s111618" name="公式" r:id="rId4" imgW="126720" imgH="177480" progId="Equation.3">
              <p:embed/>
            </p:oleObj>
          </a:graphicData>
        </a:graphic>
      </p:graphicFrame>
      <p:sp>
        <p:nvSpPr>
          <p:cNvPr id="73812" name="Text Box 84"/>
          <p:cNvSpPr txBox="1">
            <a:spLocks noChangeArrowheads="1"/>
          </p:cNvSpPr>
          <p:nvPr/>
        </p:nvSpPr>
        <p:spPr bwMode="auto">
          <a:xfrm>
            <a:off x="8224838" y="407035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而改变</a:t>
            </a:r>
          </a:p>
        </p:txBody>
      </p:sp>
      <p:graphicFrame>
        <p:nvGraphicFramePr>
          <p:cNvPr id="73814" name="Object 86"/>
          <p:cNvGraphicFramePr>
            <a:graphicFrameLocks noChangeAspect="1"/>
          </p:cNvGraphicFramePr>
          <p:nvPr/>
        </p:nvGraphicFramePr>
        <p:xfrm>
          <a:off x="4316413" y="4510088"/>
          <a:ext cx="255587" cy="358775"/>
        </p:xfrm>
        <a:graphic>
          <a:graphicData uri="http://schemas.openxmlformats.org/presentationml/2006/ole">
            <p:oleObj spid="_x0000_s111619" name="公式" r:id="rId5" imgW="126720" imgH="177480" progId="Equation.3">
              <p:embed/>
            </p:oleObj>
          </a:graphicData>
        </a:graphic>
      </p:graphicFrame>
      <p:sp>
        <p:nvSpPr>
          <p:cNvPr id="73815" name="Text Box 87"/>
          <p:cNvSpPr txBox="1">
            <a:spLocks noChangeArrowheads="1"/>
          </p:cNvSpPr>
          <p:nvPr/>
        </p:nvSpPr>
        <p:spPr bwMode="auto">
          <a:xfrm>
            <a:off x="4572000" y="4522788"/>
            <a:ext cx="441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取某些确定的值，强度有极大值，类似于</a:t>
            </a:r>
            <a:r>
              <a:rPr lang="en-US" altLang="zh-CN"/>
              <a:t>x</a:t>
            </a:r>
          </a:p>
          <a:p>
            <a:r>
              <a:rPr lang="zh-CN" altLang="en-US"/>
              <a:t>射线的衍射现象，体现</a:t>
            </a:r>
            <a:r>
              <a:rPr lang="zh-CN" altLang="en-US">
                <a:solidFill>
                  <a:srgbClr val="FF0000"/>
                </a:solidFill>
              </a:rPr>
              <a:t>波动性</a:t>
            </a:r>
          </a:p>
        </p:txBody>
      </p:sp>
      <p:sp>
        <p:nvSpPr>
          <p:cNvPr id="73816" name="Line 88"/>
          <p:cNvSpPr>
            <a:spLocks noChangeShapeType="1"/>
          </p:cNvSpPr>
          <p:nvPr/>
        </p:nvSpPr>
        <p:spPr bwMode="auto">
          <a:xfrm flipH="1">
            <a:off x="5508625" y="5157788"/>
            <a:ext cx="71438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817" name="Object 89"/>
          <p:cNvGraphicFramePr>
            <a:graphicFrameLocks noChangeAspect="1"/>
          </p:cNvGraphicFramePr>
          <p:nvPr/>
        </p:nvGraphicFramePr>
        <p:xfrm>
          <a:off x="5651500" y="5445125"/>
          <a:ext cx="2401888" cy="304800"/>
        </p:xfrm>
        <a:graphic>
          <a:graphicData uri="http://schemas.openxmlformats.org/presentationml/2006/ole">
            <p:oleObj spid="_x0000_s111620" name="公式" r:id="rId6" imgW="1701720" imgH="215640" progId="Equation.3">
              <p:embed/>
            </p:oleObj>
          </a:graphicData>
        </a:graphic>
      </p:graphicFrame>
      <p:sp>
        <p:nvSpPr>
          <p:cNvPr id="73818" name="Text Box 90"/>
          <p:cNvSpPr txBox="1">
            <a:spLocks noChangeArrowheads="1"/>
          </p:cNvSpPr>
          <p:nvPr/>
        </p:nvSpPr>
        <p:spPr bwMode="auto">
          <a:xfrm>
            <a:off x="4643438" y="5876925"/>
            <a:ext cx="247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电子波长与理论值一致</a:t>
            </a: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物质波的实验验证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05" grpId="0" animBg="1"/>
      <p:bldP spid="73806" grpId="0"/>
      <p:bldP spid="73807" grpId="0" animBg="1"/>
      <p:bldP spid="73808" grpId="0"/>
      <p:bldP spid="73809" grpId="0" animBg="1"/>
      <p:bldP spid="73810" grpId="0"/>
      <p:bldP spid="73812" grpId="0"/>
      <p:bldP spid="73815" grpId="0"/>
      <p:bldP spid="73816" grpId="0" animBg="1"/>
      <p:bldP spid="738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46165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光的本性是什么？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2571736" y="1495841"/>
            <a:ext cx="3143272" cy="575837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algn="ctr" defTabSz="914784"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波粒二象性</a:t>
            </a:r>
          </a:p>
        </p:txBody>
      </p:sp>
      <p:sp>
        <p:nvSpPr>
          <p:cNvPr id="15" name="矩形 14"/>
          <p:cNvSpPr/>
          <p:nvPr/>
        </p:nvSpPr>
        <p:spPr>
          <a:xfrm>
            <a:off x="1643042" y="4714884"/>
            <a:ext cx="6786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宋体" panose="02010600030101010101" pitchFamily="2" charset="-122"/>
              </a:rPr>
              <a:t>能量   ，动量   是描述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粒子性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的物理量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r>
              <a:rPr kumimoji="1" lang="zh-CN" altLang="en-US" sz="2800" b="1" dirty="0" smtClean="0">
                <a:latin typeface="宋体" panose="02010600030101010101" pitchFamily="2" charset="-122"/>
              </a:rPr>
              <a:t> 波长  ，频率 </a:t>
            </a:r>
            <a:r>
              <a:rPr kumimoji="1" lang="en-US" altLang="en-US" sz="2800" b="1" dirty="0" smtClean="0">
                <a:latin typeface="宋体" panose="02010600030101010101" pitchFamily="2" charset="-122"/>
              </a:rPr>
              <a:t>  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是描述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波动性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的物理量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14612" y="4000504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071802" y="2071678"/>
            <a:ext cx="500066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72000" y="2071678"/>
            <a:ext cx="571504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1500166" y="2643182"/>
            <a:ext cx="2500330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粒子性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071934" y="2643182"/>
            <a:ext cx="2500330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</a:t>
            </a: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1857356" y="3429000"/>
          <a:ext cx="1778012" cy="571504"/>
        </p:xfrm>
        <a:graphic>
          <a:graphicData uri="http://schemas.openxmlformats.org/presentationml/2006/ole">
            <p:oleObj spid="_x0000_s75777" name="公式" r:id="rId4" imgW="532937" imgH="177646" progId="Equation.3">
              <p:embed/>
            </p:oleObj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4429124" y="3214686"/>
          <a:ext cx="1785950" cy="928693"/>
        </p:xfrm>
        <a:graphic>
          <a:graphicData uri="http://schemas.openxmlformats.org/presentationml/2006/ole">
            <p:oleObj spid="_x0000_s75779" name="公式" r:id="rId5" imgW="494870" imgH="406048" progId="Equation.3">
              <p:embed/>
            </p:oleObj>
          </a:graphicData>
        </a:graphic>
      </p:graphicFrame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571736" y="4786322"/>
          <a:ext cx="500066" cy="428628"/>
        </p:xfrm>
        <a:graphic>
          <a:graphicData uri="http://schemas.openxmlformats.org/presentationml/2006/ole">
            <p:oleObj spid="_x0000_s75781" name="公式" r:id="rId6" imgW="126720" imgH="139680" progId="Equation.3">
              <p:embed/>
            </p:oleObj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4094163" y="4748213"/>
          <a:ext cx="600075" cy="506412"/>
        </p:xfrm>
        <a:graphic>
          <a:graphicData uri="http://schemas.openxmlformats.org/presentationml/2006/ole">
            <p:oleObj spid="_x0000_s75783" name="公式" r:id="rId7" imgW="152280" imgH="164880" progId="Equation.3">
              <p:embed/>
            </p:oleObj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2619375" y="5156200"/>
          <a:ext cx="549275" cy="546100"/>
        </p:xfrm>
        <a:graphic>
          <a:graphicData uri="http://schemas.openxmlformats.org/presentationml/2006/ole">
            <p:oleObj spid="_x0000_s75784" name="公式" r:id="rId8" imgW="139680" imgH="177480" progId="Equation.3">
              <p:embed/>
            </p:oleObj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4119563" y="5202238"/>
          <a:ext cx="498475" cy="428625"/>
        </p:xfrm>
        <a:graphic>
          <a:graphicData uri="http://schemas.openxmlformats.org/presentationml/2006/ole">
            <p:oleObj spid="_x0000_s75785" name="公式" r:id="rId9" imgW="126720" imgH="139680" progId="Equation.3">
              <p:embed/>
            </p:oleObj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2571736" y="5786454"/>
          <a:ext cx="608004" cy="822863"/>
        </p:xfrm>
        <a:graphic>
          <a:graphicData uri="http://schemas.openxmlformats.org/presentationml/2006/ole">
            <p:oleObj spid="_x0000_s75786" name="公式" r:id="rId10" imgW="126720" imgH="177480" progId="Equation.3">
              <p:embed/>
            </p:oleObj>
          </a:graphicData>
        </a:graphic>
      </p:graphicFrame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214678" y="5925947"/>
            <a:ext cx="4286280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是两重属性之桥梁</a:t>
            </a:r>
            <a:endParaRPr kumimoji="1"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粒子的波动性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42908" y="3071810"/>
            <a:ext cx="6715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宋体" panose="02010600030101010101" pitchFamily="2" charset="-122"/>
              </a:rPr>
              <a:t>德布罗意（法国物理学家）认为：</a:t>
            </a:r>
          </a:p>
        </p:txBody>
      </p:sp>
      <p:sp>
        <p:nvSpPr>
          <p:cNvPr id="9" name="矩形 8"/>
          <p:cNvSpPr/>
          <p:nvPr/>
        </p:nvSpPr>
        <p:spPr>
          <a:xfrm>
            <a:off x="2428860" y="3929066"/>
            <a:ext cx="6000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粒子的能量  </a:t>
            </a:r>
            <a:r>
              <a:rPr kumimoji="1" lang="en-US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和动量</a:t>
            </a:r>
            <a:r>
              <a:rPr kumimoji="1" lang="en-US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与</a:t>
            </a:r>
            <a:endParaRPr kumimoji="1"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波的频率  </a:t>
            </a:r>
            <a:r>
              <a:rPr kumimoji="1" lang="en-US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和波长 </a:t>
            </a:r>
            <a:r>
              <a:rPr kumimoji="1" lang="en-US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之间的关系为</a:t>
            </a:r>
          </a:p>
        </p:txBody>
      </p:sp>
      <p:pic>
        <p:nvPicPr>
          <p:cNvPr id="74753" name="Picture 1" descr="C:\Users\Administrator\AppData\Roaming\Tencent\Users\23020877\QQ\WinTemp\RichOle\T)QGKE%HT%)R0XMGGTM}BD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786190"/>
            <a:ext cx="1581150" cy="208597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214414" y="1714488"/>
            <a:ext cx="3643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宋体" panose="02010600030101010101" pitchFamily="2" charset="-122"/>
              </a:rPr>
              <a:t>光具有粒子性</a:t>
            </a:r>
          </a:p>
        </p:txBody>
      </p:sp>
      <p:sp>
        <p:nvSpPr>
          <p:cNvPr id="8" name="矩形 7"/>
          <p:cNvSpPr/>
          <p:nvPr/>
        </p:nvSpPr>
        <p:spPr>
          <a:xfrm>
            <a:off x="1714480" y="2405714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粒子是否具有波动性？？？</a:t>
            </a: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5165725" y="3962400"/>
          <a:ext cx="600075" cy="506413"/>
        </p:xfrm>
        <a:graphic>
          <a:graphicData uri="http://schemas.openxmlformats.org/presentationml/2006/ole">
            <p:oleObj spid="_x0000_s109570" name="公式" r:id="rId5" imgW="152280" imgH="16488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6715140" y="3994158"/>
          <a:ext cx="600075" cy="506412"/>
        </p:xfrm>
        <a:graphic>
          <a:graphicData uri="http://schemas.openxmlformats.org/presentationml/2006/ole">
            <p:oleObj spid="_x0000_s109571" name="公式" r:id="rId6" imgW="152280" imgH="16488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5594361" y="4357694"/>
          <a:ext cx="549275" cy="546100"/>
        </p:xfrm>
        <a:graphic>
          <a:graphicData uri="http://schemas.openxmlformats.org/presentationml/2006/ole">
            <p:oleObj spid="_x0000_s109572" name="公式" r:id="rId7" imgW="139680" imgH="17748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4216401" y="4429132"/>
          <a:ext cx="498475" cy="428625"/>
        </p:xfrm>
        <a:graphic>
          <a:graphicData uri="http://schemas.openxmlformats.org/presentationml/2006/ole">
            <p:oleObj spid="_x0000_s109573" name="公式" r:id="rId8" imgW="126720" imgH="139680" progId="Equation.3">
              <p:embed/>
            </p:oleObj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3500430" y="4857760"/>
          <a:ext cx="1285884" cy="1084177"/>
        </p:xfrm>
        <a:graphic>
          <a:graphicData uri="http://schemas.openxmlformats.org/presentationml/2006/ole">
            <p:oleObj spid="_x0000_s109574" name="公式" r:id="rId9" imgW="482391" imgH="406224" progId="Equation.3">
              <p:embed/>
            </p:oleObj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5786446" y="4929198"/>
          <a:ext cx="1285884" cy="1088056"/>
        </p:xfrm>
        <a:graphic>
          <a:graphicData uri="http://schemas.openxmlformats.org/presentationml/2006/ole">
            <p:oleObj spid="_x0000_s109575" name="公式" r:id="rId10" imgW="495085" imgH="418918" progId="Equation.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2143140" y="6211669"/>
            <a:ext cx="7500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与实物粒子相联系的波称为德布罗意波（物质波）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粒子的波动性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1357298"/>
            <a:ext cx="8572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宋体" panose="02010600030101010101" pitchFamily="2" charset="-122"/>
              </a:rPr>
              <a:t>例：</a:t>
            </a:r>
            <a:r>
              <a:rPr lang="zh-CN" altLang="en-US" sz="2800" dirty="0" smtClean="0"/>
              <a:t>质量为</a:t>
            </a:r>
            <a:r>
              <a:rPr lang="en-US" sz="2800" dirty="0" smtClean="0"/>
              <a:t>m</a:t>
            </a:r>
            <a:r>
              <a:rPr lang="zh-CN" altLang="en-US" sz="2800" dirty="0" smtClean="0"/>
              <a:t>的电子以速度</a:t>
            </a:r>
            <a:r>
              <a:rPr lang="en-US" sz="2800" dirty="0" smtClean="0"/>
              <a:t>v</a:t>
            </a:r>
            <a:r>
              <a:rPr lang="zh-CN" altLang="en-US" sz="2800" dirty="0" smtClean="0"/>
              <a:t>运动时，这种物质波的</a:t>
            </a:r>
            <a:endParaRPr lang="en-US" altLang="zh-CN" sz="2800" dirty="0" smtClean="0"/>
          </a:p>
          <a:p>
            <a:r>
              <a:rPr lang="zh-CN" altLang="en-US" sz="2800" dirty="0" smtClean="0"/>
              <a:t>波长可表示为</a:t>
            </a:r>
            <a:r>
              <a:rPr lang="en-US" sz="2800" dirty="0" smtClean="0"/>
              <a:t>              </a:t>
            </a:r>
            <a:r>
              <a:rPr lang="zh-CN" altLang="en-US" sz="2800" dirty="0" smtClean="0"/>
              <a:t>，电子质量                            ，       </a:t>
            </a:r>
            <a:r>
              <a:rPr lang="en-US" sz="2800" dirty="0" smtClean="0"/>
              <a:t>                     </a:t>
            </a:r>
            <a:r>
              <a:rPr lang="zh-CN" altLang="en-US" sz="2800" dirty="0" smtClean="0"/>
              <a:t>电子电荷量           </a:t>
            </a:r>
            <a:r>
              <a:rPr lang="en-US" sz="2800" dirty="0" smtClean="0"/>
              <a:t>              </a:t>
            </a:r>
            <a:r>
              <a:rPr lang="zh-CN" altLang="en-US" sz="2800" dirty="0" smtClean="0"/>
              <a:t>，普朗克常量   </a:t>
            </a:r>
            <a:r>
              <a:rPr lang="en-US" sz="2800" dirty="0" smtClean="0"/>
              <a:t>                         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）计算具有</a:t>
            </a:r>
            <a:r>
              <a:rPr lang="en-US" altLang="zh-CN" sz="2800" dirty="0" smtClean="0"/>
              <a:t>100 </a:t>
            </a:r>
            <a:r>
              <a:rPr lang="en-US" altLang="zh-CN" sz="2800" dirty="0" err="1" smtClean="0"/>
              <a:t>eV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动能的电子的动量    和波长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）若一个静止的电子经</a:t>
            </a:r>
            <a:r>
              <a:rPr lang="en-US" altLang="zh-CN" sz="2800" dirty="0" smtClean="0"/>
              <a:t>2500V</a:t>
            </a:r>
            <a:r>
              <a:rPr lang="zh-CN" altLang="en-US" sz="2800" dirty="0" smtClean="0"/>
              <a:t>电压加速，求</a:t>
            </a:r>
            <a:r>
              <a:rPr lang="zh-CN" altLang="en-US" sz="2800" smtClean="0"/>
              <a:t>电子动量</a:t>
            </a:r>
            <a:r>
              <a:rPr lang="zh-CN" altLang="en-US" sz="2800" dirty="0" smtClean="0"/>
              <a:t>和波长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/>
              <a:t>解：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）由能量、动量关系式，可得电子的动量：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2520948" y="1890712"/>
          <a:ext cx="1193796" cy="333533"/>
        </p:xfrm>
        <a:graphic>
          <a:graphicData uri="http://schemas.openxmlformats.org/presentationml/2006/ole">
            <p:oleObj spid="_x0000_s116744" name="公式" r:id="rId4" imgW="647640" imgH="177480" progId="Equation.3">
              <p:embed/>
            </p:oleObj>
          </a:graphicData>
        </a:graphic>
      </p:graphicFrame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5494741" y="1785926"/>
          <a:ext cx="2291969" cy="500066"/>
        </p:xfrm>
        <a:graphic>
          <a:graphicData uri="http://schemas.openxmlformats.org/presentationml/2006/ole">
            <p:oleObj spid="_x0000_s116746" name="公式" r:id="rId5" imgW="1054100" imgH="228600" progId="Equation.3">
              <p:embed/>
            </p:oleObj>
          </a:graphicData>
        </a:graphic>
      </p:graphicFrame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2175580" y="2214554"/>
          <a:ext cx="1967792" cy="428628"/>
        </p:xfrm>
        <a:graphic>
          <a:graphicData uri="http://schemas.openxmlformats.org/presentationml/2006/ole">
            <p:oleObj spid="_x0000_s116748" name="公式" r:id="rId6" imgW="965200" imgH="203200" progId="Equation.3">
              <p:embed/>
            </p:oleObj>
          </a:graphicData>
        </a:graphic>
      </p:graphicFrame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6351455" y="2214554"/>
          <a:ext cx="2435387" cy="428628"/>
        </p:xfrm>
        <a:graphic>
          <a:graphicData uri="http://schemas.openxmlformats.org/presentationml/2006/ole">
            <p:oleObj spid="_x0000_s116750" name="公式" r:id="rId7" imgW="1193760" imgH="203040" progId="Equation.3">
              <p:embed/>
            </p:oleObj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6648466" y="2725738"/>
          <a:ext cx="280988" cy="309562"/>
        </p:xfrm>
        <a:graphic>
          <a:graphicData uri="http://schemas.openxmlformats.org/presentationml/2006/ole">
            <p:oleObj spid="_x0000_s116752" name="公式" r:id="rId8" imgW="152280" imgH="164880" progId="Equation.3">
              <p:embed/>
            </p:oleObj>
          </a:graphicData>
        </a:graphic>
      </p:graphicFrame>
      <p:graphicFrame>
        <p:nvGraphicFramePr>
          <p:cNvPr id="116753" name="Object 17"/>
          <p:cNvGraphicFramePr>
            <a:graphicFrameLocks noChangeAspect="1"/>
          </p:cNvGraphicFramePr>
          <p:nvPr/>
        </p:nvGraphicFramePr>
        <p:xfrm>
          <a:off x="8072462" y="2714620"/>
          <a:ext cx="257175" cy="333375"/>
        </p:xfrm>
        <a:graphic>
          <a:graphicData uri="http://schemas.openxmlformats.org/presentationml/2006/ole">
            <p:oleObj spid="_x0000_s116753" name="公式" r:id="rId9" imgW="139680" imgH="177480" progId="Equation.3">
              <p:embed/>
            </p:oleObj>
          </a:graphicData>
        </a:graphic>
      </p:graphicFrame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928662" y="5111770"/>
          <a:ext cx="7478712" cy="1174750"/>
        </p:xfrm>
        <a:graphic>
          <a:graphicData uri="http://schemas.openxmlformats.org/presentationml/2006/ole">
            <p:oleObj spid="_x0000_s116754" name="公式" r:id="rId10" imgW="3340080" imgH="5331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粒子的波动性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1357298"/>
            <a:ext cx="3357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电子的波长为：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1500166" y="2000240"/>
          <a:ext cx="4786346" cy="957269"/>
        </p:xfrm>
        <a:graphic>
          <a:graphicData uri="http://schemas.openxmlformats.org/presentationml/2006/ole">
            <p:oleObj spid="_x0000_s118793" name="公式" r:id="rId4" imgW="2247900" imgH="444500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85720" y="3071810"/>
            <a:ext cx="3786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231F2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dirty="0" smtClean="0">
                <a:solidFill>
                  <a:srgbClr val="231F2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231F2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）电子的动量为</a:t>
            </a:r>
            <a:r>
              <a:rPr lang="zh-CN" altLang="en-US" sz="2800" dirty="0" smtClean="0"/>
              <a:t>：</a:t>
            </a: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500034" y="3714752"/>
          <a:ext cx="8412973" cy="1071570"/>
        </p:xfrm>
        <a:graphic>
          <a:graphicData uri="http://schemas.openxmlformats.org/presentationml/2006/ole">
            <p:oleObj spid="_x0000_s118796" name="公式" r:id="rId5" imgW="4114800" imgH="533160" progId="Equation.3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571472" y="4929198"/>
            <a:ext cx="3786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/>
              <a:t>电子的波长为：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8798" name="Object 14"/>
          <p:cNvGraphicFramePr>
            <a:graphicFrameLocks noChangeAspect="1"/>
          </p:cNvGraphicFramePr>
          <p:nvPr/>
        </p:nvGraphicFramePr>
        <p:xfrm>
          <a:off x="1142976" y="5572140"/>
          <a:ext cx="5500727" cy="875688"/>
        </p:xfrm>
        <a:graphic>
          <a:graphicData uri="http://schemas.openxmlformats.org/presentationml/2006/ole">
            <p:oleObj spid="_x0000_s118798" name="公式" r:id="rId6" imgW="22860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物质波的实验验证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2714620"/>
            <a:ext cx="67151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是否能观察到物质波的干涉、衍射现象？</a:t>
            </a:r>
            <a:endParaRPr kumimoji="1" lang="en-US" altLang="zh-CN" sz="2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如何观察？</a:t>
            </a:r>
          </a:p>
        </p:txBody>
      </p:sp>
      <p:sp>
        <p:nvSpPr>
          <p:cNvPr id="8" name="矩形 7"/>
          <p:cNvSpPr/>
          <p:nvPr/>
        </p:nvSpPr>
        <p:spPr>
          <a:xfrm>
            <a:off x="1142976" y="1571612"/>
            <a:ext cx="571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宋体" panose="02010600030101010101" pitchFamily="2" charset="-122"/>
              </a:rPr>
              <a:t>电子、质子等微观粒子具有波动性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000496" y="2143116"/>
            <a:ext cx="285752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000496" y="3714752"/>
            <a:ext cx="285752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85852" y="4714884"/>
            <a:ext cx="6143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宋体" panose="02010600030101010101" pitchFamily="2" charset="-122"/>
              </a:rPr>
              <a:t>要求显示波动性的狭缝或障碍物的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尺寸与波长量级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差不多</a:t>
            </a: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物质波的实验验证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786" y="2500306"/>
            <a:ext cx="7715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日常生活中，光的衍射现象不明显，直射现象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（物体大小比可见光的波长大得多）</a:t>
            </a:r>
            <a:endParaRPr kumimoji="1" lang="zh-CN" altLang="en-US" sz="2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2976" y="1571612"/>
            <a:ext cx="571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光具有波动性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，波长</a:t>
            </a:r>
            <a:r>
              <a:rPr lang="en-US" sz="2800" dirty="0" smtClean="0"/>
              <a:t>400-700nm</a:t>
            </a:r>
            <a:endParaRPr kumimoji="1" lang="zh-CN" altLang="en-US" sz="2800" b="1" dirty="0" smtClean="0">
              <a:latin typeface="宋体" panose="02010600030101010101" pitchFamily="2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5786" y="4143380"/>
            <a:ext cx="8143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实验室中，很容易观察到可见光的干涉和衍射现象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（容易找到</a:t>
            </a:r>
            <a:r>
              <a:rPr lang="en-US" sz="2800" dirty="0" smtClean="0"/>
              <a:t>400-700nm</a:t>
            </a:r>
            <a:r>
              <a:rPr lang="zh-CN" altLang="en-US" sz="2800" dirty="0" smtClean="0"/>
              <a:t>的狭缝或障碍物）</a:t>
            </a:r>
            <a:endParaRPr kumimoji="1" lang="zh-CN" altLang="en-US" sz="2800" b="1" dirty="0" smtClean="0">
              <a:latin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19121729">
            <a:off x="106229" y="2944222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777115">
            <a:off x="93894" y="3886914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物质波的实验验证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2976" y="1571612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物质波，波长</a:t>
            </a:r>
            <a:r>
              <a:rPr lang="en-US" sz="2800" dirty="0" smtClean="0">
                <a:solidFill>
                  <a:srgbClr val="C00000"/>
                </a:solidFill>
              </a:rPr>
              <a:t>0.12 nm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100V</a:t>
            </a:r>
            <a:r>
              <a:rPr lang="zh-CN" altLang="en-US" sz="2800" dirty="0" smtClean="0"/>
              <a:t>电压加速的电子）</a:t>
            </a:r>
            <a:endParaRPr lang="en-US" altLang="zh-CN" sz="2800" dirty="0" smtClean="0"/>
          </a:p>
          <a:p>
            <a:r>
              <a:rPr kumimoji="1" lang="zh-CN" altLang="en-US" sz="2800" b="1" dirty="0" smtClean="0">
                <a:latin typeface="宋体" panose="02010600030101010101" pitchFamily="2" charset="-122"/>
              </a:rPr>
              <a:t>波长比可见光波长小的多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86182" y="2714620"/>
            <a:ext cx="44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如何观察干涉、衍射现象</a:t>
            </a:r>
          </a:p>
        </p:txBody>
      </p:sp>
      <p:sp>
        <p:nvSpPr>
          <p:cNvPr id="13" name="下箭头 12"/>
          <p:cNvSpPr/>
          <p:nvPr/>
        </p:nvSpPr>
        <p:spPr>
          <a:xfrm>
            <a:off x="3786182" y="2643182"/>
            <a:ext cx="357190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7158" y="3786190"/>
            <a:ext cx="87868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要求在实验室中，找到</a:t>
            </a:r>
            <a:r>
              <a:rPr lang="en-US" altLang="zh-CN" sz="2800" dirty="0" smtClean="0">
                <a:solidFill>
                  <a:srgbClr val="C00000"/>
                </a:solidFill>
              </a:rPr>
              <a:t>nm</a:t>
            </a:r>
            <a:r>
              <a:rPr lang="zh-CN" altLang="en-US" sz="2800" dirty="0" smtClean="0">
                <a:solidFill>
                  <a:srgbClr val="C00000"/>
                </a:solidFill>
              </a:rPr>
              <a:t>量级</a:t>
            </a:r>
            <a:r>
              <a:rPr lang="zh-CN" altLang="en-US" sz="2800" dirty="0" smtClean="0"/>
              <a:t>的狭缝或障碍物</a:t>
            </a:r>
            <a:endParaRPr lang="en-US" altLang="zh-CN" sz="2800" dirty="0" smtClean="0"/>
          </a:p>
          <a:p>
            <a:pPr algn="ctr"/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？？？哪些物体尺寸是纳米量级？</a:t>
            </a:r>
            <a:endParaRPr kumimoji="1" lang="en-US" altLang="zh-CN" sz="2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ctr"/>
            <a:endParaRPr kumimoji="1" lang="zh-CN" altLang="en-US" sz="28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物质波的实验验证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7158" y="1357298"/>
            <a:ext cx="87868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哪些物体尺寸是纳米量级？</a:t>
            </a:r>
            <a:endParaRPr kumimoji="1" lang="en-US" altLang="zh-CN" sz="2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ctr"/>
            <a:endParaRPr kumimoji="1" lang="zh-CN" altLang="en-US" sz="2800" b="1" dirty="0" smtClean="0"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910" y="2143116"/>
            <a:ext cx="4807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1912</a:t>
            </a:r>
            <a:r>
              <a:rPr lang="zh-CN" altLang="en-US" sz="2400" dirty="0" smtClean="0"/>
              <a:t>年，德国物理学家</a:t>
            </a:r>
            <a:r>
              <a:rPr lang="zh-CN" altLang="en-US" sz="2400" dirty="0" smtClean="0">
                <a:solidFill>
                  <a:srgbClr val="C00000"/>
                </a:solidFill>
              </a:rPr>
              <a:t>劳厄</a:t>
            </a:r>
            <a:r>
              <a:rPr lang="zh-CN" altLang="en-US" sz="2400" dirty="0" smtClean="0"/>
              <a:t>提出：</a:t>
            </a:r>
          </a:p>
        </p:txBody>
      </p:sp>
      <p:sp>
        <p:nvSpPr>
          <p:cNvPr id="10" name="矩形 9"/>
          <p:cNvSpPr/>
          <p:nvPr/>
        </p:nvSpPr>
        <p:spPr>
          <a:xfrm>
            <a:off x="1285852" y="2812317"/>
            <a:ext cx="6215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将晶体中排列规则的原子点阵作为衍射光栅，测量伦琴射线的波动性，实验获得了成功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786" y="4026763"/>
            <a:ext cx="742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电子的</a:t>
            </a:r>
            <a:r>
              <a:rPr lang="zh-CN" altLang="en-US" sz="2400" dirty="0" smtClean="0">
                <a:solidFill>
                  <a:srgbClr val="C00000"/>
                </a:solidFill>
              </a:rPr>
              <a:t>德布罗意波长</a:t>
            </a:r>
            <a:r>
              <a:rPr lang="zh-CN" altLang="en-US" sz="2400" dirty="0" smtClean="0"/>
              <a:t>与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>
                <a:solidFill>
                  <a:srgbClr val="C00000"/>
                </a:solidFill>
              </a:rPr>
              <a:t>伦琴射线的波长</a:t>
            </a:r>
            <a:r>
              <a:rPr lang="zh-CN" altLang="en-US" sz="2400" dirty="0" smtClean="0"/>
              <a:t>具有相近的数量级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14414" y="5191796"/>
            <a:ext cx="7420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能否用原子点阵来检验物质波的波动性？？？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.3 粒子的波动性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822</Words>
  <Application>Microsoft Office PowerPoint</Application>
  <PresentationFormat>全屏显示(4:3)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主题​​</vt:lpstr>
      <vt:lpstr>自定义设计方案</vt:lpstr>
      <vt:lpstr>公式</vt:lpstr>
      <vt:lpstr>11.3 粒子的波动性      1.光的本性？     2.粒子的波动性     3.物质波的实验验证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11.3 粒子的波动性</dc:title>
  <dc:creator>Windows 用户</dc:creator>
  <cp:lastModifiedBy>Sky123.Org</cp:lastModifiedBy>
  <cp:revision>91</cp:revision>
  <dcterms:created xsi:type="dcterms:W3CDTF">2017-06-28T03:02:51Z</dcterms:created>
  <dcterms:modified xsi:type="dcterms:W3CDTF">2017-08-03T10:07:03Z</dcterms:modified>
</cp:coreProperties>
</file>