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8" r:id="rId4"/>
    <p:sldId id="291" r:id="rId5"/>
    <p:sldId id="292" r:id="rId6"/>
    <p:sldId id="297" r:id="rId7"/>
    <p:sldId id="298" r:id="rId8"/>
    <p:sldId id="299" r:id="rId9"/>
    <p:sldId id="300" r:id="rId10"/>
    <p:sldId id="301" r:id="rId11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4" autoAdjust="0"/>
    <p:restoredTop sz="94746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3579-C259-4D14-B469-BB58CFAD720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8AB09-5AAD-4A6F-93C8-6FBA7AEF3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F49FE-ACAD-4F2C-A3C3-3E5A7CC89375}" type="datetimeFigureOut">
              <a:rPr lang="zh-CN" altLang="en-US" smtClean="0"/>
              <a:pPr/>
              <a:t>2017/8/3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9B7C-564A-44F0-909F-33022252AE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9B7C-564A-44F0-909F-33022252AEC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3652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》-11.4</a:t>
            </a:r>
            <a:r>
              <a:rPr lang="en-US" altLang="zh-CN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600" b="1" baseline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概率波</a:t>
            </a:r>
            <a:endParaRPr lang="en-US" altLang="zh-CN" sz="2600" b="1" baseline="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量子力学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12DA-81A4-48AC-A47A-0378A21471D3}" type="datetimeFigureOut">
              <a:rPr lang="zh-CN" altLang="en-US" smtClean="0"/>
              <a:pPr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EB08-26CB-42A9-962F-5AEC6A195B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 fontScale="90000"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概率波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 smtClean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经典粒子</a:t>
            </a:r>
            <a:endParaRPr kumimoji="1" lang="en-US" altLang="zh-CN" sz="33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2.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经典波</a:t>
            </a:r>
            <a:endParaRPr kumimoji="1" lang="en-US" altLang="zh-CN" sz="33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3.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概率波</a:t>
            </a:r>
            <a:endParaRPr kumimoji="1" lang="en-US" altLang="zh-CN" sz="3300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经典粒子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71472" y="1500174"/>
            <a:ext cx="6215106" cy="63739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algn="ctr" defTabSz="914784"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C00000"/>
                </a:solidFill>
              </a:rPr>
              <a:t>· </a:t>
            </a:r>
            <a:r>
              <a:rPr lang="zh-CN" altLang="en-US" sz="3200" dirty="0" smtClean="0"/>
              <a:t>有一定大小、质量，电荷</a:t>
            </a:r>
            <a:endParaRPr kumimoji="1" lang="zh-CN" altLang="en-US" sz="3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1538" y="3475025"/>
            <a:ext cx="6786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· </a:t>
            </a:r>
            <a:r>
              <a:rPr lang="zh-CN" altLang="en-US" sz="2800" dirty="0" smtClean="0"/>
              <a:t>任意时刻，粒子具有确定的</a:t>
            </a:r>
            <a:r>
              <a:rPr lang="zh-CN" altLang="en-US" sz="2800" dirty="0" smtClean="0">
                <a:solidFill>
                  <a:srgbClr val="C00000"/>
                </a:solidFill>
              </a:rPr>
              <a:t>位置、速度及运动轨迹</a:t>
            </a:r>
            <a:endParaRPr kumimoji="1" lang="zh-CN" altLang="en-US" sz="2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3857620" y="2343214"/>
            <a:ext cx="314327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algn="ctr" defTabSz="914784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</a:rPr>
              <a:t>遵循牛顿运动定律</a:t>
            </a:r>
            <a:endParaRPr kumimoji="1" lang="zh-CN" altLang="en-US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428992" y="2214554"/>
            <a:ext cx="428628" cy="100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经典波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976" y="1401063"/>
            <a:ext cx="75009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· </a:t>
            </a:r>
            <a:r>
              <a:rPr lang="zh-CN" altLang="en-US" sz="2800" dirty="0" smtClean="0"/>
              <a:t>波在空间是弥散开来的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· </a:t>
            </a:r>
            <a:r>
              <a:rPr lang="zh-CN" altLang="en-US" sz="2800" dirty="0" smtClean="0"/>
              <a:t>具有时空的周期性，及具有确定的频率和波长</a:t>
            </a:r>
            <a:endParaRPr kumimoji="1" lang="zh-CN" altLang="en-US" sz="2800" b="1" dirty="0" smtClean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5852" y="2928934"/>
            <a:ext cx="55721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在经典物理学中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800" dirty="0" smtClean="0"/>
              <a:t>波和粒子具有非常不同的表现形式</a:t>
            </a:r>
            <a:endParaRPr kumimoji="1" lang="zh-CN" altLang="en-US" sz="2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214414" y="4643446"/>
            <a:ext cx="4500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光子、电子、质子等微观粒子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4414" y="5357826"/>
            <a:ext cx="75629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波动性和粒子性这两种</a:t>
            </a:r>
            <a:r>
              <a:rPr lang="zh-CN" altLang="en-US" sz="2400" dirty="0" smtClean="0">
                <a:solidFill>
                  <a:srgbClr val="C00000"/>
                </a:solidFill>
              </a:rPr>
              <a:t>原本互不相容的属性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endParaRPr lang="en-US" altLang="zh-CN" sz="2400" dirty="0" smtClean="0"/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怎样结合在一起？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概率波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24" y="1285860"/>
            <a:ext cx="571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波动性和粒子性如何结合在一起？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7158" y="4071942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宋体" panose="02010600030101010101" pitchFamily="2" charset="-122"/>
              </a:rPr>
              <a:t>由电子衍射实验可知：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衍射图样和入射粒子的强度（粒子数目）无关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algn="ctr"/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· </a:t>
            </a:r>
            <a:r>
              <a:rPr lang="zh-CN" altLang="en-US" sz="2800" dirty="0" smtClean="0"/>
              <a:t>减小入射流强度，延长实验的时间，但入射粒子总数不变，则衍射图样完全相同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什么原因？？？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</p:txBody>
      </p:sp>
      <p:pic>
        <p:nvPicPr>
          <p:cNvPr id="110600" name="Picture 8" descr="C:\Users\Administrator\AppData\Roaming\Tencent\Users\23020877\QQ\WinTemp\RichOle\4~WG6LF9)MAZ][0X[8P_2K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966916"/>
            <a:ext cx="5848350" cy="196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概率波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7158" y="3500438"/>
            <a:ext cx="8572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衍射图样和入射粒子的强度（粒子数目）无关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algn="ctr"/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·</a:t>
            </a:r>
            <a:r>
              <a:rPr lang="zh-CN" altLang="en-US" sz="2800" dirty="0" smtClean="0"/>
              <a:t>粒子流的强度减小到粒子一个一个地被衍射，粒子一个个随机地打到屏幕上，显示了粒子性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· </a:t>
            </a:r>
            <a:r>
              <a:rPr lang="zh-CN" altLang="en-US" sz="2800" dirty="0" smtClean="0"/>
              <a:t>经过足够长的时间，得到的衍射图样是一样的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·</a:t>
            </a:r>
            <a:r>
              <a:rPr lang="zh-CN" altLang="en-US" sz="2800" dirty="0" smtClean="0">
                <a:solidFill>
                  <a:srgbClr val="C00000"/>
                </a:solidFill>
              </a:rPr>
              <a:t>结论：</a:t>
            </a:r>
            <a:r>
              <a:rPr lang="zh-CN" altLang="en-US" sz="2800" dirty="0" smtClean="0"/>
              <a:t>单个粒子的衍射和其他粒子无关，衍射图样不是由粒子之间的相互作用而产生的</a:t>
            </a:r>
            <a:endParaRPr lang="en-US" altLang="zh-CN" sz="2800" dirty="0" smtClean="0"/>
          </a:p>
          <a:p>
            <a:endParaRPr kumimoji="1" lang="en-US" altLang="zh-CN" sz="2800" b="1" dirty="0" smtClean="0">
              <a:latin typeface="宋体" panose="02010600030101010101" pitchFamily="2" charset="-122"/>
            </a:endParaRPr>
          </a:p>
        </p:txBody>
      </p:sp>
      <p:pic>
        <p:nvPicPr>
          <p:cNvPr id="110600" name="Picture 8" descr="C:\Users\Administrator\AppData\Roaming\Tencent\Users\23020877\QQ\WinTemp\RichOle\4~WG6LF9)MAZ][0X[8P_2K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285860"/>
            <a:ext cx="5848350" cy="196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概率波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1440" y="1643050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波是由它所描写的粒子组成？？？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algn="ctr"/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·</a:t>
            </a:r>
            <a:r>
              <a:rPr lang="zh-CN" altLang="en-US" sz="2800" dirty="0" smtClean="0"/>
              <a:t>若波由粒子所组成，则粒子流的衍射现象应当是组成波的粒子相互作用而形成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与实验结论矛盾，观点不正确！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algn="ctr"/>
            <a:endParaRPr lang="en-US" altLang="zh-CN" sz="2800" dirty="0" smtClean="0"/>
          </a:p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如何解释粒子的衍射现象？</a:t>
            </a:r>
            <a:endParaRPr lang="en-US" altLang="zh-CN" sz="2800" dirty="0" smtClean="0"/>
          </a:p>
          <a:p>
            <a:endParaRPr kumimoji="1" lang="en-US" altLang="zh-CN" sz="28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概率波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1440" y="1643050"/>
            <a:ext cx="85725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玻恩（德国物理学家）认为：</a:t>
            </a:r>
            <a:endParaRPr lang="en-US" altLang="zh-CN" sz="2800" dirty="0" smtClean="0"/>
          </a:p>
          <a:p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·</a:t>
            </a:r>
            <a:r>
              <a:rPr lang="zh-CN" altLang="en-US" sz="2800" dirty="0" smtClean="0"/>
              <a:t>电子的波动性，是许多电子在同一实验中的</a:t>
            </a:r>
            <a:r>
              <a:rPr lang="zh-CN" altLang="en-US" sz="2800" dirty="0" smtClean="0">
                <a:solidFill>
                  <a:srgbClr val="C00000"/>
                </a:solidFill>
              </a:rPr>
              <a:t>统计结果</a:t>
            </a:r>
            <a:r>
              <a:rPr lang="zh-CN" altLang="en-US" sz="2800" dirty="0" smtClean="0"/>
              <a:t>，或者是一个电子在许多次相同实验中的</a:t>
            </a:r>
            <a:r>
              <a:rPr lang="zh-CN" altLang="en-US" sz="2800" dirty="0" smtClean="0">
                <a:solidFill>
                  <a:srgbClr val="C00000"/>
                </a:solidFill>
              </a:rPr>
              <a:t>统计结果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·</a:t>
            </a:r>
            <a:r>
              <a:rPr lang="zh-CN" altLang="en-US" sz="2800" dirty="0" smtClean="0"/>
              <a:t>用一个函数表示粒子的</a:t>
            </a:r>
            <a:r>
              <a:rPr lang="zh-CN" altLang="en-US" sz="2800" smtClean="0"/>
              <a:t>波，这</a:t>
            </a:r>
            <a:r>
              <a:rPr lang="zh-CN" altLang="en-US" sz="2800" dirty="0" smtClean="0"/>
              <a:t>个</a:t>
            </a:r>
            <a:r>
              <a:rPr lang="zh-CN" altLang="en-US" sz="2800" smtClean="0"/>
              <a:t>函数称为</a:t>
            </a:r>
            <a:r>
              <a:rPr lang="zh-CN" altLang="en-US" sz="2800" dirty="0" smtClean="0">
                <a:solidFill>
                  <a:srgbClr val="C00000"/>
                </a:solidFill>
              </a:rPr>
              <a:t>波函数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波函数的统计解释：</a:t>
            </a:r>
            <a:r>
              <a:rPr lang="zh-CN" altLang="en-US" sz="2800" dirty="0" smtClean="0"/>
              <a:t>波函数在空间中某点的强度，和在该点找到粒子的概率成正比。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en-US" altLang="zh-CN" sz="2800" dirty="0" smtClean="0"/>
          </a:p>
          <a:p>
            <a:pPr algn="ctr"/>
            <a:r>
              <a:rPr lang="zh-CN" altLang="en-US" sz="2800" dirty="0" smtClean="0"/>
              <a:t>粒子的波因此称为</a:t>
            </a:r>
            <a:r>
              <a:rPr lang="zh-CN" altLang="en-US" sz="3200" dirty="0" smtClean="0">
                <a:solidFill>
                  <a:srgbClr val="C00000"/>
                </a:solidFill>
              </a:rPr>
              <a:t>概率波</a:t>
            </a:r>
            <a:r>
              <a:rPr lang="zh-CN" altLang="en-US" sz="2800" dirty="0" smtClean="0">
                <a:solidFill>
                  <a:srgbClr val="C00000"/>
                </a:solidFill>
              </a:rPr>
              <a:t>！</a:t>
            </a:r>
            <a:endParaRPr lang="en-US" altLang="zh-CN" sz="2800" dirty="0" smtClean="0"/>
          </a:p>
          <a:p>
            <a:endParaRPr kumimoji="1" lang="en-US" altLang="zh-CN" sz="2800" b="1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概率波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1440" y="3571876"/>
            <a:ext cx="85725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·</a:t>
            </a:r>
            <a:r>
              <a:rPr lang="zh-CN" altLang="en-US" sz="2800" dirty="0" smtClean="0"/>
              <a:t>干涉极大处，波的强度大，每个电子投射到这里的概率也大，投射到这里的电子多</a:t>
            </a:r>
            <a:endParaRPr lang="en-US" altLang="zh-CN" sz="2800" dirty="0" smtClean="0"/>
          </a:p>
          <a:p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·</a:t>
            </a:r>
            <a:r>
              <a:rPr lang="zh-CN" altLang="en-US" sz="2800" dirty="0" smtClean="0"/>
              <a:t>干涉极小处，波的强度很小或等于零，单个电子投射到这里的概率很小或等于零，投射到这里的电子很少或者没有</a:t>
            </a:r>
            <a:endParaRPr kumimoji="1" lang="en-US" altLang="zh-CN" sz="2800" b="1" dirty="0" smtClean="0">
              <a:latin typeface="宋体" panose="02010600030101010101" pitchFamily="2" charset="-122"/>
            </a:endParaRPr>
          </a:p>
          <a:p>
            <a:pPr algn="ctr"/>
            <a:r>
              <a:rPr lang="zh-CN" altLang="en-US" sz="3200" dirty="0" smtClean="0">
                <a:solidFill>
                  <a:srgbClr val="C00000"/>
                </a:solidFill>
              </a:rPr>
              <a:t>波动性和粒子性有机地统一在一起</a:t>
            </a:r>
            <a:endParaRPr kumimoji="1" lang="en-US" altLang="zh-CN" sz="32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pic>
        <p:nvPicPr>
          <p:cNvPr id="115713" name="Picture 1" descr="C:\Users\Administrator\AppData\Roaming\Tencent\Users\23020877\QQ\WinTemp\RichOle\C86S)~FY[UYJKSG[)Z(JE1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857364"/>
            <a:ext cx="6522202" cy="1643074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857224" y="1285860"/>
            <a:ext cx="571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电子双缝干涉实验</a:t>
            </a:r>
          </a:p>
        </p:txBody>
      </p:sp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701091"/>
            <a:ext cx="459280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概率波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7224" y="1285860"/>
            <a:ext cx="735811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例</a:t>
            </a:r>
            <a:r>
              <a:rPr lang="zh-CN" altLang="en-US" sz="2400" dirty="0" smtClean="0"/>
              <a:t>：在利用光的双缝干涉验证光的波粒二象性的实验中得出如下结论，其中说法正确的是             （  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457200" indent="-457200">
              <a:buAutoNum type="alphaUcPeriod"/>
            </a:pPr>
            <a:r>
              <a:rPr lang="zh-CN" altLang="en-US" sz="2400" dirty="0" smtClean="0"/>
              <a:t>光的波动性不是由光子之间的相互作用引起的，而是光子自身的固有性质</a:t>
            </a:r>
            <a:endParaRPr lang="en-US" altLang="zh-CN" sz="2400" dirty="0" smtClean="0"/>
          </a:p>
          <a:p>
            <a:pPr marL="457200" indent="-457200">
              <a:buAutoNum type="alphaUcPeriod"/>
            </a:pPr>
            <a:r>
              <a:rPr lang="zh-CN" altLang="en-US" sz="2400" dirty="0" smtClean="0"/>
              <a:t>单个光子通过双缝后，一定落在光屏上的亮纹区</a:t>
            </a:r>
            <a:endParaRPr lang="en-US" altLang="zh-CN" sz="2400" dirty="0" smtClean="0"/>
          </a:p>
          <a:p>
            <a:pPr marL="457200" indent="-457200">
              <a:buAutoNum type="alphaUcPeriod"/>
            </a:pPr>
            <a:r>
              <a:rPr lang="zh-CN" altLang="en-US" sz="2400" dirty="0" smtClean="0"/>
              <a:t>光波是一种概率波，光子落在光屏上各点的概率是</a:t>
            </a:r>
            <a:endParaRPr lang="en-US" altLang="zh-CN" sz="2400" dirty="0" smtClean="0"/>
          </a:p>
          <a:p>
            <a:pPr marL="457200" indent="-457200"/>
            <a:r>
              <a:rPr lang="zh-CN" altLang="en-US" sz="2400" dirty="0" smtClean="0"/>
              <a:t>一样的</a:t>
            </a:r>
            <a:endParaRPr lang="en-US" altLang="zh-CN" sz="2400" dirty="0" smtClean="0"/>
          </a:p>
          <a:p>
            <a:pPr marL="457200" indent="-457200"/>
            <a:r>
              <a:rPr lang="en-US" altLang="zh-CN" sz="2400" dirty="0" smtClean="0"/>
              <a:t>D. </a:t>
            </a:r>
            <a:r>
              <a:rPr lang="zh-CN" altLang="en-US" sz="2400" dirty="0" smtClean="0"/>
              <a:t>单个光子通过双缝后落在光屏上呈现出粒子性，大量光子通过双缝后落在光屏上呈现出波动性</a:t>
            </a:r>
            <a:endParaRPr lang="en-US" altLang="zh-CN" sz="2400" dirty="0" smtClean="0"/>
          </a:p>
          <a:p>
            <a:pPr marL="457200" indent="-457200"/>
            <a:endParaRPr lang="en-US" altLang="zh-CN" sz="2400" dirty="0" smtClean="0"/>
          </a:p>
          <a:p>
            <a:pPr marL="457200" indent="-457200"/>
            <a:r>
              <a:rPr lang="zh-CN" altLang="en-US" sz="2400" dirty="0" smtClean="0">
                <a:solidFill>
                  <a:srgbClr val="FF0000"/>
                </a:solidFill>
              </a:rPr>
              <a:t>答案： </a:t>
            </a:r>
            <a:r>
              <a:rPr lang="en-US" altLang="zh-CN" sz="2400" dirty="0" smtClean="0">
                <a:solidFill>
                  <a:srgbClr val="FF0000"/>
                </a:solidFill>
              </a:rPr>
              <a:t>AD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.4 概率波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880</Words>
  <Application>Microsoft Office PowerPoint</Application>
  <PresentationFormat>全屏显示(4:3)</PresentationFormat>
  <Paragraphs>77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自定义设计方案</vt:lpstr>
      <vt:lpstr>11.4 概率波      1.经典粒子     2.经典波     3.概率波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11.4 概率波</dc:title>
  <dc:creator>Windows 用户</dc:creator>
  <cp:lastModifiedBy>Sky123.Org</cp:lastModifiedBy>
  <cp:revision>101</cp:revision>
  <dcterms:created xsi:type="dcterms:W3CDTF">2017-06-28T03:02:51Z</dcterms:created>
  <dcterms:modified xsi:type="dcterms:W3CDTF">2017-08-03T10:33:31Z</dcterms:modified>
</cp:coreProperties>
</file>