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8AAB-6220-4D0E-9A71-6AE2870E7CCA}" type="datetimeFigureOut">
              <a:rPr lang="zh-CN" altLang="en-US" smtClean="0"/>
              <a:t>2017-7-29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BEB57-A763-4A21-B6BB-6F1AF219E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6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87C2-6A25-4241-9BA9-B089BC22EE59}" type="datetimeFigureOut">
              <a:rPr lang="zh-CN" altLang="en-US" smtClean="0"/>
              <a:t>2017-7-29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074E-FB78-4680-80A2-808D0662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8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3074E-FB78-4680-80A2-808D06622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1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》-12.2   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原子的核式模型结构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12.2</a:t>
            </a: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4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原子的核式模型结构</a:t>
            </a: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600" dirty="0" smtClean="0"/>
              <a:t>汤</a:t>
            </a:r>
            <a:r>
              <a:rPr lang="zh-CN" altLang="zh-CN" sz="3600" dirty="0"/>
              <a:t>姆</a:t>
            </a:r>
            <a:r>
              <a:rPr lang="zh-CN" altLang="zh-CN" sz="3600" dirty="0" smtClean="0"/>
              <a:t>孙</a:t>
            </a:r>
            <a:r>
              <a:rPr lang="zh-CN" altLang="en-US" sz="3600" dirty="0" smtClean="0"/>
              <a:t>的模型</a:t>
            </a:r>
            <a:r>
              <a:rPr kumimoji="1" lang="en-US" altLang="zh-CN" sz="36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en-US" altLang="zh-CN" sz="36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altLang="zh-CN" sz="36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粒子散射实验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3600" dirty="0" smtClean="0"/>
              <a:t>卢瑟福</a:t>
            </a:r>
            <a:r>
              <a:rPr lang="zh-CN" altLang="zh-CN" sz="3600" dirty="0"/>
              <a:t>核式</a:t>
            </a:r>
            <a:r>
              <a:rPr lang="zh-CN" altLang="zh-CN" sz="3600" dirty="0" smtClean="0"/>
              <a:t>结构模型</a:t>
            </a:r>
            <a: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  </a:t>
            </a:r>
            <a:r>
              <a:rPr kumimoji="1" lang="zh-CN" altLang="en-US" sz="3300" dirty="0" smtClean="0">
                <a:latin typeface="Times New Roman" pitchFamily="18" charset="0"/>
                <a:cs typeface="Times New Roman" pitchFamily="18" charset="0"/>
              </a:rPr>
              <a:t>原子核的电荷与大小</a:t>
            </a:r>
            <a:r>
              <a:rPr kumimoji="1" lang="en-US" altLang="zh-CN" sz="33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dirty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73917"/>
              </p:ext>
            </p:extLst>
          </p:nvPr>
        </p:nvGraphicFramePr>
        <p:xfrm>
          <a:off x="3131840" y="3140968"/>
          <a:ext cx="338708" cy="57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AxMath" r:id="rId3" imgW="133560" imgH="226440" progId="Equation.AxMath">
                  <p:embed/>
                </p:oleObj>
              </mc:Choice>
              <mc:Fallback>
                <p:oleObj name="AxMath" r:id="rId3" imgW="13356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3140968"/>
                        <a:ext cx="338708" cy="57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64632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zh-CN" sz="3600" b="1" dirty="0">
                <a:latin typeface="微软雅黑" pitchFamily="34" charset="-122"/>
                <a:ea typeface="微软雅黑" pitchFamily="34" charset="-122"/>
              </a:rPr>
              <a:t>汤姆孙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的模型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80350" y="2276872"/>
            <a:ext cx="848413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电荷</a:t>
            </a:r>
            <a:r>
              <a:rPr lang="zh-CN" altLang="zh-CN" sz="2800" b="1" dirty="0"/>
              <a:t>均匀分布、具有原子大小、弹性冻胶状的球</a:t>
            </a:r>
            <a:r>
              <a:rPr lang="zh-CN" altLang="zh-CN" sz="2800" b="1" dirty="0" smtClean="0"/>
              <a:t>内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或</a:t>
            </a:r>
            <a:r>
              <a:rPr lang="zh-CN" altLang="zh-CN" sz="2800" b="1" dirty="0"/>
              <a:t>球</a:t>
            </a:r>
            <a:r>
              <a:rPr lang="zh-CN" altLang="zh-CN" sz="2800" b="1" dirty="0" smtClean="0"/>
              <a:t>上</a:t>
            </a:r>
            <a:r>
              <a:rPr lang="en-US" altLang="zh-CN" sz="2800" b="1" dirty="0" smtClean="0"/>
              <a:t>-----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西瓜模型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79714" y="1556792"/>
            <a:ext cx="8484774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1903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zh-CN" altLang="zh-CN" sz="2800" b="1" dirty="0"/>
              <a:t>汤姆</a:t>
            </a:r>
            <a:r>
              <a:rPr lang="zh-CN" altLang="zh-CN" sz="2800" b="1" dirty="0" smtClean="0"/>
              <a:t>孙</a:t>
            </a:r>
            <a:r>
              <a:rPr lang="zh-CN" altLang="en-US" sz="2800" b="1" dirty="0" smtClean="0"/>
              <a:t>假设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zh-CN" sz="2800" b="1" dirty="0"/>
              <a:t>原子的是电子镶嵌在一</a:t>
            </a:r>
            <a:r>
              <a:rPr lang="zh-CN" altLang="zh-CN" sz="2800" b="1" dirty="0" smtClean="0"/>
              <a:t>个正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54026"/>
            <a:ext cx="4248472" cy="1440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83768" y="479715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  </a:t>
            </a:r>
            <a:r>
              <a:rPr lang="zh-CN" altLang="zh-CN" dirty="0" smtClean="0"/>
              <a:t>汤</a:t>
            </a:r>
            <a:r>
              <a:rPr lang="zh-CN" altLang="zh-CN" dirty="0"/>
              <a:t>姆孙的原子模型，小圆点</a:t>
            </a:r>
            <a:r>
              <a:rPr lang="zh-CN" altLang="zh-CN" dirty="0" smtClean="0"/>
              <a:t>代表</a:t>
            </a:r>
            <a:r>
              <a:rPr lang="zh-CN" altLang="zh-CN" dirty="0" smtClean="0"/>
              <a:t>正电荷，大</a:t>
            </a:r>
            <a:r>
              <a:rPr lang="zh-CN" altLang="zh-CN" dirty="0"/>
              <a:t>圆点代表</a:t>
            </a:r>
            <a:r>
              <a:rPr lang="zh-CN" altLang="zh-CN" dirty="0" smtClean="0"/>
              <a:t>电子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9759" y="5450309"/>
            <a:ext cx="8124098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勒纳德</a:t>
            </a:r>
            <a:r>
              <a:rPr lang="zh-CN" altLang="en-US" sz="2800" b="1" dirty="0" smtClean="0"/>
              <a:t>的电子散射实验表明</a:t>
            </a:r>
            <a:r>
              <a:rPr lang="zh-CN" altLang="zh-CN" sz="2800" b="1" dirty="0"/>
              <a:t>汤姆孙模型的</a:t>
            </a:r>
            <a:r>
              <a:rPr lang="zh-CN" altLang="zh-CN" sz="2800" b="1" dirty="0" smtClean="0"/>
              <a:t>困难</a:t>
            </a:r>
            <a:r>
              <a:rPr lang="zh-CN" altLang="en-US" sz="2800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11" grpId="0" animBg="1"/>
      <p:bldP spid="3" grpId="0"/>
      <p:bldP spid="8" grpId="0"/>
      <p:bldP spid="4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   </a:t>
            </a:r>
            <a:r>
              <a:rPr lang="zh-CN" altLang="zh-CN" sz="32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粒子散射实验</a:t>
            </a:r>
            <a:endParaRPr kumimoji="1"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7080" y="1424365"/>
            <a:ext cx="8249513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   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粒子是放射性物质</a:t>
            </a:r>
            <a:r>
              <a:rPr lang="en-US" altLang="zh-CN" sz="2800" b="1" dirty="0" err="1">
                <a:solidFill>
                  <a:srgbClr val="FF0000"/>
                </a:solidFill>
              </a:rPr>
              <a:t>（如铀和镭）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发射出来的快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速运动粒子，带两个单位的正电荷，质量为氢原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子质量的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倍</a:t>
            </a:r>
            <a:r>
              <a:rPr lang="en-US" altLang="zh-CN" sz="2800" b="1" dirty="0">
                <a:solidFill>
                  <a:srgbClr val="FF0000"/>
                </a:solidFill>
              </a:rPr>
              <a:t>、电子质量的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7300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倍。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00621"/>
              </p:ext>
            </p:extLst>
          </p:nvPr>
        </p:nvGraphicFramePr>
        <p:xfrm>
          <a:off x="899592" y="790318"/>
          <a:ext cx="338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AxMath" r:id="rId4" imgW="133560" imgH="226440" progId="Equation.AxMath">
                  <p:embed/>
                </p:oleObj>
              </mc:Choice>
              <mc:Fallback>
                <p:oleObj name="AxMath" r:id="rId4" imgW="133560" imgH="226440" progId="Equation.AxMat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790318"/>
                        <a:ext cx="338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56296"/>
              </p:ext>
            </p:extLst>
          </p:nvPr>
        </p:nvGraphicFramePr>
        <p:xfrm>
          <a:off x="899592" y="1412776"/>
          <a:ext cx="338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AxMath" r:id="rId6" imgW="133560" imgH="226440" progId="Equation.AxMath">
                  <p:embed/>
                </p:oleObj>
              </mc:Choice>
              <mc:Fallback>
                <p:oleObj name="AxMath" r:id="rId6" imgW="133560" imgH="226440" progId="Equation.AxMat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338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67452" y="3448709"/>
            <a:ext cx="790459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1909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年卢瑟福的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粒子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受</a:t>
            </a:r>
            <a:r>
              <a:rPr lang="en-US" altLang="zh-CN" sz="2800" b="1" dirty="0" err="1" smtClean="0"/>
              <a:t>金箔的薄膜散射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实验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表明：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77551"/>
              </p:ext>
            </p:extLst>
          </p:nvPr>
        </p:nvGraphicFramePr>
        <p:xfrm>
          <a:off x="3491880" y="3436133"/>
          <a:ext cx="3381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AxMath" r:id="rId7" imgW="133560" imgH="226440" progId="Equation.AxMath">
                  <p:embed/>
                </p:oleObj>
              </mc:Choice>
              <mc:Fallback>
                <p:oleObj name="AxMath" r:id="rId7" imgW="133560" imgH="226440" progId="Equation.AxMath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436133"/>
                        <a:ext cx="3381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20842" y="4725144"/>
            <a:ext cx="8249513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绝大多数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粒子穿过金箔后，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基本上沿原来的运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动方向前进</a:t>
            </a:r>
            <a:r>
              <a:rPr lang="en-US" altLang="zh-CN" sz="2800" b="1" dirty="0" err="1">
                <a:solidFill>
                  <a:srgbClr val="FF0000"/>
                </a:solidFill>
              </a:rPr>
              <a:t>，平均只有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的偏转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，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但有的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粒</a:t>
            </a:r>
          </a:p>
          <a:p>
            <a:pPr defTabSz="914784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子偏转大于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有的甚至接近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75718"/>
              </p:ext>
            </p:extLst>
          </p:nvPr>
        </p:nvGraphicFramePr>
        <p:xfrm>
          <a:off x="7596336" y="5340484"/>
          <a:ext cx="3381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AxMath" r:id="rId8" imgW="133634" imgH="226378" progId="Equation.AxMath">
                  <p:embed/>
                </p:oleObj>
              </mc:Choice>
              <mc:Fallback>
                <p:oleObj name="AxMath" r:id="rId8" imgW="133634" imgH="226378" progId="Equation.AxMath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340484"/>
                        <a:ext cx="3381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41909"/>
              </p:ext>
            </p:extLst>
          </p:nvPr>
        </p:nvGraphicFramePr>
        <p:xfrm>
          <a:off x="2411760" y="4698386"/>
          <a:ext cx="3381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AxMath" r:id="rId10" imgW="133560" imgH="226440" progId="Equation.AxMath">
                  <p:embed/>
                </p:oleObj>
              </mc:Choice>
              <mc:Fallback>
                <p:oleObj name="AxMath" r:id="rId10" imgW="133560" imgH="226440" progId="Equation.AxMath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98386"/>
                        <a:ext cx="3381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17731"/>
              </p:ext>
            </p:extLst>
          </p:nvPr>
        </p:nvGraphicFramePr>
        <p:xfrm>
          <a:off x="5364088" y="5400015"/>
          <a:ext cx="993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AxMath" r:id="rId11" imgW="496800" imgH="227880" progId="Equation.AxMath">
                  <p:embed/>
                </p:oleObj>
              </mc:Choice>
              <mc:Fallback>
                <p:oleObj name="AxMath" r:id="rId11" imgW="4968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088" y="5400015"/>
                        <a:ext cx="993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244564"/>
              </p:ext>
            </p:extLst>
          </p:nvPr>
        </p:nvGraphicFramePr>
        <p:xfrm>
          <a:off x="2339752" y="6074887"/>
          <a:ext cx="476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AxMath" r:id="rId13" imgW="237960" imgH="227880" progId="Equation.AxMath">
                  <p:embed/>
                </p:oleObj>
              </mc:Choice>
              <mc:Fallback>
                <p:oleObj name="AxMath" r:id="rId13" imgW="2379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752" y="6074887"/>
                        <a:ext cx="4762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88256"/>
              </p:ext>
            </p:extLst>
          </p:nvPr>
        </p:nvGraphicFramePr>
        <p:xfrm>
          <a:off x="5364088" y="6074887"/>
          <a:ext cx="60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AxMath" r:id="rId15" imgW="303120" imgH="227880" progId="Equation.AxMath">
                  <p:embed/>
                </p:oleObj>
              </mc:Choice>
              <mc:Fallback>
                <p:oleObj name="AxMath" r:id="rId15" imgW="30312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4088" y="6074887"/>
                        <a:ext cx="606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61154" y="1484929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endParaRPr lang="zh-CN" altLang="en-US" sz="2800" b="1" kern="0" dirty="0">
              <a:latin typeface="+mn-ea"/>
              <a:cs typeface="+mj-cs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81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31200" y="836712"/>
            <a:ext cx="8281600" cy="14762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 smtClean="0"/>
              <a:t>由于金</a:t>
            </a:r>
            <a:r>
              <a:rPr lang="zh-CN" altLang="en-US" sz="2800" b="1" dirty="0" smtClean="0"/>
              <a:t>箔</a:t>
            </a:r>
            <a:r>
              <a:rPr lang="zh-CN" altLang="zh-CN" sz="2800" b="1" dirty="0" smtClean="0"/>
              <a:t>原子</a:t>
            </a:r>
            <a:r>
              <a:rPr lang="zh-CN" altLang="zh-CN" sz="2800" b="1" dirty="0"/>
              <a:t>中的带电粒子对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粒子的库仑力作</a:t>
            </a:r>
            <a:r>
              <a:rPr lang="zh-CN" altLang="zh-CN" sz="2800" b="1" dirty="0" smtClean="0"/>
              <a:t>用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zh-CN" sz="2800" b="1" dirty="0" smtClean="0"/>
              <a:t>发生了</a:t>
            </a:r>
            <a:r>
              <a:rPr lang="en-US" altLang="zh-CN" sz="2800" b="1" dirty="0" smtClean="0"/>
              <a:t>     </a:t>
            </a:r>
            <a:r>
              <a:rPr lang="zh-CN" altLang="zh-CN" sz="2800" b="1" dirty="0"/>
              <a:t>粒子的</a:t>
            </a:r>
            <a:r>
              <a:rPr lang="zh-CN" altLang="zh-CN" sz="2800" b="1" dirty="0" smtClean="0"/>
              <a:t>散射</a:t>
            </a:r>
            <a:r>
              <a:rPr lang="zh-CN" altLang="en-US" sz="2800" b="1" dirty="0" smtClean="0"/>
              <a:t>。</a:t>
            </a:r>
            <a:r>
              <a:rPr lang="zh-CN" altLang="zh-CN" sz="2800" b="1" dirty="0"/>
              <a:t>统计散射到各个方向的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粒子</a:t>
            </a:r>
            <a:r>
              <a:rPr lang="zh-CN" altLang="zh-CN" sz="2800" b="1" dirty="0"/>
              <a:t>所占的比例，可以推知原子内电荷的分布情况。</a:t>
            </a:r>
          </a:p>
          <a:p>
            <a:pPr>
              <a:defRPr/>
            </a:pP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" y="2312976"/>
            <a:ext cx="3635896" cy="22995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59414" y="486915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/>
              <a:t>侧视图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2497756" y="4869160"/>
            <a:ext cx="1035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俯视图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043608" y="5277775"/>
            <a:ext cx="2112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粒子</a:t>
            </a:r>
            <a:r>
              <a:rPr lang="zh-CN" altLang="zh-CN" dirty="0"/>
              <a:t>散射实验装置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60466"/>
              </p:ext>
            </p:extLst>
          </p:nvPr>
        </p:nvGraphicFramePr>
        <p:xfrm>
          <a:off x="874539" y="5174309"/>
          <a:ext cx="3381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AxMath" r:id="rId4" imgW="133560" imgH="226440" progId="Equation.AxMath">
                  <p:embed/>
                </p:oleObj>
              </mc:Choice>
              <mc:Fallback>
                <p:oleObj name="AxMath" r:id="rId4" imgW="133560" imgH="226440" progId="Equation.AxMath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539" y="5174309"/>
                        <a:ext cx="3381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56899"/>
              </p:ext>
            </p:extLst>
          </p:nvPr>
        </p:nvGraphicFramePr>
        <p:xfrm>
          <a:off x="7812360" y="1124744"/>
          <a:ext cx="3381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AxMath" r:id="rId6" imgW="133560" imgH="226440" progId="Equation.AxMath">
                  <p:embed/>
                </p:oleObj>
              </mc:Choice>
              <mc:Fallback>
                <p:oleObj name="AxMath" r:id="rId6" imgW="133560" imgH="226440" progId="Equation.AxMath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124744"/>
                        <a:ext cx="3381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44616"/>
              </p:ext>
            </p:extLst>
          </p:nvPr>
        </p:nvGraphicFramePr>
        <p:xfrm>
          <a:off x="1591414" y="1052736"/>
          <a:ext cx="3381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AxMath" r:id="rId7" imgW="133560" imgH="226440" progId="Equation.AxMath">
                  <p:embed/>
                </p:oleObj>
              </mc:Choice>
              <mc:Fallback>
                <p:oleObj name="AxMath" r:id="rId7" imgW="133560" imgH="226440" progId="Equation.AxMath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14" y="1052736"/>
                        <a:ext cx="3381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355976" y="424320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zh-CN" altLang="zh-CN" dirty="0" smtClean="0"/>
              <a:t>汤</a:t>
            </a:r>
            <a:r>
              <a:rPr lang="zh-CN" altLang="zh-CN" dirty="0"/>
              <a:t>姆孙模型中的散射</a:t>
            </a:r>
            <a:endParaRPr lang="zh-CN" altLang="en-US" dirty="0"/>
          </a:p>
        </p:txBody>
      </p:sp>
      <p:pic>
        <p:nvPicPr>
          <p:cNvPr id="31" name="图片 3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27" y="2312976"/>
            <a:ext cx="3759200" cy="1781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47864" y="4816284"/>
            <a:ext cx="5688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zh-CN" altLang="zh-CN" sz="2400" b="1" dirty="0"/>
              <a:t>角度的偏转不可能是电子造成</a:t>
            </a:r>
            <a:r>
              <a:rPr lang="zh-CN" altLang="zh-CN" sz="2400" b="1" dirty="0" smtClean="0"/>
              <a:t>的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255443" y="5343995"/>
            <a:ext cx="4624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(2)   </a:t>
            </a:r>
            <a:r>
              <a:rPr lang="zh-CN" altLang="zh-CN" sz="2400" b="1" dirty="0" smtClean="0"/>
              <a:t>离</a:t>
            </a:r>
            <a:r>
              <a:rPr lang="zh-CN" altLang="zh-CN" sz="2400" b="1" dirty="0"/>
              <a:t>球心越近，所受力越</a:t>
            </a:r>
            <a:r>
              <a:rPr lang="zh-CN" altLang="zh-CN" sz="2400" b="1" dirty="0" smtClean="0"/>
              <a:t>小</a:t>
            </a:r>
            <a:r>
              <a:rPr lang="zh-CN" altLang="en-US" sz="2400" b="1" dirty="0" smtClean="0"/>
              <a:t>；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3181183" y="5834759"/>
            <a:ext cx="5639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zh-CN" altLang="zh-CN" sz="2400" b="1" dirty="0" smtClean="0"/>
              <a:t>不可能</a:t>
            </a:r>
            <a:r>
              <a:rPr lang="zh-CN" altLang="zh-CN" sz="2400" b="1" dirty="0"/>
              <a:t>产生大角散射的，</a:t>
            </a:r>
            <a:r>
              <a:rPr lang="zh-CN" altLang="zh-CN" sz="2400" b="1" dirty="0" smtClean="0"/>
              <a:t>只有小角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度散射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3" grpId="0"/>
      <p:bldP spid="11" grpId="0"/>
      <p:bldP spid="18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811682" cy="64632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6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zh-CN" sz="3600" b="1" dirty="0" smtClean="0">
                <a:latin typeface="微软雅黑" pitchFamily="34" charset="-122"/>
                <a:ea typeface="微软雅黑" pitchFamily="34" charset="-122"/>
              </a:rPr>
              <a:t>卢瑟福</a:t>
            </a:r>
            <a:r>
              <a:rPr lang="zh-CN" altLang="zh-CN" sz="3600" b="1" dirty="0">
                <a:latin typeface="微软雅黑" pitchFamily="34" charset="-122"/>
                <a:ea typeface="微软雅黑" pitchFamily="34" charset="-122"/>
              </a:rPr>
              <a:t>核式结构模型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54" y="2780928"/>
            <a:ext cx="3485961" cy="21602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11085" y="4941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核式模型中的散射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39552" y="1556792"/>
            <a:ext cx="7904598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1911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CN" altLang="zh-CN" sz="2800" b="1" dirty="0"/>
              <a:t>卢瑟福提出另外一种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原子</a:t>
            </a:r>
            <a:r>
              <a:rPr lang="zh-CN" altLang="zh-CN" sz="2800" b="1" dirty="0">
                <a:solidFill>
                  <a:srgbClr val="FF0000"/>
                </a:solidFill>
              </a:rPr>
              <a:t>中带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正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</a:rPr>
              <a:t>电</a:t>
            </a:r>
            <a:r>
              <a:rPr lang="zh-CN" altLang="zh-CN" sz="2800" b="1" dirty="0">
                <a:solidFill>
                  <a:srgbClr val="FF0000"/>
                </a:solidFill>
              </a:rPr>
              <a:t>部分很小，电子在带正电部分的外边</a:t>
            </a:r>
            <a:r>
              <a:rPr lang="zh-CN" altLang="zh-CN" sz="2800" b="1" dirty="0"/>
              <a:t>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9758" y="5454516"/>
            <a:ext cx="805669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正电</a:t>
            </a:r>
            <a:r>
              <a:rPr lang="zh-CN" altLang="zh-CN" sz="2800" b="1" dirty="0" smtClean="0"/>
              <a:t>体</a:t>
            </a:r>
            <a:r>
              <a:rPr lang="zh-CN" altLang="en-US" sz="2800" b="1" dirty="0" smtClean="0"/>
              <a:t>（称之为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原子核</a:t>
            </a:r>
            <a:r>
              <a:rPr lang="zh-CN" altLang="en-US" sz="2800" b="1" dirty="0" smtClean="0"/>
              <a:t>）</a:t>
            </a:r>
            <a:r>
              <a:rPr lang="zh-CN" altLang="zh-CN" sz="2800" b="1" dirty="0"/>
              <a:t>很小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所</a:t>
            </a:r>
            <a:r>
              <a:rPr lang="zh-CN" altLang="zh-CN" sz="2800" b="1" dirty="0"/>
              <a:t>受的力就</a:t>
            </a:r>
            <a:r>
              <a:rPr lang="zh-CN" altLang="zh-CN" sz="2800" b="1" dirty="0" smtClean="0"/>
              <a:t>可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以很大，就能产生大角</a:t>
            </a:r>
            <a:r>
              <a:rPr lang="zh-CN" altLang="en-US" sz="2800" b="1" dirty="0" smtClean="0"/>
              <a:t>度</a:t>
            </a:r>
            <a:r>
              <a:rPr lang="zh-CN" altLang="zh-CN" sz="2800" b="1" dirty="0" smtClean="0"/>
              <a:t>散射</a:t>
            </a:r>
            <a:r>
              <a:rPr lang="en-US" altLang="zh-CN" sz="2800" b="1" dirty="0" smtClean="0"/>
              <a:t>-----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核式结构模型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7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883690" cy="120032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6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原子核</a:t>
            </a:r>
            <a:r>
              <a:rPr kumimoji="1" lang="zh-CN" altLang="en-US" sz="3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的电荷与大小</a:t>
            </a:r>
            <a:r>
              <a:rPr kumimoji="1" lang="en-US" altLang="zh-CN" sz="3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kumimoji="1" lang="en-US" altLang="zh-CN" sz="3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50730" y="1772816"/>
            <a:ext cx="7904598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 </a:t>
            </a:r>
            <a:r>
              <a:rPr lang="zh-CN" altLang="zh-CN" sz="2800" b="1" dirty="0" smtClean="0"/>
              <a:t>粒子</a:t>
            </a:r>
            <a:r>
              <a:rPr lang="zh-CN" altLang="zh-CN" sz="2800" b="1" dirty="0"/>
              <a:t>到达离原子核最小的距离</a:t>
            </a:r>
            <a:r>
              <a:rPr lang="zh-CN" altLang="zh-CN" sz="2800" b="1" dirty="0" smtClean="0"/>
              <a:t>，就是</a:t>
            </a:r>
            <a:r>
              <a:rPr lang="zh-CN" altLang="zh-CN" sz="2800" b="1" dirty="0"/>
              <a:t>原子核</a:t>
            </a:r>
            <a:r>
              <a:rPr lang="zh-CN" altLang="zh-CN" sz="2800" b="1" dirty="0" smtClean="0"/>
              <a:t>半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径的</a:t>
            </a:r>
            <a:r>
              <a:rPr lang="zh-CN" altLang="en-US" sz="2800" b="1" dirty="0" smtClean="0"/>
              <a:t>理论</a:t>
            </a:r>
            <a:r>
              <a:rPr lang="zh-CN" altLang="zh-CN" sz="2800" b="1" dirty="0" smtClean="0"/>
              <a:t>上限。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00473"/>
              </p:ext>
            </p:extLst>
          </p:nvPr>
        </p:nvGraphicFramePr>
        <p:xfrm>
          <a:off x="899592" y="1772816"/>
          <a:ext cx="338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AxMath" r:id="rId3" imgW="133560" imgH="226440" progId="Equation.AxMath">
                  <p:embed/>
                </p:oleObj>
              </mc:Choice>
              <mc:Fallback>
                <p:oleObj name="AxMath" r:id="rId3" imgW="133560" imgH="226440" progId="Equation.AxMat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338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50730" y="3356992"/>
            <a:ext cx="7904598" cy="3099605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一般</a:t>
            </a:r>
            <a:r>
              <a:rPr lang="zh-CN" altLang="zh-CN" sz="2800" b="1" dirty="0"/>
              <a:t>的原子核，实验确定的核半径的数量级</a:t>
            </a:r>
            <a:r>
              <a:rPr lang="zh-CN" altLang="zh-CN" sz="2800" b="1" dirty="0" smtClean="0"/>
              <a:t>为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-14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，而</a:t>
            </a:r>
            <a:r>
              <a:rPr lang="zh-CN" altLang="zh-CN" sz="2800" b="1" dirty="0"/>
              <a:t>整个原子半径的数量级</a:t>
            </a:r>
            <a:r>
              <a:rPr lang="zh-CN" altLang="zh-CN" sz="2800" b="1" dirty="0" smtClean="0"/>
              <a:t>是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dirty="0" smtClean="0"/>
              <a:t>，两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者</a:t>
            </a:r>
            <a:r>
              <a:rPr lang="zh-CN" altLang="zh-CN" sz="2800" b="1" dirty="0"/>
              <a:t>相差</a:t>
            </a:r>
            <a:r>
              <a:rPr lang="zh-CN" altLang="zh-CN" sz="2800" b="1" dirty="0" smtClean="0"/>
              <a:t>十万倍之</a:t>
            </a:r>
            <a:r>
              <a:rPr lang="zh-CN" altLang="zh-CN" sz="2800" b="1" dirty="0"/>
              <a:t>多，可见原子内部是</a:t>
            </a:r>
            <a:r>
              <a:rPr lang="zh-CN" altLang="zh-CN" sz="2800" b="1" dirty="0" smtClean="0"/>
              <a:t>十分“空”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的</a:t>
            </a:r>
            <a:r>
              <a:rPr lang="zh-CN" altLang="zh-CN" sz="2800" b="1" dirty="0"/>
              <a:t>。</a:t>
            </a:r>
            <a:r>
              <a:rPr lang="en-US" altLang="zh-CN" sz="2800" b="1" dirty="0" smtClean="0"/>
              <a:t>   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1482684"/>
            <a:ext cx="8936182" cy="4392266"/>
          </a:xfrm>
          <a:prstGeom prst="rect">
            <a:avLst/>
          </a:prstGeom>
        </p:spPr>
        <p:txBody>
          <a:bodyPr lIns="82589" tIns="41294" rIns="82589" bIns="41294">
            <a:spAutoFit/>
          </a:bodyPr>
          <a:lstStyle/>
          <a:p>
            <a:pPr marL="514350" indent="-514350">
              <a:spcBef>
                <a:spcPct val="50000"/>
              </a:spcBef>
              <a:buAutoNum type="arabicPeriod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物质是原子构成的，原子半径的数量级为埃米</a:t>
            </a:r>
            <a:endParaRPr lang="en-US" altLang="zh-CN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-10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，原子核半径的数量级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飞米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-15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m),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下列说法</a:t>
            </a:r>
            <a:endParaRPr lang="en-US" altLang="zh-CN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哪个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正确？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）原子大小之于苹果相当于苹果大小之于月球；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（2）原子大小是原子核大小的一万多倍；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）不同物质的原子及原子核，其大小也千差万别；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）物质的固、液、气相均可由原子概念来统一描述。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307548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solidFill>
                  <a:srgbClr val="FF0000"/>
                </a:solidFill>
              </a:rPr>
              <a:t>测    验</a:t>
            </a:r>
            <a:endParaRPr lang="zh-CN" altLang="en-US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464</Words>
  <Application>Microsoft Office PowerPoint</Application>
  <PresentationFormat>全屏显示(4:3)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AxMath</vt:lpstr>
      <vt:lpstr>12.2 原子的核式模型结构 1.  汤姆孙的模型  2.    粒子散射实验           3. 卢瑟福核式结构模型        4.  原子核的电荷与大小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张芳向 Netboy</cp:lastModifiedBy>
  <cp:revision>49</cp:revision>
  <dcterms:created xsi:type="dcterms:W3CDTF">2017-06-28T03:02:51Z</dcterms:created>
  <dcterms:modified xsi:type="dcterms:W3CDTF">2017-07-29T10:46:35Z</dcterms:modified>
</cp:coreProperties>
</file>