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60" r:id="rId5"/>
    <p:sldId id="266" r:id="rId6"/>
    <p:sldId id="267" r:id="rId7"/>
    <p:sldId id="265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02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48AAB-6220-4D0E-9A71-6AE2870E7CCA}" type="datetimeFigureOut">
              <a:rPr lang="zh-CN" altLang="en-US" smtClean="0"/>
              <a:t>2017-7-30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BEB57-A763-4A21-B6BB-6F1AF219E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63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287C2-6A25-4241-9BA9-B089BC22EE59}" type="datetimeFigureOut">
              <a:rPr lang="zh-CN" altLang="en-US" smtClean="0"/>
              <a:t>2017-7-30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3074E-FB78-4680-80A2-808D06622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282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3074E-FB78-4680-80A2-808D066226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311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858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2017-7-30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2017-7-30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048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708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2017-7-30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652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2017-7-30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5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2017-7-30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9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2017-7-30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0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2017-7-30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3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2017-7-30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9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2017-7-30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04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2017-7-30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44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7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大学物理预修</a:t>
            </a:r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》-12.3   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氢原子光谱</a:t>
            </a:r>
            <a:endParaRPr lang="zh-CN" altLang="en-US" sz="2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9552" y="908720"/>
            <a:ext cx="77724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4" tIns="45717" rIns="91434" bIns="45717" anchor="ctr">
            <a:normAutofit/>
          </a:bodyPr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4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12.3 </a:t>
            </a:r>
            <a:r>
              <a:rPr kumimoji="1" lang="zh-CN" altLang="en-US" sz="4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氢原子光谱</a:t>
            </a:r>
            <a:r>
              <a:rPr kumimoji="1" lang="en-US" altLang="zh-CN" sz="43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kumimoji="1" lang="en-US" altLang="zh-CN" sz="43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zh-CN" sz="3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300" dirty="0" smtClean="0">
                <a:latin typeface="Times New Roman" pitchFamily="18" charset="0"/>
                <a:cs typeface="Times New Roman" pitchFamily="18" charset="0"/>
              </a:rPr>
              <a:t>光谱</a:t>
            </a:r>
            <a:r>
              <a:rPr kumimoji="1" lang="en-US" altLang="zh-CN" sz="33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kumimoji="1" lang="en-US" altLang="zh-CN" sz="33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kumimoji="1" lang="en-US" altLang="zh-CN" sz="33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2. </a:t>
            </a:r>
            <a:r>
              <a:rPr kumimoji="1" lang="zh-CN" altLang="en-US" sz="3300" dirty="0" smtClean="0">
                <a:latin typeface="Times New Roman" pitchFamily="18" charset="0"/>
                <a:cs typeface="Times New Roman" pitchFamily="18" charset="0"/>
              </a:rPr>
              <a:t>氢原子光谱的实验规律</a:t>
            </a:r>
            <a:r>
              <a:rPr kumimoji="1" lang="en-US" altLang="zh-CN" sz="33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kumimoji="1" lang="en-US" altLang="zh-CN" sz="33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3. </a:t>
            </a:r>
            <a:r>
              <a:rPr kumimoji="1" lang="zh-CN" altLang="en-US" sz="3300" dirty="0" smtClean="0">
                <a:latin typeface="Times New Roman" pitchFamily="18" charset="0"/>
                <a:cs typeface="Times New Roman" pitchFamily="18" charset="0"/>
              </a:rPr>
              <a:t>经典理论的困难</a:t>
            </a:r>
            <a:r>
              <a:rPr kumimoji="1" lang="en-US" altLang="zh-CN" sz="33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kumimoji="1" lang="en-US" altLang="zh-CN" sz="3300" dirty="0" smtClean="0">
                <a:latin typeface="Times New Roman" pitchFamily="18" charset="0"/>
                <a:cs typeface="Times New Roman" pitchFamily="18" charset="0"/>
              </a:rPr>
            </a:b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46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803289"/>
            <a:ext cx="3773168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光谱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480350" y="2132856"/>
            <a:ext cx="8484138" cy="116061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zh-CN" sz="2800" b="1" dirty="0">
                <a:solidFill>
                  <a:srgbClr val="FF0000"/>
                </a:solidFill>
              </a:rPr>
              <a:t>光谱是光的频率成分和强度成分的关系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图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，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是用光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defTabSz="914784">
              <a:spcBef>
                <a:spcPct val="50000"/>
              </a:spcBef>
            </a:pPr>
            <a:r>
              <a:rPr lang="zh-CN" altLang="zh-CN" sz="2800" b="1" dirty="0" smtClean="0">
                <a:solidFill>
                  <a:srgbClr val="FF0000"/>
                </a:solidFill>
              </a:rPr>
              <a:t>谱仪</a:t>
            </a:r>
            <a:r>
              <a:rPr lang="zh-CN" altLang="zh-CN" sz="2800" b="1" dirty="0">
                <a:solidFill>
                  <a:srgbClr val="FF0000"/>
                </a:solidFill>
              </a:rPr>
              <a:t>测量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。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498323" y="1458402"/>
            <a:ext cx="8518436" cy="514282"/>
          </a:xfrm>
          <a:prstGeom prst="rect">
            <a:avLst/>
          </a:prstGeom>
        </p:spPr>
        <p:txBody>
          <a:bodyPr wrap="non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zh-CN" sz="2800" b="1" dirty="0"/>
              <a:t>散射</a:t>
            </a:r>
            <a:r>
              <a:rPr lang="zh-CN" altLang="zh-CN" sz="2800" b="1" dirty="0" smtClean="0"/>
              <a:t>实验肯定</a:t>
            </a:r>
            <a:r>
              <a:rPr lang="zh-CN" altLang="zh-CN" sz="2800" b="1" dirty="0"/>
              <a:t>了原子核的</a:t>
            </a:r>
            <a:r>
              <a:rPr lang="zh-CN" altLang="zh-CN" sz="2800" b="1" dirty="0" smtClean="0"/>
              <a:t>存在</a:t>
            </a:r>
            <a:r>
              <a:rPr lang="zh-CN" altLang="en-US" sz="2800" b="1" dirty="0" smtClean="0"/>
              <a:t>，</a:t>
            </a:r>
            <a:r>
              <a:rPr lang="zh-CN" altLang="zh-CN" sz="2800" b="1" dirty="0" smtClean="0"/>
              <a:t>核外电子</a:t>
            </a:r>
            <a:r>
              <a:rPr lang="zh-CN" altLang="en-US" sz="2800" b="1" dirty="0" smtClean="0"/>
              <a:t>情形呢？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4427985" y="2792120"/>
            <a:ext cx="4684135" cy="2453274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zh-CN" sz="2800" b="1" dirty="0"/>
              <a:t>不同波长的光线会聚</a:t>
            </a:r>
            <a:r>
              <a:rPr lang="zh-CN" altLang="zh-CN" sz="2800" b="1" dirty="0" smtClean="0"/>
              <a:t>在屏</a:t>
            </a:r>
            <a:endParaRPr lang="en-US" altLang="zh-CN" sz="2800" b="1" dirty="0" smtClean="0"/>
          </a:p>
          <a:p>
            <a:pPr defTabSz="914784">
              <a:spcBef>
                <a:spcPct val="50000"/>
              </a:spcBef>
            </a:pPr>
            <a:r>
              <a:rPr lang="zh-CN" altLang="zh-CN" sz="2800" b="1" dirty="0" smtClean="0"/>
              <a:t>上</a:t>
            </a:r>
            <a:r>
              <a:rPr lang="zh-CN" altLang="zh-CN" sz="2800" b="1" dirty="0"/>
              <a:t>不同点，在屏上形成一</a:t>
            </a:r>
            <a:r>
              <a:rPr lang="zh-CN" altLang="zh-CN" sz="2800" b="1" dirty="0" smtClean="0"/>
              <a:t>系</a:t>
            </a:r>
            <a:endParaRPr lang="en-US" altLang="zh-CN" sz="2800" b="1" dirty="0" smtClean="0"/>
          </a:p>
          <a:p>
            <a:pPr defTabSz="914784">
              <a:spcBef>
                <a:spcPct val="50000"/>
              </a:spcBef>
            </a:pPr>
            <a:r>
              <a:rPr lang="zh-CN" altLang="zh-CN" sz="2800" b="1" dirty="0" smtClean="0"/>
              <a:t>列</a:t>
            </a:r>
            <a:r>
              <a:rPr lang="zh-CN" altLang="zh-CN" sz="2800" b="1" dirty="0"/>
              <a:t>狭缝的象（细线</a:t>
            </a:r>
            <a:r>
              <a:rPr lang="zh-CN" altLang="zh-CN" sz="2800" b="1" dirty="0" smtClean="0"/>
              <a:t>），摄成</a:t>
            </a:r>
            <a:endParaRPr lang="en-US" altLang="zh-CN" sz="2800" b="1" dirty="0" smtClean="0"/>
          </a:p>
          <a:p>
            <a:pPr defTabSz="914784">
              <a:spcBef>
                <a:spcPct val="50000"/>
              </a:spcBef>
            </a:pPr>
            <a:r>
              <a:rPr lang="zh-CN" altLang="zh-CN" sz="2800" b="1" dirty="0" smtClean="0"/>
              <a:t>的</a:t>
            </a:r>
            <a:r>
              <a:rPr lang="zh-CN" altLang="zh-CN" sz="2800" b="1" dirty="0"/>
              <a:t>光谱</a:t>
            </a:r>
            <a:r>
              <a:rPr lang="zh-CN" altLang="zh-CN" sz="2800" b="1" dirty="0" smtClean="0"/>
              <a:t>照片</a:t>
            </a:r>
            <a:r>
              <a:rPr lang="en-US" altLang="zh-CN" sz="2800" b="1" dirty="0" smtClean="0"/>
              <a:t>----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谱线</a:t>
            </a:r>
            <a:r>
              <a:rPr lang="zh-CN" altLang="en-US" sz="2800" b="1" dirty="0" smtClean="0"/>
              <a:t>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4436802" y="5373216"/>
            <a:ext cx="4675318" cy="1806943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按谱线形状分：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线状谱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、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defTabSz="914784">
              <a:spcBef>
                <a:spcPct val="50000"/>
              </a:spcBef>
            </a:pPr>
            <a:r>
              <a:rPr lang="zh-CN" altLang="zh-CN" sz="2800" b="1" dirty="0" smtClean="0">
                <a:solidFill>
                  <a:srgbClr val="FF0000"/>
                </a:solidFill>
              </a:rPr>
              <a:t>带状谱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和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连续谱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。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defTabSz="914784">
              <a:spcBef>
                <a:spcPct val="50000"/>
              </a:spcBef>
            </a:pP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83" y="3356992"/>
            <a:ext cx="4091602" cy="201622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331640" y="544888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棱镜光谱仪示意图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879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1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3774" y="638616"/>
            <a:ext cx="5665540" cy="71639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82589" tIns="41294" rIns="82589" bIns="41294" anchor="ctr"/>
          <a:lstStyle/>
          <a:p>
            <a:pPr>
              <a:defRPr/>
            </a:pPr>
            <a:r>
              <a:rPr kumimoji="1" lang="en-US" altLang="zh-CN" sz="32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2. </a:t>
            </a:r>
            <a:r>
              <a:rPr kumimoji="1" lang="zh-CN" altLang="en-US" sz="32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氢原子</a:t>
            </a:r>
            <a:r>
              <a:rPr kumimoji="1" lang="zh-CN" altLang="en-US" sz="32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光谱的实验规律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394856" y="1359336"/>
            <a:ext cx="8249513" cy="116061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zh-CN" sz="2800" b="1" dirty="0"/>
              <a:t>氢气放电管可以获得氢原子</a:t>
            </a:r>
            <a:r>
              <a:rPr lang="zh-CN" altLang="zh-CN" sz="2800" b="1" dirty="0" smtClean="0"/>
              <a:t>光谱</a:t>
            </a:r>
            <a:r>
              <a:rPr lang="zh-CN" altLang="en-US" sz="2800" b="1" dirty="0" smtClean="0"/>
              <a:t>，</a:t>
            </a:r>
            <a:r>
              <a:rPr lang="zh-CN" altLang="zh-CN" sz="2800" b="1" dirty="0"/>
              <a:t>谱线的间隔</a:t>
            </a:r>
            <a:r>
              <a:rPr lang="zh-CN" altLang="zh-CN" sz="2800" b="1" dirty="0" smtClean="0"/>
              <a:t>和</a:t>
            </a:r>
            <a:endParaRPr lang="en-US" altLang="zh-CN" sz="2800" b="1" dirty="0" smtClean="0"/>
          </a:p>
          <a:p>
            <a:pPr defTabSz="914784">
              <a:spcBef>
                <a:spcPct val="50000"/>
              </a:spcBef>
            </a:pPr>
            <a:r>
              <a:rPr lang="zh-CN" altLang="zh-CN" sz="2800" b="1" dirty="0" smtClean="0"/>
              <a:t>强度</a:t>
            </a:r>
            <a:r>
              <a:rPr lang="zh-CN" altLang="zh-CN" sz="2800" b="1" dirty="0"/>
              <a:t>都向短波方向递减</a:t>
            </a:r>
            <a:r>
              <a:rPr lang="zh-CN" altLang="en-US" sz="2800" b="1" dirty="0" smtClean="0"/>
              <a:t>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467543" y="4437112"/>
            <a:ext cx="8064897" cy="116061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1885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zh-CN" altLang="en-US" sz="2800" b="1" dirty="0" smtClean="0"/>
              <a:t>，巴耳末发现这些谱线的波数（波长的</a:t>
            </a:r>
            <a:endParaRPr lang="en-US" altLang="zh-CN" sz="2800" b="1" dirty="0" smtClean="0"/>
          </a:p>
          <a:p>
            <a:pPr defTabSz="914784">
              <a:spcBef>
                <a:spcPct val="50000"/>
              </a:spcBef>
            </a:pPr>
            <a:r>
              <a:rPr lang="zh-CN" altLang="en-US" sz="2800" b="1" dirty="0" smtClean="0"/>
              <a:t>倒数）有一个简单关系式（</a:t>
            </a:r>
            <a:r>
              <a:rPr lang="zh-CN" altLang="zh-CN" sz="2800" b="1" dirty="0" smtClean="0"/>
              <a:t>氢原子</a:t>
            </a:r>
            <a:r>
              <a:rPr lang="zh-CN" altLang="zh-CN" sz="2800" b="1" dirty="0"/>
              <a:t>的</a:t>
            </a:r>
            <a:r>
              <a:rPr lang="zh-CN" altLang="zh-CN" sz="2800" b="1" dirty="0">
                <a:solidFill>
                  <a:srgbClr val="FF0000"/>
                </a:solidFill>
              </a:rPr>
              <a:t>线状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光谱</a:t>
            </a:r>
            <a:r>
              <a:rPr lang="zh-CN" altLang="en-US" sz="2800" dirty="0" smtClean="0"/>
              <a:t>）</a:t>
            </a:r>
            <a:endParaRPr lang="zh-CN" altLang="zh-CN" sz="2800" b="1" dirty="0"/>
          </a:p>
        </p:txBody>
      </p:sp>
      <p:pic>
        <p:nvPicPr>
          <p:cNvPr id="10" name="图片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969" y="2708920"/>
            <a:ext cx="5274310" cy="11264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51131" y="3966029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氢原子的</a:t>
            </a:r>
            <a:r>
              <a:rPr lang="zh-CN" altLang="zh-CN" dirty="0" smtClean="0"/>
              <a:t>光谱</a:t>
            </a:r>
            <a:r>
              <a:rPr lang="zh-CN" altLang="en-US" dirty="0" smtClean="0"/>
              <a:t>（</a:t>
            </a:r>
            <a:r>
              <a:rPr lang="zh-CN" altLang="zh-CN" dirty="0"/>
              <a:t>可见区和近紫外区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848507"/>
              </p:ext>
            </p:extLst>
          </p:nvPr>
        </p:nvGraphicFramePr>
        <p:xfrm>
          <a:off x="317500" y="5597525"/>
          <a:ext cx="81438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AxMath" r:id="rId5" imgW="4071240" imgH="427320" progId="Equation.AxMath">
                  <p:embed/>
                </p:oleObj>
              </mc:Choice>
              <mc:Fallback>
                <p:oleObj name="AxMath" r:id="rId5" imgW="4071240" imgH="4273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" y="5597525"/>
                        <a:ext cx="8143875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7876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511775" y="822501"/>
            <a:ext cx="6372690" cy="676776"/>
          </a:xfrm>
          <a:prstGeom prst="rect">
            <a:avLst/>
          </a:prstGeom>
          <a:ln w="38100">
            <a:noFill/>
          </a:ln>
        </p:spPr>
        <p:txBody>
          <a:bodyPr lIns="82589" tIns="41294" rIns="82589" bIns="41294"/>
          <a:lstStyle/>
          <a:p>
            <a:pPr marL="274638" indent="-274638"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latin typeface="+mn-ea"/>
              </a:rPr>
              <a:t>氢原子光谱的其它谱线系</a:t>
            </a:r>
            <a:endParaRPr lang="zh-CN" altLang="en-US" sz="2800" b="1" kern="0" dirty="0">
              <a:latin typeface="+mn-ea"/>
              <a:cs typeface="+mj-cs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817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713554" y="4796061"/>
            <a:ext cx="6372690" cy="676776"/>
          </a:xfrm>
          <a:prstGeom prst="rect">
            <a:avLst/>
          </a:prstGeom>
          <a:ln w="38100">
            <a:noFill/>
          </a:ln>
        </p:spPr>
        <p:txBody>
          <a:bodyPr lIns="82589" tIns="41294" rIns="82589" bIns="41294"/>
          <a:lstStyle/>
          <a:p>
            <a:pPr marL="274638" indent="-274638">
              <a:buFont typeface="Arial" panose="020B0604020202020204" pitchFamily="34" charset="0"/>
              <a:buChar char="•"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723620" y="5877272"/>
            <a:ext cx="6372690" cy="676776"/>
          </a:xfrm>
          <a:prstGeom prst="rect">
            <a:avLst/>
          </a:prstGeom>
          <a:ln w="38100">
            <a:noFill/>
          </a:ln>
        </p:spPr>
        <p:txBody>
          <a:bodyPr lIns="82589" tIns="41294" rIns="82589" bIns="41294"/>
          <a:lstStyle/>
          <a:p>
            <a:pPr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511775" y="1412776"/>
            <a:ext cx="8249513" cy="51428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赖曼系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（紫外）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253767"/>
              </p:ext>
            </p:extLst>
          </p:nvPr>
        </p:nvGraphicFramePr>
        <p:xfrm>
          <a:off x="2539999" y="2539999"/>
          <a:ext cx="209550" cy="454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AxMath" r:id="rId3" imgW="104040" imgH="226440" progId="Equation.AxMath">
                  <p:embed/>
                </p:oleObj>
              </mc:Choice>
              <mc:Fallback>
                <p:oleObj name="AxMath" r:id="rId3" imgW="104040" imgH="226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209550" cy="454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425706"/>
              </p:ext>
            </p:extLst>
          </p:nvPr>
        </p:nvGraphicFramePr>
        <p:xfrm>
          <a:off x="2080690" y="1853837"/>
          <a:ext cx="48037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AxMath" r:id="rId5" imgW="2402280" imgH="427320" progId="Equation.AxMath">
                  <p:embed/>
                </p:oleObj>
              </mc:Choice>
              <mc:Fallback>
                <p:oleObj name="AxMath" r:id="rId5" imgW="2402280" imgH="4273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0690" y="1853837"/>
                        <a:ext cx="4803775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511775" y="2666924"/>
            <a:ext cx="8249513" cy="51428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帕邢系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（红外）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729521"/>
              </p:ext>
            </p:extLst>
          </p:nvPr>
        </p:nvGraphicFramePr>
        <p:xfrm>
          <a:off x="2042590" y="3187400"/>
          <a:ext cx="48418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AxMath" r:id="rId7" imgW="2421360" imgH="427320" progId="Equation.AxMath">
                  <p:embed/>
                </p:oleObj>
              </mc:Choice>
              <mc:Fallback>
                <p:oleObj name="AxMath" r:id="rId7" imgW="2421360" imgH="427320" progId="Equation.AxMath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2590" y="3187400"/>
                        <a:ext cx="484187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713554" y="5215696"/>
            <a:ext cx="8249513" cy="51428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普丰特系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（红外）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713553" y="4005064"/>
            <a:ext cx="8249513" cy="51428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布拉开系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（红外）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707649"/>
              </p:ext>
            </p:extLst>
          </p:nvPr>
        </p:nvGraphicFramePr>
        <p:xfrm>
          <a:off x="2029890" y="4508915"/>
          <a:ext cx="48545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AxMath" r:id="rId9" imgW="2427840" imgH="427320" progId="Equation.AxMath">
                  <p:embed/>
                </p:oleObj>
              </mc:Choice>
              <mc:Fallback>
                <p:oleObj name="AxMath" r:id="rId9" imgW="2427840" imgH="427320" progId="Equation.AxMath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890" y="4508915"/>
                        <a:ext cx="485457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528322"/>
              </p:ext>
            </p:extLst>
          </p:nvPr>
        </p:nvGraphicFramePr>
        <p:xfrm>
          <a:off x="2014959" y="5699973"/>
          <a:ext cx="48355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AxMath" r:id="rId11" imgW="2418480" imgH="427320" progId="Equation.AxMath">
                  <p:embed/>
                </p:oleObj>
              </mc:Choice>
              <mc:Fallback>
                <p:oleObj name="AxMath" r:id="rId11" imgW="2418480" imgH="427320" progId="Equation.AxMath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959" y="5699973"/>
                        <a:ext cx="483552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84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6" grpId="0"/>
      <p:bldP spid="16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043608" y="5661248"/>
            <a:ext cx="6372690" cy="676776"/>
          </a:xfrm>
          <a:prstGeom prst="rect">
            <a:avLst/>
          </a:prstGeom>
          <a:ln w="38100">
            <a:noFill/>
          </a:ln>
        </p:spPr>
        <p:txBody>
          <a:bodyPr lIns="82589" tIns="41294" rIns="82589" bIns="41294"/>
          <a:lstStyle/>
          <a:p>
            <a:pPr>
              <a:defRPr/>
            </a:pPr>
            <a:r>
              <a:rPr lang="zh-CN" altLang="en-US" sz="2800" b="1" dirty="0" smtClean="0">
                <a:latin typeface="+mn-ea"/>
              </a:rPr>
              <a:t>   因此</a:t>
            </a:r>
            <a:endParaRPr lang="zh-CN" altLang="en-US" sz="2800" b="1" kern="0" dirty="0">
              <a:latin typeface="+mn-ea"/>
              <a:cs typeface="+mj-cs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930593"/>
              </p:ext>
            </p:extLst>
          </p:nvPr>
        </p:nvGraphicFramePr>
        <p:xfrm>
          <a:off x="2889454" y="1315667"/>
          <a:ext cx="30924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AxMath" r:id="rId3" imgW="1546200" imgH="427320" progId="Equation.AxMath">
                  <p:embed/>
                </p:oleObj>
              </mc:Choice>
              <mc:Fallback>
                <p:oleObj name="AxMath" r:id="rId3" imgW="1546200" imgH="4273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89454" y="1315667"/>
                        <a:ext cx="3092450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40968" y="2132856"/>
            <a:ext cx="7747455" cy="676776"/>
          </a:xfrm>
          <a:prstGeom prst="rect">
            <a:avLst/>
          </a:prstGeom>
          <a:ln w="38100">
            <a:noFill/>
          </a:ln>
        </p:spPr>
        <p:txBody>
          <a:bodyPr lIns="82589" tIns="41294" rIns="82589" bIns="41294"/>
          <a:lstStyle/>
          <a:p>
            <a:pPr>
              <a:defRPr/>
            </a:pPr>
            <a:r>
              <a:rPr lang="zh-CN" altLang="en-US" sz="2800" b="1" dirty="0" smtClean="0">
                <a:latin typeface="+mn-ea"/>
              </a:rPr>
              <a:t>式中           对于每一个</a:t>
            </a:r>
            <a:endParaRPr lang="en-US" altLang="zh-CN" sz="2800" b="1" dirty="0" smtClean="0">
              <a:latin typeface="+mn-ea"/>
            </a:endParaRPr>
          </a:p>
          <a:p>
            <a:pPr>
              <a:defRPr/>
            </a:pPr>
            <a:r>
              <a:rPr lang="zh-CN" altLang="en-US" sz="2800" b="1" dirty="0" smtClean="0">
                <a:latin typeface="+mn-ea"/>
              </a:rPr>
              <a:t>构成一个谱线系。</a:t>
            </a:r>
            <a:endParaRPr lang="zh-CN" altLang="en-US" sz="2800" b="1" kern="0" dirty="0">
              <a:latin typeface="+mn-ea"/>
              <a:cs typeface="+mj-cs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130162"/>
              </p:ext>
            </p:extLst>
          </p:nvPr>
        </p:nvGraphicFramePr>
        <p:xfrm>
          <a:off x="1475656" y="2244231"/>
          <a:ext cx="19399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AxMath" r:id="rId5" imgW="970200" imgH="226440" progId="Equation.AxMath">
                  <p:embed/>
                </p:oleObj>
              </mc:Choice>
              <mc:Fallback>
                <p:oleObj name="AxMath" r:id="rId5" imgW="970200" imgH="226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5656" y="2244231"/>
                        <a:ext cx="193992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022168"/>
              </p:ext>
            </p:extLst>
          </p:nvPr>
        </p:nvGraphicFramePr>
        <p:xfrm>
          <a:off x="5292080" y="2244231"/>
          <a:ext cx="31527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AxMath" r:id="rId7" imgW="1575720" imgH="226440" progId="Equation.AxMath">
                  <p:embed/>
                </p:oleObj>
              </mc:Choice>
              <mc:Fallback>
                <p:oleObj name="AxMath" r:id="rId7" imgW="1575720" imgH="226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92080" y="2244231"/>
                        <a:ext cx="315277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63808" y="3178140"/>
            <a:ext cx="8812754" cy="1008112"/>
          </a:xfrm>
          <a:prstGeom prst="rect">
            <a:avLst/>
          </a:prstGeom>
          <a:ln w="38100">
            <a:noFill/>
          </a:ln>
        </p:spPr>
        <p:txBody>
          <a:bodyPr lIns="82589" tIns="41294" rIns="82589" bIns="41294"/>
          <a:lstStyle/>
          <a:p>
            <a:pPr>
              <a:defRPr/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1 </a:t>
            </a:r>
            <a:r>
              <a:rPr lang="zh-CN" altLang="zh-CN" sz="2800" b="1" dirty="0" smtClean="0"/>
              <a:t>计算</a:t>
            </a:r>
            <a:r>
              <a:rPr lang="zh-CN" altLang="zh-CN" sz="2800" b="1" dirty="0"/>
              <a:t>赖曼系中波长最长的谱线和线系限</a:t>
            </a:r>
            <a:r>
              <a:rPr lang="zh-CN" altLang="zh-CN" sz="2800" b="1" dirty="0" smtClean="0"/>
              <a:t>对应的</a:t>
            </a:r>
            <a:endParaRPr lang="en-US" altLang="zh-CN" sz="2800" b="1" dirty="0" smtClean="0"/>
          </a:p>
          <a:p>
            <a:pPr>
              <a:defRPr/>
            </a:pPr>
            <a:r>
              <a:rPr lang="zh-CN" altLang="zh-CN" sz="2800" b="1" dirty="0" smtClean="0"/>
              <a:t>波长值</a:t>
            </a:r>
            <a:r>
              <a:rPr lang="zh-CN" altLang="en-US" sz="2800" b="1" dirty="0" smtClean="0"/>
              <a:t>。</a:t>
            </a:r>
            <a:endParaRPr lang="zh-CN" altLang="en-US" sz="2800" b="1" kern="0" dirty="0">
              <a:latin typeface="+mn-ea"/>
              <a:cs typeface="+mj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98960" y="4186252"/>
            <a:ext cx="7473439" cy="676776"/>
          </a:xfrm>
          <a:prstGeom prst="rect">
            <a:avLst/>
          </a:prstGeom>
          <a:ln w="38100">
            <a:noFill/>
          </a:ln>
        </p:spPr>
        <p:txBody>
          <a:bodyPr lIns="82589" tIns="41294" rIns="82589" bIns="41294"/>
          <a:lstStyle/>
          <a:p>
            <a:pPr>
              <a:defRPr/>
            </a:pPr>
            <a:r>
              <a:rPr lang="zh-CN" altLang="en-US" sz="2800" b="1" dirty="0" smtClean="0">
                <a:latin typeface="+mn-ea"/>
              </a:rPr>
              <a:t>解：由</a:t>
            </a:r>
            <a:r>
              <a:rPr lang="zh-CN" altLang="zh-CN" sz="2800" b="1" dirty="0"/>
              <a:t>赖曼系</a:t>
            </a:r>
            <a:r>
              <a:rPr lang="zh-CN" altLang="en-US" sz="2800" b="1" dirty="0" smtClean="0">
                <a:latin typeface="+mn-ea"/>
              </a:rPr>
              <a:t>光谱公式，最长的谱线对应于</a:t>
            </a:r>
            <a:endParaRPr lang="zh-CN" altLang="en-US" sz="2800" b="1" kern="0" dirty="0">
              <a:latin typeface="+mn-ea"/>
              <a:cs typeface="+mj-cs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530617"/>
              </p:ext>
            </p:extLst>
          </p:nvPr>
        </p:nvGraphicFramePr>
        <p:xfrm>
          <a:off x="7613723" y="4210827"/>
          <a:ext cx="7747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name="AxMath" r:id="rId9" imgW="388080" imgH="226440" progId="Equation.AxMath">
                  <p:embed/>
                </p:oleObj>
              </mc:Choice>
              <mc:Fallback>
                <p:oleObj name="AxMath" r:id="rId9" imgW="388080" imgH="226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13723" y="4210827"/>
                        <a:ext cx="77470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9760"/>
              </p:ext>
            </p:extLst>
          </p:nvPr>
        </p:nvGraphicFramePr>
        <p:xfrm>
          <a:off x="2836707" y="4863028"/>
          <a:ext cx="33559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" name="AxMath" r:id="rId11" imgW="1677600" imgH="427320" progId="Equation.AxMath">
                  <p:embed/>
                </p:oleObj>
              </mc:Choice>
              <mc:Fallback>
                <p:oleObj name="AxMath" r:id="rId11" imgW="1677600" imgH="427320" progId="Equation.AxMath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707" y="4863028"/>
                        <a:ext cx="335597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66316" y="764704"/>
            <a:ext cx="6372690" cy="676776"/>
          </a:xfrm>
          <a:prstGeom prst="rect">
            <a:avLst/>
          </a:prstGeom>
          <a:ln w="38100">
            <a:noFill/>
          </a:ln>
        </p:spPr>
        <p:txBody>
          <a:bodyPr lIns="82589" tIns="41294" rIns="82589" bIns="41294"/>
          <a:lstStyle/>
          <a:p>
            <a:pPr marL="274638" indent="-274638"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氢原子光谱的波数可统一表达</a:t>
            </a:r>
            <a:endParaRPr lang="zh-CN" altLang="en-US" sz="2800" b="1" kern="0" dirty="0">
              <a:latin typeface="+mn-ea"/>
              <a:cs typeface="+mj-cs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88123"/>
              </p:ext>
            </p:extLst>
          </p:nvPr>
        </p:nvGraphicFramePr>
        <p:xfrm>
          <a:off x="2546350" y="5805488"/>
          <a:ext cx="52292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name="AxMath" r:id="rId13" imgW="2614320" imgH="414720" progId="Equation.AxMath">
                  <p:embed/>
                </p:oleObj>
              </mc:Choice>
              <mc:Fallback>
                <p:oleObj name="AxMath" r:id="rId13" imgW="2614320" imgH="4147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46350" y="5805488"/>
                        <a:ext cx="5229225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659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259632" y="822501"/>
            <a:ext cx="6372690" cy="676776"/>
          </a:xfrm>
          <a:prstGeom prst="rect">
            <a:avLst/>
          </a:prstGeom>
          <a:ln w="38100">
            <a:noFill/>
          </a:ln>
        </p:spPr>
        <p:txBody>
          <a:bodyPr lIns="82589" tIns="41294" rIns="82589" bIns="41294"/>
          <a:lstStyle/>
          <a:p>
            <a:pPr>
              <a:defRPr/>
            </a:pPr>
            <a:r>
              <a:rPr lang="zh-CN" altLang="en-US" sz="2800" b="1" dirty="0" smtClean="0">
                <a:latin typeface="+mn-ea"/>
              </a:rPr>
              <a:t>线系限对应于</a:t>
            </a:r>
            <a:endParaRPr lang="zh-CN" altLang="en-US" sz="2800" b="1" kern="0" dirty="0">
              <a:latin typeface="+mn-ea"/>
              <a:cs typeface="+mj-cs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663430"/>
              </p:ext>
            </p:extLst>
          </p:nvPr>
        </p:nvGraphicFramePr>
        <p:xfrm>
          <a:off x="4139952" y="687673"/>
          <a:ext cx="36957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AxMath" r:id="rId3" imgW="1847520" imgH="416520" progId="Equation.AxMath">
                  <p:embed/>
                </p:oleObj>
              </mc:Choice>
              <mc:Fallback>
                <p:oleObj name="AxMath" r:id="rId3" imgW="1847520" imgH="416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39952" y="687673"/>
                        <a:ext cx="3695700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72100" y="1628800"/>
            <a:ext cx="6372690" cy="676776"/>
          </a:xfrm>
          <a:prstGeom prst="rect">
            <a:avLst/>
          </a:prstGeom>
          <a:ln w="38100">
            <a:noFill/>
          </a:ln>
        </p:spPr>
        <p:txBody>
          <a:bodyPr lIns="82589" tIns="41294" rIns="82589" bIns="41294"/>
          <a:lstStyle/>
          <a:p>
            <a:pPr>
              <a:defRPr/>
            </a:pPr>
            <a:r>
              <a:rPr lang="zh-CN" altLang="en-US" sz="2800" b="1" dirty="0" smtClean="0">
                <a:latin typeface="+mn-ea"/>
              </a:rPr>
              <a:t>即：赖曼线系的波长范围为</a:t>
            </a:r>
            <a:endParaRPr lang="zh-CN" altLang="en-US" sz="2800" b="1" kern="0" dirty="0">
              <a:latin typeface="+mn-ea"/>
              <a:cs typeface="+mj-cs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860135"/>
              </p:ext>
            </p:extLst>
          </p:nvPr>
        </p:nvGraphicFramePr>
        <p:xfrm>
          <a:off x="2847364" y="2492896"/>
          <a:ext cx="31972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AxMath" r:id="rId5" imgW="1598040" imgH="226440" progId="Equation.AxMath">
                  <p:embed/>
                </p:oleObj>
              </mc:Choice>
              <mc:Fallback>
                <p:oleObj name="AxMath" r:id="rId5" imgW="1598040" imgH="226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7364" y="2492896"/>
                        <a:ext cx="319722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7544" y="3036501"/>
            <a:ext cx="5665540" cy="71639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82589" tIns="41294" rIns="82589" bIns="41294" anchor="ctr"/>
          <a:lstStyle/>
          <a:p>
            <a:pPr>
              <a:defRPr/>
            </a:pPr>
            <a:r>
              <a:rPr kumimoji="1" lang="en-US" altLang="zh-CN" sz="32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 </a:t>
            </a:r>
            <a:r>
              <a:rPr kumimoji="1" lang="zh-CN" altLang="en-US" sz="32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经典理论的困难</a:t>
            </a:r>
            <a:endParaRPr kumimoji="1" lang="zh-CN" altLang="en-US" sz="3200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755576" y="3861048"/>
            <a:ext cx="7436410" cy="514282"/>
          </a:xfrm>
          <a:prstGeom prst="rect">
            <a:avLst/>
          </a:prstGeom>
        </p:spPr>
        <p:txBody>
          <a:bodyPr wrap="non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所</a:t>
            </a:r>
            <a:r>
              <a:rPr lang="zh-CN" altLang="zh-CN" sz="2800" b="1" dirty="0" smtClean="0"/>
              <a:t>有</a:t>
            </a:r>
            <a:r>
              <a:rPr lang="zh-CN" altLang="zh-CN" sz="2800" b="1" dirty="0"/>
              <a:t>原子都会变成原子核大小才是稳定</a:t>
            </a:r>
            <a:r>
              <a:rPr lang="zh-CN" altLang="zh-CN" sz="2800" b="1" dirty="0" smtClean="0"/>
              <a:t>的</a:t>
            </a:r>
            <a:r>
              <a:rPr lang="zh-CN" altLang="en-US" sz="2800" b="1" dirty="0" smtClean="0"/>
              <a:t>；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755576" y="4430793"/>
            <a:ext cx="5272356" cy="514282"/>
          </a:xfrm>
          <a:prstGeom prst="rect">
            <a:avLst/>
          </a:prstGeom>
        </p:spPr>
        <p:txBody>
          <a:bodyPr wrap="non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zh-CN" sz="2800" b="1" dirty="0"/>
              <a:t>原子的光谱应该总是</a:t>
            </a:r>
            <a:r>
              <a:rPr lang="zh-CN" altLang="zh-CN" sz="2800" b="1" dirty="0" smtClean="0"/>
              <a:t>连续的</a:t>
            </a:r>
            <a:r>
              <a:rPr lang="zh-CN" altLang="en-US" sz="2800" b="1" dirty="0" smtClean="0"/>
              <a:t>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4200474" y="5085184"/>
            <a:ext cx="174926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6143" y="5862791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经典理论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不能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解释</a:t>
            </a:r>
            <a:r>
              <a:rPr lang="zh-CN" altLang="zh-CN" sz="2800" b="1" dirty="0" smtClean="0"/>
              <a:t>原子</a:t>
            </a:r>
            <a:r>
              <a:rPr lang="zh-CN" altLang="en-US" sz="2800" b="1" dirty="0" smtClean="0"/>
              <a:t>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稳定性、原子的线状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谱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8555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  <p:bldP spid="8" grpId="0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496" y="1267500"/>
            <a:ext cx="8936182" cy="1806943"/>
          </a:xfrm>
          <a:prstGeom prst="rect">
            <a:avLst/>
          </a:prstGeom>
        </p:spPr>
        <p:txBody>
          <a:bodyPr lIns="82589" tIns="41294" rIns="82589" bIns="41294">
            <a:spAutoFit/>
          </a:bodyPr>
          <a:lstStyle/>
          <a:p>
            <a:pPr marL="326913" indent="-326913">
              <a:spcBef>
                <a:spcPct val="50000"/>
              </a:spcBef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1.</a:t>
            </a:r>
            <a:r>
              <a:rPr lang="zh-CN" altLang="zh-CN" sz="2800" b="1" dirty="0"/>
              <a:t>光谱是光的频率成分和强度成分的关系图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，是</a:t>
            </a:r>
            <a:r>
              <a:rPr lang="zh-CN" altLang="zh-CN" sz="2800" b="1" dirty="0" smtClean="0"/>
              <a:t>用光谱</a:t>
            </a:r>
            <a:endParaRPr lang="en-US" altLang="zh-CN" sz="2800" b="1" dirty="0" smtClean="0"/>
          </a:p>
          <a:p>
            <a:pPr marL="326913" indent="-326913">
              <a:spcBef>
                <a:spcPct val="50000"/>
              </a:spcBef>
              <a:defRPr/>
            </a:pPr>
            <a:r>
              <a:rPr lang="zh-CN" altLang="zh-CN" sz="2800" b="1" dirty="0" smtClean="0"/>
              <a:t>仪</a:t>
            </a:r>
            <a:r>
              <a:rPr lang="zh-CN" altLang="zh-CN" sz="2800" b="1" dirty="0"/>
              <a:t>测量的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，按谱线形状分类，原子光谱是</a:t>
            </a:r>
            <a:endParaRPr lang="zh-CN" altLang="en-US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(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连续谱；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带状谱；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线状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谱；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混合谱。</a:t>
            </a:r>
            <a:endParaRPr lang="zh-CN" altLang="en-US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3673367" y="737829"/>
            <a:ext cx="1307548" cy="529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589" tIns="41294" rIns="82589" bIns="41294">
            <a:spAutoFit/>
          </a:bodyPr>
          <a:lstStyle/>
          <a:p>
            <a:r>
              <a:rPr lang="zh-CN" altLang="en-US" sz="2900" b="1" dirty="0" smtClean="0">
                <a:solidFill>
                  <a:srgbClr val="FF0000"/>
                </a:solidFill>
              </a:rPr>
              <a:t>测    验</a:t>
            </a:r>
            <a:endParaRPr lang="zh-CN" altLang="en-US" sz="2900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504" y="3345208"/>
            <a:ext cx="813690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6913" indent="-326913">
              <a:spcBef>
                <a:spcPct val="50000"/>
              </a:spcBef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关于原子</a:t>
            </a:r>
            <a:r>
              <a:rPr lang="zh-CN" altLang="zh-CN" sz="2800" b="1" dirty="0" smtClean="0"/>
              <a:t>光谱</a:t>
            </a:r>
            <a:r>
              <a:rPr lang="zh-CN" altLang="en-US" sz="2800" b="1" dirty="0" smtClean="0"/>
              <a:t>，下列说法正确的</a:t>
            </a:r>
            <a:r>
              <a:rPr lang="zh-CN" altLang="zh-CN" sz="2800" b="1" dirty="0" smtClean="0"/>
              <a:t>是</a:t>
            </a:r>
            <a:endParaRPr lang="en-US" altLang="zh-CN" sz="2800" b="1" dirty="0" smtClean="0"/>
          </a:p>
          <a:p>
            <a:pPr>
              <a:spcBef>
                <a:spcPct val="50000"/>
              </a:spcBef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不同的原子有不同的光谱；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谱线的位置取决于光谱仪的种类；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所有原子的光谱都一样；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原子</a:t>
            </a:r>
            <a:r>
              <a:rPr lang="zh-CN" altLang="zh-CN" sz="2800" b="1" dirty="0" smtClean="0"/>
              <a:t>光谱</a:t>
            </a:r>
            <a:r>
              <a:rPr lang="zh-CN" altLang="en-US" sz="2800" b="1" dirty="0" smtClean="0"/>
              <a:t>是随机的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42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388" grpId="0"/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389</Words>
  <Application>Microsoft Office PowerPoint</Application>
  <PresentationFormat>全屏显示(4:3)</PresentationFormat>
  <Paragraphs>46</Paragraphs>
  <Slides>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Office 主题​​</vt:lpstr>
      <vt:lpstr>AxMath</vt:lpstr>
      <vt:lpstr>Equation.AxMath</vt:lpstr>
      <vt:lpstr>12.3 氢原子光谱 1. 光谱  2. 氢原子光谱的实验规律 3. 经典理论的困难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张芳向 Netboy</cp:lastModifiedBy>
  <cp:revision>44</cp:revision>
  <dcterms:created xsi:type="dcterms:W3CDTF">2017-06-28T03:02:51Z</dcterms:created>
  <dcterms:modified xsi:type="dcterms:W3CDTF">2017-07-30T09:17:36Z</dcterms:modified>
</cp:coreProperties>
</file>