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6" r:id="rId5"/>
    <p:sldId id="267" r:id="rId6"/>
    <p:sldId id="268" r:id="rId7"/>
    <p:sldId id="260" r:id="rId8"/>
    <p:sldId id="269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11.wmf"/><Relationship Id="rId2" Type="http://schemas.openxmlformats.org/officeDocument/2006/relationships/image" Target="../media/image23.wmf"/><Relationship Id="rId1" Type="http://schemas.openxmlformats.org/officeDocument/2006/relationships/image" Target="../media/image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48AAB-6220-4D0E-9A71-6AE2870E7CCA}" type="datetimeFigureOut">
              <a:rPr lang="zh-CN" altLang="en-US" smtClean="0"/>
              <a:t>2017-7-30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BEB57-A763-4A21-B6BB-6F1AF219E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6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87C2-6A25-4241-9BA9-B089BC22EE59}" type="datetimeFigureOut">
              <a:rPr lang="zh-CN" altLang="en-US" smtClean="0"/>
              <a:t>2017-7-30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3074E-FB78-4680-80A2-808D06622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8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3074E-FB78-4680-80A2-808D066226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1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3074E-FB78-4680-80A2-808D066226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5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3074E-FB78-4680-80A2-808D066226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3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》-12.4   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玻尔的原子模型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5.wmf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3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5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9552" y="908720"/>
            <a:ext cx="770485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12.4 </a:t>
            </a:r>
            <a:r>
              <a:rPr kumimoji="1" lang="zh-CN" altLang="en-US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玻尔的原子模型</a:t>
            </a:r>
            <a: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4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300" dirty="0" smtClean="0">
                <a:latin typeface="Times New Roman" pitchFamily="18" charset="0"/>
                <a:cs typeface="Times New Roman" pitchFamily="18" charset="0"/>
              </a:rPr>
              <a:t>轨道加定态条件</a:t>
            </a:r>
            <a:r>
              <a:rPr kumimoji="1" lang="en-US" altLang="zh-CN" sz="33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33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3300" dirty="0" smtClean="0">
                <a:latin typeface="Times New Roman" pitchFamily="18" charset="0"/>
                <a:cs typeface="Times New Roman" pitchFamily="18" charset="0"/>
              </a:rPr>
              <a:t>频率条件</a:t>
            </a:r>
            <a: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33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3.</a:t>
            </a:r>
            <a:r>
              <a:rPr kumimoji="1" lang="zh-CN" altLang="en-US" sz="3300" dirty="0" smtClean="0">
                <a:cs typeface="Times New Roman" pitchFamily="18" charset="0"/>
              </a:rPr>
              <a:t>角动量量子化</a:t>
            </a:r>
            <a:r>
              <a:rPr lang="en-US" altLang="zh-CN" sz="3300" dirty="0" smtClean="0">
                <a:cs typeface="Times New Roman" pitchFamily="18" charset="0"/>
              </a:rPr>
              <a:t/>
            </a:r>
            <a:br>
              <a:rPr lang="en-US" altLang="zh-CN" sz="3300" dirty="0" smtClean="0">
                <a:cs typeface="Times New Roman" pitchFamily="18" charset="0"/>
              </a:rPr>
            </a:br>
            <a: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kumimoji="1" lang="en-US" altLang="zh-CN" sz="33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zh-CN" sz="33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zh-CN" sz="3300" dirty="0">
                <a:latin typeface="Times New Roman" pitchFamily="18" charset="0"/>
                <a:cs typeface="Times New Roman" pitchFamily="18" charset="0"/>
              </a:rPr>
              <a:t>氢原子光谱的</a:t>
            </a:r>
            <a:r>
              <a:rPr lang="zh-CN" altLang="zh-CN" sz="3300" dirty="0" smtClean="0">
                <a:latin typeface="Times New Roman" pitchFamily="18" charset="0"/>
                <a:cs typeface="Times New Roman" pitchFamily="18" charset="0"/>
              </a:rPr>
              <a:t>解释</a:t>
            </a:r>
            <a: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3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zh-CN" sz="3300" dirty="0" smtClean="0">
                <a:latin typeface="Times New Roman" pitchFamily="18" charset="0"/>
                <a:cs typeface="Times New Roman" pitchFamily="18" charset="0"/>
              </a:rPr>
              <a:t>玻尔</a:t>
            </a:r>
            <a:r>
              <a:rPr lang="zh-CN" altLang="zh-CN" sz="3300" dirty="0">
                <a:latin typeface="Times New Roman" pitchFamily="18" charset="0"/>
                <a:cs typeface="Times New Roman" pitchFamily="18" charset="0"/>
              </a:rPr>
              <a:t>模型的局限性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 </a:t>
            </a:r>
            <a:r>
              <a:rPr kumimoji="1" lang="zh-CN" altLang="en-US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轨道加定态条件</a:t>
            </a:r>
            <a:endParaRPr kumimoji="1" lang="zh-CN" altLang="en-US" sz="32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80350" y="2132856"/>
            <a:ext cx="8484138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电子只能处于一些分立的轨道上，它只能在这些</a:t>
            </a:r>
            <a:r>
              <a:rPr lang="zh-CN" altLang="zh-CN" sz="2800" b="1" dirty="0" smtClean="0"/>
              <a:t>轨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道</a:t>
            </a:r>
            <a:r>
              <a:rPr lang="zh-CN" altLang="zh-CN" sz="2800" b="1" dirty="0"/>
              <a:t>上绕核转动，且不产生电磁辐射，能量</a:t>
            </a:r>
            <a:r>
              <a:rPr lang="zh-CN" altLang="zh-CN" sz="2800" b="1" dirty="0" smtClean="0"/>
              <a:t>稳定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定态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80350" y="1484784"/>
            <a:ext cx="8483170" cy="51428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氢原子中</a:t>
            </a:r>
            <a:r>
              <a:rPr lang="zh-CN" altLang="zh-CN" sz="2800" b="1" dirty="0" smtClean="0"/>
              <a:t>的电子</a:t>
            </a:r>
            <a:r>
              <a:rPr lang="zh-CN" altLang="zh-CN" sz="2800" b="1" dirty="0"/>
              <a:t>绕原子核作</a:t>
            </a:r>
            <a:r>
              <a:rPr lang="zh-CN" altLang="zh-CN" sz="2800" b="1" dirty="0" smtClean="0"/>
              <a:t>圆周运动</a:t>
            </a:r>
            <a:r>
              <a:rPr lang="en-US" altLang="zh-CN" sz="2800" b="1" dirty="0" smtClean="0"/>
              <a:t>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经典轨道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109550" y="3515919"/>
            <a:ext cx="4986906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电子在圆周运动中的</a:t>
            </a:r>
            <a:r>
              <a:rPr lang="zh-CN" altLang="zh-CN" sz="2800" b="1" dirty="0" smtClean="0"/>
              <a:t>能量</a:t>
            </a:r>
            <a:r>
              <a:rPr lang="zh-CN" altLang="en-US" sz="2800" b="1" dirty="0" smtClean="0"/>
              <a:t>为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4319464" y="5009515"/>
            <a:ext cx="4824536" cy="116061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电子作圆周运动的</a:t>
            </a:r>
            <a:r>
              <a:rPr lang="zh-CN" altLang="zh-CN" sz="2800" b="1" dirty="0" smtClean="0"/>
              <a:t>频率</a:t>
            </a:r>
            <a:r>
              <a:rPr lang="zh-CN" altLang="en-US" sz="2800" b="1" dirty="0" smtClean="0"/>
              <a:t>为</a:t>
            </a:r>
            <a:endParaRPr lang="zh-CN" altLang="en-US" sz="2800" b="1" dirty="0"/>
          </a:p>
          <a:p>
            <a:pPr defTabSz="914784">
              <a:spcBef>
                <a:spcPct val="50000"/>
              </a:spcBef>
            </a:pP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38" y="3515919"/>
            <a:ext cx="2750166" cy="2289346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44898"/>
              </p:ext>
            </p:extLst>
          </p:nvPr>
        </p:nvGraphicFramePr>
        <p:xfrm>
          <a:off x="5724128" y="4030201"/>
          <a:ext cx="2063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AxMath" r:id="rId4" imgW="1031400" imgH="418320" progId="Equation.AxMath">
                  <p:embed/>
                </p:oleObj>
              </mc:Choice>
              <mc:Fallback>
                <p:oleObj name="AxMath" r:id="rId4" imgW="1031400" imgH="418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4128" y="4030201"/>
                        <a:ext cx="20637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13446"/>
              </p:ext>
            </p:extLst>
          </p:nvPr>
        </p:nvGraphicFramePr>
        <p:xfrm>
          <a:off x="5366482" y="5609576"/>
          <a:ext cx="2730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AxMath" r:id="rId6" imgW="1365120" imgH="453240" progId="Equation.AxMath">
                  <p:embed/>
                </p:oleObj>
              </mc:Choice>
              <mc:Fallback>
                <p:oleObj name="AxMath" r:id="rId6" imgW="1365120" imgH="453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6482" y="5609576"/>
                        <a:ext cx="273050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82376" y="587727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氢原子的电子经典轨道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8211" grpId="0" animBg="1"/>
      <p:bldP spid="3" grpId="0"/>
      <p:bldP spid="8" grpId="0"/>
      <p:bldP spid="9" grpId="0"/>
      <p:bldP spid="11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4856" y="560567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2. </a:t>
            </a:r>
            <a:r>
              <a:rPr kumimoji="1" lang="zh-CN" altLang="en-US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频率条件</a:t>
            </a:r>
            <a:endParaRPr kumimoji="1" lang="zh-CN" altLang="en-US" sz="3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107505" y="1268760"/>
            <a:ext cx="8640960" cy="245327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玻尔</a:t>
            </a:r>
            <a:r>
              <a:rPr lang="zh-CN" altLang="zh-CN" sz="2800" b="1" dirty="0"/>
              <a:t>假设：当电子从一个定态轨道跃迁到另一个</a:t>
            </a:r>
            <a:r>
              <a:rPr lang="zh-CN" altLang="zh-CN" sz="2800" b="1" dirty="0" smtClean="0"/>
              <a:t>定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态</a:t>
            </a:r>
            <a:r>
              <a:rPr lang="zh-CN" altLang="zh-CN" sz="2800" b="1" dirty="0"/>
              <a:t>轨道时，会以电磁波的形式放出（或吸收）能量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是普朗克常量，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即是光子能量</a:t>
            </a:r>
            <a:r>
              <a:rPr lang="en-US" altLang="zh-CN" sz="2800" b="1" dirty="0" smtClean="0"/>
              <a:t>   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800" b="1" dirty="0" smtClean="0"/>
              <a:t>其值由能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级差决定</a:t>
            </a:r>
            <a:r>
              <a:rPr lang="en-US" altLang="zh-CN" sz="2800" b="1" dirty="0" smtClean="0"/>
              <a:t>                         —</a:t>
            </a:r>
            <a:r>
              <a:rPr lang="zh-CN" altLang="zh-CN" sz="2800" b="1" dirty="0">
                <a:solidFill>
                  <a:srgbClr val="FF0000"/>
                </a:solidFill>
              </a:rPr>
              <a:t>频率条件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251520" y="3933056"/>
            <a:ext cx="4824536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lang="zh-CN" altLang="en-US" sz="2800" b="1" dirty="0" smtClean="0"/>
              <a:t>                          则</a:t>
            </a:r>
            <a:endParaRPr lang="zh-CN" altLang="zh-CN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138878"/>
              </p:ext>
            </p:extLst>
          </p:nvPr>
        </p:nvGraphicFramePr>
        <p:xfrm>
          <a:off x="8100392" y="1916832"/>
          <a:ext cx="390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AxMath" r:id="rId4" imgW="195840" imgH="226440" progId="Equation.AxMath">
                  <p:embed/>
                </p:oleObj>
              </mc:Choice>
              <mc:Fallback>
                <p:oleObj name="AxMath" r:id="rId4" imgW="19584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0392" y="1916832"/>
                        <a:ext cx="3905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28993"/>
              </p:ext>
            </p:extLst>
          </p:nvPr>
        </p:nvGraphicFramePr>
        <p:xfrm>
          <a:off x="467544" y="2564904"/>
          <a:ext cx="234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AxMath" r:id="rId6" imgW="117720" imgH="226440" progId="Equation.AxMath">
                  <p:embed/>
                </p:oleObj>
              </mc:Choice>
              <mc:Fallback>
                <p:oleObj name="AxMath" r:id="rId6" imgW="11772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544" y="2564904"/>
                        <a:ext cx="2349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846671"/>
              </p:ext>
            </p:extLst>
          </p:nvPr>
        </p:nvGraphicFramePr>
        <p:xfrm>
          <a:off x="3032363" y="2564904"/>
          <a:ext cx="390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AxMath" r:id="rId8" imgW="195840" imgH="226440" progId="Equation.AxMath">
                  <p:embed/>
                </p:oleObj>
              </mc:Choice>
              <mc:Fallback>
                <p:oleObj name="AxMath" r:id="rId8" imgW="19584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2363" y="2564904"/>
                        <a:ext cx="3905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880409"/>
              </p:ext>
            </p:extLst>
          </p:nvPr>
        </p:nvGraphicFramePr>
        <p:xfrm>
          <a:off x="5744821" y="2636912"/>
          <a:ext cx="304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AxMath" r:id="rId9" imgW="152280" imgH="226440" progId="Equation.AxMath">
                  <p:embed/>
                </p:oleObj>
              </mc:Choice>
              <mc:Fallback>
                <p:oleObj name="AxMath" r:id="rId9" imgW="15228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4821" y="2636912"/>
                        <a:ext cx="3048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73117"/>
              </p:ext>
            </p:extLst>
          </p:nvPr>
        </p:nvGraphicFramePr>
        <p:xfrm>
          <a:off x="1763688" y="3262477"/>
          <a:ext cx="1876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AxMath" r:id="rId11" imgW="938880" imgH="227880" progId="Equation.AxMath">
                  <p:embed/>
                </p:oleObj>
              </mc:Choice>
              <mc:Fallback>
                <p:oleObj name="AxMath" r:id="rId11" imgW="93888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688" y="3262477"/>
                        <a:ext cx="18764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742120"/>
              </p:ext>
            </p:extLst>
          </p:nvPr>
        </p:nvGraphicFramePr>
        <p:xfrm>
          <a:off x="3592960" y="3722034"/>
          <a:ext cx="1843136" cy="99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AxMath" r:id="rId13" imgW="834480" imgH="416520" progId="Equation.AxMath">
                  <p:embed/>
                </p:oleObj>
              </mc:Choice>
              <mc:Fallback>
                <p:oleObj name="AxMath" r:id="rId13" imgW="834480" imgH="416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92960" y="3722034"/>
                        <a:ext cx="1843136" cy="99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251519" y="4797152"/>
            <a:ext cx="8496945" cy="1376056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/>
              <a:t>巴耳末</a:t>
            </a:r>
            <a:r>
              <a:rPr lang="zh-CN" altLang="zh-CN" sz="2800" b="1" dirty="0" smtClean="0"/>
              <a:t>公式</a:t>
            </a:r>
            <a:r>
              <a:rPr lang="zh-CN" altLang="en-US" sz="2800" b="1" dirty="0" smtClean="0"/>
              <a:t>的意义</a:t>
            </a:r>
            <a:r>
              <a:rPr lang="zh-CN" altLang="zh-CN" sz="2800" b="1" dirty="0" smtClean="0"/>
              <a:t>：电子</a:t>
            </a:r>
            <a:r>
              <a:rPr lang="zh-CN" altLang="zh-CN" sz="2800" b="1" dirty="0"/>
              <a:t>从</a:t>
            </a:r>
            <a:r>
              <a:rPr lang="zh-CN" altLang="zh-CN" sz="2800" b="1" dirty="0" smtClean="0"/>
              <a:t>定态</a:t>
            </a:r>
            <a:r>
              <a:rPr lang="en-US" altLang="zh-CN" sz="2800" b="1" dirty="0" smtClean="0"/>
              <a:t>  </a:t>
            </a:r>
            <a:r>
              <a:rPr lang="zh-CN" altLang="zh-CN" sz="2800" b="1" dirty="0"/>
              <a:t>（能量</a:t>
            </a:r>
            <a:r>
              <a:rPr lang="zh-CN" altLang="zh-CN" sz="2800" b="1" dirty="0" smtClean="0"/>
              <a:t>为</a:t>
            </a: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）跃迁到</a:t>
            </a:r>
            <a:r>
              <a:rPr lang="zh-CN" altLang="zh-CN" sz="2800" b="1" dirty="0"/>
              <a:t>定态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（能量</a:t>
            </a:r>
            <a:r>
              <a:rPr lang="zh-CN" altLang="zh-CN" sz="2800" b="1" dirty="0"/>
              <a:t>为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）</a:t>
            </a:r>
            <a:r>
              <a:rPr lang="zh-CN" altLang="zh-CN" sz="2800" b="1" dirty="0"/>
              <a:t>时释放的能量，相应的波长</a:t>
            </a:r>
            <a:r>
              <a:rPr lang="zh-CN" altLang="zh-CN" sz="2800" b="1" dirty="0" smtClean="0"/>
              <a:t>为</a:t>
            </a:r>
            <a:r>
              <a:rPr lang="en-US" altLang="zh-CN" sz="2800" b="1" dirty="0" smtClean="0"/>
              <a:t>   </a:t>
            </a:r>
            <a:r>
              <a:rPr lang="zh-CN" altLang="zh-CN" sz="2800" b="1" dirty="0"/>
              <a:t>，频率</a:t>
            </a:r>
            <a:r>
              <a:rPr lang="zh-CN" altLang="zh-CN" sz="2800" b="1" dirty="0" smtClean="0"/>
              <a:t>为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，即</a:t>
            </a:r>
            <a:endParaRPr lang="zh-CN" altLang="zh-CN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356555"/>
              </p:ext>
            </p:extLst>
          </p:nvPr>
        </p:nvGraphicFramePr>
        <p:xfrm>
          <a:off x="5868144" y="4797152"/>
          <a:ext cx="320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AxMath" r:id="rId15" imgW="160200" imgH="226440" progId="Equation.AxMath">
                  <p:embed/>
                </p:oleObj>
              </mc:Choice>
              <mc:Fallback>
                <p:oleObj name="AxMath" r:id="rId15" imgW="16020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68144" y="4797152"/>
                        <a:ext cx="3206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06056"/>
              </p:ext>
            </p:extLst>
          </p:nvPr>
        </p:nvGraphicFramePr>
        <p:xfrm>
          <a:off x="7380312" y="4813329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AxMath" r:id="rId17" imgW="228960" imgH="227880" progId="Equation.AxMath">
                  <p:embed/>
                </p:oleObj>
              </mc:Choice>
              <mc:Fallback>
                <p:oleObj name="AxMath" r:id="rId17" imgW="2289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80312" y="4813329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25135"/>
              </p:ext>
            </p:extLst>
          </p:nvPr>
        </p:nvGraphicFramePr>
        <p:xfrm>
          <a:off x="2267744" y="5258167"/>
          <a:ext cx="247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AxMath" r:id="rId19" imgW="124560" imgH="226440" progId="Equation.AxMath">
                  <p:embed/>
                </p:oleObj>
              </mc:Choice>
              <mc:Fallback>
                <p:oleObj name="AxMath" r:id="rId19" imgW="12456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67744" y="5258167"/>
                        <a:ext cx="2476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36070"/>
              </p:ext>
            </p:extLst>
          </p:nvPr>
        </p:nvGraphicFramePr>
        <p:xfrm>
          <a:off x="4000580" y="5256580"/>
          <a:ext cx="412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AxMath" r:id="rId21" imgW="206640" imgH="227880" progId="Equation.AxMath">
                  <p:embed/>
                </p:oleObj>
              </mc:Choice>
              <mc:Fallback>
                <p:oleObj name="AxMath" r:id="rId21" imgW="20664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00580" y="5256580"/>
                        <a:ext cx="4127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307564"/>
              </p:ext>
            </p:extLst>
          </p:nvPr>
        </p:nvGraphicFramePr>
        <p:xfrm>
          <a:off x="1475656" y="5719183"/>
          <a:ext cx="247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AxMath" r:id="rId23" imgW="123120" imgH="226440" progId="Equation.AxMath">
                  <p:embed/>
                </p:oleObj>
              </mc:Choice>
              <mc:Fallback>
                <p:oleObj name="AxMath" r:id="rId23" imgW="12312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75656" y="5719183"/>
                        <a:ext cx="2476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521274"/>
              </p:ext>
            </p:extLst>
          </p:nvPr>
        </p:nvGraphicFramePr>
        <p:xfrm>
          <a:off x="3227626" y="5697890"/>
          <a:ext cx="238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AxMath" r:id="rId25" imgW="119160" imgH="226440" progId="Equation.AxMath">
                  <p:embed/>
                </p:oleObj>
              </mc:Choice>
              <mc:Fallback>
                <p:oleObj name="AxMath" r:id="rId25" imgW="11916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27626" y="5697890"/>
                        <a:ext cx="2381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79582"/>
              </p:ext>
            </p:extLst>
          </p:nvPr>
        </p:nvGraphicFramePr>
        <p:xfrm>
          <a:off x="2771800" y="836712"/>
          <a:ext cx="31115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AxMath" r:id="rId3" imgW="1555200" imgH="414720" progId="Equation.AxMath">
                  <p:embed/>
                </p:oleObj>
              </mc:Choice>
              <mc:Fallback>
                <p:oleObj name="AxMath" r:id="rId3" imgW="1555200" imgH="414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836712"/>
                        <a:ext cx="31115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1727230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由</a:t>
            </a:r>
            <a:r>
              <a:rPr lang="zh-CN" altLang="en-US" sz="2800" b="1" dirty="0" smtClean="0"/>
              <a:t>能量表达式</a:t>
            </a:r>
            <a:r>
              <a:rPr lang="zh-CN" altLang="zh-CN" sz="2800" b="1" dirty="0" smtClean="0"/>
              <a:t>可得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原子</a:t>
            </a:r>
            <a:r>
              <a:rPr lang="zh-CN" altLang="zh-CN" sz="2800" b="1" dirty="0"/>
              <a:t>中与定态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相对应的电子轨道的</a:t>
            </a:r>
            <a:r>
              <a:rPr lang="zh-CN" altLang="zh-CN" sz="2800" b="1" dirty="0" smtClean="0"/>
              <a:t>半径</a:t>
            </a:r>
            <a:r>
              <a:rPr lang="zh-CN" altLang="en-US" sz="2800" b="1" dirty="0" smtClean="0"/>
              <a:t>为</a:t>
            </a:r>
            <a:endParaRPr lang="zh-CN" altLang="zh-CN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71902"/>
              </p:ext>
            </p:extLst>
          </p:nvPr>
        </p:nvGraphicFramePr>
        <p:xfrm>
          <a:off x="3059832" y="2636912"/>
          <a:ext cx="2432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AxMath" r:id="rId5" imgW="1216080" imgH="418320" progId="Equation.AxMath">
                  <p:embed/>
                </p:oleObj>
              </mc:Choice>
              <mc:Fallback>
                <p:oleObj name="AxMath" r:id="rId5" imgW="1216080" imgH="418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2" y="2636912"/>
                        <a:ext cx="24320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979712" y="350100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只能取整数，轨道是分立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。</a:t>
            </a:r>
            <a:endParaRPr lang="zh-CN" altLang="zh-CN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29170"/>
              </p:ext>
            </p:extLst>
          </p:nvPr>
        </p:nvGraphicFramePr>
        <p:xfrm>
          <a:off x="1855887" y="3565978"/>
          <a:ext cx="247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AxMath" r:id="rId7" imgW="124560" imgH="226440" progId="Equation.AxMath">
                  <p:embed/>
                </p:oleObj>
              </mc:Choice>
              <mc:Fallback>
                <p:oleObj name="AxMath" r:id="rId7" imgW="12456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5887" y="3565978"/>
                        <a:ext cx="2476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36382" y="4228652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 </a:t>
            </a:r>
            <a:r>
              <a:rPr kumimoji="1" lang="zh-CN" altLang="en-US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角动量量子化</a:t>
            </a:r>
            <a:endParaRPr kumimoji="1" lang="zh-CN" altLang="en-US" sz="32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581" y="4949873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    </a:t>
            </a:r>
            <a:r>
              <a:rPr lang="zh-CN" altLang="zh-CN" sz="2800" b="1" dirty="0" smtClean="0"/>
              <a:t>原子</a:t>
            </a:r>
            <a:r>
              <a:rPr lang="zh-CN" altLang="zh-CN" sz="2800" b="1" dirty="0"/>
              <a:t>内能够实现的电子轨道</a:t>
            </a:r>
            <a:r>
              <a:rPr lang="zh-CN" altLang="zh-CN" sz="2800" b="1" dirty="0" smtClean="0"/>
              <a:t>只是符合</a:t>
            </a:r>
            <a:r>
              <a:rPr lang="zh-CN" altLang="zh-CN" sz="2800" b="1" dirty="0"/>
              <a:t>下列</a:t>
            </a:r>
            <a:r>
              <a:rPr lang="zh-CN" altLang="zh-CN" sz="2800" b="1" dirty="0" smtClean="0"/>
              <a:t>条件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的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角动量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量子化条件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121675"/>
              </p:ext>
            </p:extLst>
          </p:nvPr>
        </p:nvGraphicFramePr>
        <p:xfrm>
          <a:off x="2483768" y="5840977"/>
          <a:ext cx="40798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AxMath" r:id="rId9" imgW="2039400" imgH="414720" progId="Equation.AxMath">
                  <p:embed/>
                </p:oleObj>
              </mc:Choice>
              <mc:Fallback>
                <p:oleObj name="AxMath" r:id="rId9" imgW="2039400" imgH="414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3768" y="5840977"/>
                        <a:ext cx="407987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6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64704"/>
            <a:ext cx="7364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    由能表达式和</a:t>
            </a:r>
            <a:r>
              <a:rPr lang="zh-CN" altLang="zh-CN" sz="2800" b="1" dirty="0" smtClean="0"/>
              <a:t>量子化条件</a:t>
            </a:r>
            <a:r>
              <a:rPr lang="zh-CN" altLang="en-US" sz="2800" b="1" dirty="0" smtClean="0"/>
              <a:t>，电子轨道半径为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993985"/>
              </p:ext>
            </p:extLst>
          </p:nvPr>
        </p:nvGraphicFramePr>
        <p:xfrm>
          <a:off x="2122488" y="1412875"/>
          <a:ext cx="4730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AxMath" r:id="rId3" imgW="2364840" imgH="421560" progId="Equation.AxMath">
                  <p:embed/>
                </p:oleObj>
              </mc:Choice>
              <mc:Fallback>
                <p:oleObj name="AxMath" r:id="rId3" imgW="2364840" imgH="421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2488" y="1412875"/>
                        <a:ext cx="473075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83568" y="2329945"/>
            <a:ext cx="8504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 其中                                       ，是</a:t>
            </a:r>
            <a:r>
              <a:rPr lang="zh-CN" altLang="zh-CN" sz="2800" b="1" dirty="0" smtClean="0"/>
              <a:t>电子</a:t>
            </a:r>
            <a:r>
              <a:rPr lang="zh-CN" altLang="zh-CN" sz="2800" b="1" dirty="0"/>
              <a:t>的最小轨道</a:t>
            </a:r>
            <a:r>
              <a:rPr lang="zh-CN" altLang="zh-CN" sz="2800" b="1" dirty="0" smtClean="0"/>
              <a:t>半径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7568"/>
              </p:ext>
            </p:extLst>
          </p:nvPr>
        </p:nvGraphicFramePr>
        <p:xfrm>
          <a:off x="1566198" y="2361367"/>
          <a:ext cx="3101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AxMath" r:id="rId5" imgW="1551240" imgH="229680" progId="Equation.AxMath">
                  <p:embed/>
                </p:oleObj>
              </mc:Choice>
              <mc:Fallback>
                <p:oleObj name="AxMath" r:id="rId5" imgW="155124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6198" y="2361367"/>
                        <a:ext cx="31019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29096" y="3045928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氢原子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能量</a:t>
            </a:r>
            <a:r>
              <a:rPr lang="zh-CN" altLang="en-US" sz="2800" b="1" dirty="0" smtClean="0"/>
              <a:t>为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34736"/>
              </p:ext>
            </p:extLst>
          </p:nvPr>
        </p:nvGraphicFramePr>
        <p:xfrm>
          <a:off x="2555776" y="3551581"/>
          <a:ext cx="44926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AxMath" r:id="rId7" imgW="2245680" imgH="430920" progId="Equation.AxMath">
                  <p:embed/>
                </p:oleObj>
              </mc:Choice>
              <mc:Fallback>
                <p:oleObj name="AxMath" r:id="rId7" imgW="2245680" imgH="430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776" y="3551581"/>
                        <a:ext cx="449262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3568" y="4653136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      以上两式表明电子的轨道半径、</a:t>
            </a:r>
            <a:r>
              <a:rPr lang="zh-CN" altLang="zh-CN" sz="2800" b="1" dirty="0" smtClean="0"/>
              <a:t>氢原子能量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是分隔的、不连续的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称之为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量子化</a:t>
            </a:r>
            <a:r>
              <a:rPr lang="zh-CN" altLang="en-US" sz="2800" b="1" dirty="0" smtClean="0"/>
              <a:t>的，为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量子数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144018"/>
              </p:ext>
            </p:extLst>
          </p:nvPr>
        </p:nvGraphicFramePr>
        <p:xfrm>
          <a:off x="6948264" y="5517232"/>
          <a:ext cx="247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AxMath" r:id="rId9" imgW="124560" imgH="226440" progId="Equation.AxMath">
                  <p:embed/>
                </p:oleObj>
              </mc:Choice>
              <mc:Fallback>
                <p:oleObj name="AxMath" r:id="rId9" imgW="12456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8264" y="5517232"/>
                        <a:ext cx="2476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6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770583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由波数公式和巴耳末公式比较，里德伯常数为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60808"/>
              </p:ext>
            </p:extLst>
          </p:nvPr>
        </p:nvGraphicFramePr>
        <p:xfrm>
          <a:off x="3003692" y="1293803"/>
          <a:ext cx="22193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AxMath" r:id="rId3" imgW="1110240" imgH="430920" progId="Equation.AxMath">
                  <p:embed/>
                </p:oleObj>
              </mc:Choice>
              <mc:Fallback>
                <p:oleObj name="AxMath" r:id="rId3" imgW="1110240" imgH="430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3692" y="1293803"/>
                        <a:ext cx="221932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11560" y="2132856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    理论</a:t>
            </a:r>
            <a:r>
              <a:rPr lang="zh-CN" altLang="zh-CN" sz="2800" b="1" dirty="0" smtClean="0"/>
              <a:t>结果</a:t>
            </a:r>
            <a:r>
              <a:rPr lang="zh-CN" altLang="zh-CN" sz="2800" b="1" dirty="0"/>
              <a:t>与实验数据符合得很好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pic>
        <p:nvPicPr>
          <p:cNvPr id="5" name="图片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15" y="3026937"/>
            <a:ext cx="3199552" cy="2645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1116" y="3481726"/>
            <a:ext cx="52769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原子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从高能态向低能态跃迁时放出的光子的能量等于前后两个能</a:t>
            </a:r>
            <a:r>
              <a:rPr lang="zh-CN" altLang="zh-CN" sz="2800" b="1" dirty="0"/>
              <a:t>级之差</a:t>
            </a:r>
            <a:r>
              <a:rPr lang="zh-CN" altLang="zh-CN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2370" y="2703895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 </a:t>
            </a:r>
            <a:r>
              <a:rPr kumimoji="1" lang="zh-CN" altLang="en-US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对氢原子光谱的解释</a:t>
            </a:r>
            <a:endParaRPr kumimoji="1" lang="zh-CN" altLang="en-US" sz="3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370" y="4866721"/>
            <a:ext cx="51921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zh-CN" sz="2800" b="1" dirty="0" smtClean="0"/>
              <a:t>由于</a:t>
            </a:r>
            <a:r>
              <a:rPr lang="zh-CN" altLang="zh-CN" sz="2800" b="1" dirty="0"/>
              <a:t>原子的能 级是分立的，所以放出的光子的能量也是分立的。因此原子的发射光谱只有一些分立的亮</a:t>
            </a:r>
            <a:r>
              <a:rPr lang="zh-CN" altLang="zh-CN" sz="2800" b="1" dirty="0" smtClean="0"/>
              <a:t>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632712" y="587727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氢原子的电子轨道及光谱线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3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817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713554" y="4796061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 marL="274638" indent="-274638">
              <a:buFont typeface="Arial" panose="020B0604020202020204" pitchFamily="34" charset="0"/>
              <a:buChar char="•"/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723620" y="5877272"/>
            <a:ext cx="6372690" cy="676776"/>
          </a:xfrm>
          <a:prstGeom prst="rect">
            <a:avLst/>
          </a:prstGeom>
          <a:ln w="38100">
            <a:noFill/>
          </a:ln>
        </p:spPr>
        <p:txBody>
          <a:bodyPr lIns="82589" tIns="41294" rIns="82589" bIns="41294"/>
          <a:lstStyle/>
          <a:p>
            <a:pPr>
              <a:defRPr/>
            </a:pPr>
            <a:endParaRPr lang="zh-CN" altLang="en-US" sz="2800" b="1" kern="0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539549" y="705797"/>
            <a:ext cx="8249513" cy="1376056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用</a:t>
            </a:r>
            <a:r>
              <a:rPr lang="zh-CN" altLang="zh-CN" sz="2800" b="1" dirty="0"/>
              <a:t>能量</a:t>
            </a:r>
            <a:r>
              <a:rPr lang="zh-CN" altLang="zh-CN" sz="2800" b="1" dirty="0" smtClean="0"/>
              <a:t>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12.5eV </a:t>
            </a:r>
            <a:r>
              <a:rPr lang="zh-CN" altLang="zh-CN" sz="2800" b="1" dirty="0"/>
              <a:t>的电子去激发基态氢原子</a:t>
            </a:r>
            <a:r>
              <a:rPr lang="zh-CN" altLang="en-US" sz="2800" b="1" dirty="0" smtClean="0"/>
              <a:t>。</a:t>
            </a:r>
            <a:r>
              <a:rPr lang="zh-CN" altLang="zh-CN" sz="2800" b="1" dirty="0" smtClean="0"/>
              <a:t>问</a:t>
            </a:r>
            <a:r>
              <a:rPr lang="zh-CN" altLang="zh-CN" sz="2800" b="1" dirty="0"/>
              <a:t>受激发的氢原子向低能级跃迁时，会出现哪些波长的光谱线</a:t>
            </a:r>
            <a:r>
              <a:rPr lang="zh-CN" altLang="zh-CN" sz="2800" b="1" dirty="0" smtClean="0"/>
              <a:t>？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7507" y="2052420"/>
            <a:ext cx="83415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CN" altLang="zh-CN" sz="2800" dirty="0"/>
              <a:t>：</a:t>
            </a:r>
            <a:r>
              <a:rPr lang="zh-CN" altLang="zh-CN" sz="2800" b="1" dirty="0"/>
              <a:t>设氢原子全部吸收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电子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能量后最高能激发</a:t>
            </a:r>
            <a:r>
              <a:rPr lang="zh-CN" altLang="zh-CN" sz="2800" b="1" dirty="0" smtClean="0"/>
              <a:t>到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第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个</a:t>
            </a:r>
            <a:r>
              <a:rPr lang="zh-CN" altLang="zh-CN" sz="2800" b="1" dirty="0"/>
              <a:t>能级，</a:t>
            </a:r>
            <a:r>
              <a:rPr lang="zh-CN" altLang="zh-CN" sz="2800" b="1" dirty="0" smtClean="0"/>
              <a:t>由</a:t>
            </a:r>
            <a:r>
              <a:rPr lang="en-US" altLang="zh-CN" sz="2800" b="1" dirty="0" smtClean="0"/>
              <a:t>                      </a:t>
            </a:r>
            <a:r>
              <a:rPr lang="zh-CN" altLang="en-US" sz="2800" b="1" dirty="0" smtClean="0"/>
              <a:t>得</a:t>
            </a:r>
            <a:endParaRPr lang="zh-CN" altLang="zh-CN" sz="2800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06471"/>
              </p:ext>
            </p:extLst>
          </p:nvPr>
        </p:nvGraphicFramePr>
        <p:xfrm>
          <a:off x="2994256" y="2420888"/>
          <a:ext cx="16700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AxMath" r:id="rId3" imgW="834480" imgH="416520" progId="Equation.AxMath">
                  <p:embed/>
                </p:oleObj>
              </mc:Choice>
              <mc:Fallback>
                <p:oleObj name="AxMath" r:id="rId3" imgW="834480" imgH="416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4256" y="2420888"/>
                        <a:ext cx="167005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94548"/>
              </p:ext>
            </p:extLst>
          </p:nvPr>
        </p:nvGraphicFramePr>
        <p:xfrm>
          <a:off x="1746250" y="3061410"/>
          <a:ext cx="56515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AxMath" r:id="rId5" imgW="2826360" imgH="427320" progId="Equation.AxMath">
                  <p:embed/>
                </p:oleObj>
              </mc:Choice>
              <mc:Fallback>
                <p:oleObj name="AxMath" r:id="rId5" imgW="2826360" imgH="427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6250" y="3061410"/>
                        <a:ext cx="565150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323528" y="3861048"/>
            <a:ext cx="8280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即</a:t>
            </a:r>
            <a:r>
              <a:rPr lang="zh-CN" altLang="zh-CN" sz="2800" b="1" dirty="0" smtClean="0"/>
              <a:t>氢原子</a:t>
            </a:r>
            <a:r>
              <a:rPr lang="zh-CN" altLang="zh-CN" sz="2800" b="1" dirty="0"/>
              <a:t>最高能激发</a:t>
            </a:r>
            <a:r>
              <a:rPr lang="zh-CN" altLang="zh-CN" sz="2800" b="1" dirty="0" smtClean="0"/>
              <a:t>到</a:t>
            </a:r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的能级</a:t>
            </a:r>
            <a:r>
              <a:rPr lang="zh-CN" altLang="en-US" sz="2800" b="1" dirty="0" smtClean="0"/>
              <a:t>，所以有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/>
              <a:t>条谱线</a:t>
            </a:r>
            <a:endParaRPr lang="zh-CN" altLang="en-US" sz="2800" b="1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50278"/>
              </p:ext>
            </p:extLst>
          </p:nvPr>
        </p:nvGraphicFramePr>
        <p:xfrm>
          <a:off x="3995936" y="3884076"/>
          <a:ext cx="758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AxMath" r:id="rId7" imgW="378720" imgH="226440" progId="Equation.AxMath">
                  <p:embed/>
                </p:oleObj>
              </mc:Choice>
              <mc:Fallback>
                <p:oleObj name="AxMath" r:id="rId7" imgW="37872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3884076"/>
                        <a:ext cx="7588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0670"/>
              </p:ext>
            </p:extLst>
          </p:nvPr>
        </p:nvGraphicFramePr>
        <p:xfrm>
          <a:off x="1011237" y="4369023"/>
          <a:ext cx="7121526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AxMath" r:id="rId9" imgW="3561480" imgH="427320" progId="Equation.AxMath">
                  <p:embed/>
                </p:oleObj>
              </mc:Choice>
              <mc:Fallback>
                <p:oleObj name="AxMath" r:id="rId9" imgW="3561480" imgH="427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1237" y="4369023"/>
                        <a:ext cx="7121526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84953"/>
              </p:ext>
            </p:extLst>
          </p:nvPr>
        </p:nvGraphicFramePr>
        <p:xfrm>
          <a:off x="906463" y="5068888"/>
          <a:ext cx="76835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AxMath" r:id="rId11" imgW="3842280" imgH="427320" progId="Equation.AxMath">
                  <p:embed/>
                </p:oleObj>
              </mc:Choice>
              <mc:Fallback>
                <p:oleObj name="AxMath" r:id="rId11" imgW="3842280" imgH="427320" progId="Equation.AxMath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068888"/>
                        <a:ext cx="76835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46843"/>
              </p:ext>
            </p:extLst>
          </p:nvPr>
        </p:nvGraphicFramePr>
        <p:xfrm>
          <a:off x="960438" y="5788025"/>
          <a:ext cx="72231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AxMath" r:id="rId13" imgW="3611520" imgH="427320" progId="Equation.AxMath">
                  <p:embed/>
                </p:oleObj>
              </mc:Choice>
              <mc:Fallback>
                <p:oleObj name="AxMath" r:id="rId13" imgW="3611520" imgH="427320" progId="Equation.AxMath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5788025"/>
                        <a:ext cx="72231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021130"/>
              </p:ext>
            </p:extLst>
          </p:nvPr>
        </p:nvGraphicFramePr>
        <p:xfrm>
          <a:off x="899592" y="2529473"/>
          <a:ext cx="247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AxMath" r:id="rId15" imgW="124560" imgH="226440" progId="Equation.AxMath">
                  <p:embed/>
                </p:oleObj>
              </mc:Choice>
              <mc:Fallback>
                <p:oleObj name="AxMath" r:id="rId15" imgW="12456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9592" y="2529473"/>
                        <a:ext cx="24765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6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92370" y="699849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 </a:t>
            </a:r>
            <a:r>
              <a:rPr lang="zh-CN" altLang="zh-CN" sz="32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玻尔</a:t>
            </a:r>
            <a:r>
              <a:rPr lang="zh-CN" altLang="zh-CN" sz="32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模型的局限性</a:t>
            </a:r>
            <a:endParaRPr kumimoji="1" lang="zh-CN" altLang="en-US" sz="32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2024" y="378904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局限性：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7" y="5285698"/>
            <a:ext cx="7184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(2)   </a:t>
            </a:r>
            <a:r>
              <a:rPr lang="zh-CN" altLang="zh-CN" sz="2800" b="1" dirty="0" smtClean="0"/>
              <a:t>定态</a:t>
            </a:r>
            <a:r>
              <a:rPr lang="zh-CN" altLang="zh-CN" sz="2800" b="1" dirty="0"/>
              <a:t>之间的跃迁过程原因是不清楚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23527" y="1462531"/>
            <a:ext cx="84969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      </a:t>
            </a:r>
            <a:r>
              <a:rPr lang="zh-CN" altLang="zh-CN" sz="2800" b="1" dirty="0" smtClean="0"/>
              <a:t>成功</a:t>
            </a:r>
            <a:r>
              <a:rPr lang="zh-CN" altLang="zh-CN" sz="2800" b="1" dirty="0"/>
              <a:t>地解释了近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zh-CN" altLang="zh-CN" sz="2800" b="1" dirty="0"/>
              <a:t>年来氢原子光谱之谜，从</a:t>
            </a:r>
            <a:r>
              <a:rPr lang="zh-CN" altLang="zh-CN" sz="2800" b="1" dirty="0" smtClean="0"/>
              <a:t>理论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zh-CN" sz="2800" b="1" dirty="0" smtClean="0"/>
              <a:t>上算</a:t>
            </a:r>
            <a:r>
              <a:rPr lang="zh-CN" altLang="zh-CN" sz="2800" b="1" dirty="0"/>
              <a:t>出了里德伯经验常量</a:t>
            </a:r>
            <a:r>
              <a:rPr lang="zh-CN" altLang="zh-CN" sz="2800" b="1" dirty="0" smtClean="0"/>
              <a:t>；解释</a:t>
            </a:r>
            <a:r>
              <a:rPr lang="zh-CN" altLang="zh-CN" sz="2800" b="1" dirty="0"/>
              <a:t>并预言了氦离子光谱</a:t>
            </a:r>
            <a:r>
              <a:rPr lang="zh-CN" altLang="zh-CN" sz="2800" b="1" dirty="0" smtClean="0"/>
              <a:t>，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zh-CN" altLang="zh-CN" sz="2800" b="1" dirty="0" smtClean="0"/>
              <a:t>并</a:t>
            </a:r>
            <a:r>
              <a:rPr lang="zh-CN" altLang="zh-CN" sz="2800" b="1" dirty="0"/>
              <a:t>第一次用物理概念阐明了元素周期表</a:t>
            </a:r>
            <a:r>
              <a:rPr lang="zh-CN" altLang="zh-CN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44350" y="450912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1)  </a:t>
            </a:r>
            <a:r>
              <a:rPr lang="zh-CN" altLang="zh-CN" sz="2800" b="1" dirty="0" smtClean="0"/>
              <a:t>把微观粒子</a:t>
            </a:r>
            <a:r>
              <a:rPr lang="zh-CN" altLang="en-US" sz="2800" b="1" dirty="0" smtClean="0"/>
              <a:t>（电</a:t>
            </a:r>
            <a:r>
              <a:rPr lang="zh-CN" altLang="en-US" sz="2800" b="1" dirty="0"/>
              <a:t>子</a:t>
            </a:r>
            <a:r>
              <a:rPr lang="zh-CN" altLang="en-US" sz="2800" b="1" dirty="0" smtClean="0"/>
              <a:t>）</a:t>
            </a:r>
            <a:r>
              <a:rPr lang="zh-CN" altLang="zh-CN" sz="2800" b="1" dirty="0" smtClean="0"/>
              <a:t>看作</a:t>
            </a:r>
            <a:r>
              <a:rPr lang="zh-CN" altLang="zh-CN" sz="2800" b="1" dirty="0"/>
              <a:t>是</a:t>
            </a:r>
            <a:r>
              <a:rPr lang="zh-CN" altLang="zh-CN" sz="2800" b="1" dirty="0" smtClean="0"/>
              <a:t>经典力学中的质点</a:t>
            </a:r>
            <a:r>
              <a:rPr lang="zh-CN" altLang="en-US" sz="2800" b="1" dirty="0" smtClean="0"/>
              <a:t>；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58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68" y="1340768"/>
            <a:ext cx="8936182" cy="2676412"/>
          </a:xfrm>
          <a:prstGeom prst="rect">
            <a:avLst/>
          </a:prstGeom>
        </p:spPr>
        <p:txBody>
          <a:bodyPr lIns="82589" tIns="41294" rIns="82589" bIns="41294">
            <a:spAutoFit/>
          </a:bodyPr>
          <a:lstStyle/>
          <a:p>
            <a:pPr marL="326913" indent="-326913">
              <a:lnSpc>
                <a:spcPts val="2700"/>
              </a:lnSpc>
              <a:spcBef>
                <a:spcPct val="50000"/>
              </a:spcBef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1</a:t>
            </a: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玻尔的提出原子结构理论模型，主要包括的内容为</a:t>
            </a:r>
          </a:p>
          <a:p>
            <a:pPr algn="l">
              <a:lnSpc>
                <a:spcPts val="27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定态、频率条件、角动量量子化条件；</a:t>
            </a:r>
          </a:p>
          <a:p>
            <a:pPr algn="l">
              <a:lnSpc>
                <a:spcPts val="27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定态、轨道、频率条件；</a:t>
            </a:r>
          </a:p>
          <a:p>
            <a:pPr>
              <a:lnSpc>
                <a:spcPts val="27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轨道加定态、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频率条件、角动量量子化条件；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  <a:spcBef>
                <a:spcPct val="50000"/>
              </a:spcBef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电子可能的轨道半径、能量是量子化的。</a:t>
            </a:r>
            <a:endParaRPr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707668" y="692695"/>
            <a:ext cx="1307548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/>
              <a:t>测    验</a:t>
            </a:r>
            <a:endParaRPr lang="zh-CN" altLang="en-US" sz="2900" b="1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238857" y="4149080"/>
            <a:ext cx="8556599" cy="245327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氢</a:t>
            </a:r>
            <a:r>
              <a:rPr lang="zh-CN" altLang="zh-CN" sz="2800" b="1" dirty="0" smtClean="0"/>
              <a:t>原子</a:t>
            </a:r>
            <a:r>
              <a:rPr lang="zh-CN" altLang="zh-CN" sz="2800" b="1" dirty="0"/>
              <a:t>光谱的巴耳末系</a:t>
            </a:r>
            <a:r>
              <a:rPr lang="zh-CN" altLang="zh-CN" sz="2800" b="1" dirty="0" smtClean="0"/>
              <a:t>中谱线</a:t>
            </a:r>
            <a:r>
              <a:rPr lang="zh-CN" altLang="zh-CN" sz="2800" b="1" dirty="0"/>
              <a:t>最大</a:t>
            </a:r>
            <a:r>
              <a:rPr lang="zh-CN" altLang="zh-CN" sz="2800" b="1" dirty="0" smtClean="0"/>
              <a:t>波长</a:t>
            </a:r>
            <a:r>
              <a:rPr lang="zh-CN" altLang="en-US" sz="2800" b="1" dirty="0" smtClean="0"/>
              <a:t>与</a:t>
            </a:r>
            <a:r>
              <a:rPr lang="zh-CN" altLang="zh-CN" sz="2800" b="1" dirty="0" smtClean="0"/>
              <a:t>其次波长</a:t>
            </a:r>
            <a:endParaRPr lang="en-US" altLang="zh-CN" sz="2800" b="1" dirty="0" smtClean="0"/>
          </a:p>
          <a:p>
            <a:pPr defTabSz="914784">
              <a:spcBef>
                <a:spcPct val="50000"/>
              </a:spcBef>
            </a:pPr>
            <a:r>
              <a:rPr lang="zh-CN" altLang="zh-CN" sz="2800" b="1" dirty="0" smtClean="0"/>
              <a:t>的比值为</a:t>
            </a:r>
            <a:r>
              <a:rPr lang="en-US" altLang="zh-CN" sz="2800" dirty="0" smtClean="0"/>
              <a:t> </a:t>
            </a:r>
          </a:p>
          <a:p>
            <a:pPr defTabSz="914784">
              <a:spcBef>
                <a:spcPct val="50000"/>
              </a:spcBef>
            </a:pPr>
            <a:r>
              <a:rPr lang="en-US" altLang="zh-CN" sz="2800" b="1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1) 20/27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；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 9/8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；  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 27/20;      (4) 16/9.                            </a:t>
            </a:r>
            <a:endParaRPr lang="zh-CN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defTabSz="914784">
              <a:spcBef>
                <a:spcPct val="50000"/>
              </a:spcBef>
            </a:pP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4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388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619</Words>
  <Application>Microsoft Office PowerPoint</Application>
  <PresentationFormat>全屏显示(4:3)</PresentationFormat>
  <Paragraphs>57</Paragraphs>
  <Slides>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AxMath</vt:lpstr>
      <vt:lpstr>12.4 玻尔的原子模型 1. 轨道加定态条件 2.频率条件 3.角动量量子化        4. 对氢原子光谱的解释 5. 玻尔模型的局限性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张芳向 Netboy</cp:lastModifiedBy>
  <cp:revision>52</cp:revision>
  <dcterms:created xsi:type="dcterms:W3CDTF">2017-06-28T03:02:51Z</dcterms:created>
  <dcterms:modified xsi:type="dcterms:W3CDTF">2017-07-30T09:19:32Z</dcterms:modified>
</cp:coreProperties>
</file>