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0" autoAdjust="0"/>
  </p:normalViewPr>
  <p:slideViewPr>
    <p:cSldViewPr>
      <p:cViewPr varScale="1">
        <p:scale>
          <a:sx n="62" d="100"/>
          <a:sy n="62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jpeg"/><Relationship Id="rId4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》-13.1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原子核的组成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jpeg"/><Relationship Id="rId4" Type="http://schemas.openxmlformats.org/officeDocument/2006/relationships/image" Target="../media/image21.emf"/><Relationship Id="rId9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原子核</a:t>
            </a:r>
            <a:r>
              <a:rPr kumimoji="1" lang="zh-CN" altLang="en-US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1.1 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原子核的组成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1.2 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原子核的表示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1.3 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同位素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03648" y="1761555"/>
            <a:ext cx="6932622" cy="116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900" dirty="0">
                <a:ea typeface="黑体" pitchFamily="49" charset="-122"/>
              </a:rPr>
              <a:t>      </a:t>
            </a:r>
            <a:r>
              <a:rPr kumimoji="1" lang="zh-CN" altLang="en-US" sz="2900" dirty="0">
                <a:ea typeface="黑体" pitchFamily="49" charset="-122"/>
              </a:rPr>
              <a:t>如质子数（</a:t>
            </a:r>
            <a:r>
              <a:rPr kumimoji="1" lang="en-US" altLang="zh-CN" sz="2900" dirty="0">
                <a:ea typeface="黑体" pitchFamily="49" charset="-122"/>
              </a:rPr>
              <a:t>Z</a:t>
            </a:r>
            <a:r>
              <a:rPr kumimoji="1" lang="zh-CN" altLang="en-US" sz="2900" dirty="0">
                <a:ea typeface="黑体" pitchFamily="49" charset="-122"/>
              </a:rPr>
              <a:t>）相同，中子数不同，（质量数（</a:t>
            </a:r>
            <a:r>
              <a:rPr kumimoji="1" lang="en-US" altLang="zh-CN" sz="2900" dirty="0">
                <a:ea typeface="黑体" pitchFamily="49" charset="-122"/>
              </a:rPr>
              <a:t>A)</a:t>
            </a:r>
            <a:r>
              <a:rPr kumimoji="1" lang="zh-CN" altLang="en-US" sz="2900" dirty="0">
                <a:ea typeface="黑体" pitchFamily="49" charset="-122"/>
              </a:rPr>
              <a:t>当然不同），则</a:t>
            </a:r>
            <a:r>
              <a:rPr kumimoji="1" lang="zh-CN" altLang="en-US" sz="2900" dirty="0">
                <a:solidFill>
                  <a:srgbClr val="FF0000"/>
                </a:solidFill>
                <a:ea typeface="黑体" pitchFamily="49" charset="-122"/>
              </a:rPr>
              <a:t>互为</a:t>
            </a:r>
            <a:r>
              <a:rPr kumimoji="1" lang="zh-CN" altLang="en-US" sz="2900" dirty="0">
                <a:ea typeface="黑体" pitchFamily="49" charset="-122"/>
              </a:rPr>
              <a:t>同位素。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9552" y="870100"/>
            <a:ext cx="6120680" cy="5847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  <a:defRPr/>
            </a:pPr>
            <a:r>
              <a:rPr kumimoji="1" lang="en-US" altLang="zh-CN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1.3 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同位素</a:t>
            </a:r>
            <a:endParaRPr kumimoji="1"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Object 3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24274"/>
              </p:ext>
            </p:extLst>
          </p:nvPr>
        </p:nvGraphicFramePr>
        <p:xfrm>
          <a:off x="678298" y="3429000"/>
          <a:ext cx="2068484" cy="100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98" y="3429000"/>
                        <a:ext cx="2068484" cy="1006141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86467"/>
              </p:ext>
            </p:extLst>
          </p:nvPr>
        </p:nvGraphicFramePr>
        <p:xfrm>
          <a:off x="3456135" y="3496678"/>
          <a:ext cx="2441171" cy="87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6" imgW="634680" imgH="228600" progId="Equation.3">
                  <p:embed/>
                </p:oleObj>
              </mc:Choice>
              <mc:Fallback>
                <p:oleObj name="Equation" r:id="rId6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35" y="3496678"/>
                        <a:ext cx="2441171" cy="879809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669368"/>
              </p:ext>
            </p:extLst>
          </p:nvPr>
        </p:nvGraphicFramePr>
        <p:xfrm>
          <a:off x="6613585" y="3501189"/>
          <a:ext cx="1918855" cy="93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8" imgW="469800" imgH="228600" progId="Equation.3">
                  <p:embed/>
                </p:oleObj>
              </mc:Choice>
              <mc:Fallback>
                <p:oleObj name="Equation" r:id="rId8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85" y="3501189"/>
                        <a:ext cx="1918855" cy="933952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8" name="组合 15"/>
          <p:cNvGrpSpPr>
            <a:grpSpLocks/>
          </p:cNvGrpSpPr>
          <p:nvPr/>
        </p:nvGrpSpPr>
        <p:grpSpPr bwMode="auto">
          <a:xfrm>
            <a:off x="683568" y="1850422"/>
            <a:ext cx="1575198" cy="914400"/>
            <a:chOff x="881032" y="1619236"/>
            <a:chExt cx="1804915" cy="965200"/>
          </a:xfrm>
        </p:grpSpPr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1201634" y="1619236"/>
              <a:ext cx="1484313" cy="96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1233" tIns="50617" rIns="101233" bIns="50617" anchor="ctr"/>
            <a:lstStyle/>
            <a:p>
              <a:pPr defTabSz="914784">
                <a:defRPr/>
              </a:pPr>
              <a:r>
                <a:rPr kumimoji="1" lang="en-US" altLang="zh-CN" sz="4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kumimoji="1" lang="en-US" altLang="zh-CN" sz="4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5130" name="Rectangle 52"/>
            <p:cNvSpPr>
              <a:spLocks noChangeArrowheads="1"/>
            </p:cNvSpPr>
            <p:nvPr/>
          </p:nvSpPr>
          <p:spPr bwMode="auto">
            <a:xfrm>
              <a:off x="881032" y="1619236"/>
              <a:ext cx="1135062" cy="96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233" tIns="50617" rIns="101233" bIns="50617" anchor="ctr"/>
            <a:lstStyle/>
            <a:p>
              <a:pPr defTabSz="914784"/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defTabSz="914784"/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8949" y="5177406"/>
            <a:ext cx="8150089" cy="62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900" b="1" dirty="0">
                <a:latin typeface="+mn-ea"/>
              </a:rPr>
              <a:t> </a:t>
            </a:r>
            <a:r>
              <a:rPr kumimoji="1" lang="zh-CN" altLang="en-US" sz="2900" b="1" dirty="0">
                <a:latin typeface="+mn-ea"/>
              </a:rPr>
              <a:t>同位素有相同的</a:t>
            </a:r>
            <a:r>
              <a:rPr kumimoji="1" lang="zh-CN" altLang="en-US" sz="2900" b="1" dirty="0">
                <a:solidFill>
                  <a:srgbClr val="FF0000"/>
                </a:solidFill>
                <a:latin typeface="+mn-ea"/>
              </a:rPr>
              <a:t>核外电子数</a:t>
            </a:r>
            <a:r>
              <a:rPr kumimoji="1" lang="zh-CN" altLang="en-US" sz="2900" b="1" dirty="0">
                <a:latin typeface="+mn-ea"/>
              </a:rPr>
              <a:t>，所以化学性质相同。</a:t>
            </a:r>
          </a:p>
        </p:txBody>
      </p:sp>
    </p:spTree>
    <p:extLst>
      <p:ext uri="{BB962C8B-B14F-4D97-AF65-F5344CB8AC3E}">
        <p14:creationId xmlns:p14="http://schemas.microsoft.com/office/powerpoint/2010/main" val="9966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787" name="Text Box 3"/>
          <p:cNvSpPr txBox="1">
            <a:spLocks noChangeArrowheads="1"/>
          </p:cNvSpPr>
          <p:nvPr/>
        </p:nvSpPr>
        <p:spPr bwMode="auto">
          <a:xfrm>
            <a:off x="1981200" y="878907"/>
            <a:ext cx="12192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>
                <a:latin typeface="+mn-ea"/>
              </a:rPr>
              <a:t>质子</a:t>
            </a:r>
          </a:p>
        </p:txBody>
      </p:sp>
      <p:sp>
        <p:nvSpPr>
          <p:cNvPr id="1782788" name="Text Box 4"/>
          <p:cNvSpPr txBox="1">
            <a:spLocks noChangeArrowheads="1"/>
          </p:cNvSpPr>
          <p:nvPr/>
        </p:nvSpPr>
        <p:spPr bwMode="auto">
          <a:xfrm>
            <a:off x="1981200" y="1793307"/>
            <a:ext cx="12192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>
                <a:latin typeface="+mn-ea"/>
              </a:rPr>
              <a:t>中子</a:t>
            </a:r>
          </a:p>
        </p:txBody>
      </p:sp>
      <p:sp>
        <p:nvSpPr>
          <p:cNvPr id="1782790" name="Text Box 6"/>
          <p:cNvSpPr txBox="1">
            <a:spLocks noChangeArrowheads="1"/>
          </p:cNvSpPr>
          <p:nvPr/>
        </p:nvSpPr>
        <p:spPr bwMode="auto">
          <a:xfrm>
            <a:off x="4067944" y="1337039"/>
            <a:ext cx="12192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>
                <a:latin typeface="+mn-ea"/>
              </a:rPr>
              <a:t>核子</a:t>
            </a:r>
          </a:p>
        </p:txBody>
      </p:sp>
      <p:sp>
        <p:nvSpPr>
          <p:cNvPr id="1782791" name="Text Box 7"/>
          <p:cNvSpPr txBox="1">
            <a:spLocks noChangeArrowheads="1"/>
          </p:cNvSpPr>
          <p:nvPr/>
        </p:nvSpPr>
        <p:spPr bwMode="auto">
          <a:xfrm>
            <a:off x="1905000" y="3011504"/>
            <a:ext cx="15240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>
                <a:latin typeface="+mn-ea"/>
              </a:rPr>
              <a:t>质子数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3240105"/>
            <a:ext cx="381000" cy="153403"/>
            <a:chOff x="4320" y="3360"/>
            <a:chExt cx="240" cy="96"/>
          </a:xfrm>
        </p:grpSpPr>
        <p:sp>
          <p:nvSpPr>
            <p:cNvPr id="15390" name="Line 9"/>
            <p:cNvSpPr>
              <a:spLocks noChangeShapeType="1"/>
            </p:cNvSpPr>
            <p:nvPr/>
          </p:nvSpPr>
          <p:spPr bwMode="auto">
            <a:xfrm>
              <a:off x="4320" y="336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5391" name="Line 10"/>
            <p:cNvSpPr>
              <a:spLocks noChangeShapeType="1"/>
            </p:cNvSpPr>
            <p:nvPr/>
          </p:nvSpPr>
          <p:spPr bwMode="auto">
            <a:xfrm>
              <a:off x="4320" y="3456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782795" name="Text Box 11"/>
          <p:cNvSpPr txBox="1">
            <a:spLocks noChangeArrowheads="1"/>
          </p:cNvSpPr>
          <p:nvPr/>
        </p:nvSpPr>
        <p:spPr bwMode="auto">
          <a:xfrm>
            <a:off x="4114800" y="3011504"/>
            <a:ext cx="20574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核外电</a:t>
            </a:r>
            <a:r>
              <a:rPr kumimoji="1" lang="zh-CN" altLang="en-US" sz="2800" b="1" dirty="0">
                <a:latin typeface="+mn-ea"/>
              </a:rPr>
              <a:t>子</a:t>
            </a:r>
            <a:r>
              <a:rPr kumimoji="1" lang="zh-CN" altLang="en-US" sz="2800" b="1" dirty="0" smtClean="0">
                <a:latin typeface="+mn-ea"/>
              </a:rPr>
              <a:t>数</a:t>
            </a:r>
            <a:endParaRPr kumimoji="1" lang="zh-CN" altLang="en-US" sz="2800" b="1" dirty="0">
              <a:latin typeface="+mn-ea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00800" y="3240105"/>
            <a:ext cx="379615" cy="153403"/>
            <a:chOff x="4320" y="3360"/>
            <a:chExt cx="240" cy="96"/>
          </a:xfrm>
        </p:grpSpPr>
        <p:sp>
          <p:nvSpPr>
            <p:cNvPr id="15388" name="Line 13"/>
            <p:cNvSpPr>
              <a:spLocks noChangeShapeType="1"/>
            </p:cNvSpPr>
            <p:nvPr/>
          </p:nvSpPr>
          <p:spPr bwMode="auto">
            <a:xfrm>
              <a:off x="4320" y="336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5389" name="Line 14"/>
            <p:cNvSpPr>
              <a:spLocks noChangeShapeType="1"/>
            </p:cNvSpPr>
            <p:nvPr/>
          </p:nvSpPr>
          <p:spPr bwMode="auto">
            <a:xfrm>
              <a:off x="4320" y="3456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782799" name="Text Box 15"/>
          <p:cNvSpPr txBox="1">
            <a:spLocks noChangeArrowheads="1"/>
          </p:cNvSpPr>
          <p:nvPr/>
        </p:nvSpPr>
        <p:spPr bwMode="auto">
          <a:xfrm>
            <a:off x="6948055" y="3011504"/>
            <a:ext cx="1738745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>
                <a:latin typeface="+mn-ea"/>
              </a:rPr>
              <a:t>原子序数</a:t>
            </a:r>
          </a:p>
        </p:txBody>
      </p:sp>
      <p:sp>
        <p:nvSpPr>
          <p:cNvPr id="1782800" name="Text Box 16"/>
          <p:cNvSpPr txBox="1">
            <a:spLocks noChangeArrowheads="1"/>
          </p:cNvSpPr>
          <p:nvPr/>
        </p:nvSpPr>
        <p:spPr bwMode="auto">
          <a:xfrm>
            <a:off x="1905000" y="4459806"/>
            <a:ext cx="15240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>
                <a:latin typeface="+mn-ea"/>
              </a:rPr>
              <a:t>质量数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581400" y="4688405"/>
            <a:ext cx="381000" cy="151899"/>
            <a:chOff x="4320" y="3360"/>
            <a:chExt cx="240" cy="96"/>
          </a:xfrm>
        </p:grpSpPr>
        <p:sp>
          <p:nvSpPr>
            <p:cNvPr id="15386" name="Line 18"/>
            <p:cNvSpPr>
              <a:spLocks noChangeShapeType="1"/>
            </p:cNvSpPr>
            <p:nvPr/>
          </p:nvSpPr>
          <p:spPr bwMode="auto">
            <a:xfrm>
              <a:off x="4320" y="336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5387" name="Line 19"/>
            <p:cNvSpPr>
              <a:spLocks noChangeShapeType="1"/>
            </p:cNvSpPr>
            <p:nvPr/>
          </p:nvSpPr>
          <p:spPr bwMode="auto">
            <a:xfrm>
              <a:off x="4320" y="3456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81400" y="4664342"/>
            <a:ext cx="381000" cy="153403"/>
            <a:chOff x="4320" y="3360"/>
            <a:chExt cx="240" cy="96"/>
          </a:xfrm>
        </p:grpSpPr>
        <p:sp>
          <p:nvSpPr>
            <p:cNvPr id="15384" name="Line 21"/>
            <p:cNvSpPr>
              <a:spLocks noChangeShapeType="1"/>
            </p:cNvSpPr>
            <p:nvPr/>
          </p:nvSpPr>
          <p:spPr bwMode="auto">
            <a:xfrm>
              <a:off x="4320" y="336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5385" name="Line 22"/>
            <p:cNvSpPr>
              <a:spLocks noChangeShapeType="1"/>
            </p:cNvSpPr>
            <p:nvPr/>
          </p:nvSpPr>
          <p:spPr bwMode="auto">
            <a:xfrm>
              <a:off x="4320" y="3456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782807" name="Text Box 23"/>
          <p:cNvSpPr txBox="1">
            <a:spLocks noChangeArrowheads="1"/>
          </p:cNvSpPr>
          <p:nvPr/>
        </p:nvSpPr>
        <p:spPr bwMode="auto">
          <a:xfrm>
            <a:off x="4114800" y="4435743"/>
            <a:ext cx="13716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>
                <a:latin typeface="+mn-ea"/>
              </a:rPr>
              <a:t>核子数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715001" y="4664342"/>
            <a:ext cx="379615" cy="153403"/>
            <a:chOff x="4320" y="3360"/>
            <a:chExt cx="240" cy="96"/>
          </a:xfrm>
        </p:grpSpPr>
        <p:sp>
          <p:nvSpPr>
            <p:cNvPr id="15382" name="Line 25"/>
            <p:cNvSpPr>
              <a:spLocks noChangeShapeType="1"/>
            </p:cNvSpPr>
            <p:nvPr/>
          </p:nvSpPr>
          <p:spPr bwMode="auto">
            <a:xfrm>
              <a:off x="4320" y="336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5383" name="Line 26"/>
            <p:cNvSpPr>
              <a:spLocks noChangeShapeType="1"/>
            </p:cNvSpPr>
            <p:nvPr/>
          </p:nvSpPr>
          <p:spPr bwMode="auto">
            <a:xfrm>
              <a:off x="4320" y="3456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782811" name="Text Box 27"/>
          <p:cNvSpPr txBox="1">
            <a:spLocks noChangeArrowheads="1"/>
          </p:cNvSpPr>
          <p:nvPr/>
        </p:nvSpPr>
        <p:spPr bwMode="auto">
          <a:xfrm>
            <a:off x="6324600" y="4435743"/>
            <a:ext cx="21336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>
                <a:latin typeface="+mn-ea"/>
              </a:rPr>
              <a:t>中子</a:t>
            </a:r>
            <a:r>
              <a:rPr kumimoji="1" lang="en-US" altLang="zh-CN" sz="2800" b="1">
                <a:latin typeface="+mn-ea"/>
              </a:rPr>
              <a:t>+</a:t>
            </a:r>
            <a:r>
              <a:rPr kumimoji="1" lang="zh-CN" altLang="en-US" sz="2800" b="1">
                <a:latin typeface="+mn-ea"/>
              </a:rPr>
              <a:t>质子</a:t>
            </a:r>
          </a:p>
        </p:txBody>
      </p:sp>
      <p:sp>
        <p:nvSpPr>
          <p:cNvPr id="1782812" name="Text Box 28"/>
          <p:cNvSpPr txBox="1">
            <a:spLocks noChangeArrowheads="1"/>
          </p:cNvSpPr>
          <p:nvPr/>
        </p:nvSpPr>
        <p:spPr bwMode="auto">
          <a:xfrm>
            <a:off x="1905000" y="5714098"/>
            <a:ext cx="12954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>
                <a:latin typeface="+mn-ea"/>
              </a:rPr>
              <a:t>同位素</a:t>
            </a:r>
          </a:p>
        </p:txBody>
      </p:sp>
      <p:sp>
        <p:nvSpPr>
          <p:cNvPr id="15380" name="TextBox 32"/>
          <p:cNvSpPr txBox="1">
            <a:spLocks noChangeArrowheads="1"/>
          </p:cNvSpPr>
          <p:nvPr/>
        </p:nvSpPr>
        <p:spPr bwMode="auto">
          <a:xfrm>
            <a:off x="207818" y="3294247"/>
            <a:ext cx="1246909" cy="51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小结</a:t>
            </a:r>
          </a:p>
        </p:txBody>
      </p:sp>
      <p:sp>
        <p:nvSpPr>
          <p:cNvPr id="15381" name="左大括号 33"/>
          <p:cNvSpPr>
            <a:spLocks/>
          </p:cNvSpPr>
          <p:nvPr/>
        </p:nvSpPr>
        <p:spPr bwMode="auto">
          <a:xfrm>
            <a:off x="1115616" y="1060885"/>
            <a:ext cx="650839" cy="5008145"/>
          </a:xfrm>
          <a:prstGeom prst="leftBrace">
            <a:avLst>
              <a:gd name="adj1" fmla="val 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82589" tIns="41294" rIns="82589" bIns="41294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3200400" y="1060885"/>
            <a:ext cx="762000" cy="114025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58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96" y="1482684"/>
            <a:ext cx="8936182" cy="3530492"/>
          </a:xfrm>
          <a:prstGeom prst="rect">
            <a:avLst/>
          </a:prstGeom>
        </p:spPr>
        <p:txBody>
          <a:bodyPr lIns="82589" tIns="41294" rIns="82589" bIns="41294">
            <a:spAutoFit/>
          </a:bodyPr>
          <a:lstStyle/>
          <a:p>
            <a:pPr marL="326913" indent="-326913">
              <a:spcBef>
                <a:spcPct val="5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氘和氚是氢的同位素，关于氢、氘、氚的原子，下列说法哪个正确？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（1）具有相同的质子数、相同的中子数、相同的电子数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（2）具有不同的质子数、相同的中子数、相同的电子数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（3）具有相同的质子数、不同的中子数、相同的电子数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（4）具有相同的质子数、相同的中子数、不同的电子数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707904" y="783695"/>
            <a:ext cx="1307548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900" b="1" dirty="0" smtClean="0"/>
              <a:t>测    验</a:t>
            </a:r>
            <a:endParaRPr lang="zh-CN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17454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55999"/>
            <a:ext cx="5891802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原子核的组成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36382" y="1357717"/>
            <a:ext cx="8484090" cy="523214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什么现象让人们认识到原子核是有结构的？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7971" y="1912358"/>
            <a:ext cx="8521642" cy="2366179"/>
            <a:chOff x="477971" y="1912358"/>
            <a:chExt cx="8521642" cy="236617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65C7BD99-ED99-4A44-B76C-881F0AD0CCC6}"/>
                </a:ext>
              </a:extLst>
            </p:cNvPr>
            <p:cNvSpPr/>
            <p:nvPr/>
          </p:nvSpPr>
          <p:spPr>
            <a:xfrm>
              <a:off x="477971" y="1912358"/>
              <a:ext cx="8521642" cy="514282"/>
            </a:xfrm>
            <a:prstGeom prst="rect">
              <a:avLst/>
            </a:prstGeom>
          </p:spPr>
          <p:txBody>
            <a:bodyPr wrap="none" lIns="82589" tIns="41294" rIns="82589" bIns="41294">
              <a:spAutoFit/>
            </a:bodyPr>
            <a:lstStyle/>
            <a:p>
              <a:pPr marL="412943" indent="-412943" defTabSz="914784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kumimoji="1" lang="en-US" altLang="zh-CN" sz="2800" b="1" dirty="0" smtClean="0">
                  <a:latin typeface="宋体" panose="02010600030101010101" pitchFamily="2" charset="-122"/>
                </a:rPr>
                <a:t>1897</a:t>
              </a:r>
              <a:r>
                <a:rPr kumimoji="1" lang="zh-CN" altLang="en-US" sz="2800" b="1" dirty="0" smtClean="0">
                  <a:latin typeface="宋体" panose="02010600030101010101" pitchFamily="2" charset="-122"/>
                </a:rPr>
                <a:t>年，电子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的发现</a:t>
              </a:r>
              <a:r>
                <a:rPr kumimoji="1" lang="zh-CN" altLang="en-US" sz="2800" b="1" dirty="0" smtClean="0">
                  <a:latin typeface="宋体" panose="02010600030101010101" pitchFamily="2" charset="-122"/>
                </a:rPr>
                <a:t>，从而认识到原子是有结构的</a:t>
              </a:r>
              <a:endParaRPr kumimoji="1" lang="zh-CN" altLang="en-US" sz="2800" b="1" dirty="0">
                <a:latin typeface="宋体" panose="02010600030101010101" pitchFamily="2" charset="-122"/>
              </a:endParaRPr>
            </a:p>
          </p:txBody>
        </p:sp>
        <p:pic>
          <p:nvPicPr>
            <p:cNvPr id="3080" name="Picture 8" descr="https://gss3.bdstatic.com/-Po3dSag_xI4khGkpoWK1HF6hhy/baike/c0%3Dbaike80%2C5%2C5%2C80%2C26/sign=5e9e8403a186c9171c0e5a6ba8541baa/7af40ad162d9f2d39c784414afec8a136227cce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97" y="2636912"/>
              <a:ext cx="2089619" cy="150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 rot="16200000">
              <a:off x="4709133" y="1136879"/>
              <a:ext cx="1713632" cy="4569684"/>
            </a:xfrm>
            <a:prstGeom prst="round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750329" y="4413291"/>
            <a:ext cx="7743807" cy="2513145"/>
            <a:chOff x="750329" y="4413291"/>
            <a:chExt cx="7743807" cy="2513145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5787" r="1302" b="17779"/>
            <a:stretch/>
          </p:blipFill>
          <p:spPr bwMode="auto">
            <a:xfrm rot="16200000">
              <a:off x="3195778" y="4542103"/>
              <a:ext cx="2513145" cy="2255522"/>
            </a:xfrm>
            <a:prstGeom prst="round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4" name="Picture 12" descr="https://ss1.baidu.com/6ONXsjip0QIZ8tyhnq/it/u=4073283181,1022047551&amp;fm=5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29" y="4469128"/>
              <a:ext cx="1854288" cy="2145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timgsa.baidu.com/timg?image&amp;quality=80&amp;size=b9999_10000&amp;sec=1498710695795&amp;di=f7cf5b845bdcd1482a9493ba3a29b0e1&amp;imgtype=jpg&amp;src=http%3A%2F%2Fimg4.imgtn.bdimg.com%2Fit%2Fu%3D4075021845%2C1893656787%26fm%3D214%26gp%3D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4469128"/>
              <a:ext cx="2553984" cy="2333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DC37445-BFE3-475A-8359-09A3A97C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82" y="2062420"/>
            <a:ext cx="2100581" cy="2460712"/>
          </a:xfrm>
          <a:prstGeom prst="rect">
            <a:avLst/>
          </a:prstGeom>
        </p:spPr>
      </p:pic>
      <p:pic>
        <p:nvPicPr>
          <p:cNvPr id="4098" name="Picture 2" descr="https://gss3.bdstatic.com/7Po3dSag_xI4khGkpoWK1HF6hhy/baike/c0%3Dbaike80%2C5%2C5%2C80%2C26/sign=b66465706a81800a7ae8815cd05c589f/8601a18b87d6277ff913aec72e381f30e824fcc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54" y="2062420"/>
            <a:ext cx="3049547" cy="246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ss3.bdstatic.com/7Po3dSag_xI4khGkpoWK1HF6hhy/baike/c0%3Dbaike150%2C5%2C5%2C150%2C50/sign=2355f6108bb1cb132a643441bc3d3d2b/f9dcd100baa1cd116576efdfbf12c8fcc2ce2d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3" y="1778353"/>
            <a:ext cx="2051717" cy="302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251520" y="764704"/>
            <a:ext cx="8334077" cy="945169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1" dirty="0" smtClean="0">
                <a:latin typeface="宋体" panose="02010600030101010101" pitchFamily="2" charset="-122"/>
              </a:rPr>
              <a:t>1896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年，贝可勒尔发现铀矿石放出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一种看不见的、能穿透黑纸使照相底片感光的射线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95413" y="5013176"/>
            <a:ext cx="7881043" cy="1728192"/>
            <a:chOff x="795413" y="5013176"/>
            <a:chExt cx="7881043" cy="1728192"/>
          </a:xfrm>
        </p:grpSpPr>
        <p:pic>
          <p:nvPicPr>
            <p:cNvPr id="4102" name="Picture 6" descr="https://ss0.bdstatic.com/94oJfD_bAAcT8t7mm9GUKT-xh_/timg?image&amp;quality=100&amp;size=b4000_4000&amp;sec=1498700089&amp;di=1890ec4ad600f36f1dfda426752a5a9a&amp;src=http://p3.img.cctvpic.com/nettv/news/special/365yingxiang/20120717/images/116469_1342516421619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13" y="5013176"/>
              <a:ext cx="3110746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5C7BD99-ED99-4A44-B76C-881F0AD0CCC6}"/>
                </a:ext>
              </a:extLst>
            </p:cNvPr>
            <p:cNvSpPr/>
            <p:nvPr/>
          </p:nvSpPr>
          <p:spPr>
            <a:xfrm>
              <a:off x="4032448" y="5436159"/>
              <a:ext cx="4644008" cy="945169"/>
            </a:xfrm>
            <a:prstGeom prst="rect">
              <a:avLst/>
            </a:prstGeom>
          </p:spPr>
          <p:txBody>
            <a:bodyPr wrap="square" lIns="82589" tIns="41294" rIns="82589" bIns="41294">
              <a:spAutoFit/>
            </a:bodyPr>
            <a:lstStyle/>
            <a:p>
              <a:pPr marL="457200" indent="-457200" defTabSz="914784">
                <a:buFont typeface="Arial" panose="020B0604020202020204" pitchFamily="34" charset="0"/>
                <a:buChar char="•"/>
              </a:pPr>
              <a:r>
                <a:rPr kumimoji="1" lang="zh-CN" altLang="en-US" sz="2800" b="1" dirty="0" smtClean="0">
                  <a:latin typeface="宋体" panose="02010600030101010101" pitchFamily="2" charset="-122"/>
                </a:rPr>
                <a:t>更强放射性新元素的发现：</a:t>
              </a:r>
              <a:endParaRPr kumimoji="1" lang="en-US" altLang="zh-CN" sz="2800" b="1" dirty="0" smtClean="0">
                <a:latin typeface="宋体" panose="02010600030101010101" pitchFamily="2" charset="-122"/>
              </a:endParaRPr>
            </a:p>
            <a:p>
              <a:pPr algn="ctr" defTabSz="914784"/>
              <a:r>
                <a:rPr kumimoji="1" lang="en-US" altLang="zh-CN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Po</a:t>
              </a:r>
              <a:r>
                <a:rPr kumimoji="1" lang="zh-CN" altLang="en-US" sz="2800" b="1" dirty="0" smtClean="0">
                  <a:latin typeface="宋体" panose="02010600030101010101" pitchFamily="2" charset="-122"/>
                </a:rPr>
                <a:t>和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Ra</a:t>
              </a:r>
              <a:endPara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64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urrentImg" descr="http://s3.sinaimg.cn/mw690/002OCbmMgy6EJfSRr3k52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9952" y="2457812"/>
            <a:ext cx="3815913" cy="211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8722" y="834503"/>
            <a:ext cx="8484090" cy="523214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射线到底是什么？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2" descr="data:image/jpeg;base64,/9j/4AAQSkZJRgABAQAAAQABAAD/2wBDAB8fHx8fHx8fHx8hISEhISEhISEhISEhISEhISEhISEhISEhISEhISEhISEhISEhISEhISEhISEhISEhISEhISH/wQALCAB3AcEBABEA/8QAYAABAAMBAQEAAAAAAAAAAAAAAAIDBAEFBhAAAgECAgYECAkMAgMBAQAAAQIAAxESIQQTIjEyQUJRUlMjM2FicZGS0xQVQ3KBk6Kj0gU0Y3OCg6GxsrPR8MHDwuHxJNT/2gAIAQAAAD8A+hiImUGqKopYyRfWs2FfFm66rd2s78WHpSxCTVqjkNXb6VN5dERERERERMdNGWoEucFG7AkC7NUUWz8wmrl5y9UuoeL/AHlb+9Ul0RERERERESmgSaNMneUBPLO0uiInLg/7znYiIiIlFXj0f9a3o8RX/wDsviIicveJhdWxNqlcUMtaq7Osy+SW3Z4+3Nq2wi2QsLC1srZf/INrG+Ysbjflzy5zGiviTGr6m/gVz2Ozrf8Aw7E1BLVHfEdpUW3IavH/ADxzO4UtXurN4rDg4sWeHD2SD17M7QDhm112q2G2M0KZbKZAKb8YO0zbXDhVdcy1wxZNVcVc7PngVcsQqdoHLCvFisy4bM0nQFk4WDXOsx5s1Swu2LcwOWEjZw2XZthW+YaiuXc0g4TLXAHCahy8Tfp4cmYWxLZVbFtJrTDhXCLLYWFiLC2Qsd2XKTiee6sWeyv8Hx+ETm7XONkW19VfjA482Ve+3yL4cDYhdcJuLE3HPdnumSktQOmtDlc9Tc4sG/xtvlMOSsbqq7OLFx6lQK1RrkmowY3O7ZC+qy3+dM1vAbmL66tq8O9X11XaxdHzvNk6AYF9aCa1xifPAy54RTPJRns8StdmxXxNqmPSC2JdUcFW3G2zTw9h7ghmLcFrsrbXmvOm9OmijbUknZYM1TF0+RLecw2f2ZerKyhlIYEAgjMEHmDMTq5Zyqvqb+GUXDVDnjNIWvbdjtbHnq9rFj2i1hbdlbllyykolJpEnxtUXvuK5ejZjVHvqvrX8Eao99V9a/gjVHvqvrX8Eao99V+zKaFImjTOtqi6DIFbbuWxLtUe+q+tfwRqj31X1r+CNUe+q+tfwRqj31X1r+CZPgTGu1b4RVW9uAgOQFA2mtY7t2Dhm8CwAuTbmcz6TJREp1R76r61/BGqPfVfWv4I1R76r61/BGqPfVfWv4JTUpHHQ8LV8a3NcvA1vN3y7VHvqvrX8Eao99V9a/gjVHvqvrX8Eao99V9a/gjVHvqvrX8EyJoTLVeqdIqjE+LChC3z6eVn87ITXq/01T7M41azlApYqmN7cluf54WlNSpWeitfR/nath4xf94fZk9FrNXpY3VVbK6gtl6xfMcO/EvSmqJSnjq37v8Apl0RERERERESmh4v97X/AL1SXSt3VFLNkBb1nIAAbyTYKB0pio6K+vOkVixyvSRnLmncnr5gdWzil9X84oDEV8HX7Paodqd0TxCC1sOJRa9mwMyhxft2xTTERPOou5bRmZn8KKmMs11drYlRFucBGZ3DZXDtSek0tMe+orqo7OHAfrMz/RL6ThgEIZXQC6NmwG7EDmHB7QJ9rEsviZ6Jw6PTNi3gxwySVQ5sA18AY3A2bk7O/iBVsQ+1LoiIiIiIiUVePRv1rf2K8a4YsJVr4wgy4sWLa38IwPv2sK8MvmbSKj06ZNPCanQVgzY+ZsFN92d+FelhWUUKlcKjVyWqVz4OkAqBFw4try24r3ZeGaqdUVMdlZcD4De3FhGLceW6/D2ZdEzNTWoWdamHGmrcrzVT0eywxNnLKSBEChiygbHkTLCvot7UjUTdUSy1EG85Ky7yj+b2T0G2u0rSSqrqG8uHPk3Z/wB4pbKFIFWtcgX1YHLPCcpbcXAuL5m3O3Xb6R65KRuL2uL77c7ddoBBvaxsbHnY2vY/QR65KRBBvmDbI87HfY+sQCCAQQQdxGYt1gyUSOIWvcWF7m45b7nyWOKSkSQASSABvJyFusmCQLXIF8hyueoSUookBN++rX/vVd30S24va4vvtzt126pQnhmFU+LU+CHX+m+nMJ5u105fcXIyvkbc7HcbfQfVK2prUqK+TYFqJhyI22T+WDdLd05cG5uMr3Nxa4339E7e/l/ladiYKKKtOiKtQYqW1qyybL+cR1BzhE162l3ie2srqGk4HhUV1vgfEt1P/MU66MDiZFZThcY1Iv5pvwkZqfa2pZrafeJ7aynR6lPU0hrE4F6S9Xpig9MByWRS9Wo3Gvb2fWsu1tLvE9tY1tLvE9tY1tLvE9tZT8L0fGaZqqrC282U3FxZ+E7+uaQQcxmDz3i07ESvW0+8T21/zGtpd4ntrGtpd4ntrGtpd4ntrKalSmX0fbTKqb7S7tRXGeflE4XpmvixJZafFiW2Jm9O8f0vLHr0kUtjU+QMtz6PLIUynjKlSnrG89dj9Gnk/rnX1TlGFVFemSVOJSNpSrAi+YIPk3CcpCnSxeHDBjiOJk42O02ULpejszJrVDKSpDHDmD0Scm+gy7W0+9p+1Mr03dmZUIp5aynw/CMvLw2GW343gbwe1NgzAytkMtx9FuU6d3Xv9PqnmCk9GotcoBRJOKlzoC1lq9RIGTW4E2VxLPUmAutSrpVILjZdVs7s/ndHB0m4vsy2gjozCrtvYeG7Q7Hm2+1NUzV1dygp3V8/Dd2P/LH2eHtSVFcKBcBQgkNnfE28vi3tj33O12pcSALk2HXMVWm7uzU1sthrFvh+Ejs5bgB0ulweLmxTsrlhy3WtaSiYXpuXZwh1WMYqPelPlfwr8rhm0kDMm3pkWIwtcYhY5AXJFtwHO8y0qbo6l1JW1qYvi+D+Z6CMsQ4eCbN08+i66Ro5wKWJrVLcsB1j1VqYt62xA9rFJKr4jQbad9urW7dLs+Zc+Dw/Om4C3kt9AtMtZHdlFK6OFN63JQcsAHSuR81LYuLDLaQtTVcBp2uCpzsQczi6Vzni4mvibaxS6YalN2dnVPB38JSvb4Rh3tbdl5fHcLTaOXL+E7EgUQ5lVPpAJjAnYX2RGBOwvsiUVaaphrKi7F8YtxUzxfSnEvsy0rSCliqWALXwrawF77uqUaJq6mj0mCrw4Tku9SbzTgTsL7IjBT7C+ysyvaqjrQpDhPhckX9hun/R58ho2jVUAavVxnsBVKj0sVuT6LftS/4Lo+M1DSVmNs2FwLCwspyG7kJoGX+2E7EqeoiZMTexbIMxsN7EKDYC4zMx6SukW1mjCk62xYdWuP8AZ7UupslkWqgR7KLuihXbzWXZz6K8U0YE7C+yIwJ2F9kTJpDUqdXRVKrt1eobtW9P+qok14E7C+yJnREquauFcC3WkLCxG5qnlvuTzRi6c0YE7C+yIwJ2F9kRgTsL7IlS6LQVmfVLjY4sTDF7PZlmrTsL6hLIicIByOd/pFpRR2cVE/J2w9ZptfB6rFf2MXOVUaFNNIrOuLFlc37zaa82xExnTdHWoaTMwcHDhwO2fLhB3yVXOro9v0rbQ5hPXGi+Kwc6b1KbdWJXN8Pm57I6K7PKaoiVNVRWKls8r5Nli4ceVlv0bnamJ9BoV2p16RKElXuBdWFwbhGFgSPJh7StNWOpT8YMad4g2h89M8vOT2OlLgQwBBBBsQRmCDzBnGUMrKdzAqd4NiLHMZiZ9Fp06VN8Iw+EqXz7uq6/wWWURiBqnfVOL0U/k19niHaZpfERERERETKiBkqaM17Ls799JuD3X7E5odNadBMFxiAcgkkYiADa+7dNW6ZhfSMz4jor3vnP+j83p9KK4OKjcE0gzaxQCw4Dq8SgZqD+zitI6Nca261AWqYhjDZU7BaeZ83lxLnimyIiYqoBrspqavFo/EMINtYb8QI3f6su0YlqFElcPg12er15+uWsqsCrC4PIiZ9qhnctR53uz0h1g73TycSecuyugEEAjMG1iMxY8wZk0ihSqVKBdbkuU3sMhRrPlY5HEAb8WQl1YkhaS3vVJHop/KN6tlfOeWgBQABYAAADIWGQAkoiIleNCGYMpC3xG4sLDEcXVYZyYNxcZ3tBNhnyvIY0spxLZyAhuLMTuC9d5XV2HpVfLq3+bUNh6qmD9mFYLVrYjbOkM+vDl65diXFhvtWxSD1AlhmztfCi8Tf8ZdInZlWFnIFZwLgkUUYqLAi5Zsmfzty58MlTpUEdnpoga+Fio3eb5vnAdLinalLHUpN0U1nNg12HWP8AMkmrRWVSoCE4s9xO2SxPM72J68UmGDAMpuCAQeVjuMlEwVEJGksr0wlYBXdib0iq6p8rWOQ2QSNqa6YYIoYKCABZCSuWQ3gHd5JJmCgsxyAzPUJlZloEOpGqcm6g5AkFjVpjqtcuBs4dtdrFi175iJ8CKdwNbpFWnn2TWqlx6SisF86awy3Kgi4AJXmAb2JHLcfVJyOJcWG4xWxW523bvTCsrZqb5kfSP8GSleNLM2IWQkObiyld4PVaTBuL9f8AKdiUmowJGpqm18xqrHyi9QGNa3cVvuvexrW7it9172Na3cVvuveylqjLWRtTV21amfFZkeEp/KcvCe1FCowo0/A1TsDuveSL1Gqtq9TVwLbWjwVzkCtPxlrG9382y8Ly/Wt3Fb7r3s7rW7it9172Na3cVvuvezJ8NcV2pfBqrYbcGbrdel0ftzeDcA2IvyNrjyG0lEqNNTUNQ5nAEwmxFgxa/pz/AITmtbuKv3XvI1rdxW+697GtbuK33XvZnWo1FsOpqik52B4LYqX4fGWwv0fOkqlRsdDwNXxv6Lua36ScSozVHqamrl4JfFZYT4T5TeW4rd3L9a3cVvuvexrW7it9172Na3cVvuvexrW7it9172ZE012qvS+DVDhcriTPd288IPa25q1rdxV+697KXpVKj63CFw4fBk5VsPeb+DoedNY3DIjyG1x5MsoO47zvyyv6M5kp0XSoKpVdq/gwcqGLu+Wfys01Ex03S/Ep+g/+jMyMaoqNgDaxKWy3Dtp/vnTiB6Hgx4V6mau3F+98xOj5ux4zj0U6eC5JxO1sbniY9XkUdFRsr7TNGtTarhUbIvi1oO0luxzxHdfhw9qSoqUQKVC4ctnhbzuvPpX2sV+KXTFVovUcsAqhbAKTlXsQ1qlugMwt7tiJZlw7La1vYXFsuHq/+eSSiYmpOahrBRssLUr5VMNwKjG+HHzS/DYYtrDg2yDXAJALEA2XIEm265yz8sy0qL03DEKwcMpA3UASWw07nxZyDAWbEA2HDspbT8GzUeXFS/V34P3Z+w1OZQpqHAFDYTX4uFdZpNTwm++xq3w+dNVGm1PEjbWeLWk7T/P54ha1+HDbDNEy1qTVSqglAAW1oO0CQRhSxBsenfo2VdraS2mCEUMoQrs2U7OW4r5p3qDtLLZiei71DVCqMJHgicq+DpVM7X7q/D0vM2Dd1eTn6Mp2IiIlFfgxdh6b/b2vs4pCm+r0Wm3mLhXtN0F+mW0kwIATdiSzt2nbNj6L8I6KgLylsROTsRERErdA6sp3MM7ZEdRB5EHNT0WEymplRNTipVai1OQumj1zi9DrZl81pooKVpJi4rYn+e20/wBq8uiIiIiIiYKDin8JLbqb4ct+T1MCgcyRhCiaaSEXd/GPxeaOjT/YvLoiIiIiIiUV+HW90cf7Hyn2JTom/SG/TOn2mqf9k2xERERERESquMVGr+reZdHOsXR+qnSSof1lRdj7OP1q03xERERERETzdMU6yl2azat/naqrTT+5PSiIiIlOtp2clrYLY8QZSLi4urZi/R7XRlgNwDnnbfcH6QcxByBOf8z6hvkNahCEN4w7Ft5692eXS7PSls8xBbSdJLm1JKtNrm9tY1NQl+pUuTc7OIq3Kb8a4yl8wAxGZsCbC53C/RHSseqWSsuoZUJszA23gG28A7r87cWHahXV7lTcAlb52uN9jzscrjpArylkq1iDHdgNXx3ywi1w2fLy8OR6pNSGAOeYBzBXf1g5/QZKJVraeFmxZKSpyNw1+HDa9z0Rba6O+WyLEAE55DkL/wDv1SGsS6WYHWXwWzuLXxZcrc+HMdcsyPVMGh4aNJ1JsPhNSmCbnMHCtzyvYC56RC8RmwOpZlBuVtfyYtwJ3X524sNpZK8a4wl7MVxAZi4BsbHcbdIdG4651XVxiU3FznnnY2y6x5RstJyo1UAclgNWSHve4PIW355Ye1lhxSwG49P0H1TsSkivc4XpAZ2BpMTblciuL+oTltI7yj9S/v4tpHeUfqX9/FtI7yj9TU9/OMukYWvUo7j8k4yt+vmbQ0rLo9NlentqG2qbN0cK7qvZwzVbSO8o/U1PfxbSO8o/Uv7+LaR3lH6l/fxbSO8o/Uv7+ZcGn69itWmKd14lJU7IvhTE7DPzxN4vYXsTzsLC/kFzb1yURKbaR3lL6pz/AN85bSO8o/Uv7+LaR3lH6l/fxbSO8o/VP7+ZNL13/wCfbpfnNL5N/ezXbSO8o/VP7+LaR3lH6p/fxbSO8o/Uv7+LaR3lH6l/fxbSO8o/U1PfzLTTT9a5NWnq8bWDqWy81cV7dm9TZmq2kd5S+pb/APplb0XqOKpwq6eLXiU/rNm+Z4bDY4lmkbhfI5X5i/VfnOncbZ7/ACZ+meDp9NqRp1MRFSoamPAbKPF5IBn84naZhiaedrKneP7bf5kcb57TZ79o55Wz68p0O43Ow9DEcrdfVPf/ACYS2jsWJPhWzueyk1VqZq2QkBOJiOO4OyEy2fObi6K78SzpKypgbDs2VSow3UAYdncp5MBs9nsy2ZKlBqr4yVXV21QtiBNw16lxmLiyqOG2PFiw4dK3sMQANhcA3F+YBsLyUTI1F2qa6641OwvRK58eV8ZHC3yXCvSx65FsVjhAJsbAmwJ5AmxtPldJDLpFUMQSHN8Iwi5zNh1XMoiJ9ivCvoEorUjWsjEBBtXFi+KxAAuLKLHa7V8PDixWoHCgPhuMtncQMgQOjccs8PaaWTI9F3qa26h0Pgl6JAv4w2vc9G3iuJZqG7q/jnOxERPm9PdxpdUB2A2NzG3i1mLWVO8f2m/zAqOBYOwtyDMBb1zusqd4/tt/mfV0fFUv1af0iWxEREREwflL81f5yf1T5uInr/knjrfNT+ZnuRERERPG/K+6h6an/XPEiJ9D+SvzZv1rf0pPTiIiIiInyum/nVf58yxE+yXhX0CSiIiIiInzP5Q/O6v7v+2swxE+vo+Kpfq0/plsRERERMH5S/NX+cn9U+aiJ7H5I463zU/nPciIiIiY9K0RdKwBnK4MW4A3xW6/mzJ8U0++f2Vj4pp98/srHxTT75/ZWbtG0caNTNNWLAsWuQAbkAWy9E0xERERETz6v5No1ajVGerdjc4Slv4peV/FOj95W9qn7uPinR+8re1T93HxTo/eVvap+7npgWAHVadiIiIiInm1/wAnpXqtVNRlLWyABGShf+JV8U0++f2Vj4pp98/srHxTT75/ZWeoi4EVd+FQt/QLXk4iIiIiUV6C6RTNNywUkG62ByN+YI/hMXxTo/eVvap+7j4p0fvK3tU/dx8U6P3lb2qfu5o0bQ6ejFzTZzjABxlSLAndZR1zZERERESivWFBMZUtmMh1dNvoUMfsy4EHPeD9ItOxERERERETkxfCnFOpVKKVpVGpsAxBIRsJZbixPm/am0G87ERERERESDutNGdslUFj6AJSHrFFfAu1Y4LkOFJGeK1iQM8NvNxN0tMREREREREzNVqa80VVPFCrclh08OHIH1/ZkqVXWF0ZcFSmQrrfEMxdWVrC4I8g+bL4iIiIiJi2a9aql2Aprq9ym+MA1OIOLEYBuH8ZzQqmOm1PPwDGnfLNV4Ovo8U3REREREREThnh6ykyVaeDw1SvU1T2UYWx7DYxtZHkAezPaUEKoJuQBc7rm2Z+kycRERERERKa9PW0qlO9salb9R3g+sCZqOlh7UsNqoOrbsYl4mBve3NRYdmb4iIiIiIiJ5tWutLTCzBrDRwmyBe+tJ5kZS/R1JarXawNfCQouQERcKAk9LMlrbM1xERE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data:image/jpeg;base64,/9j/4AAQSkZJRgABAQAAAQABAAD/2wBDAB8fHx8fHx8fHx8hISEhISEhISEhISEhISEhISEhISEhISEhISEhISEhISEhISEhISEhISEhISEhISEhISEhISH/wQALCAB3AcEBABEA/8QAYAABAAMBAQEAAAAAAAAAAAAAAAIDBAEFBhAAAgECAgYECAkMAgMBAQAAAQIAAxESIQQTIjEyQUJRUlMjM2FicZGS0xQVQ3KBk6Kj0gU0Y3OCg6GxsrPR8MHDwuHxJNT/2gAIAQAAAD8A+hiImUGqKopYyRfWs2FfFm66rd2s78WHpSxCTVqjkNXb6VN5dERERERERMdNGWoEucFG7AkC7NUUWz8wmrl5y9UuoeL/AHlb+9Ul0RERERERESmgSaNMneUBPLO0uiInLg/7znYiIiIlFXj0f9a3o8RX/wDsviIicveJhdWxNqlcUMtaq7Osy+SW3Z4+3Nq2wi2QsLC1srZf/INrG+Ysbjflzy5zGiviTGr6m/gVz2Ozrf8Aw7E1BLVHfEdpUW3IavH/ADxzO4UtXurN4rDg4sWeHD2SD17M7QDhm112q2G2M0KZbKZAKb8YO0zbXDhVdcy1wxZNVcVc7PngVcsQqdoHLCvFisy4bM0nQFk4WDXOsx5s1Swu2LcwOWEjZw2XZthW+YaiuXc0g4TLXAHCahy8Tfp4cmYWxLZVbFtJrTDhXCLLYWFiLC2Qsd2XKTiee6sWeyv8Hx+ETm7XONkW19VfjA482Ve+3yL4cDYhdcJuLE3HPdnumSktQOmtDlc9Tc4sG/xtvlMOSsbqq7OLFx6lQK1RrkmowY3O7ZC+qy3+dM1vAbmL66tq8O9X11XaxdHzvNk6AYF9aCa1xifPAy54RTPJRns8StdmxXxNqmPSC2JdUcFW3G2zTw9h7ghmLcFrsrbXmvOm9OmijbUknZYM1TF0+RLecw2f2ZerKyhlIYEAgjMEHmDMTq5Zyqvqb+GUXDVDnjNIWvbdjtbHnq9rFj2i1hbdlbllyykolJpEnxtUXvuK5ejZjVHvqvrX8Eao99V9a/gjVHvqvrX8Eao99V+zKaFImjTOtqi6DIFbbuWxLtUe+q+tfwRqj31X1r+CNUe+q+tfwRqj31X1r+CZPgTGu1b4RVW9uAgOQFA2mtY7t2Dhm8CwAuTbmcz6TJREp1R76r61/BGqPfVfWv4I1R76r61/BGqPfVfWv4JTUpHHQ8LV8a3NcvA1vN3y7VHvqvrX8Eao99V9a/gjVHvqvrX8Eao99V9a/gjVHvqvrX8EyJoTLVeqdIqjE+LChC3z6eVn87ITXq/01T7M41azlApYqmN7cluf54WlNSpWeitfR/nath4xf94fZk9FrNXpY3VVbK6gtl6xfMcO/EvSmqJSnjq37v8Apl0RERERERESmh4v97X/AL1SXSt3VFLNkBb1nIAAbyTYKB0pio6K+vOkVixyvSRnLmncnr5gdWzil9X84oDEV8HX7Paodqd0TxCC1sOJRa9mwMyhxft2xTTERPOou5bRmZn8KKmMs11drYlRFucBGZ3DZXDtSek0tMe+orqo7OHAfrMz/RL6ThgEIZXQC6NmwG7EDmHB7QJ9rEsviZ6Jw6PTNi3gxwySVQ5sA18AY3A2bk7O/iBVsQ+1LoiIiIiIiUVePRv1rf2K8a4YsJVr4wgy4sWLa38IwPv2sK8MvmbSKj06ZNPCanQVgzY+ZsFN92d+FelhWUUKlcKjVyWqVz4OkAqBFw4try24r3ZeGaqdUVMdlZcD4De3FhGLceW6/D2ZdEzNTWoWdamHGmrcrzVT0eywxNnLKSBEChiygbHkTLCvot7UjUTdUSy1EG85Ky7yj+b2T0G2u0rSSqrqG8uHPk3Z/wB4pbKFIFWtcgX1YHLPCcpbcXAuL5m3O3Xb6R65KRuL2uL77c7ddoBBvaxsbHnY2vY/QR65KRBBvmDbI87HfY+sQCCAQQQdxGYt1gyUSOIWvcWF7m45b7nyWOKSkSQASSABvJyFusmCQLXIF8hyueoSUookBN++rX/vVd30S24va4vvtzt126pQnhmFU+LU+CHX+m+nMJ5u105fcXIyvkbc7HcbfQfVK2prUqK+TYFqJhyI22T+WDdLd05cG5uMr3Nxa4339E7e/l/ladiYKKKtOiKtQYqW1qyybL+cR1BzhE162l3ie2srqGk4HhUV1vgfEt1P/MU66MDiZFZThcY1Iv5pvwkZqfa2pZrafeJ7aynR6lPU0hrE4F6S9Xpig9MByWRS9Wo3Gvb2fWsu1tLvE9tY1tLvE9tY1tLvE9tZT8L0fGaZqqrC282U3FxZ+E7+uaQQcxmDz3i07ESvW0+8T21/zGtpd4ntrGtpd4ntrGtpd4ntrKalSmX0fbTKqb7S7tRXGeflE4XpmvixJZafFiW2Jm9O8f0vLHr0kUtjU+QMtz6PLIUynjKlSnrG89dj9Gnk/rnX1TlGFVFemSVOJSNpSrAi+YIPk3CcpCnSxeHDBjiOJk42O02ULpejszJrVDKSpDHDmD0Scm+gy7W0+9p+1Mr03dmZUIp5aynw/CMvLw2GW343gbwe1NgzAytkMtx9FuU6d3Xv9PqnmCk9GotcoBRJOKlzoC1lq9RIGTW4E2VxLPUmAutSrpVILjZdVs7s/ndHB0m4vsy2gjozCrtvYeG7Q7Hm2+1NUzV1dygp3V8/Dd2P/LH2eHtSVFcKBcBQgkNnfE28vi3tj33O12pcSALk2HXMVWm7uzU1sthrFvh+Ejs5bgB0ulweLmxTsrlhy3WtaSiYXpuXZwh1WMYqPelPlfwr8rhm0kDMm3pkWIwtcYhY5AXJFtwHO8y0qbo6l1JW1qYvi+D+Z6CMsQ4eCbN08+i66Ro5wKWJrVLcsB1j1VqYt62xA9rFJKr4jQbad9urW7dLs+Zc+Dw/Om4C3kt9AtMtZHdlFK6OFN63JQcsAHSuR81LYuLDLaQtTVcBp2uCpzsQczi6Vzni4mvibaxS6YalN2dnVPB38JSvb4Rh3tbdl5fHcLTaOXL+E7EgUQ5lVPpAJjAnYX2RGBOwvsiUVaaphrKi7F8YtxUzxfSnEvsy0rSCliqWALXwrawF77uqUaJq6mj0mCrw4Tku9SbzTgTsL7IjBT7C+ysyvaqjrQpDhPhckX9hun/R58ho2jVUAavVxnsBVKj0sVuT6LftS/4Lo+M1DSVmNs2FwLCwspyG7kJoGX+2E7EqeoiZMTexbIMxsN7EKDYC4zMx6SukW1mjCk62xYdWuP8AZ7UupslkWqgR7KLuihXbzWXZz6K8U0YE7C+yIwJ2F9kTJpDUqdXRVKrt1eobtW9P+qok14E7C+yJnREquauFcC3WkLCxG5qnlvuTzRi6c0YE7C+yIwJ2F9kRgTsL7IlS6LQVmfVLjY4sTDF7PZlmrTsL6hLIicIByOd/pFpRR2cVE/J2w9ZptfB6rFf2MXOVUaFNNIrOuLFlc37zaa82xExnTdHWoaTMwcHDhwO2fLhB3yVXOro9v0rbQ5hPXGi+Kwc6b1KbdWJXN8Pm57I6K7PKaoiVNVRWKls8r5Nli4ceVlv0bnamJ9BoV2p16RKElXuBdWFwbhGFgSPJh7StNWOpT8YMad4g2h89M8vOT2OlLgQwBBBBsQRmCDzBnGUMrKdzAqd4NiLHMZiZ9Fp06VN8Iw+EqXz7uq6/wWWURiBqnfVOL0U/k19niHaZpfERERERETKiBkqaM17Ls799JuD3X7E5odNadBMFxiAcgkkYiADa+7dNW6ZhfSMz4jor3vnP+j83p9KK4OKjcE0gzaxQCw4Dq8SgZqD+zitI6Nca261AWqYhjDZU7BaeZ83lxLnimyIiYqoBrspqavFo/EMINtYb8QI3f6su0YlqFElcPg12er15+uWsqsCrC4PIiZ9qhnctR53uz0h1g73TycSecuyugEEAjMG1iMxY8wZk0ihSqVKBdbkuU3sMhRrPlY5HEAb8WQl1YkhaS3vVJHop/KN6tlfOeWgBQABYAAADIWGQAkoiIleNCGYMpC3xG4sLDEcXVYZyYNxcZ3tBNhnyvIY0spxLZyAhuLMTuC9d5XV2HpVfLq3+bUNh6qmD9mFYLVrYjbOkM+vDl65diXFhvtWxSD1AlhmztfCi8Tf8ZdInZlWFnIFZwLgkUUYqLAi5Zsmfzty58MlTpUEdnpoga+Fio3eb5vnAdLinalLHUpN0U1nNg12HWP8AMkmrRWVSoCE4s9xO2SxPM72J68UmGDAMpuCAQeVjuMlEwVEJGksr0wlYBXdib0iq6p8rWOQ2QSNqa6YYIoYKCABZCSuWQ3gHd5JJmCgsxyAzPUJlZloEOpGqcm6g5AkFjVpjqtcuBs4dtdrFi175iJ8CKdwNbpFWnn2TWqlx6SisF86awy3Kgi4AJXmAb2JHLcfVJyOJcWG4xWxW523bvTCsrZqb5kfSP8GSleNLM2IWQkObiyld4PVaTBuL9f8AKdiUmowJGpqm18xqrHyi9QGNa3cVvuvexrW7it9172Na3cVvuveylqjLWRtTV21amfFZkeEp/KcvCe1FCowo0/A1TsDuveSL1Gqtq9TVwLbWjwVzkCtPxlrG9382y8Ly/Wt3Fb7r3s7rW7it9172Na3cVvuvezJ8NcV2pfBqrYbcGbrdel0ftzeDcA2IvyNrjyG0lEqNNTUNQ5nAEwmxFgxa/pz/AITmtbuKv3XvI1rdxW+697GtbuK33XvZnWo1FsOpqik52B4LYqX4fGWwv0fOkqlRsdDwNXxv6Lua36ScSozVHqamrl4JfFZYT4T5TeW4rd3L9a3cVvuvexrW7it9172Na3cVvuvexrW7it9172ZE012qvS+DVDhcriTPd288IPa25q1rdxV+697KXpVKj63CFw4fBk5VsPeb+DoedNY3DIjyG1x5MsoO47zvyyv6M5kp0XSoKpVdq/gwcqGLu+Wfys01Ex03S/Ep+g/+jMyMaoqNgDaxKWy3Dtp/vnTiB6Hgx4V6mau3F+98xOj5ux4zj0U6eC5JxO1sbniY9XkUdFRsr7TNGtTarhUbIvi1oO0luxzxHdfhw9qSoqUQKVC4ctnhbzuvPpX2sV+KXTFVovUcsAqhbAKTlXsQ1qlugMwt7tiJZlw7La1vYXFsuHq/+eSSiYmpOahrBRssLUr5VMNwKjG+HHzS/DYYtrDg2yDXAJALEA2XIEm265yz8sy0qL03DEKwcMpA3UASWw07nxZyDAWbEA2HDspbT8GzUeXFS/V34P3Z+w1OZQpqHAFDYTX4uFdZpNTwm++xq3w+dNVGm1PEjbWeLWk7T/P54ha1+HDbDNEy1qTVSqglAAW1oO0CQRhSxBsenfo2VdraS2mCEUMoQrs2U7OW4r5p3qDtLLZiei71DVCqMJHgicq+DpVM7X7q/D0vM2Dd1eTn6Mp2IiIlFfgxdh6b/b2vs4pCm+r0Wm3mLhXtN0F+mW0kwIATdiSzt2nbNj6L8I6KgLylsROTsRERErdA6sp3MM7ZEdRB5EHNT0WEymplRNTipVai1OQumj1zi9DrZl81pooKVpJi4rYn+e20/wBq8uiIiIiIiYKDin8JLbqb4ct+T1MCgcyRhCiaaSEXd/GPxeaOjT/YvLoiIiIiIiUV+HW90cf7Hyn2JTom/SG/TOn2mqf9k2xERERERESquMVGr+reZdHOsXR+qnSSof1lRdj7OP1q03xERERERETzdMU6yl2azat/naqrTT+5PSiIiIlOtp2clrYLY8QZSLi4urZi/R7XRlgNwDnnbfcH6QcxByBOf8z6hvkNahCEN4w7Ft5692eXS7PSls8xBbSdJLm1JKtNrm9tY1NQl+pUuTc7OIq3Kb8a4yl8wAxGZsCbC53C/RHSseqWSsuoZUJszA23gG28A7r87cWHahXV7lTcAlb52uN9jzscrjpArylkq1iDHdgNXx3ywi1w2fLy8OR6pNSGAOeYBzBXf1g5/QZKJVraeFmxZKSpyNw1+HDa9z0Rba6O+WyLEAE55DkL/wDv1SGsS6WYHWXwWzuLXxZcrc+HMdcsyPVMGh4aNJ1JsPhNSmCbnMHCtzyvYC56RC8RmwOpZlBuVtfyYtwJ3X524sNpZK8a4wl7MVxAZi4BsbHcbdIdG4651XVxiU3FznnnY2y6x5RstJyo1UAclgNWSHve4PIW355Ye1lhxSwG49P0H1TsSkivc4XpAZ2BpMTblciuL+oTltI7yj9S/v4tpHeUfqX9/FtI7yj9TU9/OMukYWvUo7j8k4yt+vmbQ0rLo9NlentqG2qbN0cK7qvZwzVbSO8o/U1PfxbSO8o/Uv7+LaR3lH6l/fxbSO8o/Uv7+ZcGn69itWmKd14lJU7IvhTE7DPzxN4vYXsTzsLC/kFzb1yURKbaR3lL6pz/AN85bSO8o/Uv7+LaR3lH6l/fxbSO8o/VP7+ZNL13/wCfbpfnNL5N/ezXbSO8o/VP7+LaR3lH6p/fxbSO8o/Uv7+LaR3lH6l/fxbSO8o/U1PfzLTTT9a5NWnq8bWDqWy81cV7dm9TZmq2kd5S+pb/APplb0XqOKpwq6eLXiU/rNm+Z4bDY4lmkbhfI5X5i/VfnOncbZ7/ACZ+meDp9NqRp1MRFSoamPAbKPF5IBn84naZhiaedrKneP7bf5kcb57TZ79o55Wz68p0O43Ow9DEcrdfVPf/ACYS2jsWJPhWzueyk1VqZq2QkBOJiOO4OyEy2fObi6K78SzpKypgbDs2VSow3UAYdncp5MBs9nsy2ZKlBqr4yVXV21QtiBNw16lxmLiyqOG2PFiw4dK3sMQANhcA3F+YBsLyUTI1F2qa6641OwvRK58eV8ZHC3yXCvSx65FsVjhAJsbAmwJ5AmxtPldJDLpFUMQSHN8Iwi5zNh1XMoiJ9ivCvoEorUjWsjEBBtXFi+KxAAuLKLHa7V8PDixWoHCgPhuMtncQMgQOjccs8PaaWTI9F3qa26h0Pgl6JAv4w2vc9G3iuJZqG7q/jnOxERPm9PdxpdUB2A2NzG3i1mLWVO8f2m/zAqOBYOwtyDMBb1zusqd4/tt/mfV0fFUv1af0iWxEREREwflL81f5yf1T5uInr/knjrfNT+ZnuRERERPG/K+6h6an/XPEiJ9D+SvzZv1rf0pPTiIiIiInyum/nVf58yxE+yXhX0CSiIiIiInzP5Q/O6v7v+2swxE+vo+Kpfq0/plsRERERMH5S/NX+cn9U+aiJ7H5I463zU/nPciIiIiY9K0RdKwBnK4MW4A3xW6/mzJ8U0++f2Vj4pp98/srHxTT75/ZWbtG0caNTNNWLAsWuQAbkAWy9E0xERERETz6v5No1ajVGerdjc4Slv4peV/FOj95W9qn7uPinR+8re1T93HxTo/eVvap+7npgWAHVadiIiIiInm1/wAnpXqtVNRlLWyABGShf+JV8U0++f2Vj4pp98/srHxTT75/ZWeoi4EVd+FQt/QLXk4iIiIiUV6C6RTNNywUkG62ByN+YI/hMXxTo/eVvap+7j4p0fvK3tU/dx8U6P3lb2qfu5o0bQ6ejFzTZzjABxlSLAndZR1zZERERESivWFBMZUtmMh1dNvoUMfsy4EHPeD9ItOxERERERETkxfCnFOpVKKVpVGpsAxBIRsJZbixPm/am0G87ERERERESDutNGdslUFj6AJSHrFFfAu1Y4LkOFJGeK1iQM8NvNxN0tMREREREREzNVqa80VVPFCrclh08OHIH1/ZkqVXWF0ZcFSmQrrfEMxdWVrC4I8g+bL4iIiIiJi2a9aql2Aprq9ym+MA1OIOLEYBuH8ZzQqmOm1PPwDGnfLNV4Ovo8U3REREREREThnh6ykyVaeDw1SvU1T2UYWx7DYxtZHkAezPaUEKoJuQBc7rm2Z+kycRERERERKa9PW0qlO9salb9R3g+sCZqOlh7UsNqoOrbsYl4mBve3NRYdmb4iIiIiIiJ5tWutLTCzBrDRwmyBe+tJ5kZS/R1JarXawNfCQouQERcKAk9LMlrbM1xERE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6" name="Picture 6" descr="https://ss2.bdstatic.com/70cFvnSh_Q1YnxGkpoWK1HF6hhy/it/u=2089621895,451608675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28800"/>
            <a:ext cx="2951113" cy="377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612775" y="5846381"/>
            <a:ext cx="820891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天然放射现象的发现，开启原子核结构探寻之旅</a:t>
            </a:r>
          </a:p>
        </p:txBody>
      </p:sp>
    </p:spTree>
    <p:extLst>
      <p:ext uri="{BB962C8B-B14F-4D97-AF65-F5344CB8AC3E}">
        <p14:creationId xmlns:p14="http://schemas.microsoft.com/office/powerpoint/2010/main" val="6161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4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7472" y="1124744"/>
            <a:ext cx="8322185" cy="955053"/>
          </a:xfrm>
          <a:prstGeom prst="rect">
            <a:avLst/>
          </a:prstGeom>
        </p:spPr>
        <p:txBody>
          <a:bodyPr lIns="91434" tIns="45717" rIns="91434" bIns="45717">
            <a:noAutofit/>
          </a:bodyPr>
          <a:lstStyle/>
          <a:p>
            <a:pPr algn="just" eaLnBrk="1" hangingPunct="1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1919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年，卢瑟福用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α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粒子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轰击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氮核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得到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质子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。其性质与氢原子核完全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质子即氢原子核。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4211" y="5517232"/>
            <a:ext cx="8424949" cy="121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marL="239450" indent="-239450" defTabSz="914784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后来又从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氟、钠、铝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的原子核中打出了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质子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----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质子是原子核的组成部分。</a:t>
            </a:r>
          </a:p>
        </p:txBody>
      </p:sp>
      <p:sp>
        <p:nvSpPr>
          <p:cNvPr id="6" name="矩形 5"/>
          <p:cNvSpPr/>
          <p:nvPr/>
        </p:nvSpPr>
        <p:spPr>
          <a:xfrm>
            <a:off x="374211" y="4800790"/>
            <a:ext cx="7182195" cy="56410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239450" indent="-239450" defTabSz="914784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质子带正电，电量为一个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元电荷电量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2289" y="73692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质子的发现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4" descr="data:image/jpeg;base64,/9j/4AAQSkZJRgABAQAAAQABAAD/2wBDAB0dHR0dHR0dHR0dHR0dHR0dHR0dHx8fHx8fHx8fHx8fHx8fHx8fHx8fHx8fHx8fHx8fHx8fHx8fHx8fHx8fHx//wQARCAEVAL4DACIAAREAAhEA/8QAVQABAAMBAQEAAAAAAAAAAAAAAAIDBAEFBhAAAgEDAgMGBAMFBgcAAAAAAAECAxESITEiQVEEEzJCYXFSYoHBkaGxI3KCsvAFFJKi0eEkMzRTo9Lx/9oADAMAAAEAAgAAPwD6MAAAAAAAAAAAHDjlGO7SMHaq081RpycdLza312jfkZp0Z01mpSv/AFvci5HL+h7ClGWzT9tTp51JOpFVFwv5dNVoyf8AeJUrqadT23OKXVWJuOl07m8FFGvCsnjpJbxlo1/qi8mRAAAAAAAAAAAAAAAAAAAAAAMVWrXjVlGEYuGMNbpO7yyV3z0RZOc1GNm1KWO0HJXlzv6dADSU15OMOl3j+JZF3it/4lZ/7FPaPAv3kclszsd0efVi1KNSEZaK0vps0TU+9UVJ7vFLXfo+jNGccPUyOeKaiuNqeLva02sU167FV9lcnhq3b+EsjNUuCEou17xTV1+As3JSkrpcuZROdKfcxpwxlCUPI44LzZf1xG5TjhbQ59SfLw7maj/1UcU0sZ5e1uf1seqYezu9aVvg++hvLYaoplHFtAAEjgAAAAAAAAAAAAAAAAABBwi3qk73/NW/QYxtFbKNrJXS02MXaa9TPuaTxaScpbvXZLoUZ9ootSc5TXOM9U16PkzlzmR65GUVJNNHITU4RmvMkTOnTyK0e7qqnGTacctd1dtW9dhOi4RUr/19jV2qhKo41Kfjj5eqvy9UYKlSqv2c4uL08Wit19foVuKV9A5y6mihSVWCnJtvXTloRcEp4uTUdfV35EaVTGOEbytvim9+ehdHs8613Nypr24n9Hsiu17JRLlJ43cvKV9nX/ErHVKMsuenL8z1SmjRhRTUbtvxSerbLi+KsijXnuzoAOnQAAAAAAAAAAAAAAAAADy+0xlSrd8k3GVsmruzStr9LFVSs69oQTlJ7Ja/Vnsb+xnr5QozlRSU0lLRLVJ3a+qItepxRu0r7llKHd04Q3xil9eZYZ6HaKdeN4visnKPS/2NB1EnFxdmrNHTB2yWtCNovOqsr68JuPK/tJPKjryqfoHsTpRUpxT24v5T04whDwRjFfKiZCn4IfuomdK3oAAAAAAAAAAAAAAAAAAAAAAAADm50AHhVIS7J2lOHhd5wXVeen94ntRnGUIzXhklK/ujL2yl3lNW8UGnH35DssozoNaprKMoc4vml6X8PuVqVpSj/FEvm86cZeZcMjYeb2uHe9opwWr7mrb6uKNFGr5JfiQbUe1pvbB/5sSPeRlGL5OWMvlIwTjJ9VGWP+E2Rsko+i/IkZqksasPb7mgsjJScl8MsStrZ9ToI5K6XN8iRK5wAAAAAAAAAAAAAAAAAAAAA4UzU4NyhtzjuvdFxxyS3aRGSut7fMdXtcpVWE04y4boxKLp1HKOjfi91tL8C6qoXbg077r19DLVk0lFaOTtfnYxSlOclDzLzR+EvVoRlLk/KWZK/ijfpdXv7EpSu03va3TQq/uywy/+3J9nTqKUZO+Dsr72fVku4snxS1IRq5NXjYk23a/JJfgaHX4Ul4rat7XM1WPd3x/2KoVLyUaixvzWq9iCjVhlZ3v4pE5ODxv/AAno0YuznLVy/QvuZHUlNqFNWW1+dvsaIRwVt3zfNs1UpJpKOqXil8UiqS5vRvylgALiAAAAAAAAAAAAAAAAAABFq6s9vwZkqUZLVcS/P/c2meda2ii2+tmlf7lNWMHHidvmJQck9DG+ZydN1IJRVpJ5Rl680Sk3Jtvf8CyFWKiZ6Fry1L5rKK0M0JSs41LxxV8fr+ZZwwzcJJOnbvLcna/F9GQlNJyeMZfLLn6FNbLGtKMeKUpxxvpODjFaez1iX3T56kFHG1kacZVFcqrpylHhs8kaaVVRj9EUzknOOvMjJ2i7PU645bqyRfCoqflv1dzVTm5+Wy63MtPu73m/ZcvqbIyi/C0/Y5Qysryjb4Y4kalvh1+LiJgA1FQAAAAAAAAAAAAAAAAABwrqSaXCrye3+rLThGSunrYI86SabT3589zPV4cbeaWv4GxwdSpK2mu5RXjDWLeNnwvndaXMCi4Sy8mWP7xpu5Raj4sTqoxwyvr+ZDs8YzlNT1xtZ8tblMnWgrPVfFHVfXodozxvjeTfidnv9jTlBpNapFEXPKzckzRVjGLvyvrbTQz1MXOEafxL1dr9SxqU3xaL8yynRxWUFf13l7FTqJ5KMbv5S2UW8eKy8xfTjSlvJ36PQ1KEY7RS/UppuE+GUUpLqrX9UXpJJJbF1KKUU7R/ejHiK5N33kSABeQAAAAAAAAAAAAAAAAAAAAAK5ONKEpOyjFNs8bs8X2rtTqSTxhxf+sT1O0xlOmoQjlKTVr+FfNLrbyr4rHaFCNCGC1b1lLnJ82QccmtNEXQmoU5fHLh/dj5jNNYzceTkvwZ2ooxpya4XF4q3PWyb/U1VKUaifJtLiW6ad00YpUe05WdWOOuq3s93jbe3MrUFDLTeQUssdbNFacmo1LNx1yt0+Jeq6fCddap2dqco50v+5TPRp0404Rgtoq2v5v6mX/kVO7kr9nrPh6Qn8D+V+X5hGjGPv8AF8J1VMm1jdfD8Ufl+Y0U6lKvFSg4y29190XGOHY40qyq0pOEdcqflZsLkvQqljfhd183l+U6ADpEAAAAAAAAAAAAAAAAAAAAAAAAGedSC8y+xOq3GnJrdRf4c2Z7rGVsWnFd1fGzeOnu73yuRlroSiuZrTuk9yNSnGrBwkt0Z+xtunJN3UZuK5rTdJ+5rOrZHHwyeuxClGUYKMpZS+L7+5YAdOAAAAAAAAAAAAAAAAAAAAAAAAAAAHLXRhn2OldtOUV8Kat9OaN5CS+5GS0JRk4vR2OU4xhCMYpRilolsTMeWTd9ozULa9PTmyMZun2hU1fGWln1tdtfoFLRHcb3118RvABIgAAAAAAAAAAAAAAAAAAAAAAAAAAARbUU29kUSqta4SxWr2vbq0Sr37t4q7TUrc7J3Zil2ik4zjnLju9I6rW+L6t7EW/UnGN+Vy+dJ1P2lCphlbLo7bP0YoUHGedSbnKKxjvaKfS+tyfZYyVCOSs3eVvqXR3fsiPOPqG3aSvoWA8ftVWUa3acqtSm4Uab7LGD8c/3dqrv4vFwl8ZSl2bs7p1XNqUFUm9XdeO9+af6FhA9EGOldxnxNq/hneOK3byS1u7/AMJZRUsbu1pcV1KUne/rysAaAAAAAAAAAAAAAAAAAAAAAAAADz+14wdOUYxylVhHLFdT0Dy/7ScrUcd83L/DEjPYspK9SK6m91Ix01b52V7e/QU5Rn4WYqNWOEHKaXC84ydnd2d2uen6kuztvtFS0sljq47eLhj7nL7Bwtl6G+y09BY6CZWDh0AAAAAAAAAAAAAAAAAAAAAAAAAHDzv7Q3orn+1f/jPQyWuu17+hg7TDvalDGzUo1bPk7x/0bZx7FlJ2mnfbL+WRYuz050qWceLu4fy+hdRpwpxcYJRV3739XzJq2Nl5eH6rSx2PP3I24kRcm09dMiYAJkQAAAAAAAAAAAAAAAAAAAAAAAAV1HNRvBZNeXa/onyZYUVlWtelJK3KSWvs+QQMVStxqpTum1jUhJdOpm7yadNX8Epyh1V1t7HZZzk76z57Lb20Hdyvsr681sSlUpQ4ZSs1jI5GM3xJaPKJppdoxc8k26kk0lorvRm6ErWjKWU9W/Tpt9zx7OL6P8fqeh2WWnDTl89STX9M7JRaU47M4rpuL3RtABAkAAAAAAAAAAAAAAAAAAAAAAAACqrHOLVnLpFScU36tci0AHjRVptdLrTa9yzn9PoaZ0HlCMNI3c6kt73+5ylRk8+86tQ+nmKK9GVSbmnGzjGOMiynNQiotSMVTxfRG+hBpK86mnklFJW/P+Yrj2abeU3Fu7WLWjh1utUzXCKhGyba5Xd7Lon0L48NOML6qOJU9ZSl1kWAAHQAAAAAAAAAAAAAAAAAAAedJLvJPW+TS8bWk1vbRO3hAPRBng3GdR4yxlKOOjvd3UnZvbnc5TbcqjgpLiV1UU0rq95Rv19PLYA0gzX/AG0U1NSUXdpS7uSa2vtpuXu+LxtlZ2vtflcA6dME1Xlhk5R4ocVo9P2m3r4flLKesZ68/DNSklpvq+b10ANQMMoNUHqnlaVlFqUnz3b5f5RSUqdOWTa8Cyxd2nzVrO2oBu/r0BgS4JxblOLi01xJ8U2lrJ6ddDlKOEakX3kpSivHk9U7NLputAD0LrqjpiowleTfmutY3V1vfa2mlsuQwl3dWUXG8s43UWnZOytd7LXTHiANoMlJPvHJrRrSWqV0rNLXX/KawAAAAAAAAAAAAAAAAAAAAAAAAAAAAAAAAAAAAAAA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BDAB0dHR0dHR0dHR0dHR0dHR0dHR0dHx8fHx8fHx8fHx8fHx8fHx8fHx8fHx8fHx8fHx8fHx8fHx8fHx8fHx8fHx//wQARCAEVAL4DACIAAREAAhEA/8QAVQABAAMBAQEAAAAAAAAAAAAAAAIDBAEFBhAAAgEDAgMGBAMFBgcAAAAAAAECAxESITEiQVEEEzJCYXFSYoHBkaGxI3KCsvAFFJKi0eEkMzRTo9Lx/9oADAMAAAEAAgAAPwD6MAAAAAAAAAAAHDjlGO7SMHaq081RpycdLza312jfkZp0Z01mpSv/AFvci5HL+h7ClGWzT9tTp51JOpFVFwv5dNVoyf8AeJUrqadT23OKXVWJuOl07m8FFGvCsnjpJbxlo1/qi8mRAAAAAAAAAAAAAAAAAAAAAAMVWrXjVlGEYuGMNbpO7yyV3z0RZOc1GNm1KWO0HJXlzv6dADSU15OMOl3j+JZF3it/4lZ/7FPaPAv3kclszsd0efVi1KNSEZaK0vps0TU+9UVJ7vFLXfo+jNGccPUyOeKaiuNqeLva02sU167FV9lcnhq3b+EsjNUuCEou17xTV1+As3JSkrpcuZROdKfcxpwxlCUPI44LzZf1xG5TjhbQ59SfLw7maj/1UcU0sZ5e1uf1seqYezu9aVvg++hvLYaoplHFtAAEjgAAAAAAAAAAAAAAAAABBwi3qk73/NW/QYxtFbKNrJXS02MXaa9TPuaTxaScpbvXZLoUZ9ootSc5TXOM9U16PkzlzmR65GUVJNNHITU4RmvMkTOnTyK0e7qqnGTacctd1dtW9dhOi4RUr/19jV2qhKo41Kfjj5eqvy9UYKlSqv2c4uL08Wit19foVuKV9A5y6mihSVWCnJtvXTloRcEp4uTUdfV35EaVTGOEbytvim9+ehdHs8613Nypr24n9Hsiu17JRLlJ43cvKV9nX/ErHVKMsuenL8z1SmjRhRTUbtvxSerbLi+KsijXnuzoAOnQAAAAAAAAAAAAAAAAADy+0xlSrd8k3GVsmruzStr9LFVSs69oQTlJ7Ja/Vnsb+xnr5QozlRSU0lLRLVJ3a+qItepxRu0r7llKHd04Q3xil9eZYZ6HaKdeN4visnKPS/2NB1EnFxdmrNHTB2yWtCNovOqsr68JuPK/tJPKjryqfoHsTpRUpxT24v5T04whDwRjFfKiZCn4IfuomdK3oAAAAAAAAAAAAAAAAAAAAAAAADm50AHhVIS7J2lOHhd5wXVeen94ntRnGUIzXhklK/ujL2yl3lNW8UGnH35DssozoNaprKMoc4vml6X8PuVqVpSj/FEvm86cZeZcMjYeb2uHe9opwWr7mrb6uKNFGr5JfiQbUe1pvbB/5sSPeRlGL5OWMvlIwTjJ9VGWP+E2Rsko+i/IkZqksasPb7mgsjJScl8MsStrZ9ToI5K6XN8iRK5wAAAAAAAAAAAAAAAAAAAAA4UzU4NyhtzjuvdFxxyS3aRGSut7fMdXtcpVWE04y4boxKLp1HKOjfi91tL8C6qoXbg077r19DLVk0lFaOTtfnYxSlOclDzLzR+EvVoRlLk/KWZK/ijfpdXv7EpSu03va3TQq/uywy/+3J9nTqKUZO+Dsr72fVku4snxS1IRq5NXjYk23a/JJfgaHX4Ul4rat7XM1WPd3x/2KoVLyUaixvzWq9iCjVhlZ3v4pE5ODxv/AAno0YuznLVy/QvuZHUlNqFNWW1+dvsaIRwVt3zfNs1UpJpKOqXil8UiqS5vRvylgALiAAAAAAAAAAAAAAAAAABFq6s9vwZkqUZLVcS/P/c2meda2ii2+tmlf7lNWMHHidvmJQck9DG+ZydN1IJRVpJ5Rl680Sk3Jtvf8CyFWKiZ6Fry1L5rKK0M0JSs41LxxV8fr+ZZwwzcJJOnbvLcna/F9GQlNJyeMZfLLn6FNbLGtKMeKUpxxvpODjFaez1iX3T56kFHG1kacZVFcqrpylHhs8kaaVVRj9EUzknOOvMjJ2i7PU645bqyRfCoqflv1dzVTm5+Wy63MtPu73m/ZcvqbIyi/C0/Y5Qysryjb4Y4kalvh1+LiJgA1FQAAAAAAAAAAAAAAAAABwrqSaXCrye3+rLThGSunrYI86SabT3589zPV4cbeaWv4GxwdSpK2mu5RXjDWLeNnwvndaXMCi4Sy8mWP7xpu5Raj4sTqoxwyvr+ZDs8YzlNT1xtZ8tblMnWgrPVfFHVfXodozxvjeTfidnv9jTlBpNapFEXPKzckzRVjGLvyvrbTQz1MXOEafxL1dr9SxqU3xaL8yynRxWUFf13l7FTqJ5KMbv5S2UW8eKy8xfTjSlvJ36PQ1KEY7RS/UppuE+GUUpLqrX9UXpJJJbF1KKUU7R/ejHiK5N33kSABeQAAAAAAAAAAAAAAAAAAAAAK5ONKEpOyjFNs8bs8X2rtTqSTxhxf+sT1O0xlOmoQjlKTVr+FfNLrbyr4rHaFCNCGC1b1lLnJ82QccmtNEXQmoU5fHLh/dj5jNNYzceTkvwZ2ooxpya4XF4q3PWyb/U1VKUaifJtLiW6ad00YpUe05WdWOOuq3s93jbe3MrUFDLTeQUssdbNFacmo1LNx1yt0+Jeq6fCddap2dqco50v+5TPRp0404Rgtoq2v5v6mX/kVO7kr9nrPh6Qn8D+V+X5hGjGPv8AF8J1VMm1jdfD8Ufl+Y0U6lKvFSg4y29190XGOHY40qyq0pOEdcqflZsLkvQqljfhd183l+U6ADpEAAAAAAAAAAAAAAAAAAAAAAAAGedSC8y+xOq3GnJrdRf4c2Z7rGVsWnFd1fGzeOnu73yuRlroSiuZrTuk9yNSnGrBwkt0Z+xtunJN3UZuK5rTdJ+5rOrZHHwyeuxClGUYKMpZS+L7+5YAdOAAAAAAAAAAAAAAAAAAAAAAAAAAAHLXRhn2OldtOUV8Kat9OaN5CS+5GS0JRk4vR2OU4xhCMYpRilolsTMeWTd9ozULa9PTmyMZun2hU1fGWln1tdtfoFLRHcb3118RvABIgAAAAAAAAAAAAAAAAAAAAAAAAAAARbUU29kUSqta4SxWr2vbq0Sr37t4q7TUrc7J3Zil2ik4zjnLju9I6rW+L6t7EW/UnGN+Vy+dJ1P2lCphlbLo7bP0YoUHGedSbnKKxjvaKfS+tyfZYyVCOSs3eVvqXR3fsiPOPqG3aSvoWA8ftVWUa3acqtSm4Uab7LGD8c/3dqrv4vFwl8ZSl2bs7p1XNqUFUm9XdeO9+af6FhA9EGOldxnxNq/hneOK3byS1u7/AMJZRUsbu1pcV1KUne/rysAaAAAAAAAAAAAAAAAAAAAAAAAADz+14wdOUYxylVhHLFdT0Dy/7ScrUcd83L/DEjPYspK9SK6m91Ix01b52V7e/QU5Rn4WYqNWOEHKaXC84ydnd2d2uen6kuztvtFS0sljq47eLhj7nL7Bwtl6G+y09BY6CZWDh0AAAAAAAAAAAAAAAAAAAAAAAAAHDzv7Q3orn+1f/jPQyWuu17+hg7TDvalDGzUo1bPk7x/0bZx7FlJ2mnfbL+WRYuz050qWceLu4fy+hdRpwpxcYJRV3739XzJq2Nl5eH6rSx2PP3I24kRcm09dMiYAJkQAAAAAAAAAAAAAAAAAAAAAAAAV1HNRvBZNeXa/onyZYUVlWtelJK3KSWvs+QQMVStxqpTum1jUhJdOpm7yadNX8Epyh1V1t7HZZzk76z57Lb20Hdyvsr681sSlUpQ4ZSs1jI5GM3xJaPKJppdoxc8k26kk0lorvRm6ErWjKWU9W/Tpt9zx7OL6P8fqeh2WWnDTl89STX9M7JRaU47M4rpuL3RtABAkAAAAAAAAAAAAAAAAAAAAAAAACqrHOLVnLpFScU36tci0AHjRVptdLrTa9yzn9PoaZ0HlCMNI3c6kt73+5ylRk8+86tQ+nmKK9GVSbmnGzjGOMiynNQiotSMVTxfRG+hBpK86mnklFJW/P+Yrj2abeU3Fu7WLWjh1utUzXCKhGyba5Xd7Lon0L48NOML6qOJU9ZSl1kWAAHQAAAAAAAAAAAAAAAAAAAedJLvJPW+TS8bWk1vbRO3hAPRBng3GdR4yxlKOOjvd3UnZvbnc5TbcqjgpLiV1UU0rq95Rv19PLYA0gzX/AG0U1NSUXdpS7uSa2vtpuXu+LxtlZ2vtflcA6dME1Xlhk5R4ocVo9P2m3r4flLKesZ68/DNSklpvq+b10ANQMMoNUHqnlaVlFqUnz3b5f5RSUqdOWTa8Cyxd2nzVrO2oBu/r0BgS4JxblOLi01xJ8U2lrJ6ddDlKOEakX3kpSivHk9U7NLputAD0LrqjpiowleTfmutY3V1vfa2mlsuQwl3dWUXG8s43UWnZOytd7LXTHiANoMlJPvHJrRrSWqV0rNLXX/KawAAAAAAAAAAAAAAAAAAAAAAAAAAAAAAAAAAAAAAAAAAAAAD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71600" y="2155983"/>
            <a:ext cx="6634286" cy="2638426"/>
            <a:chOff x="971600" y="2155983"/>
            <a:chExt cx="6634286" cy="2638426"/>
          </a:xfrm>
        </p:grpSpPr>
        <p:pic>
          <p:nvPicPr>
            <p:cNvPr id="6146" name="Picture 2" descr="https://timgsa.baidu.com/timg?image&amp;quality=80&amp;size=b9999_10000&amp;sec=1498710610085&amp;di=36432e4599896de31f9bd03b0617d3d3&amp;imgtype=0&amp;src=http%3A%2F%2Fwww.wendangwang.com%2Fpic%2F15555f0efbaa75d674edfa2b%2F2-810-jpg_6-1080-0-0-108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90" t="30913" r="27339" b="20357"/>
            <a:stretch/>
          </p:blipFill>
          <p:spPr bwMode="auto">
            <a:xfrm>
              <a:off x="971600" y="2168559"/>
              <a:ext cx="3502456" cy="235436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timgsa.baidu.com/timg?image&amp;quality=80&amp;size=b9999_10000&amp;sec=1498710764256&amp;di=32b487d5db989ac99f1be33003e333b9&amp;imgtype=0&amp;src=http%3A%2F%2Fwww.pep.com.cn%2Fwebpic%2FW0201111%2FW020111115%2FW02011111539823925504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2155983"/>
              <a:ext cx="1809750" cy="2638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499" grpId="0" build="p"/>
      <p:bldP spid="5" grpId="0" build="p"/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3" name="Text Box 13"/>
          <p:cNvSpPr txBox="1">
            <a:spLocks noChangeArrowheads="1"/>
          </p:cNvSpPr>
          <p:nvPr/>
        </p:nvSpPr>
        <p:spPr bwMode="auto">
          <a:xfrm>
            <a:off x="714990" y="5249414"/>
            <a:ext cx="2166158" cy="62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4" tIns="45717" rIns="91434" bIns="45717">
            <a:spAutoFit/>
          </a:bodyPr>
          <a:lstStyle/>
          <a:p>
            <a:pPr defTabSz="914784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900" b="1" dirty="0">
                <a:latin typeface="+mj-ea"/>
                <a:ea typeface="+mj-ea"/>
              </a:rPr>
              <a:t>    </a:t>
            </a:r>
            <a:r>
              <a:rPr kumimoji="1" lang="zh-CN" altLang="en-US" sz="2900" b="1" dirty="0">
                <a:latin typeface="+mj-ea"/>
                <a:ea typeface="+mj-ea"/>
              </a:rPr>
              <a:t>电子？</a:t>
            </a:r>
            <a:endParaRPr kumimoji="1" lang="en-US" altLang="zh-CN" sz="2900" b="1" dirty="0">
              <a:latin typeface="+mj-ea"/>
              <a:ea typeface="+mj-ea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80792" y="4650710"/>
            <a:ext cx="6461064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 algn="l" eaLnBrk="1" hangingPunct="1">
              <a:defRPr/>
            </a:pP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原子核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中除了质子还有其它什么粒子？</a:t>
            </a:r>
          </a:p>
        </p:txBody>
      </p:sp>
      <p:sp>
        <p:nvSpPr>
          <p:cNvPr id="3" name="矩形 2"/>
          <p:cNvSpPr/>
          <p:nvPr/>
        </p:nvSpPr>
        <p:spPr>
          <a:xfrm>
            <a:off x="2900740" y="5244699"/>
            <a:ext cx="910584" cy="618926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defTabSz="914784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900" b="1" dirty="0">
                <a:solidFill>
                  <a:srgbClr val="FF0000"/>
                </a:solidFill>
                <a:latin typeface="宋体"/>
                <a:ea typeface="宋体"/>
              </a:rPr>
              <a:t>NO</a:t>
            </a:r>
            <a:r>
              <a:rPr kumimoji="1" lang="zh-CN" altLang="en-US" sz="2900" b="1" dirty="0">
                <a:solidFill>
                  <a:srgbClr val="FF0000"/>
                </a:solidFill>
                <a:latin typeface="宋体"/>
                <a:ea typeface="宋体"/>
              </a:rPr>
              <a:t>！</a:t>
            </a:r>
            <a:endParaRPr kumimoji="1" lang="en-US" altLang="zh-CN" sz="29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B26D3286-57D9-4369-828D-FD00BBF56FBF}"/>
              </a:ext>
            </a:extLst>
          </p:cNvPr>
          <p:cNvGrpSpPr>
            <a:grpSpLocks/>
          </p:cNvGrpSpPr>
          <p:nvPr/>
        </p:nvGrpSpPr>
        <p:grpSpPr bwMode="auto">
          <a:xfrm>
            <a:off x="714990" y="2230709"/>
            <a:ext cx="2089265" cy="1211431"/>
            <a:chOff x="1202" y="3339"/>
            <a:chExt cx="1361" cy="763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xmlns="" id="{087E6364-B6BF-427C-82B7-1F03770FD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339"/>
              <a:ext cx="13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233" tIns="50617" rIns="101233" bIns="50617">
              <a:spAutoFit/>
            </a:bodyPr>
            <a:lstStyle/>
            <a:p>
              <a:pPr defTabSz="914784">
                <a:spcBef>
                  <a:spcPct val="50000"/>
                </a:spcBef>
              </a:pPr>
              <a:r>
                <a:rPr kumimoji="1" lang="zh-CN" altLang="en-US" sz="2800" dirty="0">
                  <a:ea typeface="黑体" pitchFamily="49" charset="-122"/>
                </a:rPr>
                <a:t>核的质量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xmlns="" id="{2CBCE604-719E-4A52-B083-A79B4CBC9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3766"/>
              <a:ext cx="13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233" tIns="50617" rIns="101233" bIns="50617">
              <a:spAutoFit/>
            </a:bodyPr>
            <a:lstStyle/>
            <a:p>
              <a:pPr defTabSz="914784">
                <a:spcBef>
                  <a:spcPct val="50000"/>
                </a:spcBef>
              </a:pPr>
              <a:r>
                <a:rPr kumimoji="1" lang="zh-CN" altLang="en-US" sz="2800" dirty="0">
                  <a:ea typeface="黑体" pitchFamily="49" charset="-122"/>
                </a:rPr>
                <a:t>质子质量</a:t>
              </a: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xmlns="" id="{C5881AD4-5B72-4E10-B6A4-01FA6198F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3734"/>
              <a:ext cx="1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xmlns="" id="{717AC468-AD00-40A0-B5EF-5E197C3CB349}"/>
              </a:ext>
            </a:extLst>
          </p:cNvPr>
          <p:cNvGrpSpPr>
            <a:grpSpLocks/>
          </p:cNvGrpSpPr>
          <p:nvPr/>
        </p:nvGrpSpPr>
        <p:grpSpPr bwMode="auto">
          <a:xfrm>
            <a:off x="3832262" y="2246423"/>
            <a:ext cx="2035882" cy="1211431"/>
            <a:chOff x="3258" y="3323"/>
            <a:chExt cx="1385" cy="763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xmlns="" id="{A7C76E1A-0B17-4225-BA88-A2F247CD1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3323"/>
              <a:ext cx="13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233" tIns="50617" rIns="101233" bIns="50617">
              <a:spAutoFit/>
            </a:bodyPr>
            <a:lstStyle/>
            <a:p>
              <a:pPr defTabSz="914784">
                <a:spcBef>
                  <a:spcPct val="50000"/>
                </a:spcBef>
              </a:pPr>
              <a:r>
                <a:rPr kumimoji="1" lang="zh-CN" altLang="en-US" sz="2800" dirty="0">
                  <a:ea typeface="黑体" pitchFamily="49" charset="-122"/>
                </a:rPr>
                <a:t>核的电量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xmlns="" id="{7129853A-6D85-4153-A050-79F0DFDFB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3750"/>
              <a:ext cx="13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233" tIns="50617" rIns="101233" bIns="50617">
              <a:spAutoFit/>
            </a:bodyPr>
            <a:lstStyle/>
            <a:p>
              <a:pPr defTabSz="914784">
                <a:spcBef>
                  <a:spcPct val="50000"/>
                </a:spcBef>
              </a:pPr>
              <a:r>
                <a:rPr kumimoji="1" lang="zh-CN" altLang="en-US" sz="2800" dirty="0">
                  <a:ea typeface="黑体" pitchFamily="49" charset="-122"/>
                </a:rPr>
                <a:t>质子电量</a:t>
              </a: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xmlns="" id="{324C5ECE-4BCA-4DB0-80A0-F05FED671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8" y="3726"/>
              <a:ext cx="1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 Box 12">
            <a:extLst>
              <a:ext uri="{FF2B5EF4-FFF2-40B4-BE49-F238E27FC236}">
                <a16:creationId xmlns:a16="http://schemas.microsoft.com/office/drawing/2014/main" xmlns="" id="{78C16F58-73CC-4BFF-A431-B1FEFC7BC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800" y="2374552"/>
            <a:ext cx="1387889" cy="112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9600" dirty="0">
                <a:solidFill>
                  <a:srgbClr val="FF3300"/>
                </a:solidFill>
                <a:ea typeface="黑体" pitchFamily="49" charset="-122"/>
              </a:rPr>
              <a:t>=</a:t>
            </a:r>
            <a:r>
              <a:rPr kumimoji="1" lang="zh-CN" altLang="en-US" sz="9600" dirty="0">
                <a:solidFill>
                  <a:srgbClr val="FF3300"/>
                </a:solidFill>
                <a:ea typeface="黑体" pitchFamily="49" charset="-122"/>
              </a:rPr>
              <a:t>？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B3CB46EC-23FC-4809-B9E5-C820A9DD6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254" y="2405874"/>
            <a:ext cx="791095" cy="70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4784"/>
            <a:r>
              <a:rPr kumimoji="1" lang="en-US" altLang="zh-CN" sz="4000" dirty="0">
                <a:solidFill>
                  <a:schemeClr val="accent6"/>
                </a:solidFill>
                <a:latin typeface="Verdana" pitchFamily="34" charset="0"/>
              </a:rPr>
              <a:t>&gt;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527795" y="774264"/>
            <a:ext cx="4706705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algn="l" eaLnBrk="1" hangingPunct="1">
              <a:defRPr/>
            </a:pP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原子核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是否由质子组成呢？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547047" y="2230709"/>
            <a:ext cx="3129408" cy="1222529"/>
            <a:chOff x="6633433" y="4918858"/>
            <a:chExt cx="3199398" cy="1290447"/>
          </a:xfrm>
        </p:grpSpPr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7254974" y="4918858"/>
              <a:ext cx="2577857" cy="1290447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101233" tIns="50617" rIns="101233" bIns="50617">
              <a:spAutoFit/>
            </a:bodyPr>
            <a:lstStyle/>
            <a:p>
              <a:pPr defTabSz="914784">
                <a:lnSpc>
                  <a:spcPct val="130000"/>
                </a:lnSpc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原子核不仅仅是由质子组成</a:t>
              </a:r>
            </a:p>
          </p:txBody>
        </p:sp>
        <p:sp>
          <p:nvSpPr>
            <p:cNvPr id="22" name="右箭头 21"/>
            <p:cNvSpPr/>
            <p:nvPr/>
          </p:nvSpPr>
          <p:spPr bwMode="auto">
            <a:xfrm>
              <a:off x="6633433" y="5432329"/>
              <a:ext cx="621541" cy="21713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2588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00" b="1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" name="AutoShape 4" descr="data:image/jpeg;base64,/9j/4AAQSkZJRgABAQAAAQABAAD/2wBDAAsLDQ0NDQ0NDQ0NDQ0NDQ0NDQ0NDQ0NDQ0NDQ0NDQ0NDQ0NDQ0NDQ0NDQ0NDQ0NDQ0NDQ0NDQ0NDQ0NDQ0NDQ3/wQARCAEsAOwDACIAAREAAhEA/8QAjQAAAQUBAQEAAAAAAAAAAAAAAgEDBAUGAAcIAQEBAQEAAAAAAAAAAAAAAAAAAQIDEAABAwIDBAQICgkEAgMBAAACAAEDBBEFEiETIjEyQUJRUgYjYWJxcoGSFDOCkaGissLS8BUkNENTY3Ox0YOTwfKj4iZEs+ERAQEBAQAAAAAAAAAAAAAAAAARASH/2gAMAwAAARECEQA/AGIMxSxtme2btVsV+1V1GO+59wftKesRTb3vxfRc+bVm4InvxukzaIoMr9qK2nFCxM7tq93dGiAbS9rrraJXTTkV+DW+lA5lHTLZOC3+UwOltWZ79L8UZFbRnd3QGTtwZ7IHt2Jh5B6xN86kBlMWLOP1kU2XSgyipptCLaydHbZVsldTg7+KI/8AURBmIeVR3Eb8PpQFiNOX/wBV/wDdJNC9VM/iomEb9d/vKwOuLapu3HgpDwVGTNKYD7FXNVRsTgbOPnXuyCQ7aN6UQ38i5mZ2YhdnZ9WdtbrndAJMz+lA7N2Pa3ajd37Lt2qOb+lBz5dePBMvbXoSvpZ0BvqgR7aWQu6R3TZO+rNwQcbpknfiztbpSk79qad0DT2d3v0OocnM6lE+rqJJzJvR6mEQxC6ae+ru7p433VHzNZQc7vbimSJ0pEkt0+RUKF78WUhnZmbtdR2u13a13Tzcu8gbJ9XQpDcbOROwj3iVVUYg2owN/qfhSCwnqIoOZ8x25Pxd1VR1Msz90b/nMSrt4y6cxKzpcNrp7PHEbNe93GzJBKBhiHedme/Z95NlM5Fxf3iV3TeDlST+OPLr2rS0uBUsD972IPPRpamYuvx7yt6XApTtIZfQvRBpoQ6jJ4RG3BvmUWMfFgUYGx5e6rb9GwZVd6ICWRka7B5cpbORYeuopITIJAcS/PKvYydV9XBDVRkE0YF7FSPF45pqUnt7hKwCsjmt1C7C4e8rnFsFIP2e5j6Vip4jiLKbOxC60y0WZ2fR+KAzZ+LN2qlirCCwyXMVYsbZc1+hA4RMmXJ+F0JPw0TbugUn8qbukJ01dnvqiiJ211tbtTbu1nu6Eulr+hNE/tVCu7cdVFPj/wD1O3UcuPtQepSG1mTLskK97dHlXXUHNbR+nsdJdcXQhJ+CB0OLehFKbCLkXVZDH0KpxWZ7DDfzi+6KCvqqkpyfjkvuipWF4XU4jJ4ofF/xe6iwXDTxKoya7GPLtj/PXNeuU0MVLEMMIMACyCvw7BKGiFvFtNL3zV82WzbqZ1ToXWFclRWRWQNIU7ZD7EDSAn8qddRpHduhA2ZcVGI0Zl5FEMvQgjVTPp3VkMVw1zApAZnK17W1daeSV/JuknJGaWP3lR4zIziVnbVuh07TTZHydUvoJW2NUjxSudlnHW2V25N2+lNu/lUaGRjBu0Ud1ATk3C6avqgJ+LoWfi7vwVCkTX4pu/FCV7u6F766oFuyaJ9USElR6a9tXvZ/7pu/FITpNLLKuuha7lZr2Z0LO+jcGSszsTelBL6FmKtylqCEWd97ILfVWiM8sZF3RJR/Bmm+EVu1P90xSINzgtG1BRRx6bU22k3rl1fkK4j4plvT0J8FlT49CeTAox9Kge0QoVyDkiRIgbNMH/wniumD9qCIbvboUCR+PoU8+tx9CgyDw9KoqmvtH0fj86deR2vw3vKkluxOzu+jXuzKrOUhu/ltxQVWOlpw7ywklrutdis12s+mbW1+ssdI+q0hynLf9ZTVUs7s/lZ7qyE9GVRz2uge13ZcTu3F0DopbPbyXQ/4XMXR5ED3uyI53bsQv0pdEj3VHpJdCDq8ETXs1+y/oSOTcPIsqbZmunNUAu3k4+1Hrwtd0EasJxgPXq/aJaTwYjYKUpNN8i+qsxX/ALP8sVpfBw2+B2bV2MtEGmAnzKUL6qGDvl5elShvosKlCnRTIJ26BzRdpdJmQu6Dv7LkOZNbTigJ+lNLnL0Jspoxbmb50DEgvqoRs7Nx+hFNWwi/N09uiV5AkHmZUUlSTsXG2qoKknDNrykrzEdzhb5lmajObEV3yqjPYiRfQqEloq28jcOhZsuK0yFTICzBlUFSKfiXoVEtNESVn46pk1Av+El0zmdLmVB3XX8qbXIPUGcdkJ+QVCPNfNd1WxTSMGUTezPwR7d/KsxVoBPbi3BcxN0u6r2l8ul08Mj65df+EDtVvwnx4ZvdVh4Mz/Gx+qomjWJ3uzuLuLdHmprCSamxHZ9WV8iD02DgrAR0UOAOHoUKvxWOnLvrCrlI7rBVPhFUa+J+0qp/CSrHqN9ZWaV6hnSCXHgvOKPwilmlYJB5nst7SFuCkDxlqq6qrIoG8YX0qzlH+y868IoyzOWZ0DmKeEjR/s+/osoWI4jVnuZ+PUUJ2iEm2vuAtlh2JHDF+q0IbvmEZ+tu8v8AuLSKkcPxIwc5Qk+shhrKuhk53OO3Iryv8JKyjlaOopQ3gH63y1SVeKUdePxOym9KC4OvCrBsts1lWk5ZnHot2aZlVC2yMS3g17eb1VPhPOT6/nqoK+rYbcFlZed1t6uJ8uaz2yrE1HxhesSBlEBcU7TU01VI0cIOtY2D0lHBtKsmOS3XMg93KqjHkaDM6mV0UInnp38VuqvVBrkCVA4iZA19ESDXDw4dCFIzvwZ027qB7TRr9KJiIbiz+QlGuhvbpQWoVI5cvTb2KG8xBMMvcMTUb2q/w7BKuup/hMeQI7l8Zm3svqoPQ2qR+Bba/wAbGJjr3hVFhVGMhS1MxNzl1uVP5H/RNPH1hDZ8e6WX7azGIVE5ZMOp75d3PrzZu8sq2FRiuDwfuxqf6cYrKYxX0pWyYW9PtB3DPczLTYdg7U+GThk/XJ4T8Z05iHdEVjf0TjWITsEsU25lDxvJkQVMcsGZiykBXXrOBztNTB6FTB4LNmh8awHEI8nW95aOlpgpb5O1FWM3IsHikJ1BkEfblW1qX8W/oVLTg2YuHFQY2PwVqiqBEpWCPKJFPb/xiK9ApMPgpqMqQRb4vJn7ynhy8UBR+VB5RW+DWLy1vVmjzfHSS9T7am1eAw5IKWKxz/vpV6KcOnOXzpkacI76byDzpsJmpQKI/Gw91PxUBwsJW3VuZomsqerZhDd7EGcrBZoSd3u46szNa6wVXD43hzF9pbaunHK+vt85ZPN+sx/1B+0tI2OFQ0+EUZVErDtMiweI1UtbOUhk+XeyeapmJVkpyvBM5ZM3Ip74VHLSDUU558uXqoM6bN8BH+ZUF/441Xq1xBtmEEPrmqpaRyJCiQEiQIkGrfyIHRugQCkSrnQAtTguPTUTR08njKXuW3x/PcWXSxG0cgH3TF/SKD2QGhqom2VnjkcpA7N7eTVLg8O0llkFvGZk7hMUcUA7IvE/ufUkV70MubSPHDNEOTOykiJd50t3RIBdt1Qi5vapxcFC63tQLM3i39CpIufh0rQm246zUjkNS3pQXsL7qddQYjfTRTlA3mdJ2rkzKfFUNznostiVQw/WU+qnfXj86y1dIUjvp/2VFHWSCQvprm7VW0wPtw06ymTC9y3ulBTN40SVRYeEWH7WKKtit8Xkm/ErHAc36Gq87fFASXGZ8o01HAO2zRhnjy5+r9tBPJHQ4cNNnbbVkgSyh/ChjQef4ge0qpi88unu7qhJyUs0hl55JtaRyJCiQKiQokGr1Tbpx0DoBdIue6RByBEgdB6Z4L1ZyUAhe/waUovkFvD9pbOOXRea+BtQGerpD/exjJGtxAT34rDS4Ykaig/lZPs6gGR00Ns3QulfsXmmIeEdRTVBRbJ/FkWfOrKV6ccg24twWUqaho6od5rX1a6xs/hFUzdLCqGorauoJ/GKo9YnrQyZ8zKzpp9oDcV5Dgo1s1QAERlHmHP7y9ajHdH0CpFSSJQZyfVS3fRVFXms+qgq6otC/wAqikZtS1a3G76I6uUs2S/T22SStlj3mvyv6VoZ2oPfJNiWren7SclYSIito7/OopPkF5Pzuoy9CpvEvJuAcmQAz5f5azHhBFFQ0pEP7TV5Ytp/K/lqyw3F6WSJtpIPL13WV8JcSCskjiiLOELorLpEqRaRyVIlZASVIlQaxA6cfoTb+VkAuhRPbikQC6B0aFBKw+Q46ymIL5tsHL6y9fdnY3G3Llb5S8gw0xjrqQz5RqIS/wDIK9lmdnmbKTbzD7yyp4H4KVf0qEzvqzsjeVRUobO7u/Fu1UOL4NSVh7cw8dlV4D6exARN2oPHMVwg6WTdF8t0zQ0J5+VepVlI9S7bu6o8WG+ayqIuG0oQDw6OzVXwu2XioRQmDbiTaSRtyqKkyO9n4quI2kF+jt1U5pRkFU9SLxl0oM/XCPwqJdXDuvl5LI661hv3x6NU7UCJ0/s7VUZWQW01UCS2xm06pKZIWpelR5rbIgs9yYlUZp73fVCjPmQqjkiVIgRKuSoFSoUrINcgfpROge6AVz2SpEA6IEaFA2r/AAKvmCthjklLIfi98i3e6qF0DOQExC9nEh94UHuIm3b0JGuZtpoqrDKsKqmimF25N/1/+6u4OBLKilmCNuKhz19LSBtKmUOHaoFdR1NcezjkeCPryW3/AJKZj8GKDP8ArU1RU/1JEFcXhdGE37M+w9ZN4l4STVY7HDIZSIh5xjzmtWFDg9MOTY03y8qV6zCqP4sqYNOps/uoPOxl8J/4dRx68YqWEPhPPbeCL19n+BbZqx6n4oH+ZPjftQZmipcWgP8AWJIZPUzK2NszP/hWBOyrpjbM+VkVncQBreq/sXVQsFK+nUXV978zXIlHxA/1cdeYR8iIy521u73Ir6qJmaQ200ES6de6iqJHQ0MTmxFfrZR0VRS1I+NJR1bYlCWfldVKo5IlSIEXLlyBUSFKg1iF+lGkdAHtSOlSPboQA6B0aTRACbdOPZNug0Xg/X/B5Xgkfxcr7vmmvS4JiyLw93fR2d2duDr07wdxAaulySF4+Dn84eqpuGNlE+iUyFQglZPO7E3FRpS4pS09T1HVNBh0ET8nvLXvTPJlUoKKGyIzscmV2FTRMtFYyUUSD4OIi/oRVfKb5VWyyhZ951Kn5suqocRMYQdBWTzPt2FQcVqcxZPV6VCKo3s//KrpTcy6VWTgBtibitNBSbERPzexN4JR6PIY7quattRjG3ETJRUfBqQKrFQAwzhsZdt/qc2ZYfH8MPDK+en/AHWbPD/SXsfg5SbMJasx+P8Asf8Auqfw2owlGkqMvKZRSepIg8XXKfW0pQE38Ms2X8KgLSESJVyDly5cg1zdlkjokL39iAULomQugB0KJ7IXVAIE46bUAOpFHVS0kwzRF5C87zSTCFUelYXi0dU7CT5St1tFq4+heOYVvVGzvziWz9cd4VtaLFShdoqjTKsq9CDgyCWTJ0qjhxWnyc/R2pqbEoJh3Tb51BfDKxChImyvmdZ2bGKSAW3+hUtXjhZXCJn3m5kFxW1Mcebe6VhMRqXmJ/SmaipOV983VXLMrgbkfjqnaSAp5RHyqK1yf2rU4RC0e89sxMqjSQR/B4WBSKGhKrl3uS47TT6qWjhOqNg1Wyp4QgBgFuhZUYiwCID1WWV8LJIwowA/3sorXLy/wmnaurGiAvFUrkPHrlzfZQZqohGUiEuW3aKzdZSHTk38PqLVDATuXXy5fkp+oAdmMMkTcOr1h7yqMAkV1iGHFD4yP4sm91UyoRclXINckdF2O6FALoEXoXE3lVQD2QuidC/lRQIUb2QIASIkKB2mN4p4ZBbklAsvyuVb/FaF5RaUAITybwl3lhaBxGtpc9svwiH/APQV7bikY5x88RWdHjsm0jfrJjbP2kt5W0Ud33elZKqpbFut09iCpKYrpNtJ2p44SumMnFUNu7ocrp5hTjC+lm0QBBG11rsEpJqyXcZ9n1zt9lBguCTVxCcjPFTejn9X8a9SpaWKliGKIG4KaEpKaOmjYAZSlyEna3FRVdi1X8DpJJOvlLZLzRmzOJjlLMxbYS4GRfZWixadquo+MII4PitNzP8AgVe1KfOBBLqgbMYRjePK4+egaEhF84sfLlIFYPTiUT52LhlJRZAOMg2ZPs7b6CvnjgMVQV2Dvl2lOO9bk/CteUISu26/rh94VKGEsuXKHDnug8bJnF3G3K6RbDEMMCaqn4QT8/8ALl/CqSTCcQAv2cz84ORVFyhdOIHWkBr/AJXOldA6AFzpULoAf0pEqT2IpELokLqBGfeZfQMWWvoKWYObZBJGvn1e3eBs+2weD+UcsSCNVg+uYXAvz9RZmphfqg97EvUqimjn5vfWfqcLML6bVZHm500mu4q2SNrv0LXVxDBmAr+6odFgtZXlnytHDfnP8KozEcRSm0cQuZk/KK3uC+DfLNWf7X4u8tRhmC0lAPJ4zvn+d1XfsUDUcYRi2QUSVIgFZrHqwowGnhLxsqvqiUYoykN+USWHFinqJKo7ZpX8X/S6vy0EZtwW0vm9vyiXRTvnYMrDlUko3uQNoJMWX728mmbVtqG9m5hf3UVOYrjmImLT0IjCEo23ur+fVSNANm45et+JOFE2V+HVL8WVBEYXjZtzNl7j/WSRZbHsyfm5TUlh2bZ/z8pFulv2Zszc3nIrL1IDNiTBaxbHtU1onDdzuo1Yw/pem6maIun1laFIPkRGJdB7Ef8AdA/F7LbIUKca3HS6R0Db29qDtRoEUDoXRPxQogUisKWiqqom+DwGfn2sHvFuLS0vg3u7Stm6Pi41FYprvZmZ3d9NF7N4FxnFhbAY/vTNUtNhtMLgQRAG8OTT6xZuutjhzhtZIe6AqUXKg4jWDRw5+MhP4sFNWHxkppsSfLfZwgIcO9vEgpcUkr62BxlhhPzwAmk+Tv8AyFb+CFafjMPqC+LbxKRp4gF9ruFZY6srSp6+OpptySKTq/nkNB7SSFMU0w1MEM/8tSEAoHR2UeqkaGIkFNiMm1kGn6m9n1VPMw6enL/7D8tWEcRa5/jDf/qkCJjEgJ83M29xUVAaKTKxX/PeR7NpAtILiQv1XUoIiCwpJs4vnBs2V+Xze8gQRaz5C1y8pd3vIGEgHeF+KM/GBy5SsjictnxQNCwkOX3vldVBIGXd1t9DipDMF3LosmZ5GtxZFZrEMgYjRs+uheh1Jli33yHYVX1xEeI0mnKQqdNnGQ8pNlzIjJvb5kL9GiP/AAke3Stsm3Qo3+hNopPKgWgoMBr6xhPJsYy68n3R51uMO8HKGmy7QNvN35PuqVHm9JhddWE2yhLL/ENsge8X3FtsP8F6eG0lWfwg+5bxa2uxEXbT6FxC30KKgxxhFugIgHdtomzHbP5gv73neoinIr5MvTdEEmboUUzka+71M3Qqihr/AP5Bss25LDsloZGyRuYt1SWGweF6jF/hGV92Xd95VHqz/wDCw8VTv1E2mQ5j+0tViUhR0x5L5159iNVTxA0WbJLZBVY1UjmfZEqvC6SWrnHTdvzE2nvKNHI5TsVszdbRbChz5fExv7qDa4SL08Q0pk38tXCxUMVdtYZ97xRb3qLbC7GLehAiopc1RIXcjf8AJK2qTyjl6xqtbcFw8n1kEcxLQuOVNmDvvi7sf3VKJt29n3kDXZme3DTyKKas6W1tba2v8lcTtZ8uj3RZuX0IGn2d+DJqSMe106QMQ7t+PLayAn08o+RBGeIhB2N349vVTZAFreT6qkncmaxNl+lM6Z/YislXs4YjT+sKtpcmbo9Kr6uYf0iHDNEY73yesrORhz8ERiF0cUsxsEQEZl3BUujo56yYYYAci6xdQPOIuqvU8Ow2nw+IQAWKW3jJe9+EFtlh6LwZqpm/WJBgG3ZnP8ArUYfgNFSeMy7aTvyN+QWiuK5uCg4PQj6UTcE1Z8yKIjTTE2rpz2IHyoGJHG3BBHHvMniHX2JQZ1BExOb4PTSeoSrcAiaOF5ibfIs67H5hGII7dcUEUjhTgEd+VAuN4q8WbL2ZeP2l5dLPJV1OaQusKvscMu1VOHUkkhDJl6w9CouKWljp8Rg+ED4io9zOvUaajih6rLznF/2cA/hsJ/n1F6B4P1XwzDqeX95l2cn+moLfIKAfFnk6tiIfvJ9Rqt7B5bqiJK+0kfzWTIgWrombyonu2rf3UAXbsTb24f3RPe7OOjX1ZdbXgoI5hx0/PeXMNnbjwUrqpiRAT5bdHBRnjzetf6vdROQhG5k/KyxeKY0fxdHmz350Ve1k8NGxZzbh7yy9VjJS7lGLlJfdKybp6GtxU89UZZFpaHC6ekbcBs35y5UGdoMNmknapqSf1PPV+xW6OV1amLWZV5w5yzfT2oNRR0dPRx5II2D734lMLgy5F1broyZEdU+LLgZkqASJ0Ds+jo0iAHvZ030J521dCTbvtUUIpbMhj4Iz5UgxeKmU9UNNlzairYgCCD5P5FQYxb9ISfm26ixEivs+r3VBgMRkOrqn03cy9AoYY4aKPdbkWMlEQqvlLV1EhfAvYgydfMdVVNTx7+8vSfB+NqeLY+qayOB00WYpMu9nyrV4cZfDS/pl9pMGoVZIWc3U6Qt1/Qq3s9CoR+jRARPrb2s6K7pbaOsgH4PouB3+hGCR2a979PQgbN7cHTMhMn8jXfjxSPGPlUVDcAPcPlMSVTFhlNTGWWNuJf8AVX+zG7f2ugkjErcd1+1BAjYc26KLVndlMaMfy6XIKKgkohGN1bPEH5dNfB4tfx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data:image/jpeg;base64,/9j/4AAQSkZJRgABAQAAAQABAAD/2wBDAAsLDQ0NDQ0NDQ0NDQ0NDQ0NDQ0NDQ0NDQ0NDQ0NDQ0NDQ0NDQ0NDQ0NDQ0NDQ0NDQ0NDQ0NDQ0NDQ0NDQ0NDQ3/wQARCAEsAOwDACIAAREAAhEA/8QAjQAAAQUBAQEAAAAAAAAAAAAAAgEDBAUGAAcIAQEBAQEAAAAAAAAAAAAAAAAAAQIDEAABAwIDBAQICgkEAgMBAAACAAEDBBEFEiETIjEyQUJRUgYjYWJxcoGSFDOCkaGissLS8BUkNENTY3Ox0YOTwfKj4iZEs+ERAQEBAQAAAAAAAAAAAAAAAAARASH/2gAMAwAAARECEQA/AGIMxSxtme2btVsV+1V1GO+59wftKesRTb3vxfRc+bVm4InvxukzaIoMr9qK2nFCxM7tq93dGiAbS9rrraJXTTkV+DW+lA5lHTLZOC3+UwOltWZ79L8UZFbRnd3QGTtwZ7IHt2Jh5B6xN86kBlMWLOP1kU2XSgyipptCLaydHbZVsldTg7+KI/8AURBmIeVR3Eb8PpQFiNOX/wBV/wDdJNC9VM/iomEb9d/vKwOuLapu3HgpDwVGTNKYD7FXNVRsTgbOPnXuyCQ7aN6UQ38i5mZ2YhdnZ9WdtbrndAJMz+lA7N2Pa3ajd37Lt2qOb+lBz5dePBMvbXoSvpZ0BvqgR7aWQu6R3TZO+rNwQcbpknfiztbpSk79qad0DT2d3v0OocnM6lE+rqJJzJvR6mEQxC6ae+ru7p433VHzNZQc7vbimSJ0pEkt0+RUKF78WUhnZmbtdR2u13a13Tzcu8gbJ9XQpDcbOROwj3iVVUYg2owN/qfhSCwnqIoOZ8x25Pxd1VR1Msz90b/nMSrt4y6cxKzpcNrp7PHEbNe93GzJBKBhiHedme/Z95NlM5Fxf3iV3TeDlST+OPLr2rS0uBUsD972IPPRpamYuvx7yt6XApTtIZfQvRBpoQ6jJ4RG3BvmUWMfFgUYGx5e6rb9GwZVd6ICWRka7B5cpbORYeuopITIJAcS/PKvYydV9XBDVRkE0YF7FSPF45pqUnt7hKwCsjmt1C7C4e8rnFsFIP2e5j6Vip4jiLKbOxC60y0WZ2fR+KAzZ+LN2qlirCCwyXMVYsbZc1+hA4RMmXJ+F0JPw0TbugUn8qbukJ01dnvqiiJ211tbtTbu1nu6Eulr+hNE/tVCu7cdVFPj/wD1O3UcuPtQepSG1mTLskK97dHlXXUHNbR+nsdJdcXQhJ+CB0OLehFKbCLkXVZDH0KpxWZ7DDfzi+6KCvqqkpyfjkvuipWF4XU4jJ4ofF/xe6iwXDTxKoya7GPLtj/PXNeuU0MVLEMMIMACyCvw7BKGiFvFtNL3zV82WzbqZ1ToXWFclRWRWQNIU7ZD7EDSAn8qddRpHduhA2ZcVGI0Zl5FEMvQgjVTPp3VkMVw1zApAZnK17W1daeSV/JuknJGaWP3lR4zIziVnbVuh07TTZHydUvoJW2NUjxSudlnHW2V25N2+lNu/lUaGRjBu0Ud1ATk3C6avqgJ+LoWfi7vwVCkTX4pu/FCV7u6F766oFuyaJ9USElR6a9tXvZ/7pu/FITpNLLKuuha7lZr2Z0LO+jcGSszsTelBL6FmKtylqCEWd97ILfVWiM8sZF3RJR/Bmm+EVu1P90xSINzgtG1BRRx6bU22k3rl1fkK4j4plvT0J8FlT49CeTAox9Kge0QoVyDkiRIgbNMH/wniumD9qCIbvboUCR+PoU8+tx9CgyDw9KoqmvtH0fj86deR2vw3vKkluxOzu+jXuzKrOUhu/ltxQVWOlpw7ywklrutdis12s+mbW1+ssdI+q0hynLf9ZTVUs7s/lZ7qyE9GVRz2uge13ZcTu3F0DopbPbyXQ/4XMXR5ED3uyI53bsQv0pdEj3VHpJdCDq8ETXs1+y/oSOTcPIsqbZmunNUAu3k4+1Hrwtd0EasJxgPXq/aJaTwYjYKUpNN8i+qsxX/ALP8sVpfBw2+B2bV2MtEGmAnzKUL6qGDvl5elShvosKlCnRTIJ26BzRdpdJmQu6Dv7LkOZNbTigJ+lNLnL0Jspoxbmb50DEgvqoRs7Nx+hFNWwi/N09uiV5AkHmZUUlSTsXG2qoKknDNrykrzEdzhb5lmajObEV3yqjPYiRfQqEloq28jcOhZsuK0yFTICzBlUFSKfiXoVEtNESVn46pk1Av+El0zmdLmVB3XX8qbXIPUGcdkJ+QVCPNfNd1WxTSMGUTezPwR7d/KsxVoBPbi3BcxN0u6r2l8ul08Mj65df+EDtVvwnx4ZvdVh4Mz/Gx+qomjWJ3uzuLuLdHmprCSamxHZ9WV8iD02DgrAR0UOAOHoUKvxWOnLvrCrlI7rBVPhFUa+J+0qp/CSrHqN9ZWaV6hnSCXHgvOKPwilmlYJB5nst7SFuCkDxlqq6qrIoG8YX0qzlH+y868IoyzOWZ0DmKeEjR/s+/osoWI4jVnuZ+PUUJ2iEm2vuAtlh2JHDF+q0IbvmEZ+tu8v8AuLSKkcPxIwc5Qk+shhrKuhk53OO3Iryv8JKyjlaOopQ3gH63y1SVeKUdePxOym9KC4OvCrBsts1lWk5ZnHot2aZlVC2yMS3g17eb1VPhPOT6/nqoK+rYbcFlZed1t6uJ8uaz2yrE1HxhesSBlEBcU7TU01VI0cIOtY2D0lHBtKsmOS3XMg93KqjHkaDM6mV0UInnp38VuqvVBrkCVA4iZA19ESDXDw4dCFIzvwZ027qB7TRr9KJiIbiz+QlGuhvbpQWoVI5cvTb2KG8xBMMvcMTUb2q/w7BKuup/hMeQI7l8Zm3svqoPQ2qR+Bba/wAbGJjr3hVFhVGMhS1MxNzl1uVP5H/RNPH1hDZ8e6WX7azGIVE5ZMOp75d3PrzZu8sq2FRiuDwfuxqf6cYrKYxX0pWyYW9PtB3DPczLTYdg7U+GThk/XJ4T8Z05iHdEVjf0TjWITsEsU25lDxvJkQVMcsGZiykBXXrOBztNTB6FTB4LNmh8awHEI8nW95aOlpgpb5O1FWM3IsHikJ1BkEfblW1qX8W/oVLTg2YuHFQY2PwVqiqBEpWCPKJFPb/xiK9ApMPgpqMqQRb4vJn7ynhy8UBR+VB5RW+DWLy1vVmjzfHSS9T7am1eAw5IKWKxz/vpV6KcOnOXzpkacI76byDzpsJmpQKI/Gw91PxUBwsJW3VuZomsqerZhDd7EGcrBZoSd3u46szNa6wVXD43hzF9pbaunHK+vt85ZPN+sx/1B+0tI2OFQ0+EUZVErDtMiweI1UtbOUhk+XeyeapmJVkpyvBM5ZM3Ip74VHLSDUU558uXqoM6bN8BH+ZUF/441Xq1xBtmEEPrmqpaRyJCiQEiQIkGrfyIHRugQCkSrnQAtTguPTUTR08njKXuW3x/PcWXSxG0cgH3TF/SKD2QGhqom2VnjkcpA7N7eTVLg8O0llkFvGZk7hMUcUA7IvE/ufUkV70MubSPHDNEOTOykiJd50t3RIBdt1Qi5vapxcFC63tQLM3i39CpIufh0rQm246zUjkNS3pQXsL7qddQYjfTRTlA3mdJ2rkzKfFUNznostiVQw/WU+qnfXj86y1dIUjvp/2VFHWSCQvprm7VW0wPtw06ymTC9y3ulBTN40SVRYeEWH7WKKtit8Xkm/ErHAc36Gq87fFASXGZ8o01HAO2zRhnjy5+r9tBPJHQ4cNNnbbVkgSyh/ChjQef4ge0qpi88unu7qhJyUs0hl55JtaRyJCiQKiQokGr1Tbpx0DoBdIue6RByBEgdB6Z4L1ZyUAhe/waUovkFvD9pbOOXRea+BtQGerpD/exjJGtxAT34rDS4Ykaig/lZPs6gGR00Ns3QulfsXmmIeEdRTVBRbJ/FkWfOrKV6ccg24twWUqaho6od5rX1a6xs/hFUzdLCqGorauoJ/GKo9YnrQyZ8zKzpp9oDcV5Dgo1s1QAERlHmHP7y9ajHdH0CpFSSJQZyfVS3fRVFXms+qgq6otC/wAqikZtS1a3G76I6uUs2S/T22SStlj3mvyv6VoZ2oPfJNiWren7SclYSIito7/OopPkF5Pzuoy9CpvEvJuAcmQAz5f5azHhBFFQ0pEP7TV5Ytp/K/lqyw3F6WSJtpIPL13WV8JcSCskjiiLOELorLpEqRaRyVIlZASVIlQaxA6cfoTb+VkAuhRPbikQC6B0aFBKw+Q46ymIL5tsHL6y9fdnY3G3Llb5S8gw0xjrqQz5RqIS/wDIK9lmdnmbKTbzD7yyp4H4KVf0qEzvqzsjeVRUobO7u/Fu1UOL4NSVh7cw8dlV4D6exARN2oPHMVwg6WTdF8t0zQ0J5+VepVlI9S7bu6o8WG+ayqIuG0oQDw6OzVXwu2XioRQmDbiTaSRtyqKkyO9n4quI2kF+jt1U5pRkFU9SLxl0oM/XCPwqJdXDuvl5LI661hv3x6NU7UCJ0/s7VUZWQW01UCS2xm06pKZIWpelR5rbIgs9yYlUZp73fVCjPmQqjkiVIgRKuSoFSoUrINcgfpROge6AVz2SpEA6IEaFA2r/AAKvmCthjklLIfi98i3e6qF0DOQExC9nEh94UHuIm3b0JGuZtpoqrDKsKqmimF25N/1/+6u4OBLKilmCNuKhz19LSBtKmUOHaoFdR1NcezjkeCPryW3/AJKZj8GKDP8ArU1RU/1JEFcXhdGE37M+w9ZN4l4STVY7HDIZSIh5xjzmtWFDg9MOTY03y8qV6zCqP4sqYNOps/uoPOxl8J/4dRx68YqWEPhPPbeCL19n+BbZqx6n4oH+ZPjftQZmipcWgP8AWJIZPUzK2NszP/hWBOyrpjbM+VkVncQBreq/sXVQsFK+nUXV978zXIlHxA/1cdeYR8iIy521u73Ir6qJmaQ200ES6de6iqJHQ0MTmxFfrZR0VRS1I+NJR1bYlCWfldVKo5IlSIEXLlyBUSFKg1iF+lGkdAHtSOlSPboQA6B0aTRACbdOPZNug0Xg/X/B5Xgkfxcr7vmmvS4JiyLw93fR2d2duDr07wdxAaulySF4+Dn84eqpuGNlE+iUyFQglZPO7E3FRpS4pS09T1HVNBh0ET8nvLXvTPJlUoKKGyIzscmV2FTRMtFYyUUSD4OIi/oRVfKb5VWyyhZ951Kn5suqocRMYQdBWTzPt2FQcVqcxZPV6VCKo3s//KrpTcy6VWTgBtibitNBSbERPzexN4JR6PIY7quattRjG3ETJRUfBqQKrFQAwzhsZdt/qc2ZYfH8MPDK+en/AHWbPD/SXsfg5SbMJasx+P8Asf8Auqfw2owlGkqMvKZRSepIg8XXKfW0pQE38Ms2X8KgLSESJVyDly5cg1zdlkjokL39iAULomQugB0KJ7IXVAIE46bUAOpFHVS0kwzRF5C87zSTCFUelYXi0dU7CT5St1tFq4+heOYVvVGzvziWz9cd4VtaLFShdoqjTKsq9CDgyCWTJ0qjhxWnyc/R2pqbEoJh3Tb51BfDKxChImyvmdZ2bGKSAW3+hUtXjhZXCJn3m5kFxW1Mcebe6VhMRqXmJ/SmaipOV983VXLMrgbkfjqnaSAp5RHyqK1yf2rU4RC0e89sxMqjSQR/B4WBSKGhKrl3uS47TT6qWjhOqNg1Wyp4QgBgFuhZUYiwCID1WWV8LJIwowA/3sorXLy/wmnaurGiAvFUrkPHrlzfZQZqohGUiEuW3aKzdZSHTk38PqLVDATuXXy5fkp+oAdmMMkTcOr1h7yqMAkV1iGHFD4yP4sm91UyoRclXINckdF2O6FALoEXoXE3lVQD2QuidC/lRQIUb2QIASIkKB2mN4p4ZBbklAsvyuVb/FaF5RaUAITybwl3lhaBxGtpc9svwiH/APQV7bikY5x88RWdHjsm0jfrJjbP2kt5W0Ud33elZKqpbFut09iCpKYrpNtJ2p44SumMnFUNu7ocrp5hTjC+lm0QBBG11rsEpJqyXcZ9n1zt9lBguCTVxCcjPFTejn9X8a9SpaWKliGKIG4KaEpKaOmjYAZSlyEna3FRVdi1X8DpJJOvlLZLzRmzOJjlLMxbYS4GRfZWixadquo+MII4PitNzP8AgVe1KfOBBLqgbMYRjePK4+egaEhF84sfLlIFYPTiUT52LhlJRZAOMg2ZPs7b6CvnjgMVQV2Dvl2lOO9bk/CteUISu26/rh94VKGEsuXKHDnug8bJnF3G3K6RbDEMMCaqn4QT8/8ALl/CqSTCcQAv2cz84ORVFyhdOIHWkBr/AJXOldA6AFzpULoAf0pEqT2IpELokLqBGfeZfQMWWvoKWYObZBJGvn1e3eBs+2weD+UcsSCNVg+uYXAvz9RZmphfqg97EvUqimjn5vfWfqcLML6bVZHm500mu4q2SNrv0LXVxDBmAr+6odFgtZXlnytHDfnP8KozEcRSm0cQuZk/KK3uC+DfLNWf7X4u8tRhmC0lAPJ4zvn+d1XfsUDUcYRi2QUSVIgFZrHqwowGnhLxsqvqiUYoykN+USWHFinqJKo7ZpX8X/S6vy0EZtwW0vm9vyiXRTvnYMrDlUko3uQNoJMWX728mmbVtqG9m5hf3UVOYrjmImLT0IjCEo23ur+fVSNANm45et+JOFE2V+HVL8WVBEYXjZtzNl7j/WSRZbHsyfm5TUlh2bZ/z8pFulv2Zszc3nIrL1IDNiTBaxbHtU1onDdzuo1Yw/pem6maIun1laFIPkRGJdB7Ef8AdA/F7LbIUKca3HS6R0Db29qDtRoEUDoXRPxQogUisKWiqqom+DwGfn2sHvFuLS0vg3u7Stm6Pi41FYprvZmZ3d9NF7N4FxnFhbAY/vTNUtNhtMLgQRAG8OTT6xZuutjhzhtZIe6AqUXKg4jWDRw5+MhP4sFNWHxkppsSfLfZwgIcO9vEgpcUkr62BxlhhPzwAmk+Tv8AyFb+CFafjMPqC+LbxKRp4gF9ruFZY6srSp6+OpptySKTq/nkNB7SSFMU0w1MEM/8tSEAoHR2UeqkaGIkFNiMm1kGn6m9n1VPMw6enL/7D8tWEcRa5/jDf/qkCJjEgJ83M29xUVAaKTKxX/PeR7NpAtILiQv1XUoIiCwpJs4vnBs2V+Xze8gQRaz5C1y8pd3vIGEgHeF+KM/GBy5SsjictnxQNCwkOX3vldVBIGXd1t9DipDMF3LosmZ5GtxZFZrEMgYjRs+uheh1Jli33yHYVX1xEeI0mnKQqdNnGQ8pNlzIjJvb5kL9GiP/AAke3Stsm3Qo3+hNopPKgWgoMBr6xhPJsYy68n3R51uMO8HKGmy7QNvN35PuqVHm9JhddWE2yhLL/ENsge8X3FtsP8F6eG0lWfwg+5bxa2uxEXbT6FxC30KKgxxhFugIgHdtomzHbP5gv73neoinIr5MvTdEEmboUUzka+71M3Qqihr/AP5Bss25LDsloZGyRuYt1SWGweF6jF/hGV92Xd95VHqz/wDCw8VTv1E2mQ5j+0tViUhR0x5L5159iNVTxA0WbJLZBVY1UjmfZEqvC6SWrnHTdvzE2nvKNHI5TsVszdbRbChz5fExv7qDa4SL08Q0pk38tXCxUMVdtYZ97xRb3qLbC7GLehAiopc1RIXcjf8AJK2qTyjl6xqtbcFw8n1kEcxLQuOVNmDvvi7sf3VKJt29n3kDXZme3DTyKKas6W1tba2v8lcTtZ8uj3RZuX0IGn2d+DJqSMe106QMQ7t+PLayAn08o+RBGeIhB2N349vVTZAFreT6qkncmaxNl+lM6Z/YislXs4YjT+sKtpcmbo9Kr6uYf0iHDNEY73yesrORhz8ERiF0cUsxsEQEZl3BUujo56yYYYAci6xdQPOIuqvU8Ow2nw+IQAWKW3jJe9+EFtlh6LwZqpm/WJBgG3ZnP8ArUYfgNFSeMy7aTvyN+QWiuK5uCg4PQj6UTcE1Z8yKIjTTE2rpz2IHyoGJHG3BBHHvMniHX2JQZ1BExOb4PTSeoSrcAiaOF5ibfIs67H5hGII7dcUEUjhTgEd+VAuN4q8WbL2ZeP2l5dLPJV1OaQusKvscMu1VOHUkkhDJl6w9CouKWljp8Rg+ED4io9zOvUaajih6rLznF/2cA/hsJ/n1F6B4P1XwzDqeX95l2cn+moLfIKAfFnk6tiIfvJ9Rqt7B5bqiJK+0kfzWTIgWrombyonu2rf3UAXbsTb24f3RPe7OOjX1ZdbXgoI5hx0/PeXMNnbjwUrqpiRAT5bdHBRnjzetf6vdROQhG5k/KyxeKY0fxdHmz350Ve1k8NGxZzbh7yy9VjJS7lGLlJfdKybp6GtxU89UZZFpaHC6ekbcBs35y5UGdoMNmknapqSf1PPV+xW6OV1amLWZV5w5yzfT2oNRR0dPRx5II2D734lMLgy5F1broyZEdU+LLgZkqASJ0Ds+jo0iAHvZ030J521dCTbvtUUIpbMhj4Iz5UgxeKmU9UNNlzairYgCCD5P5FQYxb9ISfm26ixEivs+r3VBgMRkOrqn03cy9AoYY4aKPdbkWMlEQqvlLV1EhfAvYgydfMdVVNTx7+8vSfB+NqeLY+qayOB00WYpMu9nyrV4cZfDS/pl9pMGoVZIWc3U6Qt1/Qq3s9CoR+jRARPrb2s6K7pbaOsgH4PouB3+hGCR2a979PQgbN7cHTMhMn8jXfjxSPGPlUVDcAPcPlMSVTFhlNTGWWNuJf8AVX+zG7f2ugkjErcd1+1BAjYc26KLVndlMaMfy6XIKKgkohGN1bPEH5dNfB4tfxK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data:image/jpeg;base64,/9j/4AAQSkZJRgABAQAAAQABAAD/2wBDAAsLDQ0NDQ0NDQ0NDQ0NDQ0NDQ0NDQ0NDQ0NDQ0NDQ0NDQ0NDQ0NDQ0NDQ0NDQ0NDQ0NDQ0NDQ0NDQ0NDQ0NDQ3/wQARCAEsAOwDACIAAREAAhEA/8QAjQAAAQUBAQEAAAAAAAAAAAAAAgEDBAUGAAcIAQEBAQEAAAAAAAAAAAAAAAAAAQIDEAABAwIDBAQICgkEAgMBAAACAAEDBBEFEiETIjEyQUJRUgYjYWJxcoGSFDOCkaGissLS8BUkNENTY3Ox0YOTwfKj4iZEs+ERAQEBAQAAAAAAAAAAAAAAAAARASH/2gAMAwAAARECEQA/AGIMxSxtme2btVsV+1V1GO+59wftKesRTb3vxfRc+bVm4InvxukzaIoMr9qK2nFCxM7tq93dGiAbS9rrraJXTTkV+DW+lA5lHTLZOC3+UwOltWZ79L8UZFbRnd3QGTtwZ7IHt2Jh5B6xN86kBlMWLOP1kU2XSgyipptCLaydHbZVsldTg7+KI/8AURBmIeVR3Eb8PpQFiNOX/wBV/wDdJNC9VM/iomEb9d/vKwOuLapu3HgpDwVGTNKYD7FXNVRsTgbOPnXuyCQ7aN6UQ38i5mZ2YhdnZ9WdtbrndAJMz+lA7N2Pa3ajd37Lt2qOb+lBz5dePBMvbXoSvpZ0BvqgR7aWQu6R3TZO+rNwQcbpknfiztbpSk79qad0DT2d3v0OocnM6lE+rqJJzJvR6mEQxC6ae+ru7p433VHzNZQc7vbimSJ0pEkt0+RUKF78WUhnZmbtdR2u13a13Tzcu8gbJ9XQpDcbOROwj3iVVUYg2owN/qfhSCwnqIoOZ8x25Pxd1VR1Msz90b/nMSrt4y6cxKzpcNrp7PHEbNe93GzJBKBhiHedme/Z95NlM5Fxf3iV3TeDlST+OPLr2rS0uBUsD972IPPRpamYuvx7yt6XApTtIZfQvRBpoQ6jJ4RG3BvmUWMfFgUYGx5e6rb9GwZVd6ICWRka7B5cpbORYeuopITIJAcS/PKvYydV9XBDVRkE0YF7FSPF45pqUnt7hKwCsjmt1C7C4e8rnFsFIP2e5j6Vip4jiLKbOxC60y0WZ2fR+KAzZ+LN2qlirCCwyXMVYsbZc1+hA4RMmXJ+F0JPw0TbugUn8qbukJ01dnvqiiJ211tbtTbu1nu6Eulr+hNE/tVCu7cdVFPj/wD1O3UcuPtQepSG1mTLskK97dHlXXUHNbR+nsdJdcXQhJ+CB0OLehFKbCLkXVZDH0KpxWZ7DDfzi+6KCvqqkpyfjkvuipWF4XU4jJ4ofF/xe6iwXDTxKoya7GPLtj/PXNeuU0MVLEMMIMACyCvw7BKGiFvFtNL3zV82WzbqZ1ToXWFclRWRWQNIU7ZD7EDSAn8qddRpHduhA2ZcVGI0Zl5FEMvQgjVTPp3VkMVw1zApAZnK17W1daeSV/JuknJGaWP3lR4zIziVnbVuh07TTZHydUvoJW2NUjxSudlnHW2V25N2+lNu/lUaGRjBu0Ud1ATk3C6avqgJ+LoWfi7vwVCkTX4pu/FCV7u6F766oFuyaJ9USElR6a9tXvZ/7pu/FITpNLLKuuha7lZr2Z0LO+jcGSszsTelBL6FmKtylqCEWd97ILfVWiM8sZF3RJR/Bmm+EVu1P90xSINzgtG1BRRx6bU22k3rl1fkK4j4plvT0J8FlT49CeTAox9Kge0QoVyDkiRIgbNMH/wniumD9qCIbvboUCR+PoU8+tx9CgyDw9KoqmvtH0fj86deR2vw3vKkluxOzu+jXuzKrOUhu/ltxQVWOlpw7ywklrutdis12s+mbW1+ssdI+q0hynLf9ZTVUs7s/lZ7qyE9GVRz2uge13ZcTu3F0DopbPbyXQ/4XMXR5ED3uyI53bsQv0pdEj3VHpJdCDq8ETXs1+y/oSOTcPIsqbZmunNUAu3k4+1Hrwtd0EasJxgPXq/aJaTwYjYKUpNN8i+qsxX/ALP8sVpfBw2+B2bV2MtEGmAnzKUL6qGDvl5elShvosKlCnRTIJ26BzRdpdJmQu6Dv7LkOZNbTigJ+lNLnL0Jspoxbmb50DEgvqoRs7Nx+hFNWwi/N09uiV5AkHmZUUlSTsXG2qoKknDNrykrzEdzhb5lmajObEV3yqjPYiRfQqEloq28jcOhZsuK0yFTICzBlUFSKfiXoVEtNESVn46pk1Av+El0zmdLmVB3XX8qbXIPUGcdkJ+QVCPNfNd1WxTSMGUTezPwR7d/KsxVoBPbi3BcxN0u6r2l8ul08Mj65df+EDtVvwnx4ZvdVh4Mz/Gx+qomjWJ3uzuLuLdHmprCSamxHZ9WV8iD02DgrAR0UOAOHoUKvxWOnLvrCrlI7rBVPhFUa+J+0qp/CSrHqN9ZWaV6hnSCXHgvOKPwilmlYJB5nst7SFuCkDxlqq6qrIoG8YX0qzlH+y868IoyzOWZ0DmKeEjR/s+/osoWI4jVnuZ+PUUJ2iEm2vuAtlh2JHDF+q0IbvmEZ+tu8v8AuLSKkcPxIwc5Qk+shhrKuhk53OO3Iryv8JKyjlaOopQ3gH63y1SVeKUdePxOym9KC4OvCrBsts1lWk5ZnHot2aZlVC2yMS3g17eb1VPhPOT6/nqoK+rYbcFlZed1t6uJ8uaz2yrE1HxhesSBlEBcU7TU01VI0cIOtY2D0lHBtKsmOS3XMg93KqjHkaDM6mV0UInnp38VuqvVBrkCVA4iZA19ESDXDw4dCFIzvwZ027qB7TRr9KJiIbiz+QlGuhvbpQWoVI5cvTb2KG8xBMMvcMTUb2q/w7BKuup/hMeQI7l8Zm3svqoPQ2qR+Bba/wAbGJjr3hVFhVGMhS1MxNzl1uVP5H/RNPH1hDZ8e6WX7azGIVE5ZMOp75d3PrzZu8sq2FRiuDwfuxqf6cYrKYxX0pWyYW9PtB3DPczLTYdg7U+GThk/XJ4T8Z05iHdEVjf0TjWITsEsU25lDxvJkQVMcsGZiykBXXrOBztNTB6FTB4LNmh8awHEI8nW95aOlpgpb5O1FWM3IsHikJ1BkEfblW1qX8W/oVLTg2YuHFQY2PwVqiqBEpWCPKJFPb/xiK9ApMPgpqMqQRb4vJn7ynhy8UBR+VB5RW+DWLy1vVmjzfHSS9T7am1eAw5IKWKxz/vpV6KcOnOXzpkacI76byDzpsJmpQKI/Gw91PxUBwsJW3VuZomsqerZhDd7EGcrBZoSd3u46szNa6wVXD43hzF9pbaunHK+vt85ZPN+sx/1B+0tI2OFQ0+EUZVErDtMiweI1UtbOUhk+XeyeapmJVkpyvBM5ZM3Ip74VHLSDUU558uXqoM6bN8BH+ZUF/441Xq1xBtmEEPrmqpaRyJCiQEiQIkGrfyIHRugQCkSrnQAtTguPTUTR08njKXuW3x/PcWXSxG0cgH3TF/SKD2QGhqom2VnjkcpA7N7eTVLg8O0llkFvGZk7hMUcUA7IvE/ufUkV70MubSPHDNEOTOykiJd50t3RIBdt1Qi5vapxcFC63tQLM3i39CpIufh0rQm246zUjkNS3pQXsL7qddQYjfTRTlA3mdJ2rkzKfFUNznostiVQw/WU+qnfXj86y1dIUjvp/2VFHWSCQvprm7VW0wPtw06ymTC9y3ulBTN40SVRYeEWH7WKKtit8Xkm/ErHAc36Gq87fFASXGZ8o01HAO2zRhnjy5+r9tBPJHQ4cNNnbbVkgSyh/ChjQef4ge0qpi88unu7qhJyUs0hl55JtaRyJCiQKiQokGr1Tbpx0DoBdIue6RByBEgdB6Z4L1ZyUAhe/waUovkFvD9pbOOXRea+BtQGerpD/exjJGtxAT34rDS4Ykaig/lZPs6gGR00Ns3QulfsXmmIeEdRTVBRbJ/FkWfOrKV6ccg24twWUqaho6od5rX1a6xs/hFUzdLCqGorauoJ/GKo9YnrQyZ8zKzpp9oDcV5Dgo1s1QAERlHmHP7y9ajHdH0CpFSSJQZyfVS3fRVFXms+qgq6otC/wAqikZtS1a3G76I6uUs2S/T22SStlj3mvyv6VoZ2oPfJNiWren7SclYSIito7/OopPkF5Pzuoy9CpvEvJuAcmQAz5f5azHhBFFQ0pEP7TV5Ytp/K/lqyw3F6WSJtpIPL13WV8JcSCskjiiLOELorLpEqRaRyVIlZASVIlQaxA6cfoTb+VkAuhRPbikQC6B0aFBKw+Q46ymIL5tsHL6y9fdnY3G3Llb5S8gw0xjrqQz5RqIS/wDIK9lmdnmbKTbzD7yyp4H4KVf0qEzvqzsjeVRUobO7u/Fu1UOL4NSVh7cw8dlV4D6exARN2oPHMVwg6WTdF8t0zQ0J5+VepVlI9S7bu6o8WG+ayqIuG0oQDw6OzVXwu2XioRQmDbiTaSRtyqKkyO9n4quI2kF+jt1U5pRkFU9SLxl0oM/XCPwqJdXDuvl5LI661hv3x6NU7UCJ0/s7VUZWQW01UCS2xm06pKZIWpelR5rbIgs9yYlUZp73fVCjPmQqjkiVIgRKuSoFSoUrINcgfpROge6AVz2SpEA6IEaFA2r/AAKvmCthjklLIfi98i3e6qF0DOQExC9nEh94UHuIm3b0JGuZtpoqrDKsKqmimF25N/1/+6u4OBLKilmCNuKhz19LSBtKmUOHaoFdR1NcezjkeCPryW3/AJKZj8GKDP8ArU1RU/1JEFcXhdGE37M+w9ZN4l4STVY7HDIZSIh5xjzmtWFDg9MOTY03y8qV6zCqP4sqYNOps/uoPOxl8J/4dRx68YqWEPhPPbeCL19n+BbZqx6n4oH+ZPjftQZmipcWgP8AWJIZPUzK2NszP/hWBOyrpjbM+VkVncQBreq/sXVQsFK+nUXV978zXIlHxA/1cdeYR8iIy521u73Ir6qJmaQ200ES6de6iqJHQ0MTmxFfrZR0VRS1I+NJR1bYlCWfldVKo5IlSIEXLlyBUSFKg1iF+lGkdAHtSOlSPboQA6B0aTRACbdOPZNug0Xg/X/B5Xgkfxcr7vmmvS4JiyLw93fR2d2duDr07wdxAaulySF4+Dn84eqpuGNlE+iUyFQglZPO7E3FRpS4pS09T1HVNBh0ET8nvLXvTPJlUoKKGyIzscmV2FTRMtFYyUUSD4OIi/oRVfKb5VWyyhZ951Kn5suqocRMYQdBWTzPt2FQcVqcxZPV6VCKo3s//KrpTcy6VWTgBtibitNBSbERPzexN4JR6PIY7quattRjG3ETJRUfBqQKrFQAwzhsZdt/qc2ZYfH8MPDK+en/AHWbPD/SXsfg5SbMJasx+P8Asf8Auqfw2owlGkqMvKZRSepIg8XXKfW0pQE38Ms2X8KgLSESJVyDly5cg1zdlkjokL39iAULomQugB0KJ7IXVAIE46bUAOpFHVS0kwzRF5C87zSTCFUelYXi0dU7CT5St1tFq4+heOYVvVGzvziWz9cd4VtaLFShdoqjTKsq9CDgyCWTJ0qjhxWnyc/R2pqbEoJh3Tb51BfDKxChImyvmdZ2bGKSAW3+hUtXjhZXCJn3m5kFxW1Mcebe6VhMRqXmJ/SmaipOV983VXLMrgbkfjqnaSAp5RHyqK1yf2rU4RC0e89sxMqjSQR/B4WBSKGhKrl3uS47TT6qWjhOqNg1Wyp4QgBgFuhZUYiwCID1WWV8LJIwowA/3sorXLy/wmnaurGiAvFUrkPHrlzfZQZqohGUiEuW3aKzdZSHTk38PqLVDATuXXy5fkp+oAdmMMkTcOr1h7yqMAkV1iGHFD4yP4sm91UyoRclXINckdF2O6FALoEXoXE3lVQD2QuidC/lRQIUb2QIASIkKB2mN4p4ZBbklAsvyuVb/FaF5RaUAITybwl3lhaBxGtpc9svwiH/APQV7bikY5x88RWdHjsm0jfrJjbP2kt5W0Ud33elZKqpbFut09iCpKYrpNtJ2p44SumMnFUNu7ocrp5hTjC+lm0QBBG11rsEpJqyXcZ9n1zt9lBguCTVxCcjPFTejn9X8a9SpaWKliGKIG4KaEpKaOmjYAZSlyEna3FRVdi1X8DpJJOvlLZLzRmzOJjlLMxbYS4GRfZWixadquo+MII4PitNzP8AgVe1KfOBBLqgbMYRjePK4+egaEhF84sfLlIFYPTiUT52LhlJRZAOMg2ZPs7b6CvnjgMVQV2Dvl2lOO9bk/CteUISu26/rh94VKGEsuXKHDnug8bJnF3G3K6RbDEMMCaqn4QT8/8ALl/CqSTCcQAv2cz84ORVFyhdOIHWkBr/AJXOldA6AFzpULoAf0pEqT2IpELokLqBGfeZfQMWWvoKWYObZBJGvn1e3eBs+2weD+UcsSCNVg+uYXAvz9RZmphfqg97EvUqimjn5vfWfqcLML6bVZHm500mu4q2SNrv0LXVxDBmAr+6odFgtZXlnytHDfnP8KozEcRSm0cQuZk/KK3uC+DfLNWf7X4u8tRhmC0lAPJ4zvn+d1XfsUDUcYRi2QUSVIgFZrHqwowGnhLxsqvqiUYoykN+USWHFinqJKo7ZpX8X/S6vy0EZtwW0vm9vyiXRTvnYMrDlUko3uQNoJMWX728mmbVtqG9m5hf3UVOYrjmImLT0IjCEo23ur+fVSNANm45et+JOFE2V+HVL8WVBEYXjZtzNl7j/WSRZbHsyfm5TUlh2bZ/z8pFulv2Zszc3nIrL1IDNiTBaxbHtU1onDdzuo1Yw/pem6maIun1laFIPkRGJdB7Ef8AdA/F7LbIUKca3HS6R0Db29qDtRoEUDoXRPxQogUisKWiqqom+DwGfn2sHvFuLS0vg3u7Stm6Pi41FYprvZmZ3d9NF7N4FxnFhbAY/vTNUtNhtMLgQRAG8OTT6xZuutjhzhtZIe6AqUXKg4jWDRw5+MhP4sFNWHxkppsSfLfZwgIcO9vEgpcUkr62BxlhhPzwAmk+Tv8AyFb+CFafjMPqC+LbxKRp4gF9ruFZY6srSp6+OpptySKTq/nkNB7SSFMU0w1MEM/8tSEAoHR2UeqkaGIkFNiMm1kGn6m9n1VPMw6enL/7D8tWEcRa5/jDf/qkCJjEgJ83M29xUVAaKTKxX/PeR7NpAtILiQv1XUoIiCwpJs4vnBs2V+Xze8gQRaz5C1y8pd3vIGEgHeF+KM/GBy5SsjictnxQNCwkOX3vldVBIGXd1t9DipDMF3LosmZ5GtxZFZrEMgYjRs+uheh1Jli33yHYVX1xEeI0mnKQqdNnGQ8pNlzIjJvb5kL9GiP/AAke3Stsm3Qo3+hNopPKgWgoMBr6xhPJsYy68n3R51uMO8HKGmy7QNvN35PuqVHm9JhddWE2yhLL/ENsge8X3FtsP8F6eG0lWfwg+5bxa2uxEXbT6FxC30KKgxxhFugIgHdtomzHbP5gv73neoinIr5MvTdEEmboUUzka+71M3Qqihr/AP5Bss25LDsloZGyRuYt1SWGweF6jF/hGV92Xd95VHqz/wDCw8VTv1E2mQ5j+0tViUhR0x5L5159iNVTxA0WbJLZBVY1UjmfZEqvC6SWrnHTdvzE2nvKNHI5TsVszdbRbChz5fExv7qDa4SL08Q0pk38tXCxUMVdtYZ97xRb3qLbC7GLehAiopc1RIXcjf8AJK2qTyjl6xqtbcFw8n1kEcxLQuOVNmDvvi7sf3VKJt29n3kDXZme3DTyKKas6W1tba2v8lcTtZ8uj3RZuX0IGn2d+DJqSMe106QMQ7t+PLayAn08o+RBGeIhB2N349vVTZAFreT6qkncmaxNl+lM6Z/YislXs4YjT+sKtpcmbo9Kr6uYf0iHDNEY73yesrORhz8ERiF0cUsxsEQEZl3BUujo56yYYYAci6xdQPOIuqvU8Ow2nw+IQAWKW3jJe9+EFtlh6LwZqpm/WJBgG3ZnP8ArUYfgNFSeMy7aTvyN+QWiuK5uCg4PQj6UTcE1Z8yKIjTTE2rpz2IHyoGJHG3BBHHvMniHX2JQZ1BExOb4PTSeoSrcAiaOF5ibfIs67H5hGII7dcUEUjhTgEd+VAuN4q8WbL2ZeP2l5dLPJV1OaQusKvscMu1VOHUkkhDJl6w9CouKWljp8Rg+ED4io9zOvUaajih6rLznF/2cA/hsJ/n1F6B4P1XwzDqeX95l2cn+moLfIKAfFnk6tiIfvJ9Rqt7B5bqiJK+0kfzWTIgWrombyonu2rf3UAXbsTb24f3RPe7OOjX1ZdbXgoI5hx0/PeXMNnbjwUrqpiRAT5bdHBRnjzetf6vdROQhG5k/KyxeKY0fxdHmz350Ve1k8NGxZzbh7yy9VjJS7lGLlJfdKybp6GtxU89UZZFpaHC6ekbcBs35y5UGdoMNmknapqSf1PPV+xW6OV1amLWZV5w5yzfT2oNRR0dPRx5II2D734lMLgy5F1broyZEdU+LLgZkqASJ0Ds+jo0iAHvZ030J521dCTbvtUUIpbMhj4Iz5UgxeKmU9UNNlzairYgCCD5P5FQYxb9ISfm26ixEivs+r3VBgMRkOrqn03cy9AoYY4aKPdbkWMlEQqvlLV1EhfAvYgydfMdVVNTx7+8vSfB+NqeLY+qayOB00WYpMu9nyrV4cZfDS/pl9pMGoVZIWc3U6Qt1/Qq3s9CoR+jRARPrb2s6K7pbaOsgH4PouB3+hGCR2a979PQgbN7cHTMhMn8jXfjxSPGPlUVDcAPcPlMSVTFhlNTGWWNuJf8AVX+zG7f2ugkjErcd1+1BAjYc26KLVndlMaMfy6XIKKgkohGN1bPEH5dNfB4tfxK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8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73" grpId="0" autoUpdateAnimBg="0"/>
      <p:bldP spid="15" grpId="0"/>
      <p:bldP spid="3" grpId="0"/>
      <p:bldP spid="16" grpId="0"/>
      <p:bldP spid="16" grpId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75756"/>
            <a:ext cx="22479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1519802"/>
            <a:ext cx="8295322" cy="531787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274638" indent="-274638" defTabSz="914784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卢瑟福猜想：原子核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</a:rPr>
              <a:t>内存在不带电的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/>
                <a:ea typeface="宋体"/>
              </a:rPr>
              <a:t>中性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/>
                <a:ea typeface="宋体"/>
              </a:rPr>
              <a:t>粒子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980" y="2203289"/>
            <a:ext cx="3830826" cy="600459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274638" indent="-274638" defTabSz="914784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/>
              </a:rPr>
              <a:t>查德威克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/>
              </a:rPr>
              <a:t>用实验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/>
              </a:rPr>
              <a:t>证实</a:t>
            </a:r>
            <a:endParaRPr kumimoji="1" lang="zh-CN" altLang="en-US" sz="2800" b="1" dirty="0">
              <a:solidFill>
                <a:srgbClr val="000000"/>
              </a:solidFill>
              <a:latin typeface="宋体"/>
            </a:endParaRPr>
          </a:p>
        </p:txBody>
      </p:sp>
      <p:pic>
        <p:nvPicPr>
          <p:cNvPr id="8196" name="Picture 4" descr="https://timgsa.baidu.com/timg?image&amp;quality=80&amp;size=b9999_10000&amp;sec=1498711399171&amp;di=ca87e6ddd11638b651818c0b5176205d&amp;imgtype=0&amp;src=http%3A%2F%2Fs2.sinaimg.cn%2Fbmiddle%2F483133bc44571dc0844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12976"/>
            <a:ext cx="5659188" cy="14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289" y="104778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中子的猜想和证实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09712" y="4997462"/>
            <a:ext cx="5153154" cy="1227145"/>
            <a:chOff x="3609712" y="4997462"/>
            <a:chExt cx="5153154" cy="1227145"/>
          </a:xfrm>
        </p:grpSpPr>
        <p:grpSp>
          <p:nvGrpSpPr>
            <p:cNvPr id="14" name="Group 4">
              <a:extLst>
                <a:ext uri="{FF2B5EF4-FFF2-40B4-BE49-F238E27FC236}">
                  <a16:creationId xmlns:a16="http://schemas.microsoft.com/office/drawing/2014/main" xmlns="" id="{B26D3286-57D9-4369-828D-FD00BBF56F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9712" y="4997462"/>
              <a:ext cx="2089265" cy="1211431"/>
              <a:chOff x="1202" y="3339"/>
              <a:chExt cx="1361" cy="763"/>
            </a:xfrm>
          </p:grpSpPr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xmlns="" id="{087E6364-B6BF-427C-82B7-1F03770FD6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3339"/>
                <a:ext cx="131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01233" tIns="50617" rIns="101233" bIns="50617">
                <a:spAutoFit/>
              </a:bodyPr>
              <a:lstStyle/>
              <a:p>
                <a:pPr defTabSz="914784">
                  <a:spcBef>
                    <a:spcPct val="50000"/>
                  </a:spcBef>
                </a:pPr>
                <a:r>
                  <a:rPr kumimoji="1" lang="zh-CN" altLang="en-US" sz="2800" dirty="0">
                    <a:ea typeface="黑体" pitchFamily="49" charset="-122"/>
                  </a:rPr>
                  <a:t>核的质量</a:t>
                </a:r>
              </a:p>
            </p:txBody>
          </p:sp>
          <p:sp>
            <p:nvSpPr>
              <p:cNvPr id="16" name="Text Box 6">
                <a:extLst>
                  <a:ext uri="{FF2B5EF4-FFF2-40B4-BE49-F238E27FC236}">
                    <a16:creationId xmlns:a16="http://schemas.microsoft.com/office/drawing/2014/main" xmlns="" id="{2CBCE604-719E-4A52-B083-A79B4CBC9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0" y="3766"/>
                <a:ext cx="131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01233" tIns="50617" rIns="101233" bIns="50617">
                <a:spAutoFit/>
              </a:bodyPr>
              <a:lstStyle/>
              <a:p>
                <a:pPr defTabSz="914784">
                  <a:spcBef>
                    <a:spcPct val="50000"/>
                  </a:spcBef>
                </a:pPr>
                <a:r>
                  <a:rPr kumimoji="1" lang="zh-CN" altLang="en-US" sz="2800" dirty="0">
                    <a:ea typeface="黑体" pitchFamily="49" charset="-122"/>
                  </a:rPr>
                  <a:t>质子质量</a:t>
                </a:r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xmlns="" id="{C5881AD4-5B72-4E10-B6A4-01FA6198F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3734"/>
                <a:ext cx="1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xmlns="" id="{717AC468-AD00-40A0-B5EF-5E197C3CB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6984" y="5013176"/>
              <a:ext cx="2035882" cy="1211431"/>
              <a:chOff x="3258" y="3323"/>
              <a:chExt cx="1385" cy="763"/>
            </a:xfrm>
          </p:grpSpPr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xmlns="" id="{A7C76E1A-0B17-4225-BA88-A2F247CD1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" y="3323"/>
                <a:ext cx="131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01233" tIns="50617" rIns="101233" bIns="50617">
                <a:spAutoFit/>
              </a:bodyPr>
              <a:lstStyle/>
              <a:p>
                <a:pPr defTabSz="914784">
                  <a:spcBef>
                    <a:spcPct val="50000"/>
                  </a:spcBef>
                </a:pPr>
                <a:r>
                  <a:rPr kumimoji="1" lang="zh-CN" altLang="en-US" sz="2800" dirty="0">
                    <a:ea typeface="黑体" pitchFamily="49" charset="-122"/>
                  </a:rPr>
                  <a:t>核的电量</a:t>
                </a:r>
              </a:p>
            </p:txBody>
          </p:sp>
          <p:sp>
            <p:nvSpPr>
              <p:cNvPr id="20" name="Text Box 10">
                <a:extLst>
                  <a:ext uri="{FF2B5EF4-FFF2-40B4-BE49-F238E27FC236}">
                    <a16:creationId xmlns:a16="http://schemas.microsoft.com/office/drawing/2014/main" xmlns="" id="{7129853A-6D85-4153-A050-79F0DFDFB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0" y="3750"/>
                <a:ext cx="131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01233" tIns="50617" rIns="101233" bIns="50617">
                <a:spAutoFit/>
              </a:bodyPr>
              <a:lstStyle/>
              <a:p>
                <a:pPr defTabSz="914784">
                  <a:spcBef>
                    <a:spcPct val="50000"/>
                  </a:spcBef>
                </a:pPr>
                <a:r>
                  <a:rPr kumimoji="1" lang="zh-CN" altLang="en-US" sz="2800" dirty="0">
                    <a:ea typeface="黑体" pitchFamily="49" charset="-122"/>
                  </a:rPr>
                  <a:t>质子电量</a:t>
                </a:r>
              </a:p>
            </p:txBody>
          </p:sp>
          <p:sp>
            <p:nvSpPr>
              <p:cNvPr id="21" name="Line 11">
                <a:extLst>
                  <a:ext uri="{FF2B5EF4-FFF2-40B4-BE49-F238E27FC236}">
                    <a16:creationId xmlns:a16="http://schemas.microsoft.com/office/drawing/2014/main" xmlns="" id="{324C5ECE-4BCA-4DB0-80A0-F05FED67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3726"/>
                <a:ext cx="1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xmlns="" id="{B3CB46EC-23FC-4809-B9E5-C820A9DD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976" y="5249990"/>
              <a:ext cx="791095" cy="707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4" tIns="45717" rIns="91434" bIns="45717">
              <a:spAutoFit/>
            </a:bodyPr>
            <a:lstStyle/>
            <a:p>
              <a:pPr defTabSz="914784"/>
              <a:r>
                <a:rPr kumimoji="1" lang="en-US" altLang="zh-CN" sz="4000" dirty="0">
                  <a:solidFill>
                    <a:schemeClr val="accent6"/>
                  </a:solidFill>
                  <a:latin typeface="Verdana" pitchFamily="34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13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031836" y="1568161"/>
            <a:ext cx="2211449" cy="3178686"/>
            <a:chOff x="952197" y="955204"/>
            <a:chExt cx="2533953" cy="3355280"/>
          </a:xfrm>
        </p:grpSpPr>
        <p:cxnSp>
          <p:nvCxnSpPr>
            <p:cNvPr id="15" name="直接连接符 14"/>
            <p:cNvCxnSpPr/>
            <p:nvPr/>
          </p:nvCxnSpPr>
          <p:spPr bwMode="auto">
            <a:xfrm>
              <a:off x="2070398" y="955204"/>
              <a:ext cx="1415752" cy="1865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954088" y="1978447"/>
              <a:ext cx="2532062" cy="2332037"/>
              <a:chOff x="3072" y="1680"/>
              <a:chExt cx="1392" cy="1392"/>
            </a:xfrm>
          </p:grpSpPr>
          <p:sp>
            <p:nvSpPr>
              <p:cNvPr id="4128" name="Oval 3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Oval 4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0" name="Oval 5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5622" name="Oval 6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32" name="Oval 7"/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Oval 8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4" name="Oval 9"/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5" name="Oval 10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6" name="Oval 11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" name="Oval 12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336" cy="3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40" name="Oval 13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" name="Oval 14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2" name="Oval 15"/>
              <p:cNvSpPr>
                <a:spLocks noChangeArrowheads="1"/>
              </p:cNvSpPr>
              <p:nvPr/>
            </p:nvSpPr>
            <p:spPr bwMode="auto">
              <a:xfrm>
                <a:off x="3744" y="192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Oval 16"/>
              <p:cNvSpPr>
                <a:spLocks noChangeArrowheads="1"/>
              </p:cNvSpPr>
              <p:nvPr/>
            </p:nvSpPr>
            <p:spPr bwMode="auto">
              <a:xfrm>
                <a:off x="3840" y="1728"/>
                <a:ext cx="336" cy="3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tint val="66000"/>
                      <a:satMod val="160000"/>
                    </a:schemeClr>
                  </a:gs>
                  <a:gs pos="50000">
                    <a:schemeClr val="tx2">
                      <a:tint val="44500"/>
                      <a:satMod val="160000"/>
                    </a:schemeClr>
                  </a:gs>
                  <a:gs pos="100000">
                    <a:schemeClr val="tx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5633" name="Oval 17"/>
              <p:cNvSpPr>
                <a:spLocks noChangeArrowheads="1"/>
              </p:cNvSpPr>
              <p:nvPr/>
            </p:nvSpPr>
            <p:spPr bwMode="auto">
              <a:xfrm>
                <a:off x="3600" y="168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75634" name="Oval 18"/>
              <p:cNvSpPr>
                <a:spLocks noChangeArrowheads="1"/>
              </p:cNvSpPr>
              <p:nvPr/>
            </p:nvSpPr>
            <p:spPr bwMode="auto">
              <a:xfrm>
                <a:off x="3504" y="273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t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46" name="Oval 19"/>
              <p:cNvSpPr>
                <a:spLocks noChangeArrowheads="1"/>
              </p:cNvSpPr>
              <p:nvPr/>
            </p:nvSpPr>
            <p:spPr bwMode="auto">
              <a:xfrm>
                <a:off x="4080" y="19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" name="Oval 20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8" name="Oval 21"/>
              <p:cNvSpPr>
                <a:spLocks noChangeArrowheads="1"/>
              </p:cNvSpPr>
              <p:nvPr/>
            </p:nvSpPr>
            <p:spPr bwMode="auto">
              <a:xfrm>
                <a:off x="4128" y="220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9" name="Oval 22"/>
              <p:cNvSpPr>
                <a:spLocks noChangeArrowheads="1"/>
              </p:cNvSpPr>
              <p:nvPr/>
            </p:nvSpPr>
            <p:spPr bwMode="auto">
              <a:xfrm>
                <a:off x="3744" y="187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0" name="Oval 23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1" name="Oval 24"/>
              <p:cNvSpPr>
                <a:spLocks noChangeArrowheads="1"/>
              </p:cNvSpPr>
              <p:nvPr/>
            </p:nvSpPr>
            <p:spPr bwMode="auto">
              <a:xfrm>
                <a:off x="3792" y="273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2" name="Oval 25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3" name="Oval 26"/>
              <p:cNvSpPr>
                <a:spLocks noChangeArrowheads="1"/>
              </p:cNvSpPr>
              <p:nvPr/>
            </p:nvSpPr>
            <p:spPr bwMode="auto">
              <a:xfrm>
                <a:off x="3888" y="21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5643" name="Oval 27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36" cy="33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75644" name="Oval 28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56471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56" name="Oval 29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336" cy="3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tint val="66000"/>
                      <a:satMod val="160000"/>
                    </a:schemeClr>
                  </a:gs>
                  <a:gs pos="50000">
                    <a:schemeClr val="tx2">
                      <a:tint val="44500"/>
                      <a:satMod val="160000"/>
                    </a:schemeClr>
                  </a:gs>
                  <a:gs pos="100000">
                    <a:schemeClr val="tx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" name="Oval 30"/>
              <p:cNvSpPr>
                <a:spLocks noChangeArrowheads="1"/>
              </p:cNvSpPr>
              <p:nvPr/>
            </p:nvSpPr>
            <p:spPr bwMode="auto">
              <a:xfrm>
                <a:off x="3456" y="192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5647" name="Oval 31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336" cy="33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59" name="Oval 32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5649" name="Oval 33"/>
              <p:cNvSpPr>
                <a:spLocks noChangeArrowheads="1"/>
              </p:cNvSpPr>
              <p:nvPr/>
            </p:nvSpPr>
            <p:spPr bwMode="auto">
              <a:xfrm>
                <a:off x="3792" y="249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61" name="Oval 34"/>
              <p:cNvSpPr>
                <a:spLocks noChangeArrowheads="1"/>
              </p:cNvSpPr>
              <p:nvPr/>
            </p:nvSpPr>
            <p:spPr bwMode="auto">
              <a:xfrm>
                <a:off x="3648" y="2352"/>
                <a:ext cx="336" cy="3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tint val="66000"/>
                      <a:satMod val="160000"/>
                    </a:schemeClr>
                  </a:gs>
                  <a:gs pos="50000">
                    <a:schemeClr val="tx2">
                      <a:tint val="44500"/>
                      <a:satMod val="160000"/>
                    </a:schemeClr>
                  </a:gs>
                  <a:gs pos="100000">
                    <a:schemeClr val="tx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5651" name="Oval 35"/>
              <p:cNvSpPr>
                <a:spLocks noChangeArrowheads="1"/>
              </p:cNvSpPr>
              <p:nvPr/>
            </p:nvSpPr>
            <p:spPr bwMode="auto">
              <a:xfrm>
                <a:off x="4080" y="2016"/>
                <a:ext cx="336" cy="33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Oval 36"/>
              <p:cNvSpPr>
                <a:spLocks noChangeArrowheads="1"/>
              </p:cNvSpPr>
              <p:nvPr/>
            </p:nvSpPr>
            <p:spPr bwMode="auto">
              <a:xfrm>
                <a:off x="4032" y="2256"/>
                <a:ext cx="336" cy="3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tint val="66000"/>
                      <a:satMod val="160000"/>
                    </a:schemeClr>
                  </a:gs>
                  <a:gs pos="50000">
                    <a:schemeClr val="tx2">
                      <a:tint val="44500"/>
                      <a:satMod val="160000"/>
                    </a:schemeClr>
                  </a:gs>
                  <a:gs pos="100000">
                    <a:schemeClr val="tx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11" name="直接连接符 10"/>
            <p:cNvCxnSpPr/>
            <p:nvPr/>
          </p:nvCxnSpPr>
          <p:spPr bwMode="auto">
            <a:xfrm flipH="1">
              <a:off x="952197" y="982726"/>
              <a:ext cx="1016084" cy="18802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75654" name="AutoShape 38"/>
          <p:cNvSpPr>
            <a:spLocks noChangeArrowheads="1"/>
          </p:cNvSpPr>
          <p:nvPr/>
        </p:nvSpPr>
        <p:spPr bwMode="auto">
          <a:xfrm>
            <a:off x="3899490" y="2898376"/>
            <a:ext cx="1143000" cy="457200"/>
          </a:xfrm>
          <a:prstGeom prst="wedgeRoundRectCallout">
            <a:avLst>
              <a:gd name="adj1" fmla="val -125172"/>
              <a:gd name="adj2" fmla="val 12771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34" tIns="45717" rIns="91434" bIns="45717"/>
          <a:lstStyle/>
          <a:p>
            <a:pPr defTabSz="914784"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中子</a:t>
            </a:r>
            <a:r>
              <a:rPr kumimoji="1"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1775655" name="AutoShape 39"/>
          <p:cNvSpPr>
            <a:spLocks noChangeArrowheads="1"/>
          </p:cNvSpPr>
          <p:nvPr/>
        </p:nvSpPr>
        <p:spPr bwMode="auto">
          <a:xfrm>
            <a:off x="3899490" y="2212576"/>
            <a:ext cx="1143000" cy="457200"/>
          </a:xfrm>
          <a:prstGeom prst="wedgeRoundRectCallout">
            <a:avLst>
              <a:gd name="adj1" fmla="val -149312"/>
              <a:gd name="adj2" fmla="val 92322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1434" tIns="45717" rIns="91434" bIns="45717"/>
          <a:lstStyle/>
          <a:p>
            <a:pPr defTabSz="914784">
              <a:defRPr/>
            </a:pP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质子   </a:t>
            </a:r>
          </a:p>
        </p:txBody>
      </p:sp>
      <p:sp>
        <p:nvSpPr>
          <p:cNvPr id="1775656" name="Rectangle 40"/>
          <p:cNvSpPr>
            <a:spLocks noChangeArrowheads="1"/>
          </p:cNvSpPr>
          <p:nvPr/>
        </p:nvSpPr>
        <p:spPr bwMode="auto">
          <a:xfrm>
            <a:off x="5806957" y="2236352"/>
            <a:ext cx="1447800" cy="99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defTabSz="914784">
              <a:defRPr/>
            </a:pPr>
            <a:r>
              <a:rPr kumimoji="1" lang="zh-CN" altLang="en-US" sz="2800" b="1" dirty="0">
                <a:ea typeface="华文细黑" pitchFamily="2" charset="-122"/>
              </a:rPr>
              <a:t>统称</a:t>
            </a:r>
            <a:r>
              <a:rPr kumimoji="1" lang="zh-CN" altLang="en-US" sz="2800" b="1" dirty="0">
                <a:solidFill>
                  <a:srgbClr val="FF0000"/>
                </a:solidFill>
                <a:ea typeface="华文细黑" pitchFamily="2" charset="-122"/>
              </a:rPr>
              <a:t>核子    </a:t>
            </a:r>
            <a:r>
              <a:rPr kumimoji="1" lang="zh-CN" altLang="en-US" sz="2800" b="1" dirty="0">
                <a:solidFill>
                  <a:srgbClr val="0000FF"/>
                </a:solidFill>
                <a:ea typeface="华文细黑" pitchFamily="2" charset="-122"/>
              </a:rPr>
              <a:t>  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042491" y="2516373"/>
            <a:ext cx="762000" cy="533902"/>
            <a:chOff x="2976" y="624"/>
            <a:chExt cx="480" cy="336"/>
          </a:xfrm>
        </p:grpSpPr>
        <p:sp>
          <p:nvSpPr>
            <p:cNvPr id="4126" name="Freeform 42"/>
            <p:cNvSpPr>
              <a:spLocks/>
            </p:cNvSpPr>
            <p:nvPr/>
          </p:nvSpPr>
          <p:spPr bwMode="auto">
            <a:xfrm>
              <a:off x="2976" y="624"/>
              <a:ext cx="480" cy="144"/>
            </a:xfrm>
            <a:custGeom>
              <a:avLst/>
              <a:gdLst>
                <a:gd name="T0" fmla="*/ 0 w 480"/>
                <a:gd name="T1" fmla="*/ 0 h 144"/>
                <a:gd name="T2" fmla="*/ 144 w 480"/>
                <a:gd name="T3" fmla="*/ 96 h 144"/>
                <a:gd name="T4" fmla="*/ 480 w 480"/>
                <a:gd name="T5" fmla="*/ 144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0" y="0"/>
                  </a:moveTo>
                  <a:cubicBezTo>
                    <a:pt x="32" y="36"/>
                    <a:pt x="64" y="72"/>
                    <a:pt x="144" y="96"/>
                  </a:cubicBezTo>
                  <a:cubicBezTo>
                    <a:pt x="224" y="120"/>
                    <a:pt x="424" y="136"/>
                    <a:pt x="480" y="14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43"/>
            <p:cNvSpPr>
              <a:spLocks/>
            </p:cNvSpPr>
            <p:nvPr/>
          </p:nvSpPr>
          <p:spPr bwMode="auto">
            <a:xfrm>
              <a:off x="2976" y="816"/>
              <a:ext cx="480" cy="144"/>
            </a:xfrm>
            <a:custGeom>
              <a:avLst/>
              <a:gdLst>
                <a:gd name="T0" fmla="*/ 0 w 480"/>
                <a:gd name="T1" fmla="*/ 144 h 144"/>
                <a:gd name="T2" fmla="*/ 144 w 480"/>
                <a:gd name="T3" fmla="*/ 48 h 144"/>
                <a:gd name="T4" fmla="*/ 48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0" y="144"/>
                  </a:moveTo>
                  <a:cubicBezTo>
                    <a:pt x="32" y="108"/>
                    <a:pt x="64" y="72"/>
                    <a:pt x="144" y="48"/>
                  </a:cubicBezTo>
                  <a:cubicBezTo>
                    <a:pt x="224" y="24"/>
                    <a:pt x="352" y="12"/>
                    <a:pt x="480" y="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75672" name="AutoShape 56"/>
          <p:cNvSpPr>
            <a:spLocks noChangeArrowheads="1"/>
          </p:cNvSpPr>
          <p:nvPr/>
        </p:nvSpPr>
        <p:spPr bwMode="auto">
          <a:xfrm>
            <a:off x="3360138" y="722859"/>
            <a:ext cx="3967632" cy="762313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defTabSz="914784"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 子 核 的 组 成 </a:t>
            </a:r>
          </a:p>
        </p:txBody>
      </p:sp>
      <p:grpSp>
        <p:nvGrpSpPr>
          <p:cNvPr id="9" name="组合 8"/>
          <p:cNvGrpSpPr/>
          <p:nvPr/>
        </p:nvGrpSpPr>
        <p:grpSpPr>
          <a:xfrm rot="1080000">
            <a:off x="1293496" y="882460"/>
            <a:ext cx="1404157" cy="1404735"/>
            <a:chOff x="436563" y="74613"/>
            <a:chExt cx="1222375" cy="1126530"/>
          </a:xfrm>
        </p:grpSpPr>
        <p:sp>
          <p:nvSpPr>
            <p:cNvPr id="4121" name="AutoShape 57"/>
            <p:cNvSpPr>
              <a:spLocks noChangeArrowheads="1"/>
            </p:cNvSpPr>
            <p:nvPr/>
          </p:nvSpPr>
          <p:spPr bwMode="auto">
            <a:xfrm>
              <a:off x="436563" y="74613"/>
              <a:ext cx="1222375" cy="11265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1 w 21600"/>
                <a:gd name="T11" fmla="*/ 1 h 21600"/>
                <a:gd name="T12" fmla="*/ 1 w 21600"/>
                <a:gd name="T13" fmla="*/ 0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58"/>
            <p:cNvSpPr>
              <a:spLocks noChangeArrowheads="1"/>
            </p:cNvSpPr>
            <p:nvPr/>
          </p:nvSpPr>
          <p:spPr bwMode="auto">
            <a:xfrm>
              <a:off x="960438" y="557411"/>
              <a:ext cx="174625" cy="16093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59"/>
            <p:cNvSpPr>
              <a:spLocks noChangeArrowheads="1"/>
            </p:cNvSpPr>
            <p:nvPr/>
          </p:nvSpPr>
          <p:spPr bwMode="auto">
            <a:xfrm>
              <a:off x="1309688" y="557411"/>
              <a:ext cx="87312" cy="804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60"/>
            <p:cNvSpPr>
              <a:spLocks noChangeArrowheads="1"/>
            </p:cNvSpPr>
            <p:nvPr/>
          </p:nvSpPr>
          <p:spPr bwMode="auto">
            <a:xfrm>
              <a:off x="1571625" y="396479"/>
              <a:ext cx="87312" cy="804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61"/>
            <p:cNvSpPr>
              <a:spLocks noChangeArrowheads="1"/>
            </p:cNvSpPr>
            <p:nvPr/>
          </p:nvSpPr>
          <p:spPr bwMode="auto">
            <a:xfrm>
              <a:off x="436563" y="798811"/>
              <a:ext cx="87312" cy="804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032101" y="4900251"/>
            <a:ext cx="2363585" cy="760997"/>
            <a:chOff x="952746" y="4729150"/>
            <a:chExt cx="2708275" cy="803275"/>
          </a:xfrm>
        </p:grpSpPr>
        <p:sp>
          <p:nvSpPr>
            <p:cNvPr id="4118" name="AutoShape 64"/>
            <p:cNvSpPr>
              <a:spLocks/>
            </p:cNvSpPr>
            <p:nvPr/>
          </p:nvSpPr>
          <p:spPr bwMode="auto">
            <a:xfrm rot="-5427319">
              <a:off x="2179089" y="3502807"/>
              <a:ext cx="79375" cy="2532062"/>
            </a:xfrm>
            <a:prstGeom prst="leftBrace">
              <a:avLst>
                <a:gd name="adj1" fmla="val 26583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5681" name="Rectangle 65"/>
            <p:cNvSpPr>
              <a:spLocks noChangeArrowheads="1"/>
            </p:cNvSpPr>
            <p:nvPr/>
          </p:nvSpPr>
          <p:spPr bwMode="auto">
            <a:xfrm>
              <a:off x="1652834" y="4729150"/>
              <a:ext cx="2008187" cy="80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1233" tIns="50617" rIns="101233" bIns="50617" anchor="ctr"/>
            <a:lstStyle/>
            <a:p>
              <a:pPr defTabSz="914784">
                <a:defRPr/>
              </a:pPr>
              <a:r>
                <a:rPr kumimoji="1" lang="en-US" altLang="zh-CN" sz="32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kumimoji="1" lang="zh-CN" altLang="en-US" sz="3200" baseline="30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－</a:t>
              </a:r>
              <a:r>
                <a:rPr kumimoji="1" lang="en-US" altLang="zh-CN" sz="3200" baseline="30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  <a:r>
                <a:rPr kumimoji="1" lang="en-US" altLang="zh-CN" sz="32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    </a:t>
              </a:r>
            </a:p>
          </p:txBody>
        </p:sp>
      </p:grpSp>
      <p:graphicFrame>
        <p:nvGraphicFramePr>
          <p:cNvPr id="1775683" name="Object 67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331471"/>
              </p:ext>
            </p:extLst>
          </p:nvPr>
        </p:nvGraphicFramePr>
        <p:xfrm>
          <a:off x="4043579" y="4173541"/>
          <a:ext cx="3897283" cy="64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" imgW="1574640" imgH="241200" progId="Equation.DSMT4">
                  <p:embed/>
                </p:oleObj>
              </mc:Choice>
              <mc:Fallback>
                <p:oleObj name="Equation" r:id="rId3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579" y="4173541"/>
                        <a:ext cx="3897283" cy="648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5684" name="Object 68" descr="绿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73571"/>
              </p:ext>
            </p:extLst>
          </p:nvPr>
        </p:nvGraphicFramePr>
        <p:xfrm>
          <a:off x="4028433" y="3507268"/>
          <a:ext cx="371994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5" imgW="1562040" imgH="253800" progId="Equation.DSMT4">
                  <p:embed/>
                </p:oleObj>
              </mc:Choice>
              <mc:Fallback>
                <p:oleObj name="Equation" r:id="rId5" imgW="1562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433" y="3507268"/>
                        <a:ext cx="3719945" cy="65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AutoShape 56"/>
          <p:cNvSpPr>
            <a:spLocks noChangeArrowheads="1"/>
          </p:cNvSpPr>
          <p:nvPr/>
        </p:nvSpPr>
        <p:spPr bwMode="auto">
          <a:xfrm>
            <a:off x="395536" y="5386737"/>
            <a:ext cx="3470090" cy="762502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defTabSz="914784">
              <a:defRPr/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原子核质量≈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Au</a:t>
            </a:r>
            <a:endParaRPr kumimoji="1" lang="zh-CN" altLang="en-US" sz="28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56"/>
          <p:cNvSpPr>
            <a:spLocks noChangeArrowheads="1"/>
          </p:cNvSpPr>
          <p:nvPr/>
        </p:nvSpPr>
        <p:spPr bwMode="auto">
          <a:xfrm>
            <a:off x="3901048" y="5373216"/>
            <a:ext cx="3641646" cy="762501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defTabSz="914784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原子核电荷量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Ze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68" name="Rectangle 72"/>
          <p:cNvSpPr>
            <a:spLocks noChangeArrowheads="1"/>
          </p:cNvSpPr>
          <p:nvPr/>
        </p:nvSpPr>
        <p:spPr bwMode="auto">
          <a:xfrm>
            <a:off x="3754676" y="4869160"/>
            <a:ext cx="4620896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589" tIns="41294" rIns="82589" bIns="41294" anchor="ctr">
            <a:spAutoFit/>
          </a:bodyPr>
          <a:lstStyle/>
          <a:p>
            <a:pPr indent="240883"/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1u=1.660 538 86 ×10</a:t>
            </a:r>
            <a:r>
              <a:rPr lang="en-US" altLang="zh-CN" sz="2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-27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kg</a:t>
            </a:r>
          </a:p>
        </p:txBody>
      </p:sp>
      <p:grpSp>
        <p:nvGrpSpPr>
          <p:cNvPr id="6" name="组合 80"/>
          <p:cNvGrpSpPr>
            <a:grpSpLocks/>
          </p:cNvGrpSpPr>
          <p:nvPr/>
        </p:nvGrpSpPr>
        <p:grpSpPr bwMode="auto">
          <a:xfrm>
            <a:off x="2388520" y="5893878"/>
            <a:ext cx="1281661" cy="871496"/>
            <a:chOff x="3006796" y="5641092"/>
            <a:chExt cx="1468570" cy="919913"/>
          </a:xfrm>
        </p:grpSpPr>
        <p:sp>
          <p:nvSpPr>
            <p:cNvPr id="77" name="Rectangle 54"/>
            <p:cNvSpPr>
              <a:spLocks noChangeArrowheads="1"/>
            </p:cNvSpPr>
            <p:nvPr/>
          </p:nvSpPr>
          <p:spPr bwMode="auto">
            <a:xfrm>
              <a:off x="3006796" y="5998277"/>
              <a:ext cx="1468570" cy="562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1233" tIns="50617" rIns="101233" bIns="50617">
              <a:spAutoFit/>
            </a:bodyPr>
            <a:lstStyle/>
            <a:p>
              <a:pPr defTabSz="914784">
                <a:defRPr/>
              </a:pP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质量数</a:t>
              </a:r>
            </a:p>
          </p:txBody>
        </p:sp>
        <p:cxnSp>
          <p:nvCxnSpPr>
            <p:cNvPr id="4117" name="直接箭头连接符 78"/>
            <p:cNvCxnSpPr>
              <a:cxnSpLocks noChangeShapeType="1"/>
              <a:stCxn id="77" idx="0"/>
            </p:cNvCxnSpPr>
            <p:nvPr/>
          </p:nvCxnSpPr>
          <p:spPr bwMode="auto">
            <a:xfrm flipH="1" flipV="1">
              <a:off x="3721177" y="5641092"/>
              <a:ext cx="19904" cy="35718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7" name="组合 81"/>
          <p:cNvGrpSpPr>
            <a:grpSpLocks/>
          </p:cNvGrpSpPr>
          <p:nvPr/>
        </p:nvGrpSpPr>
        <p:grpSpPr bwMode="auto">
          <a:xfrm>
            <a:off x="4293304" y="5877273"/>
            <a:ext cx="4513315" cy="749133"/>
            <a:chOff x="7561298" y="5972384"/>
            <a:chExt cx="2777233" cy="790756"/>
          </a:xfrm>
        </p:grpSpPr>
        <p:sp>
          <p:nvSpPr>
            <p:cNvPr id="76" name="Rectangle 53"/>
            <p:cNvSpPr>
              <a:spLocks noChangeArrowheads="1"/>
            </p:cNvSpPr>
            <p:nvPr/>
          </p:nvSpPr>
          <p:spPr bwMode="auto">
            <a:xfrm>
              <a:off x="7561298" y="6200410"/>
              <a:ext cx="2777233" cy="562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1233" tIns="50617" rIns="101233" bIns="50617">
              <a:spAutoFit/>
            </a:bodyPr>
            <a:lstStyle/>
            <a:p>
              <a:pPr defTabSz="914784"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（核）电荷</a:t>
              </a:r>
              <a:r>
                <a:rPr kumimoji="1" lang="zh-CN" altLang="en-US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数（原子序数）</a:t>
              </a:r>
              <a:endPara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15" name="直接箭头连接符 79"/>
            <p:cNvCxnSpPr>
              <a:cxnSpLocks noChangeShapeType="1"/>
            </p:cNvCxnSpPr>
            <p:nvPr/>
          </p:nvCxnSpPr>
          <p:spPr bwMode="auto">
            <a:xfrm rot="16200000" flipV="1">
              <a:off x="8937504" y="6147012"/>
              <a:ext cx="357190" cy="793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aphicFrame>
        <p:nvGraphicFramePr>
          <p:cNvPr id="66" name="Object 68" descr="绿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15682"/>
              </p:ext>
            </p:extLst>
          </p:nvPr>
        </p:nvGraphicFramePr>
        <p:xfrm>
          <a:off x="7784379" y="3516687"/>
          <a:ext cx="725978" cy="46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7" imgW="304560" imgH="177480" progId="Equation.DSMT4">
                  <p:embed/>
                </p:oleObj>
              </mc:Choice>
              <mc:Fallback>
                <p:oleObj name="Equation" r:id="rId7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379" y="3516687"/>
                        <a:ext cx="725978" cy="460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8" descr="绿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15549"/>
              </p:ext>
            </p:extLst>
          </p:nvPr>
        </p:nvGraphicFramePr>
        <p:xfrm>
          <a:off x="7806462" y="4189799"/>
          <a:ext cx="725978" cy="46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9" imgW="304560" imgH="177480" progId="Equation.DSMT4">
                  <p:embed/>
                </p:oleObj>
              </mc:Choice>
              <mc:Fallback>
                <p:oleObj name="Equation" r:id="rId9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6462" y="4189799"/>
                        <a:ext cx="725978" cy="460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262085" y="596635"/>
            <a:ext cx="1714501" cy="672125"/>
            <a:chOff x="1216024" y="0"/>
            <a:chExt cx="1964532" cy="709465"/>
          </a:xfrm>
        </p:grpSpPr>
        <p:sp>
          <p:nvSpPr>
            <p:cNvPr id="17" name="左大括号 16"/>
            <p:cNvSpPr/>
            <p:nvPr/>
          </p:nvSpPr>
          <p:spPr bwMode="auto">
            <a:xfrm rot="5400000">
              <a:off x="1853047" y="-286234"/>
              <a:ext cx="402332" cy="1589065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2588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6024" y="0"/>
              <a:ext cx="1964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/>
                <a:t>10</a:t>
              </a:r>
              <a:r>
                <a:rPr lang="en-US" altLang="zh-CN" sz="2500" baseline="30000" dirty="0"/>
                <a:t>-10</a:t>
              </a:r>
              <a:r>
                <a:rPr lang="en-US" altLang="zh-CN" sz="2500" dirty="0"/>
                <a:t>m</a:t>
              </a:r>
              <a:endParaRPr lang="zh-CN" alt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90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"/>
                                        <p:tgtEl>
                                          <p:spTgt spid="177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177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300"/>
                                        <p:tgtEl>
                                          <p:spTgt spid="177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7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7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5654" grpId="0" animBg="1" autoUpdateAnimBg="0"/>
      <p:bldP spid="1775655" grpId="0" animBg="1" autoUpdateAnimBg="0"/>
      <p:bldP spid="1775656" grpId="0" autoUpdateAnimBg="0"/>
      <p:bldP spid="70" grpId="0"/>
      <p:bldP spid="71" grpId="0"/>
      <p:bldP spid="41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91628" y="810416"/>
            <a:ext cx="6615913" cy="5847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  <a:defRPr/>
            </a:pPr>
            <a:r>
              <a:rPr kumimoji="1" lang="en-US" altLang="zh-CN" sz="32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kumimoji="1" lang="zh-CN" altLang="en-US" sz="3200" b="1" dirty="0" smtClean="0">
                <a:latin typeface="微软雅黑" pitchFamily="34" charset="-122"/>
                <a:ea typeface="微软雅黑" pitchFamily="34" charset="-122"/>
              </a:rPr>
              <a:t>原子核的表示</a:t>
            </a:r>
            <a:endParaRPr kumimoji="1"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45"/>
          <p:cNvSpPr>
            <a:spLocks noChangeArrowheads="1"/>
          </p:cNvSpPr>
          <p:nvPr/>
        </p:nvSpPr>
        <p:spPr bwMode="auto">
          <a:xfrm>
            <a:off x="5940152" y="4331511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defTabSz="914784">
              <a:defRPr/>
            </a:pP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1" name="Rectangle 46"/>
          <p:cNvSpPr>
            <a:spLocks noChangeArrowheads="1"/>
          </p:cNvSpPr>
          <p:nvPr/>
        </p:nvSpPr>
        <p:spPr bwMode="auto">
          <a:xfrm>
            <a:off x="4067944" y="4293096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defTabSz="914784">
              <a:defRPr/>
            </a:pP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3860821" y="4293096"/>
            <a:ext cx="76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defTabSz="914784"/>
            <a:r>
              <a:rPr kumimoji="1" lang="en-US" altLang="zh-CN" sz="2800" b="1" dirty="0">
                <a:solidFill>
                  <a:srgbClr val="0000FF"/>
                </a:solidFill>
                <a:latin typeface="+mn-ea"/>
              </a:rPr>
              <a:t>4</a:t>
            </a:r>
          </a:p>
          <a:p>
            <a:pPr defTabSz="914784"/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5308620" y="4293096"/>
            <a:ext cx="77554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defTabSz="914784"/>
            <a:r>
              <a:rPr kumimoji="1" lang="en-US" altLang="zh-CN" sz="2800" b="1" dirty="0" smtClean="0">
                <a:solidFill>
                  <a:srgbClr val="0000FF"/>
                </a:solidFill>
                <a:latin typeface="+mn-ea"/>
              </a:rPr>
              <a:t>235</a:t>
            </a:r>
          </a:p>
          <a:p>
            <a:pPr defTabSz="914784"/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 92</a:t>
            </a:r>
            <a:endParaRPr kumimoji="1"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4158282" y="2466316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defTabSz="914784">
              <a:defRPr/>
            </a:pP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  </a:t>
            </a:r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3851920" y="241073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defTabSz="914784"/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defTabSz="914784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107704" y="2410992"/>
            <a:ext cx="1672208" cy="533110"/>
            <a:chOff x="2323778" y="2654573"/>
            <a:chExt cx="1916071" cy="562728"/>
          </a:xfrm>
        </p:grpSpPr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2323778" y="2654573"/>
              <a:ext cx="1468569" cy="562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1233" tIns="50617" rIns="101233" bIns="50617">
              <a:spAutoFit/>
            </a:bodyPr>
            <a:lstStyle/>
            <a:p>
              <a:pPr defTabSz="914784">
                <a:defRPr/>
              </a:pPr>
              <a:r>
                <a:rPr kumimoji="1" lang="zh-CN" altLang="en-US" sz="2800" b="1" dirty="0">
                  <a:latin typeface="+mn-ea"/>
                </a:rPr>
                <a:t>质量数</a:t>
              </a:r>
            </a:p>
          </p:txBody>
        </p:sp>
        <p:sp>
          <p:nvSpPr>
            <p:cNvPr id="17" name="AutoShape 62" descr="25%"/>
            <p:cNvSpPr>
              <a:spLocks noChangeArrowheads="1"/>
            </p:cNvSpPr>
            <p:nvPr/>
          </p:nvSpPr>
          <p:spPr bwMode="auto">
            <a:xfrm>
              <a:off x="3803287" y="2895873"/>
              <a:ext cx="436562" cy="160337"/>
            </a:xfrm>
            <a:prstGeom prst="rightArrow">
              <a:avLst>
                <a:gd name="adj1" fmla="val 50000"/>
                <a:gd name="adj2" fmla="val 68069"/>
              </a:avLst>
            </a:prstGeom>
            <a:pattFill prst="pct25">
              <a:fgClr>
                <a:srgbClr val="FF6600"/>
              </a:fgClr>
              <a:bgClr>
                <a:srgbClr val="0000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2628528" y="4326183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defTabSz="914784">
              <a:defRPr/>
            </a:pP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Rectangle 48"/>
          <p:cNvSpPr>
            <a:spLocks noChangeArrowheads="1"/>
          </p:cNvSpPr>
          <p:nvPr/>
        </p:nvSpPr>
        <p:spPr bwMode="auto">
          <a:xfrm>
            <a:off x="2461511" y="4326183"/>
            <a:ext cx="76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defTabSz="914784"/>
            <a:r>
              <a:rPr kumimoji="1" lang="en-US" altLang="zh-CN" sz="2800" b="1" dirty="0">
                <a:solidFill>
                  <a:srgbClr val="0000FF"/>
                </a:solidFill>
                <a:latin typeface="+mn-ea"/>
              </a:rPr>
              <a:t>1</a:t>
            </a:r>
          </a:p>
          <a:p>
            <a:pPr defTabSz="914784"/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1600" y="2847606"/>
            <a:ext cx="2808312" cy="533110"/>
            <a:chOff x="1192486" y="3115444"/>
            <a:chExt cx="3217857" cy="562728"/>
          </a:xfrm>
        </p:grpSpPr>
        <p:sp>
          <p:nvSpPr>
            <p:cNvPr id="18" name="AutoShape 63" descr="25%"/>
            <p:cNvSpPr>
              <a:spLocks noChangeArrowheads="1"/>
            </p:cNvSpPr>
            <p:nvPr/>
          </p:nvSpPr>
          <p:spPr bwMode="auto">
            <a:xfrm>
              <a:off x="3973781" y="3315469"/>
              <a:ext cx="436562" cy="160337"/>
            </a:xfrm>
            <a:prstGeom prst="rightArrow">
              <a:avLst>
                <a:gd name="adj1" fmla="val 50000"/>
                <a:gd name="adj2" fmla="val 68069"/>
              </a:avLst>
            </a:prstGeom>
            <a:pattFill prst="pct25">
              <a:fgClr>
                <a:srgbClr val="FF6600"/>
              </a:fgClr>
              <a:bgClr>
                <a:srgbClr val="FF000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1192486" y="3115444"/>
              <a:ext cx="2702882" cy="562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1233" tIns="50617" rIns="101233" bIns="50617">
              <a:spAutoFit/>
            </a:bodyPr>
            <a:lstStyle/>
            <a:p>
              <a:pPr defTabSz="914784"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+mn-ea"/>
                </a:rPr>
                <a:t>（核）电荷数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03372" y="1571791"/>
            <a:ext cx="1752600" cy="1067803"/>
            <a:chOff x="3668390" y="1768748"/>
            <a:chExt cx="2008188" cy="1127125"/>
          </a:xfrm>
        </p:grpSpPr>
        <p:sp>
          <p:nvSpPr>
            <p:cNvPr id="19" name="Rectangle 66"/>
            <p:cNvSpPr>
              <a:spLocks noChangeArrowheads="1"/>
            </p:cNvSpPr>
            <p:nvPr/>
          </p:nvSpPr>
          <p:spPr bwMode="auto">
            <a:xfrm>
              <a:off x="3668390" y="1768748"/>
              <a:ext cx="2008188" cy="4826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101233" tIns="50617" rIns="101233" bIns="50617" anchor="ctr"/>
            <a:lstStyle/>
            <a:p>
              <a:pPr defTabSz="914784">
                <a:defRPr/>
              </a:pPr>
              <a:r>
                <a:rPr kumimoji="1" lang="en-US" altLang="zh-CN" sz="2800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kumimoji="1" lang="zh-CN" altLang="en-US" sz="2800" b="1" dirty="0" smtClean="0">
                  <a:latin typeface="+mn-ea"/>
                </a:rPr>
                <a:t>元素符号  </a:t>
              </a:r>
              <a:r>
                <a:rPr kumimoji="1" lang="zh-CN" altLang="en-US" sz="2800" b="1" dirty="0" smtClean="0">
                  <a:solidFill>
                    <a:schemeClr val="bg1"/>
                  </a:solidFill>
                  <a:latin typeface="+mn-ea"/>
                </a:rPr>
                <a:t>  </a:t>
              </a:r>
              <a:endParaRPr kumimoji="1" lang="zh-CN" altLang="en-US" sz="2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" name="下箭头 1"/>
            <p:cNvSpPr/>
            <p:nvPr/>
          </p:nvSpPr>
          <p:spPr bwMode="auto">
            <a:xfrm>
              <a:off x="4590678" y="2251348"/>
              <a:ext cx="183356" cy="644525"/>
            </a:xfrm>
            <a:prstGeom prst="down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2588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71600" y="3400591"/>
            <a:ext cx="2577493" cy="945169"/>
          </a:xfrm>
          <a:prstGeom prst="rect">
            <a:avLst/>
          </a:prstGeom>
          <a:noFill/>
        </p:spPr>
        <p:txBody>
          <a:bodyPr wrap="square" lIns="82589" tIns="41294" rIns="82589" bIns="41294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（原子序数或核外电子数）</a:t>
            </a:r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2461511" y="5245911"/>
            <a:ext cx="76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defTabSz="914784"/>
            <a:r>
              <a:rPr kumimoji="1" lang="en-US" altLang="zh-CN" sz="2800" b="1" dirty="0" smtClean="0">
                <a:solidFill>
                  <a:srgbClr val="0000FF"/>
                </a:solidFill>
                <a:latin typeface="+mn-ea"/>
              </a:rPr>
              <a:t>1</a:t>
            </a:r>
            <a:endParaRPr kumimoji="1"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98396" y="5428848"/>
            <a:ext cx="5437156" cy="952815"/>
            <a:chOff x="1798396" y="5428848"/>
            <a:chExt cx="5437156" cy="952815"/>
          </a:xfrm>
        </p:grpSpPr>
        <p:sp>
          <p:nvSpPr>
            <p:cNvPr id="22" name="Rectangle 45"/>
            <p:cNvSpPr>
              <a:spLocks noChangeArrowheads="1"/>
            </p:cNvSpPr>
            <p:nvPr/>
          </p:nvSpPr>
          <p:spPr bwMode="auto">
            <a:xfrm>
              <a:off x="5940152" y="5467263"/>
              <a:ext cx="1295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4" tIns="45717" rIns="91434" bIns="45717" anchor="ctr"/>
            <a:lstStyle/>
            <a:p>
              <a:pPr defTabSz="914784">
                <a:defRPr/>
              </a:pPr>
              <a:r>
                <a:rPr kumimoji="1" lang="en-US" altLang="zh-CN" sz="4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4067944" y="5428848"/>
              <a:ext cx="1295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4" tIns="45717" rIns="91434" bIns="45717" anchor="ctr"/>
            <a:lstStyle/>
            <a:p>
              <a:pPr defTabSz="914784">
                <a:defRPr/>
              </a:pPr>
              <a:r>
                <a:rPr kumimoji="1" lang="en-US" altLang="zh-CN" sz="4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</a:t>
              </a:r>
              <a:r>
                <a:rPr kumimoji="1" lang="en-US" altLang="zh-CN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25" name="Rectangle 49"/>
            <p:cNvSpPr>
              <a:spLocks noChangeArrowheads="1"/>
            </p:cNvSpPr>
            <p:nvPr/>
          </p:nvSpPr>
          <p:spPr bwMode="auto">
            <a:xfrm>
              <a:off x="3860821" y="5428848"/>
              <a:ext cx="7620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4" tIns="45717" rIns="91434" bIns="45717" anchor="ctr"/>
            <a:lstStyle/>
            <a:p>
              <a:pPr defTabSz="914784"/>
              <a:r>
                <a:rPr kumimoji="1" lang="en-US" altLang="zh-CN" sz="2800" b="1" dirty="0">
                  <a:solidFill>
                    <a:srgbClr val="0000FF"/>
                  </a:solidFill>
                  <a:latin typeface="+mn-ea"/>
                </a:rPr>
                <a:t>4</a:t>
              </a:r>
            </a:p>
            <a:p>
              <a:pPr defTabSz="914784"/>
              <a:endParaRPr kumimoji="1" lang="en-US" altLang="zh-CN" sz="2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308620" y="5428848"/>
              <a:ext cx="775548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4" tIns="45717" rIns="91434" bIns="45717" anchor="ctr"/>
            <a:lstStyle/>
            <a:p>
              <a:pPr defTabSz="914784"/>
              <a:r>
                <a:rPr kumimoji="1" lang="en-US" altLang="zh-CN" sz="2800" b="1" dirty="0" smtClean="0">
                  <a:solidFill>
                    <a:srgbClr val="0000FF"/>
                  </a:solidFill>
                  <a:latin typeface="+mn-ea"/>
                </a:rPr>
                <a:t>235</a:t>
              </a:r>
            </a:p>
            <a:p>
              <a:pPr defTabSz="914784"/>
              <a:r>
                <a:rPr kumimoji="1" lang="en-US" altLang="zh-CN" sz="28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endParaRPr kumimoji="1" lang="en-US" altLang="zh-CN" sz="2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2628528" y="5461935"/>
              <a:ext cx="1295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4" tIns="45717" rIns="91434" bIns="45717" anchor="ctr"/>
            <a:lstStyle/>
            <a:p>
              <a:pPr defTabSz="914784">
                <a:defRPr/>
              </a:pPr>
              <a:r>
                <a:rPr kumimoji="1" lang="en-US" altLang="zh-CN" sz="4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 </a:t>
              </a:r>
              <a:r>
                <a:rPr kumimoji="1" lang="en-US" altLang="zh-CN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98396" y="5677959"/>
              <a:ext cx="685372" cy="514282"/>
            </a:xfrm>
            <a:prstGeom prst="rect">
              <a:avLst/>
            </a:prstGeom>
            <a:noFill/>
          </p:spPr>
          <p:txBody>
            <a:bodyPr wrap="square" lIns="82589" tIns="41294" rIns="82589" bIns="41294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6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20" grpId="0" autoUpdateAnimBg="0"/>
      <p:bldP spid="21" grpId="0" autoUpdateAnimBg="0"/>
      <p:bldP spid="7" grpId="0"/>
      <p:bldP spid="28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468</Words>
  <Application>Microsoft Office PowerPoint</Application>
  <PresentationFormat>全屏显示(4:3)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主题​​</vt:lpstr>
      <vt:lpstr>Equation</vt:lpstr>
      <vt:lpstr>13.1 原子核的组成      1.1 原子核的组成     1.2 原子核的表示     1.3 同位素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26</cp:revision>
  <dcterms:created xsi:type="dcterms:W3CDTF">2017-06-28T03:02:51Z</dcterms:created>
  <dcterms:modified xsi:type="dcterms:W3CDTF">2017-07-01T02:08:49Z</dcterms:modified>
</cp:coreProperties>
</file>