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87" r:id="rId2"/>
    <p:sldId id="290" r:id="rId3"/>
    <p:sldId id="291" r:id="rId4"/>
    <p:sldId id="292" r:id="rId5"/>
    <p:sldId id="30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-10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0CF1F-66A2-4D58-A20A-454FAFEA62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CF06D-C9E2-4EF9-B1A9-851A0CE98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35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》-13.2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原子核衰变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836712"/>
            <a:ext cx="622458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放射性衰变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11761" y="2023839"/>
            <a:ext cx="658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三种放射性衰变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1761" y="3713402"/>
            <a:ext cx="4872583" cy="73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半衰期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11760" y="4941168"/>
            <a:ext cx="609671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探测与应用</a:t>
            </a:r>
          </a:p>
        </p:txBody>
      </p:sp>
    </p:spTree>
    <p:extLst>
      <p:ext uri="{BB962C8B-B14F-4D97-AF65-F5344CB8AC3E}">
        <p14:creationId xmlns:p14="http://schemas.microsoft.com/office/powerpoint/2010/main" val="35055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2520280" cy="86409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结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424936" cy="5184576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zh-CN" altLang="en-US" sz="2800" b="1" dirty="0" smtClean="0">
                <a:latin typeface="+mj-ea"/>
                <a:ea typeface="+mj-ea"/>
              </a:rPr>
              <a:t>原子核的衰变：</a:t>
            </a:r>
            <a:r>
              <a:rPr lang="zh-CN" altLang="en-US" sz="2800" b="1" kern="0" dirty="0">
                <a:solidFill>
                  <a:schemeClr val="tx2"/>
                </a:solidFill>
                <a:latin typeface="+mj-ea"/>
                <a:ea typeface="+mj-ea"/>
                <a:sym typeface="Symbol" pitchFamily="18" charset="2"/>
              </a:rPr>
              <a:t>原子核放出</a:t>
            </a:r>
            <a:r>
              <a:rPr lang="en-US" altLang="zh-CN" sz="2800" b="1" kern="0" dirty="0">
                <a:solidFill>
                  <a:schemeClr val="tx2"/>
                </a:solidFill>
                <a:latin typeface="+mj-ea"/>
                <a:ea typeface="+mj-ea"/>
                <a:sym typeface="Symbol" pitchFamily="18" charset="2"/>
              </a:rPr>
              <a:t> </a:t>
            </a:r>
            <a:r>
              <a:rPr lang="zh-CN" altLang="en-US" sz="2800" b="1" kern="0" dirty="0">
                <a:solidFill>
                  <a:schemeClr val="tx2"/>
                </a:solidFill>
                <a:latin typeface="+mj-ea"/>
                <a:ea typeface="+mj-ea"/>
              </a:rPr>
              <a:t>粒子、</a:t>
            </a:r>
            <a:r>
              <a:rPr lang="el-GR" altLang="zh-CN" sz="2800" b="1" kern="0" dirty="0">
                <a:solidFill>
                  <a:schemeClr val="tx2"/>
                </a:solidFill>
                <a:latin typeface="+mj-ea"/>
                <a:ea typeface="+mj-ea"/>
                <a:cs typeface="Times New Roman"/>
              </a:rPr>
              <a:t>β</a:t>
            </a:r>
            <a:r>
              <a:rPr lang="zh-CN" altLang="en-US" sz="2800" b="1" kern="0" dirty="0">
                <a:solidFill>
                  <a:schemeClr val="tx2"/>
                </a:solidFill>
                <a:latin typeface="+mj-ea"/>
                <a:ea typeface="+mj-ea"/>
                <a:cs typeface="Times New Roman"/>
              </a:rPr>
              <a:t>粒子，变成另一种原子核</a:t>
            </a:r>
            <a:endParaRPr lang="en-US" altLang="zh-CN" sz="2800" b="1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800" b="1" dirty="0" smtClean="0">
                <a:latin typeface="+mj-ea"/>
                <a:ea typeface="+mj-ea"/>
              </a:rPr>
              <a:t>衰变原则</a:t>
            </a:r>
            <a:r>
              <a:rPr lang="zh-CN" altLang="en-US" sz="2800" b="1" smtClean="0">
                <a:latin typeface="+mj-ea"/>
                <a:ea typeface="+mj-ea"/>
              </a:rPr>
              <a:t>：</a:t>
            </a:r>
            <a:r>
              <a:rPr lang="zh-CN" altLang="en-US" sz="2800" b="1" smtClean="0">
                <a:latin typeface="+mj-ea"/>
                <a:ea typeface="+mj-ea"/>
              </a:rPr>
              <a:t>质量数守恒，</a:t>
            </a:r>
            <a:r>
              <a:rPr lang="zh-CN" altLang="en-US" sz="2800" b="1" smtClean="0">
                <a:latin typeface="+mj-ea"/>
                <a:ea typeface="+mj-ea"/>
              </a:rPr>
              <a:t>电荷</a:t>
            </a:r>
            <a:r>
              <a:rPr lang="zh-CN" altLang="en-US" sz="2800" b="1" smtClean="0">
                <a:latin typeface="+mj-ea"/>
                <a:ea typeface="+mj-ea"/>
              </a:rPr>
              <a:t>数守恒。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</a:t>
            </a:r>
            <a:r>
              <a:rPr lang="zh-CN" altLang="en-US" sz="2800" b="1" dirty="0" smtClean="0">
                <a:latin typeface="+mj-ea"/>
                <a:ea typeface="+mj-ea"/>
              </a:rPr>
              <a:t>衰变：放出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</a:t>
            </a:r>
            <a:r>
              <a:rPr lang="zh-CN" altLang="en-US" sz="2800" b="1" dirty="0" smtClean="0">
                <a:latin typeface="+mj-ea"/>
                <a:ea typeface="+mj-ea"/>
              </a:rPr>
              <a:t>粒子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endParaRPr lang="zh-CN" altLang="en-US" sz="2800" b="1" dirty="0" smtClean="0"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</a:t>
            </a:r>
            <a:r>
              <a:rPr lang="zh-CN" altLang="en-US" sz="2800" b="1" dirty="0" smtClean="0">
                <a:latin typeface="+mj-ea"/>
                <a:ea typeface="+mj-ea"/>
              </a:rPr>
              <a:t>衰变：放出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</a:t>
            </a:r>
            <a:r>
              <a:rPr lang="zh-CN" altLang="en-US" sz="2800" b="1" dirty="0" smtClean="0">
                <a:latin typeface="+mj-ea"/>
                <a:ea typeface="+mj-ea"/>
              </a:rPr>
              <a:t>粒子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endParaRPr lang="zh-CN" altLang="en-US" sz="2800" b="1" dirty="0" smtClean="0"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3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衰变</a:t>
            </a:r>
            <a:r>
              <a:rPr lang="zh-CN" altLang="en-US" sz="2800" b="1" dirty="0">
                <a:latin typeface="+mj-ea"/>
                <a:ea typeface="+mj-ea"/>
                <a:sym typeface="Symbol" pitchFamily="18" charset="2"/>
              </a:rPr>
              <a:t>：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32841"/>
              </p:ext>
            </p:extLst>
          </p:nvPr>
        </p:nvGraphicFramePr>
        <p:xfrm>
          <a:off x="4492898" y="3068960"/>
          <a:ext cx="3319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898" y="3068960"/>
                        <a:ext cx="33194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21738"/>
              </p:ext>
            </p:extLst>
          </p:nvPr>
        </p:nvGraphicFramePr>
        <p:xfrm>
          <a:off x="4499992" y="4077072"/>
          <a:ext cx="3006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977760" imgH="241200" progId="Equation.DSMT4">
                  <p:embed/>
                </p:oleObj>
              </mc:Choice>
              <mc:Fallback>
                <p:oleObj name="Equation" r:id="rId5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077072"/>
                        <a:ext cx="30067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704045" y="5354632"/>
            <a:ext cx="52260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+mj-ea"/>
                <a:ea typeface="+mj-ea"/>
              </a:rPr>
              <a:t>总是伴随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衰变</a:t>
            </a:r>
            <a:r>
              <a:rPr lang="zh-CN" altLang="en-US" sz="2800" b="1" dirty="0" smtClean="0">
                <a:latin typeface="+mj-ea"/>
                <a:ea typeface="+mj-ea"/>
              </a:rPr>
              <a:t>或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衰变</a:t>
            </a:r>
            <a:r>
              <a:rPr lang="zh-CN" altLang="en-US" sz="2800" b="1" dirty="0" smtClean="0">
                <a:latin typeface="+mj-ea"/>
                <a:ea typeface="+mj-ea"/>
              </a:rPr>
              <a:t>产生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9770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281" y="1628800"/>
            <a:ext cx="8424936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1325" indent="-441325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</a:rPr>
              <a:t>钍</a:t>
            </a:r>
            <a:r>
              <a:rPr lang="en-US" altLang="zh-CN" sz="2800" b="1" dirty="0">
                <a:latin typeface="Times New Roman" pitchFamily="18" charset="0"/>
              </a:rPr>
              <a:t>232</a:t>
            </a:r>
            <a:r>
              <a:rPr lang="zh-CN" altLang="en-US" sz="2800" b="1" dirty="0">
                <a:latin typeface="Times New Roman" pitchFamily="18" charset="0"/>
              </a:rPr>
              <a:t>经过</a:t>
            </a:r>
            <a:r>
              <a:rPr lang="en-US" altLang="zh-CN" sz="2800" b="1" dirty="0">
                <a:latin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</a:rPr>
              <a:t>次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衰变和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次衰变后变成一种稳定的元素，这种元素是什么？它的质量数是多少？它的原子序数是多少？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620688"/>
            <a:ext cx="7793037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小测验</a:t>
            </a:r>
          </a:p>
        </p:txBody>
      </p:sp>
    </p:spTree>
    <p:extLst>
      <p:ext uri="{BB962C8B-B14F-4D97-AF65-F5344CB8AC3E}">
        <p14:creationId xmlns:p14="http://schemas.microsoft.com/office/powerpoint/2010/main" val="333686565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5"/>
          <p:cNvGrpSpPr>
            <a:grpSpLocks/>
          </p:cNvGrpSpPr>
          <p:nvPr/>
        </p:nvGrpSpPr>
        <p:grpSpPr bwMode="auto">
          <a:xfrm>
            <a:off x="285750" y="836712"/>
            <a:ext cx="8534722" cy="4832092"/>
            <a:chOff x="357158" y="1984406"/>
            <a:chExt cx="8715436" cy="483154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357158" y="1984406"/>
              <a:ext cx="8715436" cy="483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2.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天然放射性元素      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钍）经过一系列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衰变和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衰变之后，变成   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(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铅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，下列说法中正确的是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①铅核比钍核少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24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个中子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;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②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铅核比钍核少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8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个质子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③衰变过程中共有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衰变和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8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④衰变过程中共有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6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衰变和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A.①③			B.①④			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C.②③			D.②④</a:t>
              </a:r>
            </a:p>
          </p:txBody>
        </p:sp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3249609" y="2006594"/>
            <a:ext cx="893763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6" name="Equation" r:id="rId3" imgW="380880" imgH="241200" progId="Equation.3">
                    <p:embed/>
                  </p:oleObj>
                </mc:Choice>
                <mc:Fallback>
                  <p:oleObj name="Equation" r:id="rId3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609" y="2006594"/>
                          <a:ext cx="893763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2422516" y="2435222"/>
            <a:ext cx="8636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7"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516" y="2435222"/>
                          <a:ext cx="863600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09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560" y="1844824"/>
            <a:ext cx="7929562" cy="324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3.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β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衰变中放出的电子来自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A.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原子核外轨道的电子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B.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原子核内所含的电子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C.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原子核内的中子变成质子时放出的电子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D.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原子核内质子变成中子时放出的电子</a:t>
            </a:r>
          </a:p>
        </p:txBody>
      </p:sp>
    </p:spTree>
    <p:extLst>
      <p:ext uri="{BB962C8B-B14F-4D97-AF65-F5344CB8AC3E}">
        <p14:creationId xmlns:p14="http://schemas.microsoft.com/office/powerpoint/2010/main" val="18636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2224" y="567085"/>
            <a:ext cx="475187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三种放射性衰变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1520" y="3439246"/>
            <a:ext cx="3748706" cy="2547941"/>
            <a:chOff x="870057" y="1872988"/>
            <a:chExt cx="3758505" cy="2554602"/>
          </a:xfrm>
        </p:grpSpPr>
        <p:pic>
          <p:nvPicPr>
            <p:cNvPr id="5" name="Picture 4" descr="三种射线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9808" y="1872988"/>
              <a:ext cx="3218754" cy="2554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70057" y="2095414"/>
              <a:ext cx="539751" cy="2064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施加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磁场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1768761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Z≥83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的所有元素，都能自发的放出射线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Z&lt;83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的元素，有的也具有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放射性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天然放射性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7558" y="3129441"/>
            <a:ext cx="4833487" cy="233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" name="TextBox 156"/>
          <p:cNvSpPr txBox="1"/>
          <p:nvPr/>
        </p:nvSpPr>
        <p:spPr>
          <a:xfrm>
            <a:off x="5724126" y="5589240"/>
            <a:ext cx="214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穿透力实验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8" name="Rectangle 2"/>
          <p:cNvSpPr txBox="1">
            <a:spLocks noChangeArrowheads="1"/>
          </p:cNvSpPr>
          <p:nvPr/>
        </p:nvSpPr>
        <p:spPr bwMode="auto">
          <a:xfrm>
            <a:off x="250431" y="1196752"/>
            <a:ext cx="5772150" cy="55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天然放射性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70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7" grpId="0"/>
      <p:bldP spid="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71675" y="4300512"/>
            <a:ext cx="6580188" cy="857250"/>
            <a:chOff x="1718" y="3552"/>
            <a:chExt cx="4145" cy="540"/>
          </a:xfrm>
        </p:grpSpPr>
        <p:sp>
          <p:nvSpPr>
            <p:cNvPr id="1068" name="Rectangle 5"/>
            <p:cNvSpPr>
              <a:spLocks noChangeArrowheads="1"/>
            </p:cNvSpPr>
            <p:nvPr/>
          </p:nvSpPr>
          <p:spPr bwMode="auto">
            <a:xfrm>
              <a:off x="4807" y="3612"/>
              <a:ext cx="10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最弱</a:t>
              </a:r>
            </a:p>
          </p:txBody>
        </p:sp>
        <p:sp>
          <p:nvSpPr>
            <p:cNvPr id="1069" name="Rectangle 6"/>
            <p:cNvSpPr>
              <a:spLocks noChangeArrowheads="1"/>
            </p:cNvSpPr>
            <p:nvPr/>
          </p:nvSpPr>
          <p:spPr bwMode="auto">
            <a:xfrm>
              <a:off x="3722" y="3567"/>
              <a:ext cx="10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最强</a:t>
              </a:r>
            </a:p>
          </p:txBody>
        </p:sp>
        <p:sp>
          <p:nvSpPr>
            <p:cNvPr id="1070" name="Rectangle 7"/>
            <p:cNvSpPr>
              <a:spLocks noChangeArrowheads="1"/>
            </p:cNvSpPr>
            <p:nvPr/>
          </p:nvSpPr>
          <p:spPr bwMode="auto">
            <a:xfrm>
              <a:off x="2959" y="3612"/>
              <a:ext cx="73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i="1" dirty="0"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71" name="Rectangle 8"/>
            <p:cNvSpPr>
              <a:spLocks noChangeArrowheads="1"/>
            </p:cNvSpPr>
            <p:nvPr/>
          </p:nvSpPr>
          <p:spPr bwMode="auto">
            <a:xfrm>
              <a:off x="1718" y="3552"/>
              <a:ext cx="104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</a:t>
              </a:r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光子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017963" y="3586137"/>
            <a:ext cx="4525962" cy="800100"/>
            <a:chOff x="2765" y="2967"/>
            <a:chExt cx="2851" cy="504"/>
          </a:xfrm>
        </p:grpSpPr>
        <p:sp>
          <p:nvSpPr>
            <p:cNvPr id="1065" name="Rectangle 10"/>
            <p:cNvSpPr>
              <a:spLocks noChangeArrowheads="1"/>
            </p:cNvSpPr>
            <p:nvPr/>
          </p:nvSpPr>
          <p:spPr bwMode="auto">
            <a:xfrm>
              <a:off x="4560" y="2967"/>
              <a:ext cx="105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较弱</a:t>
              </a:r>
            </a:p>
          </p:txBody>
        </p:sp>
        <p:sp>
          <p:nvSpPr>
            <p:cNvPr id="1066" name="Rectangle 11"/>
            <p:cNvSpPr>
              <a:spLocks noChangeArrowheads="1"/>
            </p:cNvSpPr>
            <p:nvPr/>
          </p:nvSpPr>
          <p:spPr bwMode="auto">
            <a:xfrm>
              <a:off x="3504" y="2967"/>
              <a:ext cx="105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较弱</a:t>
              </a:r>
            </a:p>
          </p:txBody>
        </p:sp>
        <p:sp>
          <p:nvSpPr>
            <p:cNvPr id="1067" name="Rectangle 12"/>
            <p:cNvSpPr>
              <a:spLocks noChangeArrowheads="1"/>
            </p:cNvSpPr>
            <p:nvPr/>
          </p:nvSpPr>
          <p:spPr bwMode="auto">
            <a:xfrm>
              <a:off x="2765" y="2967"/>
              <a:ext cx="82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接近</a:t>
              </a:r>
              <a:r>
                <a:rPr lang="en-US" altLang="zh-CN" sz="2800" b="1" i="1" dirty="0"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043113" y="1871637"/>
            <a:ext cx="6911975" cy="742950"/>
            <a:chOff x="1718" y="2112"/>
            <a:chExt cx="3898" cy="468"/>
          </a:xfrm>
        </p:grpSpPr>
        <p:sp>
          <p:nvSpPr>
            <p:cNvPr id="1061" name="Rectangle 20"/>
            <p:cNvSpPr>
              <a:spLocks noChangeArrowheads="1"/>
            </p:cNvSpPr>
            <p:nvPr/>
          </p:nvSpPr>
          <p:spPr bwMode="auto">
            <a:xfrm>
              <a:off x="4560" y="2112"/>
              <a:ext cx="105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电离本领</a:t>
              </a:r>
            </a:p>
          </p:txBody>
        </p:sp>
        <p:sp>
          <p:nvSpPr>
            <p:cNvPr id="1062" name="Rectangle 21"/>
            <p:cNvSpPr>
              <a:spLocks noChangeArrowheads="1"/>
            </p:cNvSpPr>
            <p:nvPr/>
          </p:nvSpPr>
          <p:spPr bwMode="auto">
            <a:xfrm>
              <a:off x="3504" y="2112"/>
              <a:ext cx="105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贯穿本领</a:t>
              </a:r>
            </a:p>
          </p:txBody>
        </p:sp>
        <p:sp>
          <p:nvSpPr>
            <p:cNvPr id="1063" name="Rectangle 22"/>
            <p:cNvSpPr>
              <a:spLocks noChangeArrowheads="1"/>
            </p:cNvSpPr>
            <p:nvPr/>
          </p:nvSpPr>
          <p:spPr bwMode="auto">
            <a:xfrm>
              <a:off x="2765" y="2112"/>
              <a:ext cx="73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速率</a:t>
              </a:r>
            </a:p>
          </p:txBody>
        </p:sp>
        <p:sp>
          <p:nvSpPr>
            <p:cNvPr id="1064" name="Rectangle 23"/>
            <p:cNvSpPr>
              <a:spLocks noChangeArrowheads="1"/>
            </p:cNvSpPr>
            <p:nvPr/>
          </p:nvSpPr>
          <p:spPr bwMode="auto">
            <a:xfrm>
              <a:off x="1718" y="2112"/>
              <a:ext cx="104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组成物质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57175" y="1871637"/>
            <a:ext cx="1874838" cy="3295650"/>
            <a:chOff x="672" y="2112"/>
            <a:chExt cx="1046" cy="2076"/>
          </a:xfrm>
        </p:grpSpPr>
        <p:sp>
          <p:nvSpPr>
            <p:cNvPr id="1057" name="Rectangle 9"/>
            <p:cNvSpPr>
              <a:spLocks noChangeArrowheads="1"/>
            </p:cNvSpPr>
            <p:nvPr/>
          </p:nvSpPr>
          <p:spPr bwMode="auto">
            <a:xfrm>
              <a:off x="672" y="3708"/>
              <a:ext cx="104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</a:t>
              </a:r>
              <a:r>
                <a:rPr lang="zh-CN" altLang="en-US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射线</a:t>
              </a:r>
              <a:endParaRPr lang="en-US" altLang="zh-CN" sz="2800" b="1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1058" name="Rectangle 14"/>
            <p:cNvSpPr>
              <a:spLocks noChangeArrowheads="1"/>
            </p:cNvSpPr>
            <p:nvPr/>
          </p:nvSpPr>
          <p:spPr bwMode="auto">
            <a:xfrm>
              <a:off x="672" y="3048"/>
              <a:ext cx="104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</a:t>
              </a:r>
              <a:r>
                <a:rPr lang="zh-CN" altLang="en-US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射线</a:t>
              </a:r>
              <a:endParaRPr lang="en-US" altLang="zh-CN" sz="2800" b="1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1059" name="Rectangle 19"/>
            <p:cNvSpPr>
              <a:spLocks noChangeArrowheads="1"/>
            </p:cNvSpPr>
            <p:nvPr/>
          </p:nvSpPr>
          <p:spPr bwMode="auto">
            <a:xfrm>
              <a:off x="672" y="2580"/>
              <a:ext cx="104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</a:t>
              </a:r>
              <a:r>
                <a:rPr lang="zh-CN" altLang="en-US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射线</a:t>
              </a:r>
              <a:endParaRPr lang="zh-CN" altLang="en-US" sz="28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0" name="Rectangle 24"/>
            <p:cNvSpPr>
              <a:spLocks noChangeArrowheads="1"/>
            </p:cNvSpPr>
            <p:nvPr/>
          </p:nvSpPr>
          <p:spPr bwMode="auto">
            <a:xfrm>
              <a:off x="672" y="2112"/>
              <a:ext cx="104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射线种类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14313" y="1800200"/>
            <a:ext cx="8829675" cy="3429000"/>
            <a:chOff x="672" y="2112"/>
            <a:chExt cx="4944" cy="1920"/>
          </a:xfrm>
        </p:grpSpPr>
        <p:sp>
          <p:nvSpPr>
            <p:cNvPr id="1045" name="Line 25"/>
            <p:cNvSpPr>
              <a:spLocks noChangeShapeType="1"/>
            </p:cNvSpPr>
            <p:nvPr/>
          </p:nvSpPr>
          <p:spPr bwMode="auto">
            <a:xfrm>
              <a:off x="672" y="2112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6" name="Line 29"/>
            <p:cNvSpPr>
              <a:spLocks noChangeShapeType="1"/>
            </p:cNvSpPr>
            <p:nvPr/>
          </p:nvSpPr>
          <p:spPr bwMode="auto">
            <a:xfrm>
              <a:off x="672" y="4032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047" name="Group 55"/>
            <p:cNvGrpSpPr>
              <a:grpSpLocks/>
            </p:cNvGrpSpPr>
            <p:nvPr/>
          </p:nvGrpSpPr>
          <p:grpSpPr bwMode="auto">
            <a:xfrm>
              <a:off x="672" y="2112"/>
              <a:ext cx="4944" cy="1920"/>
              <a:chOff x="672" y="2112"/>
              <a:chExt cx="4944" cy="1920"/>
            </a:xfrm>
          </p:grpSpPr>
          <p:sp>
            <p:nvSpPr>
              <p:cNvPr id="1048" name="Line 26"/>
              <p:cNvSpPr>
                <a:spLocks noChangeShapeType="1"/>
              </p:cNvSpPr>
              <p:nvPr/>
            </p:nvSpPr>
            <p:spPr bwMode="auto">
              <a:xfrm>
                <a:off x="672" y="2580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Line 27"/>
              <p:cNvSpPr>
                <a:spLocks noChangeShapeType="1"/>
              </p:cNvSpPr>
              <p:nvPr/>
            </p:nvSpPr>
            <p:spPr bwMode="auto">
              <a:xfrm>
                <a:off x="672" y="3048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Line 28"/>
              <p:cNvSpPr>
                <a:spLocks noChangeShapeType="1"/>
              </p:cNvSpPr>
              <p:nvPr/>
            </p:nvSpPr>
            <p:spPr bwMode="auto">
              <a:xfrm>
                <a:off x="672" y="3552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1" name="Line 30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0" cy="19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2" name="Line 31"/>
              <p:cNvSpPr>
                <a:spLocks noChangeShapeType="1"/>
              </p:cNvSpPr>
              <p:nvPr/>
            </p:nvSpPr>
            <p:spPr bwMode="auto">
              <a:xfrm>
                <a:off x="1718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3" name="Line 32"/>
              <p:cNvSpPr>
                <a:spLocks noChangeShapeType="1"/>
              </p:cNvSpPr>
              <p:nvPr/>
            </p:nvSpPr>
            <p:spPr bwMode="auto">
              <a:xfrm>
                <a:off x="2765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4" name="Line 33"/>
              <p:cNvSpPr>
                <a:spLocks noChangeShapeType="1"/>
              </p:cNvSpPr>
              <p:nvPr/>
            </p:nvSpPr>
            <p:spPr bwMode="auto">
              <a:xfrm>
                <a:off x="3504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5" name="Line 34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6" name="Line 35"/>
              <p:cNvSpPr>
                <a:spLocks noChangeShapeType="1"/>
              </p:cNvSpPr>
              <p:nvPr/>
            </p:nvSpPr>
            <p:spPr bwMode="auto">
              <a:xfrm>
                <a:off x="5616" y="2112"/>
                <a:ext cx="0" cy="19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2071688" y="2728887"/>
            <a:ext cx="1662112" cy="742950"/>
            <a:chOff x="1638" y="2547"/>
            <a:chExt cx="1047" cy="468"/>
          </a:xfrm>
        </p:grpSpPr>
        <p:sp>
          <p:nvSpPr>
            <p:cNvPr id="1044" name="Rectangle 18"/>
            <p:cNvSpPr>
              <a:spLocks noChangeArrowheads="1"/>
            </p:cNvSpPr>
            <p:nvPr/>
          </p:nvSpPr>
          <p:spPr bwMode="auto">
            <a:xfrm>
              <a:off x="1638" y="2547"/>
              <a:ext cx="104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氦核</a:t>
              </a:r>
            </a:p>
          </p:txBody>
        </p:sp>
        <p:graphicFrame>
          <p:nvGraphicFramePr>
            <p:cNvPr id="102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945521"/>
                </p:ext>
              </p:extLst>
            </p:nvPr>
          </p:nvGraphicFramePr>
          <p:xfrm>
            <a:off x="2208" y="2629"/>
            <a:ext cx="43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Equation" r:id="rId3" imgW="291960" imgH="241200" progId="Equation.DSMT4">
                    <p:embed/>
                  </p:oleObj>
                </mc:Choice>
                <mc:Fallback>
                  <p:oleObj name="Equation" r:id="rId3" imgW="291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629"/>
                          <a:ext cx="432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071688" y="3514700"/>
            <a:ext cx="1662112" cy="800100"/>
            <a:chOff x="1646" y="3003"/>
            <a:chExt cx="1047" cy="504"/>
          </a:xfrm>
        </p:grpSpPr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646" y="3003"/>
              <a:ext cx="1047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电子</a:t>
              </a:r>
            </a:p>
          </p:txBody>
        </p:sp>
        <p:graphicFrame>
          <p:nvGraphicFramePr>
            <p:cNvPr id="102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027372"/>
                </p:ext>
              </p:extLst>
            </p:nvPr>
          </p:nvGraphicFramePr>
          <p:xfrm>
            <a:off x="2230" y="3061"/>
            <a:ext cx="36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Equation" r:id="rId5" imgW="215640" imgH="241200" progId="Equation.DSMT4">
                    <p:embed/>
                  </p:oleObj>
                </mc:Choice>
                <mc:Fallback>
                  <p:oleObj name="Equation" r:id="rId5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3061"/>
                          <a:ext cx="36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3900488" y="2800325"/>
            <a:ext cx="4525962" cy="742950"/>
            <a:chOff x="2765" y="2580"/>
            <a:chExt cx="2851" cy="468"/>
          </a:xfrm>
        </p:grpSpPr>
        <p:grpSp>
          <p:nvGrpSpPr>
            <p:cNvPr id="1039" name="Group 50"/>
            <p:cNvGrpSpPr>
              <a:grpSpLocks/>
            </p:cNvGrpSpPr>
            <p:nvPr/>
          </p:nvGrpSpPr>
          <p:grpSpPr bwMode="auto">
            <a:xfrm>
              <a:off x="2765" y="2580"/>
              <a:ext cx="2851" cy="468"/>
              <a:chOff x="2765" y="2580"/>
              <a:chExt cx="2851" cy="468"/>
            </a:xfrm>
          </p:grpSpPr>
          <p:sp>
            <p:nvSpPr>
              <p:cNvPr id="1040" name="Rectangle 15"/>
              <p:cNvSpPr>
                <a:spLocks noChangeArrowheads="1"/>
              </p:cNvSpPr>
              <p:nvPr/>
            </p:nvSpPr>
            <p:spPr bwMode="auto">
              <a:xfrm>
                <a:off x="4560" y="2580"/>
                <a:ext cx="1056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sz="2800" b="1">
                    <a:latin typeface="+mn-ea"/>
                    <a:ea typeface="+mn-ea"/>
                    <a:cs typeface="Times New Roman" panose="02020603050405020304" pitchFamily="18" charset="0"/>
                  </a:rPr>
                  <a:t>最强</a:t>
                </a:r>
              </a:p>
            </p:txBody>
          </p:sp>
          <p:sp>
            <p:nvSpPr>
              <p:cNvPr id="1041" name="Rectangle 16"/>
              <p:cNvSpPr>
                <a:spLocks noChangeArrowheads="1"/>
              </p:cNvSpPr>
              <p:nvPr/>
            </p:nvSpPr>
            <p:spPr bwMode="auto">
              <a:xfrm>
                <a:off x="3551" y="2580"/>
                <a:ext cx="1056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sz="28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最弱</a:t>
                </a:r>
              </a:p>
            </p:txBody>
          </p:sp>
          <p:sp>
            <p:nvSpPr>
              <p:cNvPr id="1042" name="Rectangle 17"/>
              <p:cNvSpPr>
                <a:spLocks noChangeArrowheads="1"/>
              </p:cNvSpPr>
              <p:nvPr/>
            </p:nvSpPr>
            <p:spPr bwMode="auto">
              <a:xfrm>
                <a:off x="2765" y="2580"/>
                <a:ext cx="739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zh-CN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026" name="Object 57"/>
            <p:cNvGraphicFramePr>
              <a:graphicFrameLocks noChangeAspect="1"/>
            </p:cNvGraphicFramePr>
            <p:nvPr/>
          </p:nvGraphicFramePr>
          <p:xfrm>
            <a:off x="2880" y="2592"/>
            <a:ext cx="46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Equation" r:id="rId7" imgW="241300" imgH="228600" progId="Equation.3">
                    <p:embed/>
                  </p:oleObj>
                </mc:Choice>
                <mc:Fallback>
                  <p:oleObj name="Equation" r:id="rId7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92"/>
                          <a:ext cx="46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Rectangle 2"/>
          <p:cNvSpPr txBox="1">
            <a:spLocks noChangeArrowheads="1"/>
          </p:cNvSpPr>
          <p:nvPr/>
        </p:nvSpPr>
        <p:spPr bwMode="auto">
          <a:xfrm>
            <a:off x="330544" y="476672"/>
            <a:ext cx="5772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三种放射性的特征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130014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"/>
          <p:cNvSpPr txBox="1">
            <a:spLocks noChangeArrowheads="1"/>
          </p:cNvSpPr>
          <p:nvPr/>
        </p:nvSpPr>
        <p:spPr bwMode="auto">
          <a:xfrm>
            <a:off x="323528" y="783109"/>
            <a:ext cx="672857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原子核的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衰变</a:t>
            </a:r>
          </a:p>
        </p:txBody>
      </p:sp>
      <p:sp>
        <p:nvSpPr>
          <p:cNvPr id="268" name="Text Box 2"/>
          <p:cNvSpPr txBox="1">
            <a:spLocks noChangeArrowheads="1"/>
          </p:cNvSpPr>
          <p:nvPr/>
        </p:nvSpPr>
        <p:spPr bwMode="auto">
          <a:xfrm>
            <a:off x="179512" y="1366490"/>
            <a:ext cx="7920879" cy="109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1950" indent="-361950" algn="l">
              <a:lnSpc>
                <a:spcPct val="123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Times New Roman"/>
                <a:ea typeface="微软雅黑" panose="020B0503020204020204" pitchFamily="34" charset="-122"/>
                <a:cs typeface="Times New Roman"/>
              </a:rPr>
              <a:t>定义：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原子核放出</a:t>
            </a:r>
            <a:r>
              <a:rPr lang="en-US" altLang="zh-CN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粒子、</a:t>
            </a:r>
            <a:r>
              <a:rPr lang="el-GR" altLang="zh-CN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粒子，变成另一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</a:t>
            </a:r>
            <a:endParaRPr lang="en-US" altLang="zh-CN" sz="2800" b="1" kern="0" dirty="0" smtClean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23000"/>
              </a:lnSpc>
              <a:spcBef>
                <a:spcPts val="0"/>
              </a:spcBef>
              <a:defRPr/>
            </a:pPr>
            <a:r>
              <a:rPr lang="en-US" altLang="zh-CN" sz="2800" b="1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原子核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7" name="Rectangle 4"/>
          <p:cNvSpPr>
            <a:spLocks noChangeArrowheads="1"/>
          </p:cNvSpPr>
          <p:nvPr/>
        </p:nvSpPr>
        <p:spPr bwMode="auto">
          <a:xfrm>
            <a:off x="539552" y="5373216"/>
            <a:ext cx="2673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衰变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原则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3004595" y="5373216"/>
            <a:ext cx="5073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800" b="1" dirty="0">
                <a:latin typeface="+mn-ea"/>
                <a:ea typeface="+mn-ea"/>
              </a:rPr>
              <a:t>质量数守恒，电荷数守恒。</a:t>
            </a:r>
          </a:p>
        </p:txBody>
      </p:sp>
      <p:sp>
        <p:nvSpPr>
          <p:cNvPr id="2" name="AutoShape 93" descr="http://img5.imgtn.bdimg.com/it/u=2407846382,42971473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74" name="Picture 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92" y="2621336"/>
            <a:ext cx="4953372" cy="253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5975002"/>
            <a:ext cx="7382271" cy="62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 algn="l">
              <a:lnSpc>
                <a:spcPct val="123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这种变化可用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核反应方程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来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表示。</a:t>
            </a:r>
            <a:endParaRPr lang="en-US" altLang="zh-CN" sz="2800" b="1" kern="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6782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267" grpId="0" autoUpdateAnimBg="0"/>
      <p:bldP spid="269" grpId="0" autoUpdateAnimBg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836712"/>
            <a:ext cx="3767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algn="l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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衰变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及衰变方程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29077"/>
              </p:ext>
            </p:extLst>
          </p:nvPr>
        </p:nvGraphicFramePr>
        <p:xfrm>
          <a:off x="500086" y="1872923"/>
          <a:ext cx="13271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86" y="1872923"/>
                        <a:ext cx="13271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84"/>
              </p:ext>
            </p:extLst>
          </p:nvPr>
        </p:nvGraphicFramePr>
        <p:xfrm>
          <a:off x="467544" y="3048259"/>
          <a:ext cx="3867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5" imgW="1257120" imgH="241200" progId="Equation.DSMT4">
                  <p:embed/>
                </p:oleObj>
              </mc:Choice>
              <mc:Fallback>
                <p:oleObj name="Equation" r:id="rId5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48259"/>
                        <a:ext cx="38671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83473"/>
              </p:ext>
            </p:extLst>
          </p:nvPr>
        </p:nvGraphicFramePr>
        <p:xfrm>
          <a:off x="1547664" y="4185518"/>
          <a:ext cx="14065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85518"/>
                        <a:ext cx="1406525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17705"/>
              </p:ext>
            </p:extLst>
          </p:nvPr>
        </p:nvGraphicFramePr>
        <p:xfrm>
          <a:off x="579835" y="5337646"/>
          <a:ext cx="40592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9" imgW="1320480" imgH="241200" progId="Equation.DSMT4">
                  <p:embed/>
                </p:oleObj>
              </mc:Choice>
              <mc:Fallback>
                <p:oleObj name="Equation" r:id="rId9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35" y="5337646"/>
                        <a:ext cx="405923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86369"/>
              </p:ext>
            </p:extLst>
          </p:nvPr>
        </p:nvGraphicFramePr>
        <p:xfrm>
          <a:off x="2860204" y="1874987"/>
          <a:ext cx="11715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11" imgW="380880" imgH="228600" progId="Equation.3">
                  <p:embed/>
                </p:oleObj>
              </mc:Choice>
              <mc:Fallback>
                <p:oleObj name="Equation" r:id="rId11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204" y="1874987"/>
                        <a:ext cx="117157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70014"/>
              </p:ext>
            </p:extLst>
          </p:nvPr>
        </p:nvGraphicFramePr>
        <p:xfrm>
          <a:off x="1907704" y="1844824"/>
          <a:ext cx="10556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13" imgW="342720" imgH="228600" progId="Equation.3">
                  <p:embed/>
                </p:oleObj>
              </mc:Choice>
              <mc:Fallback>
                <p:oleObj name="Equation" r:id="rId1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844824"/>
                        <a:ext cx="10556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513"/>
          <p:cNvGrpSpPr>
            <a:grpSpLocks/>
          </p:cNvGrpSpPr>
          <p:nvPr/>
        </p:nvGrpSpPr>
        <p:grpSpPr bwMode="auto">
          <a:xfrm>
            <a:off x="4569406" y="2013372"/>
            <a:ext cx="4013200" cy="2960688"/>
            <a:chOff x="4984755" y="207140"/>
            <a:chExt cx="4012549" cy="2960478"/>
          </a:xfrm>
        </p:grpSpPr>
        <p:cxnSp>
          <p:nvCxnSpPr>
            <p:cNvPr id="10" name="AutoShape 1277"/>
            <p:cNvCxnSpPr>
              <a:cxnSpLocks noChangeShapeType="1"/>
            </p:cNvCxnSpPr>
            <p:nvPr/>
          </p:nvCxnSpPr>
          <p:spPr bwMode="auto">
            <a:xfrm flipV="1">
              <a:off x="6508141" y="673865"/>
              <a:ext cx="959238" cy="8444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11" name="Group 1278"/>
            <p:cNvGrpSpPr>
              <a:grpSpLocks/>
            </p:cNvGrpSpPr>
            <p:nvPr/>
          </p:nvGrpSpPr>
          <p:grpSpPr bwMode="auto">
            <a:xfrm>
              <a:off x="4984755" y="919540"/>
              <a:ext cx="1628931" cy="1627246"/>
              <a:chOff x="1460" y="10498"/>
              <a:chExt cx="2609" cy="2604"/>
            </a:xfrm>
          </p:grpSpPr>
          <p:grpSp>
            <p:nvGrpSpPr>
              <p:cNvPr id="138" name="Group 1279"/>
              <p:cNvGrpSpPr>
                <a:grpSpLocks/>
              </p:cNvGrpSpPr>
              <p:nvPr/>
            </p:nvGrpSpPr>
            <p:grpSpPr bwMode="auto">
              <a:xfrm>
                <a:off x="2674" y="10498"/>
                <a:ext cx="975" cy="869"/>
                <a:chOff x="7520" y="10670"/>
                <a:chExt cx="975" cy="869"/>
              </a:xfrm>
            </p:grpSpPr>
            <p:sp>
              <p:nvSpPr>
                <p:cNvPr id="26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" name="Group 1284"/>
              <p:cNvGrpSpPr>
                <a:grpSpLocks/>
              </p:cNvGrpSpPr>
              <p:nvPr/>
            </p:nvGrpSpPr>
            <p:grpSpPr bwMode="auto">
              <a:xfrm>
                <a:off x="2309" y="10498"/>
                <a:ext cx="975" cy="869"/>
                <a:chOff x="7520" y="10670"/>
                <a:chExt cx="975" cy="869"/>
              </a:xfrm>
            </p:grpSpPr>
            <p:sp>
              <p:nvSpPr>
                <p:cNvPr id="25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" name="Group 1289"/>
              <p:cNvGrpSpPr>
                <a:grpSpLocks/>
              </p:cNvGrpSpPr>
              <p:nvPr/>
            </p:nvGrpSpPr>
            <p:grpSpPr bwMode="auto">
              <a:xfrm>
                <a:off x="1969" y="10573"/>
                <a:ext cx="975" cy="869"/>
                <a:chOff x="7520" y="10670"/>
                <a:chExt cx="975" cy="869"/>
              </a:xfrm>
            </p:grpSpPr>
            <p:sp>
              <p:nvSpPr>
                <p:cNvPr id="25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" name="Group 1294"/>
              <p:cNvGrpSpPr>
                <a:grpSpLocks/>
              </p:cNvGrpSpPr>
              <p:nvPr/>
            </p:nvGrpSpPr>
            <p:grpSpPr bwMode="auto">
              <a:xfrm>
                <a:off x="1699" y="10639"/>
                <a:ext cx="975" cy="869"/>
                <a:chOff x="7520" y="10670"/>
                <a:chExt cx="975" cy="869"/>
              </a:xfrm>
            </p:grpSpPr>
            <p:sp>
              <p:nvSpPr>
                <p:cNvPr id="24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2" name="Group 1299"/>
              <p:cNvGrpSpPr>
                <a:grpSpLocks/>
              </p:cNvGrpSpPr>
              <p:nvPr/>
            </p:nvGrpSpPr>
            <p:grpSpPr bwMode="auto">
              <a:xfrm>
                <a:off x="2309" y="11076"/>
                <a:ext cx="975" cy="869"/>
                <a:chOff x="7520" y="10670"/>
                <a:chExt cx="975" cy="869"/>
              </a:xfrm>
            </p:grpSpPr>
            <p:sp>
              <p:nvSpPr>
                <p:cNvPr id="24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" name="Group 1304"/>
              <p:cNvGrpSpPr>
                <a:grpSpLocks/>
              </p:cNvGrpSpPr>
              <p:nvPr/>
            </p:nvGrpSpPr>
            <p:grpSpPr bwMode="auto">
              <a:xfrm>
                <a:off x="1849" y="11592"/>
                <a:ext cx="975" cy="869"/>
                <a:chOff x="7520" y="10670"/>
                <a:chExt cx="975" cy="869"/>
              </a:xfrm>
            </p:grpSpPr>
            <p:sp>
              <p:nvSpPr>
                <p:cNvPr id="24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" name="Group 1309"/>
              <p:cNvGrpSpPr>
                <a:grpSpLocks/>
              </p:cNvGrpSpPr>
              <p:nvPr/>
            </p:nvGrpSpPr>
            <p:grpSpPr bwMode="auto">
              <a:xfrm>
                <a:off x="2744" y="11735"/>
                <a:ext cx="975" cy="869"/>
                <a:chOff x="7520" y="10670"/>
                <a:chExt cx="975" cy="869"/>
              </a:xfrm>
            </p:grpSpPr>
            <p:sp>
              <p:nvSpPr>
                <p:cNvPr id="23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" name="Group 1314"/>
              <p:cNvGrpSpPr>
                <a:grpSpLocks/>
              </p:cNvGrpSpPr>
              <p:nvPr/>
            </p:nvGrpSpPr>
            <p:grpSpPr bwMode="auto">
              <a:xfrm>
                <a:off x="1460" y="11511"/>
                <a:ext cx="975" cy="869"/>
                <a:chOff x="7520" y="10670"/>
                <a:chExt cx="975" cy="869"/>
              </a:xfrm>
            </p:grpSpPr>
            <p:sp>
              <p:nvSpPr>
                <p:cNvPr id="23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" name="Group 1319"/>
              <p:cNvGrpSpPr>
                <a:grpSpLocks/>
              </p:cNvGrpSpPr>
              <p:nvPr/>
            </p:nvGrpSpPr>
            <p:grpSpPr bwMode="auto">
              <a:xfrm>
                <a:off x="1969" y="12200"/>
                <a:ext cx="975" cy="869"/>
                <a:chOff x="7520" y="10670"/>
                <a:chExt cx="975" cy="869"/>
              </a:xfrm>
            </p:grpSpPr>
            <p:sp>
              <p:nvSpPr>
                <p:cNvPr id="22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" name="Group 1324"/>
              <p:cNvGrpSpPr>
                <a:grpSpLocks/>
              </p:cNvGrpSpPr>
              <p:nvPr/>
            </p:nvGrpSpPr>
            <p:grpSpPr bwMode="auto">
              <a:xfrm>
                <a:off x="1604" y="11909"/>
                <a:ext cx="975" cy="869"/>
                <a:chOff x="7520" y="10670"/>
                <a:chExt cx="975" cy="869"/>
              </a:xfrm>
            </p:grpSpPr>
            <p:sp>
              <p:nvSpPr>
                <p:cNvPr id="22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8" name="Group 1329"/>
              <p:cNvGrpSpPr>
                <a:grpSpLocks/>
              </p:cNvGrpSpPr>
              <p:nvPr/>
            </p:nvGrpSpPr>
            <p:grpSpPr bwMode="auto">
              <a:xfrm>
                <a:off x="3014" y="11008"/>
                <a:ext cx="975" cy="869"/>
                <a:chOff x="7520" y="10670"/>
                <a:chExt cx="975" cy="869"/>
              </a:xfrm>
            </p:grpSpPr>
            <p:sp>
              <p:nvSpPr>
                <p:cNvPr id="22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" name="Group 1334"/>
              <p:cNvGrpSpPr>
                <a:grpSpLocks/>
              </p:cNvGrpSpPr>
              <p:nvPr/>
            </p:nvGrpSpPr>
            <p:grpSpPr bwMode="auto">
              <a:xfrm>
                <a:off x="3094" y="11301"/>
                <a:ext cx="975" cy="869"/>
                <a:chOff x="7520" y="10670"/>
                <a:chExt cx="975" cy="869"/>
              </a:xfrm>
            </p:grpSpPr>
            <p:sp>
              <p:nvSpPr>
                <p:cNvPr id="21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0" name="Group 1339"/>
              <p:cNvGrpSpPr>
                <a:grpSpLocks/>
              </p:cNvGrpSpPr>
              <p:nvPr/>
            </p:nvGrpSpPr>
            <p:grpSpPr bwMode="auto">
              <a:xfrm>
                <a:off x="2000" y="11622"/>
                <a:ext cx="975" cy="869"/>
                <a:chOff x="7520" y="10670"/>
                <a:chExt cx="975" cy="869"/>
              </a:xfrm>
            </p:grpSpPr>
            <p:sp>
              <p:nvSpPr>
                <p:cNvPr id="21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" name="Group 1344"/>
              <p:cNvGrpSpPr>
                <a:grpSpLocks/>
              </p:cNvGrpSpPr>
              <p:nvPr/>
            </p:nvGrpSpPr>
            <p:grpSpPr bwMode="auto">
              <a:xfrm>
                <a:off x="2340" y="12200"/>
                <a:ext cx="975" cy="869"/>
                <a:chOff x="7520" y="10670"/>
                <a:chExt cx="975" cy="869"/>
              </a:xfrm>
            </p:grpSpPr>
            <p:sp>
              <p:nvSpPr>
                <p:cNvPr id="20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2" name="Group 1349"/>
              <p:cNvGrpSpPr>
                <a:grpSpLocks/>
              </p:cNvGrpSpPr>
              <p:nvPr/>
            </p:nvGrpSpPr>
            <p:grpSpPr bwMode="auto">
              <a:xfrm>
                <a:off x="2705" y="12170"/>
                <a:ext cx="975" cy="869"/>
                <a:chOff x="7520" y="10670"/>
                <a:chExt cx="975" cy="869"/>
              </a:xfrm>
            </p:grpSpPr>
            <p:sp>
              <p:nvSpPr>
                <p:cNvPr id="20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" name="Group 1354"/>
              <p:cNvGrpSpPr>
                <a:grpSpLocks/>
              </p:cNvGrpSpPr>
              <p:nvPr/>
            </p:nvGrpSpPr>
            <p:grpSpPr bwMode="auto">
              <a:xfrm>
                <a:off x="2899" y="12020"/>
                <a:ext cx="975" cy="869"/>
                <a:chOff x="7520" y="10670"/>
                <a:chExt cx="975" cy="869"/>
              </a:xfrm>
            </p:grpSpPr>
            <p:sp>
              <p:nvSpPr>
                <p:cNvPr id="20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" name="Group 1359"/>
              <p:cNvGrpSpPr>
                <a:grpSpLocks/>
              </p:cNvGrpSpPr>
              <p:nvPr/>
            </p:nvGrpSpPr>
            <p:grpSpPr bwMode="auto">
              <a:xfrm>
                <a:off x="1490" y="11265"/>
                <a:ext cx="975" cy="869"/>
                <a:chOff x="7520" y="10670"/>
                <a:chExt cx="975" cy="869"/>
              </a:xfrm>
            </p:grpSpPr>
            <p:sp>
              <p:nvSpPr>
                <p:cNvPr id="19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364"/>
              <p:cNvGrpSpPr>
                <a:grpSpLocks/>
              </p:cNvGrpSpPr>
              <p:nvPr/>
            </p:nvGrpSpPr>
            <p:grpSpPr bwMode="auto">
              <a:xfrm>
                <a:off x="2340" y="11799"/>
                <a:ext cx="975" cy="869"/>
                <a:chOff x="7520" y="10670"/>
                <a:chExt cx="975" cy="869"/>
              </a:xfrm>
            </p:grpSpPr>
            <p:sp>
              <p:nvSpPr>
                <p:cNvPr id="19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6" name="Group 1369"/>
              <p:cNvGrpSpPr>
                <a:grpSpLocks/>
              </p:cNvGrpSpPr>
              <p:nvPr/>
            </p:nvGrpSpPr>
            <p:grpSpPr bwMode="auto">
              <a:xfrm>
                <a:off x="1490" y="11055"/>
                <a:ext cx="975" cy="869"/>
                <a:chOff x="7520" y="10670"/>
                <a:chExt cx="975" cy="869"/>
              </a:xfrm>
            </p:grpSpPr>
            <p:sp>
              <p:nvSpPr>
                <p:cNvPr id="18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7" name="Group 1374"/>
              <p:cNvGrpSpPr>
                <a:grpSpLocks/>
              </p:cNvGrpSpPr>
              <p:nvPr/>
            </p:nvGrpSpPr>
            <p:grpSpPr bwMode="auto">
              <a:xfrm>
                <a:off x="2389" y="11456"/>
                <a:ext cx="975" cy="869"/>
                <a:chOff x="7520" y="10670"/>
                <a:chExt cx="975" cy="869"/>
              </a:xfrm>
            </p:grpSpPr>
            <p:sp>
              <p:nvSpPr>
                <p:cNvPr id="18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8" name="Group 1379"/>
              <p:cNvGrpSpPr>
                <a:grpSpLocks/>
              </p:cNvGrpSpPr>
              <p:nvPr/>
            </p:nvGrpSpPr>
            <p:grpSpPr bwMode="auto">
              <a:xfrm>
                <a:off x="1530" y="10878"/>
                <a:ext cx="975" cy="869"/>
                <a:chOff x="7520" y="10670"/>
                <a:chExt cx="975" cy="869"/>
              </a:xfrm>
            </p:grpSpPr>
            <p:sp>
              <p:nvSpPr>
                <p:cNvPr id="18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9" name="Group 1384"/>
              <p:cNvGrpSpPr>
                <a:grpSpLocks/>
              </p:cNvGrpSpPr>
              <p:nvPr/>
            </p:nvGrpSpPr>
            <p:grpSpPr bwMode="auto">
              <a:xfrm>
                <a:off x="2435" y="11276"/>
                <a:ext cx="975" cy="869"/>
                <a:chOff x="7520" y="10670"/>
                <a:chExt cx="975" cy="869"/>
              </a:xfrm>
            </p:grpSpPr>
            <p:sp>
              <p:nvSpPr>
                <p:cNvPr id="17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0" name="Group 1389"/>
              <p:cNvGrpSpPr>
                <a:grpSpLocks/>
              </p:cNvGrpSpPr>
              <p:nvPr/>
            </p:nvGrpSpPr>
            <p:grpSpPr bwMode="auto">
              <a:xfrm>
                <a:off x="2579" y="10896"/>
                <a:ext cx="975" cy="869"/>
                <a:chOff x="7520" y="10670"/>
                <a:chExt cx="975" cy="869"/>
              </a:xfrm>
            </p:grpSpPr>
            <p:sp>
              <p:nvSpPr>
                <p:cNvPr id="17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1" name="椭圆 193"/>
              <p:cNvSpPr>
                <a:spLocks noChangeArrowheads="1"/>
              </p:cNvSpPr>
              <p:nvPr/>
            </p:nvSpPr>
            <p:spPr bwMode="auto">
              <a:xfrm>
                <a:off x="3466" y="10948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2" name="椭圆 193"/>
              <p:cNvSpPr>
                <a:spLocks noChangeArrowheads="1"/>
              </p:cNvSpPr>
              <p:nvPr/>
            </p:nvSpPr>
            <p:spPr bwMode="auto">
              <a:xfrm>
                <a:off x="1699" y="1199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3" name="椭圆 194"/>
              <p:cNvSpPr>
                <a:spLocks noChangeArrowheads="1"/>
              </p:cNvSpPr>
              <p:nvPr/>
            </p:nvSpPr>
            <p:spPr bwMode="auto">
              <a:xfrm>
                <a:off x="2899" y="1260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" name="椭圆 194"/>
              <p:cNvSpPr>
                <a:spLocks noChangeArrowheads="1"/>
              </p:cNvSpPr>
              <p:nvPr/>
            </p:nvSpPr>
            <p:spPr bwMode="auto">
              <a:xfrm>
                <a:off x="2505" y="12668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5" name="椭圆 194"/>
              <p:cNvSpPr>
                <a:spLocks noChangeArrowheads="1"/>
              </p:cNvSpPr>
              <p:nvPr/>
            </p:nvSpPr>
            <p:spPr bwMode="auto">
              <a:xfrm>
                <a:off x="1565" y="1199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6" name="椭圆 194"/>
              <p:cNvSpPr>
                <a:spLocks noChangeArrowheads="1"/>
              </p:cNvSpPr>
              <p:nvPr/>
            </p:nvSpPr>
            <p:spPr bwMode="auto">
              <a:xfrm>
                <a:off x="3214" y="10669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7" name="椭圆 193"/>
              <p:cNvSpPr>
                <a:spLocks noChangeArrowheads="1"/>
              </p:cNvSpPr>
              <p:nvPr/>
            </p:nvSpPr>
            <p:spPr bwMode="auto">
              <a:xfrm>
                <a:off x="3634" y="11799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8" name="椭圆 193"/>
              <p:cNvSpPr>
                <a:spLocks noChangeArrowheads="1"/>
              </p:cNvSpPr>
              <p:nvPr/>
            </p:nvSpPr>
            <p:spPr bwMode="auto">
              <a:xfrm>
                <a:off x="1460" y="11537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9" name="椭圆 194"/>
              <p:cNvSpPr>
                <a:spLocks noChangeArrowheads="1"/>
              </p:cNvSpPr>
              <p:nvPr/>
            </p:nvSpPr>
            <p:spPr bwMode="auto">
              <a:xfrm>
                <a:off x="2404" y="10498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0" name="椭圆 194"/>
              <p:cNvSpPr>
                <a:spLocks noChangeArrowheads="1"/>
              </p:cNvSpPr>
              <p:nvPr/>
            </p:nvSpPr>
            <p:spPr bwMode="auto">
              <a:xfrm>
                <a:off x="3554" y="12027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1" name="椭圆 193"/>
              <p:cNvSpPr>
                <a:spLocks noChangeArrowheads="1"/>
              </p:cNvSpPr>
              <p:nvPr/>
            </p:nvSpPr>
            <p:spPr bwMode="auto">
              <a:xfrm>
                <a:off x="2284" y="1130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2" name="Group 1405"/>
            <p:cNvGrpSpPr>
              <a:grpSpLocks/>
            </p:cNvGrpSpPr>
            <p:nvPr/>
          </p:nvGrpSpPr>
          <p:grpSpPr bwMode="auto">
            <a:xfrm>
              <a:off x="7564518" y="277796"/>
              <a:ext cx="608046" cy="542727"/>
              <a:chOff x="7520" y="10670"/>
              <a:chExt cx="975" cy="869"/>
            </a:xfrm>
          </p:grpSpPr>
          <p:sp>
            <p:nvSpPr>
              <p:cNvPr id="134" name="椭圆 193"/>
              <p:cNvSpPr>
                <a:spLocks noChangeArrowheads="1"/>
              </p:cNvSpPr>
              <p:nvPr/>
            </p:nvSpPr>
            <p:spPr bwMode="auto">
              <a:xfrm>
                <a:off x="7790" y="10670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5" name="椭圆 193"/>
              <p:cNvSpPr>
                <a:spLocks noChangeArrowheads="1"/>
              </p:cNvSpPr>
              <p:nvPr/>
            </p:nvSpPr>
            <p:spPr bwMode="auto">
              <a:xfrm>
                <a:off x="7790" y="1110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6" name="椭圆 194"/>
              <p:cNvSpPr>
                <a:spLocks noChangeArrowheads="1"/>
              </p:cNvSpPr>
              <p:nvPr/>
            </p:nvSpPr>
            <p:spPr bwMode="auto">
              <a:xfrm>
                <a:off x="8060" y="1089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7" name="椭圆 194"/>
              <p:cNvSpPr>
                <a:spLocks noChangeArrowheads="1"/>
              </p:cNvSpPr>
              <p:nvPr/>
            </p:nvSpPr>
            <p:spPr bwMode="auto">
              <a:xfrm>
                <a:off x="7520" y="1092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411"/>
            <p:cNvGrpSpPr>
              <a:grpSpLocks/>
            </p:cNvGrpSpPr>
            <p:nvPr/>
          </p:nvGrpSpPr>
          <p:grpSpPr bwMode="auto">
            <a:xfrm>
              <a:off x="7418810" y="943827"/>
              <a:ext cx="1578494" cy="1575869"/>
              <a:chOff x="6689" y="6253"/>
              <a:chExt cx="2609" cy="2604"/>
            </a:xfrm>
          </p:grpSpPr>
          <p:grpSp>
            <p:nvGrpSpPr>
              <p:cNvPr id="18" name="Group 1412"/>
              <p:cNvGrpSpPr>
                <a:grpSpLocks/>
              </p:cNvGrpSpPr>
              <p:nvPr/>
            </p:nvGrpSpPr>
            <p:grpSpPr bwMode="auto">
              <a:xfrm>
                <a:off x="7903" y="6253"/>
                <a:ext cx="975" cy="869"/>
                <a:chOff x="7520" y="10670"/>
                <a:chExt cx="975" cy="869"/>
              </a:xfrm>
            </p:grpSpPr>
            <p:sp>
              <p:nvSpPr>
                <p:cNvPr id="1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417"/>
              <p:cNvGrpSpPr>
                <a:grpSpLocks/>
              </p:cNvGrpSpPr>
              <p:nvPr/>
            </p:nvGrpSpPr>
            <p:grpSpPr bwMode="auto">
              <a:xfrm>
                <a:off x="7538" y="6253"/>
                <a:ext cx="975" cy="869"/>
                <a:chOff x="7520" y="10670"/>
                <a:chExt cx="975" cy="869"/>
              </a:xfrm>
            </p:grpSpPr>
            <p:sp>
              <p:nvSpPr>
                <p:cNvPr id="1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422"/>
              <p:cNvGrpSpPr>
                <a:grpSpLocks/>
              </p:cNvGrpSpPr>
              <p:nvPr/>
            </p:nvGrpSpPr>
            <p:grpSpPr bwMode="auto">
              <a:xfrm>
                <a:off x="7198" y="6328"/>
                <a:ext cx="975" cy="869"/>
                <a:chOff x="7520" y="10670"/>
                <a:chExt cx="975" cy="869"/>
              </a:xfrm>
            </p:grpSpPr>
            <p:sp>
              <p:nvSpPr>
                <p:cNvPr id="1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427"/>
              <p:cNvGrpSpPr>
                <a:grpSpLocks/>
              </p:cNvGrpSpPr>
              <p:nvPr/>
            </p:nvGrpSpPr>
            <p:grpSpPr bwMode="auto">
              <a:xfrm>
                <a:off x="6928" y="6394"/>
                <a:ext cx="975" cy="869"/>
                <a:chOff x="7520" y="10670"/>
                <a:chExt cx="975" cy="869"/>
              </a:xfrm>
            </p:grpSpPr>
            <p:sp>
              <p:nvSpPr>
                <p:cNvPr id="1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1432"/>
              <p:cNvGrpSpPr>
                <a:grpSpLocks/>
              </p:cNvGrpSpPr>
              <p:nvPr/>
            </p:nvGrpSpPr>
            <p:grpSpPr bwMode="auto">
              <a:xfrm>
                <a:off x="7538" y="6831"/>
                <a:ext cx="975" cy="869"/>
                <a:chOff x="7520" y="10670"/>
                <a:chExt cx="975" cy="869"/>
              </a:xfrm>
            </p:grpSpPr>
            <p:sp>
              <p:nvSpPr>
                <p:cNvPr id="1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437"/>
              <p:cNvGrpSpPr>
                <a:grpSpLocks/>
              </p:cNvGrpSpPr>
              <p:nvPr/>
            </p:nvGrpSpPr>
            <p:grpSpPr bwMode="auto">
              <a:xfrm>
                <a:off x="7078" y="7347"/>
                <a:ext cx="975" cy="869"/>
                <a:chOff x="7520" y="10670"/>
                <a:chExt cx="975" cy="869"/>
              </a:xfrm>
            </p:grpSpPr>
            <p:sp>
              <p:nvSpPr>
                <p:cNvPr id="1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1442"/>
              <p:cNvGrpSpPr>
                <a:grpSpLocks/>
              </p:cNvGrpSpPr>
              <p:nvPr/>
            </p:nvGrpSpPr>
            <p:grpSpPr bwMode="auto">
              <a:xfrm>
                <a:off x="7973" y="7490"/>
                <a:ext cx="975" cy="869"/>
                <a:chOff x="7520" y="10670"/>
                <a:chExt cx="975" cy="869"/>
              </a:xfrm>
            </p:grpSpPr>
            <p:sp>
              <p:nvSpPr>
                <p:cNvPr id="10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447"/>
              <p:cNvGrpSpPr>
                <a:grpSpLocks/>
              </p:cNvGrpSpPr>
              <p:nvPr/>
            </p:nvGrpSpPr>
            <p:grpSpPr bwMode="auto">
              <a:xfrm>
                <a:off x="6689" y="7266"/>
                <a:ext cx="975" cy="869"/>
                <a:chOff x="7520" y="10670"/>
                <a:chExt cx="975" cy="869"/>
              </a:xfrm>
            </p:grpSpPr>
            <p:sp>
              <p:nvSpPr>
                <p:cNvPr id="10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452"/>
              <p:cNvGrpSpPr>
                <a:grpSpLocks/>
              </p:cNvGrpSpPr>
              <p:nvPr/>
            </p:nvGrpSpPr>
            <p:grpSpPr bwMode="auto">
              <a:xfrm>
                <a:off x="7198" y="7955"/>
                <a:ext cx="975" cy="869"/>
                <a:chOff x="7520" y="10670"/>
                <a:chExt cx="975" cy="869"/>
              </a:xfrm>
            </p:grpSpPr>
            <p:sp>
              <p:nvSpPr>
                <p:cNvPr id="9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457"/>
              <p:cNvGrpSpPr>
                <a:grpSpLocks/>
              </p:cNvGrpSpPr>
              <p:nvPr/>
            </p:nvGrpSpPr>
            <p:grpSpPr bwMode="auto">
              <a:xfrm>
                <a:off x="6833" y="7664"/>
                <a:ext cx="975" cy="869"/>
                <a:chOff x="7520" y="10670"/>
                <a:chExt cx="975" cy="869"/>
              </a:xfrm>
            </p:grpSpPr>
            <p:sp>
              <p:nvSpPr>
                <p:cNvPr id="9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462"/>
              <p:cNvGrpSpPr>
                <a:grpSpLocks/>
              </p:cNvGrpSpPr>
              <p:nvPr/>
            </p:nvGrpSpPr>
            <p:grpSpPr bwMode="auto">
              <a:xfrm>
                <a:off x="8243" y="6763"/>
                <a:ext cx="975" cy="869"/>
                <a:chOff x="7520" y="10670"/>
                <a:chExt cx="975" cy="869"/>
              </a:xfrm>
            </p:grpSpPr>
            <p:sp>
              <p:nvSpPr>
                <p:cNvPr id="9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467"/>
              <p:cNvGrpSpPr>
                <a:grpSpLocks/>
              </p:cNvGrpSpPr>
              <p:nvPr/>
            </p:nvGrpSpPr>
            <p:grpSpPr bwMode="auto">
              <a:xfrm>
                <a:off x="8323" y="7056"/>
                <a:ext cx="975" cy="869"/>
                <a:chOff x="7520" y="10670"/>
                <a:chExt cx="975" cy="869"/>
              </a:xfrm>
            </p:grpSpPr>
            <p:sp>
              <p:nvSpPr>
                <p:cNvPr id="8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472"/>
              <p:cNvGrpSpPr>
                <a:grpSpLocks/>
              </p:cNvGrpSpPr>
              <p:nvPr/>
            </p:nvGrpSpPr>
            <p:grpSpPr bwMode="auto">
              <a:xfrm>
                <a:off x="7229" y="7377"/>
                <a:ext cx="975" cy="869"/>
                <a:chOff x="7520" y="10670"/>
                <a:chExt cx="975" cy="869"/>
              </a:xfrm>
            </p:grpSpPr>
            <p:sp>
              <p:nvSpPr>
                <p:cNvPr id="8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477"/>
              <p:cNvGrpSpPr>
                <a:grpSpLocks/>
              </p:cNvGrpSpPr>
              <p:nvPr/>
            </p:nvGrpSpPr>
            <p:grpSpPr bwMode="auto">
              <a:xfrm>
                <a:off x="7569" y="7955"/>
                <a:ext cx="975" cy="869"/>
                <a:chOff x="7520" y="10670"/>
                <a:chExt cx="975" cy="869"/>
              </a:xfrm>
            </p:grpSpPr>
            <p:sp>
              <p:nvSpPr>
                <p:cNvPr id="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1482"/>
              <p:cNvGrpSpPr>
                <a:grpSpLocks/>
              </p:cNvGrpSpPr>
              <p:nvPr/>
            </p:nvGrpSpPr>
            <p:grpSpPr bwMode="auto">
              <a:xfrm>
                <a:off x="7934" y="7925"/>
                <a:ext cx="975" cy="869"/>
                <a:chOff x="7520" y="10670"/>
                <a:chExt cx="975" cy="869"/>
              </a:xfrm>
            </p:grpSpPr>
            <p:sp>
              <p:nvSpPr>
                <p:cNvPr id="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1487"/>
              <p:cNvGrpSpPr>
                <a:grpSpLocks/>
              </p:cNvGrpSpPr>
              <p:nvPr/>
            </p:nvGrpSpPr>
            <p:grpSpPr bwMode="auto">
              <a:xfrm>
                <a:off x="8128" y="7775"/>
                <a:ext cx="975" cy="869"/>
                <a:chOff x="7520" y="10670"/>
                <a:chExt cx="975" cy="869"/>
              </a:xfrm>
            </p:grpSpPr>
            <p:sp>
              <p:nvSpPr>
                <p:cNvPr id="7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1492"/>
              <p:cNvGrpSpPr>
                <a:grpSpLocks/>
              </p:cNvGrpSpPr>
              <p:nvPr/>
            </p:nvGrpSpPr>
            <p:grpSpPr bwMode="auto">
              <a:xfrm>
                <a:off x="6719" y="7020"/>
                <a:ext cx="975" cy="869"/>
                <a:chOff x="7520" y="10670"/>
                <a:chExt cx="975" cy="869"/>
              </a:xfrm>
            </p:grpSpPr>
            <p:sp>
              <p:nvSpPr>
                <p:cNvPr id="6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1497"/>
              <p:cNvGrpSpPr>
                <a:grpSpLocks/>
              </p:cNvGrpSpPr>
              <p:nvPr/>
            </p:nvGrpSpPr>
            <p:grpSpPr bwMode="auto">
              <a:xfrm>
                <a:off x="6719" y="6810"/>
                <a:ext cx="975" cy="869"/>
                <a:chOff x="7520" y="10670"/>
                <a:chExt cx="975" cy="869"/>
              </a:xfrm>
            </p:grpSpPr>
            <p:sp>
              <p:nvSpPr>
                <p:cNvPr id="6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1502"/>
              <p:cNvGrpSpPr>
                <a:grpSpLocks/>
              </p:cNvGrpSpPr>
              <p:nvPr/>
            </p:nvGrpSpPr>
            <p:grpSpPr bwMode="auto">
              <a:xfrm>
                <a:off x="7618" y="7211"/>
                <a:ext cx="975" cy="869"/>
                <a:chOff x="7520" y="10670"/>
                <a:chExt cx="975" cy="869"/>
              </a:xfrm>
            </p:grpSpPr>
            <p:sp>
              <p:nvSpPr>
                <p:cNvPr id="5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1507"/>
              <p:cNvGrpSpPr>
                <a:grpSpLocks/>
              </p:cNvGrpSpPr>
              <p:nvPr/>
            </p:nvGrpSpPr>
            <p:grpSpPr bwMode="auto">
              <a:xfrm>
                <a:off x="6759" y="6633"/>
                <a:ext cx="975" cy="869"/>
                <a:chOff x="7520" y="10670"/>
                <a:chExt cx="975" cy="869"/>
              </a:xfrm>
            </p:grpSpPr>
            <p:sp>
              <p:nvSpPr>
                <p:cNvPr id="5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1512"/>
              <p:cNvGrpSpPr>
                <a:grpSpLocks/>
              </p:cNvGrpSpPr>
              <p:nvPr/>
            </p:nvGrpSpPr>
            <p:grpSpPr bwMode="auto">
              <a:xfrm>
                <a:off x="7664" y="7031"/>
                <a:ext cx="975" cy="869"/>
                <a:chOff x="7520" y="10670"/>
                <a:chExt cx="975" cy="869"/>
              </a:xfrm>
            </p:grpSpPr>
            <p:sp>
              <p:nvSpPr>
                <p:cNvPr id="5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193"/>
              <p:cNvSpPr>
                <a:spLocks noChangeArrowheads="1"/>
              </p:cNvSpPr>
              <p:nvPr/>
            </p:nvSpPr>
            <p:spPr bwMode="auto">
              <a:xfrm>
                <a:off x="8695" y="6703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椭圆 193"/>
              <p:cNvSpPr>
                <a:spLocks noChangeArrowheads="1"/>
              </p:cNvSpPr>
              <p:nvPr/>
            </p:nvSpPr>
            <p:spPr bwMode="auto">
              <a:xfrm>
                <a:off x="6928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椭圆 194"/>
              <p:cNvSpPr>
                <a:spLocks noChangeArrowheads="1"/>
              </p:cNvSpPr>
              <p:nvPr/>
            </p:nvSpPr>
            <p:spPr bwMode="auto">
              <a:xfrm>
                <a:off x="8128" y="8360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2" name="椭圆 194"/>
              <p:cNvSpPr>
                <a:spLocks noChangeArrowheads="1"/>
              </p:cNvSpPr>
              <p:nvPr/>
            </p:nvSpPr>
            <p:spPr bwMode="auto">
              <a:xfrm>
                <a:off x="7734" y="842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3" name="椭圆 194"/>
              <p:cNvSpPr>
                <a:spLocks noChangeArrowheads="1"/>
              </p:cNvSpPr>
              <p:nvPr/>
            </p:nvSpPr>
            <p:spPr bwMode="auto">
              <a:xfrm>
                <a:off x="6794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4" name="椭圆 194"/>
              <p:cNvSpPr>
                <a:spLocks noChangeArrowheads="1"/>
              </p:cNvSpPr>
              <p:nvPr/>
            </p:nvSpPr>
            <p:spPr bwMode="auto">
              <a:xfrm>
                <a:off x="8443" y="6424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" name="椭圆 193"/>
              <p:cNvSpPr>
                <a:spLocks noChangeArrowheads="1"/>
              </p:cNvSpPr>
              <p:nvPr/>
            </p:nvSpPr>
            <p:spPr bwMode="auto">
              <a:xfrm>
                <a:off x="8863" y="7554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椭圆 193"/>
              <p:cNvSpPr>
                <a:spLocks noChangeArrowheads="1"/>
              </p:cNvSpPr>
              <p:nvPr/>
            </p:nvSpPr>
            <p:spPr bwMode="auto">
              <a:xfrm>
                <a:off x="6689" y="729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椭圆 194"/>
              <p:cNvSpPr>
                <a:spLocks noChangeArrowheads="1"/>
              </p:cNvSpPr>
              <p:nvPr/>
            </p:nvSpPr>
            <p:spPr bwMode="auto">
              <a:xfrm>
                <a:off x="7633" y="625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" name="椭圆 194"/>
              <p:cNvSpPr>
                <a:spLocks noChangeArrowheads="1"/>
              </p:cNvSpPr>
              <p:nvPr/>
            </p:nvSpPr>
            <p:spPr bwMode="auto">
              <a:xfrm>
                <a:off x="8783" y="778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椭圆 193"/>
              <p:cNvSpPr>
                <a:spLocks noChangeArrowheads="1"/>
              </p:cNvSpPr>
              <p:nvPr/>
            </p:nvSpPr>
            <p:spPr bwMode="auto">
              <a:xfrm>
                <a:off x="7513" y="705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4" name="AutoShape 1528"/>
            <p:cNvCxnSpPr>
              <a:cxnSpLocks noChangeShapeType="1"/>
            </p:cNvCxnSpPr>
            <p:nvPr/>
          </p:nvCxnSpPr>
          <p:spPr bwMode="auto">
            <a:xfrm>
              <a:off x="6666925" y="1801354"/>
              <a:ext cx="655682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15" name="Object 1529"/>
            <p:cNvGraphicFramePr>
              <a:graphicFrameLocks noChangeAspect="1"/>
            </p:cNvGraphicFramePr>
            <p:nvPr/>
          </p:nvGraphicFramePr>
          <p:xfrm>
            <a:off x="5643570" y="2571744"/>
            <a:ext cx="788951" cy="59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" name="Equation" r:id="rId15" imgW="317160" imgH="241200" progId="Equation.3">
                    <p:embed/>
                  </p:oleObj>
                </mc:Choice>
                <mc:Fallback>
                  <p:oleObj name="Equation" r:id="rId15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571744"/>
                          <a:ext cx="788951" cy="5958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30"/>
            <p:cNvGraphicFramePr>
              <a:graphicFrameLocks noChangeAspect="1"/>
            </p:cNvGraphicFramePr>
            <p:nvPr/>
          </p:nvGraphicFramePr>
          <p:xfrm>
            <a:off x="7999772" y="2583217"/>
            <a:ext cx="891679" cy="560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8" name="Equation" r:id="rId17" imgW="380880" imgH="241200" progId="Equation.3">
                    <p:embed/>
                  </p:oleObj>
                </mc:Choice>
                <mc:Fallback>
                  <p:oleObj name="Equation" r:id="rId17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9772" y="2583217"/>
                          <a:ext cx="891679" cy="560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31"/>
            <p:cNvGraphicFramePr>
              <a:graphicFrameLocks noChangeAspect="1"/>
            </p:cNvGraphicFramePr>
            <p:nvPr/>
          </p:nvGraphicFramePr>
          <p:xfrm>
            <a:off x="8227389" y="207140"/>
            <a:ext cx="742878" cy="578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9" name="Equation" r:id="rId19" imgW="291960" imgH="228600" progId="Equation.3">
                    <p:embed/>
                  </p:oleObj>
                </mc:Choice>
                <mc:Fallback>
                  <p:oleObj name="Equation" r:id="rId19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7389" y="207140"/>
                          <a:ext cx="742878" cy="578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89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1520" y="817548"/>
            <a:ext cx="3867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algn="l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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衰变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及衰变方程</a:t>
            </a:r>
            <a:endParaRPr lang="en-US" altLang="zh-CN" sz="28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4300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66460"/>
              </p:ext>
            </p:extLst>
          </p:nvPr>
        </p:nvGraphicFramePr>
        <p:xfrm>
          <a:off x="467544" y="4236889"/>
          <a:ext cx="12112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3" imgW="393480" imgH="241200" progId="Equation.DSMT4">
                  <p:embed/>
                </p:oleObj>
              </mc:Choice>
              <mc:Fallback>
                <p:oleObj name="Equation" r:id="rId3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36889"/>
                        <a:ext cx="12112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0952"/>
              </p:ext>
            </p:extLst>
          </p:nvPr>
        </p:nvGraphicFramePr>
        <p:xfrm>
          <a:off x="1985194" y="4236889"/>
          <a:ext cx="37099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5" imgW="1206360" imgH="241200" progId="Equation.DSMT4">
                  <p:embed/>
                </p:oleObj>
              </mc:Choice>
              <mc:Fallback>
                <p:oleObj name="Equation" r:id="rId5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194" y="4236889"/>
                        <a:ext cx="37099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49219"/>
              </p:ext>
            </p:extLst>
          </p:nvPr>
        </p:nvGraphicFramePr>
        <p:xfrm>
          <a:off x="566614" y="3033390"/>
          <a:ext cx="37893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14" y="3033390"/>
                        <a:ext cx="37893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24223"/>
              </p:ext>
            </p:extLst>
          </p:nvPr>
        </p:nvGraphicFramePr>
        <p:xfrm>
          <a:off x="755576" y="1735659"/>
          <a:ext cx="12890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9" imgW="419040" imgH="241200" progId="Equation.DSMT4">
                  <p:embed/>
                </p:oleObj>
              </mc:Choice>
              <mc:Fallback>
                <p:oleObj name="Equation" r:id="rId9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35659"/>
                        <a:ext cx="12890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82367"/>
              </p:ext>
            </p:extLst>
          </p:nvPr>
        </p:nvGraphicFramePr>
        <p:xfrm>
          <a:off x="2068885" y="5409654"/>
          <a:ext cx="37496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11" imgW="1218960" imgH="241200" progId="Equation.DSMT4">
                  <p:embed/>
                </p:oleObj>
              </mc:Choice>
              <mc:Fallback>
                <p:oleObj name="Equation" r:id="rId11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85" y="5409654"/>
                        <a:ext cx="37496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9761"/>
              </p:ext>
            </p:extLst>
          </p:nvPr>
        </p:nvGraphicFramePr>
        <p:xfrm>
          <a:off x="611560" y="5389017"/>
          <a:ext cx="12858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89017"/>
                        <a:ext cx="128587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1923"/>
              </p:ext>
            </p:extLst>
          </p:nvPr>
        </p:nvGraphicFramePr>
        <p:xfrm>
          <a:off x="2908226" y="1710259"/>
          <a:ext cx="9779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8" name="Equation" r:id="rId15" imgW="317160" imgH="241200" progId="Equation.DSMT4">
                  <p:embed/>
                </p:oleObj>
              </mc:Choice>
              <mc:Fallback>
                <p:oleObj name="Equation" r:id="rId15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226" y="1710259"/>
                        <a:ext cx="9779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67366"/>
              </p:ext>
            </p:extLst>
          </p:nvPr>
        </p:nvGraphicFramePr>
        <p:xfrm>
          <a:off x="2085901" y="1710259"/>
          <a:ext cx="9382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17" imgW="304560" imgH="241200" progId="Equation.DSMT4">
                  <p:embed/>
                </p:oleObj>
              </mc:Choice>
              <mc:Fallback>
                <p:oleObj name="Equation" r:id="rId17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01" y="1710259"/>
                        <a:ext cx="9382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7" name="组合 257"/>
          <p:cNvGrpSpPr>
            <a:grpSpLocks/>
          </p:cNvGrpSpPr>
          <p:nvPr/>
        </p:nvGrpSpPr>
        <p:grpSpPr bwMode="auto">
          <a:xfrm>
            <a:off x="4572000" y="764704"/>
            <a:ext cx="4286250" cy="3000375"/>
            <a:chOff x="5214938" y="214290"/>
            <a:chExt cx="4287026" cy="3000396"/>
          </a:xfrm>
        </p:grpSpPr>
        <p:cxnSp>
          <p:nvCxnSpPr>
            <p:cNvPr id="3089" name="AutoShape 1033"/>
            <p:cNvCxnSpPr>
              <a:cxnSpLocks noChangeShapeType="1"/>
            </p:cNvCxnSpPr>
            <p:nvPr/>
          </p:nvCxnSpPr>
          <p:spPr bwMode="auto">
            <a:xfrm flipV="1">
              <a:off x="6564369" y="976905"/>
              <a:ext cx="882639" cy="553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090" name="Group 1035"/>
            <p:cNvGrpSpPr>
              <a:grpSpLocks/>
            </p:cNvGrpSpPr>
            <p:nvPr/>
          </p:nvGrpSpPr>
          <p:grpSpPr bwMode="auto">
            <a:xfrm>
              <a:off x="5214938" y="1130568"/>
              <a:ext cx="1442948" cy="1440611"/>
              <a:chOff x="6689" y="6253"/>
              <a:chExt cx="2609" cy="2604"/>
            </a:xfrm>
          </p:grpSpPr>
          <p:grpSp>
            <p:nvGrpSpPr>
              <p:cNvPr id="3306" name="Group 1036"/>
              <p:cNvGrpSpPr>
                <a:grpSpLocks/>
              </p:cNvGrpSpPr>
              <p:nvPr/>
            </p:nvGrpSpPr>
            <p:grpSpPr bwMode="auto">
              <a:xfrm>
                <a:off x="7903" y="6253"/>
                <a:ext cx="975" cy="869"/>
                <a:chOff x="7520" y="10670"/>
                <a:chExt cx="975" cy="869"/>
              </a:xfrm>
            </p:grpSpPr>
            <p:sp>
              <p:nvSpPr>
                <p:cNvPr id="25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1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1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7" name="Group 1041"/>
              <p:cNvGrpSpPr>
                <a:grpSpLocks/>
              </p:cNvGrpSpPr>
              <p:nvPr/>
            </p:nvGrpSpPr>
            <p:grpSpPr bwMode="auto">
              <a:xfrm>
                <a:off x="7538" y="6253"/>
                <a:ext cx="975" cy="869"/>
                <a:chOff x="7520" y="10670"/>
                <a:chExt cx="975" cy="869"/>
              </a:xfrm>
            </p:grpSpPr>
            <p:sp>
              <p:nvSpPr>
                <p:cNvPr id="25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0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0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8" name="Group 1046"/>
              <p:cNvGrpSpPr>
                <a:grpSpLocks/>
              </p:cNvGrpSpPr>
              <p:nvPr/>
            </p:nvGrpSpPr>
            <p:grpSpPr bwMode="auto">
              <a:xfrm>
                <a:off x="7198" y="6328"/>
                <a:ext cx="975" cy="869"/>
                <a:chOff x="7520" y="10670"/>
                <a:chExt cx="975" cy="869"/>
              </a:xfrm>
            </p:grpSpPr>
            <p:sp>
              <p:nvSpPr>
                <p:cNvPr id="24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9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9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9" name="Group 1051"/>
              <p:cNvGrpSpPr>
                <a:grpSpLocks/>
              </p:cNvGrpSpPr>
              <p:nvPr/>
            </p:nvGrpSpPr>
            <p:grpSpPr bwMode="auto">
              <a:xfrm>
                <a:off x="6928" y="6394"/>
                <a:ext cx="975" cy="869"/>
                <a:chOff x="7520" y="10670"/>
                <a:chExt cx="975" cy="869"/>
              </a:xfrm>
            </p:grpSpPr>
            <p:sp>
              <p:nvSpPr>
                <p:cNvPr id="24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9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9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0" name="Group 1056"/>
              <p:cNvGrpSpPr>
                <a:grpSpLocks/>
              </p:cNvGrpSpPr>
              <p:nvPr/>
            </p:nvGrpSpPr>
            <p:grpSpPr bwMode="auto">
              <a:xfrm>
                <a:off x="7538" y="6831"/>
                <a:ext cx="975" cy="869"/>
                <a:chOff x="7520" y="10670"/>
                <a:chExt cx="975" cy="869"/>
              </a:xfrm>
            </p:grpSpPr>
            <p:sp>
              <p:nvSpPr>
                <p:cNvPr id="2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8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8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1" name="Group 1061"/>
              <p:cNvGrpSpPr>
                <a:grpSpLocks/>
              </p:cNvGrpSpPr>
              <p:nvPr/>
            </p:nvGrpSpPr>
            <p:grpSpPr bwMode="auto">
              <a:xfrm>
                <a:off x="7078" y="7347"/>
                <a:ext cx="975" cy="869"/>
                <a:chOff x="7520" y="10670"/>
                <a:chExt cx="975" cy="869"/>
              </a:xfrm>
            </p:grpSpPr>
            <p:sp>
              <p:nvSpPr>
                <p:cNvPr id="23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7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7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2" name="Group 1066"/>
              <p:cNvGrpSpPr>
                <a:grpSpLocks/>
              </p:cNvGrpSpPr>
              <p:nvPr/>
            </p:nvGrpSpPr>
            <p:grpSpPr bwMode="auto">
              <a:xfrm>
                <a:off x="7973" y="7490"/>
                <a:ext cx="975" cy="869"/>
                <a:chOff x="7520" y="10670"/>
                <a:chExt cx="975" cy="869"/>
              </a:xfrm>
            </p:grpSpPr>
            <p:sp>
              <p:nvSpPr>
                <p:cNvPr id="2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6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6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3" name="Group 1071"/>
              <p:cNvGrpSpPr>
                <a:grpSpLocks/>
              </p:cNvGrpSpPr>
              <p:nvPr/>
            </p:nvGrpSpPr>
            <p:grpSpPr bwMode="auto">
              <a:xfrm>
                <a:off x="6689" y="7266"/>
                <a:ext cx="975" cy="869"/>
                <a:chOff x="7520" y="10670"/>
                <a:chExt cx="975" cy="869"/>
              </a:xfrm>
            </p:grpSpPr>
            <p:sp>
              <p:nvSpPr>
                <p:cNvPr id="2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5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5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4" name="Group 1076"/>
              <p:cNvGrpSpPr>
                <a:grpSpLocks/>
              </p:cNvGrpSpPr>
              <p:nvPr/>
            </p:nvGrpSpPr>
            <p:grpSpPr bwMode="auto">
              <a:xfrm>
                <a:off x="7198" y="7955"/>
                <a:ext cx="975" cy="869"/>
                <a:chOff x="7520" y="10670"/>
                <a:chExt cx="975" cy="869"/>
              </a:xfrm>
            </p:grpSpPr>
            <p:sp>
              <p:nvSpPr>
                <p:cNvPr id="2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5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5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5" name="Group 1081"/>
              <p:cNvGrpSpPr>
                <a:grpSpLocks/>
              </p:cNvGrpSpPr>
              <p:nvPr/>
            </p:nvGrpSpPr>
            <p:grpSpPr bwMode="auto">
              <a:xfrm>
                <a:off x="6833" y="7664"/>
                <a:ext cx="975" cy="869"/>
                <a:chOff x="7520" y="10670"/>
                <a:chExt cx="975" cy="869"/>
              </a:xfrm>
            </p:grpSpPr>
            <p:sp>
              <p:nvSpPr>
                <p:cNvPr id="2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4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4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6" name="Group 1086"/>
              <p:cNvGrpSpPr>
                <a:grpSpLocks/>
              </p:cNvGrpSpPr>
              <p:nvPr/>
            </p:nvGrpSpPr>
            <p:grpSpPr bwMode="auto">
              <a:xfrm>
                <a:off x="8243" y="6763"/>
                <a:ext cx="975" cy="869"/>
                <a:chOff x="7520" y="10670"/>
                <a:chExt cx="975" cy="869"/>
              </a:xfrm>
            </p:grpSpPr>
            <p:sp>
              <p:nvSpPr>
                <p:cNvPr id="2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3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3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7" name="Group 1091"/>
              <p:cNvGrpSpPr>
                <a:grpSpLocks/>
              </p:cNvGrpSpPr>
              <p:nvPr/>
            </p:nvGrpSpPr>
            <p:grpSpPr bwMode="auto">
              <a:xfrm>
                <a:off x="8323" y="7056"/>
                <a:ext cx="975" cy="869"/>
                <a:chOff x="7520" y="10670"/>
                <a:chExt cx="975" cy="869"/>
              </a:xfrm>
            </p:grpSpPr>
            <p:sp>
              <p:nvSpPr>
                <p:cNvPr id="2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2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2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8" name="Group 1096"/>
              <p:cNvGrpSpPr>
                <a:grpSpLocks/>
              </p:cNvGrpSpPr>
              <p:nvPr/>
            </p:nvGrpSpPr>
            <p:grpSpPr bwMode="auto">
              <a:xfrm>
                <a:off x="7229" y="7377"/>
                <a:ext cx="975" cy="869"/>
                <a:chOff x="7520" y="10670"/>
                <a:chExt cx="975" cy="869"/>
              </a:xfrm>
            </p:grpSpPr>
            <p:sp>
              <p:nvSpPr>
                <p:cNvPr id="20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1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1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9" name="Group 1101"/>
              <p:cNvGrpSpPr>
                <a:grpSpLocks/>
              </p:cNvGrpSpPr>
              <p:nvPr/>
            </p:nvGrpSpPr>
            <p:grpSpPr bwMode="auto">
              <a:xfrm>
                <a:off x="7569" y="7955"/>
                <a:ext cx="975" cy="869"/>
                <a:chOff x="7520" y="10670"/>
                <a:chExt cx="975" cy="869"/>
              </a:xfrm>
            </p:grpSpPr>
            <p:sp>
              <p:nvSpPr>
                <p:cNvPr id="20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1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1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0" name="Group 1106"/>
              <p:cNvGrpSpPr>
                <a:grpSpLocks/>
              </p:cNvGrpSpPr>
              <p:nvPr/>
            </p:nvGrpSpPr>
            <p:grpSpPr bwMode="auto">
              <a:xfrm>
                <a:off x="7934" y="7925"/>
                <a:ext cx="975" cy="869"/>
                <a:chOff x="7520" y="10670"/>
                <a:chExt cx="975" cy="869"/>
              </a:xfrm>
            </p:grpSpPr>
            <p:sp>
              <p:nvSpPr>
                <p:cNvPr id="19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0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0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1" name="Group 1111"/>
              <p:cNvGrpSpPr>
                <a:grpSpLocks/>
              </p:cNvGrpSpPr>
              <p:nvPr/>
            </p:nvGrpSpPr>
            <p:grpSpPr bwMode="auto">
              <a:xfrm>
                <a:off x="8128" y="7775"/>
                <a:ext cx="975" cy="869"/>
                <a:chOff x="7520" y="10670"/>
                <a:chExt cx="975" cy="869"/>
              </a:xfrm>
            </p:grpSpPr>
            <p:sp>
              <p:nvSpPr>
                <p:cNvPr id="19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9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95" name="椭圆 196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2" name="Group 1116"/>
              <p:cNvGrpSpPr>
                <a:grpSpLocks/>
              </p:cNvGrpSpPr>
              <p:nvPr/>
            </p:nvGrpSpPr>
            <p:grpSpPr bwMode="auto">
              <a:xfrm>
                <a:off x="6719" y="7020"/>
                <a:ext cx="975" cy="869"/>
                <a:chOff x="7520" y="10670"/>
                <a:chExt cx="975" cy="869"/>
              </a:xfrm>
            </p:grpSpPr>
            <p:sp>
              <p:nvSpPr>
                <p:cNvPr id="19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8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8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3" name="Group 1121"/>
              <p:cNvGrpSpPr>
                <a:grpSpLocks/>
              </p:cNvGrpSpPr>
              <p:nvPr/>
            </p:nvGrpSpPr>
            <p:grpSpPr bwMode="auto">
              <a:xfrm>
                <a:off x="6719" y="6810"/>
                <a:ext cx="975" cy="869"/>
                <a:chOff x="7520" y="10670"/>
                <a:chExt cx="975" cy="869"/>
              </a:xfrm>
            </p:grpSpPr>
            <p:sp>
              <p:nvSpPr>
                <p:cNvPr id="18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7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7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4" name="Group 1126"/>
              <p:cNvGrpSpPr>
                <a:grpSpLocks/>
              </p:cNvGrpSpPr>
              <p:nvPr/>
            </p:nvGrpSpPr>
            <p:grpSpPr bwMode="auto">
              <a:xfrm>
                <a:off x="7618" y="7211"/>
                <a:ext cx="975" cy="869"/>
                <a:chOff x="7520" y="10670"/>
                <a:chExt cx="975" cy="869"/>
              </a:xfrm>
            </p:grpSpPr>
            <p:sp>
              <p:nvSpPr>
                <p:cNvPr id="18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7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7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5" name="Group 1131"/>
              <p:cNvGrpSpPr>
                <a:grpSpLocks/>
              </p:cNvGrpSpPr>
              <p:nvPr/>
            </p:nvGrpSpPr>
            <p:grpSpPr bwMode="auto">
              <a:xfrm>
                <a:off x="6759" y="6633"/>
                <a:ext cx="975" cy="869"/>
                <a:chOff x="7520" y="10670"/>
                <a:chExt cx="975" cy="869"/>
              </a:xfrm>
            </p:grpSpPr>
            <p:sp>
              <p:nvSpPr>
                <p:cNvPr id="1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6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6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6" name="Group 1136"/>
              <p:cNvGrpSpPr>
                <a:grpSpLocks/>
              </p:cNvGrpSpPr>
              <p:nvPr/>
            </p:nvGrpSpPr>
            <p:grpSpPr bwMode="auto">
              <a:xfrm>
                <a:off x="7664" y="7031"/>
                <a:ext cx="975" cy="869"/>
                <a:chOff x="7520" y="10670"/>
                <a:chExt cx="975" cy="869"/>
              </a:xfrm>
            </p:grpSpPr>
            <p:sp>
              <p:nvSpPr>
                <p:cNvPr id="1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5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5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" name="椭圆 193"/>
              <p:cNvSpPr>
                <a:spLocks noChangeArrowheads="1"/>
              </p:cNvSpPr>
              <p:nvPr/>
            </p:nvSpPr>
            <p:spPr bwMode="auto">
              <a:xfrm>
                <a:off x="8695" y="6703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4" name="椭圆 193"/>
              <p:cNvSpPr>
                <a:spLocks noChangeArrowheads="1"/>
              </p:cNvSpPr>
              <p:nvPr/>
            </p:nvSpPr>
            <p:spPr bwMode="auto">
              <a:xfrm>
                <a:off x="6928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33" name="椭圆 194"/>
              <p:cNvSpPr>
                <a:spLocks noChangeArrowheads="1"/>
              </p:cNvSpPr>
              <p:nvPr/>
            </p:nvSpPr>
            <p:spPr bwMode="auto">
              <a:xfrm>
                <a:off x="8128" y="8360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34" name="椭圆 194"/>
              <p:cNvSpPr>
                <a:spLocks noChangeArrowheads="1"/>
              </p:cNvSpPr>
              <p:nvPr/>
            </p:nvSpPr>
            <p:spPr bwMode="auto">
              <a:xfrm>
                <a:off x="7734" y="842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35" name="椭圆 194"/>
              <p:cNvSpPr>
                <a:spLocks noChangeArrowheads="1"/>
              </p:cNvSpPr>
              <p:nvPr/>
            </p:nvSpPr>
            <p:spPr bwMode="auto">
              <a:xfrm>
                <a:off x="6794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36" name="椭圆 194"/>
              <p:cNvSpPr>
                <a:spLocks noChangeArrowheads="1"/>
              </p:cNvSpPr>
              <p:nvPr/>
            </p:nvSpPr>
            <p:spPr bwMode="auto">
              <a:xfrm>
                <a:off x="8443" y="6424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9" name="椭圆 193"/>
              <p:cNvSpPr>
                <a:spLocks noChangeArrowheads="1"/>
              </p:cNvSpPr>
              <p:nvPr/>
            </p:nvSpPr>
            <p:spPr bwMode="auto">
              <a:xfrm>
                <a:off x="8863" y="7554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0" name="椭圆 193"/>
              <p:cNvSpPr>
                <a:spLocks noChangeArrowheads="1"/>
              </p:cNvSpPr>
              <p:nvPr/>
            </p:nvSpPr>
            <p:spPr bwMode="auto">
              <a:xfrm>
                <a:off x="6689" y="729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43" name="椭圆 194"/>
              <p:cNvSpPr>
                <a:spLocks noChangeArrowheads="1"/>
              </p:cNvSpPr>
              <p:nvPr/>
            </p:nvSpPr>
            <p:spPr bwMode="auto">
              <a:xfrm>
                <a:off x="7633" y="625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44" name="椭圆 194"/>
              <p:cNvSpPr>
                <a:spLocks noChangeArrowheads="1"/>
              </p:cNvSpPr>
              <p:nvPr/>
            </p:nvSpPr>
            <p:spPr bwMode="auto">
              <a:xfrm>
                <a:off x="8783" y="778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3" name="椭圆 193"/>
              <p:cNvSpPr>
                <a:spLocks noChangeArrowheads="1"/>
              </p:cNvSpPr>
              <p:nvPr/>
            </p:nvSpPr>
            <p:spPr bwMode="auto">
              <a:xfrm>
                <a:off x="7513" y="705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3091" name="AutoShape 1152"/>
            <p:cNvCxnSpPr>
              <a:cxnSpLocks noChangeShapeType="1"/>
            </p:cNvCxnSpPr>
            <p:nvPr/>
          </p:nvCxnSpPr>
          <p:spPr bwMode="auto">
            <a:xfrm>
              <a:off x="6751419" y="1852963"/>
              <a:ext cx="599561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3082" name="Object 8"/>
            <p:cNvGraphicFramePr>
              <a:graphicFrameLocks noChangeAspect="1"/>
            </p:cNvGraphicFramePr>
            <p:nvPr/>
          </p:nvGraphicFramePr>
          <p:xfrm>
            <a:off x="5643570" y="2770010"/>
            <a:ext cx="705551" cy="444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0" name="Equation" r:id="rId19" imgW="380880" imgH="241200" progId="Equation.3">
                    <p:embed/>
                  </p:oleObj>
                </mc:Choice>
                <mc:Fallback>
                  <p:oleObj name="Equation" r:id="rId19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770010"/>
                          <a:ext cx="705551" cy="4446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2" name="Group 1154"/>
            <p:cNvGrpSpPr>
              <a:grpSpLocks/>
            </p:cNvGrpSpPr>
            <p:nvPr/>
          </p:nvGrpSpPr>
          <p:grpSpPr bwMode="auto">
            <a:xfrm>
              <a:off x="7343455" y="1138077"/>
              <a:ext cx="1388673" cy="1387156"/>
              <a:chOff x="6689" y="6253"/>
              <a:chExt cx="2609" cy="2604"/>
            </a:xfrm>
          </p:grpSpPr>
          <p:grpSp>
            <p:nvGrpSpPr>
              <p:cNvPr id="3096" name="Group 1155"/>
              <p:cNvGrpSpPr>
                <a:grpSpLocks/>
              </p:cNvGrpSpPr>
              <p:nvPr/>
            </p:nvGrpSpPr>
            <p:grpSpPr bwMode="auto">
              <a:xfrm>
                <a:off x="7903" y="6253"/>
                <a:ext cx="975" cy="869"/>
                <a:chOff x="7520" y="10670"/>
                <a:chExt cx="975" cy="869"/>
              </a:xfrm>
            </p:grpSpPr>
            <p:sp>
              <p:nvSpPr>
                <p:cNvPr id="1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0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0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7" name="Group 1160"/>
              <p:cNvGrpSpPr>
                <a:grpSpLocks/>
              </p:cNvGrpSpPr>
              <p:nvPr/>
            </p:nvGrpSpPr>
            <p:grpSpPr bwMode="auto">
              <a:xfrm>
                <a:off x="7538" y="6253"/>
                <a:ext cx="975" cy="869"/>
                <a:chOff x="7520" y="10670"/>
                <a:chExt cx="975" cy="869"/>
              </a:xfrm>
            </p:grpSpPr>
            <p:sp>
              <p:nvSpPr>
                <p:cNvPr id="13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9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9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8" name="Group 1165"/>
              <p:cNvGrpSpPr>
                <a:grpSpLocks/>
              </p:cNvGrpSpPr>
              <p:nvPr/>
            </p:nvGrpSpPr>
            <p:grpSpPr bwMode="auto">
              <a:xfrm>
                <a:off x="7198" y="6328"/>
                <a:ext cx="975" cy="869"/>
                <a:chOff x="7520" y="10670"/>
                <a:chExt cx="975" cy="869"/>
              </a:xfrm>
            </p:grpSpPr>
            <p:sp>
              <p:nvSpPr>
                <p:cNvPr id="1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8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8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9" name="Group 1170"/>
              <p:cNvGrpSpPr>
                <a:grpSpLocks/>
              </p:cNvGrpSpPr>
              <p:nvPr/>
            </p:nvGrpSpPr>
            <p:grpSpPr bwMode="auto">
              <a:xfrm>
                <a:off x="6928" y="6394"/>
                <a:ext cx="975" cy="869"/>
                <a:chOff x="7520" y="10670"/>
                <a:chExt cx="975" cy="869"/>
              </a:xfrm>
            </p:grpSpPr>
            <p:sp>
              <p:nvSpPr>
                <p:cNvPr id="1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8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8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0" name="Group 1175"/>
              <p:cNvGrpSpPr>
                <a:grpSpLocks/>
              </p:cNvGrpSpPr>
              <p:nvPr/>
            </p:nvGrpSpPr>
            <p:grpSpPr bwMode="auto">
              <a:xfrm>
                <a:off x="7538" y="6831"/>
                <a:ext cx="975" cy="869"/>
                <a:chOff x="7520" y="10670"/>
                <a:chExt cx="975" cy="869"/>
              </a:xfrm>
            </p:grpSpPr>
            <p:sp>
              <p:nvSpPr>
                <p:cNvPr id="1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7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7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1" name="Group 1180"/>
              <p:cNvGrpSpPr>
                <a:grpSpLocks/>
              </p:cNvGrpSpPr>
              <p:nvPr/>
            </p:nvGrpSpPr>
            <p:grpSpPr bwMode="auto">
              <a:xfrm>
                <a:off x="7078" y="7347"/>
                <a:ext cx="975" cy="869"/>
                <a:chOff x="7520" y="10670"/>
                <a:chExt cx="975" cy="869"/>
              </a:xfrm>
            </p:grpSpPr>
            <p:sp>
              <p:nvSpPr>
                <p:cNvPr id="1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6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6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2" name="Group 1185"/>
              <p:cNvGrpSpPr>
                <a:grpSpLocks/>
              </p:cNvGrpSpPr>
              <p:nvPr/>
            </p:nvGrpSpPr>
            <p:grpSpPr bwMode="auto">
              <a:xfrm>
                <a:off x="7973" y="7490"/>
                <a:ext cx="975" cy="869"/>
                <a:chOff x="7520" y="10670"/>
                <a:chExt cx="975" cy="869"/>
              </a:xfrm>
            </p:grpSpPr>
            <p:sp>
              <p:nvSpPr>
                <p:cNvPr id="1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5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5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3" name="Group 1190"/>
              <p:cNvGrpSpPr>
                <a:grpSpLocks/>
              </p:cNvGrpSpPr>
              <p:nvPr/>
            </p:nvGrpSpPr>
            <p:grpSpPr bwMode="auto">
              <a:xfrm>
                <a:off x="6689" y="7266"/>
                <a:ext cx="975" cy="869"/>
                <a:chOff x="7520" y="10670"/>
                <a:chExt cx="975" cy="869"/>
              </a:xfrm>
            </p:grpSpPr>
            <p:sp>
              <p:nvSpPr>
                <p:cNvPr id="1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4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4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4" name="Group 1195"/>
              <p:cNvGrpSpPr>
                <a:grpSpLocks/>
              </p:cNvGrpSpPr>
              <p:nvPr/>
            </p:nvGrpSpPr>
            <p:grpSpPr bwMode="auto">
              <a:xfrm>
                <a:off x="7198" y="7955"/>
                <a:ext cx="975" cy="869"/>
                <a:chOff x="7520" y="10670"/>
                <a:chExt cx="975" cy="869"/>
              </a:xfrm>
            </p:grpSpPr>
            <p:sp>
              <p:nvSpPr>
                <p:cNvPr id="10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4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4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5" name="Group 1200"/>
              <p:cNvGrpSpPr>
                <a:grpSpLocks/>
              </p:cNvGrpSpPr>
              <p:nvPr/>
            </p:nvGrpSpPr>
            <p:grpSpPr bwMode="auto">
              <a:xfrm>
                <a:off x="6833" y="7664"/>
                <a:ext cx="975" cy="869"/>
                <a:chOff x="7520" y="10670"/>
                <a:chExt cx="975" cy="869"/>
              </a:xfrm>
            </p:grpSpPr>
            <p:sp>
              <p:nvSpPr>
                <p:cNvPr id="10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3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3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6" name="Group 1205"/>
              <p:cNvGrpSpPr>
                <a:grpSpLocks/>
              </p:cNvGrpSpPr>
              <p:nvPr/>
            </p:nvGrpSpPr>
            <p:grpSpPr bwMode="auto">
              <a:xfrm>
                <a:off x="8243" y="6763"/>
                <a:ext cx="975" cy="869"/>
                <a:chOff x="7520" y="10670"/>
                <a:chExt cx="975" cy="869"/>
              </a:xfrm>
            </p:grpSpPr>
            <p:sp>
              <p:nvSpPr>
                <p:cNvPr id="9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2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2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7" name="Group 1210"/>
              <p:cNvGrpSpPr>
                <a:grpSpLocks/>
              </p:cNvGrpSpPr>
              <p:nvPr/>
            </p:nvGrpSpPr>
            <p:grpSpPr bwMode="auto">
              <a:xfrm>
                <a:off x="8323" y="7056"/>
                <a:ext cx="975" cy="869"/>
                <a:chOff x="7520" y="10670"/>
                <a:chExt cx="975" cy="869"/>
              </a:xfrm>
            </p:grpSpPr>
            <p:sp>
              <p:nvSpPr>
                <p:cNvPr id="9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1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1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8" name="Group 1215"/>
              <p:cNvGrpSpPr>
                <a:grpSpLocks/>
              </p:cNvGrpSpPr>
              <p:nvPr/>
            </p:nvGrpSpPr>
            <p:grpSpPr bwMode="auto">
              <a:xfrm>
                <a:off x="7229" y="7377"/>
                <a:ext cx="975" cy="869"/>
                <a:chOff x="7520" y="10670"/>
                <a:chExt cx="975" cy="869"/>
              </a:xfrm>
            </p:grpSpPr>
            <p:sp>
              <p:nvSpPr>
                <p:cNvPr id="9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0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9" name="Group 1220"/>
              <p:cNvGrpSpPr>
                <a:grpSpLocks/>
              </p:cNvGrpSpPr>
              <p:nvPr/>
            </p:nvGrpSpPr>
            <p:grpSpPr bwMode="auto">
              <a:xfrm>
                <a:off x="7569" y="7955"/>
                <a:ext cx="975" cy="869"/>
                <a:chOff x="7520" y="10670"/>
                <a:chExt cx="975" cy="869"/>
              </a:xfrm>
            </p:grpSpPr>
            <p:sp>
              <p:nvSpPr>
                <p:cNvPr id="8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0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0" name="Group 1225"/>
              <p:cNvGrpSpPr>
                <a:grpSpLocks/>
              </p:cNvGrpSpPr>
              <p:nvPr/>
            </p:nvGrpSpPr>
            <p:grpSpPr bwMode="auto">
              <a:xfrm>
                <a:off x="7934" y="7925"/>
                <a:ext cx="975" cy="869"/>
                <a:chOff x="7520" y="10670"/>
                <a:chExt cx="975" cy="869"/>
              </a:xfrm>
            </p:grpSpPr>
            <p:sp>
              <p:nvSpPr>
                <p:cNvPr id="8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1" name="Group 1230"/>
              <p:cNvGrpSpPr>
                <a:grpSpLocks/>
              </p:cNvGrpSpPr>
              <p:nvPr/>
            </p:nvGrpSpPr>
            <p:grpSpPr bwMode="auto">
              <a:xfrm>
                <a:off x="8128" y="7775"/>
                <a:ext cx="975" cy="869"/>
                <a:chOff x="7520" y="10670"/>
                <a:chExt cx="975" cy="869"/>
              </a:xfrm>
            </p:grpSpPr>
            <p:sp>
              <p:nvSpPr>
                <p:cNvPr id="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2" name="Group 1235"/>
              <p:cNvGrpSpPr>
                <a:grpSpLocks/>
              </p:cNvGrpSpPr>
              <p:nvPr/>
            </p:nvGrpSpPr>
            <p:grpSpPr bwMode="auto">
              <a:xfrm>
                <a:off x="6719" y="7020"/>
                <a:ext cx="975" cy="869"/>
                <a:chOff x="7520" y="10670"/>
                <a:chExt cx="975" cy="869"/>
              </a:xfrm>
            </p:grpSpPr>
            <p:sp>
              <p:nvSpPr>
                <p:cNvPr id="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7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3" name="Group 1240"/>
              <p:cNvGrpSpPr>
                <a:grpSpLocks/>
              </p:cNvGrpSpPr>
              <p:nvPr/>
            </p:nvGrpSpPr>
            <p:grpSpPr bwMode="auto">
              <a:xfrm>
                <a:off x="6719" y="6810"/>
                <a:ext cx="975" cy="869"/>
                <a:chOff x="7520" y="10670"/>
                <a:chExt cx="975" cy="869"/>
              </a:xfrm>
            </p:grpSpPr>
            <p:sp>
              <p:nvSpPr>
                <p:cNvPr id="7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6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4" name="Group 1245"/>
              <p:cNvGrpSpPr>
                <a:grpSpLocks/>
              </p:cNvGrpSpPr>
              <p:nvPr/>
            </p:nvGrpSpPr>
            <p:grpSpPr bwMode="auto">
              <a:xfrm>
                <a:off x="7618" y="7211"/>
                <a:ext cx="975" cy="869"/>
                <a:chOff x="7520" y="10670"/>
                <a:chExt cx="975" cy="869"/>
              </a:xfrm>
            </p:grpSpPr>
            <p:sp>
              <p:nvSpPr>
                <p:cNvPr id="6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6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5" name="Group 1250"/>
              <p:cNvGrpSpPr>
                <a:grpSpLocks/>
              </p:cNvGrpSpPr>
              <p:nvPr/>
            </p:nvGrpSpPr>
            <p:grpSpPr bwMode="auto">
              <a:xfrm>
                <a:off x="6759" y="6633"/>
                <a:ext cx="975" cy="869"/>
                <a:chOff x="7520" y="10670"/>
                <a:chExt cx="975" cy="869"/>
              </a:xfrm>
            </p:grpSpPr>
            <p:sp>
              <p:nvSpPr>
                <p:cNvPr id="6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5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6" name="Group 1255"/>
              <p:cNvGrpSpPr>
                <a:grpSpLocks/>
              </p:cNvGrpSpPr>
              <p:nvPr/>
            </p:nvGrpSpPr>
            <p:grpSpPr bwMode="auto">
              <a:xfrm>
                <a:off x="7664" y="7031"/>
                <a:ext cx="975" cy="869"/>
                <a:chOff x="7520" y="10670"/>
                <a:chExt cx="975" cy="869"/>
              </a:xfrm>
            </p:grpSpPr>
            <p:sp>
              <p:nvSpPr>
                <p:cNvPr id="5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4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椭圆 193"/>
              <p:cNvSpPr>
                <a:spLocks noChangeArrowheads="1"/>
              </p:cNvSpPr>
              <p:nvPr/>
            </p:nvSpPr>
            <p:spPr bwMode="auto">
              <a:xfrm>
                <a:off x="8695" y="6703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椭圆 193"/>
              <p:cNvSpPr>
                <a:spLocks noChangeArrowheads="1"/>
              </p:cNvSpPr>
              <p:nvPr/>
            </p:nvSpPr>
            <p:spPr bwMode="auto">
              <a:xfrm>
                <a:off x="6928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" name="椭圆 194"/>
              <p:cNvSpPr>
                <a:spLocks noChangeArrowheads="1"/>
              </p:cNvSpPr>
              <p:nvPr/>
            </p:nvSpPr>
            <p:spPr bwMode="auto">
              <a:xfrm>
                <a:off x="8128" y="8360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4" name="椭圆 194"/>
              <p:cNvSpPr>
                <a:spLocks noChangeArrowheads="1"/>
              </p:cNvSpPr>
              <p:nvPr/>
            </p:nvSpPr>
            <p:spPr bwMode="auto">
              <a:xfrm>
                <a:off x="7734" y="842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5" name="椭圆 194"/>
              <p:cNvSpPr>
                <a:spLocks noChangeArrowheads="1"/>
              </p:cNvSpPr>
              <p:nvPr/>
            </p:nvSpPr>
            <p:spPr bwMode="auto">
              <a:xfrm>
                <a:off x="6794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6" name="椭圆 194"/>
              <p:cNvSpPr>
                <a:spLocks noChangeArrowheads="1"/>
              </p:cNvSpPr>
              <p:nvPr/>
            </p:nvSpPr>
            <p:spPr bwMode="auto">
              <a:xfrm>
                <a:off x="8443" y="6424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椭圆 193"/>
              <p:cNvSpPr>
                <a:spLocks noChangeArrowheads="1"/>
              </p:cNvSpPr>
              <p:nvPr/>
            </p:nvSpPr>
            <p:spPr bwMode="auto">
              <a:xfrm>
                <a:off x="8863" y="7554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椭圆 193"/>
              <p:cNvSpPr>
                <a:spLocks noChangeArrowheads="1"/>
              </p:cNvSpPr>
              <p:nvPr/>
            </p:nvSpPr>
            <p:spPr bwMode="auto">
              <a:xfrm>
                <a:off x="6689" y="729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33" name="椭圆 194"/>
              <p:cNvSpPr>
                <a:spLocks noChangeArrowheads="1"/>
              </p:cNvSpPr>
              <p:nvPr/>
            </p:nvSpPr>
            <p:spPr bwMode="auto">
              <a:xfrm>
                <a:off x="7633" y="625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34" name="椭圆 194"/>
              <p:cNvSpPr>
                <a:spLocks noChangeArrowheads="1"/>
              </p:cNvSpPr>
              <p:nvPr/>
            </p:nvSpPr>
            <p:spPr bwMode="auto">
              <a:xfrm>
                <a:off x="8783" y="778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椭圆 193"/>
              <p:cNvSpPr>
                <a:spLocks noChangeArrowheads="1"/>
              </p:cNvSpPr>
              <p:nvPr/>
            </p:nvSpPr>
            <p:spPr bwMode="auto">
              <a:xfrm>
                <a:off x="7513" y="705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083" name="Object 9"/>
            <p:cNvGraphicFramePr>
              <a:graphicFrameLocks noChangeAspect="1"/>
            </p:cNvGraphicFramePr>
            <p:nvPr/>
          </p:nvGraphicFramePr>
          <p:xfrm>
            <a:off x="7749674" y="2678980"/>
            <a:ext cx="822854" cy="535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1" name="Equation" r:id="rId21" imgW="368280" imgH="241200" progId="Equation.3">
                    <p:embed/>
                  </p:oleObj>
                </mc:Choice>
                <mc:Fallback>
                  <p:oleObj name="Equation" r:id="rId21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9674" y="2678980"/>
                          <a:ext cx="822854" cy="5357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0"/>
            <p:cNvGraphicFramePr>
              <a:graphicFrameLocks noChangeAspect="1"/>
            </p:cNvGraphicFramePr>
            <p:nvPr/>
          </p:nvGraphicFramePr>
          <p:xfrm>
            <a:off x="8448373" y="713385"/>
            <a:ext cx="481345" cy="57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2" name="Equation" r:id="rId23" imgW="190440" imgH="228600" progId="Equation.3">
                    <p:embed/>
                  </p:oleObj>
                </mc:Choice>
                <mc:Fallback>
                  <p:oleObj name="Equation" r:id="rId2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8373" y="713385"/>
                          <a:ext cx="481345" cy="57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Text Box 1273"/>
            <p:cNvSpPr txBox="1">
              <a:spLocks noChangeArrowheads="1"/>
            </p:cNvSpPr>
            <p:nvPr/>
          </p:nvSpPr>
          <p:spPr bwMode="auto">
            <a:xfrm>
              <a:off x="7429520" y="714356"/>
              <a:ext cx="2072444" cy="5010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Calibri" pitchFamily="34" charset="0"/>
                </a:rPr>
                <a:t>β</a:t>
              </a:r>
              <a:r>
                <a:rPr lang="zh-CN" altLang="en-US" sz="2800">
                  <a:latin typeface="Calibri" pitchFamily="34" charset="0"/>
                </a:rPr>
                <a:t>粒子</a:t>
              </a:r>
              <a:endParaRPr lang="zh-CN" sz="2800"/>
            </a:p>
          </p:txBody>
        </p:sp>
        <p:cxnSp>
          <p:nvCxnSpPr>
            <p:cNvPr id="3094" name="AutoShape 1274"/>
            <p:cNvCxnSpPr>
              <a:cxnSpLocks noChangeShapeType="1"/>
            </p:cNvCxnSpPr>
            <p:nvPr/>
          </p:nvCxnSpPr>
          <p:spPr bwMode="auto">
            <a:xfrm flipV="1">
              <a:off x="6486711" y="819064"/>
              <a:ext cx="759888" cy="616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95" name="Text Box 1275"/>
            <p:cNvSpPr txBox="1">
              <a:spLocks noChangeArrowheads="1"/>
            </p:cNvSpPr>
            <p:nvPr/>
          </p:nvSpPr>
          <p:spPr bwMode="auto">
            <a:xfrm>
              <a:off x="5643570" y="285728"/>
              <a:ext cx="2500330" cy="4008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800">
                  <a:latin typeface="Calibri" pitchFamily="34" charset="0"/>
                </a:rPr>
                <a:t>反电子中微子</a:t>
              </a:r>
              <a:endParaRPr lang="zh-CN" sz="2800"/>
            </a:p>
          </p:txBody>
        </p:sp>
        <p:graphicFrame>
          <p:nvGraphicFramePr>
            <p:cNvPr id="3085" name="Object 11"/>
            <p:cNvGraphicFramePr>
              <a:graphicFrameLocks noChangeAspect="1"/>
            </p:cNvGraphicFramePr>
            <p:nvPr/>
          </p:nvGraphicFramePr>
          <p:xfrm>
            <a:off x="8028196" y="214290"/>
            <a:ext cx="508905" cy="533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3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196" y="214290"/>
                          <a:ext cx="508905" cy="533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7037774" y="3789040"/>
            <a:ext cx="100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36EC2"/>
                </a:solidFill>
                <a:latin typeface="arial"/>
              </a:rPr>
              <a:t>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51775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54868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思考与讨论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61924" y="1628801"/>
            <a:ext cx="8874571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原子核里没有电子，</a:t>
            </a:r>
            <a:r>
              <a:rPr lang="en-US" altLang="zh-CN" b="1" dirty="0" smtClean="0">
                <a:cs typeface="Times New Roman" pitchFamily="18" charset="0"/>
              </a:rPr>
              <a:t>β</a:t>
            </a:r>
            <a:r>
              <a:rPr lang="zh-CN" altLang="en-US" b="1" dirty="0" smtClean="0"/>
              <a:t>衰变中的电子来自哪里？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676400" y="4038600"/>
            <a:ext cx="6400800" cy="2438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</a:rPr>
              <a:t>　　　　　　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19774" y="3717032"/>
            <a:ext cx="3168650" cy="806450"/>
            <a:chOff x="1632" y="2496"/>
            <a:chExt cx="1996" cy="508"/>
          </a:xfrm>
        </p:grpSpPr>
        <p:grpSp>
          <p:nvGrpSpPr>
            <p:cNvPr id="4106" name="Group 11"/>
            <p:cNvGrpSpPr>
              <a:grpSpLocks/>
            </p:cNvGrpSpPr>
            <p:nvPr/>
          </p:nvGrpSpPr>
          <p:grpSpPr bwMode="auto">
            <a:xfrm>
              <a:off x="1632" y="2496"/>
              <a:ext cx="1996" cy="508"/>
              <a:chOff x="1392" y="3216"/>
              <a:chExt cx="1996" cy="508"/>
            </a:xfrm>
          </p:grpSpPr>
          <p:graphicFrame>
            <p:nvGraphicFramePr>
              <p:cNvPr id="4098" name="Object 8"/>
              <p:cNvGraphicFramePr>
                <a:graphicFrameLocks noChangeAspect="1"/>
              </p:cNvGraphicFramePr>
              <p:nvPr/>
            </p:nvGraphicFramePr>
            <p:xfrm>
              <a:off x="2234" y="3216"/>
              <a:ext cx="428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1" name="Equation" r:id="rId3" imgW="203040" imgH="241200" progId="Equation.DSMT4">
                      <p:embed/>
                    </p:oleObj>
                  </mc:Choice>
                  <mc:Fallback>
                    <p:oleObj name="Equation" r:id="rId3" imgW="2030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4" y="3216"/>
                            <a:ext cx="428" cy="5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9"/>
              <p:cNvGraphicFramePr>
                <a:graphicFrameLocks noChangeAspect="1"/>
              </p:cNvGraphicFramePr>
              <p:nvPr/>
            </p:nvGraphicFramePr>
            <p:xfrm>
              <a:off x="1392" y="3216"/>
              <a:ext cx="379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2" name="Equation" r:id="rId5" imgW="190440" imgH="241200" progId="Equation.DSMT4">
                      <p:embed/>
                    </p:oleObj>
                  </mc:Choice>
                  <mc:Fallback>
                    <p:oleObj name="Equation" r:id="rId5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216"/>
                            <a:ext cx="379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10"/>
              <p:cNvGraphicFramePr>
                <a:graphicFrameLocks noChangeAspect="1"/>
              </p:cNvGraphicFramePr>
              <p:nvPr/>
            </p:nvGraphicFramePr>
            <p:xfrm>
              <a:off x="2976" y="3216"/>
              <a:ext cx="412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3" name="Equation" r:id="rId7" imgW="215640" imgH="241200" progId="Equation.DSMT4">
                      <p:embed/>
                    </p:oleObj>
                  </mc:Choice>
                  <mc:Fallback>
                    <p:oleObj name="Equation" r:id="rId7" imgW="215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3216"/>
                            <a:ext cx="412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07" name="Line 12"/>
            <p:cNvSpPr>
              <a:spLocks noChangeShapeType="1"/>
            </p:cNvSpPr>
            <p:nvPr/>
          </p:nvSpPr>
          <p:spPr bwMode="auto">
            <a:xfrm>
              <a:off x="2112" y="2736"/>
              <a:ext cx="2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>
              <a:off x="29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9" name="Line 17"/>
            <p:cNvSpPr>
              <a:spLocks noChangeShapeType="1"/>
            </p:cNvSpPr>
            <p:nvPr/>
          </p:nvSpPr>
          <p:spPr bwMode="auto">
            <a:xfrm>
              <a:off x="302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5" name="currentImg" descr="http://pic.92to.com/wx/201610/19/19990213ab704098a9dc564537188c5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4272" y="2609850"/>
            <a:ext cx="43307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5174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40971" y="764704"/>
            <a:ext cx="8335485" cy="1143000"/>
          </a:xfrm>
        </p:spPr>
        <p:txBody>
          <a:bodyPr>
            <a:normAutofit/>
          </a:bodyPr>
          <a:lstStyle/>
          <a:p>
            <a:pPr marL="268288" indent="-268288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衰变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：不改变原子核，只导致原子核能量再分配，辐射高能光子</a:t>
            </a:r>
          </a:p>
        </p:txBody>
      </p:sp>
      <p:pic>
        <p:nvPicPr>
          <p:cNvPr id="4" name="图片 3" descr="http://p14.qhimg.com/t01c89b96d4cd94cbb6.jpg"/>
          <p:cNvPicPr>
            <a:picLocks noChangeAspect="1" noChangeArrowheads="1"/>
          </p:cNvPicPr>
          <p:nvPr/>
        </p:nvPicPr>
        <p:blipFill rotWithShape="1">
          <a:blip r:embed="rId2"/>
          <a:srcRect l="32714"/>
          <a:stretch/>
        </p:blipFill>
        <p:spPr bwMode="auto">
          <a:xfrm>
            <a:off x="3798226" y="1635802"/>
            <a:ext cx="4853699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中国科学家首次精确测定钴51原子核的质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670" y="1904904"/>
            <a:ext cx="3071813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61430" y="5058586"/>
            <a:ext cx="48577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indent="-268288" algn="l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2800" b="1" dirty="0">
                <a:latin typeface="+mj-ea"/>
                <a:ea typeface="+mj-ea"/>
                <a:sym typeface="Symbol" pitchFamily="18" charset="2"/>
              </a:rPr>
              <a:t>γ</a:t>
            </a:r>
            <a:r>
              <a:rPr lang="zh-CN" altLang="en-US" sz="2800" b="1" dirty="0">
                <a:latin typeface="+mj-ea"/>
                <a:ea typeface="+mj-ea"/>
              </a:rPr>
              <a:t>衰变</a:t>
            </a:r>
            <a:r>
              <a:rPr lang="en-US" altLang="zh-CN" sz="2800" b="1" dirty="0">
                <a:latin typeface="+mj-ea"/>
                <a:ea typeface="+mj-ea"/>
              </a:rPr>
              <a:t>:</a:t>
            </a:r>
            <a:r>
              <a:rPr lang="zh-CN" altLang="en-US" sz="2800" b="1" dirty="0">
                <a:latin typeface="+mj-ea"/>
                <a:ea typeface="+mj-ea"/>
              </a:rPr>
              <a:t>总是伴随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衰变</a:t>
            </a:r>
            <a:r>
              <a:rPr lang="zh-CN" altLang="en-US" sz="2800" b="1" dirty="0" smtClean="0">
                <a:latin typeface="+mj-ea"/>
                <a:ea typeface="+mj-ea"/>
              </a:rPr>
              <a:t>或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衰变</a:t>
            </a:r>
            <a:r>
              <a:rPr lang="zh-CN" altLang="en-US" sz="2800" b="1" dirty="0" smtClean="0">
                <a:latin typeface="+mj-ea"/>
                <a:ea typeface="+mj-ea"/>
              </a:rPr>
              <a:t>产生</a:t>
            </a:r>
            <a:r>
              <a:rPr lang="en-US" altLang="zh-CN" sz="2800" b="1" dirty="0">
                <a:latin typeface="+mj-ea"/>
                <a:ea typeface="+mj-ea"/>
              </a:rPr>
              <a:t>.</a:t>
            </a:r>
            <a:r>
              <a:rPr kumimoji="0" lang="zh-CN" altLang="en-US" sz="2800" b="1" dirty="0">
                <a:latin typeface="+mj-ea"/>
                <a:ea typeface="+mj-ea"/>
              </a:rPr>
              <a:t>即衰变模式是： 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α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γ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β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γ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76238" y="5364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9917" y="4274206"/>
            <a:ext cx="4857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361950" algn="l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800" b="1" dirty="0" smtClean="0">
                <a:solidFill>
                  <a:prstClr val="black"/>
                </a:solidFill>
                <a:latin typeface="Calibri"/>
                <a:ea typeface="宋体"/>
              </a:rPr>
              <a:t>不可能</a:t>
            </a:r>
            <a:r>
              <a:rPr kumimoji="0" lang="zh-CN" altLang="en-US" sz="2800" b="1" dirty="0">
                <a:solidFill>
                  <a:prstClr val="black"/>
                </a:solidFill>
                <a:latin typeface="Calibri"/>
                <a:ea typeface="宋体"/>
              </a:rPr>
              <a:t>有单独的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γ</a:t>
            </a:r>
            <a:r>
              <a:rPr kumimoji="0" lang="zh-CN" altLang="en-US" sz="2800" b="1" dirty="0">
                <a:solidFill>
                  <a:prstClr val="black"/>
                </a:solidFill>
                <a:latin typeface="Calibri"/>
                <a:ea typeface="宋体"/>
              </a:rPr>
              <a:t>衰变！</a:t>
            </a:r>
          </a:p>
        </p:txBody>
      </p:sp>
      <p:pic>
        <p:nvPicPr>
          <p:cNvPr id="26626" name="Picture 2" descr="http://teacher.cmsh.cyc.edu.tw/~yesmydi/class/class106/class106a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18" y="3990879"/>
            <a:ext cx="2965669" cy="2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1976" y="2872771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设经过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衰变，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次衰变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625439"/>
              </p:ext>
            </p:extLst>
          </p:nvPr>
        </p:nvGraphicFramePr>
        <p:xfrm>
          <a:off x="1345034" y="3645024"/>
          <a:ext cx="4883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034" y="3645024"/>
                        <a:ext cx="48831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5"/>
          <p:cNvGrpSpPr>
            <a:grpSpLocks/>
          </p:cNvGrpSpPr>
          <p:nvPr/>
        </p:nvGrpSpPr>
        <p:grpSpPr bwMode="auto">
          <a:xfrm>
            <a:off x="457721" y="764703"/>
            <a:ext cx="8434759" cy="2031325"/>
            <a:chOff x="857224" y="642918"/>
            <a:chExt cx="7786742" cy="1627539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857224" y="642918"/>
              <a:ext cx="7786742" cy="1627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800" b="1" dirty="0">
                  <a:latin typeface="+mn-ea"/>
                  <a:ea typeface="+mn-ea"/>
                </a:rPr>
                <a:t>    经过一系列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</a:t>
              </a:r>
              <a:r>
                <a:rPr lang="zh-CN" altLang="en-US" sz="2800" b="1" dirty="0">
                  <a:latin typeface="+mn-ea"/>
                  <a:ea typeface="+mn-ea"/>
                </a:rPr>
                <a:t>衰变和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</a:t>
              </a:r>
              <a:r>
                <a:rPr lang="zh-CN" altLang="en-US" sz="2800" b="1" dirty="0">
                  <a:latin typeface="+mn-ea"/>
                  <a:ea typeface="+mn-ea"/>
                </a:rPr>
                <a:t>衰变后，可以变成稳定的元素铅</a:t>
              </a:r>
              <a:r>
                <a:rPr lang="en-US" altLang="zh-CN" sz="2800" b="1" dirty="0">
                  <a:latin typeface="+mn-ea"/>
                  <a:ea typeface="+mn-ea"/>
                </a:rPr>
                <a:t>206</a:t>
              </a:r>
              <a:r>
                <a:rPr lang="en-US" altLang="zh-CN" sz="2800" b="1" dirty="0" smtClean="0">
                  <a:latin typeface="+mn-ea"/>
                  <a:ea typeface="+mn-ea"/>
                </a:rPr>
                <a:t>(      )</a:t>
              </a:r>
              <a:r>
                <a:rPr lang="zh-CN" altLang="en-US" sz="2800" b="1" dirty="0">
                  <a:latin typeface="+mn-ea"/>
                  <a:ea typeface="+mn-ea"/>
                </a:rPr>
                <a:t>，问这一过程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</a:t>
              </a:r>
              <a:r>
                <a:rPr lang="zh-CN" altLang="en-US" sz="2800" b="1" dirty="0">
                  <a:latin typeface="+mn-ea"/>
                  <a:ea typeface="+mn-ea"/>
                </a:rPr>
                <a:t>衰变和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</a:t>
              </a:r>
              <a:r>
                <a:rPr lang="zh-CN" altLang="en-US" sz="2800" b="1" dirty="0">
                  <a:latin typeface="+mn-ea"/>
                  <a:ea typeface="+mn-ea"/>
                </a:rPr>
                <a:t>衰变次数？</a:t>
              </a:r>
            </a:p>
          </p:txBody>
        </p:sp>
        <p:graphicFrame>
          <p:nvGraphicFramePr>
            <p:cNvPr id="1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975996"/>
                </p:ext>
              </p:extLst>
            </p:nvPr>
          </p:nvGraphicFramePr>
          <p:xfrm>
            <a:off x="1730478" y="642919"/>
            <a:ext cx="7445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5" imgW="317160" imgH="241200" progId="Equation.DSMT4">
                    <p:embed/>
                  </p:oleObj>
                </mc:Choice>
                <mc:Fallback>
                  <p:oleObj name="Equation" r:id="rId5" imgW="317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478" y="642919"/>
                          <a:ext cx="744537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543169"/>
                </p:ext>
              </p:extLst>
            </p:nvPr>
          </p:nvGraphicFramePr>
          <p:xfrm>
            <a:off x="3326485" y="1162167"/>
            <a:ext cx="8636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7" imgW="368280" imgH="241200" progId="Equation.3">
                    <p:embed/>
                  </p:oleObj>
                </mc:Choice>
                <mc:Fallback>
                  <p:oleObj name="Equation" r:id="rId7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485" y="1162167"/>
                          <a:ext cx="863600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6427440" y="5578663"/>
            <a:ext cx="1904733" cy="523875"/>
            <a:chOff x="6427440" y="5578663"/>
            <a:chExt cx="1904733" cy="523875"/>
          </a:xfrm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27440" y="5691163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731973" y="5578663"/>
              <a:ext cx="1600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14</a:t>
              </a:r>
              <a:r>
                <a:rPr lang="zh-CN" altLang="en-US" sz="2800" dirty="0">
                  <a:latin typeface="Times New Roman" pitchFamily="18" charset="0"/>
                </a:rPr>
                <a:t>次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94332" y="4489956"/>
            <a:ext cx="6149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根据质量数守恒和电荷</a:t>
            </a:r>
            <a:r>
              <a:rPr lang="zh-CN" altLang="en-US" sz="2800" b="1" dirty="0">
                <a:latin typeface="+mn-ea"/>
                <a:ea typeface="+mn-ea"/>
              </a:rPr>
              <a:t>数</a:t>
            </a:r>
            <a:r>
              <a:rPr lang="zh-CN" altLang="en-US" sz="2800" b="1" dirty="0" smtClean="0">
                <a:latin typeface="+mn-ea"/>
                <a:ea typeface="+mn-ea"/>
              </a:rPr>
              <a:t>守恒，有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94332" y="5172223"/>
            <a:ext cx="2816226" cy="1353121"/>
            <a:chOff x="1294332" y="5172223"/>
            <a:chExt cx="2816226" cy="135312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443558" y="5172223"/>
              <a:ext cx="2667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238</a:t>
              </a:r>
              <a:r>
                <a:rPr lang="zh-CN" altLang="en-US" sz="2800" dirty="0">
                  <a:latin typeface="Times New Roman" pitchFamily="18" charset="0"/>
                </a:rPr>
                <a:t>＝</a:t>
              </a:r>
              <a:r>
                <a:rPr lang="en-US" altLang="zh-CN" sz="2800" dirty="0">
                  <a:latin typeface="Times New Roman" pitchFamily="18" charset="0"/>
                </a:rPr>
                <a:t>206</a:t>
              </a:r>
              <a:r>
                <a:rPr lang="zh-CN" altLang="en-US" sz="2800" dirty="0">
                  <a:latin typeface="Times New Roman" pitchFamily="18" charset="0"/>
                </a:rPr>
                <a:t>＋</a:t>
              </a:r>
              <a:r>
                <a:rPr lang="en-US" altLang="zh-CN" sz="2800" dirty="0">
                  <a:latin typeface="Times New Roman" pitchFamily="18" charset="0"/>
                </a:rPr>
                <a:t>4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443558" y="6006231"/>
              <a:ext cx="2667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92 = 82 + 2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 - </a:t>
              </a:r>
              <a:r>
                <a:rPr lang="en-US" altLang="zh-CN" sz="2800" i="1" dirty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1294332" y="5431779"/>
              <a:ext cx="149226" cy="9771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66543" y="5229200"/>
            <a:ext cx="2261641" cy="1160463"/>
            <a:chOff x="3966543" y="5229200"/>
            <a:chExt cx="2261641" cy="1160463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204048" y="5229200"/>
              <a:ext cx="1024136" cy="1160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zh-CN" altLang="en-US" sz="2800" dirty="0">
                  <a:latin typeface="Times New Roman" pitchFamily="18" charset="0"/>
                </a:rPr>
                <a:t>＝</a:t>
              </a:r>
              <a:r>
                <a:rPr lang="en-US" altLang="zh-CN" sz="2800" dirty="0">
                  <a:latin typeface="Times New Roman" pitchFamily="18" charset="0"/>
                </a:rPr>
                <a:t>8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</a:rPr>
                <a:t>y</a:t>
              </a:r>
              <a:r>
                <a:rPr lang="zh-CN" altLang="en-US" sz="2800" dirty="0">
                  <a:latin typeface="Times New Roman" pitchFamily="18" charset="0"/>
                </a:rPr>
                <a:t>＝</a:t>
              </a:r>
              <a:r>
                <a:rPr lang="en-US" altLang="zh-CN" sz="28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966543" y="5601176"/>
              <a:ext cx="103750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zh-CN" altLang="en-US" sz="2800" b="1" dirty="0" smtClean="0">
                  <a:latin typeface="+mn-ea"/>
                  <a:ea typeface="+mn-ea"/>
                </a:rPr>
                <a:t>解得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994671" y="5412556"/>
              <a:ext cx="149226" cy="9771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6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528</Words>
  <Application>Microsoft Office PowerPoint</Application>
  <PresentationFormat>全屏显示(4:3)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自定义设计方案</vt:lpstr>
      <vt:lpstr>Equation</vt:lpstr>
      <vt:lpstr>PowerPoint 演示文稿</vt:lpstr>
      <vt:lpstr>2.1 三种放射性衰变</vt:lpstr>
      <vt:lpstr>PowerPoint 演示文稿</vt:lpstr>
      <vt:lpstr>PowerPoint 演示文稿</vt:lpstr>
      <vt:lpstr>PowerPoint 演示文稿</vt:lpstr>
      <vt:lpstr>PowerPoint 演示文稿</vt:lpstr>
      <vt:lpstr>思考与讨论</vt:lpstr>
      <vt:lpstr>衰变：不改变原子核，只导致原子核能量再分配，辐射高能光子</vt:lpstr>
      <vt:lpstr>PowerPoint 演示文稿</vt:lpstr>
      <vt:lpstr>小   结</vt:lpstr>
      <vt:lpstr>小测验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§19.3 放射性元素的衰变</dc:title>
  <dc:creator>yang</dc:creator>
  <cp:lastModifiedBy>Windows 用户</cp:lastModifiedBy>
  <cp:revision>138</cp:revision>
  <dcterms:created xsi:type="dcterms:W3CDTF">2003-03-06T02:16:39Z</dcterms:created>
  <dcterms:modified xsi:type="dcterms:W3CDTF">2017-06-29T13:08:17Z</dcterms:modified>
</cp:coreProperties>
</file>