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87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266" r:id="rId14"/>
    <p:sldId id="267" r:id="rId15"/>
    <p:sldId id="268" r:id="rId16"/>
    <p:sldId id="280" r:id="rId17"/>
    <p:sldId id="281" r:id="rId18"/>
    <p:sldId id="271" r:id="rId19"/>
    <p:sldId id="288" r:id="rId20"/>
    <p:sldId id="275" r:id="rId21"/>
    <p:sldId id="282" r:id="rId22"/>
    <p:sldId id="285" r:id="rId23"/>
    <p:sldId id="286" r:id="rId24"/>
    <p:sldId id="283" r:id="rId25"/>
    <p:sldId id="279" r:id="rId26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60" d="100"/>
          <a:sy n="60" d="100"/>
        </p:scale>
        <p:origin x="-133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4" Type="http://schemas.openxmlformats.org/officeDocument/2006/relationships/image" Target="../media/image54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Relationship Id="rId9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12" Type="http://schemas.openxmlformats.org/officeDocument/2006/relationships/image" Target="../media/image28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11" Type="http://schemas.openxmlformats.org/officeDocument/2006/relationships/image" Target="../media/image27.wmf"/><Relationship Id="rId5" Type="http://schemas.openxmlformats.org/officeDocument/2006/relationships/image" Target="../media/image21.wmf"/><Relationship Id="rId10" Type="http://schemas.openxmlformats.org/officeDocument/2006/relationships/image" Target="../media/image26.wmf"/><Relationship Id="rId4" Type="http://schemas.openxmlformats.org/officeDocument/2006/relationships/image" Target="../media/image20.wmf"/><Relationship Id="rId9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A0CF1F-66A2-4D58-A20A-454FAFEA62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9CF06D-C9E2-4EF9-B1A9-851A0CE984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5353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占位符 1"/>
          <p:cNvSpPr>
            <a:spLocks noGrp="1"/>
          </p:cNvSpPr>
          <p:nvPr>
            <p:ph type="title"/>
          </p:nvPr>
        </p:nvSpPr>
        <p:spPr>
          <a:xfrm>
            <a:off x="457200" y="629816"/>
            <a:ext cx="8229600" cy="638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文本占位符 2"/>
          <p:cNvSpPr>
            <a:spLocks noGrp="1"/>
          </p:cNvSpPr>
          <p:nvPr>
            <p:ph type="body" idx="1"/>
          </p:nvPr>
        </p:nvSpPr>
        <p:spPr>
          <a:xfrm>
            <a:off x="457200" y="1412777"/>
            <a:ext cx="82296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0" y="71626"/>
            <a:ext cx="9144000" cy="492443"/>
          </a:xfrm>
          <a:prstGeom prst="rect">
            <a:avLst/>
          </a:prstGeom>
          <a:noFill/>
          <a:ln>
            <a:noFill/>
          </a:ln>
          <a:effectLst>
            <a:glow rad="127000">
              <a:srgbClr val="00B0F0"/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《</a:t>
            </a:r>
            <a:r>
              <a:rPr lang="zh-CN" altLang="en-US" sz="2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大学物理预修</a:t>
            </a:r>
            <a:r>
              <a:rPr lang="en-US" altLang="zh-CN" sz="2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》-13.2</a:t>
            </a:r>
            <a:r>
              <a:rPr lang="zh-CN" altLang="en-US" sz="2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原子核衰变</a:t>
            </a:r>
            <a:endParaRPr lang="zh-CN" altLang="en-US" sz="2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8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1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40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7" Type="http://schemas.openxmlformats.org/officeDocument/2006/relationships/image" Target="../media/image4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43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8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image" Target="../media/image3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image" Target="../media/image55.png"/><Relationship Id="rId7" Type="http://schemas.openxmlformats.org/officeDocument/2006/relationships/image" Target="../media/image5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54.wmf"/><Relationship Id="rId5" Type="http://schemas.openxmlformats.org/officeDocument/2006/relationships/image" Target="../media/image51.wmf"/><Relationship Id="rId10" Type="http://schemas.openxmlformats.org/officeDocument/2006/relationships/oleObject" Target="../embeddings/oleObject46.bin"/><Relationship Id="rId4" Type="http://schemas.openxmlformats.org/officeDocument/2006/relationships/oleObject" Target="../embeddings/oleObject43.bin"/><Relationship Id="rId9" Type="http://schemas.openxmlformats.org/officeDocument/2006/relationships/image" Target="../media/image53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57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oleObject" Target="../embeddings/oleObject54.bin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6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0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62.w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52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64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1.bin"/><Relationship Id="rId18" Type="http://schemas.openxmlformats.org/officeDocument/2006/relationships/image" Target="../media/image15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2.wmf"/><Relationship Id="rId1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.wmf"/><Relationship Id="rId20" Type="http://schemas.openxmlformats.org/officeDocument/2006/relationships/image" Target="../media/image16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11.wmf"/><Relationship Id="rId19" Type="http://schemas.openxmlformats.org/officeDocument/2006/relationships/oleObject" Target="../embeddings/oleObject14.bin"/><Relationship Id="rId4" Type="http://schemas.openxmlformats.org/officeDocument/2006/relationships/image" Target="../media/image8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3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24.wmf"/><Relationship Id="rId26" Type="http://schemas.openxmlformats.org/officeDocument/2006/relationships/image" Target="../media/image28.wmf"/><Relationship Id="rId3" Type="http://schemas.openxmlformats.org/officeDocument/2006/relationships/oleObject" Target="../embeddings/oleObject15.bin"/><Relationship Id="rId21" Type="http://schemas.openxmlformats.org/officeDocument/2006/relationships/oleObject" Target="../embeddings/oleObject24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1.wmf"/><Relationship Id="rId17" Type="http://schemas.openxmlformats.org/officeDocument/2006/relationships/oleObject" Target="../embeddings/oleObject22.bin"/><Relationship Id="rId25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3.wmf"/><Relationship Id="rId20" Type="http://schemas.openxmlformats.org/officeDocument/2006/relationships/image" Target="../media/image25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19.bin"/><Relationship Id="rId24" Type="http://schemas.openxmlformats.org/officeDocument/2006/relationships/image" Target="../media/image27.wmf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23" Type="http://schemas.openxmlformats.org/officeDocument/2006/relationships/oleObject" Target="../embeddings/oleObject25.bin"/><Relationship Id="rId10" Type="http://schemas.openxmlformats.org/officeDocument/2006/relationships/image" Target="../media/image20.wmf"/><Relationship Id="rId19" Type="http://schemas.openxmlformats.org/officeDocument/2006/relationships/oleObject" Target="../embeddings/oleObject23.bin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2.wmf"/><Relationship Id="rId22" Type="http://schemas.openxmlformats.org/officeDocument/2006/relationships/image" Target="../media/image26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9.wmf"/><Relationship Id="rId9" Type="http://schemas.openxmlformats.org/officeDocument/2006/relationships/image" Target="../media/image3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71600" y="836712"/>
            <a:ext cx="6224588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</a:rPr>
              <a:t>13.2 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放射性衰变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878657" y="2023839"/>
            <a:ext cx="65817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>
              <a:defRPr/>
            </a:pPr>
            <a:r>
              <a:rPr lang="en-US" altLang="zh-CN" sz="3200" b="1" kern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13.2.1 </a:t>
            </a:r>
            <a:r>
              <a:rPr lang="zh-CN" altLang="en-US" sz="3200" b="1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三种放射性衰变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878657" y="3381152"/>
            <a:ext cx="487258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>
              <a:defRPr/>
            </a:pPr>
            <a:r>
              <a:rPr lang="en-US" altLang="zh-CN" sz="3200" b="1" kern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13.2.2 </a:t>
            </a:r>
            <a:r>
              <a:rPr lang="zh-CN" altLang="en-US" sz="3200" b="1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半衰期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878656" y="4738464"/>
            <a:ext cx="6096719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>
              <a:defRPr/>
            </a:pPr>
            <a:r>
              <a:rPr lang="en-US" altLang="zh-CN" sz="3200" b="1" kern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13.2.3 </a:t>
            </a:r>
            <a:r>
              <a:rPr lang="zh-CN" altLang="en-US" sz="3200" b="1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探测与应用</a:t>
            </a:r>
          </a:p>
        </p:txBody>
      </p:sp>
    </p:spTree>
    <p:extLst>
      <p:ext uri="{BB962C8B-B14F-4D97-AF65-F5344CB8AC3E}">
        <p14:creationId xmlns:p14="http://schemas.microsoft.com/office/powerpoint/2010/main" val="350550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446281" y="1628800"/>
            <a:ext cx="8424936" cy="1949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41325" indent="-441325"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</a:rPr>
              <a:t>1. </a:t>
            </a:r>
            <a:r>
              <a:rPr lang="zh-CN" altLang="en-US" sz="2800" b="1" dirty="0">
                <a:latin typeface="Times New Roman" pitchFamily="18" charset="0"/>
              </a:rPr>
              <a:t>钍</a:t>
            </a:r>
            <a:r>
              <a:rPr lang="en-US" altLang="zh-CN" sz="2800" b="1" dirty="0">
                <a:latin typeface="Times New Roman" pitchFamily="18" charset="0"/>
              </a:rPr>
              <a:t>232</a:t>
            </a:r>
            <a:r>
              <a:rPr lang="zh-CN" altLang="en-US" sz="2800" b="1" dirty="0">
                <a:latin typeface="Times New Roman" pitchFamily="18" charset="0"/>
              </a:rPr>
              <a:t>经过</a:t>
            </a:r>
            <a:r>
              <a:rPr lang="en-US" altLang="zh-CN" sz="2800" b="1" dirty="0">
                <a:latin typeface="Times New Roman" pitchFamily="18" charset="0"/>
              </a:rPr>
              <a:t>6</a:t>
            </a:r>
            <a:r>
              <a:rPr lang="zh-CN" altLang="en-US" sz="2800" b="1" dirty="0">
                <a:latin typeface="Times New Roman" pitchFamily="18" charset="0"/>
              </a:rPr>
              <a:t>次</a:t>
            </a:r>
            <a:r>
              <a:rPr lang="zh-CN" altLang="en-US" sz="2800" b="1" dirty="0">
                <a:latin typeface="Times New Roman" pitchFamily="18" charset="0"/>
                <a:sym typeface="Symbol" pitchFamily="18" charset="2"/>
              </a:rPr>
              <a:t>衰变和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4</a:t>
            </a:r>
            <a:r>
              <a:rPr lang="zh-CN" altLang="en-US" sz="2800" b="1" dirty="0">
                <a:latin typeface="Times New Roman" pitchFamily="18" charset="0"/>
                <a:sym typeface="Symbol" pitchFamily="18" charset="2"/>
              </a:rPr>
              <a:t>次衰变后变成一种稳定的元素，这种元素是什么？它的质量数是多少？它的原子序数是多少？</a:t>
            </a:r>
            <a:endParaRPr lang="zh-CN" altLang="en-US" sz="2800" b="1" dirty="0">
              <a:latin typeface="Times New Roman" pitchFamily="18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827584" y="620688"/>
            <a:ext cx="7793037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小测验</a:t>
            </a:r>
          </a:p>
        </p:txBody>
      </p:sp>
    </p:spTree>
    <p:extLst>
      <p:ext uri="{BB962C8B-B14F-4D97-AF65-F5344CB8AC3E}">
        <p14:creationId xmlns:p14="http://schemas.microsoft.com/office/powerpoint/2010/main" val="3336865651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5"/>
          <p:cNvGrpSpPr>
            <a:grpSpLocks/>
          </p:cNvGrpSpPr>
          <p:nvPr/>
        </p:nvGrpSpPr>
        <p:grpSpPr bwMode="auto">
          <a:xfrm>
            <a:off x="285750" y="836712"/>
            <a:ext cx="8534722" cy="4832092"/>
            <a:chOff x="357158" y="1984406"/>
            <a:chExt cx="8715436" cy="4831541"/>
          </a:xfrm>
        </p:grpSpPr>
        <p:sp>
          <p:nvSpPr>
            <p:cNvPr id="3" name="Text Box 3"/>
            <p:cNvSpPr txBox="1">
              <a:spLocks noChangeArrowheads="1"/>
            </p:cNvSpPr>
            <p:nvPr/>
          </p:nvSpPr>
          <p:spPr bwMode="auto">
            <a:xfrm>
              <a:off x="357158" y="1984406"/>
              <a:ext cx="8715436" cy="48315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  <a:defRPr/>
              </a:pPr>
              <a:r>
                <a:rPr lang="en-US" altLang="zh-CN" sz="2800" b="1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2.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天然放射性元素      </a:t>
              </a:r>
              <a:r>
                <a:rPr lang="en-US" altLang="zh-CN" sz="2800" b="1" baseline="30000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   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(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钍）经过一系列</a:t>
              </a:r>
              <a:r>
                <a:rPr lang="en-US" altLang="zh-CN" sz="2800" b="1" i="1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α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衰变和</a:t>
              </a:r>
              <a:r>
                <a:rPr lang="en-US" altLang="zh-CN" sz="2800" b="1" i="1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β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衰变之后，变成           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 (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铅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)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，下列说法中正确的是</a:t>
              </a:r>
            </a:p>
            <a:p>
              <a:pPr algn="just">
                <a:spcBef>
                  <a:spcPct val="50000"/>
                </a:spcBef>
                <a:defRPr/>
              </a:pPr>
              <a:r>
                <a:rPr lang="zh-CN" altLang="en-US" sz="2800" b="1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  ①铅核比钍核少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24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个中子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; 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 </a:t>
              </a:r>
              <a:endPara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  <a:p>
              <a:pPr algn="just">
                <a:spcBef>
                  <a:spcPct val="50000"/>
                </a:spcBef>
                <a:defRPr/>
              </a:pPr>
              <a:r>
                <a:rPr lang="zh-CN" altLang="en-US" sz="2800" b="1" dirty="0" smtClean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  ②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铅核比钍核少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8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个质子</a:t>
              </a:r>
            </a:p>
            <a:p>
              <a:pPr algn="just">
                <a:spcBef>
                  <a:spcPct val="50000"/>
                </a:spcBef>
                <a:defRPr/>
              </a:pPr>
              <a:r>
                <a:rPr lang="zh-CN" altLang="en-US" sz="2800" b="1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  ③衰变过程中共有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4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次</a:t>
              </a:r>
              <a:r>
                <a:rPr lang="en-US" altLang="zh-CN" sz="2800" b="1" i="1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α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衰变和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8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次</a:t>
              </a:r>
              <a:r>
                <a:rPr lang="en-US" altLang="zh-CN" sz="2800" b="1" i="1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β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衰变</a:t>
              </a:r>
            </a:p>
            <a:p>
              <a:pPr algn="just">
                <a:spcBef>
                  <a:spcPct val="50000"/>
                </a:spcBef>
                <a:defRPr/>
              </a:pPr>
              <a:r>
                <a:rPr lang="zh-CN" altLang="en-US" sz="2800" b="1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  ④衰变过程中共有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6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次</a:t>
              </a:r>
              <a:r>
                <a:rPr lang="en-US" altLang="zh-CN" sz="2800" b="1" i="1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α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衰变和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4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次</a:t>
              </a:r>
              <a:r>
                <a:rPr lang="en-US" altLang="zh-CN" sz="2800" b="1" i="1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β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衰变</a:t>
              </a:r>
            </a:p>
            <a:p>
              <a:pPr algn="just">
                <a:spcBef>
                  <a:spcPct val="50000"/>
                </a:spcBef>
                <a:defRPr/>
              </a:pPr>
              <a:r>
                <a:rPr lang="zh-CN" altLang="en-US" sz="2800" b="1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 </a:t>
              </a:r>
              <a:r>
                <a:rPr lang="zh-CN" altLang="en-US" sz="2800" b="1" dirty="0" smtClean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    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A.①③			B.①④			</a:t>
              </a:r>
            </a:p>
            <a:p>
              <a:pPr algn="just">
                <a:spcBef>
                  <a:spcPct val="50000"/>
                </a:spcBef>
                <a:defRPr/>
              </a:pPr>
              <a:r>
                <a:rPr lang="en-US" altLang="zh-CN" sz="2800" b="1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 </a:t>
              </a:r>
              <a:r>
                <a:rPr lang="en-US" altLang="zh-CN" sz="2800" b="1" dirty="0" smtClean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    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C.②③			D.②④</a:t>
              </a:r>
            </a:p>
          </p:txBody>
        </p:sp>
        <p:graphicFrame>
          <p:nvGraphicFramePr>
            <p:cNvPr id="7170" name="Object 2"/>
            <p:cNvGraphicFramePr>
              <a:graphicFrameLocks noChangeAspect="1"/>
            </p:cNvGraphicFramePr>
            <p:nvPr/>
          </p:nvGraphicFramePr>
          <p:xfrm>
            <a:off x="3249609" y="2006594"/>
            <a:ext cx="893763" cy="565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12" name="Equation" r:id="rId3" imgW="380880" imgH="241200" progId="Equation.3">
                    <p:embed/>
                  </p:oleObj>
                </mc:Choice>
                <mc:Fallback>
                  <p:oleObj name="Equation" r:id="rId3" imgW="3808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9609" y="2006594"/>
                          <a:ext cx="893763" cy="565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1" name="Object 3"/>
            <p:cNvGraphicFramePr>
              <a:graphicFrameLocks noChangeAspect="1"/>
            </p:cNvGraphicFramePr>
            <p:nvPr/>
          </p:nvGraphicFramePr>
          <p:xfrm>
            <a:off x="2422516" y="2435222"/>
            <a:ext cx="863600" cy="565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13" name="Equation" r:id="rId5" imgW="368280" imgH="241200" progId="Equation.3">
                    <p:embed/>
                  </p:oleObj>
                </mc:Choice>
                <mc:Fallback>
                  <p:oleObj name="Equation" r:id="rId5" imgW="3682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2516" y="2435222"/>
                          <a:ext cx="863600" cy="565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61096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11560" y="1844824"/>
            <a:ext cx="7929562" cy="3242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 3.</a:t>
            </a:r>
            <a:r>
              <a:rPr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在</a:t>
            </a:r>
            <a:r>
              <a:rPr lang="en-US" altLang="zh-CN" sz="2800" b="1" i="1" dirty="0">
                <a:latin typeface="Times New Roman" pitchFamily="18" charset="0"/>
                <a:ea typeface="+mn-ea"/>
                <a:cs typeface="Times New Roman" pitchFamily="18" charset="0"/>
              </a:rPr>
              <a:t>β</a:t>
            </a:r>
            <a:r>
              <a:rPr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衰变中放出的电子来自</a:t>
            </a:r>
            <a:r>
              <a:rPr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: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  A.</a:t>
            </a:r>
            <a:r>
              <a:rPr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原子核外轨道的电子</a:t>
            </a:r>
          </a:p>
          <a:p>
            <a:pPr algn="l">
              <a:lnSpc>
                <a:spcPct val="150000"/>
              </a:lnSpc>
              <a:defRPr/>
            </a:pPr>
            <a:r>
              <a:rPr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  </a:t>
            </a:r>
            <a:r>
              <a:rPr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B.</a:t>
            </a:r>
            <a:r>
              <a:rPr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原子核内所含的电子</a:t>
            </a:r>
          </a:p>
          <a:p>
            <a:pPr algn="l">
              <a:lnSpc>
                <a:spcPct val="150000"/>
              </a:lnSpc>
              <a:defRPr/>
            </a:pPr>
            <a:r>
              <a:rPr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  </a:t>
            </a:r>
            <a:r>
              <a:rPr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C.</a:t>
            </a:r>
            <a:r>
              <a:rPr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原子核内的中子变成质子时放出的电子</a:t>
            </a:r>
          </a:p>
          <a:p>
            <a:pPr algn="l">
              <a:lnSpc>
                <a:spcPct val="150000"/>
              </a:lnSpc>
              <a:defRPr/>
            </a:pPr>
            <a:r>
              <a:rPr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  </a:t>
            </a:r>
            <a:r>
              <a:rPr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D.</a:t>
            </a:r>
            <a:r>
              <a:rPr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原子核内质子变成中子时放出的电子</a:t>
            </a:r>
          </a:p>
        </p:txBody>
      </p:sp>
    </p:spTree>
    <p:extLst>
      <p:ext uri="{BB962C8B-B14F-4D97-AF65-F5344CB8AC3E}">
        <p14:creationId xmlns:p14="http://schemas.microsoft.com/office/powerpoint/2010/main" val="186360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620688"/>
            <a:ext cx="8229600" cy="864096"/>
          </a:xfrm>
        </p:spPr>
        <p:txBody>
          <a:bodyPr>
            <a:normAutofit/>
          </a:bodyPr>
          <a:lstStyle/>
          <a:p>
            <a:pPr marL="838200" indent="-838200" eaLnBrk="1" hangingPunct="1"/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13.2.2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半衰期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686800" cy="2160240"/>
          </a:xfrm>
        </p:spPr>
        <p:txBody>
          <a:bodyPr>
            <a:noAutofit/>
          </a:bodyPr>
          <a:lstStyle/>
          <a:p>
            <a:pPr marL="457200" indent="-457200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sz="28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 </a:t>
            </a:r>
            <a:r>
              <a:rPr lang="zh-CN" altLang="en-US" sz="28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定义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zh-CN" altLang="en-US" sz="2800" b="1" dirty="0" smtClean="0">
                <a:latin typeface="+mn-ea"/>
              </a:rPr>
              <a:t>     放射性元素的原子核有半数发生衰变所需的时间，叫做这种元素的半衰期。</a:t>
            </a:r>
            <a:endParaRPr lang="en-US" altLang="zh-CN" sz="2800" b="1" dirty="0" smtClean="0">
              <a:latin typeface="+mn-ea"/>
            </a:endParaRPr>
          </a:p>
        </p:txBody>
      </p:sp>
      <p:graphicFrame>
        <p:nvGraphicFramePr>
          <p:cNvPr id="14342" name="Object 6"/>
          <p:cNvGraphicFramePr>
            <a:graphicFrameLocks noChangeAspect="1"/>
          </p:cNvGraphicFramePr>
          <p:nvPr/>
        </p:nvGraphicFramePr>
        <p:xfrm>
          <a:off x="2428875" y="3643313"/>
          <a:ext cx="5334000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3" name="位图图像" r:id="rId3" imgW="3982006" imgH="2371429" progId="Paint.Picture">
                  <p:embed/>
                </p:oleObj>
              </mc:Choice>
              <mc:Fallback>
                <p:oleObj name="位图图像" r:id="rId3" imgW="3982006" imgH="2371429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75" y="3643313"/>
                        <a:ext cx="5334000" cy="289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>
          <a:xfrm>
            <a:off x="251520" y="692696"/>
            <a:ext cx="8077200" cy="785812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不同的放射性元素，半衰期不同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412776"/>
            <a:ext cx="8572500" cy="2016224"/>
          </a:xfrm>
        </p:spPr>
        <p:txBody>
          <a:bodyPr>
            <a:normAutofit/>
          </a:bodyPr>
          <a:lstStyle/>
          <a:p>
            <a:pPr marL="34925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800" b="1" dirty="0" smtClean="0">
                <a:latin typeface="+mn-ea"/>
              </a:rPr>
              <a:t>氡</a:t>
            </a:r>
            <a:r>
              <a:rPr lang="en-US" altLang="zh-CN" sz="2800" b="1" dirty="0" smtClean="0">
                <a:latin typeface="+mn-ea"/>
              </a:rPr>
              <a:t>222</a:t>
            </a:r>
            <a:r>
              <a:rPr lang="zh-CN" altLang="en-US" sz="2800" b="1" dirty="0" smtClean="0">
                <a:latin typeface="+mn-ea"/>
              </a:rPr>
              <a:t>衰变为钋</a:t>
            </a:r>
            <a:r>
              <a:rPr lang="en-US" altLang="zh-CN" sz="2800" b="1" dirty="0" smtClean="0">
                <a:latin typeface="+mn-ea"/>
              </a:rPr>
              <a:t>218</a:t>
            </a:r>
            <a:r>
              <a:rPr lang="zh-CN" altLang="en-US" sz="2800" b="1" dirty="0" smtClean="0">
                <a:latin typeface="+mn-ea"/>
              </a:rPr>
              <a:t>的半衰期为</a:t>
            </a:r>
            <a:r>
              <a:rPr lang="en-US" altLang="zh-CN" sz="2800" b="1" dirty="0" smtClean="0">
                <a:latin typeface="+mn-ea"/>
              </a:rPr>
              <a:t>3.8</a:t>
            </a:r>
            <a:r>
              <a:rPr lang="zh-CN" altLang="en-US" sz="2800" b="1" dirty="0" smtClean="0">
                <a:latin typeface="+mn-ea"/>
              </a:rPr>
              <a:t>天</a:t>
            </a:r>
          </a:p>
          <a:p>
            <a:pPr marL="34925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800" b="1" dirty="0" smtClean="0">
                <a:latin typeface="+mn-ea"/>
              </a:rPr>
              <a:t>镭</a:t>
            </a:r>
            <a:r>
              <a:rPr lang="en-US" altLang="zh-CN" sz="2800" b="1" dirty="0" smtClean="0">
                <a:latin typeface="+mn-ea"/>
              </a:rPr>
              <a:t>226</a:t>
            </a:r>
            <a:r>
              <a:rPr lang="zh-CN" altLang="en-US" sz="2800" b="1" dirty="0" smtClean="0">
                <a:latin typeface="+mn-ea"/>
              </a:rPr>
              <a:t>衰变为氡</a:t>
            </a:r>
            <a:r>
              <a:rPr lang="en-US" altLang="zh-CN" sz="2800" b="1" dirty="0" smtClean="0">
                <a:latin typeface="+mn-ea"/>
              </a:rPr>
              <a:t>222</a:t>
            </a:r>
            <a:r>
              <a:rPr lang="zh-CN" altLang="en-US" sz="2800" b="1" dirty="0" smtClean="0">
                <a:latin typeface="+mn-ea"/>
              </a:rPr>
              <a:t>的半衰期为</a:t>
            </a:r>
            <a:r>
              <a:rPr lang="en-US" altLang="zh-CN" sz="2800" b="1" dirty="0" smtClean="0">
                <a:latin typeface="+mn-ea"/>
              </a:rPr>
              <a:t>1620</a:t>
            </a:r>
            <a:r>
              <a:rPr lang="zh-CN" altLang="en-US" sz="2800" b="1" dirty="0" smtClean="0">
                <a:latin typeface="+mn-ea"/>
              </a:rPr>
              <a:t>年</a:t>
            </a:r>
          </a:p>
          <a:p>
            <a:pPr marL="34925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800" b="1" dirty="0" smtClean="0">
                <a:latin typeface="+mn-ea"/>
              </a:rPr>
              <a:t>铀</a:t>
            </a:r>
            <a:r>
              <a:rPr lang="en-US" altLang="zh-CN" sz="2800" b="1" dirty="0" smtClean="0">
                <a:latin typeface="+mn-ea"/>
              </a:rPr>
              <a:t>238</a:t>
            </a:r>
            <a:r>
              <a:rPr lang="zh-CN" altLang="en-US" sz="2800" b="1" dirty="0" smtClean="0">
                <a:latin typeface="+mn-ea"/>
              </a:rPr>
              <a:t>衰变为钍</a:t>
            </a:r>
            <a:r>
              <a:rPr lang="en-US" altLang="zh-CN" sz="2800" b="1" dirty="0" smtClean="0">
                <a:latin typeface="+mn-ea"/>
              </a:rPr>
              <a:t>234</a:t>
            </a:r>
            <a:r>
              <a:rPr lang="zh-CN" altLang="en-US" sz="2800" b="1" dirty="0" smtClean="0">
                <a:latin typeface="+mn-ea"/>
              </a:rPr>
              <a:t>的半衰期长达</a:t>
            </a:r>
            <a:r>
              <a:rPr lang="en-US" altLang="zh-CN" sz="2800" b="1" dirty="0" smtClean="0">
                <a:latin typeface="+mn-ea"/>
              </a:rPr>
              <a:t>4.5×10</a:t>
            </a:r>
            <a:r>
              <a:rPr lang="en-US" altLang="zh-CN" sz="2800" b="1" baseline="30000" dirty="0" smtClean="0">
                <a:latin typeface="+mn-ea"/>
              </a:rPr>
              <a:t>9</a:t>
            </a:r>
            <a:r>
              <a:rPr lang="zh-CN" altLang="en-US" sz="2800" b="1" dirty="0" smtClean="0">
                <a:latin typeface="+mn-ea"/>
              </a:rPr>
              <a:t>年</a:t>
            </a:r>
            <a:endParaRPr lang="zh-CN" altLang="en-US" sz="2800" b="1" baseline="30000" dirty="0" smtClean="0">
              <a:latin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4221088"/>
            <a:ext cx="8229600" cy="2016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“单个的微观事件是不可预测的”，所以，放射性元素的半衰期，描述的是统计规律。</a:t>
            </a:r>
          </a:p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半衰期的长短由核内部自身的因素决定，跟所处的化学状态和外部条件都没有关系。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347071" y="3431282"/>
            <a:ext cx="8077200" cy="785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229708" y="764705"/>
            <a:ext cx="8667101" cy="108012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：</a:t>
            </a:r>
            <a:r>
              <a:rPr lang="zh-CN" altLang="en-US" sz="2800" b="1" dirty="0" smtClean="0">
                <a:latin typeface="+mn-ea"/>
              </a:rPr>
              <a:t>已知钍</a:t>
            </a:r>
            <a:r>
              <a:rPr lang="en-US" altLang="zh-CN" sz="2800" b="1" dirty="0" smtClean="0">
                <a:latin typeface="+mn-ea"/>
              </a:rPr>
              <a:t>234</a:t>
            </a:r>
            <a:r>
              <a:rPr lang="zh-CN" altLang="en-US" sz="2800" b="1" dirty="0" smtClean="0">
                <a:latin typeface="+mn-ea"/>
              </a:rPr>
              <a:t>的半衰期是</a:t>
            </a:r>
            <a:r>
              <a:rPr lang="en-US" altLang="zh-CN" sz="2800" b="1" dirty="0" smtClean="0">
                <a:latin typeface="+mn-ea"/>
              </a:rPr>
              <a:t>24</a:t>
            </a:r>
            <a:r>
              <a:rPr lang="zh-CN" altLang="en-US" sz="2800" b="1" dirty="0" smtClean="0">
                <a:latin typeface="+mn-ea"/>
              </a:rPr>
              <a:t>天，</a:t>
            </a:r>
            <a:r>
              <a:rPr lang="en-US" altLang="zh-CN" sz="2800" b="1" dirty="0" smtClean="0">
                <a:latin typeface="+mn-ea"/>
              </a:rPr>
              <a:t>1g</a:t>
            </a:r>
            <a:r>
              <a:rPr lang="zh-CN" altLang="en-US" sz="2800" b="1" dirty="0" smtClean="0">
                <a:latin typeface="+mn-ea"/>
              </a:rPr>
              <a:t>钍经过</a:t>
            </a:r>
            <a:r>
              <a:rPr lang="en-US" altLang="zh-CN" sz="2800" b="1" dirty="0" smtClean="0">
                <a:latin typeface="+mn-ea"/>
              </a:rPr>
              <a:t>120</a:t>
            </a:r>
            <a:r>
              <a:rPr lang="zh-CN" altLang="en-US" sz="2800" b="1" dirty="0" smtClean="0">
                <a:latin typeface="+mn-ea"/>
              </a:rPr>
              <a:t>天后还剩多少？</a:t>
            </a:r>
          </a:p>
        </p:txBody>
      </p:sp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6652523"/>
              </p:ext>
            </p:extLst>
          </p:nvPr>
        </p:nvGraphicFramePr>
        <p:xfrm>
          <a:off x="2267744" y="2204864"/>
          <a:ext cx="4183063" cy="126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7" name="公式" r:id="rId3" imgW="1600200" imgH="482400" progId="Equation.3">
                  <p:embed/>
                </p:oleObj>
              </mc:Choice>
              <mc:Fallback>
                <p:oleObj name="公式" r:id="rId3" imgW="1600200" imgH="482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2204864"/>
                        <a:ext cx="4183063" cy="1262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6923372"/>
              </p:ext>
            </p:extLst>
          </p:nvPr>
        </p:nvGraphicFramePr>
        <p:xfrm>
          <a:off x="2128429" y="4653136"/>
          <a:ext cx="4383087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8" name="Equation" r:id="rId5" imgW="1815840" imgH="469800" progId="Equation.3">
                  <p:embed/>
                </p:oleObj>
              </mc:Choice>
              <mc:Fallback>
                <p:oleObj name="Equation" r:id="rId5" imgW="1815840" imgH="469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8429" y="4653136"/>
                        <a:ext cx="4383087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251520" y="1667407"/>
            <a:ext cx="8667101" cy="537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解：</a:t>
            </a:r>
            <a:r>
              <a:rPr lang="zh-CN" altLang="en-US" sz="2800" b="1" dirty="0" smtClean="0">
                <a:latin typeface="+mn-ea"/>
              </a:rPr>
              <a:t>根据半衰期定义，</a:t>
            </a:r>
            <a:r>
              <a:rPr lang="zh-CN" altLang="en-US" sz="2800" b="1" dirty="0">
                <a:latin typeface="+mn-ea"/>
              </a:rPr>
              <a:t>经过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+mn-ea"/>
              </a:rPr>
              <a:t>个半衰期后剩余的的</a:t>
            </a:r>
            <a:r>
              <a:rPr lang="zh-CN" altLang="en-US" sz="2800" b="1" dirty="0" smtClean="0">
                <a:latin typeface="+mn-ea"/>
              </a:rPr>
              <a:t>质量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3"/>
              <p:cNvSpPr txBox="1">
                <a:spLocks noChangeArrowheads="1"/>
              </p:cNvSpPr>
              <p:nvPr/>
            </p:nvSpPr>
            <p:spPr>
              <a:xfrm>
                <a:off x="755577" y="3755639"/>
                <a:ext cx="7128792" cy="5374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defRPr/>
                </a:pPr>
                <a:r>
                  <a:rPr lang="zh-CN" altLang="en-US" sz="2800" b="1" dirty="0" smtClean="0">
                    <a:latin typeface="+mn-ea"/>
                  </a:rPr>
                  <a:t>若半衰期为</a:t>
                </a:r>
                <a:r>
                  <a:rPr lang="el-GR" altLang="zh-CN" sz="2800" b="1" i="1" dirty="0" smtClean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τ</a:t>
                </a:r>
                <a:r>
                  <a:rPr lang="zh-CN" altLang="en-US" sz="2800" b="1" dirty="0" smtClean="0">
                    <a:latin typeface="+mn-ea"/>
                  </a:rPr>
                  <a:t>，经过时间</a:t>
                </a:r>
                <a:r>
                  <a:rPr lang="en-US" altLang="zh-CN" sz="2800" b="1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800" b="1" dirty="0" smtClean="0">
                    <a:latin typeface="+mn-ea"/>
                  </a:rPr>
                  <a:t>,</a:t>
                </a:r>
                <a:r>
                  <a:rPr lang="zh-CN" altLang="en-US" sz="2800" b="1" dirty="0" smtClean="0">
                    <a:latin typeface="+mn-ea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𝒕</m:t>
                        </m:r>
                      </m:num>
                      <m:den>
                        <m:r>
                          <a:rPr lang="zh-CN" altLang="en-US" sz="2800" b="1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𝝉</m:t>
                        </m:r>
                      </m:den>
                    </m:f>
                  </m:oMath>
                </a14:m>
                <a:endParaRPr lang="zh-CN" altLang="en-US" sz="28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8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7" y="3755639"/>
                <a:ext cx="7128792" cy="537457"/>
              </a:xfrm>
              <a:prstGeom prst="rect">
                <a:avLst/>
              </a:prstGeom>
              <a:blipFill rotWithShape="1">
                <a:blip r:embed="rId7"/>
                <a:stretch>
                  <a:fillRect l="-1796" t="-1136" b="-4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6897" y="404664"/>
            <a:ext cx="8229600" cy="1143000"/>
          </a:xfrm>
        </p:spPr>
        <p:txBody>
          <a:bodyPr>
            <a:normAutofit/>
          </a:bodyPr>
          <a:lstStyle/>
          <a:p>
            <a:pPr marL="838200" indent="-838200" eaLnBrk="1" hangingPunct="1"/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13.2.3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探测与应用</a:t>
            </a:r>
          </a:p>
        </p:txBody>
      </p:sp>
      <p:grpSp>
        <p:nvGrpSpPr>
          <p:cNvPr id="25603" name="Group 2"/>
          <p:cNvGrpSpPr>
            <a:grpSpLocks/>
          </p:cNvGrpSpPr>
          <p:nvPr/>
        </p:nvGrpSpPr>
        <p:grpSpPr bwMode="auto">
          <a:xfrm>
            <a:off x="714375" y="1844824"/>
            <a:ext cx="7621588" cy="4273550"/>
            <a:chOff x="2472" y="4782"/>
            <a:chExt cx="5865" cy="3290"/>
          </a:xfrm>
        </p:grpSpPr>
        <p:sp>
          <p:nvSpPr>
            <p:cNvPr id="25604" name="Oval 3"/>
            <p:cNvSpPr>
              <a:spLocks noChangeArrowheads="1"/>
            </p:cNvSpPr>
            <p:nvPr/>
          </p:nvSpPr>
          <p:spPr bwMode="auto">
            <a:xfrm>
              <a:off x="2663" y="6181"/>
              <a:ext cx="774" cy="774"/>
            </a:xfrm>
            <a:prstGeom prst="ellipse">
              <a:avLst/>
            </a:prstGeom>
            <a:gradFill rotWithShape="0">
              <a:gsLst>
                <a:gs pos="0">
                  <a:srgbClr val="4F81BD"/>
                </a:gs>
                <a:gs pos="100000">
                  <a:srgbClr val="2F4D71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800" b="1"/>
            </a:p>
          </p:txBody>
        </p:sp>
        <p:cxnSp>
          <p:nvCxnSpPr>
            <p:cNvPr id="25605" name="AutoShape 4"/>
            <p:cNvCxnSpPr>
              <a:cxnSpLocks noChangeShapeType="1"/>
            </p:cNvCxnSpPr>
            <p:nvPr/>
          </p:nvCxnSpPr>
          <p:spPr bwMode="auto">
            <a:xfrm>
              <a:off x="5448" y="4782"/>
              <a:ext cx="421" cy="61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5606" name="Oval 5"/>
            <p:cNvSpPr>
              <a:spLocks noChangeArrowheads="1"/>
            </p:cNvSpPr>
            <p:nvPr/>
          </p:nvSpPr>
          <p:spPr bwMode="auto">
            <a:xfrm>
              <a:off x="5546" y="6358"/>
              <a:ext cx="353" cy="353"/>
            </a:xfrm>
            <a:prstGeom prst="ellipse">
              <a:avLst/>
            </a:prstGeom>
            <a:gradFill rotWithShape="0">
              <a:gsLst>
                <a:gs pos="0">
                  <a:srgbClr val="BFBFBF"/>
                </a:gs>
                <a:gs pos="100000">
                  <a:srgbClr val="73737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25607" name="Oval 6"/>
            <p:cNvSpPr>
              <a:spLocks noChangeArrowheads="1"/>
            </p:cNvSpPr>
            <p:nvPr/>
          </p:nvSpPr>
          <p:spPr bwMode="auto">
            <a:xfrm>
              <a:off x="5582" y="7400"/>
              <a:ext cx="217" cy="217"/>
            </a:xfrm>
            <a:prstGeom prst="ellipse">
              <a:avLst/>
            </a:prstGeom>
            <a:gradFill rotWithShape="0">
              <a:gsLst>
                <a:gs pos="0">
                  <a:srgbClr val="BFBFBF"/>
                </a:gs>
                <a:gs pos="100000">
                  <a:srgbClr val="73737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2800" b="1"/>
            </a:p>
          </p:txBody>
        </p:sp>
        <p:cxnSp>
          <p:nvCxnSpPr>
            <p:cNvPr id="25608" name="AutoShape 7"/>
            <p:cNvCxnSpPr>
              <a:cxnSpLocks noChangeShapeType="1"/>
            </p:cNvCxnSpPr>
            <p:nvPr/>
          </p:nvCxnSpPr>
          <p:spPr bwMode="auto">
            <a:xfrm flipV="1">
              <a:off x="3600" y="5176"/>
              <a:ext cx="1968" cy="118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none" w="sm" len="med"/>
              <a:tailEnd type="stealth" w="sm" len="med"/>
            </a:ln>
          </p:spPr>
        </p:cxnSp>
        <p:cxnSp>
          <p:nvCxnSpPr>
            <p:cNvPr id="25609" name="AutoShape 8"/>
            <p:cNvCxnSpPr>
              <a:cxnSpLocks noChangeShapeType="1"/>
            </p:cNvCxnSpPr>
            <p:nvPr/>
          </p:nvCxnSpPr>
          <p:spPr bwMode="auto">
            <a:xfrm>
              <a:off x="3600" y="6562"/>
              <a:ext cx="184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none" w="sm" len="med"/>
              <a:tailEnd type="stealth" w="sm" len="med"/>
            </a:ln>
          </p:spPr>
        </p:cxnSp>
        <p:cxnSp>
          <p:nvCxnSpPr>
            <p:cNvPr id="25610" name="AutoShape 9"/>
            <p:cNvCxnSpPr>
              <a:cxnSpLocks noChangeShapeType="1"/>
            </p:cNvCxnSpPr>
            <p:nvPr/>
          </p:nvCxnSpPr>
          <p:spPr bwMode="auto">
            <a:xfrm>
              <a:off x="3600" y="6847"/>
              <a:ext cx="1848" cy="63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none" w="sm" len="med"/>
              <a:tailEnd type="stealth" w="sm" len="med"/>
            </a:ln>
          </p:spPr>
        </p:cxnSp>
        <p:sp>
          <p:nvSpPr>
            <p:cNvPr id="25611" name="Text Box 10"/>
            <p:cNvSpPr txBox="1">
              <a:spLocks noChangeArrowheads="1"/>
            </p:cNvSpPr>
            <p:nvPr/>
          </p:nvSpPr>
          <p:spPr bwMode="auto">
            <a:xfrm>
              <a:off x="6691" y="4999"/>
              <a:ext cx="1646" cy="4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sz="2800" b="1">
                  <a:latin typeface="Calibri" pitchFamily="34" charset="0"/>
                </a:rPr>
                <a:t>曝光底片</a:t>
              </a:r>
              <a:endParaRPr lang="zh-CN" sz="2800" b="1"/>
            </a:p>
          </p:txBody>
        </p:sp>
        <p:sp>
          <p:nvSpPr>
            <p:cNvPr id="25612" name="Text Box 11"/>
            <p:cNvSpPr txBox="1">
              <a:spLocks noChangeArrowheads="1"/>
            </p:cNvSpPr>
            <p:nvPr/>
          </p:nvSpPr>
          <p:spPr bwMode="auto">
            <a:xfrm>
              <a:off x="7076" y="6212"/>
              <a:ext cx="1219" cy="4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zh-CN" altLang="en-US" sz="2800" b="1">
                  <a:latin typeface="Calibri" pitchFamily="34" charset="0"/>
                </a:rPr>
                <a:t>电离</a:t>
              </a:r>
              <a:endParaRPr lang="zh-CN" sz="2800" b="1"/>
            </a:p>
          </p:txBody>
        </p:sp>
        <p:sp>
          <p:nvSpPr>
            <p:cNvPr id="25613" name="Text Box 12"/>
            <p:cNvSpPr txBox="1">
              <a:spLocks noChangeArrowheads="1"/>
            </p:cNvSpPr>
            <p:nvPr/>
          </p:nvSpPr>
          <p:spPr bwMode="auto">
            <a:xfrm>
              <a:off x="7118" y="7255"/>
              <a:ext cx="1219" cy="4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sz="2800" b="1">
                  <a:latin typeface="Calibri" pitchFamily="34" charset="0"/>
                </a:rPr>
                <a:t>发荧光</a:t>
              </a:r>
              <a:endParaRPr lang="zh-CN" sz="2800" b="1"/>
            </a:p>
          </p:txBody>
        </p:sp>
        <p:sp>
          <p:nvSpPr>
            <p:cNvPr id="25614" name="Freeform 13"/>
            <p:cNvSpPr>
              <a:spLocks/>
            </p:cNvSpPr>
            <p:nvPr/>
          </p:nvSpPr>
          <p:spPr bwMode="auto">
            <a:xfrm>
              <a:off x="5899" y="7400"/>
              <a:ext cx="639" cy="86"/>
            </a:xfrm>
            <a:custGeom>
              <a:avLst/>
              <a:gdLst>
                <a:gd name="T0" fmla="*/ 0 w 1043"/>
                <a:gd name="T1" fmla="*/ 74 h 100"/>
                <a:gd name="T2" fmla="*/ 165 w 1043"/>
                <a:gd name="T3" fmla="*/ 0 h 100"/>
                <a:gd name="T4" fmla="*/ 292 w 1043"/>
                <a:gd name="T5" fmla="*/ 74 h 100"/>
                <a:gd name="T6" fmla="*/ 391 w 1043"/>
                <a:gd name="T7" fmla="*/ 0 h 100"/>
                <a:gd name="T8" fmla="*/ 523 w 1043"/>
                <a:gd name="T9" fmla="*/ 74 h 100"/>
                <a:gd name="T10" fmla="*/ 639 w 1043"/>
                <a:gd name="T11" fmla="*/ 74 h 1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43"/>
                <a:gd name="T19" fmla="*/ 0 h 100"/>
                <a:gd name="T20" fmla="*/ 1043 w 1043"/>
                <a:gd name="T21" fmla="*/ 100 h 1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43" h="100">
                  <a:moveTo>
                    <a:pt x="0" y="86"/>
                  </a:moveTo>
                  <a:cubicBezTo>
                    <a:pt x="95" y="43"/>
                    <a:pt x="190" y="0"/>
                    <a:pt x="269" y="0"/>
                  </a:cubicBezTo>
                  <a:cubicBezTo>
                    <a:pt x="348" y="0"/>
                    <a:pt x="414" y="86"/>
                    <a:pt x="476" y="86"/>
                  </a:cubicBezTo>
                  <a:cubicBezTo>
                    <a:pt x="538" y="86"/>
                    <a:pt x="576" y="0"/>
                    <a:pt x="639" y="0"/>
                  </a:cubicBezTo>
                  <a:cubicBezTo>
                    <a:pt x="702" y="0"/>
                    <a:pt x="786" y="72"/>
                    <a:pt x="853" y="86"/>
                  </a:cubicBezTo>
                  <a:cubicBezTo>
                    <a:pt x="920" y="100"/>
                    <a:pt x="1011" y="86"/>
                    <a:pt x="1043" y="8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sm" len="med"/>
              <a:tailEnd type="stealth" w="sm" len="med"/>
            </a:ln>
          </p:spPr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25615" name="Text Box 14"/>
            <p:cNvSpPr txBox="1">
              <a:spLocks noChangeArrowheads="1"/>
            </p:cNvSpPr>
            <p:nvPr/>
          </p:nvSpPr>
          <p:spPr bwMode="auto">
            <a:xfrm>
              <a:off x="5575" y="7694"/>
              <a:ext cx="1219" cy="37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sz="2800" b="1">
                  <a:latin typeface="Calibri" pitchFamily="34" charset="0"/>
                </a:rPr>
                <a:t>光子</a:t>
              </a:r>
              <a:endParaRPr lang="zh-CN" sz="2800" b="1"/>
            </a:p>
          </p:txBody>
        </p:sp>
        <p:sp>
          <p:nvSpPr>
            <p:cNvPr id="25616" name="Text Box 15"/>
            <p:cNvSpPr txBox="1">
              <a:spLocks noChangeArrowheads="1"/>
            </p:cNvSpPr>
            <p:nvPr/>
          </p:nvSpPr>
          <p:spPr bwMode="auto">
            <a:xfrm>
              <a:off x="6911" y="7147"/>
              <a:ext cx="1219" cy="4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sz="2800" b="1">
                  <a:latin typeface="Calibri" pitchFamily="34" charset="0"/>
                </a:rPr>
                <a:t>发荧光</a:t>
              </a:r>
              <a:endParaRPr lang="zh-CN" sz="2800" b="1"/>
            </a:p>
          </p:txBody>
        </p:sp>
        <p:sp>
          <p:nvSpPr>
            <p:cNvPr id="25617" name="Text Box 16"/>
            <p:cNvSpPr txBox="1">
              <a:spLocks noChangeArrowheads="1"/>
            </p:cNvSpPr>
            <p:nvPr/>
          </p:nvSpPr>
          <p:spPr bwMode="auto">
            <a:xfrm>
              <a:off x="2472" y="7142"/>
              <a:ext cx="1219" cy="4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sz="2800" b="1">
                  <a:latin typeface="Calibri" pitchFamily="34" charset="0"/>
                </a:rPr>
                <a:t>粒子源</a:t>
              </a:r>
              <a:endParaRPr lang="zh-CN" sz="2800" b="1"/>
            </a:p>
          </p:txBody>
        </p:sp>
        <p:sp>
          <p:nvSpPr>
            <p:cNvPr id="25618" name="Text Box 18"/>
            <p:cNvSpPr txBox="1">
              <a:spLocks noChangeArrowheads="1"/>
            </p:cNvSpPr>
            <p:nvPr/>
          </p:nvSpPr>
          <p:spPr bwMode="auto">
            <a:xfrm>
              <a:off x="5927" y="6344"/>
              <a:ext cx="895" cy="37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800" b="1">
                  <a:latin typeface="Calibri" pitchFamily="34" charset="0"/>
                </a:rPr>
                <a:t>+</a:t>
              </a:r>
              <a:r>
                <a:rPr lang="zh-CN" altLang="en-US" sz="2800" b="1">
                  <a:latin typeface="Calibri" pitchFamily="34" charset="0"/>
                </a:rPr>
                <a:t>或</a:t>
              </a:r>
              <a:r>
                <a:rPr lang="en-US" altLang="zh-CN" sz="2800" b="1">
                  <a:latin typeface="Calibri" pitchFamily="34" charset="0"/>
                </a:rPr>
                <a:t>—</a:t>
              </a:r>
              <a:endParaRPr lang="zh-CN" altLang="zh-CN" sz="2800" b="1"/>
            </a:p>
          </p:txBody>
        </p:sp>
      </p:grpSp>
      <p:sp>
        <p:nvSpPr>
          <p:cNvPr id="19" name="Rectangle 2"/>
          <p:cNvSpPr txBox="1">
            <a:spLocks noChangeArrowheads="1"/>
          </p:cNvSpPr>
          <p:nvPr/>
        </p:nvSpPr>
        <p:spPr>
          <a:xfrm>
            <a:off x="323528" y="1098653"/>
            <a:ext cx="197494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38200" indent="-838200"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探测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4" descr="图12-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3688" y="1412775"/>
            <a:ext cx="5472608" cy="3075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7" name="图片 5" descr="图12-1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5457" y="4437112"/>
            <a:ext cx="5376863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23528" y="585282"/>
            <a:ext cx="197494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38200" indent="-838200"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探测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67544" y="1347614"/>
            <a:ext cx="8424936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36575" indent="-536575" algn="l" eaLnBrk="0" hangingPunct="0">
              <a:defRPr/>
            </a:pPr>
            <a:r>
              <a:rPr kumimoji="0" lang="en-US" altLang="zh-CN" sz="30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(1) </a:t>
            </a:r>
            <a:r>
              <a:rPr kumimoji="0" lang="zh-CN" altLang="en-US" sz="30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射线</a:t>
            </a:r>
            <a:r>
              <a:rPr kumimoji="0" lang="zh-CN" altLang="en-US" sz="30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应用：</a:t>
            </a:r>
            <a:r>
              <a:rPr kumimoji="0" lang="en-US" altLang="zh-CN" sz="3000" b="1" i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α</a:t>
            </a:r>
            <a:r>
              <a:rPr kumimoji="0" lang="zh-CN" altLang="en-US" sz="30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射线电离性强，用于使空气电离，将静电泄出，从而</a:t>
            </a:r>
            <a:r>
              <a:rPr kumimoji="0" lang="zh-CN" altLang="en-US" sz="3000" b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消除有害静电</a:t>
            </a:r>
            <a:r>
              <a:rPr kumimoji="0" lang="zh-CN" altLang="en-US" sz="30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。</a:t>
            </a:r>
            <a:r>
              <a:rPr kumimoji="0" lang="en-US" altLang="zh-CN" sz="3000" b="1" i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γ</a:t>
            </a:r>
            <a:r>
              <a:rPr kumimoji="0" lang="zh-CN" altLang="en-US" sz="30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射线贯穿性强，可用于</a:t>
            </a:r>
            <a:r>
              <a:rPr kumimoji="0" lang="zh-CN" altLang="en-US" sz="3000" b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金属探伤</a:t>
            </a:r>
            <a:r>
              <a:rPr kumimoji="0" lang="zh-CN" altLang="en-US" sz="30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，也可用于治疗</a:t>
            </a:r>
            <a:r>
              <a:rPr kumimoji="0" lang="zh-CN" altLang="en-US" sz="3000" b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恶性肿瘤</a:t>
            </a:r>
            <a:r>
              <a:rPr kumimoji="0" lang="zh-CN" altLang="en-US" sz="30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。各种射线均可使</a:t>
            </a:r>
            <a:r>
              <a:rPr kumimoji="0" lang="en-US" altLang="zh-CN" sz="30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DNA</a:t>
            </a:r>
            <a:r>
              <a:rPr kumimoji="0" lang="zh-CN" altLang="en-US" sz="30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发生突变，可用于生物工程，</a:t>
            </a:r>
            <a:r>
              <a:rPr kumimoji="0" lang="zh-CN" altLang="en-US" sz="3000" b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基因工程</a:t>
            </a:r>
            <a:r>
              <a:rPr kumimoji="0" lang="zh-CN" altLang="en-US" sz="30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。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12244" y="3747913"/>
            <a:ext cx="8215313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36575" indent="-536575" algn="l" eaLnBrk="0" hangingPunct="0">
              <a:defRPr/>
            </a:pPr>
            <a:r>
              <a:rPr kumimoji="0" lang="en-US" altLang="zh-CN" sz="30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(2) </a:t>
            </a:r>
            <a:r>
              <a:rPr kumimoji="0" lang="zh-CN" altLang="en-US" sz="30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作为</a:t>
            </a:r>
            <a:r>
              <a:rPr kumimoji="0" lang="zh-CN" altLang="en-US" sz="3000" b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示踪原子</a:t>
            </a:r>
            <a:r>
              <a:rPr kumimoji="0" lang="zh-CN" altLang="en-US" sz="30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。用于研究农作物化肥需求情况，诊断甲状腺疾病的类型，研究生物大分子结构及其功能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33151" y="5365328"/>
            <a:ext cx="8215313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536575" indent="-536575" algn="l" eaLnBrk="0" hangingPunct="0">
              <a:defRPr/>
            </a:pPr>
            <a:r>
              <a:rPr kumimoji="0" lang="en-US" altLang="zh-CN" sz="30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(3) </a:t>
            </a:r>
            <a:r>
              <a:rPr kumimoji="0" lang="zh-CN" altLang="en-US" sz="30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进行</a:t>
            </a:r>
            <a:r>
              <a:rPr kumimoji="0" lang="zh-CN" altLang="en-US" sz="3000" b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考古研究</a:t>
            </a:r>
            <a:r>
              <a:rPr kumimoji="0" lang="zh-CN" altLang="en-US" sz="30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。利用放射性同位素碳</a:t>
            </a:r>
            <a:r>
              <a:rPr kumimoji="0" lang="en-US" altLang="zh-CN" sz="30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14</a:t>
            </a:r>
            <a:r>
              <a:rPr kumimoji="0" lang="zh-CN" altLang="en-US" sz="30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，判定出土木质文物的产生年代。 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54968" y="613842"/>
            <a:ext cx="7793037" cy="733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marL="838200" indent="-838200" algn="l">
              <a:defRPr/>
            </a:pPr>
            <a:r>
              <a:rPr lang="en-US" altLang="zh-CN" sz="28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2. </a:t>
            </a:r>
            <a:r>
              <a:rPr lang="zh-CN" altLang="en-US" sz="28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应用</a:t>
            </a:r>
            <a:endParaRPr lang="zh-CN" altLang="en-US" sz="2800" b="1" kern="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0" grpId="0" autoUpdateAnimBg="0"/>
      <p:bldP spid="11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620689"/>
            <a:ext cx="8784976" cy="2736303"/>
          </a:xfrm>
        </p:spPr>
        <p:txBody>
          <a:bodyPr>
            <a:normAutofit lnSpcReduction="10000"/>
          </a:bodyPr>
          <a:lstStyle/>
          <a:p>
            <a:pPr marL="441325" indent="-441325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为测定某水库的存水量，将一瓶放射性同位素溶液倒入水库中，已知这杯溶液每分钟衰变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8× 10</a:t>
            </a:r>
            <a:r>
              <a:rPr lang="en-US" altLang="zh-CN" sz="2800" b="1" baseline="30000" dirty="0" smtClean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次，这种同位素半衰期为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天，该放射性同位素溶液在较短时间内与水库中水混合均匀。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天后从水库取出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1m</a:t>
            </a:r>
            <a:r>
              <a:rPr lang="en-US" altLang="zh-CN" sz="2800" b="1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的水，并测得每分钟衰变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次，求水库的存水量为多少？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46463" y="3140968"/>
            <a:ext cx="8897537" cy="1512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1325" indent="-441325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解：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设放射性同位素溶液质量为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800" b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，则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天后，剩余的质量为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1451262"/>
              </p:ext>
            </p:extLst>
          </p:nvPr>
        </p:nvGraphicFramePr>
        <p:xfrm>
          <a:off x="2595762" y="3866544"/>
          <a:ext cx="4198937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6" name="Equation" r:id="rId3" imgW="1739880" imgH="469800" progId="Equation.DSMT4">
                  <p:embed/>
                </p:oleObj>
              </mc:Choice>
              <mc:Fallback>
                <p:oleObj name="Equation" r:id="rId3" imgW="1739880" imgH="469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762" y="3866544"/>
                        <a:ext cx="4198937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27585" y="4941168"/>
            <a:ext cx="7200800" cy="6947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1325" indent="-441325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每分钟衰变次数与同位素质量成正比，则有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9203731"/>
              </p:ext>
            </p:extLst>
          </p:nvPr>
        </p:nvGraphicFramePr>
        <p:xfrm>
          <a:off x="1043608" y="5635912"/>
          <a:ext cx="229870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7" name="Equation" r:id="rId5" imgW="952200" imgH="431640" progId="Equation.DSMT4">
                  <p:embed/>
                </p:oleObj>
              </mc:Choice>
              <mc:Fallback>
                <p:oleObj name="Equation" r:id="rId5" imgW="9522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5635912"/>
                        <a:ext cx="2298700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4338441"/>
              </p:ext>
            </p:extLst>
          </p:nvPr>
        </p:nvGraphicFramePr>
        <p:xfrm>
          <a:off x="3945012" y="5589240"/>
          <a:ext cx="4443412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8" name="Equation" r:id="rId7" imgW="1841400" imgH="457200" progId="Equation.DSMT4">
                  <p:embed/>
                </p:oleObj>
              </mc:Choice>
              <mc:Fallback>
                <p:oleObj name="Equation" r:id="rId7" imgW="18414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5012" y="5589240"/>
                        <a:ext cx="4443412" cy="1112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7194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9850" y="548680"/>
            <a:ext cx="475187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13.2.1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三种放射性衰变</a:t>
            </a:r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17229" y="4736938"/>
            <a:ext cx="4150044" cy="2004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3"/>
          <p:cNvGrpSpPr/>
          <p:nvPr/>
        </p:nvGrpSpPr>
        <p:grpSpPr>
          <a:xfrm>
            <a:off x="563855" y="2763658"/>
            <a:ext cx="3000033" cy="2039079"/>
            <a:chOff x="870057" y="1872988"/>
            <a:chExt cx="3758505" cy="2554602"/>
          </a:xfrm>
        </p:grpSpPr>
        <p:pic>
          <p:nvPicPr>
            <p:cNvPr id="5" name="Picture 4" descr="三种射线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409808" y="1872988"/>
              <a:ext cx="3218754" cy="25546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870057" y="2095414"/>
              <a:ext cx="539751" cy="20648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施加</a:t>
              </a: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磁场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3528" y="1768761"/>
            <a:ext cx="83529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Z≥83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的所有元素，都能自发的放出射线</a:t>
            </a:r>
            <a:r>
              <a:rPr lang="zh-CN" altLang="en-US" sz="28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Z&lt;83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的元素，有的也具有</a:t>
            </a:r>
            <a:r>
              <a:rPr lang="zh-CN" altLang="en-US" sz="28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放射性</a:t>
            </a:r>
            <a:r>
              <a:rPr lang="en-US" altLang="zh-CN" sz="28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—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天然放射性</a:t>
            </a:r>
            <a:r>
              <a:rPr lang="zh-CN" altLang="en-US" sz="28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．</a:t>
            </a:r>
            <a:endParaRPr lang="zh-CN" altLang="en-US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563855" y="5725577"/>
            <a:ext cx="2143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穿透力实验</a:t>
            </a:r>
            <a:endParaRPr lang="zh-CN" altLang="en-US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58" name="Rectangle 2"/>
          <p:cNvSpPr txBox="1">
            <a:spLocks noChangeArrowheads="1"/>
          </p:cNvSpPr>
          <p:nvPr/>
        </p:nvSpPr>
        <p:spPr bwMode="auto">
          <a:xfrm>
            <a:off x="250431" y="1196752"/>
            <a:ext cx="5772150" cy="550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 fontAlgn="auto">
              <a:spcAft>
                <a:spcPts val="0"/>
              </a:spcAft>
              <a:defRPr/>
            </a:pPr>
            <a:r>
              <a:rPr lang="en-US" altLang="zh-CN" sz="28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 </a:t>
            </a:r>
            <a:r>
              <a:rPr lang="zh-CN" altLang="en-US" sz="28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天然放射性</a:t>
            </a:r>
            <a:endParaRPr lang="zh-CN" altLang="en-US" sz="28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161" name="组合 160"/>
          <p:cNvGrpSpPr/>
          <p:nvPr/>
        </p:nvGrpSpPr>
        <p:grpSpPr>
          <a:xfrm>
            <a:off x="4375712" y="2694882"/>
            <a:ext cx="4098953" cy="2400502"/>
            <a:chOff x="4375712" y="2694882"/>
            <a:chExt cx="4098953" cy="2400502"/>
          </a:xfrm>
        </p:grpSpPr>
        <p:sp>
          <p:nvSpPr>
            <p:cNvPr id="9" name="Oval 3"/>
            <p:cNvSpPr>
              <a:spLocks noChangeArrowheads="1"/>
            </p:cNvSpPr>
            <p:nvPr/>
          </p:nvSpPr>
          <p:spPr bwMode="auto">
            <a:xfrm>
              <a:off x="6648859" y="3954910"/>
              <a:ext cx="150477" cy="150451"/>
            </a:xfrm>
            <a:prstGeom prst="ellipse">
              <a:avLst/>
            </a:prstGeom>
            <a:gradFill rotWithShape="0">
              <a:gsLst>
                <a:gs pos="0">
                  <a:srgbClr val="7F7F7F"/>
                </a:gs>
                <a:gs pos="100000">
                  <a:srgbClr val="4C4C4C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Oval 4"/>
            <p:cNvSpPr>
              <a:spLocks noChangeArrowheads="1"/>
            </p:cNvSpPr>
            <p:nvPr/>
          </p:nvSpPr>
          <p:spPr bwMode="auto">
            <a:xfrm>
              <a:off x="6673714" y="4668210"/>
              <a:ext cx="96063" cy="96047"/>
            </a:xfrm>
            <a:prstGeom prst="ellipse">
              <a:avLst/>
            </a:prstGeom>
            <a:gradFill rotWithShape="0">
              <a:gsLst>
                <a:gs pos="0">
                  <a:srgbClr val="7F7F7F"/>
                </a:gs>
                <a:gs pos="100000">
                  <a:srgbClr val="E5E5E5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1" name="AutoShape 5"/>
            <p:cNvCxnSpPr>
              <a:cxnSpLocks noChangeShapeType="1"/>
            </p:cNvCxnSpPr>
            <p:nvPr/>
          </p:nvCxnSpPr>
          <p:spPr bwMode="auto">
            <a:xfrm flipV="1">
              <a:off x="5659338" y="3222133"/>
              <a:ext cx="752385" cy="4721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2" name="AutoShape 6"/>
            <p:cNvCxnSpPr>
              <a:cxnSpLocks noChangeShapeType="1"/>
            </p:cNvCxnSpPr>
            <p:nvPr/>
          </p:nvCxnSpPr>
          <p:spPr bwMode="auto">
            <a:xfrm>
              <a:off x="5661354" y="4014016"/>
              <a:ext cx="875319" cy="67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3" name="AutoShape 7"/>
            <p:cNvCxnSpPr>
              <a:cxnSpLocks noChangeShapeType="1"/>
            </p:cNvCxnSpPr>
            <p:nvPr/>
          </p:nvCxnSpPr>
          <p:spPr bwMode="auto">
            <a:xfrm>
              <a:off x="5746669" y="4293425"/>
              <a:ext cx="840387" cy="39963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7380312" y="2780928"/>
              <a:ext cx="997030" cy="33179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itchFamily="34" charset="0"/>
                </a:rPr>
                <a:t>α</a:t>
              </a: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itchFamily="34" charset="0"/>
                </a:rPr>
                <a:t>衰变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7390763" y="3691881"/>
              <a:ext cx="925653" cy="34338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itchFamily="34" charset="0"/>
                </a:rPr>
                <a:t>β</a:t>
              </a: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itchFamily="34" charset="0"/>
                </a:rPr>
                <a:t>衰变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6395600" y="4077152"/>
              <a:ext cx="1335483" cy="35799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rPr>
                <a:t>电子</a:t>
              </a:r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rPr>
                <a:t>(</a:t>
              </a: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rPr>
                <a:t>       </a:t>
              </a:r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rPr>
                <a:t>)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6362684" y="3289298"/>
              <a:ext cx="1291818" cy="35799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rPr>
                <a:t>氦核（       </a:t>
              </a: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rPr>
                <a:t>）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6463078" y="4838139"/>
              <a:ext cx="1150746" cy="25724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rPr>
                <a:t>高能光子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7490734" y="4501747"/>
              <a:ext cx="983931" cy="35597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itchFamily="34" charset="0"/>
                </a:rPr>
                <a:t>γ</a:t>
              </a: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itchFamily="34" charset="0"/>
                </a:rPr>
                <a:t>衰变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21" name="AutoShape 15"/>
            <p:cNvCxnSpPr>
              <a:cxnSpLocks noChangeShapeType="1"/>
            </p:cNvCxnSpPr>
            <p:nvPr/>
          </p:nvCxnSpPr>
          <p:spPr bwMode="auto">
            <a:xfrm>
              <a:off x="7101655" y="4716570"/>
              <a:ext cx="350665" cy="67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grpSp>
          <p:nvGrpSpPr>
            <p:cNvPr id="22" name="Group 16"/>
            <p:cNvGrpSpPr>
              <a:grpSpLocks/>
            </p:cNvGrpSpPr>
            <p:nvPr/>
          </p:nvGrpSpPr>
          <p:grpSpPr bwMode="auto">
            <a:xfrm>
              <a:off x="4375712" y="3233308"/>
              <a:ext cx="1517534" cy="1514365"/>
              <a:chOff x="1460" y="10498"/>
              <a:chExt cx="2609" cy="2604"/>
            </a:xfrm>
          </p:grpSpPr>
          <p:grpSp>
            <p:nvGrpSpPr>
              <p:cNvPr id="31" name="Group 17"/>
              <p:cNvGrpSpPr>
                <a:grpSpLocks/>
              </p:cNvGrpSpPr>
              <p:nvPr/>
            </p:nvGrpSpPr>
            <p:grpSpPr bwMode="auto">
              <a:xfrm>
                <a:off x="2674" y="10498"/>
                <a:ext cx="975" cy="869"/>
                <a:chOff x="7520" y="10670"/>
                <a:chExt cx="975" cy="869"/>
              </a:xfrm>
            </p:grpSpPr>
            <p:sp>
              <p:nvSpPr>
                <p:cNvPr id="153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4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5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6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32" name="Group 22"/>
              <p:cNvGrpSpPr>
                <a:grpSpLocks/>
              </p:cNvGrpSpPr>
              <p:nvPr/>
            </p:nvGrpSpPr>
            <p:grpSpPr bwMode="auto">
              <a:xfrm>
                <a:off x="2309" y="10498"/>
                <a:ext cx="975" cy="869"/>
                <a:chOff x="7520" y="10670"/>
                <a:chExt cx="975" cy="869"/>
              </a:xfrm>
            </p:grpSpPr>
            <p:sp>
              <p:nvSpPr>
                <p:cNvPr id="149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0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1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2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33" name="Group 27"/>
              <p:cNvGrpSpPr>
                <a:grpSpLocks/>
              </p:cNvGrpSpPr>
              <p:nvPr/>
            </p:nvGrpSpPr>
            <p:grpSpPr bwMode="auto">
              <a:xfrm>
                <a:off x="1969" y="10573"/>
                <a:ext cx="975" cy="869"/>
                <a:chOff x="7520" y="10670"/>
                <a:chExt cx="975" cy="869"/>
              </a:xfrm>
            </p:grpSpPr>
            <p:sp>
              <p:nvSpPr>
                <p:cNvPr id="145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6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7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8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34" name="Group 32"/>
              <p:cNvGrpSpPr>
                <a:grpSpLocks/>
              </p:cNvGrpSpPr>
              <p:nvPr/>
            </p:nvGrpSpPr>
            <p:grpSpPr bwMode="auto">
              <a:xfrm>
                <a:off x="1699" y="10639"/>
                <a:ext cx="975" cy="869"/>
                <a:chOff x="7520" y="10670"/>
                <a:chExt cx="975" cy="869"/>
              </a:xfrm>
            </p:grpSpPr>
            <p:sp>
              <p:nvSpPr>
                <p:cNvPr id="141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2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3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4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35" name="Group 37"/>
              <p:cNvGrpSpPr>
                <a:grpSpLocks/>
              </p:cNvGrpSpPr>
              <p:nvPr/>
            </p:nvGrpSpPr>
            <p:grpSpPr bwMode="auto">
              <a:xfrm>
                <a:off x="2309" y="11076"/>
                <a:ext cx="975" cy="869"/>
                <a:chOff x="7520" y="10670"/>
                <a:chExt cx="975" cy="869"/>
              </a:xfrm>
            </p:grpSpPr>
            <p:sp>
              <p:nvSpPr>
                <p:cNvPr id="137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8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9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0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36" name="Group 42"/>
              <p:cNvGrpSpPr>
                <a:grpSpLocks/>
              </p:cNvGrpSpPr>
              <p:nvPr/>
            </p:nvGrpSpPr>
            <p:grpSpPr bwMode="auto">
              <a:xfrm>
                <a:off x="1849" y="11592"/>
                <a:ext cx="975" cy="869"/>
                <a:chOff x="7520" y="10670"/>
                <a:chExt cx="975" cy="869"/>
              </a:xfrm>
            </p:grpSpPr>
            <p:sp>
              <p:nvSpPr>
                <p:cNvPr id="133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4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5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6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37" name="Group 47"/>
              <p:cNvGrpSpPr>
                <a:grpSpLocks/>
              </p:cNvGrpSpPr>
              <p:nvPr/>
            </p:nvGrpSpPr>
            <p:grpSpPr bwMode="auto">
              <a:xfrm>
                <a:off x="2744" y="11735"/>
                <a:ext cx="975" cy="869"/>
                <a:chOff x="7520" y="10670"/>
                <a:chExt cx="975" cy="869"/>
              </a:xfrm>
            </p:grpSpPr>
            <p:sp>
              <p:nvSpPr>
                <p:cNvPr id="129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0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1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2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38" name="Group 52"/>
              <p:cNvGrpSpPr>
                <a:grpSpLocks/>
              </p:cNvGrpSpPr>
              <p:nvPr/>
            </p:nvGrpSpPr>
            <p:grpSpPr bwMode="auto">
              <a:xfrm>
                <a:off x="1460" y="11511"/>
                <a:ext cx="975" cy="869"/>
                <a:chOff x="7520" y="10670"/>
                <a:chExt cx="975" cy="869"/>
              </a:xfrm>
            </p:grpSpPr>
            <p:sp>
              <p:nvSpPr>
                <p:cNvPr id="125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6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7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8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39" name="Group 57"/>
              <p:cNvGrpSpPr>
                <a:grpSpLocks/>
              </p:cNvGrpSpPr>
              <p:nvPr/>
            </p:nvGrpSpPr>
            <p:grpSpPr bwMode="auto">
              <a:xfrm>
                <a:off x="1969" y="12200"/>
                <a:ext cx="975" cy="869"/>
                <a:chOff x="7520" y="10670"/>
                <a:chExt cx="975" cy="869"/>
              </a:xfrm>
            </p:grpSpPr>
            <p:sp>
              <p:nvSpPr>
                <p:cNvPr id="121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2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3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4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40" name="Group 62"/>
              <p:cNvGrpSpPr>
                <a:grpSpLocks/>
              </p:cNvGrpSpPr>
              <p:nvPr/>
            </p:nvGrpSpPr>
            <p:grpSpPr bwMode="auto">
              <a:xfrm>
                <a:off x="1604" y="11909"/>
                <a:ext cx="975" cy="869"/>
                <a:chOff x="7520" y="10670"/>
                <a:chExt cx="975" cy="869"/>
              </a:xfrm>
            </p:grpSpPr>
            <p:sp>
              <p:nvSpPr>
                <p:cNvPr id="117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8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9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0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41" name="Group 67"/>
              <p:cNvGrpSpPr>
                <a:grpSpLocks/>
              </p:cNvGrpSpPr>
              <p:nvPr/>
            </p:nvGrpSpPr>
            <p:grpSpPr bwMode="auto">
              <a:xfrm>
                <a:off x="3014" y="11008"/>
                <a:ext cx="975" cy="869"/>
                <a:chOff x="7520" y="10670"/>
                <a:chExt cx="975" cy="869"/>
              </a:xfrm>
            </p:grpSpPr>
            <p:sp>
              <p:nvSpPr>
                <p:cNvPr id="113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4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5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6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42" name="Group 72"/>
              <p:cNvGrpSpPr>
                <a:grpSpLocks/>
              </p:cNvGrpSpPr>
              <p:nvPr/>
            </p:nvGrpSpPr>
            <p:grpSpPr bwMode="auto">
              <a:xfrm>
                <a:off x="3094" y="11301"/>
                <a:ext cx="975" cy="869"/>
                <a:chOff x="7520" y="10670"/>
                <a:chExt cx="975" cy="869"/>
              </a:xfrm>
            </p:grpSpPr>
            <p:sp>
              <p:nvSpPr>
                <p:cNvPr id="109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0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1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2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43" name="Group 77"/>
              <p:cNvGrpSpPr>
                <a:grpSpLocks/>
              </p:cNvGrpSpPr>
              <p:nvPr/>
            </p:nvGrpSpPr>
            <p:grpSpPr bwMode="auto">
              <a:xfrm>
                <a:off x="2000" y="11622"/>
                <a:ext cx="975" cy="869"/>
                <a:chOff x="7520" y="10670"/>
                <a:chExt cx="975" cy="869"/>
              </a:xfrm>
            </p:grpSpPr>
            <p:sp>
              <p:nvSpPr>
                <p:cNvPr id="105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6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7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8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44" name="Group 82"/>
              <p:cNvGrpSpPr>
                <a:grpSpLocks/>
              </p:cNvGrpSpPr>
              <p:nvPr/>
            </p:nvGrpSpPr>
            <p:grpSpPr bwMode="auto">
              <a:xfrm>
                <a:off x="2340" y="12200"/>
                <a:ext cx="975" cy="869"/>
                <a:chOff x="7520" y="10670"/>
                <a:chExt cx="975" cy="869"/>
              </a:xfrm>
            </p:grpSpPr>
            <p:sp>
              <p:nvSpPr>
                <p:cNvPr id="101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2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3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4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45" name="Group 87"/>
              <p:cNvGrpSpPr>
                <a:grpSpLocks/>
              </p:cNvGrpSpPr>
              <p:nvPr/>
            </p:nvGrpSpPr>
            <p:grpSpPr bwMode="auto">
              <a:xfrm>
                <a:off x="2705" y="12170"/>
                <a:ext cx="975" cy="869"/>
                <a:chOff x="7520" y="10670"/>
                <a:chExt cx="975" cy="869"/>
              </a:xfrm>
            </p:grpSpPr>
            <p:sp>
              <p:nvSpPr>
                <p:cNvPr id="97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8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9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0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46" name="Group 92"/>
              <p:cNvGrpSpPr>
                <a:grpSpLocks/>
              </p:cNvGrpSpPr>
              <p:nvPr/>
            </p:nvGrpSpPr>
            <p:grpSpPr bwMode="auto">
              <a:xfrm>
                <a:off x="2899" y="12020"/>
                <a:ext cx="975" cy="869"/>
                <a:chOff x="7520" y="10670"/>
                <a:chExt cx="975" cy="869"/>
              </a:xfrm>
            </p:grpSpPr>
            <p:sp>
              <p:nvSpPr>
                <p:cNvPr id="93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4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5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6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47" name="Group 97"/>
              <p:cNvGrpSpPr>
                <a:grpSpLocks/>
              </p:cNvGrpSpPr>
              <p:nvPr/>
            </p:nvGrpSpPr>
            <p:grpSpPr bwMode="auto">
              <a:xfrm>
                <a:off x="1490" y="11265"/>
                <a:ext cx="975" cy="869"/>
                <a:chOff x="7520" y="10670"/>
                <a:chExt cx="975" cy="869"/>
              </a:xfrm>
            </p:grpSpPr>
            <p:sp>
              <p:nvSpPr>
                <p:cNvPr id="89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0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1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2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48" name="Group 102"/>
              <p:cNvGrpSpPr>
                <a:grpSpLocks/>
              </p:cNvGrpSpPr>
              <p:nvPr/>
            </p:nvGrpSpPr>
            <p:grpSpPr bwMode="auto">
              <a:xfrm>
                <a:off x="2340" y="11799"/>
                <a:ext cx="975" cy="869"/>
                <a:chOff x="7520" y="10670"/>
                <a:chExt cx="975" cy="869"/>
              </a:xfrm>
            </p:grpSpPr>
            <p:sp>
              <p:nvSpPr>
                <p:cNvPr id="85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6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7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8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49" name="Group 107"/>
              <p:cNvGrpSpPr>
                <a:grpSpLocks/>
              </p:cNvGrpSpPr>
              <p:nvPr/>
            </p:nvGrpSpPr>
            <p:grpSpPr bwMode="auto">
              <a:xfrm>
                <a:off x="1490" y="11055"/>
                <a:ext cx="975" cy="869"/>
                <a:chOff x="7520" y="10670"/>
                <a:chExt cx="975" cy="869"/>
              </a:xfrm>
            </p:grpSpPr>
            <p:sp>
              <p:nvSpPr>
                <p:cNvPr id="81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2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3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4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50" name="Group 112"/>
              <p:cNvGrpSpPr>
                <a:grpSpLocks/>
              </p:cNvGrpSpPr>
              <p:nvPr/>
            </p:nvGrpSpPr>
            <p:grpSpPr bwMode="auto">
              <a:xfrm>
                <a:off x="2389" y="11456"/>
                <a:ext cx="975" cy="869"/>
                <a:chOff x="7520" y="10670"/>
                <a:chExt cx="975" cy="869"/>
              </a:xfrm>
            </p:grpSpPr>
            <p:sp>
              <p:nvSpPr>
                <p:cNvPr id="77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8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9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0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51" name="Group 117"/>
              <p:cNvGrpSpPr>
                <a:grpSpLocks/>
              </p:cNvGrpSpPr>
              <p:nvPr/>
            </p:nvGrpSpPr>
            <p:grpSpPr bwMode="auto">
              <a:xfrm>
                <a:off x="1530" y="10878"/>
                <a:ext cx="975" cy="869"/>
                <a:chOff x="7520" y="10670"/>
                <a:chExt cx="975" cy="869"/>
              </a:xfrm>
            </p:grpSpPr>
            <p:sp>
              <p:nvSpPr>
                <p:cNvPr id="73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4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5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6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52" name="Group 122"/>
              <p:cNvGrpSpPr>
                <a:grpSpLocks/>
              </p:cNvGrpSpPr>
              <p:nvPr/>
            </p:nvGrpSpPr>
            <p:grpSpPr bwMode="auto">
              <a:xfrm>
                <a:off x="2435" y="11276"/>
                <a:ext cx="975" cy="869"/>
                <a:chOff x="7520" y="10670"/>
                <a:chExt cx="975" cy="869"/>
              </a:xfrm>
            </p:grpSpPr>
            <p:sp>
              <p:nvSpPr>
                <p:cNvPr id="69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0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1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2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53" name="Group 127"/>
              <p:cNvGrpSpPr>
                <a:grpSpLocks/>
              </p:cNvGrpSpPr>
              <p:nvPr/>
            </p:nvGrpSpPr>
            <p:grpSpPr bwMode="auto">
              <a:xfrm>
                <a:off x="2579" y="10896"/>
                <a:ext cx="975" cy="869"/>
                <a:chOff x="7520" y="10670"/>
                <a:chExt cx="975" cy="869"/>
              </a:xfrm>
            </p:grpSpPr>
            <p:sp>
              <p:nvSpPr>
                <p:cNvPr id="65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6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7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8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54" name="椭圆 193"/>
              <p:cNvSpPr>
                <a:spLocks noChangeArrowheads="1"/>
              </p:cNvSpPr>
              <p:nvPr/>
            </p:nvSpPr>
            <p:spPr bwMode="auto">
              <a:xfrm>
                <a:off x="3466" y="10948"/>
                <a:ext cx="435" cy="435"/>
              </a:xfrm>
              <a:prstGeom prst="ellipse">
                <a:avLst/>
              </a:prstGeom>
              <a:gradFill rotWithShape="1">
                <a:gsLst>
                  <a:gs pos="0">
                    <a:srgbClr val="4A4A4A">
                      <a:alpha val="35999"/>
                    </a:srgbClr>
                  </a:gs>
                  <a:gs pos="84000">
                    <a:srgbClr val="000000">
                      <a:alpha val="89760"/>
                    </a:srgbClr>
                  </a:gs>
                  <a:gs pos="100000">
                    <a:srgbClr val="9E9E9E"/>
                  </a:gs>
                </a:gsLst>
                <a:path path="shape">
                  <a:fillToRect l="50000" t="50000" r="50000" b="50000"/>
                </a:path>
              </a:gradFill>
              <a:ln w="2540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" name="椭圆 193"/>
              <p:cNvSpPr>
                <a:spLocks noChangeArrowheads="1"/>
              </p:cNvSpPr>
              <p:nvPr/>
            </p:nvSpPr>
            <p:spPr bwMode="auto">
              <a:xfrm>
                <a:off x="1699" y="11991"/>
                <a:ext cx="435" cy="434"/>
              </a:xfrm>
              <a:prstGeom prst="ellipse">
                <a:avLst/>
              </a:prstGeom>
              <a:gradFill rotWithShape="1">
                <a:gsLst>
                  <a:gs pos="0">
                    <a:srgbClr val="4A4A4A">
                      <a:alpha val="35999"/>
                    </a:srgbClr>
                  </a:gs>
                  <a:gs pos="84000">
                    <a:srgbClr val="000000">
                      <a:alpha val="89760"/>
                    </a:srgbClr>
                  </a:gs>
                  <a:gs pos="100000">
                    <a:srgbClr val="9E9E9E"/>
                  </a:gs>
                </a:gsLst>
                <a:path path="shape">
                  <a:fillToRect l="50000" t="50000" r="50000" b="50000"/>
                </a:path>
              </a:gradFill>
              <a:ln w="2540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" name="椭圆 194"/>
              <p:cNvSpPr>
                <a:spLocks noChangeArrowheads="1"/>
              </p:cNvSpPr>
              <p:nvPr/>
            </p:nvSpPr>
            <p:spPr bwMode="auto">
              <a:xfrm>
                <a:off x="2899" y="12605"/>
                <a:ext cx="435" cy="434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35999"/>
                    </a:srgbClr>
                  </a:gs>
                  <a:gs pos="100000">
                    <a:srgbClr val="9E9E9E"/>
                  </a:gs>
                </a:gsLst>
                <a:path path="shape">
                  <a:fillToRect l="50000" t="50000" r="50000" b="50000"/>
                </a:path>
              </a:gradFill>
              <a:ln w="2540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" name="椭圆 194"/>
              <p:cNvSpPr>
                <a:spLocks noChangeArrowheads="1"/>
              </p:cNvSpPr>
              <p:nvPr/>
            </p:nvSpPr>
            <p:spPr bwMode="auto">
              <a:xfrm>
                <a:off x="2505" y="12668"/>
                <a:ext cx="435" cy="434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35999"/>
                    </a:srgbClr>
                  </a:gs>
                  <a:gs pos="100000">
                    <a:srgbClr val="9E9E9E"/>
                  </a:gs>
                </a:gsLst>
                <a:path path="shape">
                  <a:fillToRect l="50000" t="50000" r="50000" b="50000"/>
                </a:path>
              </a:gradFill>
              <a:ln w="2540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" name="椭圆 194"/>
              <p:cNvSpPr>
                <a:spLocks noChangeArrowheads="1"/>
              </p:cNvSpPr>
              <p:nvPr/>
            </p:nvSpPr>
            <p:spPr bwMode="auto">
              <a:xfrm>
                <a:off x="1565" y="11991"/>
                <a:ext cx="435" cy="434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35999"/>
                    </a:srgbClr>
                  </a:gs>
                  <a:gs pos="100000">
                    <a:srgbClr val="9E9E9E"/>
                  </a:gs>
                </a:gsLst>
                <a:path path="shape">
                  <a:fillToRect l="50000" t="50000" r="50000" b="50000"/>
                </a:path>
              </a:gradFill>
              <a:ln w="2540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" name="椭圆 194"/>
              <p:cNvSpPr>
                <a:spLocks noChangeArrowheads="1"/>
              </p:cNvSpPr>
              <p:nvPr/>
            </p:nvSpPr>
            <p:spPr bwMode="auto">
              <a:xfrm>
                <a:off x="3214" y="10669"/>
                <a:ext cx="435" cy="434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35999"/>
                    </a:srgbClr>
                  </a:gs>
                  <a:gs pos="100000">
                    <a:srgbClr val="9E9E9E"/>
                  </a:gs>
                </a:gsLst>
                <a:path path="shape">
                  <a:fillToRect l="50000" t="50000" r="50000" b="50000"/>
                </a:path>
              </a:gradFill>
              <a:ln w="2540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" name="椭圆 193"/>
              <p:cNvSpPr>
                <a:spLocks noChangeArrowheads="1"/>
              </p:cNvSpPr>
              <p:nvPr/>
            </p:nvSpPr>
            <p:spPr bwMode="auto">
              <a:xfrm>
                <a:off x="3634" y="11799"/>
                <a:ext cx="435" cy="435"/>
              </a:xfrm>
              <a:prstGeom prst="ellipse">
                <a:avLst/>
              </a:prstGeom>
              <a:gradFill rotWithShape="1">
                <a:gsLst>
                  <a:gs pos="0">
                    <a:srgbClr val="4A4A4A">
                      <a:alpha val="35999"/>
                    </a:srgbClr>
                  </a:gs>
                  <a:gs pos="84000">
                    <a:srgbClr val="000000">
                      <a:alpha val="89760"/>
                    </a:srgbClr>
                  </a:gs>
                  <a:gs pos="100000">
                    <a:srgbClr val="9E9E9E"/>
                  </a:gs>
                </a:gsLst>
                <a:path path="shape">
                  <a:fillToRect l="50000" t="50000" r="50000" b="50000"/>
                </a:path>
              </a:gradFill>
              <a:ln w="2540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" name="椭圆 193"/>
              <p:cNvSpPr>
                <a:spLocks noChangeArrowheads="1"/>
              </p:cNvSpPr>
              <p:nvPr/>
            </p:nvSpPr>
            <p:spPr bwMode="auto">
              <a:xfrm>
                <a:off x="1460" y="11537"/>
                <a:ext cx="435" cy="434"/>
              </a:xfrm>
              <a:prstGeom prst="ellipse">
                <a:avLst/>
              </a:prstGeom>
              <a:gradFill rotWithShape="1">
                <a:gsLst>
                  <a:gs pos="0">
                    <a:srgbClr val="4A4A4A">
                      <a:alpha val="35999"/>
                    </a:srgbClr>
                  </a:gs>
                  <a:gs pos="84000">
                    <a:srgbClr val="000000">
                      <a:alpha val="89760"/>
                    </a:srgbClr>
                  </a:gs>
                  <a:gs pos="100000">
                    <a:srgbClr val="9E9E9E"/>
                  </a:gs>
                </a:gsLst>
                <a:path path="shape">
                  <a:fillToRect l="50000" t="50000" r="50000" b="50000"/>
                </a:path>
              </a:gradFill>
              <a:ln w="2540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2" name="椭圆 194"/>
              <p:cNvSpPr>
                <a:spLocks noChangeArrowheads="1"/>
              </p:cNvSpPr>
              <p:nvPr/>
            </p:nvSpPr>
            <p:spPr bwMode="auto">
              <a:xfrm>
                <a:off x="2404" y="10498"/>
                <a:ext cx="435" cy="434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35999"/>
                    </a:srgbClr>
                  </a:gs>
                  <a:gs pos="100000">
                    <a:srgbClr val="9E9E9E"/>
                  </a:gs>
                </a:gsLst>
                <a:path path="shape">
                  <a:fillToRect l="50000" t="50000" r="50000" b="50000"/>
                </a:path>
              </a:gradFill>
              <a:ln w="2540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3" name="椭圆 194"/>
              <p:cNvSpPr>
                <a:spLocks noChangeArrowheads="1"/>
              </p:cNvSpPr>
              <p:nvPr/>
            </p:nvSpPr>
            <p:spPr bwMode="auto">
              <a:xfrm>
                <a:off x="3554" y="12027"/>
                <a:ext cx="435" cy="434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35999"/>
                    </a:srgbClr>
                  </a:gs>
                  <a:gs pos="100000">
                    <a:srgbClr val="9E9E9E"/>
                  </a:gs>
                </a:gsLst>
                <a:path path="shape">
                  <a:fillToRect l="50000" t="50000" r="50000" b="50000"/>
                </a:path>
              </a:gradFill>
              <a:ln w="2540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4" name="椭圆 193"/>
              <p:cNvSpPr>
                <a:spLocks noChangeArrowheads="1"/>
              </p:cNvSpPr>
              <p:nvPr/>
            </p:nvSpPr>
            <p:spPr bwMode="auto">
              <a:xfrm>
                <a:off x="2284" y="11301"/>
                <a:ext cx="435" cy="434"/>
              </a:xfrm>
              <a:prstGeom prst="ellipse">
                <a:avLst/>
              </a:prstGeom>
              <a:gradFill rotWithShape="1">
                <a:gsLst>
                  <a:gs pos="0">
                    <a:srgbClr val="4A4A4A">
                      <a:alpha val="35999"/>
                    </a:srgbClr>
                  </a:gs>
                  <a:gs pos="84000">
                    <a:srgbClr val="000000">
                      <a:alpha val="89760"/>
                    </a:srgbClr>
                  </a:gs>
                  <a:gs pos="100000">
                    <a:srgbClr val="9E9E9E"/>
                  </a:gs>
                </a:gsLst>
                <a:path path="shape">
                  <a:fillToRect l="50000" t="50000" r="50000" b="50000"/>
                </a:path>
              </a:gradFill>
              <a:ln w="2540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3" name="Group 143"/>
            <p:cNvGrpSpPr>
              <a:grpSpLocks/>
            </p:cNvGrpSpPr>
            <p:nvPr/>
          </p:nvGrpSpPr>
          <p:grpSpPr bwMode="auto">
            <a:xfrm>
              <a:off x="6348576" y="2694882"/>
              <a:ext cx="654978" cy="583670"/>
              <a:chOff x="7520" y="10670"/>
              <a:chExt cx="975" cy="869"/>
            </a:xfrm>
          </p:grpSpPr>
          <p:sp>
            <p:nvSpPr>
              <p:cNvPr id="27" name="椭圆 193"/>
              <p:cNvSpPr>
                <a:spLocks noChangeArrowheads="1"/>
              </p:cNvSpPr>
              <p:nvPr/>
            </p:nvSpPr>
            <p:spPr bwMode="auto">
              <a:xfrm>
                <a:off x="7790" y="10670"/>
                <a:ext cx="435" cy="435"/>
              </a:xfrm>
              <a:prstGeom prst="ellipse">
                <a:avLst/>
              </a:prstGeom>
              <a:gradFill rotWithShape="1">
                <a:gsLst>
                  <a:gs pos="0">
                    <a:srgbClr val="4A4A4A">
                      <a:alpha val="35999"/>
                    </a:srgbClr>
                  </a:gs>
                  <a:gs pos="84000">
                    <a:srgbClr val="000000">
                      <a:alpha val="89760"/>
                    </a:srgbClr>
                  </a:gs>
                  <a:gs pos="100000">
                    <a:srgbClr val="9E9E9E"/>
                  </a:gs>
                </a:gsLst>
                <a:path path="shape">
                  <a:fillToRect l="50000" t="50000" r="50000" b="50000"/>
                </a:path>
              </a:gradFill>
              <a:ln w="2540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椭圆 193"/>
              <p:cNvSpPr>
                <a:spLocks noChangeArrowheads="1"/>
              </p:cNvSpPr>
              <p:nvPr/>
            </p:nvSpPr>
            <p:spPr bwMode="auto">
              <a:xfrm>
                <a:off x="7790" y="11105"/>
                <a:ext cx="435" cy="434"/>
              </a:xfrm>
              <a:prstGeom prst="ellipse">
                <a:avLst/>
              </a:prstGeom>
              <a:gradFill rotWithShape="1">
                <a:gsLst>
                  <a:gs pos="0">
                    <a:srgbClr val="4A4A4A">
                      <a:alpha val="35999"/>
                    </a:srgbClr>
                  </a:gs>
                  <a:gs pos="84000">
                    <a:srgbClr val="000000">
                      <a:alpha val="89760"/>
                    </a:srgbClr>
                  </a:gs>
                  <a:gs pos="100000">
                    <a:srgbClr val="9E9E9E"/>
                  </a:gs>
                </a:gsLst>
                <a:path path="shape">
                  <a:fillToRect l="50000" t="50000" r="50000" b="50000"/>
                </a:path>
              </a:gradFill>
              <a:ln w="2540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椭圆 194"/>
              <p:cNvSpPr>
                <a:spLocks noChangeArrowheads="1"/>
              </p:cNvSpPr>
              <p:nvPr/>
            </p:nvSpPr>
            <p:spPr bwMode="auto">
              <a:xfrm>
                <a:off x="8060" y="10895"/>
                <a:ext cx="435" cy="434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35999"/>
                    </a:srgbClr>
                  </a:gs>
                  <a:gs pos="100000">
                    <a:srgbClr val="9E9E9E"/>
                  </a:gs>
                </a:gsLst>
                <a:path path="shape">
                  <a:fillToRect l="50000" t="50000" r="50000" b="50000"/>
                </a:path>
              </a:gradFill>
              <a:ln w="2540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" name="椭圆 194"/>
              <p:cNvSpPr>
                <a:spLocks noChangeArrowheads="1"/>
              </p:cNvSpPr>
              <p:nvPr/>
            </p:nvSpPr>
            <p:spPr bwMode="auto">
              <a:xfrm>
                <a:off x="7520" y="10925"/>
                <a:ext cx="435" cy="434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35999"/>
                    </a:srgbClr>
                  </a:gs>
                  <a:gs pos="100000">
                    <a:srgbClr val="9E9E9E"/>
                  </a:gs>
                </a:gsLst>
                <a:path path="shape">
                  <a:fillToRect l="50000" t="50000" r="50000" b="50000"/>
                </a:path>
              </a:gradFill>
              <a:ln w="2540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aphicFrame>
          <p:nvGraphicFramePr>
            <p:cNvPr id="25" name="Object 15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63986087"/>
                </p:ext>
              </p:extLst>
            </p:nvPr>
          </p:nvGraphicFramePr>
          <p:xfrm>
            <a:off x="7141653" y="3181405"/>
            <a:ext cx="598699" cy="4636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44" name="Equation" r:id="rId5" imgW="291973" imgH="228501" progId="Equation.3">
                    <p:embed/>
                  </p:oleObj>
                </mc:Choice>
                <mc:Fallback>
                  <p:oleObj name="Equation" r:id="rId5" imgW="291973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41653" y="3181405"/>
                          <a:ext cx="598699" cy="46361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1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05553635"/>
                </p:ext>
              </p:extLst>
            </p:nvPr>
          </p:nvGraphicFramePr>
          <p:xfrm>
            <a:off x="6948264" y="3933056"/>
            <a:ext cx="440237" cy="528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45" name="Equation" r:id="rId7" imgW="190500" imgH="228600" progId="Equation.3">
                    <p:embed/>
                  </p:oleObj>
                </mc:Choice>
                <mc:Fallback>
                  <p:oleObj name="Equation" r:id="rId7" imgW="1905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48264" y="3933056"/>
                          <a:ext cx="440237" cy="52828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59" name="AutoShape 15"/>
            <p:cNvCxnSpPr>
              <a:cxnSpLocks noChangeShapeType="1"/>
            </p:cNvCxnSpPr>
            <p:nvPr/>
          </p:nvCxnSpPr>
          <p:spPr bwMode="auto">
            <a:xfrm>
              <a:off x="7092280" y="3896378"/>
              <a:ext cx="350665" cy="67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60" name="AutoShape 15"/>
            <p:cNvCxnSpPr>
              <a:cxnSpLocks noChangeShapeType="1"/>
            </p:cNvCxnSpPr>
            <p:nvPr/>
          </p:nvCxnSpPr>
          <p:spPr bwMode="auto">
            <a:xfrm>
              <a:off x="7092280" y="2977265"/>
              <a:ext cx="350665" cy="67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</p:spTree>
    <p:extLst>
      <p:ext uri="{BB962C8B-B14F-4D97-AF65-F5344CB8AC3E}">
        <p14:creationId xmlns:p14="http://schemas.microsoft.com/office/powerpoint/2010/main" val="2187096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7" grpId="0"/>
      <p:bldP spid="15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248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23528" y="1340768"/>
                <a:ext cx="8568952" cy="5328592"/>
              </a:xfrm>
            </p:spPr>
            <p:txBody>
              <a:bodyPr>
                <a:noAutofit/>
              </a:bodyPr>
              <a:lstStyle/>
              <a:p>
                <a:pPr marL="514350" indent="-514350">
                  <a:lnSpc>
                    <a:spcPct val="120000"/>
                  </a:lnSpc>
                  <a:spcBef>
                    <a:spcPct val="0"/>
                  </a:spcBef>
                  <a:buAutoNum type="arabicPeriod"/>
                </a:pPr>
                <a:r>
                  <a:rPr lang="zh-CN" altLang="en-US" sz="2800" b="1" dirty="0" smtClean="0">
                    <a:latin typeface="Times New Roman" pitchFamily="18" charset="0"/>
                    <a:cs typeface="Times New Roman" pitchFamily="18" charset="0"/>
                  </a:rPr>
                  <a:t>判断古生物年代常用</a:t>
                </a:r>
                <a:r>
                  <a:rPr lang="en-US" altLang="zh-CN" sz="2800" b="1" baseline="30000" dirty="0" smtClean="0">
                    <a:latin typeface="Times New Roman" pitchFamily="18" charset="0"/>
                    <a:cs typeface="Times New Roman" pitchFamily="18" charset="0"/>
                  </a:rPr>
                  <a:t>14</a:t>
                </a:r>
                <a:r>
                  <a:rPr lang="en-US" altLang="zh-CN" sz="2800" b="1" dirty="0" smtClean="0"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zh-CN" altLang="en-US" sz="2800" b="1" dirty="0" smtClean="0">
                    <a:latin typeface="Times New Roman" pitchFamily="18" charset="0"/>
                    <a:cs typeface="Times New Roman" pitchFamily="18" charset="0"/>
                  </a:rPr>
                  <a:t>定年法。若干万年以前，始祖鸟通过摄食，吸收了植物中含有</a:t>
                </a:r>
                <a:r>
                  <a:rPr lang="en-US" altLang="zh-CN" sz="2800" b="1" baseline="30000" dirty="0" smtClean="0">
                    <a:latin typeface="Times New Roman" pitchFamily="18" charset="0"/>
                    <a:cs typeface="Times New Roman" pitchFamily="18" charset="0"/>
                  </a:rPr>
                  <a:t>14</a:t>
                </a:r>
                <a:r>
                  <a:rPr lang="en-US" altLang="zh-CN" sz="2800" b="1" dirty="0" smtClean="0"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zh-CN" altLang="en-US" sz="2800" b="1" dirty="0" smtClean="0">
                    <a:latin typeface="Times New Roman" pitchFamily="18" charset="0"/>
                    <a:cs typeface="Times New Roman" pitchFamily="18" charset="0"/>
                  </a:rPr>
                  <a:t>的营养物质，死亡后不再吸收。随着年代的推移，其体内</a:t>
                </a:r>
                <a:r>
                  <a:rPr lang="en-US" altLang="zh-CN" sz="2800" b="1" baseline="30000" dirty="0" smtClean="0">
                    <a:latin typeface="Times New Roman" pitchFamily="18" charset="0"/>
                    <a:cs typeface="Times New Roman" pitchFamily="18" charset="0"/>
                  </a:rPr>
                  <a:t>14</a:t>
                </a:r>
                <a:r>
                  <a:rPr lang="en-US" altLang="zh-CN" sz="2800" b="1" dirty="0" smtClean="0"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zh-CN" altLang="en-US" sz="2800" b="1" dirty="0" smtClean="0">
                    <a:latin typeface="Times New Roman" pitchFamily="18" charset="0"/>
                    <a:cs typeface="Times New Roman" pitchFamily="18" charset="0"/>
                  </a:rPr>
                  <a:t>的含量为现代鸟的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altLang="zh-CN" sz="28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𝟐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𝑵</m:t>
                        </m:r>
                      </m:sup>
                    </m:sSup>
                  </m:oMath>
                </a14:m>
                <a:r>
                  <a:rPr lang="zh-CN" altLang="en-US" sz="2800" b="1" dirty="0" smtClean="0">
                    <a:latin typeface="Times New Roman" pitchFamily="18" charset="0"/>
                    <a:cs typeface="Times New Roman" pitchFamily="18" charset="0"/>
                  </a:rPr>
                  <a:t>，已知地表中</a:t>
                </a:r>
                <a:r>
                  <a:rPr lang="en-US" altLang="zh-CN" sz="2800" b="1" baseline="30000" dirty="0" smtClean="0">
                    <a:latin typeface="Times New Roman" pitchFamily="18" charset="0"/>
                    <a:cs typeface="Times New Roman" pitchFamily="18" charset="0"/>
                  </a:rPr>
                  <a:t>14</a:t>
                </a:r>
                <a:r>
                  <a:rPr lang="en-US" altLang="zh-CN" sz="2800" b="1" dirty="0" smtClean="0"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zh-CN" altLang="en-US" sz="2800" b="1" dirty="0" smtClean="0">
                    <a:latin typeface="Times New Roman" pitchFamily="18" charset="0"/>
                    <a:cs typeface="Times New Roman" pitchFamily="18" charset="0"/>
                  </a:rPr>
                  <a:t>的含量基本不变，</a:t>
                </a:r>
                <a:r>
                  <a:rPr lang="en-US" altLang="zh-CN" sz="2800" b="1" baseline="30000" dirty="0" smtClean="0">
                    <a:latin typeface="Times New Roman" pitchFamily="18" charset="0"/>
                    <a:cs typeface="Times New Roman" pitchFamily="18" charset="0"/>
                  </a:rPr>
                  <a:t>14</a:t>
                </a:r>
                <a:r>
                  <a:rPr lang="en-US" altLang="zh-CN" sz="2800" b="1" dirty="0" smtClean="0"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zh-CN" altLang="en-US" sz="2800" b="1" dirty="0" smtClean="0">
                    <a:latin typeface="Times New Roman" pitchFamily="18" charset="0"/>
                    <a:cs typeface="Times New Roman" pitchFamily="18" charset="0"/>
                  </a:rPr>
                  <a:t>的半衰期为</a:t>
                </a:r>
                <a:r>
                  <a:rPr lang="en-US" altLang="zh-CN" sz="2800" b="1" i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zh-CN" altLang="en-US" sz="2800" b="1" dirty="0" smtClean="0">
                    <a:latin typeface="Times New Roman" pitchFamily="18" charset="0"/>
                    <a:cs typeface="Times New Roman" pitchFamily="18" charset="0"/>
                  </a:rPr>
                  <a:t>年，试判断始祖鸟距今年代为：</a:t>
                </a:r>
              </a:p>
              <a:p>
                <a:pPr eaLnBrk="1" hangingPunct="1">
                  <a:lnSpc>
                    <a:spcPct val="120000"/>
                  </a:lnSpc>
                  <a:spcBef>
                    <a:spcPct val="0"/>
                  </a:spcBef>
                  <a:buFont typeface="Wingdings" pitchFamily="2" charset="2"/>
                  <a:buNone/>
                </a:pPr>
                <a:r>
                  <a:rPr lang="zh-CN" altLang="en-US" sz="2800" b="1" dirty="0" smtClean="0">
                    <a:latin typeface="Times New Roman" pitchFamily="18" charset="0"/>
                    <a:cs typeface="Times New Roman" pitchFamily="18" charset="0"/>
                  </a:rPr>
                  <a:t>          </a:t>
                </a:r>
                <a:r>
                  <a:rPr lang="en-US" altLang="zh-CN" sz="2800" b="1" dirty="0" smtClean="0">
                    <a:latin typeface="Times New Roman" pitchFamily="18" charset="0"/>
                    <a:cs typeface="Times New Roman" pitchFamily="18" charset="0"/>
                  </a:rPr>
                  <a:t>A.                             B.                </a:t>
                </a:r>
              </a:p>
              <a:p>
                <a:pPr eaLnBrk="1" hangingPunct="1">
                  <a:lnSpc>
                    <a:spcPct val="120000"/>
                  </a:lnSpc>
                  <a:spcBef>
                    <a:spcPct val="0"/>
                  </a:spcBef>
                  <a:buFont typeface="Wingdings" pitchFamily="2" charset="2"/>
                  <a:buNone/>
                </a:pPr>
                <a:r>
                  <a:rPr lang="en-US" altLang="zh-CN" sz="2800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800" b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eaLnBrk="1" hangingPunct="1">
                  <a:lnSpc>
                    <a:spcPct val="120000"/>
                  </a:lnSpc>
                  <a:spcBef>
                    <a:spcPct val="0"/>
                  </a:spcBef>
                  <a:buFont typeface="Wingdings" pitchFamily="2" charset="2"/>
                  <a:buNone/>
                </a:pPr>
                <a:r>
                  <a:rPr lang="en-US" altLang="zh-CN" sz="2800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800" b="1" dirty="0" smtClean="0">
                    <a:latin typeface="Times New Roman" pitchFamily="18" charset="0"/>
                    <a:cs typeface="Times New Roman" pitchFamily="18" charset="0"/>
                  </a:rPr>
                  <a:t>         C.                             D. </a:t>
                </a:r>
              </a:p>
            </p:txBody>
          </p:sp>
        </mc:Choice>
        <mc:Fallback xmlns="">
          <p:sp>
            <p:nvSpPr>
              <p:cNvPr id="1024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340768"/>
                <a:ext cx="8568952" cy="5328592"/>
              </a:xfrm>
              <a:blipFill rotWithShape="1">
                <a:blip r:embed="rId3"/>
                <a:stretch>
                  <a:fillRect l="-1209" t="-801" r="-14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24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6238485"/>
              </p:ext>
            </p:extLst>
          </p:nvPr>
        </p:nvGraphicFramePr>
        <p:xfrm>
          <a:off x="1763688" y="4653136"/>
          <a:ext cx="962025" cy="9442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0" name="Equation" r:id="rId4" imgW="469800" imgH="469800" progId="Equation.3">
                  <p:embed/>
                </p:oleObj>
              </mc:Choice>
              <mc:Fallback>
                <p:oleObj name="Equation" r:id="rId4" imgW="469800" imgH="469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4653136"/>
                        <a:ext cx="962025" cy="94427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9851661"/>
              </p:ext>
            </p:extLst>
          </p:nvPr>
        </p:nvGraphicFramePr>
        <p:xfrm>
          <a:off x="4644008" y="4725144"/>
          <a:ext cx="571500" cy="791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1" name="Equation" r:id="rId6" imgW="279360" imgH="393480" progId="Equation.3">
                  <p:embed/>
                </p:oleObj>
              </mc:Choice>
              <mc:Fallback>
                <p:oleObj name="Equation" r:id="rId6" imgW="279360" imgH="393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4725144"/>
                        <a:ext cx="571500" cy="79131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8517489"/>
              </p:ext>
            </p:extLst>
          </p:nvPr>
        </p:nvGraphicFramePr>
        <p:xfrm>
          <a:off x="4726359" y="6021289"/>
          <a:ext cx="493713" cy="3574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2" name="Equation" r:id="rId8" imgW="241200" imgH="177480" progId="Equation.3">
                  <p:embed/>
                </p:oleObj>
              </mc:Choice>
              <mc:Fallback>
                <p:oleObj name="Equation" r:id="rId8" imgW="241200" imgH="1774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6359" y="6021289"/>
                        <a:ext cx="493713" cy="35741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1949788"/>
              </p:ext>
            </p:extLst>
          </p:nvPr>
        </p:nvGraphicFramePr>
        <p:xfrm>
          <a:off x="1906488" y="6021289"/>
          <a:ext cx="649288" cy="3574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3" name="Equation" r:id="rId10" imgW="317160" imgH="177480" progId="Equation.3">
                  <p:embed/>
                </p:oleObj>
              </mc:Choice>
              <mc:Fallback>
                <p:oleObj name="Equation" r:id="rId10" imgW="317160" imgH="1774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488" y="6021289"/>
                        <a:ext cx="649288" cy="35741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6660232" y="5229200"/>
            <a:ext cx="15128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 smtClean="0">
                <a:solidFill>
                  <a:srgbClr val="FF0000"/>
                </a:solidFill>
              </a:rPr>
              <a:t>D</a:t>
            </a:r>
            <a:endParaRPr lang="en-US" altLang="zh-CN" sz="3600" b="1" dirty="0">
              <a:solidFill>
                <a:srgbClr val="FF0000"/>
              </a:solidFill>
            </a:endParaRPr>
          </a:p>
        </p:txBody>
      </p:sp>
      <p:sp>
        <p:nvSpPr>
          <p:cNvPr id="1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83568" y="557808"/>
            <a:ext cx="7793037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小测验</a:t>
            </a:r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268760"/>
            <a:ext cx="8280400" cy="4103688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itchFamily="18" charset="0"/>
              </a:rPr>
              <a:t>2. </a:t>
            </a:r>
            <a:r>
              <a:rPr lang="zh-CN" altLang="en-US" sz="2800" b="1" dirty="0" smtClean="0">
                <a:latin typeface="Times New Roman" pitchFamily="18" charset="0"/>
              </a:rPr>
              <a:t>图中</a:t>
            </a:r>
            <a:r>
              <a:rPr lang="en-US" altLang="zh-CN" sz="2800" b="1" dirty="0" smtClean="0">
                <a:latin typeface="Times New Roman" pitchFamily="18" charset="0"/>
              </a:rPr>
              <a:t>P</a:t>
            </a:r>
            <a:r>
              <a:rPr lang="zh-CN" altLang="en-US" sz="2800" b="1" dirty="0" smtClean="0">
                <a:latin typeface="Times New Roman" pitchFamily="18" charset="0"/>
              </a:rPr>
              <a:t>为放在匀强电场中的天然放射源，其放出的射线 在电 场的作用下分成</a:t>
            </a:r>
            <a:r>
              <a:rPr lang="en-US" altLang="zh-CN" sz="2800" b="1" dirty="0" smtClean="0">
                <a:latin typeface="Times New Roman" pitchFamily="18" charset="0"/>
              </a:rPr>
              <a:t>a</a:t>
            </a:r>
            <a:r>
              <a:rPr lang="zh-CN" altLang="en-US" sz="2800" b="1" dirty="0" smtClean="0">
                <a:latin typeface="Times New Roman" pitchFamily="18" charset="0"/>
              </a:rPr>
              <a:t>、</a:t>
            </a:r>
            <a:r>
              <a:rPr lang="en-US" altLang="zh-CN" sz="2800" b="1" dirty="0" smtClean="0">
                <a:latin typeface="Times New Roman" pitchFamily="18" charset="0"/>
              </a:rPr>
              <a:t>b</a:t>
            </a:r>
            <a:r>
              <a:rPr lang="zh-CN" altLang="en-US" sz="2800" b="1" dirty="0" smtClean="0">
                <a:latin typeface="Times New Roman" pitchFamily="18" charset="0"/>
              </a:rPr>
              <a:t>、</a:t>
            </a:r>
            <a:r>
              <a:rPr lang="en-US" altLang="zh-CN" sz="2800" b="1" dirty="0" smtClean="0">
                <a:latin typeface="Times New Roman" pitchFamily="18" charset="0"/>
              </a:rPr>
              <a:t>c</a:t>
            </a:r>
            <a:r>
              <a:rPr lang="zh-CN" altLang="en-US" sz="2800" b="1" dirty="0" smtClean="0">
                <a:latin typeface="Times New Roman" pitchFamily="18" charset="0"/>
              </a:rPr>
              <a:t>三束，以下判断正确的是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itchFamily="18" charset="0"/>
              </a:rPr>
              <a:t>   A</a:t>
            </a:r>
            <a:r>
              <a:rPr lang="zh-CN" altLang="en-US" sz="2800" b="1" dirty="0" smtClean="0">
                <a:latin typeface="Times New Roman" pitchFamily="18" charset="0"/>
              </a:rPr>
              <a:t>．</a:t>
            </a:r>
            <a:r>
              <a:rPr lang="en-US" altLang="zh-CN" sz="2800" b="1" dirty="0" smtClean="0">
                <a:latin typeface="Times New Roman" pitchFamily="18" charset="0"/>
              </a:rPr>
              <a:t>a</a:t>
            </a:r>
            <a:r>
              <a:rPr lang="zh-CN" altLang="en-US" sz="2800" b="1" dirty="0" smtClean="0">
                <a:latin typeface="Times New Roman" pitchFamily="18" charset="0"/>
              </a:rPr>
              <a:t>为</a:t>
            </a:r>
            <a:r>
              <a:rPr lang="en-US" altLang="zh-CN" sz="2800" b="1" dirty="0" smtClean="0">
                <a:latin typeface="Times New Roman" pitchFamily="18" charset="0"/>
              </a:rPr>
              <a:t>α</a:t>
            </a:r>
            <a:r>
              <a:rPr lang="zh-CN" altLang="en-US" sz="2800" b="1" dirty="0" smtClean="0">
                <a:latin typeface="Times New Roman" pitchFamily="18" charset="0"/>
              </a:rPr>
              <a:t>射线、</a:t>
            </a:r>
            <a:r>
              <a:rPr lang="en-US" altLang="zh-CN" sz="2800" b="1" dirty="0" smtClean="0">
                <a:latin typeface="Times New Roman" pitchFamily="18" charset="0"/>
              </a:rPr>
              <a:t>b</a:t>
            </a:r>
            <a:r>
              <a:rPr lang="zh-CN" altLang="en-US" sz="2800" b="1" dirty="0" smtClean="0">
                <a:latin typeface="Times New Roman" pitchFamily="18" charset="0"/>
              </a:rPr>
              <a:t>为</a:t>
            </a:r>
            <a:r>
              <a:rPr lang="en-US" altLang="zh-CN" sz="2800" b="1" dirty="0" smtClean="0">
                <a:latin typeface="Times New Roman" pitchFamily="18" charset="0"/>
              </a:rPr>
              <a:t>β</a:t>
            </a:r>
            <a:r>
              <a:rPr lang="zh-CN" altLang="en-US" sz="2800" b="1" dirty="0" smtClean="0">
                <a:latin typeface="Times New Roman" pitchFamily="18" charset="0"/>
              </a:rPr>
              <a:t>射线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itchFamily="18" charset="0"/>
              </a:rPr>
              <a:t>   B</a:t>
            </a:r>
            <a:r>
              <a:rPr lang="zh-CN" altLang="en-US" sz="2800" b="1" dirty="0" smtClean="0">
                <a:latin typeface="Times New Roman" pitchFamily="18" charset="0"/>
              </a:rPr>
              <a:t>．</a:t>
            </a:r>
            <a:r>
              <a:rPr lang="en-US" altLang="zh-CN" sz="2800" b="1" dirty="0" smtClean="0">
                <a:latin typeface="Times New Roman" pitchFamily="18" charset="0"/>
              </a:rPr>
              <a:t>a</a:t>
            </a:r>
            <a:r>
              <a:rPr lang="zh-CN" altLang="en-US" sz="2800" b="1" dirty="0" smtClean="0">
                <a:latin typeface="Times New Roman" pitchFamily="18" charset="0"/>
              </a:rPr>
              <a:t>为</a:t>
            </a:r>
            <a:r>
              <a:rPr lang="en-US" altLang="zh-CN" sz="2800" b="1" dirty="0" smtClean="0">
                <a:latin typeface="Times New Roman" pitchFamily="18" charset="0"/>
              </a:rPr>
              <a:t>β</a:t>
            </a:r>
            <a:r>
              <a:rPr lang="zh-CN" altLang="en-US" sz="2800" b="1" dirty="0" smtClean="0">
                <a:latin typeface="Times New Roman" pitchFamily="18" charset="0"/>
              </a:rPr>
              <a:t>射线、</a:t>
            </a:r>
            <a:r>
              <a:rPr lang="en-US" altLang="zh-CN" sz="2800" b="1" dirty="0" smtClean="0">
                <a:latin typeface="Times New Roman" pitchFamily="18" charset="0"/>
              </a:rPr>
              <a:t>b</a:t>
            </a:r>
            <a:r>
              <a:rPr lang="zh-CN" altLang="en-US" sz="2800" b="1" dirty="0" smtClean="0">
                <a:latin typeface="Times New Roman" pitchFamily="18" charset="0"/>
              </a:rPr>
              <a:t>为</a:t>
            </a:r>
            <a:r>
              <a:rPr lang="en-US" altLang="zh-CN" sz="2800" b="1" dirty="0" smtClean="0">
                <a:latin typeface="Times New Roman" pitchFamily="18" charset="0"/>
              </a:rPr>
              <a:t>γ</a:t>
            </a:r>
            <a:r>
              <a:rPr lang="zh-CN" altLang="en-US" sz="2800" b="1" dirty="0" smtClean="0">
                <a:latin typeface="Times New Roman" pitchFamily="18" charset="0"/>
              </a:rPr>
              <a:t>射线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itchFamily="18" charset="0"/>
              </a:rPr>
              <a:t>   C</a:t>
            </a:r>
            <a:r>
              <a:rPr lang="zh-CN" altLang="en-US" sz="2800" b="1" dirty="0" smtClean="0">
                <a:latin typeface="Times New Roman" pitchFamily="18" charset="0"/>
              </a:rPr>
              <a:t>．</a:t>
            </a:r>
            <a:r>
              <a:rPr lang="en-US" altLang="zh-CN" sz="2800" b="1" dirty="0" smtClean="0">
                <a:latin typeface="Times New Roman" pitchFamily="18" charset="0"/>
              </a:rPr>
              <a:t>b</a:t>
            </a:r>
            <a:r>
              <a:rPr lang="zh-CN" altLang="en-US" sz="2800" b="1" dirty="0" smtClean="0">
                <a:latin typeface="Times New Roman" pitchFamily="18" charset="0"/>
              </a:rPr>
              <a:t>为</a:t>
            </a:r>
            <a:r>
              <a:rPr lang="en-US" altLang="zh-CN" sz="2800" b="1" dirty="0" smtClean="0">
                <a:latin typeface="Times New Roman" pitchFamily="18" charset="0"/>
              </a:rPr>
              <a:t>γ</a:t>
            </a:r>
            <a:r>
              <a:rPr lang="zh-CN" altLang="en-US" sz="2800" b="1" dirty="0" smtClean="0">
                <a:latin typeface="Times New Roman" pitchFamily="18" charset="0"/>
              </a:rPr>
              <a:t>射线、</a:t>
            </a:r>
            <a:r>
              <a:rPr lang="en-US" altLang="zh-CN" sz="2800" b="1" dirty="0" smtClean="0">
                <a:latin typeface="Times New Roman" pitchFamily="18" charset="0"/>
              </a:rPr>
              <a:t>C</a:t>
            </a:r>
            <a:r>
              <a:rPr lang="zh-CN" altLang="en-US" sz="2800" b="1" dirty="0" smtClean="0">
                <a:latin typeface="Times New Roman" pitchFamily="18" charset="0"/>
              </a:rPr>
              <a:t>为</a:t>
            </a:r>
            <a:r>
              <a:rPr lang="en-US" altLang="zh-CN" sz="2800" b="1" dirty="0" smtClean="0">
                <a:latin typeface="Times New Roman" pitchFamily="18" charset="0"/>
              </a:rPr>
              <a:t>α</a:t>
            </a:r>
            <a:r>
              <a:rPr lang="zh-CN" altLang="en-US" sz="2800" b="1" dirty="0" smtClean="0">
                <a:latin typeface="Times New Roman" pitchFamily="18" charset="0"/>
              </a:rPr>
              <a:t>射线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itchFamily="18" charset="0"/>
              </a:rPr>
              <a:t>   D</a:t>
            </a:r>
            <a:r>
              <a:rPr lang="zh-CN" altLang="en-US" sz="2800" b="1" dirty="0" smtClean="0">
                <a:latin typeface="Times New Roman" pitchFamily="18" charset="0"/>
              </a:rPr>
              <a:t>．</a:t>
            </a:r>
            <a:r>
              <a:rPr lang="en-US" altLang="zh-CN" sz="2800" b="1" dirty="0" smtClean="0">
                <a:latin typeface="Times New Roman" pitchFamily="18" charset="0"/>
              </a:rPr>
              <a:t>b</a:t>
            </a:r>
            <a:r>
              <a:rPr lang="zh-CN" altLang="en-US" sz="2800" b="1" dirty="0" smtClean="0">
                <a:latin typeface="Times New Roman" pitchFamily="18" charset="0"/>
              </a:rPr>
              <a:t>为</a:t>
            </a:r>
            <a:r>
              <a:rPr lang="en-US" altLang="zh-CN" sz="2800" b="1" dirty="0" smtClean="0">
                <a:latin typeface="Times New Roman" pitchFamily="18" charset="0"/>
              </a:rPr>
              <a:t>α</a:t>
            </a:r>
            <a:r>
              <a:rPr lang="zh-CN" altLang="en-US" sz="2800" b="1" dirty="0" smtClean="0">
                <a:latin typeface="Times New Roman" pitchFamily="18" charset="0"/>
              </a:rPr>
              <a:t>射线、</a:t>
            </a:r>
            <a:r>
              <a:rPr lang="en-US" altLang="zh-CN" sz="2800" b="1" dirty="0" smtClean="0">
                <a:latin typeface="Times New Roman" pitchFamily="18" charset="0"/>
              </a:rPr>
              <a:t>C</a:t>
            </a:r>
            <a:r>
              <a:rPr lang="zh-CN" altLang="en-US" sz="2800" b="1" dirty="0" smtClean="0">
                <a:latin typeface="Times New Roman" pitchFamily="18" charset="0"/>
              </a:rPr>
              <a:t>为</a:t>
            </a:r>
            <a:r>
              <a:rPr lang="en-US" altLang="zh-CN" sz="2800" b="1" dirty="0" smtClean="0">
                <a:latin typeface="Times New Roman" pitchFamily="18" charset="0"/>
              </a:rPr>
              <a:t>γ</a:t>
            </a:r>
            <a:r>
              <a:rPr lang="zh-CN" altLang="en-US" sz="2800" b="1" dirty="0" smtClean="0">
                <a:latin typeface="Times New Roman" pitchFamily="18" charset="0"/>
              </a:rPr>
              <a:t>射线</a:t>
            </a:r>
          </a:p>
        </p:txBody>
      </p:sp>
      <p:pic>
        <p:nvPicPr>
          <p:cNvPr id="28675" name="Picture 4"/>
          <p:cNvPicPr>
            <a:picLocks noChangeAspect="1" noChangeArrowheads="1"/>
          </p:cNvPicPr>
          <p:nvPr/>
        </p:nvPicPr>
        <p:blipFill>
          <a:blip r:embed="rId2">
            <a:lum bright="-18000" contrast="18000"/>
          </a:blip>
          <a:srcRect/>
          <a:stretch>
            <a:fillRect/>
          </a:stretch>
        </p:blipFill>
        <p:spPr bwMode="auto">
          <a:xfrm>
            <a:off x="5928544" y="2586385"/>
            <a:ext cx="2592387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79712" y="5229200"/>
            <a:ext cx="15128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solidFill>
                  <a:srgbClr val="FF0000"/>
                </a:solidFill>
              </a:rPr>
              <a:t>BC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39552" y="1052736"/>
            <a:ext cx="8461375" cy="518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3. </a:t>
            </a:r>
            <a:r>
              <a:rPr lang="zh-CN" altLang="en-US" sz="2800" b="1" kern="0" dirty="0">
                <a:latin typeface="+mn-lt"/>
                <a:ea typeface="+mn-ea"/>
              </a:rPr>
              <a:t>本题中用大写字母代表原子核，</a:t>
            </a:r>
            <a:r>
              <a:rPr lang="en-US" altLang="zh-CN" sz="2800" b="1" kern="0" dirty="0">
                <a:latin typeface="+mn-lt"/>
                <a:ea typeface="+mn-ea"/>
              </a:rPr>
              <a:t>E</a:t>
            </a:r>
            <a:r>
              <a:rPr lang="zh-CN" altLang="en-US" sz="2800" b="1" kern="0" dirty="0">
                <a:latin typeface="+mn-lt"/>
                <a:ea typeface="+mn-ea"/>
              </a:rPr>
              <a:t>经</a:t>
            </a:r>
            <a:r>
              <a:rPr lang="en-US" altLang="zh-CN" sz="2800" b="1" kern="0" dirty="0">
                <a:latin typeface="Times New Roman" pitchFamily="18" charset="0"/>
                <a:ea typeface="+mn-ea"/>
              </a:rPr>
              <a:t>α</a:t>
            </a:r>
            <a:r>
              <a:rPr lang="zh-CN" altLang="en-US" sz="2800" b="1" kern="0" dirty="0">
                <a:latin typeface="Times New Roman" pitchFamily="18" charset="0"/>
                <a:ea typeface="+mn-ea"/>
              </a:rPr>
              <a:t>衰变成为</a:t>
            </a:r>
            <a:r>
              <a:rPr lang="en-US" altLang="zh-CN" sz="2800" b="1" kern="0" dirty="0">
                <a:latin typeface="Times New Roman" pitchFamily="18" charset="0"/>
                <a:ea typeface="+mn-ea"/>
              </a:rPr>
              <a:t>F</a:t>
            </a:r>
            <a:r>
              <a:rPr lang="zh-CN" altLang="en-US" sz="2800" b="1" kern="0" dirty="0">
                <a:latin typeface="Times New Roman" pitchFamily="18" charset="0"/>
                <a:ea typeface="+mn-ea"/>
              </a:rPr>
              <a:t>，再经</a:t>
            </a:r>
            <a:r>
              <a:rPr lang="en-US" altLang="zh-CN" sz="2800" b="1" kern="0" dirty="0">
                <a:latin typeface="+mn-lt"/>
                <a:ea typeface="+mn-ea"/>
                <a:sym typeface="Symbol" pitchFamily="18" charset="2"/>
              </a:rPr>
              <a:t>β</a:t>
            </a:r>
            <a:r>
              <a:rPr lang="zh-CN" altLang="en-US" sz="2800" b="1" kern="0" dirty="0">
                <a:latin typeface="+mn-lt"/>
                <a:ea typeface="+mn-ea"/>
                <a:sym typeface="Symbol" pitchFamily="18" charset="2"/>
              </a:rPr>
              <a:t>衰变成为</a:t>
            </a:r>
            <a:r>
              <a:rPr lang="en-US" altLang="zh-CN" sz="2800" b="1" kern="0" dirty="0">
                <a:latin typeface="+mn-lt"/>
                <a:ea typeface="+mn-ea"/>
                <a:sym typeface="Symbol" pitchFamily="18" charset="2"/>
              </a:rPr>
              <a:t>G</a:t>
            </a:r>
            <a:r>
              <a:rPr lang="zh-CN" altLang="en-US" sz="2800" b="1" kern="0" dirty="0">
                <a:latin typeface="+mn-lt"/>
                <a:ea typeface="+mn-ea"/>
                <a:sym typeface="Symbol" pitchFamily="18" charset="2"/>
              </a:rPr>
              <a:t>，再经</a:t>
            </a:r>
            <a:r>
              <a:rPr lang="en-US" altLang="zh-CN" sz="2800" b="1" kern="0" dirty="0">
                <a:latin typeface="Times New Roman" pitchFamily="18" charset="0"/>
                <a:ea typeface="+mn-ea"/>
              </a:rPr>
              <a:t>α</a:t>
            </a:r>
            <a:r>
              <a:rPr lang="zh-CN" altLang="en-US" sz="2800" b="1" kern="0" dirty="0">
                <a:latin typeface="Times New Roman" pitchFamily="18" charset="0"/>
                <a:ea typeface="+mn-ea"/>
              </a:rPr>
              <a:t>衰变成为</a:t>
            </a:r>
            <a:r>
              <a:rPr lang="en-US" altLang="zh-CN" sz="2800" b="1" kern="0" dirty="0">
                <a:latin typeface="Times New Roman" pitchFamily="18" charset="0"/>
                <a:ea typeface="+mn-ea"/>
              </a:rPr>
              <a:t>H</a:t>
            </a:r>
            <a:r>
              <a:rPr lang="zh-CN" altLang="en-US" sz="2800" b="1" kern="0" dirty="0">
                <a:latin typeface="Times New Roman" pitchFamily="18" charset="0"/>
                <a:ea typeface="+mn-ea"/>
              </a:rPr>
              <a:t>。上述系列衰变可记为下式：</a:t>
            </a:r>
          </a:p>
          <a:p>
            <a:pPr algn="l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zh-CN" altLang="en-US" sz="2800" b="1" kern="0" dirty="0">
              <a:latin typeface="Times New Roman" pitchFamily="18" charset="0"/>
              <a:ea typeface="+mn-ea"/>
            </a:endParaRPr>
          </a:p>
          <a:p>
            <a:pPr algn="l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sz="2800" b="1" kern="0" dirty="0">
                <a:latin typeface="Times New Roman" pitchFamily="18" charset="0"/>
                <a:ea typeface="+mn-ea"/>
              </a:rPr>
              <a:t>另一系列衰变如下：</a:t>
            </a:r>
          </a:p>
          <a:p>
            <a:pPr algn="l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sz="2800" b="1" kern="0" dirty="0">
                <a:latin typeface="Times New Roman" pitchFamily="18" charset="0"/>
                <a:ea typeface="+mn-ea"/>
              </a:rPr>
              <a:t>已知</a:t>
            </a:r>
            <a:r>
              <a:rPr lang="en-US" altLang="zh-CN" sz="2800" b="1" kern="0" dirty="0">
                <a:latin typeface="Times New Roman" pitchFamily="18" charset="0"/>
                <a:ea typeface="+mn-ea"/>
              </a:rPr>
              <a:t>P</a:t>
            </a:r>
            <a:r>
              <a:rPr lang="zh-CN" altLang="en-US" sz="2800" b="1" kern="0" dirty="0">
                <a:latin typeface="Times New Roman" pitchFamily="18" charset="0"/>
                <a:ea typeface="+mn-ea"/>
              </a:rPr>
              <a:t>和</a:t>
            </a:r>
            <a:r>
              <a:rPr lang="en-US" altLang="zh-CN" sz="2800" b="1" kern="0" dirty="0">
                <a:latin typeface="Times New Roman" pitchFamily="18" charset="0"/>
                <a:ea typeface="+mn-ea"/>
              </a:rPr>
              <a:t>F</a:t>
            </a:r>
            <a:r>
              <a:rPr lang="zh-CN" altLang="en-US" sz="2800" b="1" kern="0" dirty="0">
                <a:latin typeface="Times New Roman" pitchFamily="18" charset="0"/>
                <a:ea typeface="+mn-ea"/>
              </a:rPr>
              <a:t>是同位素，则（          ）</a:t>
            </a:r>
          </a:p>
          <a:p>
            <a:pPr algn="l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800" b="1" kern="0" dirty="0">
                <a:latin typeface="Times New Roman" pitchFamily="18" charset="0"/>
                <a:ea typeface="+mn-ea"/>
              </a:rPr>
              <a:t>A.Q</a:t>
            </a:r>
            <a:r>
              <a:rPr lang="zh-CN" altLang="en-US" sz="2800" b="1" kern="0" dirty="0">
                <a:latin typeface="Times New Roman" pitchFamily="18" charset="0"/>
                <a:ea typeface="+mn-ea"/>
              </a:rPr>
              <a:t>和</a:t>
            </a:r>
            <a:r>
              <a:rPr lang="en-US" altLang="zh-CN" sz="2800" b="1" kern="0" dirty="0">
                <a:latin typeface="Times New Roman" pitchFamily="18" charset="0"/>
                <a:ea typeface="+mn-ea"/>
              </a:rPr>
              <a:t>G</a:t>
            </a:r>
            <a:r>
              <a:rPr lang="zh-CN" altLang="en-US" sz="2800" b="1" kern="0" dirty="0">
                <a:latin typeface="Times New Roman" pitchFamily="18" charset="0"/>
                <a:ea typeface="+mn-ea"/>
              </a:rPr>
              <a:t>是同位素，</a:t>
            </a:r>
            <a:r>
              <a:rPr lang="en-US" altLang="zh-CN" sz="2800" b="1" kern="0" dirty="0">
                <a:latin typeface="Times New Roman" pitchFamily="18" charset="0"/>
                <a:ea typeface="+mn-ea"/>
              </a:rPr>
              <a:t>R</a:t>
            </a:r>
            <a:r>
              <a:rPr lang="zh-CN" altLang="en-US" sz="2800" b="1" kern="0" dirty="0">
                <a:latin typeface="Times New Roman" pitchFamily="18" charset="0"/>
                <a:ea typeface="+mn-ea"/>
              </a:rPr>
              <a:t>和</a:t>
            </a:r>
            <a:r>
              <a:rPr lang="en-US" altLang="zh-CN" sz="2800" b="1" kern="0" dirty="0">
                <a:latin typeface="Times New Roman" pitchFamily="18" charset="0"/>
                <a:ea typeface="+mn-ea"/>
              </a:rPr>
              <a:t>H</a:t>
            </a:r>
            <a:r>
              <a:rPr lang="zh-CN" altLang="en-US" sz="2800" b="1" kern="0" dirty="0">
                <a:latin typeface="Times New Roman" pitchFamily="18" charset="0"/>
                <a:ea typeface="+mn-ea"/>
              </a:rPr>
              <a:t>是同位素</a:t>
            </a:r>
          </a:p>
          <a:p>
            <a:pPr algn="l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800" b="1" kern="0" dirty="0">
                <a:latin typeface="Times New Roman" pitchFamily="18" charset="0"/>
                <a:ea typeface="+mn-ea"/>
              </a:rPr>
              <a:t>B.R</a:t>
            </a:r>
            <a:r>
              <a:rPr lang="zh-CN" altLang="en-US" sz="2800" b="1" kern="0" dirty="0">
                <a:latin typeface="Times New Roman" pitchFamily="18" charset="0"/>
                <a:ea typeface="+mn-ea"/>
              </a:rPr>
              <a:t>和</a:t>
            </a:r>
            <a:r>
              <a:rPr lang="en-US" altLang="zh-CN" sz="2800" b="1" kern="0" dirty="0">
                <a:latin typeface="Times New Roman" pitchFamily="18" charset="0"/>
                <a:ea typeface="+mn-ea"/>
              </a:rPr>
              <a:t>E</a:t>
            </a:r>
            <a:r>
              <a:rPr lang="zh-CN" altLang="en-US" sz="2800" b="1" kern="0" dirty="0">
                <a:latin typeface="Times New Roman" pitchFamily="18" charset="0"/>
                <a:ea typeface="+mn-ea"/>
              </a:rPr>
              <a:t>是同位素，</a:t>
            </a:r>
            <a:r>
              <a:rPr lang="en-US" altLang="zh-CN" sz="2800" b="1" kern="0" dirty="0">
                <a:latin typeface="Times New Roman" pitchFamily="18" charset="0"/>
                <a:ea typeface="+mn-ea"/>
              </a:rPr>
              <a:t>S</a:t>
            </a:r>
            <a:r>
              <a:rPr lang="zh-CN" altLang="en-US" sz="2800" b="1" kern="0" dirty="0">
                <a:latin typeface="Times New Roman" pitchFamily="18" charset="0"/>
                <a:ea typeface="+mn-ea"/>
              </a:rPr>
              <a:t>和</a:t>
            </a:r>
            <a:r>
              <a:rPr lang="en-US" altLang="zh-CN" sz="2800" b="1" kern="0" dirty="0">
                <a:latin typeface="Times New Roman" pitchFamily="18" charset="0"/>
                <a:ea typeface="+mn-ea"/>
              </a:rPr>
              <a:t>F</a:t>
            </a:r>
            <a:r>
              <a:rPr lang="zh-CN" altLang="en-US" sz="2800" b="1" kern="0" dirty="0">
                <a:latin typeface="Times New Roman" pitchFamily="18" charset="0"/>
                <a:ea typeface="+mn-ea"/>
              </a:rPr>
              <a:t>是同位素</a:t>
            </a:r>
          </a:p>
          <a:p>
            <a:pPr algn="l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800" b="1" kern="0" dirty="0">
                <a:latin typeface="Times New Roman" pitchFamily="18" charset="0"/>
                <a:ea typeface="+mn-ea"/>
              </a:rPr>
              <a:t>C.R</a:t>
            </a:r>
            <a:r>
              <a:rPr lang="zh-CN" altLang="en-US" sz="2800" b="1" kern="0" dirty="0">
                <a:latin typeface="Times New Roman" pitchFamily="18" charset="0"/>
                <a:ea typeface="+mn-ea"/>
              </a:rPr>
              <a:t>和</a:t>
            </a:r>
            <a:r>
              <a:rPr lang="en-US" altLang="zh-CN" sz="2800" b="1" kern="0" dirty="0">
                <a:latin typeface="Times New Roman" pitchFamily="18" charset="0"/>
                <a:ea typeface="+mn-ea"/>
              </a:rPr>
              <a:t>G</a:t>
            </a:r>
            <a:r>
              <a:rPr lang="zh-CN" altLang="en-US" sz="2800" b="1" kern="0" dirty="0">
                <a:latin typeface="Times New Roman" pitchFamily="18" charset="0"/>
                <a:ea typeface="+mn-ea"/>
              </a:rPr>
              <a:t>是同位素，</a:t>
            </a:r>
            <a:r>
              <a:rPr lang="en-US" altLang="zh-CN" sz="2800" b="1" kern="0" dirty="0">
                <a:latin typeface="Times New Roman" pitchFamily="18" charset="0"/>
                <a:ea typeface="+mn-ea"/>
              </a:rPr>
              <a:t>S</a:t>
            </a:r>
            <a:r>
              <a:rPr lang="zh-CN" altLang="en-US" sz="2800" b="1" kern="0" dirty="0">
                <a:latin typeface="Times New Roman" pitchFamily="18" charset="0"/>
                <a:ea typeface="+mn-ea"/>
              </a:rPr>
              <a:t>和</a:t>
            </a:r>
            <a:r>
              <a:rPr lang="en-US" altLang="zh-CN" sz="2800" b="1" kern="0" dirty="0">
                <a:latin typeface="Times New Roman" pitchFamily="18" charset="0"/>
                <a:ea typeface="+mn-ea"/>
              </a:rPr>
              <a:t>H</a:t>
            </a:r>
            <a:r>
              <a:rPr lang="zh-CN" altLang="en-US" sz="2800" b="1" kern="0" dirty="0">
                <a:latin typeface="Times New Roman" pitchFamily="18" charset="0"/>
                <a:ea typeface="+mn-ea"/>
              </a:rPr>
              <a:t>是同位素</a:t>
            </a:r>
          </a:p>
          <a:p>
            <a:pPr algn="l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800" b="1" kern="0" dirty="0">
                <a:latin typeface="Times New Roman" pitchFamily="18" charset="0"/>
                <a:ea typeface="+mn-ea"/>
              </a:rPr>
              <a:t>D.Q</a:t>
            </a:r>
            <a:r>
              <a:rPr lang="zh-CN" altLang="en-US" sz="2800" b="1" kern="0" dirty="0">
                <a:latin typeface="Times New Roman" pitchFamily="18" charset="0"/>
                <a:ea typeface="+mn-ea"/>
              </a:rPr>
              <a:t>和</a:t>
            </a:r>
            <a:r>
              <a:rPr lang="en-US" altLang="zh-CN" sz="2800" b="1" kern="0" dirty="0">
                <a:latin typeface="Times New Roman" pitchFamily="18" charset="0"/>
                <a:ea typeface="+mn-ea"/>
              </a:rPr>
              <a:t>E</a:t>
            </a:r>
            <a:r>
              <a:rPr lang="zh-CN" altLang="en-US" sz="2800" b="1" kern="0" dirty="0">
                <a:latin typeface="Times New Roman" pitchFamily="18" charset="0"/>
                <a:ea typeface="+mn-ea"/>
              </a:rPr>
              <a:t>是同位素，</a:t>
            </a:r>
            <a:r>
              <a:rPr lang="en-US" altLang="zh-CN" sz="2800" b="1" kern="0" dirty="0">
                <a:latin typeface="Times New Roman" pitchFamily="18" charset="0"/>
                <a:ea typeface="+mn-ea"/>
              </a:rPr>
              <a:t>R</a:t>
            </a:r>
            <a:r>
              <a:rPr lang="zh-CN" altLang="en-US" sz="2800" b="1" kern="0" dirty="0">
                <a:latin typeface="Times New Roman" pitchFamily="18" charset="0"/>
                <a:ea typeface="+mn-ea"/>
              </a:rPr>
              <a:t>和</a:t>
            </a:r>
            <a:r>
              <a:rPr lang="en-US" altLang="zh-CN" sz="2800" b="1" kern="0" dirty="0">
                <a:latin typeface="Times New Roman" pitchFamily="18" charset="0"/>
                <a:ea typeface="+mn-ea"/>
              </a:rPr>
              <a:t>F</a:t>
            </a:r>
            <a:r>
              <a:rPr lang="zh-CN" altLang="en-US" sz="2800" b="1" kern="0" dirty="0">
                <a:latin typeface="Times New Roman" pitchFamily="18" charset="0"/>
                <a:ea typeface="+mn-ea"/>
              </a:rPr>
              <a:t>是同位素</a:t>
            </a:r>
          </a:p>
        </p:txBody>
      </p:sp>
      <p:graphicFrame>
        <p:nvGraphicFramePr>
          <p:cNvPr id="11266" name="Object 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487253161"/>
              </p:ext>
            </p:extLst>
          </p:nvPr>
        </p:nvGraphicFramePr>
        <p:xfrm>
          <a:off x="3071614" y="2052861"/>
          <a:ext cx="4033838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4" name="公式" r:id="rId3" imgW="1688367" imgH="215806" progId="Equation.3">
                  <p:embed/>
                </p:oleObj>
              </mc:Choice>
              <mc:Fallback>
                <p:oleObj name="公式" r:id="rId3" imgW="1688367" imgH="215806" progId="Equation.3">
                  <p:embed/>
                  <p:pic>
                    <p:nvPicPr>
                      <p:cNvPr id="0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614" y="2052861"/>
                        <a:ext cx="4033838" cy="515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143177" y="3481611"/>
            <a:ext cx="17287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</a:rPr>
              <a:t>B</a:t>
            </a:r>
          </a:p>
        </p:txBody>
      </p:sp>
      <p:graphicFrame>
        <p:nvGraphicFramePr>
          <p:cNvPr id="1126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5098443"/>
              </p:ext>
            </p:extLst>
          </p:nvPr>
        </p:nvGraphicFramePr>
        <p:xfrm>
          <a:off x="4071739" y="2981549"/>
          <a:ext cx="394335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5" name="公式" r:id="rId5" imgW="1651000" imgH="228600" progId="Equation.3">
                  <p:embed/>
                </p:oleObj>
              </mc:Choice>
              <mc:Fallback>
                <p:oleObj name="公式" r:id="rId5" imgW="16510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739" y="2981549"/>
                        <a:ext cx="394335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>
          <a:xfrm>
            <a:off x="373063" y="1497013"/>
            <a:ext cx="8280400" cy="4391025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</a:rPr>
              <a:t>4. </a:t>
            </a:r>
            <a:r>
              <a:rPr lang="zh-CN" altLang="en-US" sz="2800" b="1" smtClean="0">
                <a:latin typeface="Times New Roman" pitchFamily="18" charset="0"/>
              </a:rPr>
              <a:t>在垂直于纸面的匀强磁场中，有一原来静止的原子核，该核衰变后，放出的带电粒子和反冲核的运动轨迹分别如图中</a:t>
            </a:r>
            <a:r>
              <a:rPr lang="en-US" altLang="zh-CN" sz="2800" b="1" i="1" smtClean="0">
                <a:latin typeface="Times New Roman" pitchFamily="18" charset="0"/>
              </a:rPr>
              <a:t>a</a:t>
            </a:r>
            <a:r>
              <a:rPr lang="zh-CN" altLang="en-US" sz="2800" b="1" i="1" smtClean="0">
                <a:latin typeface="Times New Roman" pitchFamily="18" charset="0"/>
              </a:rPr>
              <a:t>、</a:t>
            </a:r>
            <a:r>
              <a:rPr lang="en-US" altLang="zh-CN" sz="2800" b="1" i="1" smtClean="0">
                <a:latin typeface="Times New Roman" pitchFamily="18" charset="0"/>
              </a:rPr>
              <a:t>b</a:t>
            </a:r>
            <a:r>
              <a:rPr lang="zh-CN" altLang="en-US" sz="2800" b="1" smtClean="0">
                <a:latin typeface="Times New Roman" pitchFamily="18" charset="0"/>
              </a:rPr>
              <a:t>所示，由图可以知（            ）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</a:rPr>
              <a:t>A.</a:t>
            </a:r>
            <a:r>
              <a:rPr lang="zh-CN" altLang="en-US" sz="2800" b="1" smtClean="0">
                <a:latin typeface="Times New Roman" pitchFamily="18" charset="0"/>
              </a:rPr>
              <a:t>该核发生的</a:t>
            </a:r>
            <a:r>
              <a:rPr lang="en-US" altLang="zh-CN" sz="2800" b="1" smtClean="0">
                <a:latin typeface="Times New Roman" pitchFamily="18" charset="0"/>
              </a:rPr>
              <a:t>α</a:t>
            </a:r>
            <a:r>
              <a:rPr lang="zh-CN" altLang="en-US" sz="2800" b="1" smtClean="0">
                <a:latin typeface="Times New Roman" pitchFamily="18" charset="0"/>
              </a:rPr>
              <a:t>衰变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</a:rPr>
              <a:t>B.</a:t>
            </a:r>
            <a:r>
              <a:rPr lang="zh-CN" altLang="en-US" sz="2800" b="1" smtClean="0">
                <a:latin typeface="Times New Roman" pitchFamily="18" charset="0"/>
              </a:rPr>
              <a:t>该核发生的</a:t>
            </a:r>
            <a:r>
              <a:rPr lang="en-US" altLang="zh-CN" sz="2800" b="1" smtClean="0">
                <a:sym typeface="Symbol" pitchFamily="18" charset="2"/>
              </a:rPr>
              <a:t>β</a:t>
            </a:r>
            <a:r>
              <a:rPr lang="zh-CN" altLang="en-US" sz="2800" b="1" smtClean="0">
                <a:sym typeface="Symbol" pitchFamily="18" charset="2"/>
              </a:rPr>
              <a:t>衰变</a:t>
            </a:r>
            <a:endParaRPr lang="zh-CN" altLang="en-US" sz="2800" b="1" smtClean="0">
              <a:latin typeface="Times New Roman" pitchFamily="18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</a:rPr>
              <a:t>C.</a:t>
            </a:r>
            <a:r>
              <a:rPr lang="zh-CN" altLang="en-US" sz="2800" b="1" smtClean="0">
                <a:latin typeface="Times New Roman" pitchFamily="18" charset="0"/>
              </a:rPr>
              <a:t>磁场方向一定垂直纸面向里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</a:rPr>
              <a:t>D.</a:t>
            </a:r>
            <a:r>
              <a:rPr lang="zh-CN" altLang="en-US" sz="2800" b="1" smtClean="0">
                <a:latin typeface="Times New Roman" pitchFamily="18" charset="0"/>
              </a:rPr>
              <a:t>磁场方向向里还是向外不能判定</a:t>
            </a:r>
            <a:endParaRPr lang="zh-CN" altLang="en-US" sz="2800" b="1" smtClean="0">
              <a:sym typeface="Symbol" pitchFamily="18" charset="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989763" y="2348880"/>
            <a:ext cx="15843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</a:rPr>
              <a:t>BD</a:t>
            </a:r>
          </a:p>
        </p:txBody>
      </p:sp>
      <p:sp>
        <p:nvSpPr>
          <p:cNvPr id="29700" name="Oval 5"/>
          <p:cNvSpPr>
            <a:spLocks noChangeArrowheads="1"/>
          </p:cNvSpPr>
          <p:nvPr/>
        </p:nvSpPr>
        <p:spPr bwMode="auto">
          <a:xfrm>
            <a:off x="6637338" y="3584575"/>
            <a:ext cx="1727200" cy="17287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29701" name="Oval 6"/>
          <p:cNvSpPr>
            <a:spLocks noChangeArrowheads="1"/>
          </p:cNvSpPr>
          <p:nvPr/>
        </p:nvSpPr>
        <p:spPr bwMode="auto">
          <a:xfrm>
            <a:off x="7781926" y="4141788"/>
            <a:ext cx="574675" cy="5762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6564313" y="4087813"/>
            <a:ext cx="5048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>
                <a:solidFill>
                  <a:srgbClr val="FF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29703" name="Text Box 8"/>
          <p:cNvSpPr txBox="1">
            <a:spLocks noChangeArrowheads="1"/>
          </p:cNvSpPr>
          <p:nvPr/>
        </p:nvSpPr>
        <p:spPr bwMode="auto">
          <a:xfrm>
            <a:off x="7429501" y="4087813"/>
            <a:ext cx="5048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>
                <a:solidFill>
                  <a:srgbClr val="FF0000"/>
                </a:solidFill>
                <a:latin typeface="Times New Roman" pitchFamily="18" charset="0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6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2357438"/>
            <a:ext cx="8640959" cy="3286125"/>
          </a:xfrm>
        </p:spPr>
        <p:txBody>
          <a:bodyPr/>
          <a:lstStyle/>
          <a:p>
            <a:pPr marL="536575" indent="-536575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．完成核反应方程：    </a:t>
            </a:r>
            <a:r>
              <a:rPr lang="en-US" altLang="zh-CN" sz="2800" b="1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→      Pa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zh-CN" altLang="en-US" sz="2800" b="1" u="sng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  。        衰变为           的半衰期是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1.2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分钟，则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64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克           经过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分钟还有</a:t>
            </a:r>
            <a:r>
              <a:rPr lang="zh-CN" altLang="en-US" sz="2800" b="1" u="sng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克尚未衰变。</a:t>
            </a: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8522234"/>
              </p:ext>
            </p:extLst>
          </p:nvPr>
        </p:nvGraphicFramePr>
        <p:xfrm>
          <a:off x="3563888" y="2420888"/>
          <a:ext cx="5175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0" name="公式" r:id="rId3" imgW="190417" imgH="241195" progId="Equation.3">
                  <p:embed/>
                </p:oleObj>
              </mc:Choice>
              <mc:Fallback>
                <p:oleObj name="公式" r:id="rId3" imgW="190417" imgH="24119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2420888"/>
                        <a:ext cx="517525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676837"/>
              </p:ext>
            </p:extLst>
          </p:nvPr>
        </p:nvGraphicFramePr>
        <p:xfrm>
          <a:off x="4781551" y="2420888"/>
          <a:ext cx="576262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1" name="公式" r:id="rId5" imgW="190417" imgH="241195" progId="Equation.3">
                  <p:embed/>
                </p:oleObj>
              </mc:Choice>
              <mc:Fallback>
                <p:oleObj name="公式" r:id="rId5" imgW="190417" imgH="24119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1551" y="2420888"/>
                        <a:ext cx="576262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2508065"/>
              </p:ext>
            </p:extLst>
          </p:nvPr>
        </p:nvGraphicFramePr>
        <p:xfrm>
          <a:off x="7020272" y="2420888"/>
          <a:ext cx="1008062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2" name="公式" r:id="rId7" imgW="393529" imgH="241195" progId="Equation.3">
                  <p:embed/>
                </p:oleObj>
              </mc:Choice>
              <mc:Fallback>
                <p:oleObj name="公式" r:id="rId7" imgW="393529" imgH="24119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0272" y="2420888"/>
                        <a:ext cx="1008062" cy="62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1250276"/>
              </p:ext>
            </p:extLst>
          </p:nvPr>
        </p:nvGraphicFramePr>
        <p:xfrm>
          <a:off x="1259632" y="3091557"/>
          <a:ext cx="974725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3" name="公式" r:id="rId9" imgW="380835" imgH="241195" progId="Equation.3">
                  <p:embed/>
                </p:oleObj>
              </mc:Choice>
              <mc:Fallback>
                <p:oleObj name="公式" r:id="rId9" imgW="380835" imgH="241195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3091557"/>
                        <a:ext cx="974725" cy="62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2555776" y="3748881"/>
            <a:ext cx="503237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2 </a:t>
            </a:r>
          </a:p>
        </p:txBody>
      </p:sp>
      <p:graphicFrame>
        <p:nvGraphicFramePr>
          <p:cNvPr id="11" name="Object 12" descr="羊皮纸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3582714"/>
              </p:ext>
            </p:extLst>
          </p:nvPr>
        </p:nvGraphicFramePr>
        <p:xfrm>
          <a:off x="6156176" y="2348880"/>
          <a:ext cx="5842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4" name="公式" r:id="rId11" imgW="228600" imgH="228600" progId="Equation.3">
                  <p:embed/>
                </p:oleObj>
              </mc:Choice>
              <mc:Fallback>
                <p:oleObj name="公式" r:id="rId11" imgW="228600" imgH="228600" progId="Equation.3">
                  <p:embed/>
                  <p:pic>
                    <p:nvPicPr>
                      <p:cNvPr id="0" name="Object 12" descr="羊皮纸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176" y="2348880"/>
                        <a:ext cx="584200" cy="593725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9528790"/>
              </p:ext>
            </p:extLst>
          </p:nvPr>
        </p:nvGraphicFramePr>
        <p:xfrm>
          <a:off x="6588273" y="3068960"/>
          <a:ext cx="1008063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5" name="公式" r:id="rId13" imgW="393529" imgH="241195" progId="Equation.3">
                  <p:embed/>
                </p:oleObj>
              </mc:Choice>
              <mc:Fallback>
                <p:oleObj name="公式" r:id="rId13" imgW="393529" imgH="24119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273" y="3068960"/>
                        <a:ext cx="1008063" cy="62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262680" y="729272"/>
            <a:ext cx="8604573" cy="5940088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fontAlgn="t">
              <a:spcBef>
                <a:spcPct val="50000"/>
              </a:spcBef>
            </a:pPr>
            <a:r>
              <a:rPr kumimoji="0" lang="zh-CN" altLang="en-US" sz="20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 天然放射现象</a:t>
            </a:r>
          </a:p>
          <a:p>
            <a:pPr algn="l" fontAlgn="t">
              <a:spcBef>
                <a:spcPct val="50000"/>
              </a:spcBef>
            </a:pPr>
            <a:r>
              <a:rPr kumimoji="0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kumimoji="0"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定义：自发放出射线</a:t>
            </a:r>
            <a:endParaRPr kumimoji="0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t">
              <a:spcBef>
                <a:spcPct val="50000"/>
              </a:spcBef>
            </a:pPr>
            <a:r>
              <a:rPr kumimoji="0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</a:t>
            </a:r>
            <a:r>
              <a:rPr kumimoji="0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种射线的性质及其比较</a:t>
            </a:r>
          </a:p>
          <a:p>
            <a:pPr algn="l" fontAlgn="t">
              <a:spcBef>
                <a:spcPct val="50000"/>
              </a:spcBef>
            </a:pPr>
            <a:r>
              <a:rPr kumimoji="0" lang="zh-CN" altLang="en-US" sz="2000" b="1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 </a:t>
            </a:r>
            <a:r>
              <a:rPr kumimoji="0" lang="zh-CN" altLang="en-US" sz="20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原子核的衰变</a:t>
            </a:r>
          </a:p>
          <a:p>
            <a:pPr algn="l" fontAlgn="t">
              <a:spcBef>
                <a:spcPct val="50000"/>
              </a:spcBef>
            </a:pPr>
            <a:r>
              <a:rPr kumimoji="0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kumimoji="0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kumimoji="0"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b="1" kern="0" dirty="0">
                <a:latin typeface="+mn-ea"/>
                <a:ea typeface="+mn-ea"/>
                <a:sym typeface="Symbol" pitchFamily="18" charset="2"/>
              </a:rPr>
              <a:t>原子核放出</a:t>
            </a:r>
            <a:r>
              <a:rPr lang="en-US" altLang="zh-CN" sz="2000" b="1" kern="0" dirty="0">
                <a:latin typeface="+mn-ea"/>
                <a:ea typeface="+mn-ea"/>
                <a:sym typeface="Symbol" pitchFamily="18" charset="2"/>
              </a:rPr>
              <a:t> </a:t>
            </a:r>
            <a:r>
              <a:rPr lang="zh-CN" altLang="en-US" sz="2000" b="1" kern="0" dirty="0">
                <a:latin typeface="+mn-ea"/>
                <a:ea typeface="+mn-ea"/>
              </a:rPr>
              <a:t>粒子、</a:t>
            </a:r>
            <a:r>
              <a:rPr lang="el-GR" altLang="zh-CN" sz="2000" b="1" kern="0" dirty="0">
                <a:latin typeface="+mn-ea"/>
                <a:ea typeface="+mn-ea"/>
                <a:cs typeface="Times New Roman"/>
              </a:rPr>
              <a:t>β</a:t>
            </a:r>
            <a:r>
              <a:rPr lang="zh-CN" altLang="en-US" sz="2000" b="1" kern="0" dirty="0">
                <a:latin typeface="+mn-ea"/>
                <a:ea typeface="+mn-ea"/>
                <a:cs typeface="Times New Roman"/>
              </a:rPr>
              <a:t>粒子，变成另一种</a:t>
            </a:r>
            <a:r>
              <a:rPr lang="zh-CN" altLang="en-US" sz="2000" b="1" kern="0" dirty="0" smtClean="0">
                <a:latin typeface="+mn-ea"/>
                <a:ea typeface="+mn-ea"/>
                <a:cs typeface="Times New Roman"/>
              </a:rPr>
              <a:t>原子核</a:t>
            </a:r>
            <a:endParaRPr kumimoji="0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t">
              <a:spcBef>
                <a:spcPct val="50000"/>
              </a:spcBef>
            </a:pPr>
            <a:r>
              <a:rPr kumimoji="0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kumimoji="0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衰变规律：电荷数，质量数，能量和动量都守恒。</a:t>
            </a:r>
          </a:p>
          <a:p>
            <a:pPr algn="l" fontAlgn="t">
              <a:spcBef>
                <a:spcPct val="50000"/>
              </a:spcBef>
            </a:pPr>
            <a:r>
              <a:rPr kumimoji="0"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l-GR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kumimoji="0" lang="zh-CN" altLang="el-G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衰变：</a:t>
            </a:r>
            <a:endParaRPr kumimoji="0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t">
              <a:spcBef>
                <a:spcPct val="50000"/>
              </a:spcBef>
            </a:pPr>
            <a:r>
              <a:rPr kumimoji="0"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l-GR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kumimoji="0" lang="zh-CN" altLang="el-G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衰变</a:t>
            </a:r>
            <a:r>
              <a:rPr kumimoji="0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t">
              <a:spcBef>
                <a:spcPct val="50000"/>
              </a:spcBef>
            </a:pPr>
            <a:r>
              <a:rPr kumimoji="0"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l-GR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kumimoji="0"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衰变：</a:t>
            </a:r>
            <a:r>
              <a:rPr kumimoji="0" lang="zh-CN" altLang="el-G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辐射</a:t>
            </a:r>
            <a:r>
              <a:rPr kumimoji="0" lang="zh-CN" altLang="el-G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伴随</a:t>
            </a:r>
            <a:r>
              <a:rPr kumimoji="0" lang="el-GR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 </a:t>
            </a:r>
            <a:r>
              <a:rPr kumimoji="0" lang="zh-CN" altLang="el-G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衰变和</a:t>
            </a:r>
            <a:r>
              <a:rPr kumimoji="0" lang="el-GR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kumimoji="0" lang="zh-CN" altLang="el-G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衰变，不引起原子核的衰变</a:t>
            </a:r>
            <a:r>
              <a:rPr kumimoji="0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。</a:t>
            </a:r>
          </a:p>
          <a:p>
            <a:pPr algn="l" fontAlgn="t">
              <a:spcBef>
                <a:spcPct val="50000"/>
              </a:spcBef>
            </a:pPr>
            <a:r>
              <a:rPr kumimoji="0" lang="zh-CN" altLang="en-US" sz="20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 半衰期</a:t>
            </a:r>
          </a:p>
          <a:p>
            <a:pPr algn="l" fontAlgn="t">
              <a:spcBef>
                <a:spcPct val="50000"/>
              </a:spcBef>
            </a:pPr>
            <a:r>
              <a:rPr kumimoji="0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kumimoji="0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kumimoji="0"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b="1" dirty="0">
                <a:latin typeface="+mn-ea"/>
              </a:rPr>
              <a:t>放射性元素的原子核有半数发生衰变所需的</a:t>
            </a:r>
            <a:r>
              <a:rPr lang="zh-CN" altLang="en-US" sz="2000" b="1" dirty="0" smtClean="0">
                <a:latin typeface="+mn-ea"/>
              </a:rPr>
              <a:t>时间。</a:t>
            </a:r>
            <a:endParaRPr lang="en-US" altLang="zh-CN" sz="2000" b="1" dirty="0">
              <a:latin typeface="+mn-ea"/>
            </a:endParaRPr>
          </a:p>
          <a:p>
            <a:pPr algn="l" fontAlgn="t">
              <a:spcBef>
                <a:spcPct val="50000"/>
              </a:spcBef>
            </a:pPr>
            <a:r>
              <a:rPr kumimoji="0"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规律：</a:t>
            </a:r>
            <a:r>
              <a:rPr kumimoji="0"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kumimoji="0"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1/2)</a:t>
            </a:r>
            <a:r>
              <a:rPr kumimoji="0" lang="en-US" altLang="zh-CN" sz="20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en-US" altLang="zh-CN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，统计性</a:t>
            </a:r>
            <a:endParaRPr kumimoji="0"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t">
              <a:spcBef>
                <a:spcPct val="50000"/>
              </a:spcBef>
            </a:pPr>
            <a:r>
              <a:rPr kumimoji="0"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决定因素：原子核的内部决定，与元素的种类有关。</a:t>
            </a:r>
            <a:endParaRPr kumimoji="0" lang="zh-CN" altLang="el-G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317" name="Group 4"/>
          <p:cNvGrpSpPr>
            <a:grpSpLocks/>
          </p:cNvGrpSpPr>
          <p:nvPr/>
        </p:nvGrpSpPr>
        <p:grpSpPr bwMode="auto">
          <a:xfrm>
            <a:off x="1450429" y="3907967"/>
            <a:ext cx="5713413" cy="493713"/>
            <a:chOff x="1292" y="2876"/>
            <a:chExt cx="3599" cy="311"/>
          </a:xfrm>
        </p:grpSpPr>
        <p:graphicFrame>
          <p:nvGraphicFramePr>
            <p:cNvPr id="13315" name="Object 2"/>
            <p:cNvGraphicFramePr>
              <a:graphicFrameLocks noChangeAspect="1"/>
            </p:cNvGraphicFramePr>
            <p:nvPr/>
          </p:nvGraphicFramePr>
          <p:xfrm>
            <a:off x="3666" y="2876"/>
            <a:ext cx="1225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72" name="Equation" r:id="rId3" imgW="1066680" imgH="241200" progId="Equation.DSMT4">
                    <p:embed/>
                  </p:oleObj>
                </mc:Choice>
                <mc:Fallback>
                  <p:oleObj name="Equation" r:id="rId3" imgW="1066680" imgH="2412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6" y="2876"/>
                          <a:ext cx="1225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3" name="Line 6"/>
            <p:cNvSpPr>
              <a:spLocks noChangeShapeType="1"/>
            </p:cNvSpPr>
            <p:nvPr/>
          </p:nvSpPr>
          <p:spPr bwMode="auto">
            <a:xfrm>
              <a:off x="1292" y="3022"/>
              <a:ext cx="2404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 b="1"/>
            </a:p>
          </p:txBody>
        </p:sp>
      </p:grpSp>
      <p:grpSp>
        <p:nvGrpSpPr>
          <p:cNvPr id="13318" name="Group 7"/>
          <p:cNvGrpSpPr>
            <a:grpSpLocks/>
          </p:cNvGrpSpPr>
          <p:nvPr/>
        </p:nvGrpSpPr>
        <p:grpSpPr bwMode="auto">
          <a:xfrm>
            <a:off x="1455848" y="3354129"/>
            <a:ext cx="2932113" cy="471487"/>
            <a:chOff x="1383" y="2534"/>
            <a:chExt cx="1847" cy="297"/>
          </a:xfrm>
        </p:grpSpPr>
        <p:graphicFrame>
          <p:nvGraphicFramePr>
            <p:cNvPr id="13314" name="Object 3"/>
            <p:cNvGraphicFramePr>
              <a:graphicFrameLocks noChangeAspect="1"/>
            </p:cNvGraphicFramePr>
            <p:nvPr/>
          </p:nvGraphicFramePr>
          <p:xfrm>
            <a:off x="1918" y="2534"/>
            <a:ext cx="1312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73" name="Equation" r:id="rId5" imgW="1193760" imgH="241200" progId="Equation.DSMT4">
                    <p:embed/>
                  </p:oleObj>
                </mc:Choice>
                <mc:Fallback>
                  <p:oleObj name="Equation" r:id="rId5" imgW="1193760" imgH="2412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8" y="2534"/>
                          <a:ext cx="1312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2" name="Line 9"/>
            <p:cNvSpPr>
              <a:spLocks noChangeShapeType="1"/>
            </p:cNvSpPr>
            <p:nvPr/>
          </p:nvSpPr>
          <p:spPr bwMode="auto">
            <a:xfrm>
              <a:off x="1383" y="2750"/>
              <a:ext cx="454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 b="1"/>
            </a:p>
          </p:txBody>
        </p:sp>
      </p:grpSp>
      <p:sp>
        <p:nvSpPr>
          <p:cNvPr id="13319" name="Text Box 11"/>
          <p:cNvSpPr txBox="1">
            <a:spLocks noChangeArrowheads="1"/>
          </p:cNvSpPr>
          <p:nvPr/>
        </p:nvSpPr>
        <p:spPr bwMode="auto">
          <a:xfrm>
            <a:off x="3536379" y="1133489"/>
            <a:ext cx="5572125" cy="1323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fontAlgn="t">
              <a:spcBef>
                <a:spcPct val="50000"/>
              </a:spcBef>
            </a:pPr>
            <a:r>
              <a:rPr kumimoji="0" lang="el-GR" altLang="zh-CN" sz="2000" b="1">
                <a:latin typeface="宋体" pitchFamily="2" charset="-122"/>
              </a:rPr>
              <a:t>α</a:t>
            </a:r>
            <a:r>
              <a:rPr kumimoji="0" lang="zh-CN" altLang="el-GR" sz="2000" b="1">
                <a:latin typeface="宋体" pitchFamily="2" charset="-122"/>
              </a:rPr>
              <a:t>射线：氦核，电离本领强，穿透本领弱</a:t>
            </a:r>
            <a:endParaRPr kumimoji="0" lang="zh-CN" altLang="en-US" sz="2000" b="1">
              <a:latin typeface="宋体" pitchFamily="2" charset="-122"/>
            </a:endParaRPr>
          </a:p>
          <a:p>
            <a:pPr algn="l" fontAlgn="t">
              <a:spcBef>
                <a:spcPct val="50000"/>
              </a:spcBef>
            </a:pPr>
            <a:r>
              <a:rPr kumimoji="0" lang="el-GR" altLang="zh-CN" sz="2000" b="1">
                <a:latin typeface="宋体" pitchFamily="2" charset="-122"/>
              </a:rPr>
              <a:t>β</a:t>
            </a:r>
            <a:r>
              <a:rPr kumimoji="0" lang="zh-CN" altLang="el-GR" sz="2000" b="1">
                <a:latin typeface="Arial" charset="0"/>
              </a:rPr>
              <a:t>射线：电子，电离本领较强，穿透本领较强</a:t>
            </a:r>
            <a:endParaRPr kumimoji="0" lang="zh-CN" altLang="en-US" sz="2000" b="1">
              <a:latin typeface="宋体" pitchFamily="2" charset="-122"/>
            </a:endParaRPr>
          </a:p>
          <a:p>
            <a:pPr algn="l" fontAlgn="t">
              <a:spcBef>
                <a:spcPct val="50000"/>
              </a:spcBef>
            </a:pPr>
            <a:r>
              <a:rPr kumimoji="0" lang="el-GR" altLang="zh-CN" sz="2000" b="1">
                <a:latin typeface="宋体" pitchFamily="2" charset="-122"/>
              </a:rPr>
              <a:t>γ</a:t>
            </a:r>
            <a:r>
              <a:rPr kumimoji="0" lang="zh-CN" altLang="el-GR" sz="2000" b="1">
                <a:latin typeface="Arial" charset="0"/>
              </a:rPr>
              <a:t>射线：光子，电离本领弱，穿透本领强</a:t>
            </a:r>
            <a:endParaRPr kumimoji="0" lang="el-GR" altLang="zh-CN" sz="2000" b="1">
              <a:latin typeface="Arial" charset="0"/>
            </a:endParaRPr>
          </a:p>
        </p:txBody>
      </p:sp>
      <p:sp>
        <p:nvSpPr>
          <p:cNvPr id="13321" name="左大括号 11"/>
          <p:cNvSpPr>
            <a:spLocks/>
          </p:cNvSpPr>
          <p:nvPr/>
        </p:nvSpPr>
        <p:spPr bwMode="auto">
          <a:xfrm>
            <a:off x="3250629" y="1325576"/>
            <a:ext cx="428625" cy="1000125"/>
          </a:xfrm>
          <a:prstGeom prst="leftBrace">
            <a:avLst>
              <a:gd name="adj1" fmla="val 0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sz="2000" b="1"/>
          </a:p>
        </p:txBody>
      </p:sp>
      <p:sp>
        <p:nvSpPr>
          <p:cNvPr id="2" name="TextBox 1"/>
          <p:cNvSpPr txBox="1"/>
          <p:nvPr/>
        </p:nvSpPr>
        <p:spPr>
          <a:xfrm>
            <a:off x="3599855" y="620688"/>
            <a:ext cx="1332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    结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1971675" y="4300512"/>
            <a:ext cx="6580188" cy="857250"/>
            <a:chOff x="1718" y="3552"/>
            <a:chExt cx="4145" cy="540"/>
          </a:xfrm>
        </p:grpSpPr>
        <p:sp>
          <p:nvSpPr>
            <p:cNvPr id="1068" name="Rectangle 5"/>
            <p:cNvSpPr>
              <a:spLocks noChangeArrowheads="1"/>
            </p:cNvSpPr>
            <p:nvPr/>
          </p:nvSpPr>
          <p:spPr bwMode="auto">
            <a:xfrm>
              <a:off x="4807" y="3612"/>
              <a:ext cx="1056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zh-CN" altLang="en-US" sz="2800" b="1" dirty="0">
                  <a:latin typeface="+mn-ea"/>
                  <a:ea typeface="+mn-ea"/>
                  <a:cs typeface="Times New Roman" panose="02020603050405020304" pitchFamily="18" charset="0"/>
                </a:rPr>
                <a:t>最弱</a:t>
              </a:r>
            </a:p>
          </p:txBody>
        </p:sp>
        <p:sp>
          <p:nvSpPr>
            <p:cNvPr id="1069" name="Rectangle 6"/>
            <p:cNvSpPr>
              <a:spLocks noChangeArrowheads="1"/>
            </p:cNvSpPr>
            <p:nvPr/>
          </p:nvSpPr>
          <p:spPr bwMode="auto">
            <a:xfrm>
              <a:off x="3722" y="3567"/>
              <a:ext cx="1056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zh-CN" altLang="en-US" sz="2800" b="1">
                  <a:latin typeface="+mn-ea"/>
                  <a:ea typeface="+mn-ea"/>
                  <a:cs typeface="Times New Roman" panose="02020603050405020304" pitchFamily="18" charset="0"/>
                </a:rPr>
                <a:t>最强</a:t>
              </a:r>
            </a:p>
          </p:txBody>
        </p:sp>
        <p:sp>
          <p:nvSpPr>
            <p:cNvPr id="1070" name="Rectangle 7"/>
            <p:cNvSpPr>
              <a:spLocks noChangeArrowheads="1"/>
            </p:cNvSpPr>
            <p:nvPr/>
          </p:nvSpPr>
          <p:spPr bwMode="auto">
            <a:xfrm>
              <a:off x="2959" y="3612"/>
              <a:ext cx="739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US" altLang="zh-CN" sz="2800" b="1" i="1" dirty="0">
                  <a:latin typeface="+mn-ea"/>
                  <a:ea typeface="+mn-ea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071" name="Rectangle 8"/>
            <p:cNvSpPr>
              <a:spLocks noChangeArrowheads="1"/>
            </p:cNvSpPr>
            <p:nvPr/>
          </p:nvSpPr>
          <p:spPr bwMode="auto">
            <a:xfrm>
              <a:off x="1718" y="3552"/>
              <a:ext cx="1047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US" altLang="zh-CN" sz="2800" b="1">
                  <a:latin typeface="+mn-ea"/>
                  <a:ea typeface="+mn-ea"/>
                  <a:cs typeface="Times New Roman" panose="02020603050405020304" pitchFamily="18" charset="0"/>
                  <a:sym typeface="Symbol" pitchFamily="18" charset="2"/>
                </a:rPr>
                <a:t></a:t>
              </a:r>
              <a:r>
                <a:rPr lang="zh-CN" altLang="en-US" sz="2800" b="1">
                  <a:latin typeface="+mn-ea"/>
                  <a:ea typeface="+mn-ea"/>
                  <a:cs typeface="Times New Roman" panose="02020603050405020304" pitchFamily="18" charset="0"/>
                  <a:sym typeface="Symbol" pitchFamily="18" charset="2"/>
                </a:rPr>
                <a:t>光子</a:t>
              </a:r>
            </a:p>
          </p:txBody>
        </p:sp>
      </p:grpSp>
      <p:grpSp>
        <p:nvGrpSpPr>
          <p:cNvPr id="3" name="Group 52"/>
          <p:cNvGrpSpPr>
            <a:grpSpLocks/>
          </p:cNvGrpSpPr>
          <p:nvPr/>
        </p:nvGrpSpPr>
        <p:grpSpPr bwMode="auto">
          <a:xfrm>
            <a:off x="4017963" y="3586137"/>
            <a:ext cx="4525962" cy="800100"/>
            <a:chOff x="2765" y="2967"/>
            <a:chExt cx="2851" cy="504"/>
          </a:xfrm>
        </p:grpSpPr>
        <p:sp>
          <p:nvSpPr>
            <p:cNvPr id="1065" name="Rectangle 10"/>
            <p:cNvSpPr>
              <a:spLocks noChangeArrowheads="1"/>
            </p:cNvSpPr>
            <p:nvPr/>
          </p:nvSpPr>
          <p:spPr bwMode="auto">
            <a:xfrm>
              <a:off x="4560" y="2967"/>
              <a:ext cx="1056" cy="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zh-CN" altLang="en-US" sz="2800" b="1">
                  <a:latin typeface="+mn-ea"/>
                  <a:ea typeface="+mn-ea"/>
                  <a:cs typeface="Times New Roman" panose="02020603050405020304" pitchFamily="18" charset="0"/>
                </a:rPr>
                <a:t>较弱</a:t>
              </a:r>
            </a:p>
          </p:txBody>
        </p:sp>
        <p:sp>
          <p:nvSpPr>
            <p:cNvPr id="1066" name="Rectangle 11"/>
            <p:cNvSpPr>
              <a:spLocks noChangeArrowheads="1"/>
            </p:cNvSpPr>
            <p:nvPr/>
          </p:nvSpPr>
          <p:spPr bwMode="auto">
            <a:xfrm>
              <a:off x="3504" y="2967"/>
              <a:ext cx="1056" cy="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zh-CN" altLang="en-US" sz="2800" b="1">
                  <a:latin typeface="+mn-ea"/>
                  <a:ea typeface="+mn-ea"/>
                  <a:cs typeface="Times New Roman" panose="02020603050405020304" pitchFamily="18" charset="0"/>
                </a:rPr>
                <a:t>较弱</a:t>
              </a:r>
            </a:p>
          </p:txBody>
        </p:sp>
        <p:sp>
          <p:nvSpPr>
            <p:cNvPr id="1067" name="Rectangle 12"/>
            <p:cNvSpPr>
              <a:spLocks noChangeArrowheads="1"/>
            </p:cNvSpPr>
            <p:nvPr/>
          </p:nvSpPr>
          <p:spPr bwMode="auto">
            <a:xfrm>
              <a:off x="2765" y="2967"/>
              <a:ext cx="826" cy="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zh-CN" altLang="en-US" sz="2800" b="1" dirty="0">
                  <a:latin typeface="+mn-ea"/>
                  <a:ea typeface="+mn-ea"/>
                  <a:cs typeface="Times New Roman" panose="02020603050405020304" pitchFamily="18" charset="0"/>
                </a:rPr>
                <a:t>接近</a:t>
              </a:r>
              <a:r>
                <a:rPr lang="en-US" altLang="zh-CN" sz="2800" b="1" i="1" dirty="0">
                  <a:latin typeface="+mn-ea"/>
                  <a:ea typeface="+mn-ea"/>
                  <a:cs typeface="Times New Roman" panose="02020603050405020304" pitchFamily="18" charset="0"/>
                </a:rPr>
                <a:t>c</a:t>
              </a:r>
            </a:p>
          </p:txBody>
        </p:sp>
      </p:grpSp>
      <p:grpSp>
        <p:nvGrpSpPr>
          <p:cNvPr id="4" name="Group 48"/>
          <p:cNvGrpSpPr>
            <a:grpSpLocks/>
          </p:cNvGrpSpPr>
          <p:nvPr/>
        </p:nvGrpSpPr>
        <p:grpSpPr bwMode="auto">
          <a:xfrm>
            <a:off x="2043113" y="1871637"/>
            <a:ext cx="6911975" cy="742950"/>
            <a:chOff x="1718" y="2112"/>
            <a:chExt cx="3898" cy="468"/>
          </a:xfrm>
        </p:grpSpPr>
        <p:sp>
          <p:nvSpPr>
            <p:cNvPr id="1061" name="Rectangle 20"/>
            <p:cNvSpPr>
              <a:spLocks noChangeArrowheads="1"/>
            </p:cNvSpPr>
            <p:nvPr/>
          </p:nvSpPr>
          <p:spPr bwMode="auto">
            <a:xfrm>
              <a:off x="4560" y="2112"/>
              <a:ext cx="1056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l"/>
              <a:r>
                <a:rPr lang="zh-CN" altLang="en-US" sz="2800" b="1">
                  <a:latin typeface="+mn-ea"/>
                  <a:ea typeface="+mn-ea"/>
                  <a:cs typeface="Times New Roman" panose="02020603050405020304" pitchFamily="18" charset="0"/>
                </a:rPr>
                <a:t>电离本领</a:t>
              </a:r>
            </a:p>
          </p:txBody>
        </p:sp>
        <p:sp>
          <p:nvSpPr>
            <p:cNvPr id="1062" name="Rectangle 21"/>
            <p:cNvSpPr>
              <a:spLocks noChangeArrowheads="1"/>
            </p:cNvSpPr>
            <p:nvPr/>
          </p:nvSpPr>
          <p:spPr bwMode="auto">
            <a:xfrm>
              <a:off x="3504" y="2112"/>
              <a:ext cx="1056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l"/>
              <a:r>
                <a:rPr lang="zh-CN" altLang="en-US" sz="2800" b="1">
                  <a:latin typeface="+mn-ea"/>
                  <a:ea typeface="+mn-ea"/>
                  <a:cs typeface="Times New Roman" panose="02020603050405020304" pitchFamily="18" charset="0"/>
                </a:rPr>
                <a:t>贯穿本领</a:t>
              </a:r>
            </a:p>
          </p:txBody>
        </p:sp>
        <p:sp>
          <p:nvSpPr>
            <p:cNvPr id="1063" name="Rectangle 22"/>
            <p:cNvSpPr>
              <a:spLocks noChangeArrowheads="1"/>
            </p:cNvSpPr>
            <p:nvPr/>
          </p:nvSpPr>
          <p:spPr bwMode="auto">
            <a:xfrm>
              <a:off x="2765" y="2112"/>
              <a:ext cx="739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l"/>
              <a:r>
                <a:rPr lang="zh-CN" altLang="en-US" sz="2800" b="1">
                  <a:latin typeface="+mn-ea"/>
                  <a:ea typeface="+mn-ea"/>
                  <a:cs typeface="Times New Roman" panose="02020603050405020304" pitchFamily="18" charset="0"/>
                </a:rPr>
                <a:t>速率</a:t>
              </a:r>
            </a:p>
          </p:txBody>
        </p:sp>
        <p:sp>
          <p:nvSpPr>
            <p:cNvPr id="1064" name="Rectangle 23"/>
            <p:cNvSpPr>
              <a:spLocks noChangeArrowheads="1"/>
            </p:cNvSpPr>
            <p:nvPr/>
          </p:nvSpPr>
          <p:spPr bwMode="auto">
            <a:xfrm>
              <a:off x="1718" y="2112"/>
              <a:ext cx="1047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l"/>
              <a:r>
                <a:rPr lang="zh-CN" altLang="en-US" sz="2800" b="1">
                  <a:latin typeface="+mn-ea"/>
                  <a:ea typeface="+mn-ea"/>
                  <a:cs typeface="Times New Roman" panose="02020603050405020304" pitchFamily="18" charset="0"/>
                </a:rPr>
                <a:t>组成物质</a:t>
              </a:r>
            </a:p>
          </p:txBody>
        </p:sp>
      </p:grpSp>
      <p:grpSp>
        <p:nvGrpSpPr>
          <p:cNvPr id="5" name="Group 54"/>
          <p:cNvGrpSpPr>
            <a:grpSpLocks/>
          </p:cNvGrpSpPr>
          <p:nvPr/>
        </p:nvGrpSpPr>
        <p:grpSpPr bwMode="auto">
          <a:xfrm>
            <a:off x="257175" y="1871637"/>
            <a:ext cx="1874838" cy="3295650"/>
            <a:chOff x="672" y="2112"/>
            <a:chExt cx="1046" cy="2076"/>
          </a:xfrm>
        </p:grpSpPr>
        <p:sp>
          <p:nvSpPr>
            <p:cNvPr id="1057" name="Rectangle 9"/>
            <p:cNvSpPr>
              <a:spLocks noChangeArrowheads="1"/>
            </p:cNvSpPr>
            <p:nvPr/>
          </p:nvSpPr>
          <p:spPr bwMode="auto">
            <a:xfrm>
              <a:off x="672" y="3708"/>
              <a:ext cx="1046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US" altLang="zh-CN" sz="2800" b="1" dirty="0" smtClean="0">
                  <a:latin typeface="+mn-ea"/>
                  <a:ea typeface="+mn-ea"/>
                  <a:cs typeface="Times New Roman" panose="02020603050405020304" pitchFamily="18" charset="0"/>
                  <a:sym typeface="Symbol" pitchFamily="18" charset="2"/>
                </a:rPr>
                <a:t></a:t>
              </a:r>
              <a:r>
                <a:rPr lang="zh-CN" altLang="en-US" sz="2800" b="1" dirty="0" smtClean="0">
                  <a:latin typeface="+mn-ea"/>
                  <a:ea typeface="+mn-ea"/>
                  <a:cs typeface="Times New Roman" panose="02020603050405020304" pitchFamily="18" charset="0"/>
                  <a:sym typeface="Symbol" pitchFamily="18" charset="2"/>
                </a:rPr>
                <a:t>射线</a:t>
              </a:r>
              <a:endParaRPr lang="en-US" altLang="zh-CN" sz="2800" b="1" dirty="0">
                <a:latin typeface="+mn-ea"/>
                <a:ea typeface="+mn-ea"/>
                <a:cs typeface="Times New Roman" panose="02020603050405020304" pitchFamily="18" charset="0"/>
                <a:sym typeface="Symbol" pitchFamily="18" charset="2"/>
              </a:endParaRPr>
            </a:p>
          </p:txBody>
        </p:sp>
        <p:sp>
          <p:nvSpPr>
            <p:cNvPr id="1058" name="Rectangle 14"/>
            <p:cNvSpPr>
              <a:spLocks noChangeArrowheads="1"/>
            </p:cNvSpPr>
            <p:nvPr/>
          </p:nvSpPr>
          <p:spPr bwMode="auto">
            <a:xfrm>
              <a:off x="672" y="3048"/>
              <a:ext cx="1046" cy="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US" altLang="zh-CN" sz="2800" b="1" dirty="0" smtClean="0">
                  <a:latin typeface="+mn-ea"/>
                  <a:ea typeface="+mn-ea"/>
                  <a:cs typeface="Times New Roman" panose="02020603050405020304" pitchFamily="18" charset="0"/>
                  <a:sym typeface="Symbol" pitchFamily="18" charset="2"/>
                </a:rPr>
                <a:t></a:t>
              </a:r>
              <a:r>
                <a:rPr lang="zh-CN" altLang="en-US" sz="2800" b="1" dirty="0" smtClean="0">
                  <a:latin typeface="+mn-ea"/>
                  <a:ea typeface="+mn-ea"/>
                  <a:cs typeface="Times New Roman" panose="02020603050405020304" pitchFamily="18" charset="0"/>
                  <a:sym typeface="Symbol" pitchFamily="18" charset="2"/>
                </a:rPr>
                <a:t>射线</a:t>
              </a:r>
              <a:endParaRPr lang="en-US" altLang="zh-CN" sz="2800" b="1" dirty="0">
                <a:latin typeface="+mn-ea"/>
                <a:ea typeface="+mn-ea"/>
                <a:cs typeface="Times New Roman" panose="02020603050405020304" pitchFamily="18" charset="0"/>
                <a:sym typeface="Symbol" pitchFamily="18" charset="2"/>
              </a:endParaRPr>
            </a:p>
          </p:txBody>
        </p:sp>
        <p:sp>
          <p:nvSpPr>
            <p:cNvPr id="1059" name="Rectangle 19"/>
            <p:cNvSpPr>
              <a:spLocks noChangeArrowheads="1"/>
            </p:cNvSpPr>
            <p:nvPr/>
          </p:nvSpPr>
          <p:spPr bwMode="auto">
            <a:xfrm>
              <a:off x="672" y="2580"/>
              <a:ext cx="1046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US" altLang="zh-CN" sz="2800" b="1" dirty="0" smtClean="0">
                  <a:latin typeface="+mn-ea"/>
                  <a:ea typeface="+mn-ea"/>
                  <a:cs typeface="Times New Roman" panose="02020603050405020304" pitchFamily="18" charset="0"/>
                  <a:sym typeface="Symbol" pitchFamily="18" charset="2"/>
                </a:rPr>
                <a:t></a:t>
              </a:r>
              <a:r>
                <a:rPr lang="zh-CN" altLang="en-US" sz="2800" b="1" dirty="0" smtClean="0">
                  <a:latin typeface="+mn-ea"/>
                  <a:ea typeface="+mn-ea"/>
                  <a:cs typeface="Times New Roman" panose="02020603050405020304" pitchFamily="18" charset="0"/>
                  <a:sym typeface="Symbol" pitchFamily="18" charset="2"/>
                </a:rPr>
                <a:t>射线</a:t>
              </a:r>
              <a:endParaRPr lang="zh-CN" altLang="en-US" sz="2800" b="1" dirty="0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60" name="Rectangle 24"/>
            <p:cNvSpPr>
              <a:spLocks noChangeArrowheads="1"/>
            </p:cNvSpPr>
            <p:nvPr/>
          </p:nvSpPr>
          <p:spPr bwMode="auto">
            <a:xfrm>
              <a:off x="672" y="2112"/>
              <a:ext cx="1046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l"/>
              <a:r>
                <a:rPr lang="zh-CN" altLang="en-US" sz="2800" b="1">
                  <a:latin typeface="+mn-ea"/>
                  <a:ea typeface="+mn-ea"/>
                  <a:cs typeface="Times New Roman" panose="02020603050405020304" pitchFamily="18" charset="0"/>
                </a:rPr>
                <a:t>射线种类</a:t>
              </a:r>
            </a:p>
          </p:txBody>
        </p:sp>
      </p:grpSp>
      <p:grpSp>
        <p:nvGrpSpPr>
          <p:cNvPr id="6" name="Group 56"/>
          <p:cNvGrpSpPr>
            <a:grpSpLocks/>
          </p:cNvGrpSpPr>
          <p:nvPr/>
        </p:nvGrpSpPr>
        <p:grpSpPr bwMode="auto">
          <a:xfrm>
            <a:off x="214313" y="1800200"/>
            <a:ext cx="8829675" cy="3429000"/>
            <a:chOff x="672" y="2112"/>
            <a:chExt cx="4944" cy="1920"/>
          </a:xfrm>
        </p:grpSpPr>
        <p:sp>
          <p:nvSpPr>
            <p:cNvPr id="1045" name="Line 25"/>
            <p:cNvSpPr>
              <a:spLocks noChangeShapeType="1"/>
            </p:cNvSpPr>
            <p:nvPr/>
          </p:nvSpPr>
          <p:spPr bwMode="auto">
            <a:xfrm>
              <a:off x="672" y="2112"/>
              <a:ext cx="494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800" b="1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46" name="Line 29"/>
            <p:cNvSpPr>
              <a:spLocks noChangeShapeType="1"/>
            </p:cNvSpPr>
            <p:nvPr/>
          </p:nvSpPr>
          <p:spPr bwMode="auto">
            <a:xfrm>
              <a:off x="672" y="4032"/>
              <a:ext cx="494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800" b="1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grpSp>
          <p:nvGrpSpPr>
            <p:cNvPr id="1047" name="Group 55"/>
            <p:cNvGrpSpPr>
              <a:grpSpLocks/>
            </p:cNvGrpSpPr>
            <p:nvPr/>
          </p:nvGrpSpPr>
          <p:grpSpPr bwMode="auto">
            <a:xfrm>
              <a:off x="672" y="2112"/>
              <a:ext cx="4944" cy="1920"/>
              <a:chOff x="672" y="2112"/>
              <a:chExt cx="4944" cy="1920"/>
            </a:xfrm>
          </p:grpSpPr>
          <p:sp>
            <p:nvSpPr>
              <p:cNvPr id="1048" name="Line 26"/>
              <p:cNvSpPr>
                <a:spLocks noChangeShapeType="1"/>
              </p:cNvSpPr>
              <p:nvPr/>
            </p:nvSpPr>
            <p:spPr bwMode="auto">
              <a:xfrm>
                <a:off x="672" y="2580"/>
                <a:ext cx="49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800" b="1">
                  <a:latin typeface="+mn-ea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9" name="Line 27"/>
              <p:cNvSpPr>
                <a:spLocks noChangeShapeType="1"/>
              </p:cNvSpPr>
              <p:nvPr/>
            </p:nvSpPr>
            <p:spPr bwMode="auto">
              <a:xfrm>
                <a:off x="672" y="3048"/>
                <a:ext cx="49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800" b="1">
                  <a:latin typeface="+mn-ea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0" name="Line 28"/>
              <p:cNvSpPr>
                <a:spLocks noChangeShapeType="1"/>
              </p:cNvSpPr>
              <p:nvPr/>
            </p:nvSpPr>
            <p:spPr bwMode="auto">
              <a:xfrm>
                <a:off x="672" y="3552"/>
                <a:ext cx="49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800" b="1">
                  <a:latin typeface="+mn-ea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1" name="Line 30"/>
              <p:cNvSpPr>
                <a:spLocks noChangeShapeType="1"/>
              </p:cNvSpPr>
              <p:nvPr/>
            </p:nvSpPr>
            <p:spPr bwMode="auto">
              <a:xfrm>
                <a:off x="672" y="2112"/>
                <a:ext cx="0" cy="192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800" b="1">
                  <a:latin typeface="+mn-ea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2" name="Line 31"/>
              <p:cNvSpPr>
                <a:spLocks noChangeShapeType="1"/>
              </p:cNvSpPr>
              <p:nvPr/>
            </p:nvSpPr>
            <p:spPr bwMode="auto">
              <a:xfrm>
                <a:off x="1718" y="2112"/>
                <a:ext cx="0" cy="19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800" b="1">
                  <a:latin typeface="+mn-ea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3" name="Line 32"/>
              <p:cNvSpPr>
                <a:spLocks noChangeShapeType="1"/>
              </p:cNvSpPr>
              <p:nvPr/>
            </p:nvSpPr>
            <p:spPr bwMode="auto">
              <a:xfrm>
                <a:off x="2765" y="2112"/>
                <a:ext cx="0" cy="19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800" b="1">
                  <a:latin typeface="+mn-ea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4" name="Line 33"/>
              <p:cNvSpPr>
                <a:spLocks noChangeShapeType="1"/>
              </p:cNvSpPr>
              <p:nvPr/>
            </p:nvSpPr>
            <p:spPr bwMode="auto">
              <a:xfrm>
                <a:off x="3504" y="2112"/>
                <a:ext cx="0" cy="19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800" b="1">
                  <a:latin typeface="+mn-ea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5" name="Line 34"/>
              <p:cNvSpPr>
                <a:spLocks noChangeShapeType="1"/>
              </p:cNvSpPr>
              <p:nvPr/>
            </p:nvSpPr>
            <p:spPr bwMode="auto">
              <a:xfrm>
                <a:off x="4560" y="2112"/>
                <a:ext cx="0" cy="19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800" b="1">
                  <a:latin typeface="+mn-ea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6" name="Line 35"/>
              <p:cNvSpPr>
                <a:spLocks noChangeShapeType="1"/>
              </p:cNvSpPr>
              <p:nvPr/>
            </p:nvSpPr>
            <p:spPr bwMode="auto">
              <a:xfrm>
                <a:off x="5616" y="2112"/>
                <a:ext cx="0" cy="192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800" b="1">
                  <a:latin typeface="+mn-ea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" name="Group 49"/>
          <p:cNvGrpSpPr>
            <a:grpSpLocks/>
          </p:cNvGrpSpPr>
          <p:nvPr/>
        </p:nvGrpSpPr>
        <p:grpSpPr bwMode="auto">
          <a:xfrm>
            <a:off x="2071688" y="2728887"/>
            <a:ext cx="1662112" cy="742950"/>
            <a:chOff x="1638" y="2547"/>
            <a:chExt cx="1047" cy="468"/>
          </a:xfrm>
        </p:grpSpPr>
        <p:sp>
          <p:nvSpPr>
            <p:cNvPr id="1044" name="Rectangle 18"/>
            <p:cNvSpPr>
              <a:spLocks noChangeArrowheads="1"/>
            </p:cNvSpPr>
            <p:nvPr/>
          </p:nvSpPr>
          <p:spPr bwMode="auto">
            <a:xfrm>
              <a:off x="1638" y="2547"/>
              <a:ext cx="1047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l"/>
              <a:r>
                <a:rPr lang="zh-CN" altLang="en-US" sz="2800" b="1">
                  <a:latin typeface="+mn-ea"/>
                  <a:ea typeface="+mn-ea"/>
                  <a:cs typeface="Times New Roman" panose="02020603050405020304" pitchFamily="18" charset="0"/>
                </a:rPr>
                <a:t>氦核</a:t>
              </a:r>
            </a:p>
          </p:txBody>
        </p:sp>
        <p:graphicFrame>
          <p:nvGraphicFramePr>
            <p:cNvPr id="1028" name="Object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25945521"/>
                </p:ext>
              </p:extLst>
            </p:nvPr>
          </p:nvGraphicFramePr>
          <p:xfrm>
            <a:off x="2208" y="2629"/>
            <a:ext cx="432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3" name="Equation" r:id="rId3" imgW="291960" imgH="241200" progId="Equation.DSMT4">
                    <p:embed/>
                  </p:oleObj>
                </mc:Choice>
                <mc:Fallback>
                  <p:oleObj name="Equation" r:id="rId3" imgW="29196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2629"/>
                          <a:ext cx="432" cy="3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51"/>
          <p:cNvGrpSpPr>
            <a:grpSpLocks/>
          </p:cNvGrpSpPr>
          <p:nvPr/>
        </p:nvGrpSpPr>
        <p:grpSpPr bwMode="auto">
          <a:xfrm>
            <a:off x="2071688" y="3514700"/>
            <a:ext cx="1662112" cy="800100"/>
            <a:chOff x="1646" y="3003"/>
            <a:chExt cx="1047" cy="504"/>
          </a:xfrm>
        </p:grpSpPr>
        <p:sp>
          <p:nvSpPr>
            <p:cNvPr id="1043" name="Rectangle 13"/>
            <p:cNvSpPr>
              <a:spLocks noChangeArrowheads="1"/>
            </p:cNvSpPr>
            <p:nvPr/>
          </p:nvSpPr>
          <p:spPr bwMode="auto">
            <a:xfrm>
              <a:off x="1646" y="3003"/>
              <a:ext cx="1047" cy="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l"/>
              <a:r>
                <a:rPr lang="zh-CN" altLang="en-US" sz="2800" b="1">
                  <a:latin typeface="+mn-ea"/>
                  <a:ea typeface="+mn-ea"/>
                  <a:cs typeface="Times New Roman" panose="02020603050405020304" pitchFamily="18" charset="0"/>
                </a:rPr>
                <a:t>电子</a:t>
              </a:r>
            </a:p>
          </p:txBody>
        </p:sp>
        <p:graphicFrame>
          <p:nvGraphicFramePr>
            <p:cNvPr id="1027" name="Object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00027372"/>
                </p:ext>
              </p:extLst>
            </p:nvPr>
          </p:nvGraphicFramePr>
          <p:xfrm>
            <a:off x="2230" y="3061"/>
            <a:ext cx="362" cy="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4" name="Equation" r:id="rId5" imgW="215640" imgH="241200" progId="Equation.DSMT4">
                    <p:embed/>
                  </p:oleObj>
                </mc:Choice>
                <mc:Fallback>
                  <p:oleObj name="Equation" r:id="rId5" imgW="21564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0" y="3061"/>
                          <a:ext cx="362" cy="4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58"/>
          <p:cNvGrpSpPr>
            <a:grpSpLocks/>
          </p:cNvGrpSpPr>
          <p:nvPr/>
        </p:nvGrpSpPr>
        <p:grpSpPr bwMode="auto">
          <a:xfrm>
            <a:off x="3900488" y="2800325"/>
            <a:ext cx="4525962" cy="742950"/>
            <a:chOff x="2765" y="2580"/>
            <a:chExt cx="2851" cy="468"/>
          </a:xfrm>
        </p:grpSpPr>
        <p:grpSp>
          <p:nvGrpSpPr>
            <p:cNvPr id="1039" name="Group 50"/>
            <p:cNvGrpSpPr>
              <a:grpSpLocks/>
            </p:cNvGrpSpPr>
            <p:nvPr/>
          </p:nvGrpSpPr>
          <p:grpSpPr bwMode="auto">
            <a:xfrm>
              <a:off x="2765" y="2580"/>
              <a:ext cx="2851" cy="468"/>
              <a:chOff x="2765" y="2580"/>
              <a:chExt cx="2851" cy="468"/>
            </a:xfrm>
          </p:grpSpPr>
          <p:sp>
            <p:nvSpPr>
              <p:cNvPr id="1040" name="Rectangle 15"/>
              <p:cNvSpPr>
                <a:spLocks noChangeArrowheads="1"/>
              </p:cNvSpPr>
              <p:nvPr/>
            </p:nvSpPr>
            <p:spPr bwMode="auto">
              <a:xfrm>
                <a:off x="4560" y="2580"/>
                <a:ext cx="1056" cy="4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r>
                  <a:rPr lang="zh-CN" altLang="en-US" sz="2800" b="1">
                    <a:latin typeface="+mn-ea"/>
                    <a:ea typeface="+mn-ea"/>
                    <a:cs typeface="Times New Roman" panose="02020603050405020304" pitchFamily="18" charset="0"/>
                  </a:rPr>
                  <a:t>最强</a:t>
                </a:r>
              </a:p>
            </p:txBody>
          </p:sp>
          <p:sp>
            <p:nvSpPr>
              <p:cNvPr id="1041" name="Rectangle 16"/>
              <p:cNvSpPr>
                <a:spLocks noChangeArrowheads="1"/>
              </p:cNvSpPr>
              <p:nvPr/>
            </p:nvSpPr>
            <p:spPr bwMode="auto">
              <a:xfrm>
                <a:off x="3551" y="2580"/>
                <a:ext cx="1056" cy="4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r>
                  <a:rPr lang="zh-CN" altLang="en-US" sz="2800" b="1" dirty="0">
                    <a:latin typeface="+mn-ea"/>
                    <a:ea typeface="+mn-ea"/>
                    <a:cs typeface="Times New Roman" panose="02020603050405020304" pitchFamily="18" charset="0"/>
                  </a:rPr>
                  <a:t>最弱</a:t>
                </a:r>
              </a:p>
            </p:txBody>
          </p:sp>
          <p:sp>
            <p:nvSpPr>
              <p:cNvPr id="1042" name="Rectangle 17"/>
              <p:cNvSpPr>
                <a:spLocks noChangeArrowheads="1"/>
              </p:cNvSpPr>
              <p:nvPr/>
            </p:nvSpPr>
            <p:spPr bwMode="auto">
              <a:xfrm>
                <a:off x="2765" y="2580"/>
                <a:ext cx="739" cy="4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zh-CN" sz="2800" b="1">
                  <a:latin typeface="+mn-ea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1026" name="Object 57"/>
            <p:cNvGraphicFramePr>
              <a:graphicFrameLocks noChangeAspect="1"/>
            </p:cNvGraphicFramePr>
            <p:nvPr/>
          </p:nvGraphicFramePr>
          <p:xfrm>
            <a:off x="2880" y="2592"/>
            <a:ext cx="460" cy="4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5" name="Equation" r:id="rId7" imgW="241300" imgH="228600" progId="Equation.3">
                    <p:embed/>
                  </p:oleObj>
                </mc:Choice>
                <mc:Fallback>
                  <p:oleObj name="Equation" r:id="rId7" imgW="2413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592"/>
                          <a:ext cx="460" cy="4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8" name="Rectangle 2"/>
          <p:cNvSpPr txBox="1">
            <a:spLocks noChangeArrowheads="1"/>
          </p:cNvSpPr>
          <p:nvPr/>
        </p:nvSpPr>
        <p:spPr bwMode="auto">
          <a:xfrm>
            <a:off x="330544" y="476672"/>
            <a:ext cx="57721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 fontAlgn="auto">
              <a:spcAft>
                <a:spcPts val="0"/>
              </a:spcAft>
              <a:defRPr/>
            </a:pPr>
            <a:r>
              <a:rPr lang="en-US" altLang="zh-CN" sz="28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 </a:t>
            </a:r>
            <a:r>
              <a:rPr lang="zh-CN" altLang="en-US" sz="28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三种放射性的特征</a:t>
            </a:r>
            <a:endParaRPr lang="zh-CN" altLang="en-US" sz="28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51300140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467544" y="2564904"/>
            <a:ext cx="376773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68288" indent="-268288" algn="l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800" b="1" kern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Symbol" pitchFamily="18" charset="2"/>
              </a:rPr>
              <a:t></a:t>
            </a:r>
            <a:r>
              <a:rPr lang="zh-CN" altLang="en-US" sz="2800" b="1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衰变</a:t>
            </a:r>
            <a:r>
              <a:rPr lang="en-US" altLang="zh-CN" sz="2800" b="1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:</a:t>
            </a:r>
            <a:r>
              <a:rPr lang="zh-CN" altLang="en-US" sz="2800" b="1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放出</a:t>
            </a:r>
            <a:r>
              <a:rPr lang="zh-CN" altLang="en-US" sz="2800" b="1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Symbol" pitchFamily="18" charset="2"/>
              </a:rPr>
              <a:t></a:t>
            </a:r>
            <a:r>
              <a:rPr lang="zh-CN" altLang="en-US" sz="2800" b="1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粒子</a:t>
            </a:r>
            <a:endParaRPr lang="en-US" altLang="zh-CN" sz="2800" b="1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graphicFrame>
        <p:nvGraphicFramePr>
          <p:cNvPr id="41984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6160348"/>
              </p:ext>
            </p:extLst>
          </p:nvPr>
        </p:nvGraphicFramePr>
        <p:xfrm>
          <a:off x="500086" y="3169067"/>
          <a:ext cx="1327150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7" name="Equation" r:id="rId3" imgW="431640" imgH="228600" progId="Equation.3">
                  <p:embed/>
                </p:oleObj>
              </mc:Choice>
              <mc:Fallback>
                <p:oleObj name="Equation" r:id="rId3" imgW="431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86" y="3169067"/>
                        <a:ext cx="1327150" cy="715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5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129039"/>
              </p:ext>
            </p:extLst>
          </p:nvPr>
        </p:nvGraphicFramePr>
        <p:xfrm>
          <a:off x="470605" y="4183934"/>
          <a:ext cx="386715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8" name="Equation" r:id="rId5" imgW="1257120" imgH="241200" progId="Equation.DSMT4">
                  <p:embed/>
                </p:oleObj>
              </mc:Choice>
              <mc:Fallback>
                <p:oleObj name="Equation" r:id="rId5" imgW="12571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605" y="4183934"/>
                        <a:ext cx="3867150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8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8034217"/>
              </p:ext>
            </p:extLst>
          </p:nvPr>
        </p:nvGraphicFramePr>
        <p:xfrm>
          <a:off x="1547664" y="5013176"/>
          <a:ext cx="140652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9" name="Equation" r:id="rId7" imgW="457200" imgH="241200" progId="Equation.DSMT4">
                  <p:embed/>
                </p:oleObj>
              </mc:Choice>
              <mc:Fallback>
                <p:oleObj name="Equation" r:id="rId7" imgW="4572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5013176"/>
                        <a:ext cx="1406525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9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1487786"/>
              </p:ext>
            </p:extLst>
          </p:nvPr>
        </p:nvGraphicFramePr>
        <p:xfrm>
          <a:off x="579835" y="5805264"/>
          <a:ext cx="4059238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0" name="Equation" r:id="rId9" imgW="1320480" imgH="241200" progId="Equation.DSMT4">
                  <p:embed/>
                </p:oleObj>
              </mc:Choice>
              <mc:Fallback>
                <p:oleObj name="Equation" r:id="rId9" imgW="1320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835" y="5805264"/>
                        <a:ext cx="4059238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Object 10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0941505"/>
              </p:ext>
            </p:extLst>
          </p:nvPr>
        </p:nvGraphicFramePr>
        <p:xfrm>
          <a:off x="2860204" y="3171131"/>
          <a:ext cx="1171575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1" name="Equation" r:id="rId11" imgW="380880" imgH="228600" progId="Equation.3">
                  <p:embed/>
                </p:oleObj>
              </mc:Choice>
              <mc:Fallback>
                <p:oleObj name="Equation" r:id="rId11" imgW="380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0204" y="3171131"/>
                        <a:ext cx="1171575" cy="715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1" name="Object 10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6424992"/>
              </p:ext>
            </p:extLst>
          </p:nvPr>
        </p:nvGraphicFramePr>
        <p:xfrm>
          <a:off x="1907704" y="3140968"/>
          <a:ext cx="1055688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2" name="Equation" r:id="rId13" imgW="342720" imgH="228600" progId="Equation.3">
                  <p:embed/>
                </p:oleObj>
              </mc:Choice>
              <mc:Fallback>
                <p:oleObj name="Equation" r:id="rId13" imgW="3427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3140968"/>
                        <a:ext cx="1055688" cy="715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62" name="组合 513"/>
          <p:cNvGrpSpPr>
            <a:grpSpLocks/>
          </p:cNvGrpSpPr>
          <p:nvPr/>
        </p:nvGrpSpPr>
        <p:grpSpPr bwMode="auto">
          <a:xfrm>
            <a:off x="4479485" y="2342754"/>
            <a:ext cx="4013200" cy="2960688"/>
            <a:chOff x="4984755" y="207140"/>
            <a:chExt cx="4012549" cy="2960478"/>
          </a:xfrm>
        </p:grpSpPr>
        <p:cxnSp>
          <p:nvCxnSpPr>
            <p:cNvPr id="2064" name="AutoShape 1277"/>
            <p:cNvCxnSpPr>
              <a:cxnSpLocks noChangeShapeType="1"/>
            </p:cNvCxnSpPr>
            <p:nvPr/>
          </p:nvCxnSpPr>
          <p:spPr bwMode="auto">
            <a:xfrm flipV="1">
              <a:off x="6508141" y="673865"/>
              <a:ext cx="959238" cy="84444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grpSp>
          <p:nvGrpSpPr>
            <p:cNvPr id="2065" name="Group 1278"/>
            <p:cNvGrpSpPr>
              <a:grpSpLocks/>
            </p:cNvGrpSpPr>
            <p:nvPr/>
          </p:nvGrpSpPr>
          <p:grpSpPr bwMode="auto">
            <a:xfrm>
              <a:off x="4984755" y="919540"/>
              <a:ext cx="1628931" cy="1627246"/>
              <a:chOff x="1460" y="10498"/>
              <a:chExt cx="2609" cy="2604"/>
            </a:xfrm>
          </p:grpSpPr>
          <p:grpSp>
            <p:nvGrpSpPr>
              <p:cNvPr id="2287" name="Group 1279"/>
              <p:cNvGrpSpPr>
                <a:grpSpLocks/>
              </p:cNvGrpSpPr>
              <p:nvPr/>
            </p:nvGrpSpPr>
            <p:grpSpPr bwMode="auto">
              <a:xfrm>
                <a:off x="2674" y="10498"/>
                <a:ext cx="975" cy="869"/>
                <a:chOff x="7520" y="10670"/>
                <a:chExt cx="975" cy="869"/>
              </a:xfrm>
            </p:grpSpPr>
            <p:sp>
              <p:nvSpPr>
                <p:cNvPr id="42283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2285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513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2514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88" name="Group 1284"/>
              <p:cNvGrpSpPr>
                <a:grpSpLocks/>
              </p:cNvGrpSpPr>
              <p:nvPr/>
            </p:nvGrpSpPr>
            <p:grpSpPr bwMode="auto">
              <a:xfrm>
                <a:off x="2309" y="10498"/>
                <a:ext cx="975" cy="869"/>
                <a:chOff x="7520" y="10670"/>
                <a:chExt cx="975" cy="869"/>
              </a:xfrm>
            </p:grpSpPr>
            <p:sp>
              <p:nvSpPr>
                <p:cNvPr id="42278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2280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505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2506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89" name="Group 1289"/>
              <p:cNvGrpSpPr>
                <a:grpSpLocks/>
              </p:cNvGrpSpPr>
              <p:nvPr/>
            </p:nvGrpSpPr>
            <p:grpSpPr bwMode="auto">
              <a:xfrm>
                <a:off x="1969" y="10573"/>
                <a:ext cx="975" cy="869"/>
                <a:chOff x="7520" y="10670"/>
                <a:chExt cx="975" cy="869"/>
              </a:xfrm>
            </p:grpSpPr>
            <p:sp>
              <p:nvSpPr>
                <p:cNvPr id="42273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2275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497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2498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90" name="Group 1294"/>
              <p:cNvGrpSpPr>
                <a:grpSpLocks/>
              </p:cNvGrpSpPr>
              <p:nvPr/>
            </p:nvGrpSpPr>
            <p:grpSpPr bwMode="auto">
              <a:xfrm>
                <a:off x="1699" y="10639"/>
                <a:ext cx="975" cy="869"/>
                <a:chOff x="7520" y="10670"/>
                <a:chExt cx="975" cy="869"/>
              </a:xfrm>
            </p:grpSpPr>
            <p:sp>
              <p:nvSpPr>
                <p:cNvPr id="42268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2270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489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2490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91" name="Group 1299"/>
              <p:cNvGrpSpPr>
                <a:grpSpLocks/>
              </p:cNvGrpSpPr>
              <p:nvPr/>
            </p:nvGrpSpPr>
            <p:grpSpPr bwMode="auto">
              <a:xfrm>
                <a:off x="2309" y="11076"/>
                <a:ext cx="975" cy="869"/>
                <a:chOff x="7520" y="10670"/>
                <a:chExt cx="975" cy="869"/>
              </a:xfrm>
            </p:grpSpPr>
            <p:sp>
              <p:nvSpPr>
                <p:cNvPr id="42263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2265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481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2482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92" name="Group 1304"/>
              <p:cNvGrpSpPr>
                <a:grpSpLocks/>
              </p:cNvGrpSpPr>
              <p:nvPr/>
            </p:nvGrpSpPr>
            <p:grpSpPr bwMode="auto">
              <a:xfrm>
                <a:off x="1849" y="11592"/>
                <a:ext cx="975" cy="869"/>
                <a:chOff x="7520" y="10670"/>
                <a:chExt cx="975" cy="869"/>
              </a:xfrm>
            </p:grpSpPr>
            <p:sp>
              <p:nvSpPr>
                <p:cNvPr id="42258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2260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473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2474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93" name="Group 1309"/>
              <p:cNvGrpSpPr>
                <a:grpSpLocks/>
              </p:cNvGrpSpPr>
              <p:nvPr/>
            </p:nvGrpSpPr>
            <p:grpSpPr bwMode="auto">
              <a:xfrm>
                <a:off x="2744" y="11735"/>
                <a:ext cx="975" cy="869"/>
                <a:chOff x="7520" y="10670"/>
                <a:chExt cx="975" cy="869"/>
              </a:xfrm>
            </p:grpSpPr>
            <p:sp>
              <p:nvSpPr>
                <p:cNvPr id="42253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2255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465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2466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94" name="Group 1314"/>
              <p:cNvGrpSpPr>
                <a:grpSpLocks/>
              </p:cNvGrpSpPr>
              <p:nvPr/>
            </p:nvGrpSpPr>
            <p:grpSpPr bwMode="auto">
              <a:xfrm>
                <a:off x="1460" y="11511"/>
                <a:ext cx="975" cy="869"/>
                <a:chOff x="7520" y="10670"/>
                <a:chExt cx="975" cy="869"/>
              </a:xfrm>
            </p:grpSpPr>
            <p:sp>
              <p:nvSpPr>
                <p:cNvPr id="42248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2250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457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2458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95" name="Group 1319"/>
              <p:cNvGrpSpPr>
                <a:grpSpLocks/>
              </p:cNvGrpSpPr>
              <p:nvPr/>
            </p:nvGrpSpPr>
            <p:grpSpPr bwMode="auto">
              <a:xfrm>
                <a:off x="1969" y="12200"/>
                <a:ext cx="975" cy="869"/>
                <a:chOff x="7520" y="10670"/>
                <a:chExt cx="975" cy="869"/>
              </a:xfrm>
            </p:grpSpPr>
            <p:sp>
              <p:nvSpPr>
                <p:cNvPr id="42243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2245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449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2450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96" name="Group 1324"/>
              <p:cNvGrpSpPr>
                <a:grpSpLocks/>
              </p:cNvGrpSpPr>
              <p:nvPr/>
            </p:nvGrpSpPr>
            <p:grpSpPr bwMode="auto">
              <a:xfrm>
                <a:off x="1604" y="11909"/>
                <a:ext cx="975" cy="869"/>
                <a:chOff x="7520" y="10670"/>
                <a:chExt cx="975" cy="869"/>
              </a:xfrm>
            </p:grpSpPr>
            <p:sp>
              <p:nvSpPr>
                <p:cNvPr id="42230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2240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441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2442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97" name="Group 1329"/>
              <p:cNvGrpSpPr>
                <a:grpSpLocks/>
              </p:cNvGrpSpPr>
              <p:nvPr/>
            </p:nvGrpSpPr>
            <p:grpSpPr bwMode="auto">
              <a:xfrm>
                <a:off x="3014" y="11008"/>
                <a:ext cx="975" cy="869"/>
                <a:chOff x="7520" y="10670"/>
                <a:chExt cx="975" cy="869"/>
              </a:xfrm>
            </p:grpSpPr>
            <p:sp>
              <p:nvSpPr>
                <p:cNvPr id="42226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2227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433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2434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98" name="Group 1334"/>
              <p:cNvGrpSpPr>
                <a:grpSpLocks/>
              </p:cNvGrpSpPr>
              <p:nvPr/>
            </p:nvGrpSpPr>
            <p:grpSpPr bwMode="auto">
              <a:xfrm>
                <a:off x="3094" y="11301"/>
                <a:ext cx="975" cy="869"/>
                <a:chOff x="7520" y="10670"/>
                <a:chExt cx="975" cy="869"/>
              </a:xfrm>
            </p:grpSpPr>
            <p:sp>
              <p:nvSpPr>
                <p:cNvPr id="42222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2223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425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2426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99" name="Group 1339"/>
              <p:cNvGrpSpPr>
                <a:grpSpLocks/>
              </p:cNvGrpSpPr>
              <p:nvPr/>
            </p:nvGrpSpPr>
            <p:grpSpPr bwMode="auto">
              <a:xfrm>
                <a:off x="2000" y="11622"/>
                <a:ext cx="975" cy="869"/>
                <a:chOff x="7520" y="10670"/>
                <a:chExt cx="975" cy="869"/>
              </a:xfrm>
            </p:grpSpPr>
            <p:sp>
              <p:nvSpPr>
                <p:cNvPr id="42218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2219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417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2418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00" name="Group 1344"/>
              <p:cNvGrpSpPr>
                <a:grpSpLocks/>
              </p:cNvGrpSpPr>
              <p:nvPr/>
            </p:nvGrpSpPr>
            <p:grpSpPr bwMode="auto">
              <a:xfrm>
                <a:off x="2340" y="12200"/>
                <a:ext cx="975" cy="869"/>
                <a:chOff x="7520" y="10670"/>
                <a:chExt cx="975" cy="869"/>
              </a:xfrm>
            </p:grpSpPr>
            <p:sp>
              <p:nvSpPr>
                <p:cNvPr id="42214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2215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409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2410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01" name="Group 1349"/>
              <p:cNvGrpSpPr>
                <a:grpSpLocks/>
              </p:cNvGrpSpPr>
              <p:nvPr/>
            </p:nvGrpSpPr>
            <p:grpSpPr bwMode="auto">
              <a:xfrm>
                <a:off x="2705" y="12170"/>
                <a:ext cx="975" cy="869"/>
                <a:chOff x="7520" y="10670"/>
                <a:chExt cx="975" cy="869"/>
              </a:xfrm>
            </p:grpSpPr>
            <p:sp>
              <p:nvSpPr>
                <p:cNvPr id="42210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2211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401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2402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02" name="Group 1354"/>
              <p:cNvGrpSpPr>
                <a:grpSpLocks/>
              </p:cNvGrpSpPr>
              <p:nvPr/>
            </p:nvGrpSpPr>
            <p:grpSpPr bwMode="auto">
              <a:xfrm>
                <a:off x="2899" y="12020"/>
                <a:ext cx="975" cy="869"/>
                <a:chOff x="7520" y="10670"/>
                <a:chExt cx="975" cy="869"/>
              </a:xfrm>
            </p:grpSpPr>
            <p:sp>
              <p:nvSpPr>
                <p:cNvPr id="6174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175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393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2394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03" name="Group 1359"/>
              <p:cNvGrpSpPr>
                <a:grpSpLocks/>
              </p:cNvGrpSpPr>
              <p:nvPr/>
            </p:nvGrpSpPr>
            <p:grpSpPr bwMode="auto">
              <a:xfrm>
                <a:off x="1490" y="11265"/>
                <a:ext cx="975" cy="869"/>
                <a:chOff x="7520" y="10670"/>
                <a:chExt cx="975" cy="869"/>
              </a:xfrm>
            </p:grpSpPr>
            <p:sp>
              <p:nvSpPr>
                <p:cNvPr id="6170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171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385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2386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04" name="Group 1364"/>
              <p:cNvGrpSpPr>
                <a:grpSpLocks/>
              </p:cNvGrpSpPr>
              <p:nvPr/>
            </p:nvGrpSpPr>
            <p:grpSpPr bwMode="auto">
              <a:xfrm>
                <a:off x="2340" y="11799"/>
                <a:ext cx="975" cy="869"/>
                <a:chOff x="7520" y="10670"/>
                <a:chExt cx="975" cy="869"/>
              </a:xfrm>
            </p:grpSpPr>
            <p:sp>
              <p:nvSpPr>
                <p:cNvPr id="6166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167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377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2378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05" name="Group 1369"/>
              <p:cNvGrpSpPr>
                <a:grpSpLocks/>
              </p:cNvGrpSpPr>
              <p:nvPr/>
            </p:nvGrpSpPr>
            <p:grpSpPr bwMode="auto">
              <a:xfrm>
                <a:off x="1490" y="11055"/>
                <a:ext cx="975" cy="869"/>
                <a:chOff x="7520" y="10670"/>
                <a:chExt cx="975" cy="869"/>
              </a:xfrm>
            </p:grpSpPr>
            <p:sp>
              <p:nvSpPr>
                <p:cNvPr id="6162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163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369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2370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06" name="Group 1374"/>
              <p:cNvGrpSpPr>
                <a:grpSpLocks/>
              </p:cNvGrpSpPr>
              <p:nvPr/>
            </p:nvGrpSpPr>
            <p:grpSpPr bwMode="auto">
              <a:xfrm>
                <a:off x="2389" y="11456"/>
                <a:ext cx="975" cy="869"/>
                <a:chOff x="7520" y="10670"/>
                <a:chExt cx="975" cy="869"/>
              </a:xfrm>
            </p:grpSpPr>
            <p:sp>
              <p:nvSpPr>
                <p:cNvPr id="6158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159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361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2362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07" name="Group 1379"/>
              <p:cNvGrpSpPr>
                <a:grpSpLocks/>
              </p:cNvGrpSpPr>
              <p:nvPr/>
            </p:nvGrpSpPr>
            <p:grpSpPr bwMode="auto">
              <a:xfrm>
                <a:off x="1530" y="10878"/>
                <a:ext cx="975" cy="869"/>
                <a:chOff x="7520" y="10670"/>
                <a:chExt cx="975" cy="869"/>
              </a:xfrm>
            </p:grpSpPr>
            <p:sp>
              <p:nvSpPr>
                <p:cNvPr id="6154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155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353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2354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08" name="Group 1384"/>
              <p:cNvGrpSpPr>
                <a:grpSpLocks/>
              </p:cNvGrpSpPr>
              <p:nvPr/>
            </p:nvGrpSpPr>
            <p:grpSpPr bwMode="auto">
              <a:xfrm>
                <a:off x="2435" y="11276"/>
                <a:ext cx="975" cy="869"/>
                <a:chOff x="7520" y="10670"/>
                <a:chExt cx="975" cy="869"/>
              </a:xfrm>
            </p:grpSpPr>
            <p:sp>
              <p:nvSpPr>
                <p:cNvPr id="6150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151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345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2346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09" name="Group 1389"/>
              <p:cNvGrpSpPr>
                <a:grpSpLocks/>
              </p:cNvGrpSpPr>
              <p:nvPr/>
            </p:nvGrpSpPr>
            <p:grpSpPr bwMode="auto">
              <a:xfrm>
                <a:off x="2579" y="10896"/>
                <a:ext cx="975" cy="869"/>
                <a:chOff x="7520" y="10670"/>
                <a:chExt cx="975" cy="869"/>
              </a:xfrm>
            </p:grpSpPr>
            <p:sp>
              <p:nvSpPr>
                <p:cNvPr id="6145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147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337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2338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46" name="椭圆 193"/>
              <p:cNvSpPr>
                <a:spLocks noChangeArrowheads="1"/>
              </p:cNvSpPr>
              <p:nvPr/>
            </p:nvSpPr>
            <p:spPr bwMode="auto">
              <a:xfrm>
                <a:off x="3466" y="10948"/>
                <a:ext cx="435" cy="435"/>
              </a:xfrm>
              <a:prstGeom prst="ellipse">
                <a:avLst/>
              </a:prstGeom>
              <a:gradFill rotWithShape="1">
                <a:gsLst>
                  <a:gs pos="0">
                    <a:srgbClr val="4A4A4A">
                      <a:alpha val="35999"/>
                    </a:srgbClr>
                  </a:gs>
                  <a:gs pos="84000">
                    <a:srgbClr val="000000">
                      <a:alpha val="89760"/>
                    </a:srgbClr>
                  </a:gs>
                  <a:gs pos="100000">
                    <a:srgbClr val="9E9E9E"/>
                  </a:gs>
                </a:gsLst>
                <a:path path="shape">
                  <a:fillToRect l="50000" t="50000" r="50000" b="50000"/>
                </a:path>
              </a:gradFill>
              <a:ln w="2540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47" name="椭圆 193"/>
              <p:cNvSpPr>
                <a:spLocks noChangeArrowheads="1"/>
              </p:cNvSpPr>
              <p:nvPr/>
            </p:nvSpPr>
            <p:spPr bwMode="auto">
              <a:xfrm>
                <a:off x="1699" y="11991"/>
                <a:ext cx="435" cy="434"/>
              </a:xfrm>
              <a:prstGeom prst="ellipse">
                <a:avLst/>
              </a:prstGeom>
              <a:gradFill rotWithShape="1">
                <a:gsLst>
                  <a:gs pos="0">
                    <a:srgbClr val="4A4A4A">
                      <a:alpha val="35999"/>
                    </a:srgbClr>
                  </a:gs>
                  <a:gs pos="84000">
                    <a:srgbClr val="000000">
                      <a:alpha val="89760"/>
                    </a:srgbClr>
                  </a:gs>
                  <a:gs pos="100000">
                    <a:srgbClr val="9E9E9E"/>
                  </a:gs>
                </a:gsLst>
                <a:path path="shape">
                  <a:fillToRect l="50000" t="50000" r="50000" b="50000"/>
                </a:path>
              </a:gradFill>
              <a:ln w="2540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316" name="椭圆 194"/>
              <p:cNvSpPr>
                <a:spLocks noChangeArrowheads="1"/>
              </p:cNvSpPr>
              <p:nvPr/>
            </p:nvSpPr>
            <p:spPr bwMode="auto">
              <a:xfrm>
                <a:off x="2899" y="12605"/>
                <a:ext cx="435" cy="434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35999"/>
                    </a:srgbClr>
                  </a:gs>
                  <a:gs pos="100000">
                    <a:srgbClr val="9E9E9E"/>
                  </a:gs>
                </a:gsLst>
                <a:path path="shape">
                  <a:fillToRect l="50000" t="50000" r="50000" b="50000"/>
                </a:path>
              </a:gradFill>
              <a:ln w="2540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317" name="椭圆 194"/>
              <p:cNvSpPr>
                <a:spLocks noChangeArrowheads="1"/>
              </p:cNvSpPr>
              <p:nvPr/>
            </p:nvSpPr>
            <p:spPr bwMode="auto">
              <a:xfrm>
                <a:off x="2505" y="12668"/>
                <a:ext cx="435" cy="434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35999"/>
                    </a:srgbClr>
                  </a:gs>
                  <a:gs pos="100000">
                    <a:srgbClr val="9E9E9E"/>
                  </a:gs>
                </a:gsLst>
                <a:path path="shape">
                  <a:fillToRect l="50000" t="50000" r="50000" b="50000"/>
                </a:path>
              </a:gradFill>
              <a:ln w="2540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318" name="椭圆 194"/>
              <p:cNvSpPr>
                <a:spLocks noChangeArrowheads="1"/>
              </p:cNvSpPr>
              <p:nvPr/>
            </p:nvSpPr>
            <p:spPr bwMode="auto">
              <a:xfrm>
                <a:off x="1565" y="11991"/>
                <a:ext cx="435" cy="434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35999"/>
                    </a:srgbClr>
                  </a:gs>
                  <a:gs pos="100000">
                    <a:srgbClr val="9E9E9E"/>
                  </a:gs>
                </a:gsLst>
                <a:path path="shape">
                  <a:fillToRect l="50000" t="50000" r="50000" b="50000"/>
                </a:path>
              </a:gradFill>
              <a:ln w="2540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319" name="椭圆 194"/>
              <p:cNvSpPr>
                <a:spLocks noChangeArrowheads="1"/>
              </p:cNvSpPr>
              <p:nvPr/>
            </p:nvSpPr>
            <p:spPr bwMode="auto">
              <a:xfrm>
                <a:off x="3214" y="10669"/>
                <a:ext cx="435" cy="434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35999"/>
                    </a:srgbClr>
                  </a:gs>
                  <a:gs pos="100000">
                    <a:srgbClr val="9E9E9E"/>
                  </a:gs>
                </a:gsLst>
                <a:path path="shape">
                  <a:fillToRect l="50000" t="50000" r="50000" b="50000"/>
                </a:path>
              </a:gradFill>
              <a:ln w="2540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52" name="椭圆 193"/>
              <p:cNvSpPr>
                <a:spLocks noChangeArrowheads="1"/>
              </p:cNvSpPr>
              <p:nvPr/>
            </p:nvSpPr>
            <p:spPr bwMode="auto">
              <a:xfrm>
                <a:off x="3634" y="11799"/>
                <a:ext cx="435" cy="435"/>
              </a:xfrm>
              <a:prstGeom prst="ellipse">
                <a:avLst/>
              </a:prstGeom>
              <a:gradFill rotWithShape="1">
                <a:gsLst>
                  <a:gs pos="0">
                    <a:srgbClr val="4A4A4A">
                      <a:alpha val="35999"/>
                    </a:srgbClr>
                  </a:gs>
                  <a:gs pos="84000">
                    <a:srgbClr val="000000">
                      <a:alpha val="89760"/>
                    </a:srgbClr>
                  </a:gs>
                  <a:gs pos="100000">
                    <a:srgbClr val="9E9E9E"/>
                  </a:gs>
                </a:gsLst>
                <a:path path="shape">
                  <a:fillToRect l="50000" t="50000" r="50000" b="50000"/>
                </a:path>
              </a:gradFill>
              <a:ln w="2540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53" name="椭圆 193"/>
              <p:cNvSpPr>
                <a:spLocks noChangeArrowheads="1"/>
              </p:cNvSpPr>
              <p:nvPr/>
            </p:nvSpPr>
            <p:spPr bwMode="auto">
              <a:xfrm>
                <a:off x="1460" y="11537"/>
                <a:ext cx="435" cy="434"/>
              </a:xfrm>
              <a:prstGeom prst="ellipse">
                <a:avLst/>
              </a:prstGeom>
              <a:gradFill rotWithShape="1">
                <a:gsLst>
                  <a:gs pos="0">
                    <a:srgbClr val="4A4A4A">
                      <a:alpha val="35999"/>
                    </a:srgbClr>
                  </a:gs>
                  <a:gs pos="84000">
                    <a:srgbClr val="000000">
                      <a:alpha val="89760"/>
                    </a:srgbClr>
                  </a:gs>
                  <a:gs pos="100000">
                    <a:srgbClr val="9E9E9E"/>
                  </a:gs>
                </a:gsLst>
                <a:path path="shape">
                  <a:fillToRect l="50000" t="50000" r="50000" b="50000"/>
                </a:path>
              </a:gradFill>
              <a:ln w="2540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326" name="椭圆 194"/>
              <p:cNvSpPr>
                <a:spLocks noChangeArrowheads="1"/>
              </p:cNvSpPr>
              <p:nvPr/>
            </p:nvSpPr>
            <p:spPr bwMode="auto">
              <a:xfrm>
                <a:off x="2404" y="10498"/>
                <a:ext cx="435" cy="434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35999"/>
                    </a:srgbClr>
                  </a:gs>
                  <a:gs pos="100000">
                    <a:srgbClr val="9E9E9E"/>
                  </a:gs>
                </a:gsLst>
                <a:path path="shape">
                  <a:fillToRect l="50000" t="50000" r="50000" b="50000"/>
                </a:path>
              </a:gradFill>
              <a:ln w="2540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327" name="椭圆 194"/>
              <p:cNvSpPr>
                <a:spLocks noChangeArrowheads="1"/>
              </p:cNvSpPr>
              <p:nvPr/>
            </p:nvSpPr>
            <p:spPr bwMode="auto">
              <a:xfrm>
                <a:off x="3554" y="12027"/>
                <a:ext cx="435" cy="434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35999"/>
                    </a:srgbClr>
                  </a:gs>
                  <a:gs pos="100000">
                    <a:srgbClr val="9E9E9E"/>
                  </a:gs>
                </a:gsLst>
                <a:path path="shape">
                  <a:fillToRect l="50000" t="50000" r="50000" b="50000"/>
                </a:path>
              </a:gradFill>
              <a:ln w="2540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6144" name="椭圆 193"/>
              <p:cNvSpPr>
                <a:spLocks noChangeArrowheads="1"/>
              </p:cNvSpPr>
              <p:nvPr/>
            </p:nvSpPr>
            <p:spPr bwMode="auto">
              <a:xfrm>
                <a:off x="2284" y="11301"/>
                <a:ext cx="435" cy="434"/>
              </a:xfrm>
              <a:prstGeom prst="ellipse">
                <a:avLst/>
              </a:prstGeom>
              <a:gradFill rotWithShape="1">
                <a:gsLst>
                  <a:gs pos="0">
                    <a:srgbClr val="4A4A4A">
                      <a:alpha val="35999"/>
                    </a:srgbClr>
                  </a:gs>
                  <a:gs pos="84000">
                    <a:srgbClr val="000000">
                      <a:alpha val="89760"/>
                    </a:srgbClr>
                  </a:gs>
                  <a:gs pos="100000">
                    <a:srgbClr val="9E9E9E"/>
                  </a:gs>
                </a:gsLst>
                <a:path path="shape">
                  <a:fillToRect l="50000" t="50000" r="50000" b="50000"/>
                </a:path>
              </a:gradFill>
              <a:ln w="2540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2066" name="Group 1405"/>
            <p:cNvGrpSpPr>
              <a:grpSpLocks/>
            </p:cNvGrpSpPr>
            <p:nvPr/>
          </p:nvGrpSpPr>
          <p:grpSpPr bwMode="auto">
            <a:xfrm>
              <a:off x="7564518" y="277796"/>
              <a:ext cx="608046" cy="542727"/>
              <a:chOff x="7520" y="10670"/>
              <a:chExt cx="975" cy="869"/>
            </a:xfrm>
          </p:grpSpPr>
          <p:sp>
            <p:nvSpPr>
              <p:cNvPr id="242" name="椭圆 193"/>
              <p:cNvSpPr>
                <a:spLocks noChangeArrowheads="1"/>
              </p:cNvSpPr>
              <p:nvPr/>
            </p:nvSpPr>
            <p:spPr bwMode="auto">
              <a:xfrm>
                <a:off x="7790" y="10670"/>
                <a:ext cx="435" cy="435"/>
              </a:xfrm>
              <a:prstGeom prst="ellipse">
                <a:avLst/>
              </a:prstGeom>
              <a:gradFill rotWithShape="1">
                <a:gsLst>
                  <a:gs pos="0">
                    <a:srgbClr val="4A4A4A">
                      <a:alpha val="35999"/>
                    </a:srgbClr>
                  </a:gs>
                  <a:gs pos="84000">
                    <a:srgbClr val="000000">
                      <a:alpha val="89760"/>
                    </a:srgbClr>
                  </a:gs>
                  <a:gs pos="100000">
                    <a:srgbClr val="9E9E9E"/>
                  </a:gs>
                </a:gsLst>
                <a:path path="shape">
                  <a:fillToRect l="50000" t="50000" r="50000" b="50000"/>
                </a:path>
              </a:gradFill>
              <a:ln w="2540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43" name="椭圆 193"/>
              <p:cNvSpPr>
                <a:spLocks noChangeArrowheads="1"/>
              </p:cNvSpPr>
              <p:nvPr/>
            </p:nvSpPr>
            <p:spPr bwMode="auto">
              <a:xfrm>
                <a:off x="7790" y="11105"/>
                <a:ext cx="435" cy="434"/>
              </a:xfrm>
              <a:prstGeom prst="ellipse">
                <a:avLst/>
              </a:prstGeom>
              <a:gradFill rotWithShape="1">
                <a:gsLst>
                  <a:gs pos="0">
                    <a:srgbClr val="4A4A4A">
                      <a:alpha val="35999"/>
                    </a:srgbClr>
                  </a:gs>
                  <a:gs pos="84000">
                    <a:srgbClr val="000000">
                      <a:alpha val="89760"/>
                    </a:srgbClr>
                  </a:gs>
                  <a:gs pos="100000">
                    <a:srgbClr val="9E9E9E"/>
                  </a:gs>
                </a:gsLst>
                <a:path path="shape">
                  <a:fillToRect l="50000" t="50000" r="50000" b="50000"/>
                </a:path>
              </a:gradFill>
              <a:ln w="2540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285" name="椭圆 194"/>
              <p:cNvSpPr>
                <a:spLocks noChangeArrowheads="1"/>
              </p:cNvSpPr>
              <p:nvPr/>
            </p:nvSpPr>
            <p:spPr bwMode="auto">
              <a:xfrm>
                <a:off x="8060" y="10895"/>
                <a:ext cx="435" cy="434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35999"/>
                    </a:srgbClr>
                  </a:gs>
                  <a:gs pos="100000">
                    <a:srgbClr val="9E9E9E"/>
                  </a:gs>
                </a:gsLst>
                <a:path path="shape">
                  <a:fillToRect l="50000" t="50000" r="50000" b="50000"/>
                </a:path>
              </a:gradFill>
              <a:ln w="2540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286" name="椭圆 194"/>
              <p:cNvSpPr>
                <a:spLocks noChangeArrowheads="1"/>
              </p:cNvSpPr>
              <p:nvPr/>
            </p:nvSpPr>
            <p:spPr bwMode="auto">
              <a:xfrm>
                <a:off x="7520" y="10925"/>
                <a:ext cx="435" cy="434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35999"/>
                    </a:srgbClr>
                  </a:gs>
                  <a:gs pos="100000">
                    <a:srgbClr val="9E9E9E"/>
                  </a:gs>
                </a:gsLst>
                <a:path path="shape">
                  <a:fillToRect l="50000" t="50000" r="50000" b="50000"/>
                </a:path>
              </a:gradFill>
              <a:ln w="2540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2067" name="Group 1411"/>
            <p:cNvGrpSpPr>
              <a:grpSpLocks/>
            </p:cNvGrpSpPr>
            <p:nvPr/>
          </p:nvGrpSpPr>
          <p:grpSpPr bwMode="auto">
            <a:xfrm>
              <a:off x="7418810" y="943827"/>
              <a:ext cx="1578494" cy="1575869"/>
              <a:chOff x="6689" y="6253"/>
              <a:chExt cx="2609" cy="2604"/>
            </a:xfrm>
          </p:grpSpPr>
          <p:grpSp>
            <p:nvGrpSpPr>
              <p:cNvPr id="2069" name="Group 1412"/>
              <p:cNvGrpSpPr>
                <a:grpSpLocks/>
              </p:cNvGrpSpPr>
              <p:nvPr/>
            </p:nvGrpSpPr>
            <p:grpSpPr bwMode="auto">
              <a:xfrm>
                <a:off x="7903" y="6253"/>
                <a:ext cx="975" cy="869"/>
                <a:chOff x="7520" y="10670"/>
                <a:chExt cx="975" cy="869"/>
              </a:xfrm>
            </p:grpSpPr>
            <p:sp>
              <p:nvSpPr>
                <p:cNvPr id="238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39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277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2278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70" name="Group 1417"/>
              <p:cNvGrpSpPr>
                <a:grpSpLocks/>
              </p:cNvGrpSpPr>
              <p:nvPr/>
            </p:nvGrpSpPr>
            <p:grpSpPr bwMode="auto">
              <a:xfrm>
                <a:off x="7538" y="6253"/>
                <a:ext cx="975" cy="869"/>
                <a:chOff x="7520" y="10670"/>
                <a:chExt cx="975" cy="869"/>
              </a:xfrm>
            </p:grpSpPr>
            <p:sp>
              <p:nvSpPr>
                <p:cNvPr id="230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31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269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2270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71" name="Group 1422"/>
              <p:cNvGrpSpPr>
                <a:grpSpLocks/>
              </p:cNvGrpSpPr>
              <p:nvPr/>
            </p:nvGrpSpPr>
            <p:grpSpPr bwMode="auto">
              <a:xfrm>
                <a:off x="7198" y="6328"/>
                <a:ext cx="975" cy="869"/>
                <a:chOff x="7520" y="10670"/>
                <a:chExt cx="975" cy="869"/>
              </a:xfrm>
            </p:grpSpPr>
            <p:sp>
              <p:nvSpPr>
                <p:cNvPr id="226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27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261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2262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72" name="Group 1427"/>
              <p:cNvGrpSpPr>
                <a:grpSpLocks/>
              </p:cNvGrpSpPr>
              <p:nvPr/>
            </p:nvGrpSpPr>
            <p:grpSpPr bwMode="auto">
              <a:xfrm>
                <a:off x="6928" y="6394"/>
                <a:ext cx="975" cy="869"/>
                <a:chOff x="7520" y="10670"/>
                <a:chExt cx="975" cy="869"/>
              </a:xfrm>
            </p:grpSpPr>
            <p:sp>
              <p:nvSpPr>
                <p:cNvPr id="42142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2143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253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2254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73" name="Group 1432"/>
              <p:cNvGrpSpPr>
                <a:grpSpLocks/>
              </p:cNvGrpSpPr>
              <p:nvPr/>
            </p:nvGrpSpPr>
            <p:grpSpPr bwMode="auto">
              <a:xfrm>
                <a:off x="7538" y="6831"/>
                <a:ext cx="975" cy="869"/>
                <a:chOff x="7520" y="10670"/>
                <a:chExt cx="975" cy="869"/>
              </a:xfrm>
            </p:grpSpPr>
            <p:sp>
              <p:nvSpPr>
                <p:cNvPr id="42138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2139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245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2246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74" name="Group 1437"/>
              <p:cNvGrpSpPr>
                <a:grpSpLocks/>
              </p:cNvGrpSpPr>
              <p:nvPr/>
            </p:nvGrpSpPr>
            <p:grpSpPr bwMode="auto">
              <a:xfrm>
                <a:off x="7078" y="7347"/>
                <a:ext cx="975" cy="869"/>
                <a:chOff x="7520" y="10670"/>
                <a:chExt cx="975" cy="869"/>
              </a:xfrm>
            </p:grpSpPr>
            <p:sp>
              <p:nvSpPr>
                <p:cNvPr id="42134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2135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237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2238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75" name="Group 1442"/>
              <p:cNvGrpSpPr>
                <a:grpSpLocks/>
              </p:cNvGrpSpPr>
              <p:nvPr/>
            </p:nvGrpSpPr>
            <p:grpSpPr bwMode="auto">
              <a:xfrm>
                <a:off x="7973" y="7490"/>
                <a:ext cx="975" cy="869"/>
                <a:chOff x="7520" y="10670"/>
                <a:chExt cx="975" cy="869"/>
              </a:xfrm>
            </p:grpSpPr>
            <p:sp>
              <p:nvSpPr>
                <p:cNvPr id="42130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2131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229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2230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76" name="Group 1447"/>
              <p:cNvGrpSpPr>
                <a:grpSpLocks/>
              </p:cNvGrpSpPr>
              <p:nvPr/>
            </p:nvGrpSpPr>
            <p:grpSpPr bwMode="auto">
              <a:xfrm>
                <a:off x="6689" y="7266"/>
                <a:ext cx="975" cy="869"/>
                <a:chOff x="7520" y="10670"/>
                <a:chExt cx="975" cy="869"/>
              </a:xfrm>
            </p:grpSpPr>
            <p:sp>
              <p:nvSpPr>
                <p:cNvPr id="42126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2127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221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2222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77" name="Group 1452"/>
              <p:cNvGrpSpPr>
                <a:grpSpLocks/>
              </p:cNvGrpSpPr>
              <p:nvPr/>
            </p:nvGrpSpPr>
            <p:grpSpPr bwMode="auto">
              <a:xfrm>
                <a:off x="7198" y="7955"/>
                <a:ext cx="975" cy="869"/>
                <a:chOff x="7520" y="10670"/>
                <a:chExt cx="975" cy="869"/>
              </a:xfrm>
            </p:grpSpPr>
            <p:sp>
              <p:nvSpPr>
                <p:cNvPr id="42122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2123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213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2214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78" name="Group 1457"/>
              <p:cNvGrpSpPr>
                <a:grpSpLocks/>
              </p:cNvGrpSpPr>
              <p:nvPr/>
            </p:nvGrpSpPr>
            <p:grpSpPr bwMode="auto">
              <a:xfrm>
                <a:off x="6833" y="7664"/>
                <a:ext cx="975" cy="869"/>
                <a:chOff x="7520" y="10670"/>
                <a:chExt cx="975" cy="869"/>
              </a:xfrm>
            </p:grpSpPr>
            <p:sp>
              <p:nvSpPr>
                <p:cNvPr id="42118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2119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205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2206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79" name="Group 1462"/>
              <p:cNvGrpSpPr>
                <a:grpSpLocks/>
              </p:cNvGrpSpPr>
              <p:nvPr/>
            </p:nvGrpSpPr>
            <p:grpSpPr bwMode="auto">
              <a:xfrm>
                <a:off x="8243" y="6763"/>
                <a:ext cx="975" cy="869"/>
                <a:chOff x="7520" y="10670"/>
                <a:chExt cx="975" cy="869"/>
              </a:xfrm>
            </p:grpSpPr>
            <p:sp>
              <p:nvSpPr>
                <p:cNvPr id="42015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2115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197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2198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80" name="Group 1467"/>
              <p:cNvGrpSpPr>
                <a:grpSpLocks/>
              </p:cNvGrpSpPr>
              <p:nvPr/>
            </p:nvGrpSpPr>
            <p:grpSpPr bwMode="auto">
              <a:xfrm>
                <a:off x="8323" y="7056"/>
                <a:ext cx="975" cy="869"/>
                <a:chOff x="7520" y="10670"/>
                <a:chExt cx="975" cy="869"/>
              </a:xfrm>
            </p:grpSpPr>
            <p:sp>
              <p:nvSpPr>
                <p:cNvPr id="42011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2012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189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2190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81" name="Group 1472"/>
              <p:cNvGrpSpPr>
                <a:grpSpLocks/>
              </p:cNvGrpSpPr>
              <p:nvPr/>
            </p:nvGrpSpPr>
            <p:grpSpPr bwMode="auto">
              <a:xfrm>
                <a:off x="7229" y="7377"/>
                <a:ext cx="975" cy="869"/>
                <a:chOff x="7520" y="10670"/>
                <a:chExt cx="975" cy="869"/>
              </a:xfrm>
            </p:grpSpPr>
            <p:sp>
              <p:nvSpPr>
                <p:cNvPr id="42007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2008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181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2182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82" name="Group 1477"/>
              <p:cNvGrpSpPr>
                <a:grpSpLocks/>
              </p:cNvGrpSpPr>
              <p:nvPr/>
            </p:nvGrpSpPr>
            <p:grpSpPr bwMode="auto">
              <a:xfrm>
                <a:off x="7569" y="7955"/>
                <a:ext cx="975" cy="869"/>
                <a:chOff x="7520" y="10670"/>
                <a:chExt cx="975" cy="869"/>
              </a:xfrm>
            </p:grpSpPr>
            <p:sp>
              <p:nvSpPr>
                <p:cNvPr id="42003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2004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173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2174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83" name="Group 1482"/>
              <p:cNvGrpSpPr>
                <a:grpSpLocks/>
              </p:cNvGrpSpPr>
              <p:nvPr/>
            </p:nvGrpSpPr>
            <p:grpSpPr bwMode="auto">
              <a:xfrm>
                <a:off x="7934" y="7925"/>
                <a:ext cx="975" cy="869"/>
                <a:chOff x="7520" y="10670"/>
                <a:chExt cx="975" cy="869"/>
              </a:xfrm>
            </p:grpSpPr>
            <p:sp>
              <p:nvSpPr>
                <p:cNvPr id="41999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2000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165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2166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84" name="Group 1487"/>
              <p:cNvGrpSpPr>
                <a:grpSpLocks/>
              </p:cNvGrpSpPr>
              <p:nvPr/>
            </p:nvGrpSpPr>
            <p:grpSpPr bwMode="auto">
              <a:xfrm>
                <a:off x="8128" y="7775"/>
                <a:ext cx="975" cy="869"/>
                <a:chOff x="7520" y="10670"/>
                <a:chExt cx="975" cy="869"/>
              </a:xfrm>
            </p:grpSpPr>
            <p:sp>
              <p:nvSpPr>
                <p:cNvPr id="31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1996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157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2158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85" name="Group 1492"/>
              <p:cNvGrpSpPr>
                <a:grpSpLocks/>
              </p:cNvGrpSpPr>
              <p:nvPr/>
            </p:nvGrpSpPr>
            <p:grpSpPr bwMode="auto">
              <a:xfrm>
                <a:off x="6719" y="7020"/>
                <a:ext cx="975" cy="869"/>
                <a:chOff x="7520" y="10670"/>
                <a:chExt cx="975" cy="869"/>
              </a:xfrm>
            </p:grpSpPr>
            <p:sp>
              <p:nvSpPr>
                <p:cNvPr id="27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8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149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2150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86" name="Group 1497"/>
              <p:cNvGrpSpPr>
                <a:grpSpLocks/>
              </p:cNvGrpSpPr>
              <p:nvPr/>
            </p:nvGrpSpPr>
            <p:grpSpPr bwMode="auto">
              <a:xfrm>
                <a:off x="6719" y="6810"/>
                <a:ext cx="975" cy="869"/>
                <a:chOff x="7520" y="10670"/>
                <a:chExt cx="975" cy="869"/>
              </a:xfrm>
            </p:grpSpPr>
            <p:sp>
              <p:nvSpPr>
                <p:cNvPr id="23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4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141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2142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87" name="Group 1502"/>
              <p:cNvGrpSpPr>
                <a:grpSpLocks/>
              </p:cNvGrpSpPr>
              <p:nvPr/>
            </p:nvGrpSpPr>
            <p:grpSpPr bwMode="auto">
              <a:xfrm>
                <a:off x="7618" y="7211"/>
                <a:ext cx="975" cy="869"/>
                <a:chOff x="7520" y="10670"/>
                <a:chExt cx="975" cy="869"/>
              </a:xfrm>
            </p:grpSpPr>
            <p:sp>
              <p:nvSpPr>
                <p:cNvPr id="19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0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133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2134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88" name="Group 1507"/>
              <p:cNvGrpSpPr>
                <a:grpSpLocks/>
              </p:cNvGrpSpPr>
              <p:nvPr/>
            </p:nvGrpSpPr>
            <p:grpSpPr bwMode="auto">
              <a:xfrm>
                <a:off x="6759" y="6633"/>
                <a:ext cx="975" cy="869"/>
                <a:chOff x="7520" y="10670"/>
                <a:chExt cx="975" cy="869"/>
              </a:xfrm>
            </p:grpSpPr>
            <p:sp>
              <p:nvSpPr>
                <p:cNvPr id="15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6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125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2126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89" name="Group 1512"/>
              <p:cNvGrpSpPr>
                <a:grpSpLocks/>
              </p:cNvGrpSpPr>
              <p:nvPr/>
            </p:nvGrpSpPr>
            <p:grpSpPr bwMode="auto">
              <a:xfrm>
                <a:off x="7664" y="7031"/>
                <a:ext cx="975" cy="869"/>
                <a:chOff x="7520" y="10670"/>
                <a:chExt cx="975" cy="869"/>
              </a:xfrm>
            </p:grpSpPr>
            <p:sp>
              <p:nvSpPr>
                <p:cNvPr id="9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117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2118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33" name="椭圆 193"/>
              <p:cNvSpPr>
                <a:spLocks noChangeArrowheads="1"/>
              </p:cNvSpPr>
              <p:nvPr/>
            </p:nvSpPr>
            <p:spPr bwMode="auto">
              <a:xfrm>
                <a:off x="8695" y="6703"/>
                <a:ext cx="435" cy="435"/>
              </a:xfrm>
              <a:prstGeom prst="ellipse">
                <a:avLst/>
              </a:prstGeom>
              <a:gradFill rotWithShape="1">
                <a:gsLst>
                  <a:gs pos="0">
                    <a:srgbClr val="4A4A4A">
                      <a:alpha val="35999"/>
                    </a:srgbClr>
                  </a:gs>
                  <a:gs pos="84000">
                    <a:srgbClr val="000000">
                      <a:alpha val="89760"/>
                    </a:srgbClr>
                  </a:gs>
                  <a:gs pos="100000">
                    <a:srgbClr val="9E9E9E"/>
                  </a:gs>
                </a:gsLst>
                <a:path path="shape">
                  <a:fillToRect l="50000" t="50000" r="50000" b="50000"/>
                </a:path>
              </a:gradFill>
              <a:ln w="2540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34" name="椭圆 193"/>
              <p:cNvSpPr>
                <a:spLocks noChangeArrowheads="1"/>
              </p:cNvSpPr>
              <p:nvPr/>
            </p:nvSpPr>
            <p:spPr bwMode="auto">
              <a:xfrm>
                <a:off x="6928" y="7746"/>
                <a:ext cx="435" cy="434"/>
              </a:xfrm>
              <a:prstGeom prst="ellipse">
                <a:avLst/>
              </a:prstGeom>
              <a:gradFill rotWithShape="1">
                <a:gsLst>
                  <a:gs pos="0">
                    <a:srgbClr val="4A4A4A">
                      <a:alpha val="35999"/>
                    </a:srgbClr>
                  </a:gs>
                  <a:gs pos="84000">
                    <a:srgbClr val="000000">
                      <a:alpha val="89760"/>
                    </a:srgbClr>
                  </a:gs>
                  <a:gs pos="100000">
                    <a:srgbClr val="9E9E9E"/>
                  </a:gs>
                </a:gsLst>
                <a:path path="shape">
                  <a:fillToRect l="50000" t="50000" r="50000" b="50000"/>
                </a:path>
              </a:gradFill>
              <a:ln w="2540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096" name="椭圆 194"/>
              <p:cNvSpPr>
                <a:spLocks noChangeArrowheads="1"/>
              </p:cNvSpPr>
              <p:nvPr/>
            </p:nvSpPr>
            <p:spPr bwMode="auto">
              <a:xfrm>
                <a:off x="8128" y="8360"/>
                <a:ext cx="435" cy="434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35999"/>
                    </a:srgbClr>
                  </a:gs>
                  <a:gs pos="100000">
                    <a:srgbClr val="9E9E9E"/>
                  </a:gs>
                </a:gsLst>
                <a:path path="shape">
                  <a:fillToRect l="50000" t="50000" r="50000" b="50000"/>
                </a:path>
              </a:gradFill>
              <a:ln w="2540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097" name="椭圆 194"/>
              <p:cNvSpPr>
                <a:spLocks noChangeArrowheads="1"/>
              </p:cNvSpPr>
              <p:nvPr/>
            </p:nvSpPr>
            <p:spPr bwMode="auto">
              <a:xfrm>
                <a:off x="7734" y="8423"/>
                <a:ext cx="435" cy="434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35999"/>
                    </a:srgbClr>
                  </a:gs>
                  <a:gs pos="100000">
                    <a:srgbClr val="9E9E9E"/>
                  </a:gs>
                </a:gsLst>
                <a:path path="shape">
                  <a:fillToRect l="50000" t="50000" r="50000" b="50000"/>
                </a:path>
              </a:gradFill>
              <a:ln w="2540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098" name="椭圆 194"/>
              <p:cNvSpPr>
                <a:spLocks noChangeArrowheads="1"/>
              </p:cNvSpPr>
              <p:nvPr/>
            </p:nvSpPr>
            <p:spPr bwMode="auto">
              <a:xfrm>
                <a:off x="6794" y="7746"/>
                <a:ext cx="435" cy="434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35999"/>
                    </a:srgbClr>
                  </a:gs>
                  <a:gs pos="100000">
                    <a:srgbClr val="9E9E9E"/>
                  </a:gs>
                </a:gsLst>
                <a:path path="shape">
                  <a:fillToRect l="50000" t="50000" r="50000" b="50000"/>
                </a:path>
              </a:gradFill>
              <a:ln w="2540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099" name="椭圆 194"/>
              <p:cNvSpPr>
                <a:spLocks noChangeArrowheads="1"/>
              </p:cNvSpPr>
              <p:nvPr/>
            </p:nvSpPr>
            <p:spPr bwMode="auto">
              <a:xfrm>
                <a:off x="8443" y="6424"/>
                <a:ext cx="435" cy="434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35999"/>
                    </a:srgbClr>
                  </a:gs>
                  <a:gs pos="100000">
                    <a:srgbClr val="9E9E9E"/>
                  </a:gs>
                </a:gsLst>
                <a:path path="shape">
                  <a:fillToRect l="50000" t="50000" r="50000" b="50000"/>
                </a:path>
              </a:gradFill>
              <a:ln w="2540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4" name="椭圆 193"/>
              <p:cNvSpPr>
                <a:spLocks noChangeArrowheads="1"/>
              </p:cNvSpPr>
              <p:nvPr/>
            </p:nvSpPr>
            <p:spPr bwMode="auto">
              <a:xfrm>
                <a:off x="8863" y="7554"/>
                <a:ext cx="435" cy="435"/>
              </a:xfrm>
              <a:prstGeom prst="ellipse">
                <a:avLst/>
              </a:prstGeom>
              <a:gradFill rotWithShape="1">
                <a:gsLst>
                  <a:gs pos="0">
                    <a:srgbClr val="4A4A4A">
                      <a:alpha val="35999"/>
                    </a:srgbClr>
                  </a:gs>
                  <a:gs pos="84000">
                    <a:srgbClr val="000000">
                      <a:alpha val="89760"/>
                    </a:srgbClr>
                  </a:gs>
                  <a:gs pos="100000">
                    <a:srgbClr val="9E9E9E"/>
                  </a:gs>
                </a:gsLst>
                <a:path path="shape">
                  <a:fillToRect l="50000" t="50000" r="50000" b="50000"/>
                </a:path>
              </a:gradFill>
              <a:ln w="2540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" name="椭圆 193"/>
              <p:cNvSpPr>
                <a:spLocks noChangeArrowheads="1"/>
              </p:cNvSpPr>
              <p:nvPr/>
            </p:nvSpPr>
            <p:spPr bwMode="auto">
              <a:xfrm>
                <a:off x="6689" y="7292"/>
                <a:ext cx="435" cy="434"/>
              </a:xfrm>
              <a:prstGeom prst="ellipse">
                <a:avLst/>
              </a:prstGeom>
              <a:gradFill rotWithShape="1">
                <a:gsLst>
                  <a:gs pos="0">
                    <a:srgbClr val="4A4A4A">
                      <a:alpha val="35999"/>
                    </a:srgbClr>
                  </a:gs>
                  <a:gs pos="84000">
                    <a:srgbClr val="000000">
                      <a:alpha val="89760"/>
                    </a:srgbClr>
                  </a:gs>
                  <a:gs pos="100000">
                    <a:srgbClr val="9E9E9E"/>
                  </a:gs>
                </a:gsLst>
                <a:path path="shape">
                  <a:fillToRect l="50000" t="50000" r="50000" b="50000"/>
                </a:path>
              </a:gradFill>
              <a:ln w="2540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106" name="椭圆 194"/>
              <p:cNvSpPr>
                <a:spLocks noChangeArrowheads="1"/>
              </p:cNvSpPr>
              <p:nvPr/>
            </p:nvSpPr>
            <p:spPr bwMode="auto">
              <a:xfrm>
                <a:off x="7633" y="6253"/>
                <a:ext cx="435" cy="434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35999"/>
                    </a:srgbClr>
                  </a:gs>
                  <a:gs pos="100000">
                    <a:srgbClr val="9E9E9E"/>
                  </a:gs>
                </a:gsLst>
                <a:path path="shape">
                  <a:fillToRect l="50000" t="50000" r="50000" b="50000"/>
                </a:path>
              </a:gradFill>
              <a:ln w="2540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107" name="椭圆 194"/>
              <p:cNvSpPr>
                <a:spLocks noChangeArrowheads="1"/>
              </p:cNvSpPr>
              <p:nvPr/>
            </p:nvSpPr>
            <p:spPr bwMode="auto">
              <a:xfrm>
                <a:off x="8783" y="7782"/>
                <a:ext cx="435" cy="434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35999"/>
                    </a:srgbClr>
                  </a:gs>
                  <a:gs pos="100000">
                    <a:srgbClr val="9E9E9E"/>
                  </a:gs>
                </a:gsLst>
                <a:path path="shape">
                  <a:fillToRect l="50000" t="50000" r="50000" b="50000"/>
                </a:path>
              </a:gradFill>
              <a:ln w="2540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8" name="椭圆 193"/>
              <p:cNvSpPr>
                <a:spLocks noChangeArrowheads="1"/>
              </p:cNvSpPr>
              <p:nvPr/>
            </p:nvSpPr>
            <p:spPr bwMode="auto">
              <a:xfrm>
                <a:off x="7513" y="7056"/>
                <a:ext cx="435" cy="434"/>
              </a:xfrm>
              <a:prstGeom prst="ellipse">
                <a:avLst/>
              </a:prstGeom>
              <a:gradFill rotWithShape="1">
                <a:gsLst>
                  <a:gs pos="0">
                    <a:srgbClr val="4A4A4A">
                      <a:alpha val="35999"/>
                    </a:srgbClr>
                  </a:gs>
                  <a:gs pos="84000">
                    <a:srgbClr val="000000">
                      <a:alpha val="89760"/>
                    </a:srgbClr>
                  </a:gs>
                  <a:gs pos="100000">
                    <a:srgbClr val="9E9E9E"/>
                  </a:gs>
                </a:gsLst>
                <a:path path="shape">
                  <a:fillToRect l="50000" t="50000" r="50000" b="50000"/>
                </a:path>
              </a:gradFill>
              <a:ln w="2540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cxnSp>
          <p:nvCxnSpPr>
            <p:cNvPr id="2068" name="AutoShape 1528"/>
            <p:cNvCxnSpPr>
              <a:cxnSpLocks noChangeShapeType="1"/>
            </p:cNvCxnSpPr>
            <p:nvPr/>
          </p:nvCxnSpPr>
          <p:spPr bwMode="auto">
            <a:xfrm>
              <a:off x="6666925" y="1801354"/>
              <a:ext cx="655682" cy="0"/>
            </a:xfrm>
            <a:prstGeom prst="straightConnector1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graphicFrame>
          <p:nvGraphicFramePr>
            <p:cNvPr id="2058" name="Object 1529"/>
            <p:cNvGraphicFramePr>
              <a:graphicFrameLocks noChangeAspect="1"/>
            </p:cNvGraphicFramePr>
            <p:nvPr/>
          </p:nvGraphicFramePr>
          <p:xfrm>
            <a:off x="5643570" y="2571744"/>
            <a:ext cx="788951" cy="5958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3" name="Equation" r:id="rId15" imgW="317160" imgH="241200" progId="Equation.3">
                    <p:embed/>
                  </p:oleObj>
                </mc:Choice>
                <mc:Fallback>
                  <p:oleObj name="Equation" r:id="rId15" imgW="31716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43570" y="2571744"/>
                          <a:ext cx="788951" cy="5958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9" name="Object 1530"/>
            <p:cNvGraphicFramePr>
              <a:graphicFrameLocks noChangeAspect="1"/>
            </p:cNvGraphicFramePr>
            <p:nvPr/>
          </p:nvGraphicFramePr>
          <p:xfrm>
            <a:off x="7999772" y="2583217"/>
            <a:ext cx="891679" cy="5600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4" name="Equation" r:id="rId17" imgW="380880" imgH="241200" progId="Equation.3">
                    <p:embed/>
                  </p:oleObj>
                </mc:Choice>
                <mc:Fallback>
                  <p:oleObj name="Equation" r:id="rId17" imgW="3808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99772" y="2583217"/>
                          <a:ext cx="891679" cy="56003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0" name="Object 1531"/>
            <p:cNvGraphicFramePr>
              <a:graphicFrameLocks noChangeAspect="1"/>
            </p:cNvGraphicFramePr>
            <p:nvPr/>
          </p:nvGraphicFramePr>
          <p:xfrm>
            <a:off x="8227389" y="207140"/>
            <a:ext cx="742878" cy="5786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5" name="Equation" r:id="rId19" imgW="291960" imgH="228600" progId="Equation.3">
                    <p:embed/>
                  </p:oleObj>
                </mc:Choice>
                <mc:Fallback>
                  <p:oleObj name="Equation" r:id="rId19" imgW="2919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27389" y="207140"/>
                          <a:ext cx="742878" cy="5786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6" name="Rectangle 2"/>
          <p:cNvSpPr txBox="1">
            <a:spLocks noChangeArrowheads="1"/>
          </p:cNvSpPr>
          <p:nvPr/>
        </p:nvSpPr>
        <p:spPr bwMode="auto">
          <a:xfrm>
            <a:off x="342760" y="711101"/>
            <a:ext cx="6728574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defRPr/>
            </a:pPr>
            <a:r>
              <a:rPr lang="en-US" altLang="zh-CN" sz="2800" b="1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2800" b="1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放射性元素的衰变</a:t>
            </a:r>
          </a:p>
        </p:txBody>
      </p:sp>
      <p:sp>
        <p:nvSpPr>
          <p:cNvPr id="268" name="Text Box 2"/>
          <p:cNvSpPr txBox="1">
            <a:spLocks noChangeArrowheads="1"/>
          </p:cNvSpPr>
          <p:nvPr/>
        </p:nvSpPr>
        <p:spPr bwMode="auto">
          <a:xfrm>
            <a:off x="470605" y="1393612"/>
            <a:ext cx="8349867" cy="1105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68288" indent="-268288" algn="l">
              <a:lnSpc>
                <a:spcPct val="123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800" b="1" kern="0" dirty="0" smtClean="0">
                <a:solidFill>
                  <a:srgbClr val="FF0000"/>
                </a:solidFill>
                <a:latin typeface="Times New Roman"/>
                <a:ea typeface="微软雅黑" panose="020B0503020204020204" pitchFamily="34" charset="-122"/>
                <a:cs typeface="Times New Roman"/>
              </a:rPr>
              <a:t>放射性衰变：</a:t>
            </a:r>
            <a:r>
              <a:rPr lang="zh-CN" altLang="en-US" sz="2800" b="1" kern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Symbol" pitchFamily="18" charset="2"/>
              </a:rPr>
              <a:t>原子核放出</a:t>
            </a:r>
            <a:r>
              <a:rPr lang="en-US" altLang="zh-CN" sz="2800" b="1" kern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Symbol" pitchFamily="18" charset="2"/>
              </a:rPr>
              <a:t> </a:t>
            </a:r>
            <a:r>
              <a:rPr lang="zh-CN" altLang="en-US" sz="2800" b="1" kern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粒子、</a:t>
            </a:r>
            <a:r>
              <a:rPr lang="el-GR" altLang="zh-CN" sz="2800" b="1" kern="0" dirty="0" smtClean="0">
                <a:solidFill>
                  <a:schemeClr val="tx2"/>
                </a:solidFill>
                <a:latin typeface="Times New Roman"/>
                <a:ea typeface="微软雅黑" panose="020B0503020204020204" pitchFamily="34" charset="-122"/>
                <a:cs typeface="Times New Roman"/>
              </a:rPr>
              <a:t>β</a:t>
            </a:r>
            <a:r>
              <a:rPr lang="zh-CN" altLang="en-US" sz="2800" b="1" kern="0" dirty="0" smtClean="0">
                <a:solidFill>
                  <a:schemeClr val="tx2"/>
                </a:solidFill>
                <a:latin typeface="Times New Roman"/>
                <a:ea typeface="微软雅黑" panose="020B0503020204020204" pitchFamily="34" charset="-122"/>
                <a:cs typeface="Times New Roman"/>
              </a:rPr>
              <a:t>粒子，变成另一种原子核</a:t>
            </a:r>
            <a:endParaRPr lang="en-US" altLang="zh-CN" sz="28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16467829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26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251520" y="817548"/>
            <a:ext cx="386770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68288" indent="-268288" algn="l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800" b="1" kern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Symbol" pitchFamily="18" charset="2"/>
              </a:rPr>
              <a:t></a:t>
            </a:r>
            <a:r>
              <a:rPr lang="zh-CN" altLang="en-US" sz="2800" b="1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Symbol" pitchFamily="18" charset="2"/>
              </a:rPr>
              <a:t>衰变</a:t>
            </a:r>
            <a:r>
              <a:rPr lang="en-US" altLang="zh-CN" sz="2800" b="1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Symbol" pitchFamily="18" charset="2"/>
              </a:rPr>
              <a:t>:</a:t>
            </a:r>
            <a:r>
              <a:rPr lang="zh-CN" altLang="en-US" sz="2800" b="1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放出</a:t>
            </a:r>
            <a:r>
              <a:rPr lang="zh-CN" altLang="en-US" sz="2800" b="1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Symbol" pitchFamily="18" charset="2"/>
              </a:rPr>
              <a:t></a:t>
            </a:r>
            <a:r>
              <a:rPr lang="zh-CN" altLang="en-US" sz="2800" b="1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粒子</a:t>
            </a:r>
            <a:endParaRPr lang="en-US" altLang="zh-CN" sz="2800" b="1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graphicFrame>
        <p:nvGraphicFramePr>
          <p:cNvPr id="43008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4470785"/>
              </p:ext>
            </p:extLst>
          </p:nvPr>
        </p:nvGraphicFramePr>
        <p:xfrm>
          <a:off x="467544" y="3789040"/>
          <a:ext cx="1211263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6" name="Equation" r:id="rId3" imgW="393480" imgH="241200" progId="Equation.DSMT4">
                  <p:embed/>
                </p:oleObj>
              </mc:Choice>
              <mc:Fallback>
                <p:oleObj name="Equation" r:id="rId3" imgW="393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3789040"/>
                        <a:ext cx="1211263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0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226998"/>
              </p:ext>
            </p:extLst>
          </p:nvPr>
        </p:nvGraphicFramePr>
        <p:xfrm>
          <a:off x="1985194" y="3789040"/>
          <a:ext cx="3709988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7" name="Equation" r:id="rId5" imgW="1206360" imgH="241200" progId="Equation.DSMT4">
                  <p:embed/>
                </p:oleObj>
              </mc:Choice>
              <mc:Fallback>
                <p:oleObj name="Equation" r:id="rId5" imgW="12063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5194" y="3789040"/>
                        <a:ext cx="3709988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4141317"/>
              </p:ext>
            </p:extLst>
          </p:nvPr>
        </p:nvGraphicFramePr>
        <p:xfrm>
          <a:off x="566614" y="2708920"/>
          <a:ext cx="3789362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8" name="Equation" r:id="rId7" imgW="1231560" imgH="241200" progId="Equation.DSMT4">
                  <p:embed/>
                </p:oleObj>
              </mc:Choice>
              <mc:Fallback>
                <p:oleObj name="Equation" r:id="rId7" imgW="1231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614" y="2708920"/>
                        <a:ext cx="3789362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6307204"/>
              </p:ext>
            </p:extLst>
          </p:nvPr>
        </p:nvGraphicFramePr>
        <p:xfrm>
          <a:off x="793378" y="1654200"/>
          <a:ext cx="1289050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9" name="Equation" r:id="rId9" imgW="419040" imgH="241200" progId="Equation.DSMT4">
                  <p:embed/>
                </p:oleObj>
              </mc:Choice>
              <mc:Fallback>
                <p:oleObj name="Equation" r:id="rId9" imgW="4190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378" y="1654200"/>
                        <a:ext cx="1289050" cy="757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2772316"/>
              </p:ext>
            </p:extLst>
          </p:nvPr>
        </p:nvGraphicFramePr>
        <p:xfrm>
          <a:off x="2068885" y="4817789"/>
          <a:ext cx="374967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0" name="Equation" r:id="rId11" imgW="1218960" imgH="241200" progId="Equation.DSMT4">
                  <p:embed/>
                </p:oleObj>
              </mc:Choice>
              <mc:Fallback>
                <p:oleObj name="Equation" r:id="rId11" imgW="12189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8885" y="4817789"/>
                        <a:ext cx="3749675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7140727"/>
              </p:ext>
            </p:extLst>
          </p:nvPr>
        </p:nvGraphicFramePr>
        <p:xfrm>
          <a:off x="611560" y="4797152"/>
          <a:ext cx="1285875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1" name="Equation" r:id="rId13" imgW="419040" imgH="241200" progId="Equation.DSMT4">
                  <p:embed/>
                </p:oleObj>
              </mc:Choice>
              <mc:Fallback>
                <p:oleObj name="Equation" r:id="rId13" imgW="4190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4797152"/>
                        <a:ext cx="1285875" cy="757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1122331"/>
              </p:ext>
            </p:extLst>
          </p:nvPr>
        </p:nvGraphicFramePr>
        <p:xfrm>
          <a:off x="2946028" y="1628800"/>
          <a:ext cx="97790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2" name="Equation" r:id="rId15" imgW="317160" imgH="241200" progId="Equation.DSMT4">
                  <p:embed/>
                </p:oleObj>
              </mc:Choice>
              <mc:Fallback>
                <p:oleObj name="Equation" r:id="rId15" imgW="3171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028" y="1628800"/>
                        <a:ext cx="977900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7052872"/>
              </p:ext>
            </p:extLst>
          </p:nvPr>
        </p:nvGraphicFramePr>
        <p:xfrm>
          <a:off x="2123703" y="1628800"/>
          <a:ext cx="938212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3" name="Equation" r:id="rId17" imgW="304560" imgH="241200" progId="Equation.DSMT4">
                  <p:embed/>
                </p:oleObj>
              </mc:Choice>
              <mc:Fallback>
                <p:oleObj name="Equation" r:id="rId17" imgW="304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03" y="1628800"/>
                        <a:ext cx="938212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87" name="组合 257"/>
          <p:cNvGrpSpPr>
            <a:grpSpLocks/>
          </p:cNvGrpSpPr>
          <p:nvPr/>
        </p:nvGrpSpPr>
        <p:grpSpPr bwMode="auto">
          <a:xfrm>
            <a:off x="4572000" y="764704"/>
            <a:ext cx="4286250" cy="3000375"/>
            <a:chOff x="5214938" y="214290"/>
            <a:chExt cx="4287026" cy="3000396"/>
          </a:xfrm>
        </p:grpSpPr>
        <p:cxnSp>
          <p:nvCxnSpPr>
            <p:cNvPr id="3089" name="AutoShape 1033"/>
            <p:cNvCxnSpPr>
              <a:cxnSpLocks noChangeShapeType="1"/>
            </p:cNvCxnSpPr>
            <p:nvPr/>
          </p:nvCxnSpPr>
          <p:spPr bwMode="auto">
            <a:xfrm flipV="1">
              <a:off x="6564369" y="976905"/>
              <a:ext cx="882639" cy="5536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grpSp>
          <p:nvGrpSpPr>
            <p:cNvPr id="3090" name="Group 1035"/>
            <p:cNvGrpSpPr>
              <a:grpSpLocks/>
            </p:cNvGrpSpPr>
            <p:nvPr/>
          </p:nvGrpSpPr>
          <p:grpSpPr bwMode="auto">
            <a:xfrm>
              <a:off x="5214938" y="1130568"/>
              <a:ext cx="1442948" cy="1440611"/>
              <a:chOff x="6689" y="6253"/>
              <a:chExt cx="2609" cy="2604"/>
            </a:xfrm>
          </p:grpSpPr>
          <p:grpSp>
            <p:nvGrpSpPr>
              <p:cNvPr id="3306" name="Group 1036"/>
              <p:cNvGrpSpPr>
                <a:grpSpLocks/>
              </p:cNvGrpSpPr>
              <p:nvPr/>
            </p:nvGrpSpPr>
            <p:grpSpPr bwMode="auto">
              <a:xfrm>
                <a:off x="7903" y="6253"/>
                <a:ext cx="975" cy="869"/>
                <a:chOff x="7520" y="10670"/>
                <a:chExt cx="975" cy="869"/>
              </a:xfrm>
            </p:grpSpPr>
            <p:sp>
              <p:nvSpPr>
                <p:cNvPr id="254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55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514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515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07" name="Group 1041"/>
              <p:cNvGrpSpPr>
                <a:grpSpLocks/>
              </p:cNvGrpSpPr>
              <p:nvPr/>
            </p:nvGrpSpPr>
            <p:grpSpPr bwMode="auto">
              <a:xfrm>
                <a:off x="7538" y="6253"/>
                <a:ext cx="975" cy="869"/>
                <a:chOff x="7520" y="10670"/>
                <a:chExt cx="975" cy="869"/>
              </a:xfrm>
            </p:grpSpPr>
            <p:sp>
              <p:nvSpPr>
                <p:cNvPr id="250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51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506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507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08" name="Group 1046"/>
              <p:cNvGrpSpPr>
                <a:grpSpLocks/>
              </p:cNvGrpSpPr>
              <p:nvPr/>
            </p:nvGrpSpPr>
            <p:grpSpPr bwMode="auto">
              <a:xfrm>
                <a:off x="7198" y="6328"/>
                <a:ext cx="975" cy="869"/>
                <a:chOff x="7520" y="10670"/>
                <a:chExt cx="975" cy="869"/>
              </a:xfrm>
            </p:grpSpPr>
            <p:sp>
              <p:nvSpPr>
                <p:cNvPr id="246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47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498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499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09" name="Group 1051"/>
              <p:cNvGrpSpPr>
                <a:grpSpLocks/>
              </p:cNvGrpSpPr>
              <p:nvPr/>
            </p:nvGrpSpPr>
            <p:grpSpPr bwMode="auto">
              <a:xfrm>
                <a:off x="6928" y="6394"/>
                <a:ext cx="975" cy="869"/>
                <a:chOff x="7520" y="10670"/>
                <a:chExt cx="975" cy="869"/>
              </a:xfrm>
            </p:grpSpPr>
            <p:sp>
              <p:nvSpPr>
                <p:cNvPr id="242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43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490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491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10" name="Group 1056"/>
              <p:cNvGrpSpPr>
                <a:grpSpLocks/>
              </p:cNvGrpSpPr>
              <p:nvPr/>
            </p:nvGrpSpPr>
            <p:grpSpPr bwMode="auto">
              <a:xfrm>
                <a:off x="7538" y="6831"/>
                <a:ext cx="975" cy="869"/>
                <a:chOff x="7520" y="10670"/>
                <a:chExt cx="975" cy="869"/>
              </a:xfrm>
            </p:grpSpPr>
            <p:sp>
              <p:nvSpPr>
                <p:cNvPr id="238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39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482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483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11" name="Group 1061"/>
              <p:cNvGrpSpPr>
                <a:grpSpLocks/>
              </p:cNvGrpSpPr>
              <p:nvPr/>
            </p:nvGrpSpPr>
            <p:grpSpPr bwMode="auto">
              <a:xfrm>
                <a:off x="7078" y="7347"/>
                <a:ext cx="975" cy="869"/>
                <a:chOff x="7520" y="10670"/>
                <a:chExt cx="975" cy="869"/>
              </a:xfrm>
            </p:grpSpPr>
            <p:sp>
              <p:nvSpPr>
                <p:cNvPr id="234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35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474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475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12" name="Group 1066"/>
              <p:cNvGrpSpPr>
                <a:grpSpLocks/>
              </p:cNvGrpSpPr>
              <p:nvPr/>
            </p:nvGrpSpPr>
            <p:grpSpPr bwMode="auto">
              <a:xfrm>
                <a:off x="7973" y="7490"/>
                <a:ext cx="975" cy="869"/>
                <a:chOff x="7520" y="10670"/>
                <a:chExt cx="975" cy="869"/>
              </a:xfrm>
            </p:grpSpPr>
            <p:sp>
              <p:nvSpPr>
                <p:cNvPr id="230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31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466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467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13" name="Group 1071"/>
              <p:cNvGrpSpPr>
                <a:grpSpLocks/>
              </p:cNvGrpSpPr>
              <p:nvPr/>
            </p:nvGrpSpPr>
            <p:grpSpPr bwMode="auto">
              <a:xfrm>
                <a:off x="6689" y="7266"/>
                <a:ext cx="975" cy="869"/>
                <a:chOff x="7520" y="10670"/>
                <a:chExt cx="975" cy="869"/>
              </a:xfrm>
            </p:grpSpPr>
            <p:sp>
              <p:nvSpPr>
                <p:cNvPr id="226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27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458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459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14" name="Group 1076"/>
              <p:cNvGrpSpPr>
                <a:grpSpLocks/>
              </p:cNvGrpSpPr>
              <p:nvPr/>
            </p:nvGrpSpPr>
            <p:grpSpPr bwMode="auto">
              <a:xfrm>
                <a:off x="7198" y="7955"/>
                <a:ext cx="975" cy="869"/>
                <a:chOff x="7520" y="10670"/>
                <a:chExt cx="975" cy="869"/>
              </a:xfrm>
            </p:grpSpPr>
            <p:sp>
              <p:nvSpPr>
                <p:cNvPr id="222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23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450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451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15" name="Group 1081"/>
              <p:cNvGrpSpPr>
                <a:grpSpLocks/>
              </p:cNvGrpSpPr>
              <p:nvPr/>
            </p:nvGrpSpPr>
            <p:grpSpPr bwMode="auto">
              <a:xfrm>
                <a:off x="6833" y="7664"/>
                <a:ext cx="975" cy="869"/>
                <a:chOff x="7520" y="10670"/>
                <a:chExt cx="975" cy="869"/>
              </a:xfrm>
            </p:grpSpPr>
            <p:sp>
              <p:nvSpPr>
                <p:cNvPr id="218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19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442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443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16" name="Group 1086"/>
              <p:cNvGrpSpPr>
                <a:grpSpLocks/>
              </p:cNvGrpSpPr>
              <p:nvPr/>
            </p:nvGrpSpPr>
            <p:grpSpPr bwMode="auto">
              <a:xfrm>
                <a:off x="8243" y="6763"/>
                <a:ext cx="975" cy="869"/>
                <a:chOff x="7520" y="10670"/>
                <a:chExt cx="975" cy="869"/>
              </a:xfrm>
            </p:grpSpPr>
            <p:sp>
              <p:nvSpPr>
                <p:cNvPr id="214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15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434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435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17" name="Group 1091"/>
              <p:cNvGrpSpPr>
                <a:grpSpLocks/>
              </p:cNvGrpSpPr>
              <p:nvPr/>
            </p:nvGrpSpPr>
            <p:grpSpPr bwMode="auto">
              <a:xfrm>
                <a:off x="8323" y="7056"/>
                <a:ext cx="975" cy="869"/>
                <a:chOff x="7520" y="10670"/>
                <a:chExt cx="975" cy="869"/>
              </a:xfrm>
            </p:grpSpPr>
            <p:sp>
              <p:nvSpPr>
                <p:cNvPr id="210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11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426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427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18" name="Group 1096"/>
              <p:cNvGrpSpPr>
                <a:grpSpLocks/>
              </p:cNvGrpSpPr>
              <p:nvPr/>
            </p:nvGrpSpPr>
            <p:grpSpPr bwMode="auto">
              <a:xfrm>
                <a:off x="7229" y="7377"/>
                <a:ext cx="975" cy="869"/>
                <a:chOff x="7520" y="10670"/>
                <a:chExt cx="975" cy="869"/>
              </a:xfrm>
            </p:grpSpPr>
            <p:sp>
              <p:nvSpPr>
                <p:cNvPr id="206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07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418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419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19" name="Group 1101"/>
              <p:cNvGrpSpPr>
                <a:grpSpLocks/>
              </p:cNvGrpSpPr>
              <p:nvPr/>
            </p:nvGrpSpPr>
            <p:grpSpPr bwMode="auto">
              <a:xfrm>
                <a:off x="7569" y="7955"/>
                <a:ext cx="975" cy="869"/>
                <a:chOff x="7520" y="10670"/>
                <a:chExt cx="975" cy="869"/>
              </a:xfrm>
            </p:grpSpPr>
            <p:sp>
              <p:nvSpPr>
                <p:cNvPr id="202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03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410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411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20" name="Group 1106"/>
              <p:cNvGrpSpPr>
                <a:grpSpLocks/>
              </p:cNvGrpSpPr>
              <p:nvPr/>
            </p:nvGrpSpPr>
            <p:grpSpPr bwMode="auto">
              <a:xfrm>
                <a:off x="7934" y="7925"/>
                <a:ext cx="975" cy="869"/>
                <a:chOff x="7520" y="10670"/>
                <a:chExt cx="975" cy="869"/>
              </a:xfrm>
            </p:grpSpPr>
            <p:sp>
              <p:nvSpPr>
                <p:cNvPr id="198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99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402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403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21" name="Group 1111"/>
              <p:cNvGrpSpPr>
                <a:grpSpLocks/>
              </p:cNvGrpSpPr>
              <p:nvPr/>
            </p:nvGrpSpPr>
            <p:grpSpPr bwMode="auto">
              <a:xfrm>
                <a:off x="8128" y="7775"/>
                <a:ext cx="975" cy="869"/>
                <a:chOff x="7520" y="10670"/>
                <a:chExt cx="975" cy="869"/>
              </a:xfrm>
            </p:grpSpPr>
            <p:sp>
              <p:nvSpPr>
                <p:cNvPr id="194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95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394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395" name="椭圆 196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22" name="Group 1116"/>
              <p:cNvGrpSpPr>
                <a:grpSpLocks/>
              </p:cNvGrpSpPr>
              <p:nvPr/>
            </p:nvGrpSpPr>
            <p:grpSpPr bwMode="auto">
              <a:xfrm>
                <a:off x="6719" y="7020"/>
                <a:ext cx="975" cy="869"/>
                <a:chOff x="7520" y="10670"/>
                <a:chExt cx="975" cy="869"/>
              </a:xfrm>
            </p:grpSpPr>
            <p:sp>
              <p:nvSpPr>
                <p:cNvPr id="190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91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386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387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23" name="Group 1121"/>
              <p:cNvGrpSpPr>
                <a:grpSpLocks/>
              </p:cNvGrpSpPr>
              <p:nvPr/>
            </p:nvGrpSpPr>
            <p:grpSpPr bwMode="auto">
              <a:xfrm>
                <a:off x="6719" y="6810"/>
                <a:ext cx="975" cy="869"/>
                <a:chOff x="7520" y="10670"/>
                <a:chExt cx="975" cy="869"/>
              </a:xfrm>
            </p:grpSpPr>
            <p:sp>
              <p:nvSpPr>
                <p:cNvPr id="186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87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378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379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24" name="Group 1126"/>
              <p:cNvGrpSpPr>
                <a:grpSpLocks/>
              </p:cNvGrpSpPr>
              <p:nvPr/>
            </p:nvGrpSpPr>
            <p:grpSpPr bwMode="auto">
              <a:xfrm>
                <a:off x="7618" y="7211"/>
                <a:ext cx="975" cy="869"/>
                <a:chOff x="7520" y="10670"/>
                <a:chExt cx="975" cy="869"/>
              </a:xfrm>
            </p:grpSpPr>
            <p:sp>
              <p:nvSpPr>
                <p:cNvPr id="182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83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370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371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25" name="Group 1131"/>
              <p:cNvGrpSpPr>
                <a:grpSpLocks/>
              </p:cNvGrpSpPr>
              <p:nvPr/>
            </p:nvGrpSpPr>
            <p:grpSpPr bwMode="auto">
              <a:xfrm>
                <a:off x="6759" y="6633"/>
                <a:ext cx="975" cy="869"/>
                <a:chOff x="7520" y="10670"/>
                <a:chExt cx="975" cy="869"/>
              </a:xfrm>
            </p:grpSpPr>
            <p:sp>
              <p:nvSpPr>
                <p:cNvPr id="178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79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362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363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26" name="Group 1136"/>
              <p:cNvGrpSpPr>
                <a:grpSpLocks/>
              </p:cNvGrpSpPr>
              <p:nvPr/>
            </p:nvGrpSpPr>
            <p:grpSpPr bwMode="auto">
              <a:xfrm>
                <a:off x="7664" y="7031"/>
                <a:ext cx="975" cy="869"/>
                <a:chOff x="7520" y="10670"/>
                <a:chExt cx="975" cy="869"/>
              </a:xfrm>
            </p:grpSpPr>
            <p:sp>
              <p:nvSpPr>
                <p:cNvPr id="174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75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354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355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63" name="椭圆 193"/>
              <p:cNvSpPr>
                <a:spLocks noChangeArrowheads="1"/>
              </p:cNvSpPr>
              <p:nvPr/>
            </p:nvSpPr>
            <p:spPr bwMode="auto">
              <a:xfrm>
                <a:off x="8695" y="6703"/>
                <a:ext cx="435" cy="435"/>
              </a:xfrm>
              <a:prstGeom prst="ellipse">
                <a:avLst/>
              </a:prstGeom>
              <a:gradFill rotWithShape="1">
                <a:gsLst>
                  <a:gs pos="0">
                    <a:srgbClr val="4A4A4A">
                      <a:alpha val="35999"/>
                    </a:srgbClr>
                  </a:gs>
                  <a:gs pos="84000">
                    <a:srgbClr val="000000">
                      <a:alpha val="89760"/>
                    </a:srgbClr>
                  </a:gs>
                  <a:gs pos="100000">
                    <a:srgbClr val="9E9E9E"/>
                  </a:gs>
                </a:gsLst>
                <a:path path="shape">
                  <a:fillToRect l="50000" t="50000" r="50000" b="50000"/>
                </a:path>
              </a:gradFill>
              <a:ln w="2540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64" name="椭圆 193"/>
              <p:cNvSpPr>
                <a:spLocks noChangeArrowheads="1"/>
              </p:cNvSpPr>
              <p:nvPr/>
            </p:nvSpPr>
            <p:spPr bwMode="auto">
              <a:xfrm>
                <a:off x="6928" y="7746"/>
                <a:ext cx="435" cy="434"/>
              </a:xfrm>
              <a:prstGeom prst="ellipse">
                <a:avLst/>
              </a:prstGeom>
              <a:gradFill rotWithShape="1">
                <a:gsLst>
                  <a:gs pos="0">
                    <a:srgbClr val="4A4A4A">
                      <a:alpha val="35999"/>
                    </a:srgbClr>
                  </a:gs>
                  <a:gs pos="84000">
                    <a:srgbClr val="000000">
                      <a:alpha val="89760"/>
                    </a:srgbClr>
                  </a:gs>
                  <a:gs pos="100000">
                    <a:srgbClr val="9E9E9E"/>
                  </a:gs>
                </a:gsLst>
                <a:path path="shape">
                  <a:fillToRect l="50000" t="50000" r="50000" b="50000"/>
                </a:path>
              </a:gradFill>
              <a:ln w="2540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333" name="椭圆 194"/>
              <p:cNvSpPr>
                <a:spLocks noChangeArrowheads="1"/>
              </p:cNvSpPr>
              <p:nvPr/>
            </p:nvSpPr>
            <p:spPr bwMode="auto">
              <a:xfrm>
                <a:off x="8128" y="8360"/>
                <a:ext cx="435" cy="434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35999"/>
                    </a:srgbClr>
                  </a:gs>
                  <a:gs pos="100000">
                    <a:srgbClr val="9E9E9E"/>
                  </a:gs>
                </a:gsLst>
                <a:path path="shape">
                  <a:fillToRect l="50000" t="50000" r="50000" b="50000"/>
                </a:path>
              </a:gradFill>
              <a:ln w="2540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334" name="椭圆 194"/>
              <p:cNvSpPr>
                <a:spLocks noChangeArrowheads="1"/>
              </p:cNvSpPr>
              <p:nvPr/>
            </p:nvSpPr>
            <p:spPr bwMode="auto">
              <a:xfrm>
                <a:off x="7734" y="8423"/>
                <a:ext cx="435" cy="434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35999"/>
                    </a:srgbClr>
                  </a:gs>
                  <a:gs pos="100000">
                    <a:srgbClr val="9E9E9E"/>
                  </a:gs>
                </a:gsLst>
                <a:path path="shape">
                  <a:fillToRect l="50000" t="50000" r="50000" b="50000"/>
                </a:path>
              </a:gradFill>
              <a:ln w="2540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335" name="椭圆 194"/>
              <p:cNvSpPr>
                <a:spLocks noChangeArrowheads="1"/>
              </p:cNvSpPr>
              <p:nvPr/>
            </p:nvSpPr>
            <p:spPr bwMode="auto">
              <a:xfrm>
                <a:off x="6794" y="7746"/>
                <a:ext cx="435" cy="434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35999"/>
                    </a:srgbClr>
                  </a:gs>
                  <a:gs pos="100000">
                    <a:srgbClr val="9E9E9E"/>
                  </a:gs>
                </a:gsLst>
                <a:path path="shape">
                  <a:fillToRect l="50000" t="50000" r="50000" b="50000"/>
                </a:path>
              </a:gradFill>
              <a:ln w="2540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336" name="椭圆 194"/>
              <p:cNvSpPr>
                <a:spLocks noChangeArrowheads="1"/>
              </p:cNvSpPr>
              <p:nvPr/>
            </p:nvSpPr>
            <p:spPr bwMode="auto">
              <a:xfrm>
                <a:off x="8443" y="6424"/>
                <a:ext cx="435" cy="434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35999"/>
                    </a:srgbClr>
                  </a:gs>
                  <a:gs pos="100000">
                    <a:srgbClr val="9E9E9E"/>
                  </a:gs>
                </a:gsLst>
                <a:path path="shape">
                  <a:fillToRect l="50000" t="50000" r="50000" b="50000"/>
                </a:path>
              </a:gradFill>
              <a:ln w="2540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69" name="椭圆 193"/>
              <p:cNvSpPr>
                <a:spLocks noChangeArrowheads="1"/>
              </p:cNvSpPr>
              <p:nvPr/>
            </p:nvSpPr>
            <p:spPr bwMode="auto">
              <a:xfrm>
                <a:off x="8863" y="7554"/>
                <a:ext cx="435" cy="435"/>
              </a:xfrm>
              <a:prstGeom prst="ellipse">
                <a:avLst/>
              </a:prstGeom>
              <a:gradFill rotWithShape="1">
                <a:gsLst>
                  <a:gs pos="0">
                    <a:srgbClr val="4A4A4A">
                      <a:alpha val="35999"/>
                    </a:srgbClr>
                  </a:gs>
                  <a:gs pos="84000">
                    <a:srgbClr val="000000">
                      <a:alpha val="89760"/>
                    </a:srgbClr>
                  </a:gs>
                  <a:gs pos="100000">
                    <a:srgbClr val="9E9E9E"/>
                  </a:gs>
                </a:gsLst>
                <a:path path="shape">
                  <a:fillToRect l="50000" t="50000" r="50000" b="50000"/>
                </a:path>
              </a:gradFill>
              <a:ln w="2540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70" name="椭圆 193"/>
              <p:cNvSpPr>
                <a:spLocks noChangeArrowheads="1"/>
              </p:cNvSpPr>
              <p:nvPr/>
            </p:nvSpPr>
            <p:spPr bwMode="auto">
              <a:xfrm>
                <a:off x="6689" y="7292"/>
                <a:ext cx="435" cy="434"/>
              </a:xfrm>
              <a:prstGeom prst="ellipse">
                <a:avLst/>
              </a:prstGeom>
              <a:gradFill rotWithShape="1">
                <a:gsLst>
                  <a:gs pos="0">
                    <a:srgbClr val="4A4A4A">
                      <a:alpha val="35999"/>
                    </a:srgbClr>
                  </a:gs>
                  <a:gs pos="84000">
                    <a:srgbClr val="000000">
                      <a:alpha val="89760"/>
                    </a:srgbClr>
                  </a:gs>
                  <a:gs pos="100000">
                    <a:srgbClr val="9E9E9E"/>
                  </a:gs>
                </a:gsLst>
                <a:path path="shape">
                  <a:fillToRect l="50000" t="50000" r="50000" b="50000"/>
                </a:path>
              </a:gradFill>
              <a:ln w="2540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343" name="椭圆 194"/>
              <p:cNvSpPr>
                <a:spLocks noChangeArrowheads="1"/>
              </p:cNvSpPr>
              <p:nvPr/>
            </p:nvSpPr>
            <p:spPr bwMode="auto">
              <a:xfrm>
                <a:off x="7633" y="6253"/>
                <a:ext cx="435" cy="434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35999"/>
                    </a:srgbClr>
                  </a:gs>
                  <a:gs pos="100000">
                    <a:srgbClr val="9E9E9E"/>
                  </a:gs>
                </a:gsLst>
                <a:path path="shape">
                  <a:fillToRect l="50000" t="50000" r="50000" b="50000"/>
                </a:path>
              </a:gradFill>
              <a:ln w="2540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344" name="椭圆 194"/>
              <p:cNvSpPr>
                <a:spLocks noChangeArrowheads="1"/>
              </p:cNvSpPr>
              <p:nvPr/>
            </p:nvSpPr>
            <p:spPr bwMode="auto">
              <a:xfrm>
                <a:off x="8783" y="7782"/>
                <a:ext cx="435" cy="434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35999"/>
                    </a:srgbClr>
                  </a:gs>
                  <a:gs pos="100000">
                    <a:srgbClr val="9E9E9E"/>
                  </a:gs>
                </a:gsLst>
                <a:path path="shape">
                  <a:fillToRect l="50000" t="50000" r="50000" b="50000"/>
                </a:path>
              </a:gradFill>
              <a:ln w="2540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73" name="椭圆 193"/>
              <p:cNvSpPr>
                <a:spLocks noChangeArrowheads="1"/>
              </p:cNvSpPr>
              <p:nvPr/>
            </p:nvSpPr>
            <p:spPr bwMode="auto">
              <a:xfrm>
                <a:off x="7513" y="7056"/>
                <a:ext cx="435" cy="434"/>
              </a:xfrm>
              <a:prstGeom prst="ellipse">
                <a:avLst/>
              </a:prstGeom>
              <a:gradFill rotWithShape="1">
                <a:gsLst>
                  <a:gs pos="0">
                    <a:srgbClr val="4A4A4A">
                      <a:alpha val="35999"/>
                    </a:srgbClr>
                  </a:gs>
                  <a:gs pos="84000">
                    <a:srgbClr val="000000">
                      <a:alpha val="89760"/>
                    </a:srgbClr>
                  </a:gs>
                  <a:gs pos="100000">
                    <a:srgbClr val="9E9E9E"/>
                  </a:gs>
                </a:gsLst>
                <a:path path="shape">
                  <a:fillToRect l="50000" t="50000" r="50000" b="50000"/>
                </a:path>
              </a:gradFill>
              <a:ln w="2540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cxnSp>
          <p:nvCxnSpPr>
            <p:cNvPr id="3091" name="AutoShape 1152"/>
            <p:cNvCxnSpPr>
              <a:cxnSpLocks noChangeShapeType="1"/>
            </p:cNvCxnSpPr>
            <p:nvPr/>
          </p:nvCxnSpPr>
          <p:spPr bwMode="auto">
            <a:xfrm>
              <a:off x="6751419" y="1852963"/>
              <a:ext cx="599561" cy="0"/>
            </a:xfrm>
            <a:prstGeom prst="straightConnector1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graphicFrame>
          <p:nvGraphicFramePr>
            <p:cNvPr id="3082" name="Object 8"/>
            <p:cNvGraphicFramePr>
              <a:graphicFrameLocks noChangeAspect="1"/>
            </p:cNvGraphicFramePr>
            <p:nvPr/>
          </p:nvGraphicFramePr>
          <p:xfrm>
            <a:off x="5643570" y="2770010"/>
            <a:ext cx="705551" cy="4446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74" name="Equation" r:id="rId19" imgW="380880" imgH="241200" progId="Equation.3">
                    <p:embed/>
                  </p:oleObj>
                </mc:Choice>
                <mc:Fallback>
                  <p:oleObj name="Equation" r:id="rId19" imgW="3808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43570" y="2770010"/>
                          <a:ext cx="705551" cy="4446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092" name="Group 1154"/>
            <p:cNvGrpSpPr>
              <a:grpSpLocks/>
            </p:cNvGrpSpPr>
            <p:nvPr/>
          </p:nvGrpSpPr>
          <p:grpSpPr bwMode="auto">
            <a:xfrm>
              <a:off x="7343455" y="1138077"/>
              <a:ext cx="1388673" cy="1387156"/>
              <a:chOff x="6689" y="6253"/>
              <a:chExt cx="2609" cy="2604"/>
            </a:xfrm>
          </p:grpSpPr>
          <p:grpSp>
            <p:nvGrpSpPr>
              <p:cNvPr id="3096" name="Group 1155"/>
              <p:cNvGrpSpPr>
                <a:grpSpLocks/>
              </p:cNvGrpSpPr>
              <p:nvPr/>
            </p:nvGrpSpPr>
            <p:grpSpPr bwMode="auto">
              <a:xfrm>
                <a:off x="7903" y="6253"/>
                <a:ext cx="975" cy="869"/>
                <a:chOff x="7520" y="10670"/>
                <a:chExt cx="975" cy="869"/>
              </a:xfrm>
            </p:grpSpPr>
            <p:sp>
              <p:nvSpPr>
                <p:cNvPr id="138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39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304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305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97" name="Group 1160"/>
              <p:cNvGrpSpPr>
                <a:grpSpLocks/>
              </p:cNvGrpSpPr>
              <p:nvPr/>
            </p:nvGrpSpPr>
            <p:grpSpPr bwMode="auto">
              <a:xfrm>
                <a:off x="7538" y="6253"/>
                <a:ext cx="975" cy="869"/>
                <a:chOff x="7520" y="10670"/>
                <a:chExt cx="975" cy="869"/>
              </a:xfrm>
            </p:grpSpPr>
            <p:sp>
              <p:nvSpPr>
                <p:cNvPr id="134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35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296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297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98" name="Group 1165"/>
              <p:cNvGrpSpPr>
                <a:grpSpLocks/>
              </p:cNvGrpSpPr>
              <p:nvPr/>
            </p:nvGrpSpPr>
            <p:grpSpPr bwMode="auto">
              <a:xfrm>
                <a:off x="7198" y="6328"/>
                <a:ext cx="975" cy="869"/>
                <a:chOff x="7520" y="10670"/>
                <a:chExt cx="975" cy="869"/>
              </a:xfrm>
            </p:grpSpPr>
            <p:sp>
              <p:nvSpPr>
                <p:cNvPr id="130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31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288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289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99" name="Group 1170"/>
              <p:cNvGrpSpPr>
                <a:grpSpLocks/>
              </p:cNvGrpSpPr>
              <p:nvPr/>
            </p:nvGrpSpPr>
            <p:grpSpPr bwMode="auto">
              <a:xfrm>
                <a:off x="6928" y="6394"/>
                <a:ext cx="975" cy="869"/>
                <a:chOff x="7520" y="10670"/>
                <a:chExt cx="975" cy="869"/>
              </a:xfrm>
            </p:grpSpPr>
            <p:sp>
              <p:nvSpPr>
                <p:cNvPr id="126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27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280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281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00" name="Group 1175"/>
              <p:cNvGrpSpPr>
                <a:grpSpLocks/>
              </p:cNvGrpSpPr>
              <p:nvPr/>
            </p:nvGrpSpPr>
            <p:grpSpPr bwMode="auto">
              <a:xfrm>
                <a:off x="7538" y="6831"/>
                <a:ext cx="975" cy="869"/>
                <a:chOff x="7520" y="10670"/>
                <a:chExt cx="975" cy="869"/>
              </a:xfrm>
            </p:grpSpPr>
            <p:sp>
              <p:nvSpPr>
                <p:cNvPr id="122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23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272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273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01" name="Group 1180"/>
              <p:cNvGrpSpPr>
                <a:grpSpLocks/>
              </p:cNvGrpSpPr>
              <p:nvPr/>
            </p:nvGrpSpPr>
            <p:grpSpPr bwMode="auto">
              <a:xfrm>
                <a:off x="7078" y="7347"/>
                <a:ext cx="975" cy="869"/>
                <a:chOff x="7520" y="10670"/>
                <a:chExt cx="975" cy="869"/>
              </a:xfrm>
            </p:grpSpPr>
            <p:sp>
              <p:nvSpPr>
                <p:cNvPr id="118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9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264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265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02" name="Group 1185"/>
              <p:cNvGrpSpPr>
                <a:grpSpLocks/>
              </p:cNvGrpSpPr>
              <p:nvPr/>
            </p:nvGrpSpPr>
            <p:grpSpPr bwMode="auto">
              <a:xfrm>
                <a:off x="7973" y="7490"/>
                <a:ext cx="975" cy="869"/>
                <a:chOff x="7520" y="10670"/>
                <a:chExt cx="975" cy="869"/>
              </a:xfrm>
            </p:grpSpPr>
            <p:sp>
              <p:nvSpPr>
                <p:cNvPr id="114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5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256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257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03" name="Group 1190"/>
              <p:cNvGrpSpPr>
                <a:grpSpLocks/>
              </p:cNvGrpSpPr>
              <p:nvPr/>
            </p:nvGrpSpPr>
            <p:grpSpPr bwMode="auto">
              <a:xfrm>
                <a:off x="6689" y="7266"/>
                <a:ext cx="975" cy="869"/>
                <a:chOff x="7520" y="10670"/>
                <a:chExt cx="975" cy="869"/>
              </a:xfrm>
            </p:grpSpPr>
            <p:sp>
              <p:nvSpPr>
                <p:cNvPr id="110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1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248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249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04" name="Group 1195"/>
              <p:cNvGrpSpPr>
                <a:grpSpLocks/>
              </p:cNvGrpSpPr>
              <p:nvPr/>
            </p:nvGrpSpPr>
            <p:grpSpPr bwMode="auto">
              <a:xfrm>
                <a:off x="7198" y="7955"/>
                <a:ext cx="975" cy="869"/>
                <a:chOff x="7520" y="10670"/>
                <a:chExt cx="975" cy="869"/>
              </a:xfrm>
            </p:grpSpPr>
            <p:sp>
              <p:nvSpPr>
                <p:cNvPr id="106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7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240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241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05" name="Group 1200"/>
              <p:cNvGrpSpPr>
                <a:grpSpLocks/>
              </p:cNvGrpSpPr>
              <p:nvPr/>
            </p:nvGrpSpPr>
            <p:grpSpPr bwMode="auto">
              <a:xfrm>
                <a:off x="6833" y="7664"/>
                <a:ext cx="975" cy="869"/>
                <a:chOff x="7520" y="10670"/>
                <a:chExt cx="975" cy="869"/>
              </a:xfrm>
            </p:grpSpPr>
            <p:sp>
              <p:nvSpPr>
                <p:cNvPr id="102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3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232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233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06" name="Group 1205"/>
              <p:cNvGrpSpPr>
                <a:grpSpLocks/>
              </p:cNvGrpSpPr>
              <p:nvPr/>
            </p:nvGrpSpPr>
            <p:grpSpPr bwMode="auto">
              <a:xfrm>
                <a:off x="8243" y="6763"/>
                <a:ext cx="975" cy="869"/>
                <a:chOff x="7520" y="10670"/>
                <a:chExt cx="975" cy="869"/>
              </a:xfrm>
            </p:grpSpPr>
            <p:sp>
              <p:nvSpPr>
                <p:cNvPr id="98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99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224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225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07" name="Group 1210"/>
              <p:cNvGrpSpPr>
                <a:grpSpLocks/>
              </p:cNvGrpSpPr>
              <p:nvPr/>
            </p:nvGrpSpPr>
            <p:grpSpPr bwMode="auto">
              <a:xfrm>
                <a:off x="8323" y="7056"/>
                <a:ext cx="975" cy="869"/>
                <a:chOff x="7520" y="10670"/>
                <a:chExt cx="975" cy="869"/>
              </a:xfrm>
            </p:grpSpPr>
            <p:sp>
              <p:nvSpPr>
                <p:cNvPr id="94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95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216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217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08" name="Group 1215"/>
              <p:cNvGrpSpPr>
                <a:grpSpLocks/>
              </p:cNvGrpSpPr>
              <p:nvPr/>
            </p:nvGrpSpPr>
            <p:grpSpPr bwMode="auto">
              <a:xfrm>
                <a:off x="7229" y="7377"/>
                <a:ext cx="975" cy="869"/>
                <a:chOff x="7520" y="10670"/>
                <a:chExt cx="975" cy="869"/>
              </a:xfrm>
            </p:grpSpPr>
            <p:sp>
              <p:nvSpPr>
                <p:cNvPr id="90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91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208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209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09" name="Group 1220"/>
              <p:cNvGrpSpPr>
                <a:grpSpLocks/>
              </p:cNvGrpSpPr>
              <p:nvPr/>
            </p:nvGrpSpPr>
            <p:grpSpPr bwMode="auto">
              <a:xfrm>
                <a:off x="7569" y="7955"/>
                <a:ext cx="975" cy="869"/>
                <a:chOff x="7520" y="10670"/>
                <a:chExt cx="975" cy="869"/>
              </a:xfrm>
            </p:grpSpPr>
            <p:sp>
              <p:nvSpPr>
                <p:cNvPr id="86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87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200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201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10" name="Group 1225"/>
              <p:cNvGrpSpPr>
                <a:grpSpLocks/>
              </p:cNvGrpSpPr>
              <p:nvPr/>
            </p:nvGrpSpPr>
            <p:grpSpPr bwMode="auto">
              <a:xfrm>
                <a:off x="7934" y="7925"/>
                <a:ext cx="975" cy="869"/>
                <a:chOff x="7520" y="10670"/>
                <a:chExt cx="975" cy="869"/>
              </a:xfrm>
            </p:grpSpPr>
            <p:sp>
              <p:nvSpPr>
                <p:cNvPr id="82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83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92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193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11" name="Group 1230"/>
              <p:cNvGrpSpPr>
                <a:grpSpLocks/>
              </p:cNvGrpSpPr>
              <p:nvPr/>
            </p:nvGrpSpPr>
            <p:grpSpPr bwMode="auto">
              <a:xfrm>
                <a:off x="8128" y="7775"/>
                <a:ext cx="975" cy="869"/>
                <a:chOff x="7520" y="10670"/>
                <a:chExt cx="975" cy="869"/>
              </a:xfrm>
            </p:grpSpPr>
            <p:sp>
              <p:nvSpPr>
                <p:cNvPr id="78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79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84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185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12" name="Group 1235"/>
              <p:cNvGrpSpPr>
                <a:grpSpLocks/>
              </p:cNvGrpSpPr>
              <p:nvPr/>
            </p:nvGrpSpPr>
            <p:grpSpPr bwMode="auto">
              <a:xfrm>
                <a:off x="6719" y="7020"/>
                <a:ext cx="975" cy="869"/>
                <a:chOff x="7520" y="10670"/>
                <a:chExt cx="975" cy="869"/>
              </a:xfrm>
            </p:grpSpPr>
            <p:sp>
              <p:nvSpPr>
                <p:cNvPr id="74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75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76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177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13" name="Group 1240"/>
              <p:cNvGrpSpPr>
                <a:grpSpLocks/>
              </p:cNvGrpSpPr>
              <p:nvPr/>
            </p:nvGrpSpPr>
            <p:grpSpPr bwMode="auto">
              <a:xfrm>
                <a:off x="6719" y="6810"/>
                <a:ext cx="975" cy="869"/>
                <a:chOff x="7520" y="10670"/>
                <a:chExt cx="975" cy="869"/>
              </a:xfrm>
            </p:grpSpPr>
            <p:sp>
              <p:nvSpPr>
                <p:cNvPr id="70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71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68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169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14" name="Group 1245"/>
              <p:cNvGrpSpPr>
                <a:grpSpLocks/>
              </p:cNvGrpSpPr>
              <p:nvPr/>
            </p:nvGrpSpPr>
            <p:grpSpPr bwMode="auto">
              <a:xfrm>
                <a:off x="7618" y="7211"/>
                <a:ext cx="975" cy="869"/>
                <a:chOff x="7520" y="10670"/>
                <a:chExt cx="975" cy="869"/>
              </a:xfrm>
            </p:grpSpPr>
            <p:sp>
              <p:nvSpPr>
                <p:cNvPr id="66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7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60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161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15" name="Group 1250"/>
              <p:cNvGrpSpPr>
                <a:grpSpLocks/>
              </p:cNvGrpSpPr>
              <p:nvPr/>
            </p:nvGrpSpPr>
            <p:grpSpPr bwMode="auto">
              <a:xfrm>
                <a:off x="6759" y="6633"/>
                <a:ext cx="975" cy="869"/>
                <a:chOff x="7520" y="10670"/>
                <a:chExt cx="975" cy="869"/>
              </a:xfrm>
            </p:grpSpPr>
            <p:sp>
              <p:nvSpPr>
                <p:cNvPr id="62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3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52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153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16" name="Group 1255"/>
              <p:cNvGrpSpPr>
                <a:grpSpLocks/>
              </p:cNvGrpSpPr>
              <p:nvPr/>
            </p:nvGrpSpPr>
            <p:grpSpPr bwMode="auto">
              <a:xfrm>
                <a:off x="7664" y="7031"/>
                <a:ext cx="975" cy="869"/>
                <a:chOff x="7520" y="10670"/>
                <a:chExt cx="975" cy="869"/>
              </a:xfrm>
            </p:grpSpPr>
            <p:sp>
              <p:nvSpPr>
                <p:cNvPr id="58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0670"/>
                  <a:ext cx="435" cy="4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9" name="椭圆 193"/>
                <p:cNvSpPr>
                  <a:spLocks noChangeArrowheads="1"/>
                </p:cNvSpPr>
                <p:nvPr/>
              </p:nvSpPr>
              <p:spPr bwMode="auto">
                <a:xfrm>
                  <a:off x="7790" y="1110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A4A4A">
                        <a:alpha val="35999"/>
                      </a:srgbClr>
                    </a:gs>
                    <a:gs pos="84000">
                      <a:srgbClr val="000000">
                        <a:alpha val="89760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44" name="椭圆 194"/>
                <p:cNvSpPr>
                  <a:spLocks noChangeArrowheads="1"/>
                </p:cNvSpPr>
                <p:nvPr/>
              </p:nvSpPr>
              <p:spPr bwMode="auto">
                <a:xfrm>
                  <a:off x="8060" y="1089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145" name="椭圆 194"/>
                <p:cNvSpPr>
                  <a:spLocks noChangeArrowheads="1"/>
                </p:cNvSpPr>
                <p:nvPr/>
              </p:nvSpPr>
              <p:spPr bwMode="auto">
                <a:xfrm>
                  <a:off x="7520" y="10925"/>
                  <a:ext cx="435" cy="4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35999"/>
                      </a:srgbClr>
                    </a:gs>
                    <a:gs pos="100000">
                      <a:srgbClr val="9E9E9E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7" name="椭圆 193"/>
              <p:cNvSpPr>
                <a:spLocks noChangeArrowheads="1"/>
              </p:cNvSpPr>
              <p:nvPr/>
            </p:nvSpPr>
            <p:spPr bwMode="auto">
              <a:xfrm>
                <a:off x="8695" y="6703"/>
                <a:ext cx="435" cy="435"/>
              </a:xfrm>
              <a:prstGeom prst="ellipse">
                <a:avLst/>
              </a:prstGeom>
              <a:gradFill rotWithShape="1">
                <a:gsLst>
                  <a:gs pos="0">
                    <a:srgbClr val="4A4A4A">
                      <a:alpha val="35999"/>
                    </a:srgbClr>
                  </a:gs>
                  <a:gs pos="84000">
                    <a:srgbClr val="000000">
                      <a:alpha val="89760"/>
                    </a:srgbClr>
                  </a:gs>
                  <a:gs pos="100000">
                    <a:srgbClr val="9E9E9E"/>
                  </a:gs>
                </a:gsLst>
                <a:path path="shape">
                  <a:fillToRect l="50000" t="50000" r="50000" b="50000"/>
                </a:path>
              </a:gradFill>
              <a:ln w="2540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8" name="椭圆 193"/>
              <p:cNvSpPr>
                <a:spLocks noChangeArrowheads="1"/>
              </p:cNvSpPr>
              <p:nvPr/>
            </p:nvSpPr>
            <p:spPr bwMode="auto">
              <a:xfrm>
                <a:off x="6928" y="7746"/>
                <a:ext cx="435" cy="434"/>
              </a:xfrm>
              <a:prstGeom prst="ellipse">
                <a:avLst/>
              </a:prstGeom>
              <a:gradFill rotWithShape="1">
                <a:gsLst>
                  <a:gs pos="0">
                    <a:srgbClr val="4A4A4A">
                      <a:alpha val="35999"/>
                    </a:srgbClr>
                  </a:gs>
                  <a:gs pos="84000">
                    <a:srgbClr val="000000">
                      <a:alpha val="89760"/>
                    </a:srgbClr>
                  </a:gs>
                  <a:gs pos="100000">
                    <a:srgbClr val="9E9E9E"/>
                  </a:gs>
                </a:gsLst>
                <a:path path="shape">
                  <a:fillToRect l="50000" t="50000" r="50000" b="50000"/>
                </a:path>
              </a:gradFill>
              <a:ln w="2540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23" name="椭圆 194"/>
              <p:cNvSpPr>
                <a:spLocks noChangeArrowheads="1"/>
              </p:cNvSpPr>
              <p:nvPr/>
            </p:nvSpPr>
            <p:spPr bwMode="auto">
              <a:xfrm>
                <a:off x="8128" y="8360"/>
                <a:ext cx="435" cy="434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35999"/>
                    </a:srgbClr>
                  </a:gs>
                  <a:gs pos="100000">
                    <a:srgbClr val="9E9E9E"/>
                  </a:gs>
                </a:gsLst>
                <a:path path="shape">
                  <a:fillToRect l="50000" t="50000" r="50000" b="50000"/>
                </a:path>
              </a:gradFill>
              <a:ln w="2540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124" name="椭圆 194"/>
              <p:cNvSpPr>
                <a:spLocks noChangeArrowheads="1"/>
              </p:cNvSpPr>
              <p:nvPr/>
            </p:nvSpPr>
            <p:spPr bwMode="auto">
              <a:xfrm>
                <a:off x="7734" y="8423"/>
                <a:ext cx="435" cy="434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35999"/>
                    </a:srgbClr>
                  </a:gs>
                  <a:gs pos="100000">
                    <a:srgbClr val="9E9E9E"/>
                  </a:gs>
                </a:gsLst>
                <a:path path="shape">
                  <a:fillToRect l="50000" t="50000" r="50000" b="50000"/>
                </a:path>
              </a:gradFill>
              <a:ln w="2540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125" name="椭圆 194"/>
              <p:cNvSpPr>
                <a:spLocks noChangeArrowheads="1"/>
              </p:cNvSpPr>
              <p:nvPr/>
            </p:nvSpPr>
            <p:spPr bwMode="auto">
              <a:xfrm>
                <a:off x="6794" y="7746"/>
                <a:ext cx="435" cy="434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35999"/>
                    </a:srgbClr>
                  </a:gs>
                  <a:gs pos="100000">
                    <a:srgbClr val="9E9E9E"/>
                  </a:gs>
                </a:gsLst>
                <a:path path="shape">
                  <a:fillToRect l="50000" t="50000" r="50000" b="50000"/>
                </a:path>
              </a:gradFill>
              <a:ln w="2540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126" name="椭圆 194"/>
              <p:cNvSpPr>
                <a:spLocks noChangeArrowheads="1"/>
              </p:cNvSpPr>
              <p:nvPr/>
            </p:nvSpPr>
            <p:spPr bwMode="auto">
              <a:xfrm>
                <a:off x="8443" y="6424"/>
                <a:ext cx="435" cy="434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35999"/>
                    </a:srgbClr>
                  </a:gs>
                  <a:gs pos="100000">
                    <a:srgbClr val="9E9E9E"/>
                  </a:gs>
                </a:gsLst>
                <a:path path="shape">
                  <a:fillToRect l="50000" t="50000" r="50000" b="50000"/>
                </a:path>
              </a:gradFill>
              <a:ln w="2540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53" name="椭圆 193"/>
              <p:cNvSpPr>
                <a:spLocks noChangeArrowheads="1"/>
              </p:cNvSpPr>
              <p:nvPr/>
            </p:nvSpPr>
            <p:spPr bwMode="auto">
              <a:xfrm>
                <a:off x="8863" y="7554"/>
                <a:ext cx="435" cy="435"/>
              </a:xfrm>
              <a:prstGeom prst="ellipse">
                <a:avLst/>
              </a:prstGeom>
              <a:gradFill rotWithShape="1">
                <a:gsLst>
                  <a:gs pos="0">
                    <a:srgbClr val="4A4A4A">
                      <a:alpha val="35999"/>
                    </a:srgbClr>
                  </a:gs>
                  <a:gs pos="84000">
                    <a:srgbClr val="000000">
                      <a:alpha val="89760"/>
                    </a:srgbClr>
                  </a:gs>
                  <a:gs pos="100000">
                    <a:srgbClr val="9E9E9E"/>
                  </a:gs>
                </a:gsLst>
                <a:path path="shape">
                  <a:fillToRect l="50000" t="50000" r="50000" b="50000"/>
                </a:path>
              </a:gradFill>
              <a:ln w="2540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4" name="椭圆 193"/>
              <p:cNvSpPr>
                <a:spLocks noChangeArrowheads="1"/>
              </p:cNvSpPr>
              <p:nvPr/>
            </p:nvSpPr>
            <p:spPr bwMode="auto">
              <a:xfrm>
                <a:off x="6689" y="7292"/>
                <a:ext cx="435" cy="434"/>
              </a:xfrm>
              <a:prstGeom prst="ellipse">
                <a:avLst/>
              </a:prstGeom>
              <a:gradFill rotWithShape="1">
                <a:gsLst>
                  <a:gs pos="0">
                    <a:srgbClr val="4A4A4A">
                      <a:alpha val="35999"/>
                    </a:srgbClr>
                  </a:gs>
                  <a:gs pos="84000">
                    <a:srgbClr val="000000">
                      <a:alpha val="89760"/>
                    </a:srgbClr>
                  </a:gs>
                  <a:gs pos="100000">
                    <a:srgbClr val="9E9E9E"/>
                  </a:gs>
                </a:gsLst>
                <a:path path="shape">
                  <a:fillToRect l="50000" t="50000" r="50000" b="50000"/>
                </a:path>
              </a:gradFill>
              <a:ln w="2540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33" name="椭圆 194"/>
              <p:cNvSpPr>
                <a:spLocks noChangeArrowheads="1"/>
              </p:cNvSpPr>
              <p:nvPr/>
            </p:nvSpPr>
            <p:spPr bwMode="auto">
              <a:xfrm>
                <a:off x="7633" y="6253"/>
                <a:ext cx="435" cy="434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35999"/>
                    </a:srgbClr>
                  </a:gs>
                  <a:gs pos="100000">
                    <a:srgbClr val="9E9E9E"/>
                  </a:gs>
                </a:gsLst>
                <a:path path="shape">
                  <a:fillToRect l="50000" t="50000" r="50000" b="50000"/>
                </a:path>
              </a:gradFill>
              <a:ln w="2540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134" name="椭圆 194"/>
              <p:cNvSpPr>
                <a:spLocks noChangeArrowheads="1"/>
              </p:cNvSpPr>
              <p:nvPr/>
            </p:nvSpPr>
            <p:spPr bwMode="auto">
              <a:xfrm>
                <a:off x="8783" y="7782"/>
                <a:ext cx="435" cy="434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35999"/>
                    </a:srgbClr>
                  </a:gs>
                  <a:gs pos="100000">
                    <a:srgbClr val="9E9E9E"/>
                  </a:gs>
                </a:gsLst>
                <a:path path="shape">
                  <a:fillToRect l="50000" t="50000" r="50000" b="50000"/>
                </a:path>
              </a:gradFill>
              <a:ln w="2540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57" name="椭圆 193"/>
              <p:cNvSpPr>
                <a:spLocks noChangeArrowheads="1"/>
              </p:cNvSpPr>
              <p:nvPr/>
            </p:nvSpPr>
            <p:spPr bwMode="auto">
              <a:xfrm>
                <a:off x="7513" y="7056"/>
                <a:ext cx="435" cy="434"/>
              </a:xfrm>
              <a:prstGeom prst="ellipse">
                <a:avLst/>
              </a:prstGeom>
              <a:gradFill rotWithShape="1">
                <a:gsLst>
                  <a:gs pos="0">
                    <a:srgbClr val="4A4A4A">
                      <a:alpha val="35999"/>
                    </a:srgbClr>
                  </a:gs>
                  <a:gs pos="84000">
                    <a:srgbClr val="000000">
                      <a:alpha val="89760"/>
                    </a:srgbClr>
                  </a:gs>
                  <a:gs pos="100000">
                    <a:srgbClr val="9E9E9E"/>
                  </a:gs>
                </a:gsLst>
                <a:path path="shape">
                  <a:fillToRect l="50000" t="50000" r="50000" b="50000"/>
                </a:path>
              </a:gradFill>
              <a:ln w="2540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aphicFrame>
          <p:nvGraphicFramePr>
            <p:cNvPr id="3083" name="Object 9"/>
            <p:cNvGraphicFramePr>
              <a:graphicFrameLocks noChangeAspect="1"/>
            </p:cNvGraphicFramePr>
            <p:nvPr/>
          </p:nvGraphicFramePr>
          <p:xfrm>
            <a:off x="7749674" y="2678980"/>
            <a:ext cx="822854" cy="5357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75" name="Equation" r:id="rId21" imgW="368280" imgH="241200" progId="Equation.3">
                    <p:embed/>
                  </p:oleObj>
                </mc:Choice>
                <mc:Fallback>
                  <p:oleObj name="Equation" r:id="rId21" imgW="3682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49674" y="2678980"/>
                          <a:ext cx="822854" cy="5357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4" name="Object 10"/>
            <p:cNvGraphicFramePr>
              <a:graphicFrameLocks noChangeAspect="1"/>
            </p:cNvGraphicFramePr>
            <p:nvPr/>
          </p:nvGraphicFramePr>
          <p:xfrm>
            <a:off x="8448373" y="713385"/>
            <a:ext cx="481345" cy="572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76" name="Equation" r:id="rId23" imgW="190440" imgH="228600" progId="Equation.3">
                    <p:embed/>
                  </p:oleObj>
                </mc:Choice>
                <mc:Fallback>
                  <p:oleObj name="Equation" r:id="rId23" imgW="1904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48373" y="713385"/>
                          <a:ext cx="481345" cy="5724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93" name="Text Box 1273"/>
            <p:cNvSpPr txBox="1">
              <a:spLocks noChangeArrowheads="1"/>
            </p:cNvSpPr>
            <p:nvPr/>
          </p:nvSpPr>
          <p:spPr bwMode="auto">
            <a:xfrm>
              <a:off x="7429520" y="714356"/>
              <a:ext cx="2072444" cy="50103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800">
                  <a:latin typeface="Calibri" pitchFamily="34" charset="0"/>
                </a:rPr>
                <a:t>β</a:t>
              </a:r>
              <a:r>
                <a:rPr lang="zh-CN" altLang="en-US" sz="2800">
                  <a:latin typeface="Calibri" pitchFamily="34" charset="0"/>
                </a:rPr>
                <a:t>粒子</a:t>
              </a:r>
              <a:endParaRPr lang="zh-CN" sz="2800"/>
            </a:p>
          </p:txBody>
        </p:sp>
        <p:cxnSp>
          <p:nvCxnSpPr>
            <p:cNvPr id="3094" name="AutoShape 1274"/>
            <p:cNvCxnSpPr>
              <a:cxnSpLocks noChangeShapeType="1"/>
            </p:cNvCxnSpPr>
            <p:nvPr/>
          </p:nvCxnSpPr>
          <p:spPr bwMode="auto">
            <a:xfrm flipV="1">
              <a:off x="6486711" y="819064"/>
              <a:ext cx="759888" cy="6163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3095" name="Text Box 1275"/>
            <p:cNvSpPr txBox="1">
              <a:spLocks noChangeArrowheads="1"/>
            </p:cNvSpPr>
            <p:nvPr/>
          </p:nvSpPr>
          <p:spPr bwMode="auto">
            <a:xfrm>
              <a:off x="5643570" y="285728"/>
              <a:ext cx="2500330" cy="40086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zh-CN" altLang="en-US" sz="2800">
                  <a:latin typeface="Calibri" pitchFamily="34" charset="0"/>
                </a:rPr>
                <a:t>反电子中微子</a:t>
              </a:r>
              <a:endParaRPr lang="zh-CN" sz="2800"/>
            </a:p>
          </p:txBody>
        </p:sp>
        <p:graphicFrame>
          <p:nvGraphicFramePr>
            <p:cNvPr id="3085" name="Object 11"/>
            <p:cNvGraphicFramePr>
              <a:graphicFrameLocks noChangeAspect="1"/>
            </p:cNvGraphicFramePr>
            <p:nvPr/>
          </p:nvGraphicFramePr>
          <p:xfrm>
            <a:off x="8028196" y="214290"/>
            <a:ext cx="508905" cy="533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77" name="Equation" r:id="rId25" imgW="228600" imgH="241200" progId="Equation.3">
                    <p:embed/>
                  </p:oleObj>
                </mc:Choice>
                <mc:Fallback>
                  <p:oleObj name="Equation" r:id="rId25" imgW="2286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28196" y="214290"/>
                          <a:ext cx="508905" cy="533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矩形 1"/>
          <p:cNvSpPr/>
          <p:nvPr/>
        </p:nvSpPr>
        <p:spPr>
          <a:xfrm>
            <a:off x="7037774" y="3789040"/>
            <a:ext cx="10033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136EC2"/>
                </a:solidFill>
                <a:latin typeface="arial"/>
              </a:rPr>
              <a:t>镤</a:t>
            </a:r>
            <a:endParaRPr lang="zh-CN" altLang="en-US" b="1" dirty="0"/>
          </a:p>
        </p:txBody>
      </p:sp>
      <p:sp>
        <p:nvSpPr>
          <p:cNvPr id="257" name="Rectangle 4"/>
          <p:cNvSpPr>
            <a:spLocks noChangeArrowheads="1"/>
          </p:cNvSpPr>
          <p:nvPr/>
        </p:nvSpPr>
        <p:spPr bwMode="auto">
          <a:xfrm>
            <a:off x="381266" y="5733256"/>
            <a:ext cx="2673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3200" b="1" kern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衰变</a:t>
            </a:r>
            <a:r>
              <a:rPr lang="zh-CN" altLang="en-US" sz="3200" b="1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原则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258" name="Rectangle 5"/>
          <p:cNvSpPr>
            <a:spLocks noChangeArrowheads="1"/>
          </p:cNvSpPr>
          <p:nvPr/>
        </p:nvSpPr>
        <p:spPr bwMode="auto">
          <a:xfrm>
            <a:off x="3005076" y="5733256"/>
            <a:ext cx="50736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defRPr/>
            </a:pPr>
            <a:r>
              <a:rPr lang="zh-CN" altLang="en-US" sz="3200" b="1" dirty="0">
                <a:latin typeface="+mn-ea"/>
                <a:ea typeface="+mn-ea"/>
              </a:rPr>
              <a:t>质量数守恒，电荷数守恒。</a:t>
            </a:r>
          </a:p>
        </p:txBody>
      </p:sp>
    </p:spTree>
    <p:extLst>
      <p:ext uri="{BB962C8B-B14F-4D97-AF65-F5344CB8AC3E}">
        <p14:creationId xmlns:p14="http://schemas.microsoft.com/office/powerpoint/2010/main" val="2465177594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" grpId="0" autoUpdateAnimBg="0"/>
      <p:bldP spid="258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336550" y="54868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思考与讨论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idx="1"/>
          </p:nvPr>
        </p:nvSpPr>
        <p:spPr>
          <a:xfrm>
            <a:off x="161924" y="1628801"/>
            <a:ext cx="8874571" cy="720080"/>
          </a:xfrm>
        </p:spPr>
        <p:txBody>
          <a:bodyPr/>
          <a:lstStyle/>
          <a:p>
            <a:pPr eaLnBrk="1" hangingPunct="1"/>
            <a:r>
              <a:rPr lang="zh-CN" altLang="en-US" b="1" dirty="0" smtClean="0"/>
              <a:t>原子核里没有电子，</a:t>
            </a:r>
            <a:r>
              <a:rPr lang="en-US" altLang="zh-CN" b="1" dirty="0" smtClean="0">
                <a:cs typeface="Times New Roman" pitchFamily="18" charset="0"/>
              </a:rPr>
              <a:t>β</a:t>
            </a:r>
            <a:r>
              <a:rPr lang="zh-CN" altLang="en-US" b="1" dirty="0" smtClean="0"/>
              <a:t>衰变中的电子来自哪里？</a:t>
            </a:r>
          </a:p>
        </p:txBody>
      </p:sp>
      <p:sp>
        <p:nvSpPr>
          <p:cNvPr id="4103" name="Rectangle 5"/>
          <p:cNvSpPr>
            <a:spLocks noChangeArrowheads="1"/>
          </p:cNvSpPr>
          <p:nvPr/>
        </p:nvSpPr>
        <p:spPr bwMode="auto">
          <a:xfrm>
            <a:off x="1676400" y="4038600"/>
            <a:ext cx="6400800" cy="24384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20000"/>
              </a:spcBef>
            </a:pPr>
            <a:r>
              <a:rPr lang="zh-CN" altLang="en-US" sz="3200">
                <a:latin typeface="Times New Roman" pitchFamily="18" charset="0"/>
              </a:rPr>
              <a:t>　　　　　　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5219774" y="3717032"/>
            <a:ext cx="3168650" cy="806450"/>
            <a:chOff x="1632" y="2496"/>
            <a:chExt cx="1996" cy="508"/>
          </a:xfrm>
        </p:grpSpPr>
        <p:grpSp>
          <p:nvGrpSpPr>
            <p:cNvPr id="4106" name="Group 11"/>
            <p:cNvGrpSpPr>
              <a:grpSpLocks/>
            </p:cNvGrpSpPr>
            <p:nvPr/>
          </p:nvGrpSpPr>
          <p:grpSpPr bwMode="auto">
            <a:xfrm>
              <a:off x="1632" y="2496"/>
              <a:ext cx="1996" cy="508"/>
              <a:chOff x="1392" y="3216"/>
              <a:chExt cx="1996" cy="508"/>
            </a:xfrm>
          </p:grpSpPr>
          <p:graphicFrame>
            <p:nvGraphicFramePr>
              <p:cNvPr id="4098" name="Object 8"/>
              <p:cNvGraphicFramePr>
                <a:graphicFrameLocks noChangeAspect="1"/>
              </p:cNvGraphicFramePr>
              <p:nvPr/>
            </p:nvGraphicFramePr>
            <p:xfrm>
              <a:off x="2234" y="3216"/>
              <a:ext cx="428" cy="5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545" name="Equation" r:id="rId3" imgW="203040" imgH="241200" progId="Equation.DSMT4">
                      <p:embed/>
                    </p:oleObj>
                  </mc:Choice>
                  <mc:Fallback>
                    <p:oleObj name="Equation" r:id="rId3" imgW="203040" imgH="2412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34" y="3216"/>
                            <a:ext cx="428" cy="5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099" name="Object 9"/>
              <p:cNvGraphicFramePr>
                <a:graphicFrameLocks noChangeAspect="1"/>
              </p:cNvGraphicFramePr>
              <p:nvPr/>
            </p:nvGraphicFramePr>
            <p:xfrm>
              <a:off x="1392" y="3216"/>
              <a:ext cx="379" cy="4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546" name="Equation" r:id="rId5" imgW="190440" imgH="241200" progId="Equation.DSMT4">
                      <p:embed/>
                    </p:oleObj>
                  </mc:Choice>
                  <mc:Fallback>
                    <p:oleObj name="Equation" r:id="rId5" imgW="190440" imgH="2412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92" y="3216"/>
                            <a:ext cx="379" cy="4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00" name="Object 10"/>
              <p:cNvGraphicFramePr>
                <a:graphicFrameLocks noChangeAspect="1"/>
              </p:cNvGraphicFramePr>
              <p:nvPr/>
            </p:nvGraphicFramePr>
            <p:xfrm>
              <a:off x="2976" y="3216"/>
              <a:ext cx="412" cy="4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547" name="Equation" r:id="rId7" imgW="215640" imgH="241200" progId="Equation.DSMT4">
                      <p:embed/>
                    </p:oleObj>
                  </mc:Choice>
                  <mc:Fallback>
                    <p:oleObj name="Equation" r:id="rId7" imgW="215640" imgH="2412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76" y="3216"/>
                            <a:ext cx="412" cy="4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107" name="Line 12"/>
            <p:cNvSpPr>
              <a:spLocks noChangeShapeType="1"/>
            </p:cNvSpPr>
            <p:nvPr/>
          </p:nvSpPr>
          <p:spPr bwMode="auto">
            <a:xfrm>
              <a:off x="2112" y="2736"/>
              <a:ext cx="288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8" name="Line 13"/>
            <p:cNvSpPr>
              <a:spLocks noChangeShapeType="1"/>
            </p:cNvSpPr>
            <p:nvPr/>
          </p:nvSpPr>
          <p:spPr bwMode="auto">
            <a:xfrm>
              <a:off x="2928" y="273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9" name="Line 17"/>
            <p:cNvSpPr>
              <a:spLocks noChangeShapeType="1"/>
            </p:cNvSpPr>
            <p:nvPr/>
          </p:nvSpPr>
          <p:spPr bwMode="auto">
            <a:xfrm>
              <a:off x="3024" y="26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pic>
        <p:nvPicPr>
          <p:cNvPr id="15" name="currentImg" descr="http://pic.92to.com/wx/201610/19/19990213ab704098a9dc564537188c57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14272" y="2609850"/>
            <a:ext cx="43307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34517468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340971" y="764704"/>
            <a:ext cx="8335485" cy="1143000"/>
          </a:xfrm>
        </p:spPr>
        <p:txBody>
          <a:bodyPr>
            <a:normAutofit/>
          </a:bodyPr>
          <a:lstStyle/>
          <a:p>
            <a:pPr marL="268288" indent="-268288" algn="l" eaLnBrk="1" hangingPunct="1"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衰变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：不改变原子核，只导致原子核能量再分配，辐射高能光子</a:t>
            </a:r>
          </a:p>
        </p:txBody>
      </p:sp>
      <p:pic>
        <p:nvPicPr>
          <p:cNvPr id="4" name="图片 3" descr="http://p14.qhimg.com/t01c89b96d4cd94cbb6.jpg"/>
          <p:cNvPicPr>
            <a:picLocks noChangeAspect="1" noChangeArrowheads="1"/>
          </p:cNvPicPr>
          <p:nvPr/>
        </p:nvPicPr>
        <p:blipFill rotWithShape="1">
          <a:blip r:embed="rId2"/>
          <a:srcRect l="33589"/>
          <a:stretch/>
        </p:blipFill>
        <p:spPr bwMode="auto">
          <a:xfrm>
            <a:off x="3995936" y="1635802"/>
            <a:ext cx="4790637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 descr="中国科学家首次精确测定钴51原子核的质量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576" y="2159851"/>
            <a:ext cx="2243733" cy="1523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570434" y="4941168"/>
            <a:ext cx="485775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288" indent="-268288" algn="l"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n-US" altLang="zh-CN" sz="2800" b="1" dirty="0">
                <a:latin typeface="+mj-ea"/>
                <a:ea typeface="+mj-ea"/>
                <a:sym typeface="Symbol" pitchFamily="18" charset="2"/>
              </a:rPr>
              <a:t>γ</a:t>
            </a:r>
            <a:r>
              <a:rPr lang="zh-CN" altLang="en-US" sz="2800" b="1" dirty="0">
                <a:latin typeface="+mj-ea"/>
                <a:ea typeface="+mj-ea"/>
              </a:rPr>
              <a:t>衰变</a:t>
            </a:r>
            <a:r>
              <a:rPr lang="en-US" altLang="zh-CN" sz="2800" b="1" dirty="0">
                <a:latin typeface="+mj-ea"/>
                <a:ea typeface="+mj-ea"/>
              </a:rPr>
              <a:t>:</a:t>
            </a:r>
            <a:r>
              <a:rPr lang="zh-CN" altLang="en-US" sz="2800" b="1" dirty="0">
                <a:latin typeface="+mj-ea"/>
                <a:ea typeface="+mj-ea"/>
              </a:rPr>
              <a:t>总是伴随</a:t>
            </a:r>
            <a:r>
              <a:rPr lang="zh-CN" altLang="en-US" sz="2800" b="1" dirty="0">
                <a:latin typeface="+mj-ea"/>
                <a:ea typeface="+mj-ea"/>
                <a:sym typeface="Symbol" pitchFamily="18" charset="2"/>
              </a:rPr>
              <a:t></a:t>
            </a:r>
            <a:r>
              <a:rPr lang="zh-CN" altLang="en-US" sz="2800" b="1" dirty="0">
                <a:latin typeface="+mj-ea"/>
                <a:ea typeface="+mj-ea"/>
              </a:rPr>
              <a:t>射线或</a:t>
            </a:r>
            <a:r>
              <a:rPr lang="zh-CN" altLang="en-US" sz="2800" b="1" dirty="0">
                <a:latin typeface="+mj-ea"/>
                <a:ea typeface="+mj-ea"/>
                <a:sym typeface="Symbol" pitchFamily="18" charset="2"/>
              </a:rPr>
              <a:t></a:t>
            </a:r>
            <a:r>
              <a:rPr lang="zh-CN" altLang="en-US" sz="2800" b="1" dirty="0">
                <a:latin typeface="+mj-ea"/>
                <a:ea typeface="+mj-ea"/>
              </a:rPr>
              <a:t>射线产生</a:t>
            </a:r>
            <a:r>
              <a:rPr lang="en-US" altLang="zh-CN" sz="2800" b="1" dirty="0">
                <a:latin typeface="+mj-ea"/>
                <a:ea typeface="+mj-ea"/>
              </a:rPr>
              <a:t>.</a:t>
            </a:r>
            <a:r>
              <a:rPr kumimoji="0" lang="zh-CN" altLang="en-US" sz="2800" b="1" dirty="0">
                <a:latin typeface="+mj-ea"/>
                <a:ea typeface="+mj-ea"/>
              </a:rPr>
              <a:t>即衰变模式是： </a:t>
            </a:r>
            <a:r>
              <a:rPr kumimoji="0" lang="el-GR" altLang="zh-CN" sz="2800" b="1" dirty="0">
                <a:solidFill>
                  <a:srgbClr val="FF0000"/>
                </a:solidFill>
                <a:latin typeface="+mj-ea"/>
                <a:ea typeface="+mj-ea"/>
              </a:rPr>
              <a:t>α</a:t>
            </a:r>
            <a:r>
              <a:rPr kumimoji="0" lang="en-US" altLang="zh-CN" sz="2800" b="1" dirty="0">
                <a:solidFill>
                  <a:srgbClr val="FF0000"/>
                </a:solidFill>
                <a:latin typeface="+mj-ea"/>
                <a:ea typeface="+mj-ea"/>
              </a:rPr>
              <a:t>+ </a:t>
            </a:r>
            <a:r>
              <a:rPr kumimoji="0" lang="el-GR" altLang="zh-CN" sz="2800" b="1" dirty="0">
                <a:solidFill>
                  <a:srgbClr val="FF0000"/>
                </a:solidFill>
                <a:latin typeface="+mj-ea"/>
                <a:ea typeface="+mj-ea"/>
              </a:rPr>
              <a:t>γ</a:t>
            </a:r>
            <a:r>
              <a:rPr kumimoji="0" lang="en-US" altLang="zh-CN" sz="28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kumimoji="0" lang="zh-CN" altLang="en-US" sz="2800" b="1" dirty="0">
                <a:solidFill>
                  <a:srgbClr val="FF0000"/>
                </a:solidFill>
                <a:latin typeface="+mj-ea"/>
                <a:ea typeface="+mj-ea"/>
              </a:rPr>
              <a:t>，</a:t>
            </a:r>
            <a:r>
              <a:rPr kumimoji="0" lang="el-GR" altLang="zh-CN" sz="2800" b="1" dirty="0">
                <a:solidFill>
                  <a:srgbClr val="FF0000"/>
                </a:solidFill>
                <a:latin typeface="+mj-ea"/>
                <a:ea typeface="+mj-ea"/>
              </a:rPr>
              <a:t>β</a:t>
            </a:r>
            <a:r>
              <a:rPr kumimoji="0" lang="en-US" altLang="zh-CN" sz="2800" b="1" dirty="0">
                <a:solidFill>
                  <a:srgbClr val="FF0000"/>
                </a:solidFill>
                <a:latin typeface="+mj-ea"/>
                <a:ea typeface="+mj-ea"/>
              </a:rPr>
              <a:t>+ </a:t>
            </a:r>
            <a:r>
              <a:rPr kumimoji="0" lang="el-GR" altLang="zh-CN" sz="2800" b="1" dirty="0">
                <a:solidFill>
                  <a:srgbClr val="FF0000"/>
                </a:solidFill>
                <a:latin typeface="+mj-ea"/>
                <a:ea typeface="+mj-ea"/>
              </a:rPr>
              <a:t>γ</a:t>
            </a:r>
            <a:r>
              <a:rPr kumimoji="0" lang="en-US" altLang="zh-CN" sz="2800" b="1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endParaRPr lang="en-US" altLang="zh-CN" sz="32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438" name="Rectangle 8"/>
          <p:cNvSpPr>
            <a:spLocks noChangeArrowheads="1"/>
          </p:cNvSpPr>
          <p:nvPr/>
        </p:nvSpPr>
        <p:spPr bwMode="auto">
          <a:xfrm>
            <a:off x="376238" y="5364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70433" y="4005064"/>
            <a:ext cx="82161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lvl="0" indent="-361950" algn="l" fontAlgn="auto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zh-CN" altLang="en-US" sz="2800" b="1" dirty="0" smtClean="0">
                <a:solidFill>
                  <a:prstClr val="black"/>
                </a:solidFill>
                <a:latin typeface="Calibri"/>
                <a:ea typeface="宋体"/>
              </a:rPr>
              <a:t>放射性元素</a:t>
            </a:r>
            <a:r>
              <a:rPr kumimoji="0" lang="zh-CN" altLang="en-US" sz="2800" b="1" dirty="0">
                <a:solidFill>
                  <a:prstClr val="black"/>
                </a:solidFill>
                <a:latin typeface="Calibri"/>
                <a:ea typeface="宋体"/>
              </a:rPr>
              <a:t>衰变不可能有单独的</a:t>
            </a:r>
            <a:r>
              <a:rPr kumimoji="0" lang="en-US" altLang="zh-CN" sz="2800" b="1" dirty="0">
                <a:solidFill>
                  <a:srgbClr val="FF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γ</a:t>
            </a:r>
            <a:r>
              <a:rPr kumimoji="0" lang="zh-CN" altLang="en-US" sz="2800" b="1" dirty="0">
                <a:solidFill>
                  <a:prstClr val="black"/>
                </a:solidFill>
                <a:latin typeface="Calibri"/>
                <a:ea typeface="宋体"/>
              </a:rPr>
              <a:t>衰变！</a:t>
            </a:r>
          </a:p>
        </p:txBody>
      </p:sp>
    </p:spTree>
    <p:extLst>
      <p:ext uri="{BB962C8B-B14F-4D97-AF65-F5344CB8AC3E}">
        <p14:creationId xmlns:p14="http://schemas.microsoft.com/office/powerpoint/2010/main" val="2186673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561976" y="2872771"/>
            <a:ext cx="6172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解：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设经过</a:t>
            </a:r>
            <a:r>
              <a:rPr lang="en-US" altLang="zh-CN" sz="28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次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衰变，</a:t>
            </a:r>
            <a:r>
              <a:rPr lang="en-US" altLang="zh-CN" sz="28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次衰变</a:t>
            </a:r>
            <a:endParaRPr lang="zh-CN" altLang="en-US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1625439"/>
              </p:ext>
            </p:extLst>
          </p:nvPr>
        </p:nvGraphicFramePr>
        <p:xfrm>
          <a:off x="1345034" y="3645024"/>
          <a:ext cx="488315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9" name="Equation" r:id="rId3" imgW="1587240" imgH="241200" progId="Equation.DSMT4">
                  <p:embed/>
                </p:oleObj>
              </mc:Choice>
              <mc:Fallback>
                <p:oleObj name="Equation" r:id="rId3" imgW="15872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5034" y="3645024"/>
                        <a:ext cx="4883150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15"/>
          <p:cNvGrpSpPr>
            <a:grpSpLocks/>
          </p:cNvGrpSpPr>
          <p:nvPr/>
        </p:nvGrpSpPr>
        <p:grpSpPr bwMode="auto">
          <a:xfrm>
            <a:off x="457721" y="764703"/>
            <a:ext cx="8434759" cy="2031325"/>
            <a:chOff x="857224" y="642918"/>
            <a:chExt cx="7786742" cy="1627539"/>
          </a:xfrm>
        </p:grpSpPr>
        <p:sp>
          <p:nvSpPr>
            <p:cNvPr id="11" name="Text Box 2"/>
            <p:cNvSpPr txBox="1">
              <a:spLocks noChangeArrowheads="1"/>
            </p:cNvSpPr>
            <p:nvPr/>
          </p:nvSpPr>
          <p:spPr bwMode="auto">
            <a:xfrm>
              <a:off x="857224" y="642918"/>
              <a:ext cx="7786742" cy="16275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50000"/>
                </a:lnSpc>
                <a:spcBef>
                  <a:spcPct val="50000"/>
                </a:spcBef>
                <a:defRPr/>
              </a:pPr>
              <a:r>
                <a:rPr lang="zh-CN" altLang="en-US" sz="2800" b="1" dirty="0">
                  <a:solidFill>
                    <a:srgbClr val="FF0000"/>
                  </a:solidFill>
                  <a:latin typeface="+mn-ea"/>
                  <a:ea typeface="+mn-ea"/>
                </a:rPr>
                <a:t>例</a:t>
              </a:r>
              <a:r>
                <a:rPr lang="en-US" altLang="zh-CN" sz="2800" b="1" dirty="0">
                  <a:solidFill>
                    <a:srgbClr val="FF0000"/>
                  </a:solidFill>
                  <a:latin typeface="+mn-ea"/>
                  <a:ea typeface="+mn-ea"/>
                </a:rPr>
                <a:t>1</a:t>
              </a:r>
              <a:r>
                <a:rPr lang="zh-CN" altLang="en-US" sz="2800" b="1" dirty="0">
                  <a:solidFill>
                    <a:srgbClr val="FF0000"/>
                  </a:solidFill>
                  <a:latin typeface="+mn-ea"/>
                  <a:ea typeface="+mn-ea"/>
                </a:rPr>
                <a:t>：</a:t>
              </a:r>
              <a:r>
                <a:rPr lang="zh-CN" altLang="en-US" sz="2800" b="1" dirty="0">
                  <a:latin typeface="+mn-ea"/>
                  <a:ea typeface="+mn-ea"/>
                </a:rPr>
                <a:t>    经过一系列</a:t>
              </a:r>
              <a:r>
                <a:rPr lang="zh-CN" altLang="en-US" sz="2800" b="1" dirty="0">
                  <a:latin typeface="+mn-ea"/>
                  <a:ea typeface="+mn-ea"/>
                  <a:sym typeface="Symbol" pitchFamily="18" charset="2"/>
                </a:rPr>
                <a:t></a:t>
              </a:r>
              <a:r>
                <a:rPr lang="zh-CN" altLang="en-US" sz="2800" b="1" dirty="0">
                  <a:latin typeface="+mn-ea"/>
                  <a:ea typeface="+mn-ea"/>
                </a:rPr>
                <a:t>衰变和</a:t>
              </a:r>
              <a:r>
                <a:rPr lang="zh-CN" altLang="en-US" sz="2800" b="1" dirty="0">
                  <a:latin typeface="+mn-ea"/>
                  <a:ea typeface="+mn-ea"/>
                  <a:sym typeface="Symbol" pitchFamily="18" charset="2"/>
                </a:rPr>
                <a:t></a:t>
              </a:r>
              <a:r>
                <a:rPr lang="zh-CN" altLang="en-US" sz="2800" b="1" dirty="0">
                  <a:latin typeface="+mn-ea"/>
                  <a:ea typeface="+mn-ea"/>
                </a:rPr>
                <a:t>衰变后，可以变成稳定的元素铅</a:t>
              </a:r>
              <a:r>
                <a:rPr lang="en-US" altLang="zh-CN" sz="2800" b="1" dirty="0">
                  <a:latin typeface="+mn-ea"/>
                  <a:ea typeface="+mn-ea"/>
                </a:rPr>
                <a:t>206</a:t>
              </a:r>
              <a:r>
                <a:rPr lang="en-US" altLang="zh-CN" sz="2800" b="1" dirty="0" smtClean="0">
                  <a:latin typeface="+mn-ea"/>
                  <a:ea typeface="+mn-ea"/>
                </a:rPr>
                <a:t>(      )</a:t>
              </a:r>
              <a:r>
                <a:rPr lang="zh-CN" altLang="en-US" sz="2800" b="1" dirty="0">
                  <a:latin typeface="+mn-ea"/>
                  <a:ea typeface="+mn-ea"/>
                </a:rPr>
                <a:t>，问这一过程</a:t>
              </a:r>
              <a:r>
                <a:rPr lang="zh-CN" altLang="en-US" sz="2800" b="1" dirty="0">
                  <a:latin typeface="+mn-ea"/>
                  <a:ea typeface="+mn-ea"/>
                  <a:sym typeface="Symbol" pitchFamily="18" charset="2"/>
                </a:rPr>
                <a:t></a:t>
              </a:r>
              <a:r>
                <a:rPr lang="zh-CN" altLang="en-US" sz="2800" b="1" dirty="0">
                  <a:latin typeface="+mn-ea"/>
                  <a:ea typeface="+mn-ea"/>
                </a:rPr>
                <a:t>衰变和</a:t>
              </a:r>
              <a:r>
                <a:rPr lang="zh-CN" altLang="en-US" sz="2800" b="1" dirty="0">
                  <a:latin typeface="+mn-ea"/>
                  <a:ea typeface="+mn-ea"/>
                  <a:sym typeface="Symbol" pitchFamily="18" charset="2"/>
                </a:rPr>
                <a:t></a:t>
              </a:r>
              <a:r>
                <a:rPr lang="zh-CN" altLang="en-US" sz="2800" b="1" dirty="0">
                  <a:latin typeface="+mn-ea"/>
                  <a:ea typeface="+mn-ea"/>
                </a:rPr>
                <a:t>衰变次数？</a:t>
              </a:r>
            </a:p>
          </p:txBody>
        </p:sp>
        <p:graphicFrame>
          <p:nvGraphicFramePr>
            <p:cNvPr id="1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99975996"/>
                </p:ext>
              </p:extLst>
            </p:nvPr>
          </p:nvGraphicFramePr>
          <p:xfrm>
            <a:off x="1730478" y="642919"/>
            <a:ext cx="744537" cy="565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70" name="Equation" r:id="rId5" imgW="317160" imgH="241200" progId="Equation.DSMT4">
                    <p:embed/>
                  </p:oleObj>
                </mc:Choice>
                <mc:Fallback>
                  <p:oleObj name="Equation" r:id="rId5" imgW="31716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0478" y="642919"/>
                          <a:ext cx="744537" cy="565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02543169"/>
                </p:ext>
              </p:extLst>
            </p:nvPr>
          </p:nvGraphicFramePr>
          <p:xfrm>
            <a:off x="3326485" y="1162167"/>
            <a:ext cx="863600" cy="565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71" name="Equation" r:id="rId7" imgW="368280" imgH="241200" progId="Equation.3">
                    <p:embed/>
                  </p:oleObj>
                </mc:Choice>
                <mc:Fallback>
                  <p:oleObj name="Equation" r:id="rId7" imgW="3682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6485" y="1162167"/>
                          <a:ext cx="863600" cy="565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组合 7"/>
          <p:cNvGrpSpPr/>
          <p:nvPr/>
        </p:nvGrpSpPr>
        <p:grpSpPr>
          <a:xfrm>
            <a:off x="6427440" y="5578663"/>
            <a:ext cx="1904733" cy="523875"/>
            <a:chOff x="6427440" y="5578663"/>
            <a:chExt cx="1904733" cy="523875"/>
          </a:xfrm>
        </p:grpSpPr>
        <p:sp>
          <p:nvSpPr>
            <p:cNvPr id="14" name="AutoShape 9"/>
            <p:cNvSpPr>
              <a:spLocks noChangeArrowheads="1"/>
            </p:cNvSpPr>
            <p:nvPr/>
          </p:nvSpPr>
          <p:spPr bwMode="auto">
            <a:xfrm>
              <a:off x="6427440" y="5691163"/>
              <a:ext cx="304800" cy="304800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Text Box 10"/>
            <p:cNvSpPr txBox="1">
              <a:spLocks noChangeArrowheads="1"/>
            </p:cNvSpPr>
            <p:nvPr/>
          </p:nvSpPr>
          <p:spPr bwMode="auto">
            <a:xfrm>
              <a:off x="6731973" y="5578663"/>
              <a:ext cx="160020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dirty="0">
                  <a:latin typeface="Times New Roman" pitchFamily="18" charset="0"/>
                </a:rPr>
                <a:t>14</a:t>
              </a:r>
              <a:r>
                <a:rPr lang="zh-CN" altLang="en-US" sz="2800" dirty="0">
                  <a:latin typeface="Times New Roman" pitchFamily="18" charset="0"/>
                </a:rPr>
                <a:t>次</a:t>
              </a:r>
              <a:endParaRPr lang="en-US" altLang="zh-CN" sz="2800" dirty="0">
                <a:latin typeface="Times New Roman" pitchFamily="18" charset="0"/>
              </a:endParaRPr>
            </a:p>
          </p:txBody>
        </p:sp>
      </p:grp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294332" y="4489956"/>
            <a:ext cx="61499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  <a:defRPr/>
            </a:pPr>
            <a:r>
              <a:rPr lang="zh-CN" altLang="en-US" sz="2800" b="1" dirty="0" smtClean="0">
                <a:latin typeface="+mn-ea"/>
                <a:ea typeface="+mn-ea"/>
              </a:rPr>
              <a:t>根据质量数守恒和电荷</a:t>
            </a:r>
            <a:r>
              <a:rPr lang="zh-CN" altLang="en-US" sz="2800" b="1" dirty="0">
                <a:latin typeface="+mn-ea"/>
                <a:ea typeface="+mn-ea"/>
              </a:rPr>
              <a:t>数</a:t>
            </a:r>
            <a:r>
              <a:rPr lang="zh-CN" altLang="en-US" sz="2800" b="1" dirty="0" smtClean="0">
                <a:latin typeface="+mn-ea"/>
                <a:ea typeface="+mn-ea"/>
              </a:rPr>
              <a:t>守恒，有</a:t>
            </a:r>
            <a:endParaRPr lang="zh-CN" altLang="en-US" sz="2800" b="1" dirty="0">
              <a:latin typeface="+mn-ea"/>
              <a:ea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94332" y="5172223"/>
            <a:ext cx="2816226" cy="1353121"/>
            <a:chOff x="1294332" y="5172223"/>
            <a:chExt cx="2816226" cy="1353121"/>
          </a:xfrm>
        </p:grpSpPr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1443558" y="5172223"/>
              <a:ext cx="26670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dirty="0">
                  <a:latin typeface="Times New Roman" pitchFamily="18" charset="0"/>
                </a:rPr>
                <a:t>238</a:t>
              </a:r>
              <a:r>
                <a:rPr lang="zh-CN" altLang="en-US" sz="2800" dirty="0">
                  <a:latin typeface="Times New Roman" pitchFamily="18" charset="0"/>
                </a:rPr>
                <a:t>＝</a:t>
              </a:r>
              <a:r>
                <a:rPr lang="en-US" altLang="zh-CN" sz="2800" dirty="0">
                  <a:latin typeface="Times New Roman" pitchFamily="18" charset="0"/>
                </a:rPr>
                <a:t>206</a:t>
              </a:r>
              <a:r>
                <a:rPr lang="zh-CN" altLang="en-US" sz="2800" dirty="0">
                  <a:latin typeface="Times New Roman" pitchFamily="18" charset="0"/>
                </a:rPr>
                <a:t>＋</a:t>
              </a:r>
              <a:r>
                <a:rPr lang="en-US" altLang="zh-CN" sz="2800" dirty="0">
                  <a:latin typeface="Times New Roman" pitchFamily="18" charset="0"/>
                </a:rPr>
                <a:t>4</a:t>
              </a:r>
              <a:r>
                <a:rPr lang="en-US" altLang="zh-CN" sz="2800" i="1" dirty="0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1443558" y="6006231"/>
              <a:ext cx="26670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dirty="0">
                  <a:latin typeface="Times New Roman" pitchFamily="18" charset="0"/>
                </a:rPr>
                <a:t>92 = 82 + 2</a:t>
              </a:r>
              <a:r>
                <a:rPr lang="en-US" altLang="zh-CN" sz="2800" i="1" dirty="0">
                  <a:latin typeface="Times New Roman" pitchFamily="18" charset="0"/>
                </a:rPr>
                <a:t>x</a:t>
              </a:r>
              <a:r>
                <a:rPr lang="en-US" altLang="zh-CN" sz="2800" dirty="0">
                  <a:latin typeface="Times New Roman" pitchFamily="18" charset="0"/>
                </a:rPr>
                <a:t> - </a:t>
              </a:r>
              <a:r>
                <a:rPr lang="en-US" altLang="zh-CN" sz="2800" i="1" dirty="0"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17" name="左大括号 16"/>
            <p:cNvSpPr/>
            <p:nvPr/>
          </p:nvSpPr>
          <p:spPr>
            <a:xfrm>
              <a:off x="1294332" y="5431779"/>
              <a:ext cx="149226" cy="977107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966543" y="5229200"/>
            <a:ext cx="2261641" cy="1160463"/>
            <a:chOff x="3966543" y="5229200"/>
            <a:chExt cx="2261641" cy="1160463"/>
          </a:xfrm>
        </p:grpSpPr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5204048" y="5229200"/>
              <a:ext cx="1024136" cy="1160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i="1" dirty="0">
                  <a:latin typeface="Times New Roman" pitchFamily="18" charset="0"/>
                </a:rPr>
                <a:t>x</a:t>
              </a:r>
              <a:r>
                <a:rPr lang="zh-CN" altLang="en-US" sz="2800" dirty="0">
                  <a:latin typeface="Times New Roman" pitchFamily="18" charset="0"/>
                </a:rPr>
                <a:t>＝</a:t>
              </a:r>
              <a:r>
                <a:rPr lang="en-US" altLang="zh-CN" sz="2800" dirty="0">
                  <a:latin typeface="Times New Roman" pitchFamily="18" charset="0"/>
                </a:rPr>
                <a:t>8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zh-CN" sz="2800" i="1" dirty="0">
                  <a:latin typeface="Times New Roman" pitchFamily="18" charset="0"/>
                </a:rPr>
                <a:t>y</a:t>
              </a:r>
              <a:r>
                <a:rPr lang="zh-CN" altLang="en-US" sz="2800" dirty="0">
                  <a:latin typeface="Times New Roman" pitchFamily="18" charset="0"/>
                </a:rPr>
                <a:t>＝</a:t>
              </a:r>
              <a:r>
                <a:rPr lang="en-US" altLang="zh-CN" sz="2800" dirty="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18" name="Rectangle 5"/>
            <p:cNvSpPr>
              <a:spLocks noChangeArrowheads="1"/>
            </p:cNvSpPr>
            <p:nvPr/>
          </p:nvSpPr>
          <p:spPr bwMode="auto">
            <a:xfrm>
              <a:off x="3966543" y="5601176"/>
              <a:ext cx="1037505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20000"/>
                </a:spcBef>
                <a:defRPr/>
              </a:pPr>
              <a:r>
                <a:rPr lang="zh-CN" altLang="en-US" sz="2800" b="1" dirty="0" smtClean="0">
                  <a:latin typeface="+mn-ea"/>
                  <a:ea typeface="+mn-ea"/>
                </a:rPr>
                <a:t>解得</a:t>
              </a:r>
              <a:endParaRPr lang="zh-CN" altLang="en-US" sz="2800" b="1" dirty="0">
                <a:latin typeface="+mn-ea"/>
                <a:ea typeface="+mn-ea"/>
              </a:endParaRPr>
            </a:p>
          </p:txBody>
        </p:sp>
        <p:sp>
          <p:nvSpPr>
            <p:cNvPr id="19" name="左大括号 18"/>
            <p:cNvSpPr/>
            <p:nvPr/>
          </p:nvSpPr>
          <p:spPr>
            <a:xfrm>
              <a:off x="4994671" y="5412556"/>
              <a:ext cx="149226" cy="977107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2955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16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832" y="548680"/>
            <a:ext cx="2520280" cy="864096"/>
          </a:xfrm>
        </p:spPr>
        <p:txBody>
          <a:bodyPr>
            <a:normAutofit/>
          </a:bodyPr>
          <a:lstStyle/>
          <a:p>
            <a:pPr algn="ctr" eaLnBrk="1" hangingPunct="1"/>
            <a:r>
              <a:rPr lang="zh-CN" altLang="en-US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   结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340768"/>
            <a:ext cx="8424936" cy="5184576"/>
          </a:xfrm>
        </p:spPr>
        <p:txBody>
          <a:bodyPr>
            <a:normAutofit/>
          </a:bodyPr>
          <a:lstStyle/>
          <a:p>
            <a:pPr marL="609600" indent="-609600">
              <a:lnSpc>
                <a:spcPct val="120000"/>
              </a:lnSpc>
              <a:buFontTx/>
              <a:buAutoNum type="arabicPeriod"/>
            </a:pPr>
            <a:r>
              <a:rPr lang="zh-CN" altLang="en-US" sz="2800" b="1" dirty="0" smtClean="0">
                <a:latin typeface="+mj-ea"/>
                <a:ea typeface="+mj-ea"/>
              </a:rPr>
              <a:t>原子核的衰变：</a:t>
            </a:r>
            <a:r>
              <a:rPr lang="zh-CN" altLang="en-US" sz="2800" b="1" kern="0" dirty="0">
                <a:solidFill>
                  <a:schemeClr val="tx2"/>
                </a:solidFill>
                <a:latin typeface="+mj-ea"/>
                <a:ea typeface="+mj-ea"/>
                <a:sym typeface="Symbol" pitchFamily="18" charset="2"/>
              </a:rPr>
              <a:t>原子核放出</a:t>
            </a:r>
            <a:r>
              <a:rPr lang="en-US" altLang="zh-CN" sz="2800" b="1" kern="0" dirty="0">
                <a:solidFill>
                  <a:schemeClr val="tx2"/>
                </a:solidFill>
                <a:latin typeface="+mj-ea"/>
                <a:ea typeface="+mj-ea"/>
                <a:sym typeface="Symbol" pitchFamily="18" charset="2"/>
              </a:rPr>
              <a:t> </a:t>
            </a:r>
            <a:r>
              <a:rPr lang="zh-CN" altLang="en-US" sz="2800" b="1" kern="0" dirty="0">
                <a:solidFill>
                  <a:schemeClr val="tx2"/>
                </a:solidFill>
                <a:latin typeface="+mj-ea"/>
                <a:ea typeface="+mj-ea"/>
              </a:rPr>
              <a:t>粒子、</a:t>
            </a:r>
            <a:r>
              <a:rPr lang="el-GR" altLang="zh-CN" sz="2800" b="1" kern="0" dirty="0">
                <a:solidFill>
                  <a:schemeClr val="tx2"/>
                </a:solidFill>
                <a:latin typeface="+mj-ea"/>
                <a:ea typeface="+mj-ea"/>
                <a:cs typeface="Times New Roman"/>
              </a:rPr>
              <a:t>β</a:t>
            </a:r>
            <a:r>
              <a:rPr lang="zh-CN" altLang="en-US" sz="2800" b="1" kern="0" dirty="0">
                <a:solidFill>
                  <a:schemeClr val="tx2"/>
                </a:solidFill>
                <a:latin typeface="+mj-ea"/>
                <a:ea typeface="+mj-ea"/>
                <a:cs typeface="Times New Roman"/>
              </a:rPr>
              <a:t>粒子，变成另一种原子核</a:t>
            </a:r>
            <a:endParaRPr lang="en-US" altLang="zh-CN" sz="2800" b="1" kern="0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609600" indent="-609600" eaLnBrk="1" hangingPunct="1">
              <a:lnSpc>
                <a:spcPct val="120000"/>
              </a:lnSpc>
              <a:buFontTx/>
              <a:buAutoNum type="arabicPeriod"/>
            </a:pPr>
            <a:r>
              <a:rPr lang="zh-CN" altLang="en-US" sz="2800" b="1" dirty="0" smtClean="0">
                <a:latin typeface="+mj-ea"/>
                <a:ea typeface="+mj-ea"/>
              </a:rPr>
              <a:t>衰变原则：质量数相同，电荷数相同。</a:t>
            </a:r>
          </a:p>
          <a:p>
            <a:pPr marL="609600" indent="-609600" eaLnBrk="1" hangingPunct="1">
              <a:lnSpc>
                <a:spcPct val="120000"/>
              </a:lnSpc>
              <a:buFontTx/>
              <a:buNone/>
            </a:pPr>
            <a:r>
              <a:rPr lang="zh-CN" altLang="en-US" sz="2800" b="1" dirty="0" smtClean="0">
                <a:latin typeface="+mj-ea"/>
                <a:ea typeface="+mj-ea"/>
              </a:rPr>
              <a:t>（</a:t>
            </a:r>
            <a:r>
              <a:rPr lang="en-US" altLang="zh-CN" sz="2800" b="1" dirty="0" smtClean="0">
                <a:latin typeface="+mj-ea"/>
                <a:ea typeface="+mj-ea"/>
              </a:rPr>
              <a:t>1</a:t>
            </a:r>
            <a:r>
              <a:rPr lang="zh-CN" altLang="en-US" sz="2800" b="1" dirty="0" smtClean="0">
                <a:latin typeface="+mj-ea"/>
                <a:ea typeface="+mj-ea"/>
              </a:rPr>
              <a:t>）</a:t>
            </a:r>
            <a:r>
              <a:rPr lang="zh-CN" altLang="en-US" sz="2800" b="1" dirty="0" smtClean="0">
                <a:latin typeface="+mj-ea"/>
                <a:ea typeface="+mj-ea"/>
                <a:sym typeface="Symbol" pitchFamily="18" charset="2"/>
              </a:rPr>
              <a:t></a:t>
            </a:r>
            <a:r>
              <a:rPr lang="zh-CN" altLang="en-US" sz="2800" b="1" dirty="0" smtClean="0">
                <a:latin typeface="+mj-ea"/>
                <a:ea typeface="+mj-ea"/>
              </a:rPr>
              <a:t>衰变：放出</a:t>
            </a:r>
            <a:r>
              <a:rPr lang="zh-CN" altLang="en-US" sz="2800" b="1" dirty="0" smtClean="0">
                <a:latin typeface="+mj-ea"/>
                <a:ea typeface="+mj-ea"/>
                <a:sym typeface="Symbol" pitchFamily="18" charset="2"/>
              </a:rPr>
              <a:t></a:t>
            </a:r>
            <a:r>
              <a:rPr lang="zh-CN" altLang="en-US" sz="2800" b="1" dirty="0" smtClean="0">
                <a:latin typeface="+mj-ea"/>
                <a:ea typeface="+mj-ea"/>
              </a:rPr>
              <a:t>粒子</a:t>
            </a:r>
          </a:p>
          <a:p>
            <a:pPr marL="609600" indent="-609600" eaLnBrk="1" hangingPunct="1">
              <a:lnSpc>
                <a:spcPct val="120000"/>
              </a:lnSpc>
              <a:buFontTx/>
              <a:buNone/>
            </a:pPr>
            <a:endParaRPr lang="zh-CN" altLang="en-US" sz="2800" b="1" dirty="0" smtClean="0">
              <a:latin typeface="+mj-ea"/>
              <a:ea typeface="+mj-ea"/>
            </a:endParaRPr>
          </a:p>
          <a:p>
            <a:pPr marL="609600" indent="-609600" eaLnBrk="1" hangingPunct="1">
              <a:lnSpc>
                <a:spcPct val="120000"/>
              </a:lnSpc>
              <a:buFontTx/>
              <a:buNone/>
            </a:pPr>
            <a:r>
              <a:rPr lang="zh-CN" altLang="en-US" sz="2800" b="1" dirty="0" smtClean="0">
                <a:latin typeface="+mj-ea"/>
                <a:ea typeface="+mj-ea"/>
              </a:rPr>
              <a:t>（</a:t>
            </a:r>
            <a:r>
              <a:rPr lang="en-US" altLang="zh-CN" sz="2800" b="1" dirty="0" smtClean="0">
                <a:latin typeface="+mj-ea"/>
                <a:ea typeface="+mj-ea"/>
              </a:rPr>
              <a:t>2</a:t>
            </a:r>
            <a:r>
              <a:rPr lang="zh-CN" altLang="en-US" sz="2800" b="1" dirty="0" smtClean="0">
                <a:latin typeface="+mj-ea"/>
                <a:ea typeface="+mj-ea"/>
              </a:rPr>
              <a:t>）</a:t>
            </a:r>
            <a:r>
              <a:rPr lang="zh-CN" altLang="en-US" sz="2800" b="1" dirty="0" smtClean="0">
                <a:latin typeface="+mj-ea"/>
                <a:ea typeface="+mj-ea"/>
                <a:sym typeface="Symbol" pitchFamily="18" charset="2"/>
              </a:rPr>
              <a:t></a:t>
            </a:r>
            <a:r>
              <a:rPr lang="zh-CN" altLang="en-US" sz="2800" b="1" dirty="0" smtClean="0">
                <a:latin typeface="+mj-ea"/>
                <a:ea typeface="+mj-ea"/>
              </a:rPr>
              <a:t>衰变：放出</a:t>
            </a:r>
            <a:r>
              <a:rPr lang="zh-CN" altLang="en-US" sz="2800" b="1" dirty="0" smtClean="0">
                <a:latin typeface="+mj-ea"/>
                <a:ea typeface="+mj-ea"/>
                <a:sym typeface="Symbol" pitchFamily="18" charset="2"/>
              </a:rPr>
              <a:t></a:t>
            </a:r>
            <a:r>
              <a:rPr lang="zh-CN" altLang="en-US" sz="2800" b="1" dirty="0" smtClean="0">
                <a:latin typeface="+mj-ea"/>
                <a:ea typeface="+mj-ea"/>
              </a:rPr>
              <a:t>粒子</a:t>
            </a:r>
          </a:p>
          <a:p>
            <a:pPr marL="609600" indent="-609600" eaLnBrk="1" hangingPunct="1">
              <a:lnSpc>
                <a:spcPct val="120000"/>
              </a:lnSpc>
              <a:buFontTx/>
              <a:buNone/>
            </a:pPr>
            <a:endParaRPr lang="zh-CN" altLang="en-US" sz="2800" b="1" dirty="0" smtClean="0">
              <a:latin typeface="+mj-ea"/>
              <a:ea typeface="+mj-ea"/>
            </a:endParaRPr>
          </a:p>
          <a:p>
            <a:pPr marL="609600" indent="-609600" eaLnBrk="1" hangingPunct="1">
              <a:lnSpc>
                <a:spcPct val="120000"/>
              </a:lnSpc>
              <a:buFontTx/>
              <a:buNone/>
            </a:pPr>
            <a:r>
              <a:rPr lang="zh-CN" altLang="en-US" sz="2800" b="1" dirty="0" smtClean="0">
                <a:latin typeface="+mj-ea"/>
                <a:ea typeface="+mj-ea"/>
              </a:rPr>
              <a:t>（</a:t>
            </a:r>
            <a:r>
              <a:rPr lang="en-US" altLang="zh-CN" sz="2800" b="1" dirty="0" smtClean="0">
                <a:latin typeface="+mj-ea"/>
                <a:ea typeface="+mj-ea"/>
              </a:rPr>
              <a:t>3</a:t>
            </a:r>
            <a:r>
              <a:rPr lang="zh-CN" altLang="en-US" sz="2800" b="1" dirty="0" smtClean="0">
                <a:latin typeface="+mj-ea"/>
                <a:ea typeface="+mj-ea"/>
              </a:rPr>
              <a:t>）</a:t>
            </a:r>
            <a:r>
              <a:rPr lang="zh-CN" altLang="en-US" sz="2800" b="1" dirty="0" smtClean="0">
                <a:latin typeface="+mj-ea"/>
                <a:ea typeface="+mj-ea"/>
                <a:sym typeface="Symbol" pitchFamily="18" charset="2"/>
              </a:rPr>
              <a:t>衰变</a:t>
            </a:r>
            <a:r>
              <a:rPr lang="zh-CN" altLang="en-US" sz="2800" b="1" dirty="0">
                <a:latin typeface="+mj-ea"/>
                <a:ea typeface="+mj-ea"/>
                <a:sym typeface="Symbol" pitchFamily="18" charset="2"/>
              </a:rPr>
              <a:t>：</a:t>
            </a:r>
            <a:endParaRPr lang="zh-CN" altLang="en-US" sz="2800" b="1" dirty="0" smtClean="0">
              <a:latin typeface="+mj-ea"/>
              <a:ea typeface="+mj-ea"/>
            </a:endParaRP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9386731"/>
              </p:ext>
            </p:extLst>
          </p:nvPr>
        </p:nvGraphicFramePr>
        <p:xfrm>
          <a:off x="4492898" y="3105398"/>
          <a:ext cx="3319462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8" name="Equation" r:id="rId3" imgW="1079280" imgH="241200" progId="Equation.DSMT4">
                  <p:embed/>
                </p:oleObj>
              </mc:Choice>
              <mc:Fallback>
                <p:oleObj name="Equation" r:id="rId3" imgW="10792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2898" y="3105398"/>
                        <a:ext cx="3319462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3622246"/>
              </p:ext>
            </p:extLst>
          </p:nvPr>
        </p:nvGraphicFramePr>
        <p:xfrm>
          <a:off x="4499992" y="4401542"/>
          <a:ext cx="300672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9" name="Equation" r:id="rId5" imgW="977760" imgH="241200" progId="Equation.DSMT4">
                  <p:embed/>
                </p:oleObj>
              </mc:Choice>
              <mc:Fallback>
                <p:oleObj name="Equation" r:id="rId5" imgW="9777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992" y="4401542"/>
                        <a:ext cx="3006725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2704045" y="5354632"/>
            <a:ext cx="522605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20000"/>
              </a:spcBef>
            </a:pPr>
            <a:r>
              <a:rPr lang="zh-CN" altLang="en-US" sz="2800" b="1" dirty="0">
                <a:latin typeface="+mj-ea"/>
                <a:ea typeface="+mj-ea"/>
              </a:rPr>
              <a:t>总是伴随</a:t>
            </a:r>
            <a:r>
              <a:rPr lang="zh-CN" altLang="en-US" sz="2800" b="1" dirty="0">
                <a:latin typeface="+mj-ea"/>
                <a:ea typeface="+mj-ea"/>
                <a:sym typeface="Symbol" pitchFamily="18" charset="2"/>
              </a:rPr>
              <a:t></a:t>
            </a:r>
            <a:r>
              <a:rPr lang="zh-CN" altLang="en-US" sz="2800" b="1" dirty="0">
                <a:latin typeface="+mj-ea"/>
                <a:ea typeface="+mj-ea"/>
              </a:rPr>
              <a:t>射线或</a:t>
            </a:r>
            <a:r>
              <a:rPr lang="zh-CN" altLang="en-US" sz="2800" b="1" dirty="0">
                <a:latin typeface="+mj-ea"/>
                <a:ea typeface="+mj-ea"/>
                <a:sym typeface="Symbol" pitchFamily="18" charset="2"/>
              </a:rPr>
              <a:t></a:t>
            </a:r>
            <a:r>
              <a:rPr lang="zh-CN" altLang="en-US" sz="2800" b="1" dirty="0">
                <a:latin typeface="+mj-ea"/>
                <a:ea typeface="+mj-ea"/>
              </a:rPr>
              <a:t>射线产生</a:t>
            </a:r>
          </a:p>
        </p:txBody>
      </p:sp>
    </p:spTree>
    <p:extLst>
      <p:ext uri="{BB962C8B-B14F-4D97-AF65-F5344CB8AC3E}">
        <p14:creationId xmlns:p14="http://schemas.microsoft.com/office/powerpoint/2010/main" val="1997977045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2489</TotalTime>
  <Words>1494</Words>
  <Application>Microsoft Office PowerPoint</Application>
  <PresentationFormat>全屏显示(4:3)</PresentationFormat>
  <Paragraphs>160</Paragraphs>
  <Slides>25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25</vt:i4>
      </vt:variant>
    </vt:vector>
  </HeadingPairs>
  <TitlesOfParts>
    <vt:vector size="29" baseType="lpstr">
      <vt:lpstr>自定义设计方案</vt:lpstr>
      <vt:lpstr>Equation</vt:lpstr>
      <vt:lpstr>位图图像</vt:lpstr>
      <vt:lpstr>公式</vt:lpstr>
      <vt:lpstr>PowerPoint 演示文稿</vt:lpstr>
      <vt:lpstr>13.2.1 三种放射性衰变</vt:lpstr>
      <vt:lpstr>PowerPoint 演示文稿</vt:lpstr>
      <vt:lpstr>PowerPoint 演示文稿</vt:lpstr>
      <vt:lpstr>PowerPoint 演示文稿</vt:lpstr>
      <vt:lpstr>思考与讨论</vt:lpstr>
      <vt:lpstr>衰变：不改变原子核，只导致原子核能量再分配，辐射高能光子</vt:lpstr>
      <vt:lpstr>PowerPoint 演示文稿</vt:lpstr>
      <vt:lpstr>小   结</vt:lpstr>
      <vt:lpstr>小测验</vt:lpstr>
      <vt:lpstr>PowerPoint 演示文稿</vt:lpstr>
      <vt:lpstr>PowerPoint 演示文稿</vt:lpstr>
      <vt:lpstr>13.2.2 半衰期</vt:lpstr>
      <vt:lpstr>2.不同的放射性元素，半衰期不同</vt:lpstr>
      <vt:lpstr>PowerPoint 演示文稿</vt:lpstr>
      <vt:lpstr>13.2.3 探测与应用</vt:lpstr>
      <vt:lpstr>PowerPoint 演示文稿</vt:lpstr>
      <vt:lpstr>PowerPoint 演示文稿</vt:lpstr>
      <vt:lpstr>PowerPoint 演示文稿</vt:lpstr>
      <vt:lpstr>小测验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§19.3 放射性元素的衰变</dc:title>
  <dc:creator>yang</dc:creator>
  <cp:lastModifiedBy>Windows 用户</cp:lastModifiedBy>
  <cp:revision>126</cp:revision>
  <dcterms:created xsi:type="dcterms:W3CDTF">2003-03-06T02:16:39Z</dcterms:created>
  <dcterms:modified xsi:type="dcterms:W3CDTF">2017-06-29T13:11:56Z</dcterms:modified>
</cp:coreProperties>
</file>