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94" r:id="rId3"/>
    <p:sldId id="295" r:id="rId4"/>
    <p:sldId id="298" r:id="rId5"/>
    <p:sldId id="300" r:id="rId6"/>
    <p:sldId id="299" r:id="rId7"/>
    <p:sldId id="307" r:id="rId8"/>
    <p:sldId id="320" r:id="rId9"/>
    <p:sldId id="311" r:id="rId10"/>
    <p:sldId id="312" r:id="rId11"/>
    <p:sldId id="313" r:id="rId12"/>
    <p:sldId id="314" r:id="rId13"/>
    <p:sldId id="317" r:id="rId14"/>
    <p:sldId id="322" r:id="rId15"/>
    <p:sldId id="318" r:id="rId16"/>
    <p:sldId id="323" r:id="rId17"/>
    <p:sldId id="319" r:id="rId18"/>
    <p:sldId id="321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emf"/><Relationship Id="rId2" Type="http://schemas.openxmlformats.org/officeDocument/2006/relationships/image" Target="../media/image2.wmf"/><Relationship Id="rId16" Type="http://schemas.openxmlformats.org/officeDocument/2006/relationships/image" Target="../media/image16.e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jpeg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35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34.emf"/><Relationship Id="rId2" Type="http://schemas.openxmlformats.org/officeDocument/2006/relationships/image" Target="../media/image31.e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11" Type="http://schemas.openxmlformats.org/officeDocument/2006/relationships/image" Target="../media/image33.emf"/><Relationship Id="rId5" Type="http://schemas.openxmlformats.org/officeDocument/2006/relationships/image" Target="../media/image10.wmf"/><Relationship Id="rId10" Type="http://schemas.openxmlformats.org/officeDocument/2006/relationships/image" Target="../media/image32.wmf"/><Relationship Id="rId4" Type="http://schemas.openxmlformats.org/officeDocument/2006/relationships/image" Target="../media/image9.wmf"/><Relationship Id="rId9" Type="http://schemas.openxmlformats.org/officeDocument/2006/relationships/image" Target="../media/image14.emf"/><Relationship Id="rId14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image" Target="../media/image36.emf"/><Relationship Id="rId1" Type="http://schemas.openxmlformats.org/officeDocument/2006/relationships/image" Target="../media/image38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10" Type="http://schemas.openxmlformats.org/officeDocument/2006/relationships/image" Target="../media/image41.wmf"/><Relationship Id="rId4" Type="http://schemas.openxmlformats.org/officeDocument/2006/relationships/image" Target="../media/image2.wmf"/><Relationship Id="rId9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4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5AC6B-CF59-4F5A-86F0-325C0F3B8446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72822-BAD8-4F22-AB3B-093D7B3C4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61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5D899C-BF9D-4477-822D-9AC0DE96C40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50B36A9-2900-4C33-87D3-D17B202B13D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32BEF8-BA98-49CD-867E-BB51957C1C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13A9-0121-40DD-8F6F-BAFB31007D74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2DB-0753-43D7-8E5B-F7E1F031B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13A9-0121-40DD-8F6F-BAFB31007D74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2DB-0753-43D7-8E5B-F7E1F031B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13A9-0121-40DD-8F6F-BAFB31007D74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2DB-0753-43D7-8E5B-F7E1F031B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13A9-0121-40DD-8F6F-BAFB31007D74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2DB-0753-43D7-8E5B-F7E1F031B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13A9-0121-40DD-8F6F-BAFB31007D74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2DB-0753-43D7-8E5B-F7E1F031B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13A9-0121-40DD-8F6F-BAFB31007D74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2DB-0753-43D7-8E5B-F7E1F031B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13A9-0121-40DD-8F6F-BAFB31007D74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2DB-0753-43D7-8E5B-F7E1F031B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13A9-0121-40DD-8F6F-BAFB31007D74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2DB-0753-43D7-8E5B-F7E1F031B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D4411AE-8307-4252-AE2F-B97E5C25D03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13A9-0121-40DD-8F6F-BAFB31007D74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2DB-0753-43D7-8E5B-F7E1F031B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13A9-0121-40DD-8F6F-BAFB31007D74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2DB-0753-43D7-8E5B-F7E1F031B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13A9-0121-40DD-8F6F-BAFB31007D74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72DB-0753-43D7-8E5B-F7E1F031B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12BB23-A93B-49B4-9997-407317A617D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DF020B-07A6-4932-AC94-D56685DC87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F6ABF2A-1763-4890-AFA8-B61B90E6AE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92DB74D-8C4E-4D72-A4AB-0CD858B58B1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AD0230-90A0-4338-821C-363570543A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67C37E-0A5B-48FB-8807-1A830127CA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6D30EC-8A4E-45BD-A180-78219F05EF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》-13.3</a:t>
            </a:r>
            <a:r>
              <a:rPr lang="en-US" altLang="zh-CN" sz="2600" b="1" baseline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600" b="1" baseline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结合能 裂变与聚变 </a:t>
            </a:r>
            <a:endParaRPr lang="zh-CN" altLang="en-US" sz="2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13A9-0121-40DD-8F6F-BAFB31007D74}" type="datetimeFigureOut">
              <a:rPr lang="zh-CN" altLang="en-US" smtClean="0"/>
              <a:pPr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72DB-0753-43D7-8E5B-F7E1F031B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18.jpeg"/><Relationship Id="rId18" Type="http://schemas.openxmlformats.org/officeDocument/2006/relationships/image" Target="../media/image23.png"/><Relationship Id="rId26" Type="http://schemas.openxmlformats.org/officeDocument/2006/relationships/oleObject" Target="../embeddings/oleObject9.bin"/><Relationship Id="rId39" Type="http://schemas.openxmlformats.org/officeDocument/2006/relationships/image" Target="../media/image16.e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6.emf"/><Relationship Id="rId34" Type="http://schemas.openxmlformats.org/officeDocument/2006/relationships/oleObject" Target="../embeddings/oleObject13.bin"/><Relationship Id="rId42" Type="http://schemas.openxmlformats.org/officeDocument/2006/relationships/image" Target="../media/image17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image" Target="../media/image22.png"/><Relationship Id="rId25" Type="http://schemas.openxmlformats.org/officeDocument/2006/relationships/image" Target="../media/image8.wmf"/><Relationship Id="rId33" Type="http://schemas.openxmlformats.org/officeDocument/2006/relationships/image" Target="../media/image12.wmf"/><Relationship Id="rId38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png"/><Relationship Id="rId20" Type="http://schemas.openxmlformats.org/officeDocument/2006/relationships/oleObject" Target="../embeddings/oleObject6.bin"/><Relationship Id="rId29" Type="http://schemas.openxmlformats.org/officeDocument/2006/relationships/image" Target="../media/image10.wmf"/><Relationship Id="rId41" Type="http://schemas.openxmlformats.org/officeDocument/2006/relationships/oleObject" Target="../embeddings/oleObject1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8.bin"/><Relationship Id="rId32" Type="http://schemas.openxmlformats.org/officeDocument/2006/relationships/oleObject" Target="../embeddings/oleObject12.bin"/><Relationship Id="rId37" Type="http://schemas.openxmlformats.org/officeDocument/2006/relationships/image" Target="../media/image14.emf"/><Relationship Id="rId40" Type="http://schemas.openxmlformats.org/officeDocument/2006/relationships/image" Target="../media/image15.jpe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20.png"/><Relationship Id="rId23" Type="http://schemas.openxmlformats.org/officeDocument/2006/relationships/image" Target="../media/image7.wmf"/><Relationship Id="rId28" Type="http://schemas.openxmlformats.org/officeDocument/2006/relationships/oleObject" Target="../embeddings/oleObject10.bin"/><Relationship Id="rId36" Type="http://schemas.openxmlformats.org/officeDocument/2006/relationships/oleObject" Target="../embeddings/oleObject14.bin"/><Relationship Id="rId10" Type="http://schemas.openxmlformats.org/officeDocument/2006/relationships/image" Target="../media/image4.wmf"/><Relationship Id="rId19" Type="http://schemas.openxmlformats.org/officeDocument/2006/relationships/image" Target="../media/image24.png"/><Relationship Id="rId31" Type="http://schemas.openxmlformats.org/officeDocument/2006/relationships/image" Target="../media/image11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9.png"/><Relationship Id="rId22" Type="http://schemas.openxmlformats.org/officeDocument/2006/relationships/oleObject" Target="../embeddings/oleObject7.bin"/><Relationship Id="rId27" Type="http://schemas.openxmlformats.org/officeDocument/2006/relationships/image" Target="../media/image9.wmf"/><Relationship Id="rId30" Type="http://schemas.openxmlformats.org/officeDocument/2006/relationships/oleObject" Target="../embeddings/oleObject11.bin"/><Relationship Id="rId35" Type="http://schemas.openxmlformats.org/officeDocument/2006/relationships/image" Target="../media/image13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6.png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image" Target="../media/image58.png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52.png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6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1.e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image" Target="../media/image37.jpeg"/><Relationship Id="rId21" Type="http://schemas.openxmlformats.org/officeDocument/2006/relationships/image" Target="../media/image11.wmf"/><Relationship Id="rId34" Type="http://schemas.openxmlformats.org/officeDocument/2006/relationships/oleObject" Target="../embeddings/oleObject29.bin"/><Relationship Id="rId7" Type="http://schemas.openxmlformats.org/officeDocument/2006/relationships/image" Target="../media/image22.png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33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3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png"/><Relationship Id="rId11" Type="http://schemas.openxmlformats.org/officeDocument/2006/relationships/image" Target="../media/image6.emf"/><Relationship Id="rId24" Type="http://schemas.openxmlformats.org/officeDocument/2006/relationships/oleObject" Target="../embeddings/oleObject24.bin"/><Relationship Id="rId32" Type="http://schemas.openxmlformats.org/officeDocument/2006/relationships/oleObject" Target="../embeddings/oleObject28.bin"/><Relationship Id="rId37" Type="http://schemas.openxmlformats.org/officeDocument/2006/relationships/image" Target="../media/image36.emf"/><Relationship Id="rId5" Type="http://schemas.openxmlformats.org/officeDocument/2006/relationships/image" Target="../media/image20.png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0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0.wmf"/><Relationship Id="rId31" Type="http://schemas.openxmlformats.org/officeDocument/2006/relationships/image" Target="../media/image33.emf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14.emf"/><Relationship Id="rId30" Type="http://schemas.openxmlformats.org/officeDocument/2006/relationships/oleObject" Target="../embeddings/oleObject27.bin"/><Relationship Id="rId35" Type="http://schemas.openxmlformats.org/officeDocument/2006/relationships/image" Target="../media/image3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.wmf"/><Relationship Id="rId22" Type="http://schemas.openxmlformats.org/officeDocument/2006/relationships/image" Target="../media/image4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3786" y="1124744"/>
            <a:ext cx="8001024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一种铀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核的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裂变的典型核反应方程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7704" y="4345940"/>
            <a:ext cx="5516563" cy="9144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810408"/>
              </p:ext>
            </p:extLst>
          </p:nvPr>
        </p:nvGraphicFramePr>
        <p:xfrm>
          <a:off x="1907704" y="4531678"/>
          <a:ext cx="95726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77" name="Equation" r:id="rId3" imgW="317160" imgH="241200" progId="Equation.DSMT4">
                  <p:embed/>
                </p:oleObj>
              </mc:Choice>
              <mc:Fallback>
                <p:oleObj name="Equation" r:id="rId3" imgW="31716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531678"/>
                        <a:ext cx="957263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514767"/>
              </p:ext>
            </p:extLst>
          </p:nvPr>
        </p:nvGraphicFramePr>
        <p:xfrm>
          <a:off x="2998340" y="4495165"/>
          <a:ext cx="5746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78" name="Equation" r:id="rId5" imgW="190440" imgH="241200" progId="Equation.DSMT4">
                  <p:embed/>
                </p:oleObj>
              </mc:Choice>
              <mc:Fallback>
                <p:oleObj name="Equation" r:id="rId5" imgW="19044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340" y="4495165"/>
                        <a:ext cx="57467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72903" y="4612640"/>
            <a:ext cx="38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+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458715" y="4612640"/>
            <a:ext cx="550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→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983108"/>
              </p:ext>
            </p:extLst>
          </p:nvPr>
        </p:nvGraphicFramePr>
        <p:xfrm>
          <a:off x="3825428" y="4533265"/>
          <a:ext cx="10715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79" name="Equation" r:id="rId7" imgW="355320" imgH="241200" progId="Equation.DSMT4">
                  <p:embed/>
                </p:oleObj>
              </mc:Choice>
              <mc:Fallback>
                <p:oleObj name="Equation" r:id="rId7" imgW="35532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428" y="4533265"/>
                        <a:ext cx="1071562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243937"/>
              </p:ext>
            </p:extLst>
          </p:nvPr>
        </p:nvGraphicFramePr>
        <p:xfrm>
          <a:off x="5116065" y="4495165"/>
          <a:ext cx="9556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0" name="Equation" r:id="rId9" imgW="317160" imgH="241200" progId="Equation.DSMT4">
                  <p:embed/>
                </p:oleObj>
              </mc:Choice>
              <mc:Fallback>
                <p:oleObj name="Equation" r:id="rId9" imgW="31716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065" y="4495165"/>
                        <a:ext cx="95567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812853" y="4612640"/>
            <a:ext cx="38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+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5963790" y="4612640"/>
            <a:ext cx="38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+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312171"/>
              </p:ext>
            </p:extLst>
          </p:nvPr>
        </p:nvGraphicFramePr>
        <p:xfrm>
          <a:off x="6189215" y="4495165"/>
          <a:ext cx="8048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1" name="Equation" r:id="rId11" imgW="266400" imgH="241200" progId="Equation.DSMT4">
                  <p:embed/>
                </p:oleObj>
              </mc:Choice>
              <mc:Fallback>
                <p:oleObj name="Equation" r:id="rId11" imgW="26640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215" y="4495165"/>
                        <a:ext cx="804863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488992" y="404664"/>
            <a:ext cx="8229600" cy="928670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32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核裂变</a:t>
            </a:r>
            <a:endParaRPr lang="zh-CN" altLang="en-US" sz="32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currentImg" descr="http://img105.job1001.com/upload/adminnew/2015-11-02/1446427606-5E89A5B.jpg"/>
          <p:cNvPicPr/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29951" y="2023700"/>
            <a:ext cx="4686234" cy="229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组合 28"/>
          <p:cNvGrpSpPr/>
          <p:nvPr/>
        </p:nvGrpSpPr>
        <p:grpSpPr>
          <a:xfrm>
            <a:off x="179512" y="1556792"/>
            <a:ext cx="4145294" cy="3011852"/>
            <a:chOff x="1012825" y="1021460"/>
            <a:chExt cx="7629525" cy="5543394"/>
          </a:xfrm>
        </p:grpSpPr>
        <p:sp>
          <p:nvSpPr>
            <p:cNvPr id="30" name="Freeform 3"/>
            <p:cNvSpPr>
              <a:spLocks/>
            </p:cNvSpPr>
            <p:nvPr/>
          </p:nvSpPr>
          <p:spPr bwMode="auto">
            <a:xfrm>
              <a:off x="1246188" y="1959731"/>
              <a:ext cx="7058025" cy="3513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804"/>
                </a:cxn>
                <a:cxn ang="0">
                  <a:pos x="84" y="612"/>
                </a:cxn>
                <a:cxn ang="0">
                  <a:pos x="108" y="996"/>
                </a:cxn>
                <a:cxn ang="0">
                  <a:pos x="138" y="768"/>
                </a:cxn>
                <a:cxn ang="0">
                  <a:pos x="174" y="1008"/>
                </a:cxn>
                <a:cxn ang="0">
                  <a:pos x="198" y="912"/>
                </a:cxn>
                <a:cxn ang="0">
                  <a:pos x="258" y="1218"/>
                </a:cxn>
                <a:cxn ang="0">
                  <a:pos x="300" y="1128"/>
                </a:cxn>
                <a:cxn ang="0">
                  <a:pos x="390" y="1638"/>
                </a:cxn>
                <a:cxn ang="0">
                  <a:pos x="528" y="1482"/>
                </a:cxn>
                <a:cxn ang="0">
                  <a:pos x="582" y="1734"/>
                </a:cxn>
                <a:cxn ang="0">
                  <a:pos x="630" y="1662"/>
                </a:cxn>
                <a:cxn ang="0">
                  <a:pos x="678" y="1860"/>
                </a:cxn>
                <a:cxn ang="0">
                  <a:pos x="906" y="2124"/>
                </a:cxn>
                <a:cxn ang="0">
                  <a:pos x="1504" y="2148"/>
                </a:cxn>
                <a:cxn ang="0">
                  <a:pos x="2970" y="1734"/>
                </a:cxn>
                <a:cxn ang="0">
                  <a:pos x="4446" y="1266"/>
                </a:cxn>
              </a:cxnLst>
              <a:rect l="0" t="0" r="r" b="b"/>
              <a:pathLst>
                <a:path w="4446" h="2213">
                  <a:moveTo>
                    <a:pt x="0" y="0"/>
                  </a:moveTo>
                  <a:cubicBezTo>
                    <a:pt x="10" y="134"/>
                    <a:pt x="46" y="702"/>
                    <a:pt x="60" y="804"/>
                  </a:cubicBezTo>
                  <a:cubicBezTo>
                    <a:pt x="74" y="906"/>
                    <a:pt x="76" y="580"/>
                    <a:pt x="84" y="612"/>
                  </a:cubicBezTo>
                  <a:cubicBezTo>
                    <a:pt x="92" y="644"/>
                    <a:pt x="99" y="970"/>
                    <a:pt x="108" y="996"/>
                  </a:cubicBezTo>
                  <a:cubicBezTo>
                    <a:pt x="117" y="1022"/>
                    <a:pt x="127" y="766"/>
                    <a:pt x="138" y="768"/>
                  </a:cubicBezTo>
                  <a:cubicBezTo>
                    <a:pt x="149" y="770"/>
                    <a:pt x="164" y="984"/>
                    <a:pt x="174" y="1008"/>
                  </a:cubicBezTo>
                  <a:cubicBezTo>
                    <a:pt x="184" y="1032"/>
                    <a:pt x="184" y="877"/>
                    <a:pt x="198" y="912"/>
                  </a:cubicBezTo>
                  <a:cubicBezTo>
                    <a:pt x="212" y="947"/>
                    <a:pt x="241" y="1182"/>
                    <a:pt x="258" y="1218"/>
                  </a:cubicBezTo>
                  <a:cubicBezTo>
                    <a:pt x="275" y="1254"/>
                    <a:pt x="278" y="1058"/>
                    <a:pt x="300" y="1128"/>
                  </a:cubicBezTo>
                  <a:cubicBezTo>
                    <a:pt x="322" y="1198"/>
                    <a:pt x="352" y="1579"/>
                    <a:pt x="390" y="1638"/>
                  </a:cubicBezTo>
                  <a:cubicBezTo>
                    <a:pt x="428" y="1697"/>
                    <a:pt x="496" y="1466"/>
                    <a:pt x="528" y="1482"/>
                  </a:cubicBezTo>
                  <a:cubicBezTo>
                    <a:pt x="560" y="1498"/>
                    <a:pt x="565" y="1704"/>
                    <a:pt x="582" y="1734"/>
                  </a:cubicBezTo>
                  <a:cubicBezTo>
                    <a:pt x="599" y="1764"/>
                    <a:pt x="614" y="1641"/>
                    <a:pt x="630" y="1662"/>
                  </a:cubicBezTo>
                  <a:cubicBezTo>
                    <a:pt x="646" y="1683"/>
                    <a:pt x="632" y="1783"/>
                    <a:pt x="678" y="1860"/>
                  </a:cubicBezTo>
                  <a:cubicBezTo>
                    <a:pt x="724" y="1937"/>
                    <a:pt x="768" y="2076"/>
                    <a:pt x="906" y="2124"/>
                  </a:cubicBezTo>
                  <a:cubicBezTo>
                    <a:pt x="1044" y="2172"/>
                    <a:pt x="1160" y="2213"/>
                    <a:pt x="1504" y="2148"/>
                  </a:cubicBezTo>
                  <a:cubicBezTo>
                    <a:pt x="1848" y="2083"/>
                    <a:pt x="2480" y="1881"/>
                    <a:pt x="2970" y="1734"/>
                  </a:cubicBezTo>
                  <a:cubicBezTo>
                    <a:pt x="3460" y="1587"/>
                    <a:pt x="4138" y="1364"/>
                    <a:pt x="4446" y="126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pic>
          <p:nvPicPr>
            <p:cNvPr id="31" name="Picture 6" descr="4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131888" y="2997956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32" name="Picture 7" descr="6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284288" y="3302756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33" name="Picture 8" descr="8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665288" y="4140956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34" name="Picture 9" descr="11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3798888" y="4979156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35" name="Picture 10" descr="13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4713288" y="4674356"/>
              <a:ext cx="762000" cy="762000"/>
            </a:xfrm>
            <a:prstGeom prst="rect">
              <a:avLst/>
            </a:prstGeom>
            <a:noFill/>
          </p:spPr>
        </p:pic>
        <p:pic>
          <p:nvPicPr>
            <p:cNvPr id="36" name="Picture 11" descr="15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6999288" y="3302756"/>
              <a:ext cx="1600200" cy="1600200"/>
            </a:xfrm>
            <a:prstGeom prst="rect">
              <a:avLst/>
            </a:prstGeom>
            <a:noFill/>
          </p:spPr>
        </p:pic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208088" y="5893556"/>
              <a:ext cx="7391400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 flipV="1">
              <a:off x="1208088" y="1550156"/>
              <a:ext cx="0" cy="434340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39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6916081"/>
                </p:ext>
              </p:extLst>
            </p:nvPr>
          </p:nvGraphicFramePr>
          <p:xfrm>
            <a:off x="1012825" y="5893556"/>
            <a:ext cx="347663" cy="407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82" name="Equation" r:id="rId20" imgW="152280" imgH="177480" progId="Equation.3">
                    <p:embed/>
                  </p:oleObj>
                </mc:Choice>
                <mc:Fallback>
                  <p:oleObj name="Equation" r:id="rId20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825" y="5893556"/>
                          <a:ext cx="347663" cy="407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5887112"/>
                </p:ext>
              </p:extLst>
            </p:nvPr>
          </p:nvGraphicFramePr>
          <p:xfrm>
            <a:off x="8294688" y="5893556"/>
            <a:ext cx="347662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83" name="Equation" r:id="rId22" imgW="152280" imgH="164880" progId="Equation.DSMT4">
                    <p:embed/>
                  </p:oleObj>
                </mc:Choice>
                <mc:Fallback>
                  <p:oleObj name="Equation" r:id="rId22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4688" y="5893556"/>
                          <a:ext cx="347662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6336125"/>
                </p:ext>
              </p:extLst>
            </p:nvPr>
          </p:nvGraphicFramePr>
          <p:xfrm>
            <a:off x="7608888" y="4675944"/>
            <a:ext cx="376237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84" name="Equation" r:id="rId24" imgW="164880" imgH="164880" progId="Equation.DSMT4">
                    <p:embed/>
                  </p:oleObj>
                </mc:Choice>
                <mc:Fallback>
                  <p:oleObj name="Equation" r:id="rId24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8888" y="4675944"/>
                          <a:ext cx="376237" cy="379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1650858"/>
                </p:ext>
              </p:extLst>
            </p:nvPr>
          </p:nvGraphicFramePr>
          <p:xfrm>
            <a:off x="5094288" y="5209344"/>
            <a:ext cx="347662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85" name="Equation" r:id="rId26" imgW="152280" imgH="164880" progId="Equation.DSMT4">
                    <p:embed/>
                  </p:oleObj>
                </mc:Choice>
                <mc:Fallback>
                  <p:oleObj name="Equation" r:id="rId26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4288" y="5209344"/>
                          <a:ext cx="347662" cy="379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4262841"/>
                </p:ext>
              </p:extLst>
            </p:nvPr>
          </p:nvGraphicFramePr>
          <p:xfrm>
            <a:off x="4213225" y="5333169"/>
            <a:ext cx="347663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86" name="Equation" r:id="rId28" imgW="152280" imgH="177480" progId="Equation.DSMT4">
                    <p:embed/>
                  </p:oleObj>
                </mc:Choice>
                <mc:Fallback>
                  <p:oleObj name="Equation" r:id="rId28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225" y="5333169"/>
                          <a:ext cx="347663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2768621"/>
                </p:ext>
              </p:extLst>
            </p:nvPr>
          </p:nvGraphicFramePr>
          <p:xfrm>
            <a:off x="1512888" y="2923344"/>
            <a:ext cx="376237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887" name="Equation" r:id="rId30" imgW="164880" imgH="164880" progId="Equation.DSMT4">
                    <p:embed/>
                  </p:oleObj>
                </mc:Choice>
                <mc:Fallback>
                  <p:oleObj name="Equation" r:id="rId30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888" y="2923344"/>
                          <a:ext cx="376237" cy="379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7807639"/>
                </p:ext>
              </p:extLst>
            </p:nvPr>
          </p:nvGraphicFramePr>
          <p:xfrm>
            <a:off x="1741488" y="3302756"/>
            <a:ext cx="319087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32" name="Equation" r:id="rId32" imgW="139680" imgH="164880" progId="Equation.DSMT4">
                    <p:embed/>
                  </p:oleObj>
                </mc:Choice>
                <mc:Fallback>
                  <p:oleObj name="Equation" r:id="rId32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1488" y="3302756"/>
                          <a:ext cx="319087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9566839"/>
                </p:ext>
              </p:extLst>
            </p:nvPr>
          </p:nvGraphicFramePr>
          <p:xfrm>
            <a:off x="2198688" y="3990144"/>
            <a:ext cx="293687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33" name="Equation" r:id="rId34" imgW="126720" imgH="164880" progId="Equation.DSMT4">
                    <p:embed/>
                  </p:oleObj>
                </mc:Choice>
                <mc:Fallback>
                  <p:oleObj name="Equation" r:id="rId34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8688" y="3990144"/>
                          <a:ext cx="293687" cy="379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3036888" y="2312156"/>
              <a:ext cx="0" cy="358140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48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8587588"/>
                </p:ext>
              </p:extLst>
            </p:nvPr>
          </p:nvGraphicFramePr>
          <p:xfrm>
            <a:off x="2808287" y="5893556"/>
            <a:ext cx="762719" cy="671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34" name="Equation" r:id="rId36" imgW="203040" imgH="177480" progId="Equation.3">
                    <p:embed/>
                  </p:oleObj>
                </mc:Choice>
                <mc:Fallback>
                  <p:oleObj name="Equation" r:id="rId36" imgW="2030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8287" y="5893556"/>
                          <a:ext cx="762719" cy="67129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1284288" y="1021460"/>
              <a:ext cx="5754574" cy="1057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ea typeface="华文楷体" pitchFamily="2" charset="-122"/>
                </a:rPr>
                <a:t>核子平均质量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1208088" y="2769356"/>
              <a:ext cx="914400" cy="129540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208088" y="2769356"/>
              <a:ext cx="914400" cy="129540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3798888" y="4598156"/>
              <a:ext cx="1752600" cy="114300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3" name="Rectangle 28"/>
            <p:cNvSpPr>
              <a:spLocks noChangeArrowheads="1"/>
            </p:cNvSpPr>
            <p:nvPr/>
          </p:nvSpPr>
          <p:spPr bwMode="auto">
            <a:xfrm>
              <a:off x="3798888" y="4598156"/>
              <a:ext cx="1752600" cy="114300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95736" y="2833772"/>
            <a:ext cx="600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钡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79389" y="2814608"/>
            <a:ext cx="600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氪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409261" y="2369057"/>
            <a:ext cx="600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铀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696885" y="5301208"/>
            <a:ext cx="4216400" cy="762000"/>
          </a:xfrm>
          <a:prstGeom prst="rect">
            <a:avLst/>
          </a:prstGeom>
          <a:noFill/>
          <a:ln w="57150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353090"/>
              </p:ext>
            </p:extLst>
          </p:nvPr>
        </p:nvGraphicFramePr>
        <p:xfrm>
          <a:off x="642910" y="5345658"/>
          <a:ext cx="42148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公式" r:id="rId38" imgW="1396800" imgH="228600" progId="Equation.3">
                  <p:embed/>
                </p:oleObj>
              </mc:Choice>
              <mc:Fallback>
                <p:oleObj name="公式" r:id="rId38" imgW="139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5345658"/>
                        <a:ext cx="4214813" cy="692150"/>
                      </a:xfrm>
                      <a:prstGeom prst="rect">
                        <a:avLst/>
                      </a:prstGeom>
                      <a:blipFill dpi="0" rotWithShape="0">
                        <a:blip r:embed="rId40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37"/>
          <p:cNvSpPr txBox="1">
            <a:spLocks noChangeArrowheads="1"/>
          </p:cNvSpPr>
          <p:nvPr/>
        </p:nvSpPr>
        <p:spPr bwMode="auto">
          <a:xfrm>
            <a:off x="696885" y="6215608"/>
            <a:ext cx="2852738" cy="557212"/>
          </a:xfrm>
          <a:prstGeom prst="rect">
            <a:avLst/>
          </a:prstGeom>
          <a:noFill/>
          <a:ln w="38100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华文楷体" pitchFamily="2" charset="-122"/>
              </a:rPr>
              <a:t>释放出的能量为</a:t>
            </a:r>
          </a:p>
        </p:txBody>
      </p:sp>
      <p:sp>
        <p:nvSpPr>
          <p:cNvPr id="59" name="Line 39"/>
          <p:cNvSpPr>
            <a:spLocks noChangeShapeType="1"/>
          </p:cNvSpPr>
          <p:nvPr/>
        </p:nvSpPr>
        <p:spPr bwMode="auto">
          <a:xfrm>
            <a:off x="3514698" y="6495008"/>
            <a:ext cx="1219200" cy="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" name="Rectangle 40"/>
          <p:cNvSpPr>
            <a:spLocks noChangeArrowheads="1"/>
          </p:cNvSpPr>
          <p:nvPr/>
        </p:nvSpPr>
        <p:spPr bwMode="auto">
          <a:xfrm>
            <a:off x="4718023" y="6169570"/>
            <a:ext cx="4211637" cy="655638"/>
          </a:xfrm>
          <a:prstGeom prst="rect">
            <a:avLst/>
          </a:prstGeom>
          <a:noFill/>
          <a:ln w="57150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921205"/>
              </p:ext>
            </p:extLst>
          </p:nvPr>
        </p:nvGraphicFramePr>
        <p:xfrm>
          <a:off x="4643410" y="6129883"/>
          <a:ext cx="43307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Equation" r:id="rId41" imgW="1434960" imgH="203040" progId="Equation.3">
                  <p:embed/>
                </p:oleObj>
              </mc:Choice>
              <mc:Fallback>
                <p:oleObj name="Equation" r:id="rId41" imgW="1434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10" y="6129883"/>
                        <a:ext cx="4330700" cy="614362"/>
                      </a:xfrm>
                      <a:prstGeom prst="rect">
                        <a:avLst/>
                      </a:prstGeom>
                      <a:blipFill dpi="0" rotWithShape="0">
                        <a:blip r:embed="rId40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Line 44"/>
          <p:cNvSpPr>
            <a:spLocks noChangeShapeType="1"/>
          </p:cNvSpPr>
          <p:nvPr/>
        </p:nvSpPr>
        <p:spPr bwMode="auto">
          <a:xfrm>
            <a:off x="4925985" y="5669508"/>
            <a:ext cx="2133600" cy="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3" name="Line 45"/>
          <p:cNvSpPr>
            <a:spLocks noChangeShapeType="1"/>
          </p:cNvSpPr>
          <p:nvPr/>
        </p:nvSpPr>
        <p:spPr bwMode="auto">
          <a:xfrm>
            <a:off x="7034185" y="5694908"/>
            <a:ext cx="0" cy="457200"/>
          </a:xfrm>
          <a:prstGeom prst="line">
            <a:avLst/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utoUpdateAnimBg="0"/>
      <p:bldP spid="12" grpId="0" autoUpdateAnimBg="0"/>
      <p:bldP spid="15" grpId="0" autoUpdateAnimBg="0"/>
      <p:bldP spid="16" grpId="0" autoUpdateAnimBg="0"/>
      <p:bldP spid="56" grpId="0" animBg="1"/>
      <p:bldP spid="58" grpId="0" animBg="1" autoUpdateAnimBg="0"/>
      <p:bldP spid="59" grpId="0" animBg="1"/>
      <p:bldP spid="60" grpId="0" animBg="1"/>
      <p:bldP spid="62" grpId="0" animBg="1"/>
      <p:bldP spid="6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原子弹爆炸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9363" y="833438"/>
            <a:ext cx="6648450" cy="4652962"/>
          </a:xfrm>
          <a:prstGeom prst="rect">
            <a:avLst/>
          </a:prstGeom>
          <a:noFill/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555875" y="5589588"/>
            <a:ext cx="3740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华文细黑" pitchFamily="2" charset="-122"/>
              </a:rPr>
              <a:t>氢弹爆炸形成的磨姑云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512" y="620688"/>
            <a:ext cx="30243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5125" indent="-365125"/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可控热核反应</a:t>
            </a:r>
          </a:p>
        </p:txBody>
      </p:sp>
      <p:pic>
        <p:nvPicPr>
          <p:cNvPr id="10" name="图片 9" descr="http://img3.blog.eastmoney.com/ji/jinshi095/201308/20130819123646257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771" y="764704"/>
            <a:ext cx="5627054" cy="605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2"/>
          <p:cNvGrpSpPr/>
          <p:nvPr/>
        </p:nvGrpSpPr>
        <p:grpSpPr>
          <a:xfrm>
            <a:off x="179512" y="1119089"/>
            <a:ext cx="3456384" cy="2525935"/>
            <a:chOff x="179512" y="1119089"/>
            <a:chExt cx="3456384" cy="2525935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319768" y="1119089"/>
              <a:ext cx="3028096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问题</a:t>
              </a:r>
              <a:endPara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marL="365125" indent="-365125">
                <a:buFont typeface="Arial" pitchFamily="34" charset="0"/>
                <a:buChar char="•"/>
              </a:pPr>
              <a:r>
                <a:rPr lang="zh-CN" altLang="en-US" sz="2800" b="1" dirty="0" smtClean="0">
                  <a:latin typeface="楷体_GB2312" pitchFamily="49" charset="-122"/>
                  <a:ea typeface="楷体_GB2312" pitchFamily="49" charset="-122"/>
                </a:rPr>
                <a:t>热核反应</a:t>
              </a:r>
              <a:r>
                <a:rPr lang="zh-CN" altLang="en-US" sz="2800" b="1" dirty="0" smtClean="0">
                  <a:latin typeface="楷体_GB2312" pitchFamily="49" charset="-122"/>
                  <a:ea typeface="楷体_GB2312" pitchFamily="49" charset="-122"/>
                </a:rPr>
                <a:t>的点火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温度很高； </a:t>
              </a:r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420632" y="2492896"/>
              <a:ext cx="2694167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65125" indent="-365125">
                <a:buFont typeface="Arial" pitchFamily="34" charset="0"/>
                <a:buChar char="•"/>
              </a:pPr>
              <a:r>
                <a:rPr lang="zh-CN" altLang="en-US" sz="2800" b="1" dirty="0" smtClean="0">
                  <a:latin typeface="楷体_GB2312" pitchFamily="49" charset="-122"/>
                  <a:ea typeface="楷体_GB2312" pitchFamily="49" charset="-122"/>
                </a:rPr>
                <a:t>如何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约束聚变所需的燃料； </a:t>
              </a:r>
            </a:p>
          </p:txBody>
        </p:sp>
        <p:sp>
          <p:nvSpPr>
            <p:cNvPr id="2" name="椭圆形标注 1"/>
            <p:cNvSpPr/>
            <p:nvPr/>
          </p:nvSpPr>
          <p:spPr>
            <a:xfrm>
              <a:off x="179512" y="1124744"/>
              <a:ext cx="3456384" cy="2520280"/>
            </a:xfrm>
            <a:prstGeom prst="wedgeEllipseCallout">
              <a:avLst>
                <a:gd name="adj1" fmla="val 113041"/>
                <a:gd name="adj2" fmla="val 5015"/>
              </a:avLst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93697" y="3645024"/>
            <a:ext cx="5591601" cy="3212976"/>
            <a:chOff x="293697" y="3645024"/>
            <a:chExt cx="5591601" cy="3212976"/>
          </a:xfrm>
        </p:grpSpPr>
        <p:grpSp>
          <p:nvGrpSpPr>
            <p:cNvPr id="6" name="组合 5"/>
            <p:cNvGrpSpPr/>
            <p:nvPr/>
          </p:nvGrpSpPr>
          <p:grpSpPr>
            <a:xfrm>
              <a:off x="293697" y="3795642"/>
              <a:ext cx="2826730" cy="2671139"/>
              <a:chOff x="4931933" y="214290"/>
              <a:chExt cx="3497719" cy="3305195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5929322" y="3000372"/>
                <a:ext cx="1606550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CC"/>
                    </a:solidFill>
                    <a:ea typeface="华文细黑" pitchFamily="2" charset="-122"/>
                  </a:rPr>
                  <a:t>惯性约束</a:t>
                </a:r>
              </a:p>
            </p:txBody>
          </p:sp>
          <p:pic>
            <p:nvPicPr>
              <p:cNvPr id="9" name="currentImg" descr="https://timgsa.baidu.com/timg?image&amp;quality=80&amp;size=b9999_10000&amp;sec=1494049766648&amp;di=aec11e9494c9e80966eecd891978a098&amp;imgtype=0&amp;src=http%3A%2F%2Fimg01.bjx.com.cn%2Fnews%2FUploadFile%2F201610%2F2016102712182188.jpg"/>
              <p:cNvPicPr/>
              <p:nvPr/>
            </p:nvPicPr>
            <p:blipFill>
              <a:blip r:embed="rId3"/>
              <a:srcRect l="12834" r="11247"/>
              <a:stretch>
                <a:fillRect/>
              </a:stretch>
            </p:blipFill>
            <p:spPr bwMode="auto">
              <a:xfrm>
                <a:off x="4931933" y="214290"/>
                <a:ext cx="3497719" cy="27768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" name="组合 11"/>
            <p:cNvGrpSpPr/>
            <p:nvPr/>
          </p:nvGrpSpPr>
          <p:grpSpPr>
            <a:xfrm>
              <a:off x="3131840" y="3645024"/>
              <a:ext cx="2753458" cy="3101724"/>
              <a:chOff x="4929190" y="3500438"/>
              <a:chExt cx="3728699" cy="3414416"/>
            </a:xfrm>
          </p:grpSpPr>
          <p:pic>
            <p:nvPicPr>
              <p:cNvPr id="13" name="imgPicture" descr="https://imgsa.baidu.com/baike/c0%3Dbaike80%2C5%2C5%2C80%2C26/sign=d13de738fe039245b5b8e95de6fdcfa7/54fbb2fb43166d225db90461442309f79152d27c.jpg"/>
              <p:cNvPicPr/>
              <p:nvPr/>
            </p:nvPicPr>
            <p:blipFill>
              <a:blip r:embed="rId4"/>
              <a:srcRect l="2766" r="7498" b="5195"/>
              <a:stretch>
                <a:fillRect/>
              </a:stretch>
            </p:blipFill>
            <p:spPr bwMode="auto">
              <a:xfrm>
                <a:off x="4929190" y="3500438"/>
                <a:ext cx="3728699" cy="2857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5008458" y="6338887"/>
                <a:ext cx="3649431" cy="57596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800" b="1" dirty="0" smtClean="0">
                    <a:solidFill>
                      <a:srgbClr val="0000CC"/>
                    </a:solidFill>
                    <a:ea typeface="华文细黑" pitchFamily="2" charset="-122"/>
                  </a:rPr>
                  <a:t>磁约束</a:t>
                </a:r>
                <a:endParaRPr lang="zh-CN" altLang="en-US" sz="2800" b="1" dirty="0">
                  <a:solidFill>
                    <a:srgbClr val="0000CC"/>
                  </a:solidFill>
                  <a:ea typeface="华文细黑" pitchFamily="2" charset="-122"/>
                </a:endParaRPr>
              </a:p>
            </p:txBody>
          </p:sp>
        </p:grpSp>
        <p:sp>
          <p:nvSpPr>
            <p:cNvPr id="15" name="椭圆形标注 14"/>
            <p:cNvSpPr/>
            <p:nvPr/>
          </p:nvSpPr>
          <p:spPr>
            <a:xfrm>
              <a:off x="329152" y="3645024"/>
              <a:ext cx="5106943" cy="3212976"/>
            </a:xfrm>
            <a:prstGeom prst="wedgeEllipseCallout">
              <a:avLst>
                <a:gd name="adj1" fmla="val 68768"/>
                <a:gd name="adj2" fmla="val -64925"/>
              </a:avLst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CC"/>
                </a:solidFill>
              </a:endParaRPr>
            </a:p>
          </p:txBody>
        </p:sp>
      </p:grpSp>
      <p:sp>
        <p:nvSpPr>
          <p:cNvPr id="17" name="椭圆形标注 16"/>
          <p:cNvSpPr/>
          <p:nvPr/>
        </p:nvSpPr>
        <p:spPr>
          <a:xfrm>
            <a:off x="5652120" y="4077072"/>
            <a:ext cx="3491880" cy="2780928"/>
          </a:xfrm>
          <a:prstGeom prst="wedgeEllipseCallout">
            <a:avLst>
              <a:gd name="adj1" fmla="val -22757"/>
              <a:gd name="adj2" fmla="val -7050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核物理讲座-激光核聚变装置"/>
          <p:cNvPicPr/>
          <p:nvPr/>
        </p:nvPicPr>
        <p:blipFill rotWithShape="1">
          <a:blip r:embed="rId2"/>
          <a:srcRect t="13620"/>
          <a:stretch/>
        </p:blipFill>
        <p:spPr bwMode="auto">
          <a:xfrm>
            <a:off x="179512" y="692696"/>
            <a:ext cx="8778831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http://p4.so.qhimgs1.com/bdr/_240_/t010e92964643e7499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7798463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1800" y="6237312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中国托卡马克装置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030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核物理讲座-激光核聚变装置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1600" y="719768"/>
            <a:ext cx="7752848" cy="581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524" y="695325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例：</a:t>
            </a:r>
            <a:r>
              <a:rPr lang="zh-CN" altLang="zh-CN" sz="2800" b="1" dirty="0" smtClean="0"/>
              <a:t>太阳</a:t>
            </a:r>
            <a:r>
              <a:rPr lang="zh-CN" altLang="zh-CN" sz="2800" b="1" dirty="0"/>
              <a:t>的能量来自下列</a:t>
            </a:r>
            <a:r>
              <a:rPr lang="zh-CN" altLang="zh-CN" sz="2800" b="1" dirty="0" smtClean="0"/>
              <a:t>热核反应</a:t>
            </a:r>
            <a:r>
              <a:rPr lang="en-US" altLang="zh-CN" sz="2800" b="1" dirty="0" smtClean="0"/>
              <a:t>(p-p</a:t>
            </a:r>
            <a:r>
              <a:rPr lang="zh-CN" altLang="en-US" sz="2800" b="1" dirty="0" smtClean="0"/>
              <a:t>链</a:t>
            </a:r>
            <a:r>
              <a:rPr lang="en-US" altLang="zh-CN" sz="2800" b="1" dirty="0" smtClean="0"/>
              <a:t>)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1570"/>
              </p:ext>
            </p:extLst>
          </p:nvPr>
        </p:nvGraphicFramePr>
        <p:xfrm>
          <a:off x="396875" y="1268413"/>
          <a:ext cx="38877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7" name="Equation" r:id="rId3" imgW="1549080" imgH="241200" progId="Equation.DSMT4">
                  <p:embed/>
                </p:oleObj>
              </mc:Choice>
              <mc:Fallback>
                <p:oleObj name="Equation" r:id="rId3" imgW="154908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1268413"/>
                        <a:ext cx="3887788" cy="60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106077"/>
              </p:ext>
            </p:extLst>
          </p:nvPr>
        </p:nvGraphicFramePr>
        <p:xfrm>
          <a:off x="587557" y="1844824"/>
          <a:ext cx="297633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8" name="Equation" r:id="rId5" imgW="1181100" imgH="228600" progId="Equation.DSMT4">
                  <p:embed/>
                </p:oleObj>
              </mc:Choice>
              <mc:Fallback>
                <p:oleObj name="Equation" r:id="rId5" imgW="11811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57" y="1844824"/>
                        <a:ext cx="2976331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25932"/>
              </p:ext>
            </p:extLst>
          </p:nvPr>
        </p:nvGraphicFramePr>
        <p:xfrm>
          <a:off x="563555" y="2420888"/>
          <a:ext cx="372041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9" name="Equation" r:id="rId7" imgW="1473200" imgH="228600" progId="Equation.DSMT4">
                  <p:embed/>
                </p:oleObj>
              </mc:Choice>
              <mc:Fallback>
                <p:oleObj name="Equation" r:id="rId7" imgW="14732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55" y="2420888"/>
                        <a:ext cx="3720413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968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968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814605"/>
              </p:ext>
            </p:extLst>
          </p:nvPr>
        </p:nvGraphicFramePr>
        <p:xfrm>
          <a:off x="4563720" y="2420888"/>
          <a:ext cx="4488501" cy="60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0" name="Equation" r:id="rId9" imgW="1778000" imgH="241300" progId="Equation.DSMT4">
                  <p:embed/>
                </p:oleObj>
              </mc:Choice>
              <mc:Fallback>
                <p:oleObj name="Equation" r:id="rId9" imgW="17780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3720" y="2420888"/>
                        <a:ext cx="4488501" cy="600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5536" y="2996952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它每秒钟有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亿吨质子</a:t>
            </a:r>
            <a:r>
              <a:rPr lang="zh-CN" altLang="en-US" sz="2800" b="1" dirty="0" smtClean="0"/>
              <a:t>参与反应，其辐射的能量与多少吨物质的能量相当？</a:t>
            </a:r>
            <a:endParaRPr lang="zh-CN" altLang="en-US" sz="2800" b="1" dirty="0"/>
          </a:p>
        </p:txBody>
      </p:sp>
      <p:sp>
        <p:nvSpPr>
          <p:cNvPr id="15" name="右大括号 14"/>
          <p:cNvSpPr/>
          <p:nvPr/>
        </p:nvSpPr>
        <p:spPr>
          <a:xfrm>
            <a:off x="4067944" y="1484784"/>
            <a:ext cx="288032" cy="720080"/>
          </a:xfrm>
          <a:prstGeom prst="rightBrace">
            <a:avLst>
              <a:gd name="adj1" fmla="val 0"/>
              <a:gd name="adj2" fmla="val 5211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79208" y="1583214"/>
            <a:ext cx="5089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两次，产生两个</a:t>
            </a:r>
            <a:endParaRPr lang="zh-CN" altLang="en-US" sz="28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850973"/>
              </p:ext>
            </p:extLst>
          </p:nvPr>
        </p:nvGraphicFramePr>
        <p:xfrm>
          <a:off x="6923876" y="1540024"/>
          <a:ext cx="7381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1" name="Equation" r:id="rId11" imgW="291960" imgH="241200" progId="Equation.DSMT4">
                  <p:embed/>
                </p:oleObj>
              </mc:Choice>
              <mc:Fallback>
                <p:oleObj name="Equation" r:id="rId11" imgW="291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3876" y="1540024"/>
                        <a:ext cx="738188" cy="60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23528" y="3841884"/>
            <a:ext cx="80662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已知氦核：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4.003u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；质子：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=1.007u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1043608" y="4365104"/>
                <a:ext cx="763284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p-p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链质量亏损：</a:t>
                </a:r>
                <a:r>
                  <a:rPr lang="el-GR" altLang="zh-CN" sz="2800" b="1" dirty="0" smtClean="0">
                    <a:latin typeface="Times New Roman"/>
                    <a:ea typeface="+mn-ea"/>
                    <a:cs typeface="Times New Roman"/>
                  </a:rPr>
                  <a:t>Δ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800" b="1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4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altLang="zh-CN" sz="2800" b="1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.007u-4.003u=0.025u</a:t>
                </a:r>
                <a:endPara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4365104"/>
                <a:ext cx="7632848" cy="523220"/>
              </a:xfrm>
              <a:prstGeom prst="rect">
                <a:avLst/>
              </a:prstGeom>
              <a:blipFill rotWithShape="1">
                <a:blip r:embed="rId13"/>
                <a:stretch>
                  <a:fillRect l="-1597" t="-15116" r="-399" b="-3255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251520" y="5301208"/>
                <a:ext cx="8547596" cy="778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 smtClean="0"/>
                  <a:t>每秒钟参与反应的质子数</a:t>
                </a:r>
                <a:r>
                  <a:rPr lang="en-US" altLang="zh-CN" sz="2800" b="1" i="1" dirty="0" smtClean="0"/>
                  <a:t>N</a:t>
                </a:r>
                <a:r>
                  <a:rPr lang="en-US" altLang="zh-CN" sz="2800" b="1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/>
                          </a:rPr>
                          <m:t>𝟕</m:t>
                        </m:r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/>
                                <a:ea typeface="Cambria Math"/>
                              </a:rPr>
                              <m:t>𝟏𝟎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/>
                                <a:ea typeface="Cambria Math"/>
                              </a:rPr>
                              <m:t>𝟏𝟏</m:t>
                            </m:r>
                          </m:sup>
                        </m:sSup>
                        <m:r>
                          <a:rPr lang="en-US" altLang="zh-CN" sz="2800" b="1" i="0" smtClean="0">
                            <a:latin typeface="Cambria Math"/>
                            <a:ea typeface="Cambria Math"/>
                          </a:rPr>
                          <m:t>𝐤𝐠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.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𝟎𝟎𝟕</m:t>
                        </m:r>
                        <m:r>
                          <a:rPr lang="en-US" altLang="zh-CN" sz="2800" b="1" i="0" smtClean="0">
                            <a:latin typeface="Cambria Math"/>
                          </a:rPr>
                          <m:t>𝐮</m:t>
                        </m:r>
                      </m:den>
                    </m:f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𝟕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𝟏𝟏</m:t>
                        </m:r>
                      </m:sup>
                    </m:sSup>
                    <m:r>
                      <a:rPr lang="en-US" altLang="zh-CN" sz="2800" b="1" i="0" smtClean="0">
                        <a:latin typeface="Cambria Math"/>
                        <a:ea typeface="Cambria Math"/>
                      </a:rPr>
                      <m:t>𝐤𝐠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/</m:t>
                    </m:r>
                    <m:r>
                      <a:rPr lang="en-US" altLang="zh-CN" sz="2800" b="1" i="0" smtClean="0">
                        <a:latin typeface="Cambria Math"/>
                        <a:ea typeface="Cambria Math"/>
                      </a:rPr>
                      <m:t>𝐮</m:t>
                    </m:r>
                  </m:oMath>
                </a14:m>
                <a:endParaRPr lang="zh-CN" altLang="en-US" sz="2800" baseline="30000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301208"/>
                <a:ext cx="8547596" cy="778996"/>
              </a:xfrm>
              <a:prstGeom prst="rect">
                <a:avLst/>
              </a:prstGeom>
              <a:blipFill rotWithShape="1">
                <a:blip r:embed="rId14"/>
                <a:stretch>
                  <a:fillRect l="-1427" b="-8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107504" y="6087854"/>
                <a:ext cx="9017532" cy="581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转化为能量的质量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800" b="1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𝒎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𝒑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𝑵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CN" sz="2800" b="1" i="1" smtClean="0">
                        <a:latin typeface="Cambria Math"/>
                      </a:rPr>
                      <m:t>𝟒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𝟏𝟎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𝟗</m:t>
                        </m:r>
                      </m:sup>
                    </m:sSup>
                    <m:r>
                      <a:rPr lang="en-US" altLang="zh-CN" sz="2800" b="1" i="0" smtClean="0">
                        <a:latin typeface="Cambria Math"/>
                        <a:ea typeface="Cambria Math"/>
                      </a:rPr>
                      <m:t>𝐤𝐠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𝟒𝟎𝟎</m:t>
                    </m:r>
                    <m:r>
                      <a:rPr lang="zh-CN" altLang="en-US" sz="2800" b="1" i="1" smtClean="0">
                        <a:latin typeface="Cambria Math"/>
                        <a:ea typeface="Cambria Math"/>
                      </a:rPr>
                      <m:t>万吨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6087854"/>
                <a:ext cx="9017532" cy="581506"/>
              </a:xfrm>
              <a:prstGeom prst="rect">
                <a:avLst/>
              </a:prstGeom>
              <a:blipFill rotWithShape="1">
                <a:blip r:embed="rId15"/>
                <a:stretch>
                  <a:fillRect l="-1420" t="-11579" b="-2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539552" y="4869160"/>
            <a:ext cx="68786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每个质子质量亏损：</a:t>
            </a:r>
            <a:r>
              <a:rPr lang="el-GR" altLang="zh-CN" sz="2800" b="1" dirty="0" smtClean="0">
                <a:latin typeface="Times New Roman"/>
                <a:ea typeface="+mn-ea"/>
                <a:cs typeface="Times New Roman"/>
              </a:rPr>
              <a:t>Δ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="1" i="1" baseline="-250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0.00625u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18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9612" y="4175714"/>
            <a:ext cx="564036" cy="163121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>
                <a:solidFill>
                  <a:srgbClr val="0000CC"/>
                </a:solidFill>
              </a:rPr>
              <a:t>轻核聚变</a:t>
            </a:r>
            <a:endParaRPr lang="zh-CN" altLang="en-US" sz="2500" b="1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621306"/>
            <a:ext cx="504056" cy="163121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/>
              <a:t>重核裂变</a:t>
            </a:r>
            <a:endParaRPr lang="zh-CN" altLang="en-US" sz="2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2758956"/>
            <a:ext cx="576064" cy="163121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/>
              <a:t>核能释放</a:t>
            </a:r>
            <a:endParaRPr lang="zh-CN" alt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1900784"/>
            <a:ext cx="2232248" cy="4770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/>
              <a:t>典型铀核裂变</a:t>
            </a:r>
            <a:endParaRPr lang="zh-CN" altLang="en-US" sz="2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83968" y="1871826"/>
            <a:ext cx="1656185" cy="4770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/>
              <a:t>链式反应</a:t>
            </a:r>
            <a:endParaRPr lang="zh-CN" altLang="en-US" sz="2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81042" y="908720"/>
            <a:ext cx="2567559" cy="4770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/>
              <a:t>不可控</a:t>
            </a:r>
            <a:r>
              <a:rPr lang="en-US" altLang="zh-CN" sz="2500" b="1" dirty="0" smtClean="0"/>
              <a:t>—</a:t>
            </a:r>
            <a:r>
              <a:rPr lang="zh-CN" altLang="en-US" sz="2500" b="1" dirty="0" smtClean="0"/>
              <a:t>原子弹</a:t>
            </a:r>
            <a:endParaRPr lang="zh-CN" altLang="en-US" sz="2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981042" y="2731656"/>
            <a:ext cx="2183246" cy="4770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/>
              <a:t>可控</a:t>
            </a:r>
            <a:r>
              <a:rPr lang="en-US" altLang="zh-CN" sz="2500" b="1" dirty="0" smtClean="0"/>
              <a:t>—</a:t>
            </a:r>
            <a:r>
              <a:rPr lang="zh-CN" altLang="en-US" sz="2500" b="1" dirty="0" smtClean="0"/>
              <a:t>核电站</a:t>
            </a:r>
            <a:endParaRPr lang="zh-CN" altLang="en-US" sz="2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48601" y="2228407"/>
            <a:ext cx="1387762" cy="4770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/>
              <a:t>慢化剂</a:t>
            </a:r>
            <a:endParaRPr lang="zh-CN" altLang="en-US" sz="25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59343" y="3095962"/>
            <a:ext cx="1377020" cy="4770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/>
              <a:t>控制棒</a:t>
            </a:r>
            <a:endParaRPr lang="zh-CN" altLang="en-US" sz="25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63688" y="4545046"/>
            <a:ext cx="2304256" cy="4770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>
                <a:solidFill>
                  <a:srgbClr val="0000CC"/>
                </a:solidFill>
              </a:rPr>
              <a:t>典型轻核聚变</a:t>
            </a:r>
            <a:endParaRPr lang="zh-CN" altLang="en-US" sz="2500" b="1" dirty="0">
              <a:solidFill>
                <a:srgbClr val="0000C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1269" y="4545046"/>
            <a:ext cx="1646505" cy="4770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>
                <a:solidFill>
                  <a:srgbClr val="0000CC"/>
                </a:solidFill>
              </a:rPr>
              <a:t>热核聚变</a:t>
            </a:r>
            <a:endParaRPr lang="zh-CN" altLang="en-US" sz="2500" b="1" dirty="0">
              <a:solidFill>
                <a:srgbClr val="0000C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8177" y="5346214"/>
            <a:ext cx="2772245" cy="4770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>
                <a:solidFill>
                  <a:srgbClr val="FF0000"/>
                </a:solidFill>
              </a:rPr>
              <a:t>可控</a:t>
            </a:r>
            <a:r>
              <a:rPr lang="en-US" altLang="zh-CN" sz="2500" b="1" dirty="0" smtClean="0">
                <a:solidFill>
                  <a:srgbClr val="FF0000"/>
                </a:solidFill>
              </a:rPr>
              <a:t>—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未来核电站</a:t>
            </a:r>
            <a:endParaRPr lang="zh-CN" altLang="en-US" sz="25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0112" y="3717032"/>
            <a:ext cx="1979231" cy="4770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/>
              <a:t>不可控</a:t>
            </a:r>
            <a:r>
              <a:rPr lang="en-US" altLang="zh-CN" sz="2500" b="1" dirty="0" smtClean="0"/>
              <a:t>-</a:t>
            </a:r>
            <a:r>
              <a:rPr lang="zh-CN" altLang="en-US" sz="2500" b="1" dirty="0" smtClean="0"/>
              <a:t>氢弹</a:t>
            </a:r>
            <a:endParaRPr lang="zh-CN" altLang="en-US" sz="2500" b="1" dirty="0"/>
          </a:p>
        </p:txBody>
      </p:sp>
      <p:graphicFrame>
        <p:nvGraphicFramePr>
          <p:cNvPr id="20" name="对象 1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70137495"/>
              </p:ext>
            </p:extLst>
          </p:nvPr>
        </p:nvGraphicFramePr>
        <p:xfrm>
          <a:off x="1763688" y="5202199"/>
          <a:ext cx="3077337" cy="604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3" name="公式" r:id="rId3" imgW="1104868" imgH="228634" progId="Equation.3">
                  <p:embed/>
                </p:oleObj>
              </mc:Choice>
              <mc:Fallback>
                <p:oleObj name="公式" r:id="rId3" imgW="1104868" imgH="228634" progId="Equation.3">
                  <p:embed/>
                  <p:pic>
                    <p:nvPicPr>
                      <p:cNvPr id="0" name="Object 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202199"/>
                        <a:ext cx="3077337" cy="604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170644"/>
              </p:ext>
            </p:extLst>
          </p:nvPr>
        </p:nvGraphicFramePr>
        <p:xfrm>
          <a:off x="1389063" y="2565400"/>
          <a:ext cx="35020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4" name="Equation" r:id="rId5" imgW="1777680" imgH="241200" progId="Equation.DSMT4">
                  <p:embed/>
                </p:oleObj>
              </mc:Choice>
              <mc:Fallback>
                <p:oleObj name="Equation" r:id="rId5" imgW="1777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2565400"/>
                        <a:ext cx="3502025" cy="5111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587468" y="4507186"/>
            <a:ext cx="1377020" cy="4770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>
                <a:solidFill>
                  <a:srgbClr val="FF0000"/>
                </a:solidFill>
              </a:rPr>
              <a:t>磁约束</a:t>
            </a:r>
            <a:endParaRPr lang="zh-CN" altLang="en-US" sz="25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30353" y="6066294"/>
            <a:ext cx="1506143" cy="47705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>
                <a:solidFill>
                  <a:srgbClr val="FF0000"/>
                </a:solidFill>
              </a:rPr>
              <a:t>惯性约束</a:t>
            </a:r>
            <a:endParaRPr lang="zh-CN" altLang="en-US" sz="2500" b="1" dirty="0">
              <a:solidFill>
                <a:srgbClr val="FF0000"/>
              </a:solidFill>
            </a:endParaRPr>
          </a:p>
        </p:txBody>
      </p:sp>
      <p:cxnSp>
        <p:nvCxnSpPr>
          <p:cNvPr id="34" name="肘形连接符 33"/>
          <p:cNvCxnSpPr>
            <a:stCxn id="7" idx="0"/>
          </p:cNvCxnSpPr>
          <p:nvPr/>
        </p:nvCxnSpPr>
        <p:spPr>
          <a:xfrm rot="5400000" flipH="1" flipV="1">
            <a:off x="415106" y="2346476"/>
            <a:ext cx="392910" cy="432050"/>
          </a:xfrm>
          <a:prstGeom prst="bentConnector2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7" idx="2"/>
            <a:endCxn id="5" idx="1"/>
          </p:cNvCxnSpPr>
          <p:nvPr/>
        </p:nvCxnSpPr>
        <p:spPr>
          <a:xfrm rot="16200000" flipH="1">
            <a:off x="316999" y="4468709"/>
            <a:ext cx="601150" cy="444076"/>
          </a:xfrm>
          <a:prstGeom prst="bentConnector2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8" idx="1"/>
          </p:cNvCxnSpPr>
          <p:nvPr/>
        </p:nvCxnSpPr>
        <p:spPr>
          <a:xfrm>
            <a:off x="1331640" y="2139311"/>
            <a:ext cx="36004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923928" y="2139311"/>
            <a:ext cx="36004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403648" y="4791948"/>
            <a:ext cx="36004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067944" y="4791948"/>
            <a:ext cx="36004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0" idx="0"/>
            <a:endCxn id="11" idx="2"/>
          </p:cNvCxnSpPr>
          <p:nvPr/>
        </p:nvCxnSpPr>
        <p:spPr>
          <a:xfrm rot="5400000" flipH="1" flipV="1">
            <a:off x="5445415" y="1052420"/>
            <a:ext cx="486052" cy="1152761"/>
          </a:xfrm>
          <a:prstGeom prst="bentConnector3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0" idx="2"/>
            <a:endCxn id="12" idx="0"/>
          </p:cNvCxnSpPr>
          <p:nvPr/>
        </p:nvCxnSpPr>
        <p:spPr>
          <a:xfrm rot="16200000" flipH="1">
            <a:off x="5400975" y="2059966"/>
            <a:ext cx="382776" cy="960604"/>
          </a:xfrm>
          <a:prstGeom prst="bentConnector3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1"/>
            <a:endCxn id="12" idx="3"/>
          </p:cNvCxnSpPr>
          <p:nvPr/>
        </p:nvCxnSpPr>
        <p:spPr>
          <a:xfrm rot="10800000" flipV="1">
            <a:off x="7164289" y="2466933"/>
            <a:ext cx="384313" cy="503249"/>
          </a:xfrm>
          <a:prstGeom prst="bentConnector3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12" idx="3"/>
            <a:endCxn id="15" idx="1"/>
          </p:cNvCxnSpPr>
          <p:nvPr/>
        </p:nvCxnSpPr>
        <p:spPr>
          <a:xfrm>
            <a:off x="7164288" y="2970183"/>
            <a:ext cx="395055" cy="364306"/>
          </a:xfrm>
          <a:prstGeom prst="bentConnector3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17" idx="0"/>
            <a:endCxn id="19" idx="2"/>
          </p:cNvCxnSpPr>
          <p:nvPr/>
        </p:nvCxnSpPr>
        <p:spPr>
          <a:xfrm rot="5400000" flipH="1" flipV="1">
            <a:off x="5731645" y="3706963"/>
            <a:ext cx="350960" cy="1325206"/>
          </a:xfrm>
          <a:prstGeom prst="bentConnector3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17" idx="2"/>
            <a:endCxn id="18" idx="0"/>
          </p:cNvCxnSpPr>
          <p:nvPr/>
        </p:nvCxnSpPr>
        <p:spPr>
          <a:xfrm rot="16200000" flipH="1">
            <a:off x="5982354" y="4284268"/>
            <a:ext cx="324114" cy="1799778"/>
          </a:xfrm>
          <a:prstGeom prst="bentConnector3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31" idx="2"/>
            <a:endCxn id="18" idx="3"/>
          </p:cNvCxnSpPr>
          <p:nvPr/>
        </p:nvCxnSpPr>
        <p:spPr>
          <a:xfrm rot="16200000" flipH="1">
            <a:off x="8052950" y="5207268"/>
            <a:ext cx="600501" cy="154444"/>
          </a:xfrm>
          <a:prstGeom prst="bentConnector4">
            <a:avLst>
              <a:gd name="adj1" fmla="val 30139"/>
              <a:gd name="adj2" fmla="val 337254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18" idx="3"/>
            <a:endCxn id="32" idx="0"/>
          </p:cNvCxnSpPr>
          <p:nvPr/>
        </p:nvCxnSpPr>
        <p:spPr>
          <a:xfrm flipH="1">
            <a:off x="8283425" y="5584741"/>
            <a:ext cx="146997" cy="481553"/>
          </a:xfrm>
          <a:prstGeom prst="bentConnector4">
            <a:avLst>
              <a:gd name="adj1" fmla="val -238452"/>
              <a:gd name="adj2" fmla="val 74766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15816" y="764703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小结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26976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小测验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507288" cy="11087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800" b="1" dirty="0" smtClean="0"/>
                  <a:t>1. </a:t>
                </a:r>
                <a:r>
                  <a:rPr lang="zh-CN" altLang="en-US" sz="2800" b="1" dirty="0" smtClean="0"/>
                  <a:t>当氚核（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sPrePr>
                      <m:sub/>
                      <m:sup>
                        <m:r>
                          <a:rPr lang="en-US" altLang="zh-CN" sz="2800" b="1" i="1" smtClean="0">
                            <a:latin typeface="Cambria Math"/>
                          </a:rPr>
                          <m:t>𝟐</m:t>
                        </m:r>
                      </m:sup>
                      <m:e>
                        <m:r>
                          <a:rPr lang="en-US" altLang="zh-CN" sz="2800" b="1" i="0" smtClean="0">
                            <a:latin typeface="Cambria Math"/>
                          </a:rPr>
                          <m:t>𝐇</m:t>
                        </m:r>
                      </m:e>
                    </m:sPre>
                  </m:oMath>
                </a14:m>
                <a:r>
                  <a:rPr lang="zh-CN" altLang="en-US" sz="2800" b="1" dirty="0" smtClean="0"/>
                  <a:t>）衰变时发射</a:t>
                </a:r>
                <a:r>
                  <a:rPr lang="el-GR" altLang="zh-CN" sz="2800" b="1" dirty="0" smtClean="0">
                    <a:latin typeface="Times New Roman"/>
                    <a:cs typeface="Times New Roman"/>
                  </a:rPr>
                  <a:t>β</a:t>
                </a:r>
                <a:r>
                  <a:rPr lang="zh-CN" altLang="en-US" sz="2800" b="1" dirty="0" smtClean="0">
                    <a:latin typeface="Times New Roman"/>
                    <a:cs typeface="Times New Roman"/>
                  </a:rPr>
                  <a:t>粒子而变成氦核</a:t>
                </a:r>
                <a:r>
                  <a:rPr lang="en-US" altLang="zh-CN" sz="2800" b="1" dirty="0" smtClean="0"/>
                  <a:t> </a:t>
                </a:r>
                <a:r>
                  <a:rPr lang="en-US" altLang="zh-CN" sz="2800" b="1" dirty="0"/>
                  <a:t>(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sPrePr>
                      <m:sub/>
                      <m:sup>
                        <m:r>
                          <a:rPr lang="en-US" altLang="zh-CN" sz="2800" b="1" i="1" smtClean="0">
                            <a:latin typeface="Cambria Math"/>
                          </a:rPr>
                          <m:t>𝟑</m:t>
                        </m:r>
                      </m:sup>
                      <m:e>
                        <m:r>
                          <a:rPr lang="en-US" altLang="zh-CN" sz="2800" b="1" i="1">
                            <a:latin typeface="Cambria Math"/>
                          </a:rPr>
                          <m:t>𝐇</m:t>
                        </m:r>
                        <m:r>
                          <a:rPr lang="en-US" altLang="zh-CN" sz="2800" b="1" i="0" smtClean="0">
                            <a:latin typeface="Cambria Math"/>
                          </a:rPr>
                          <m:t>𝐞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)</m:t>
                        </m:r>
                      </m:e>
                    </m:sPre>
                  </m:oMath>
                </a14:m>
                <a:r>
                  <a:rPr lang="en-US" altLang="zh-CN" sz="2800" b="1" dirty="0" smtClean="0">
                    <a:latin typeface="Times New Roman"/>
                    <a:cs typeface="Times New Roman"/>
                  </a:rPr>
                  <a:t>.</a:t>
                </a:r>
                <a:r>
                  <a:rPr lang="zh-CN" altLang="en-US" sz="2800" b="1" dirty="0" smtClean="0">
                    <a:latin typeface="Times New Roman"/>
                    <a:cs typeface="Times New Roman"/>
                  </a:rPr>
                  <a:t>哪种核具有更大的结合能？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507288" cy="1108720"/>
              </a:xfrm>
              <a:blipFill rotWithShape="1">
                <a:blip r:embed="rId3"/>
                <a:stretch>
                  <a:fillRect l="-1433" t="-6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214315" y="2852936"/>
                <a:ext cx="1086003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PrePr>
                      <m:sub/>
                      <m:sup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p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𝐇</m:t>
                        </m:r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𝐞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sPre>
                  </m:oMath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315" y="2852936"/>
                <a:ext cx="1086003" cy="532966"/>
              </a:xfrm>
              <a:prstGeom prst="rect">
                <a:avLst/>
              </a:prstGeom>
              <a:blipFill rotWithShape="1">
                <a:blip r:embed="rId4"/>
                <a:stretch>
                  <a:fillRect l="-11236" t="-10345"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478912" y="3645024"/>
                <a:ext cx="8507288" cy="11087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altLang="zh-CN" sz="2800" b="1" dirty="0" smtClean="0"/>
                  <a:t>2. </a:t>
                </a:r>
                <a:r>
                  <a:rPr lang="zh-CN" altLang="en-US" sz="2800" b="1" dirty="0" smtClean="0"/>
                  <a:t>一个</a:t>
                </a:r>
                <a:r>
                  <a:rPr lang="el-GR" altLang="zh-CN" sz="2800" b="1" dirty="0" smtClean="0">
                    <a:latin typeface="Times New Roman"/>
                    <a:cs typeface="Times New Roman"/>
                  </a:rPr>
                  <a:t>α</a:t>
                </a:r>
                <a:r>
                  <a:rPr lang="zh-CN" altLang="en-US" sz="2800" b="1" dirty="0" smtClean="0">
                    <a:latin typeface="Times New Roman"/>
                    <a:cs typeface="Times New Roman"/>
                  </a:rPr>
                  <a:t>粒子融合到一个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2800" b="1" i="1" smtClean="0">
                            <a:latin typeface="Cambria Math"/>
                          </a:rPr>
                        </m:ctrlPr>
                      </m:sPrePr>
                      <m:sub/>
                      <m:sup>
                        <m:r>
                          <a:rPr lang="en-US" altLang="zh-CN" sz="2800" b="1" i="1" smtClean="0">
                            <a:latin typeface="Cambria Math"/>
                          </a:rPr>
                          <m:t>𝟏𝟔</m:t>
                        </m:r>
                      </m:sup>
                      <m:e>
                        <m:r>
                          <a:rPr lang="en-US" altLang="zh-CN" sz="2800" b="1" i="0" smtClean="0">
                            <a:latin typeface="Cambria Math"/>
                          </a:rPr>
                          <m:t>𝐎</m:t>
                        </m:r>
                      </m:e>
                    </m:sPre>
                  </m:oMath>
                </a14:m>
                <a:r>
                  <a:rPr lang="zh-CN" altLang="en-US" sz="2800" b="1" dirty="0" smtClean="0"/>
                  <a:t>核中，写出这个核反应方程式。这个方程式左右两边的原子核相比，那边具有较多的结合能？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12" y="3645024"/>
                <a:ext cx="8507288" cy="1108720"/>
              </a:xfrm>
              <a:prstGeom prst="rect">
                <a:avLst/>
              </a:prstGeom>
              <a:blipFill rotWithShape="1">
                <a:blip r:embed="rId5"/>
                <a:stretch>
                  <a:fillRect l="-1290" t="-12637" r="-1219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195304"/>
              </p:ext>
            </p:extLst>
          </p:nvPr>
        </p:nvGraphicFramePr>
        <p:xfrm>
          <a:off x="4200211" y="5877272"/>
          <a:ext cx="10191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6" name="Equation" r:id="rId6" imgW="355320" imgH="190440" progId="Equation.DSMT4">
                  <p:embed/>
                </p:oleObj>
              </mc:Choice>
              <mc:Fallback>
                <p:oleObj name="Equation" r:id="rId6" imgW="3553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0211" y="5877272"/>
                        <a:ext cx="1019175" cy="547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822482"/>
              </p:ext>
            </p:extLst>
          </p:nvPr>
        </p:nvGraphicFramePr>
        <p:xfrm>
          <a:off x="3275856" y="4869160"/>
          <a:ext cx="3202644" cy="69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7" name="Equation" r:id="rId8" imgW="1117440" imgH="241200" progId="Equation.DSMT4">
                  <p:embed/>
                </p:oleObj>
              </mc:Choice>
              <mc:Fallback>
                <p:oleObj name="Equation" r:id="rId8" imgW="1117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5856" y="4869160"/>
                        <a:ext cx="3202644" cy="69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35496" y="683985"/>
            <a:ext cx="2607267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链式反应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192" y="1196752"/>
            <a:ext cx="33885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+mn-ea"/>
                <a:ea typeface="+mn-ea"/>
              </a:rPr>
              <a:t>裂变</a:t>
            </a:r>
            <a:r>
              <a:rPr lang="zh-CN" altLang="en-US" sz="2800" b="1" dirty="0">
                <a:latin typeface="+mn-ea"/>
                <a:ea typeface="+mn-ea"/>
              </a:rPr>
              <a:t>不断地进行</a:t>
            </a:r>
            <a:r>
              <a:rPr lang="zh-CN" altLang="en-US" sz="2800" b="1" dirty="0" smtClean="0">
                <a:latin typeface="+mn-ea"/>
                <a:ea typeface="+mn-ea"/>
              </a:rPr>
              <a:t>下去</a:t>
            </a:r>
            <a:r>
              <a:rPr lang="en-US" altLang="zh-CN" sz="2800" b="1" dirty="0" smtClean="0">
                <a:latin typeface="+mn-ea"/>
                <a:ea typeface="+mn-ea"/>
              </a:rPr>
              <a:t>--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链式反应</a:t>
            </a:r>
            <a:r>
              <a:rPr lang="zh-CN" altLang="en-US" sz="2800" b="1" dirty="0" smtClean="0">
                <a:latin typeface="+mn-ea"/>
                <a:ea typeface="+mn-ea"/>
              </a:rPr>
              <a:t>。  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1328" y="3983488"/>
            <a:ext cx="40324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临界体积</a:t>
            </a:r>
            <a:r>
              <a:rPr lang="en-US" altLang="zh-CN" sz="2800" b="1" dirty="0" smtClean="0">
                <a:latin typeface="+mn-ea"/>
                <a:ea typeface="+mn-ea"/>
              </a:rPr>
              <a:t>:</a:t>
            </a:r>
            <a:r>
              <a:rPr lang="zh-CN" altLang="en-US" sz="2800" b="1" dirty="0" smtClean="0">
                <a:latin typeface="+mn-ea"/>
                <a:ea typeface="+mn-ea"/>
              </a:rPr>
              <a:t>能够发生裂式反应的最小体积  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1328" y="5300783"/>
            <a:ext cx="38616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+mn-ea"/>
                <a:ea typeface="+mn-ea"/>
              </a:rPr>
              <a:t>临界</a:t>
            </a:r>
            <a:r>
              <a:rPr lang="zh-CN" altLang="en-US" sz="2800" b="1" dirty="0">
                <a:latin typeface="+mn-ea"/>
                <a:ea typeface="+mn-ea"/>
              </a:rPr>
              <a:t>质量：能够发生裂式反应的</a:t>
            </a:r>
            <a:r>
              <a:rPr lang="zh-CN" altLang="en-US" sz="2800" b="1" dirty="0" smtClean="0">
                <a:latin typeface="+mn-ea"/>
                <a:ea typeface="+mn-ea"/>
              </a:rPr>
              <a:t>最小质量 </a:t>
            </a:r>
            <a:endParaRPr lang="zh-CN" altLang="en-US" sz="2800" b="1" dirty="0">
              <a:latin typeface="+mn-ea"/>
              <a:ea typeface="+mn-ea"/>
            </a:endParaRPr>
          </a:p>
        </p:txBody>
      </p:sp>
      <p:pic>
        <p:nvPicPr>
          <p:cNvPr id="62466" name="Picture 2" descr="http://img6.caijing.com.cn/2015/1021/14454164847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680455"/>
            <a:ext cx="3960440" cy="354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urrentImg" descr="http://www.51wendang.com/pic/b03b71931b67f2bd272ce0cb/1-810-jpg_6-1080-0-0-1080.jpg"/>
          <p:cNvPicPr>
            <a:picLocks noChangeAspect="1" noChangeArrowheads="1"/>
          </p:cNvPicPr>
          <p:nvPr/>
        </p:nvPicPr>
        <p:blipFill rotWithShape="1">
          <a:blip r:embed="rId3"/>
          <a:srcRect l="57812" t="7467" r="5071" b="45595"/>
          <a:stretch/>
        </p:blipFill>
        <p:spPr bwMode="auto">
          <a:xfrm>
            <a:off x="1339129" y="2150859"/>
            <a:ext cx="1874521" cy="1832629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4"/>
          <p:cNvGrpSpPr/>
          <p:nvPr/>
        </p:nvGrpSpPr>
        <p:grpSpPr>
          <a:xfrm>
            <a:off x="3836720" y="4221087"/>
            <a:ext cx="4968552" cy="2536939"/>
            <a:chOff x="3836720" y="4221087"/>
            <a:chExt cx="4968552" cy="2536939"/>
          </a:xfrm>
        </p:grpSpPr>
        <p:pic>
          <p:nvPicPr>
            <p:cNvPr id="11" name="Picture 3" descr="原子弹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76056" y="4221087"/>
              <a:ext cx="2578105" cy="2022469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</p:spPr>
        </p:pic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836720" y="6234806"/>
              <a:ext cx="4968552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>
              <a:outerShdw sy="50000" kx="-2453608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在极短时间内完成链式反应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1357290" y="2071678"/>
            <a:ext cx="7286676" cy="4634226"/>
            <a:chOff x="863600" y="1685916"/>
            <a:chExt cx="7785100" cy="4950946"/>
          </a:xfrm>
        </p:grpSpPr>
        <p:pic>
          <p:nvPicPr>
            <p:cNvPr id="5" name="Picture 3" descr="16-3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28662" y="2138282"/>
              <a:ext cx="7720038" cy="3732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4929190" y="1714488"/>
              <a:ext cx="3173" cy="4840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835150" y="3313137"/>
              <a:ext cx="51435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反应堆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895600" y="1685916"/>
              <a:ext cx="2036763" cy="493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蒸汽发生器</a:t>
              </a:r>
              <a:endParaRPr lang="en-US" altLang="zh-CN" sz="2400" b="1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276600" y="5935679"/>
              <a:ext cx="12842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冷却剂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926013" y="1939950"/>
              <a:ext cx="9445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蒸汽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859338" y="4224362"/>
              <a:ext cx="5810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水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876925" y="1939950"/>
              <a:ext cx="13065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汽轮机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027863" y="1939950"/>
              <a:ext cx="13065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发电机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948488" y="4249762"/>
              <a:ext cx="13065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冷凝器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33785" y="4532337"/>
              <a:ext cx="5810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汞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276859" y="4676800"/>
              <a:ext cx="5810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汞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863600" y="5857892"/>
              <a:ext cx="2032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水泥防护层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995738" y="2017737"/>
              <a:ext cx="0" cy="10080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4716463" y="2233637"/>
              <a:ext cx="431800" cy="9366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227763" y="2233637"/>
              <a:ext cx="0" cy="8636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7524750" y="2305075"/>
              <a:ext cx="0" cy="6492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3922712" y="4962235"/>
              <a:ext cx="6345" cy="12322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1835150" y="5618187"/>
              <a:ext cx="144463" cy="5032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572000" y="4105300"/>
              <a:ext cx="431800" cy="288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2455888" y="6143645"/>
              <a:ext cx="1584325" cy="493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核岛</a:t>
              </a:r>
              <a:endPara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5857884" y="6143644"/>
              <a:ext cx="1943100" cy="493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常规岛</a:t>
              </a:r>
            </a:p>
          </p:txBody>
        </p: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71472" y="1428736"/>
            <a:ext cx="807243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92150"/>
            <a:r>
              <a:rPr lang="zh-CN" altLang="en-US" sz="2800" b="1" dirty="0">
                <a:latin typeface="+mn-ea"/>
                <a:ea typeface="+mn-ea"/>
              </a:rPr>
              <a:t>利用反应堆中的核燃料裂变放出的核能转变为电能的发电厂。</a:t>
            </a: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277015" y="817273"/>
            <a:ext cx="3203575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核电站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5398" t="13216" r="10840" b="4817"/>
          <a:stretch>
            <a:fillRect/>
          </a:stretch>
        </p:blipFill>
        <p:spPr bwMode="auto">
          <a:xfrm>
            <a:off x="1115640" y="-16421"/>
            <a:ext cx="7416800" cy="618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87413" y="779463"/>
            <a:ext cx="2225675" cy="974725"/>
            <a:chOff x="559" y="776"/>
            <a:chExt cx="1402" cy="614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559" y="776"/>
              <a:ext cx="1402" cy="371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000099"/>
                  </a:solidFill>
                  <a:ea typeface="华文细黑" pitchFamily="2" charset="-122"/>
                </a:rPr>
                <a:t>水泥防护层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 flipV="1">
              <a:off x="1317" y="1143"/>
              <a:ext cx="66" cy="247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4884738" y="647700"/>
            <a:ext cx="3298825" cy="650875"/>
            <a:chOff x="3077" y="693"/>
            <a:chExt cx="2078" cy="410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241" y="693"/>
              <a:ext cx="1914" cy="371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000099"/>
                  </a:solidFill>
                  <a:ea typeface="华文细黑" pitchFamily="2" charset="-122"/>
                </a:rPr>
                <a:t>控制棒</a:t>
              </a:r>
              <a:r>
                <a:rPr lang="en-US" altLang="zh-CN" sz="3200" b="1">
                  <a:solidFill>
                    <a:srgbClr val="000099"/>
                  </a:solidFill>
                  <a:latin typeface="华文细黑"/>
                  <a:ea typeface="华文细黑" pitchFamily="2" charset="-122"/>
                </a:rPr>
                <a:t>——</a:t>
              </a:r>
              <a:r>
                <a:rPr lang="zh-CN" altLang="en-US" sz="3200" b="1">
                  <a:solidFill>
                    <a:srgbClr val="000099"/>
                  </a:solidFill>
                  <a:ea typeface="华文细黑" pitchFamily="2" charset="-122"/>
                </a:rPr>
                <a:t>镉棒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3077" y="971"/>
              <a:ext cx="165" cy="132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5940152" y="2616200"/>
            <a:ext cx="2992437" cy="596900"/>
            <a:chOff x="4073" y="1977"/>
            <a:chExt cx="1885" cy="376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300" y="1977"/>
              <a:ext cx="1658" cy="371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000099"/>
                  </a:solidFill>
                  <a:ea typeface="华文细黑" pitchFamily="2" charset="-122"/>
                </a:rPr>
                <a:t>燃料棒</a:t>
              </a:r>
              <a:r>
                <a:rPr lang="en-US" altLang="zh-CN" sz="3200" b="1">
                  <a:solidFill>
                    <a:srgbClr val="000099"/>
                  </a:solidFill>
                  <a:latin typeface="华文细黑"/>
                  <a:ea typeface="华文细黑" pitchFamily="2" charset="-122"/>
                </a:rPr>
                <a:t>—</a:t>
              </a:r>
              <a:r>
                <a:rPr lang="zh-CN" altLang="en-US" sz="3200" b="1">
                  <a:solidFill>
                    <a:srgbClr val="000099"/>
                  </a:solidFill>
                  <a:ea typeface="华文细黑" pitchFamily="2" charset="-122"/>
                </a:rPr>
                <a:t>铀棒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073" y="2263"/>
              <a:ext cx="231" cy="9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796138" y="3933059"/>
            <a:ext cx="2259013" cy="654050"/>
            <a:chOff x="3769" y="2880"/>
            <a:chExt cx="1423" cy="412"/>
          </a:xfrm>
        </p:grpSpPr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300" y="2924"/>
              <a:ext cx="892" cy="368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000099"/>
                  </a:solidFill>
                  <a:ea typeface="华文细黑" pitchFamily="2" charset="-122"/>
                </a:rPr>
                <a:t>慢化剂</a:t>
              </a:r>
              <a:endParaRPr lang="zh-CN" altLang="en-US" sz="3200" b="1" dirty="0">
                <a:solidFill>
                  <a:srgbClr val="000099"/>
                </a:solidFill>
                <a:ea typeface="华文细黑" pitchFamily="2" charset="-122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769" y="2880"/>
              <a:ext cx="551" cy="148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971600" y="6237312"/>
            <a:ext cx="8027986" cy="523220"/>
          </a:xfrm>
          <a:prstGeom prst="rect">
            <a:avLst/>
          </a:prstGeom>
          <a:solidFill>
            <a:schemeClr val="bg1"/>
          </a:solidFill>
          <a:ln w="38100">
            <a:solidFill>
              <a:srgbClr val="9999FF"/>
            </a:solidFill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+mj-ea"/>
                <a:ea typeface="+mj-ea"/>
              </a:rPr>
              <a:t>链式反应的应用</a:t>
            </a:r>
            <a:r>
              <a:rPr lang="en-US" altLang="zh-CN" sz="2800" b="1" dirty="0" smtClean="0">
                <a:latin typeface="+mj-ea"/>
                <a:ea typeface="+mj-ea"/>
              </a:rPr>
              <a:t>——</a:t>
            </a:r>
            <a:r>
              <a:rPr lang="zh-CN" altLang="en-US" sz="2800" b="1" dirty="0" smtClean="0">
                <a:solidFill>
                  <a:srgbClr val="0000CC"/>
                </a:solidFill>
                <a:latin typeface="+mj-ea"/>
                <a:ea typeface="+mj-ea"/>
              </a:rPr>
              <a:t>核电站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慢中子</a:t>
            </a:r>
            <a:r>
              <a:rPr lang="zh-CN" altLang="en-US" sz="2800" b="1" dirty="0">
                <a:solidFill>
                  <a:srgbClr val="0000CC"/>
                </a:solidFill>
                <a:latin typeface="+mj-ea"/>
                <a:ea typeface="+mj-ea"/>
              </a:rPr>
              <a:t>反应堆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547664" y="921762"/>
            <a:ext cx="5635625" cy="523875"/>
          </a:xfrm>
          <a:prstGeom prst="rect">
            <a:avLst/>
          </a:prstGeom>
          <a:solidFill>
            <a:schemeClr val="bg1"/>
          </a:solidFill>
          <a:ln w="38100">
            <a:solidFill>
              <a:srgbClr val="9999FF"/>
            </a:solidFill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华文新魏" pitchFamily="2" charset="-122"/>
                <a:ea typeface="华文新魏" pitchFamily="2" charset="-122"/>
              </a:rPr>
              <a:t>核电站－－－－秦山核电站</a:t>
            </a:r>
          </a:p>
        </p:txBody>
      </p:sp>
      <p:pic>
        <p:nvPicPr>
          <p:cNvPr id="4" name="Picture 8" descr="0007156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342" y="1700808"/>
            <a:ext cx="728001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 txBox="1">
            <a:spLocks/>
          </p:cNvSpPr>
          <p:nvPr/>
        </p:nvSpPr>
        <p:spPr>
          <a:xfrm>
            <a:off x="285720" y="548680"/>
            <a:ext cx="8229600" cy="92867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3.4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核聚变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3" name="图片 22" descr="http://s10.sinaimg.cn/middle/4df9072dg9effab0f02d9&amp;69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574" y="4606911"/>
            <a:ext cx="4828376" cy="1400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组合 12"/>
          <p:cNvGrpSpPr/>
          <p:nvPr/>
        </p:nvGrpSpPr>
        <p:grpSpPr>
          <a:xfrm>
            <a:off x="395536" y="1419146"/>
            <a:ext cx="4748348" cy="3450014"/>
            <a:chOff x="1012825" y="1021460"/>
            <a:chExt cx="7629525" cy="5543394"/>
          </a:xfrm>
        </p:grpSpPr>
        <p:sp>
          <p:nvSpPr>
            <p:cNvPr id="14" name="Freeform 3"/>
            <p:cNvSpPr>
              <a:spLocks/>
            </p:cNvSpPr>
            <p:nvPr/>
          </p:nvSpPr>
          <p:spPr bwMode="auto">
            <a:xfrm>
              <a:off x="1246188" y="1959731"/>
              <a:ext cx="7058025" cy="3513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804"/>
                </a:cxn>
                <a:cxn ang="0">
                  <a:pos x="84" y="612"/>
                </a:cxn>
                <a:cxn ang="0">
                  <a:pos x="108" y="996"/>
                </a:cxn>
                <a:cxn ang="0">
                  <a:pos x="138" y="768"/>
                </a:cxn>
                <a:cxn ang="0">
                  <a:pos x="174" y="1008"/>
                </a:cxn>
                <a:cxn ang="0">
                  <a:pos x="198" y="912"/>
                </a:cxn>
                <a:cxn ang="0">
                  <a:pos x="258" y="1218"/>
                </a:cxn>
                <a:cxn ang="0">
                  <a:pos x="300" y="1128"/>
                </a:cxn>
                <a:cxn ang="0">
                  <a:pos x="390" y="1638"/>
                </a:cxn>
                <a:cxn ang="0">
                  <a:pos x="528" y="1482"/>
                </a:cxn>
                <a:cxn ang="0">
                  <a:pos x="582" y="1734"/>
                </a:cxn>
                <a:cxn ang="0">
                  <a:pos x="630" y="1662"/>
                </a:cxn>
                <a:cxn ang="0">
                  <a:pos x="678" y="1860"/>
                </a:cxn>
                <a:cxn ang="0">
                  <a:pos x="906" y="2124"/>
                </a:cxn>
                <a:cxn ang="0">
                  <a:pos x="1504" y="2148"/>
                </a:cxn>
                <a:cxn ang="0">
                  <a:pos x="2970" y="1734"/>
                </a:cxn>
                <a:cxn ang="0">
                  <a:pos x="4446" y="1266"/>
                </a:cxn>
              </a:cxnLst>
              <a:rect l="0" t="0" r="r" b="b"/>
              <a:pathLst>
                <a:path w="4446" h="2213">
                  <a:moveTo>
                    <a:pt x="0" y="0"/>
                  </a:moveTo>
                  <a:cubicBezTo>
                    <a:pt x="10" y="134"/>
                    <a:pt x="46" y="702"/>
                    <a:pt x="60" y="804"/>
                  </a:cubicBezTo>
                  <a:cubicBezTo>
                    <a:pt x="74" y="906"/>
                    <a:pt x="76" y="580"/>
                    <a:pt x="84" y="612"/>
                  </a:cubicBezTo>
                  <a:cubicBezTo>
                    <a:pt x="92" y="644"/>
                    <a:pt x="99" y="970"/>
                    <a:pt x="108" y="996"/>
                  </a:cubicBezTo>
                  <a:cubicBezTo>
                    <a:pt x="117" y="1022"/>
                    <a:pt x="127" y="766"/>
                    <a:pt x="138" y="768"/>
                  </a:cubicBezTo>
                  <a:cubicBezTo>
                    <a:pt x="149" y="770"/>
                    <a:pt x="164" y="984"/>
                    <a:pt x="174" y="1008"/>
                  </a:cubicBezTo>
                  <a:cubicBezTo>
                    <a:pt x="184" y="1032"/>
                    <a:pt x="184" y="877"/>
                    <a:pt x="198" y="912"/>
                  </a:cubicBezTo>
                  <a:cubicBezTo>
                    <a:pt x="212" y="947"/>
                    <a:pt x="241" y="1182"/>
                    <a:pt x="258" y="1218"/>
                  </a:cubicBezTo>
                  <a:cubicBezTo>
                    <a:pt x="275" y="1254"/>
                    <a:pt x="278" y="1058"/>
                    <a:pt x="300" y="1128"/>
                  </a:cubicBezTo>
                  <a:cubicBezTo>
                    <a:pt x="322" y="1198"/>
                    <a:pt x="352" y="1579"/>
                    <a:pt x="390" y="1638"/>
                  </a:cubicBezTo>
                  <a:cubicBezTo>
                    <a:pt x="428" y="1697"/>
                    <a:pt x="496" y="1466"/>
                    <a:pt x="528" y="1482"/>
                  </a:cubicBezTo>
                  <a:cubicBezTo>
                    <a:pt x="560" y="1498"/>
                    <a:pt x="565" y="1704"/>
                    <a:pt x="582" y="1734"/>
                  </a:cubicBezTo>
                  <a:cubicBezTo>
                    <a:pt x="599" y="1764"/>
                    <a:pt x="614" y="1641"/>
                    <a:pt x="630" y="1662"/>
                  </a:cubicBezTo>
                  <a:cubicBezTo>
                    <a:pt x="646" y="1683"/>
                    <a:pt x="632" y="1783"/>
                    <a:pt x="678" y="1860"/>
                  </a:cubicBezTo>
                  <a:cubicBezTo>
                    <a:pt x="724" y="1937"/>
                    <a:pt x="768" y="2076"/>
                    <a:pt x="906" y="2124"/>
                  </a:cubicBezTo>
                  <a:cubicBezTo>
                    <a:pt x="1044" y="2172"/>
                    <a:pt x="1160" y="2213"/>
                    <a:pt x="1504" y="2148"/>
                  </a:cubicBezTo>
                  <a:cubicBezTo>
                    <a:pt x="1848" y="2083"/>
                    <a:pt x="2480" y="1881"/>
                    <a:pt x="2970" y="1734"/>
                  </a:cubicBezTo>
                  <a:cubicBezTo>
                    <a:pt x="3460" y="1587"/>
                    <a:pt x="4138" y="1364"/>
                    <a:pt x="4446" y="126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pic>
          <p:nvPicPr>
            <p:cNvPr id="15" name="Picture 6" descr="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31888" y="2997956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16" name="Picture 7" descr="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84288" y="3302756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17" name="Picture 8" descr="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65288" y="4140956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18" name="Picture 9" descr="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98888" y="4979156"/>
              <a:ext cx="685800" cy="685800"/>
            </a:xfrm>
            <a:prstGeom prst="rect">
              <a:avLst/>
            </a:prstGeom>
            <a:noFill/>
          </p:spPr>
        </p:pic>
        <p:pic>
          <p:nvPicPr>
            <p:cNvPr id="19" name="Picture 10" descr="1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713288" y="4674356"/>
              <a:ext cx="762000" cy="762000"/>
            </a:xfrm>
            <a:prstGeom prst="rect">
              <a:avLst/>
            </a:prstGeom>
            <a:noFill/>
          </p:spPr>
        </p:pic>
        <p:pic>
          <p:nvPicPr>
            <p:cNvPr id="20" name="Picture 11" descr="15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999288" y="3302756"/>
              <a:ext cx="1600200" cy="1600200"/>
            </a:xfrm>
            <a:prstGeom prst="rect">
              <a:avLst/>
            </a:prstGeom>
            <a:noFill/>
          </p:spPr>
        </p:pic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1208088" y="5893556"/>
              <a:ext cx="7391400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V="1">
              <a:off x="1208088" y="1550156"/>
              <a:ext cx="0" cy="434340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2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7598394"/>
                </p:ext>
              </p:extLst>
            </p:nvPr>
          </p:nvGraphicFramePr>
          <p:xfrm>
            <a:off x="1012825" y="5893556"/>
            <a:ext cx="347663" cy="407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03" name="Equation" r:id="rId10" imgW="152280" imgH="177480" progId="Equation.3">
                    <p:embed/>
                  </p:oleObj>
                </mc:Choice>
                <mc:Fallback>
                  <p:oleObj name="Equation" r:id="rId10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825" y="5893556"/>
                          <a:ext cx="347663" cy="407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2327172"/>
                </p:ext>
              </p:extLst>
            </p:nvPr>
          </p:nvGraphicFramePr>
          <p:xfrm>
            <a:off x="8294688" y="5893556"/>
            <a:ext cx="347662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04" name="Equation" r:id="rId12" imgW="152280" imgH="164880" progId="Equation.3">
                    <p:embed/>
                  </p:oleObj>
                </mc:Choice>
                <mc:Fallback>
                  <p:oleObj name="Equation" r:id="rId12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4688" y="5893556"/>
                          <a:ext cx="347662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8913497"/>
                </p:ext>
              </p:extLst>
            </p:nvPr>
          </p:nvGraphicFramePr>
          <p:xfrm>
            <a:off x="7608888" y="4675944"/>
            <a:ext cx="376237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05" name="Equation" r:id="rId14" imgW="164880" imgH="164880" progId="Equation.DSMT4">
                    <p:embed/>
                  </p:oleObj>
                </mc:Choice>
                <mc:Fallback>
                  <p:oleObj name="Equation" r:id="rId14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8888" y="4675944"/>
                          <a:ext cx="376237" cy="379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1139523"/>
                </p:ext>
              </p:extLst>
            </p:nvPr>
          </p:nvGraphicFramePr>
          <p:xfrm>
            <a:off x="5094288" y="5209344"/>
            <a:ext cx="347662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06" name="Equation" r:id="rId16" imgW="152280" imgH="164880" progId="Equation.DSMT4">
                    <p:embed/>
                  </p:oleObj>
                </mc:Choice>
                <mc:Fallback>
                  <p:oleObj name="Equation" r:id="rId16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4288" y="5209344"/>
                          <a:ext cx="347662" cy="379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6082579"/>
                </p:ext>
              </p:extLst>
            </p:nvPr>
          </p:nvGraphicFramePr>
          <p:xfrm>
            <a:off x="4213225" y="5333169"/>
            <a:ext cx="347663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07" name="Equation" r:id="rId18" imgW="152280" imgH="177480" progId="Equation.DSMT4">
                    <p:embed/>
                  </p:oleObj>
                </mc:Choice>
                <mc:Fallback>
                  <p:oleObj name="Equation" r:id="rId18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225" y="5333169"/>
                          <a:ext cx="347663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4292926"/>
                </p:ext>
              </p:extLst>
            </p:nvPr>
          </p:nvGraphicFramePr>
          <p:xfrm>
            <a:off x="1512888" y="2923344"/>
            <a:ext cx="376237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08" name="Equation" r:id="rId20" imgW="164880" imgH="164880" progId="Equation.DSMT4">
                    <p:embed/>
                  </p:oleObj>
                </mc:Choice>
                <mc:Fallback>
                  <p:oleObj name="Equation" r:id="rId20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888" y="2923344"/>
                          <a:ext cx="376237" cy="379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2231582"/>
                </p:ext>
              </p:extLst>
            </p:nvPr>
          </p:nvGraphicFramePr>
          <p:xfrm>
            <a:off x="1741488" y="3302756"/>
            <a:ext cx="319087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09" name="Equation" r:id="rId22" imgW="139680" imgH="164880" progId="Equation.DSMT4">
                    <p:embed/>
                  </p:oleObj>
                </mc:Choice>
                <mc:Fallback>
                  <p:oleObj name="Equation" r:id="rId22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1488" y="3302756"/>
                          <a:ext cx="319087" cy="379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327980"/>
                </p:ext>
              </p:extLst>
            </p:nvPr>
          </p:nvGraphicFramePr>
          <p:xfrm>
            <a:off x="2198688" y="3990144"/>
            <a:ext cx="293687" cy="379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0" name="Equation" r:id="rId24" imgW="126720" imgH="164880" progId="Equation.DSMT4">
                    <p:embed/>
                  </p:oleObj>
                </mc:Choice>
                <mc:Fallback>
                  <p:oleObj name="Equation" r:id="rId24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8688" y="3990144"/>
                          <a:ext cx="293687" cy="379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Line 22"/>
            <p:cNvSpPr>
              <a:spLocks noChangeShapeType="1"/>
            </p:cNvSpPr>
            <p:nvPr/>
          </p:nvSpPr>
          <p:spPr bwMode="auto">
            <a:xfrm>
              <a:off x="3036888" y="2312156"/>
              <a:ext cx="0" cy="358140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3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5405594"/>
                </p:ext>
              </p:extLst>
            </p:nvPr>
          </p:nvGraphicFramePr>
          <p:xfrm>
            <a:off x="2808287" y="5893556"/>
            <a:ext cx="762719" cy="671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1" name="Equation" r:id="rId26" imgW="203040" imgH="177480" progId="Equation.3">
                    <p:embed/>
                  </p:oleObj>
                </mc:Choice>
                <mc:Fallback>
                  <p:oleObj name="Equation" r:id="rId26" imgW="2030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8287" y="5893556"/>
                          <a:ext cx="762719" cy="67129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1284288" y="1021460"/>
              <a:ext cx="5754574" cy="1057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ea typeface="华文楷体" pitchFamily="2" charset="-122"/>
                </a:rPr>
                <a:t>核子平均质量</a:t>
              </a:r>
            </a:p>
          </p:txBody>
        </p:sp>
        <p:sp>
          <p:nvSpPr>
            <p:cNvPr id="36" name="Rectangle 25"/>
            <p:cNvSpPr>
              <a:spLocks noChangeArrowheads="1"/>
            </p:cNvSpPr>
            <p:nvPr/>
          </p:nvSpPr>
          <p:spPr bwMode="auto">
            <a:xfrm>
              <a:off x="1208088" y="2769356"/>
              <a:ext cx="914400" cy="129540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1208088" y="2769356"/>
              <a:ext cx="914400" cy="129540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3798888" y="4598156"/>
              <a:ext cx="1752600" cy="114300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9" name="Rectangle 28"/>
            <p:cNvSpPr>
              <a:spLocks noChangeArrowheads="1"/>
            </p:cNvSpPr>
            <p:nvPr/>
          </p:nvSpPr>
          <p:spPr bwMode="auto">
            <a:xfrm>
              <a:off x="3798888" y="4598156"/>
              <a:ext cx="1752600" cy="114300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65592" y="1983258"/>
            <a:ext cx="600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氘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95022" y="2618253"/>
            <a:ext cx="600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55083" y="3183751"/>
            <a:ext cx="600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氦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88748239"/>
              </p:ext>
            </p:extLst>
          </p:nvPr>
        </p:nvGraphicFramePr>
        <p:xfrm>
          <a:off x="545825" y="6021288"/>
          <a:ext cx="4104797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2" name="Equation" r:id="rId28" imgW="1307880" imgH="241200" progId="Equation.DSMT4">
                  <p:embed/>
                </p:oleObj>
              </mc:Choice>
              <mc:Fallback>
                <p:oleObj name="Equation" r:id="rId28" imgW="1307880" imgH="2412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825" y="6021288"/>
                        <a:ext cx="4104797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4860032" y="1301715"/>
            <a:ext cx="393601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306388" algn="ctr"/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氘核：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2.014102u</a:t>
            </a:r>
          </a:p>
          <a:p>
            <a:pPr indent="306388" algn="ctr"/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核：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3.016050u</a:t>
            </a: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5148064" y="2261460"/>
            <a:ext cx="41297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氦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核：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4.002603u</a:t>
            </a:r>
          </a:p>
          <a:p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中子：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=1.008665u</a:t>
            </a:r>
          </a:p>
        </p:txBody>
      </p:sp>
      <p:graphicFrame>
        <p:nvGraphicFramePr>
          <p:cNvPr id="4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531104"/>
              </p:ext>
            </p:extLst>
          </p:nvPr>
        </p:nvGraphicFramePr>
        <p:xfrm>
          <a:off x="5193396" y="3279428"/>
          <a:ext cx="3950604" cy="59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3" name="Equation" r:id="rId30" imgW="1650960" imgH="228600" progId="Equation.DSMT4">
                  <p:embed/>
                </p:oleObj>
              </mc:Choice>
              <mc:Fallback>
                <p:oleObj name="Equation" r:id="rId30" imgW="1650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3396" y="3279428"/>
                        <a:ext cx="3950604" cy="5944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562035"/>
              </p:ext>
            </p:extLst>
          </p:nvPr>
        </p:nvGraphicFramePr>
        <p:xfrm>
          <a:off x="5751937" y="3990109"/>
          <a:ext cx="2348455" cy="491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4" name="公式" r:id="rId32" imgW="825480" imgH="177480" progId="Equation.3">
                  <p:embed/>
                </p:oleObj>
              </mc:Choice>
              <mc:Fallback>
                <p:oleObj name="公式" r:id="rId32" imgW="825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1937" y="3990109"/>
                        <a:ext cx="2348455" cy="4912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890021"/>
              </p:ext>
            </p:extLst>
          </p:nvPr>
        </p:nvGraphicFramePr>
        <p:xfrm>
          <a:off x="5027613" y="4637088"/>
          <a:ext cx="42084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5" name="Equation" r:id="rId34" imgW="1739880" imgH="431640" progId="Equation.DSMT4">
                  <p:embed/>
                </p:oleObj>
              </mc:Choice>
              <mc:Fallback>
                <p:oleObj name="Equation" r:id="rId34" imgW="1739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4637088"/>
                        <a:ext cx="4208462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089213"/>
              </p:ext>
            </p:extLst>
          </p:nvPr>
        </p:nvGraphicFramePr>
        <p:xfrm>
          <a:off x="5143223" y="6021288"/>
          <a:ext cx="31591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6" name="公式" r:id="rId36" imgW="1041120" imgH="177480" progId="Equation.3">
                  <p:embed/>
                </p:oleObj>
              </mc:Choice>
              <mc:Fallback>
                <p:oleObj name="公式" r:id="rId36" imgW="1041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223" y="6021288"/>
                        <a:ext cx="315912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标题 1"/>
          <p:cNvSpPr txBox="1">
            <a:spLocks/>
          </p:cNvSpPr>
          <p:nvPr/>
        </p:nvSpPr>
        <p:spPr>
          <a:xfrm>
            <a:off x="342470" y="889720"/>
            <a:ext cx="1771907" cy="569048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1.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核聚变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1955400" y="2211315"/>
            <a:ext cx="29045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/>
              <a:t>D+E</a:t>
            </a:r>
            <a:r>
              <a:rPr lang="en-US" altLang="zh-CN" sz="2800" b="1" dirty="0" smtClean="0">
                <a:sym typeface="Wingdings" panose="05000000000000000000" pitchFamily="2" charset="2"/>
              </a:rPr>
              <a:t></a:t>
            </a:r>
            <a:r>
              <a:rPr lang="en-US" altLang="zh-CN" sz="2800" b="1" dirty="0" smtClean="0"/>
              <a:t>F-</a:t>
            </a:r>
            <a:r>
              <a:rPr lang="en-US" altLang="zh-CN" sz="2800" b="1" dirty="0" smtClean="0"/>
              <a:t>---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Times New Roman" pitchFamily="18" charset="0"/>
              </a:rPr>
              <a:t>聚变</a:t>
            </a:r>
            <a:endParaRPr lang="en-US" altLang="zh-CN" sz="2800" b="1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58432009"/>
              </p:ext>
            </p:extLst>
          </p:nvPr>
        </p:nvGraphicFramePr>
        <p:xfrm>
          <a:off x="611560" y="2276872"/>
          <a:ext cx="41052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4" name="Equation" r:id="rId3" imgW="1307880" imgH="241200" progId="Equation.DSMT4">
                  <p:embed/>
                </p:oleObj>
              </mc:Choice>
              <mc:Fallback>
                <p:oleObj name="Equation" r:id="rId3" imgW="1307880" imgH="241200" progId="Equation.DSMT4">
                  <p:embed/>
                  <p:pic>
                    <p:nvPicPr>
                      <p:cNvPr id="0" name="对象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276872"/>
                        <a:ext cx="41052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939159"/>
              </p:ext>
            </p:extLst>
          </p:nvPr>
        </p:nvGraphicFramePr>
        <p:xfrm>
          <a:off x="5208960" y="2325886"/>
          <a:ext cx="31591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5" name="公式" r:id="rId5" imgW="24984107" imgH="4257662" progId="Equation.3">
                  <p:embed/>
                </p:oleObj>
              </mc:Choice>
              <mc:Fallback>
                <p:oleObj name="公式" r:id="rId5" imgW="24984107" imgH="425766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960" y="2325886"/>
                        <a:ext cx="31591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9552" y="3162672"/>
            <a:ext cx="5516563" cy="9144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16277"/>
              </p:ext>
            </p:extLst>
          </p:nvPr>
        </p:nvGraphicFramePr>
        <p:xfrm>
          <a:off x="539552" y="3348410"/>
          <a:ext cx="95726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6" name="Equation" r:id="rId7" imgW="317160" imgH="241200" progId="Equation.DSMT4">
                  <p:embed/>
                </p:oleObj>
              </mc:Choice>
              <mc:Fallback>
                <p:oleObj name="Equation" r:id="rId7" imgW="317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348410"/>
                        <a:ext cx="957263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650737"/>
              </p:ext>
            </p:extLst>
          </p:nvPr>
        </p:nvGraphicFramePr>
        <p:xfrm>
          <a:off x="1630188" y="3311897"/>
          <a:ext cx="5746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7" name="Equation" r:id="rId9" imgW="190440" imgH="241200" progId="Equation.DSMT4">
                  <p:embed/>
                </p:oleObj>
              </mc:Choice>
              <mc:Fallback>
                <p:oleObj name="Equation" r:id="rId9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188" y="3311897"/>
                        <a:ext cx="57467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304751" y="3429372"/>
            <a:ext cx="38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+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090563" y="3429372"/>
            <a:ext cx="550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→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598571"/>
              </p:ext>
            </p:extLst>
          </p:nvPr>
        </p:nvGraphicFramePr>
        <p:xfrm>
          <a:off x="2457276" y="3349997"/>
          <a:ext cx="10715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8" name="Equation" r:id="rId11" imgW="355320" imgH="241200" progId="Equation.DSMT4">
                  <p:embed/>
                </p:oleObj>
              </mc:Choice>
              <mc:Fallback>
                <p:oleObj name="Equation" r:id="rId11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276" y="3349997"/>
                        <a:ext cx="1071562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627982"/>
              </p:ext>
            </p:extLst>
          </p:nvPr>
        </p:nvGraphicFramePr>
        <p:xfrm>
          <a:off x="3747913" y="3311897"/>
          <a:ext cx="9556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9" name="Equation" r:id="rId13" imgW="317160" imgH="241200" progId="Equation.DSMT4">
                  <p:embed/>
                </p:oleObj>
              </mc:Choice>
              <mc:Fallback>
                <p:oleObj name="Equation" r:id="rId13" imgW="317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913" y="3311897"/>
                        <a:ext cx="955675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444701" y="3429372"/>
            <a:ext cx="38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+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595638" y="3429372"/>
            <a:ext cx="381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+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282332"/>
              </p:ext>
            </p:extLst>
          </p:nvPr>
        </p:nvGraphicFramePr>
        <p:xfrm>
          <a:off x="4821063" y="3311897"/>
          <a:ext cx="8048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0" name="Equation" r:id="rId15" imgW="266400" imgH="241200" progId="Equation.DSMT4">
                  <p:embed/>
                </p:oleObj>
              </mc:Choice>
              <mc:Fallback>
                <p:oleObj name="Equation" r:id="rId15" imgW="266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063" y="3311897"/>
                        <a:ext cx="804863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242150"/>
              </p:ext>
            </p:extLst>
          </p:nvPr>
        </p:nvGraphicFramePr>
        <p:xfrm>
          <a:off x="5724128" y="3393883"/>
          <a:ext cx="2808312" cy="539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1" name="Equation" r:id="rId17" imgW="927000" imgH="177480" progId="Equation.DSMT4">
                  <p:embed/>
                </p:oleObj>
              </mc:Choice>
              <mc:Fallback>
                <p:oleObj name="Equation" r:id="rId17" imgW="9270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24128" y="3393883"/>
                        <a:ext cx="2808312" cy="539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1182" y="143925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裂变释放的能大还是聚变释放的能量大？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65994" y="764704"/>
            <a:ext cx="299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想一想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741881"/>
              </p:ext>
            </p:extLst>
          </p:nvPr>
        </p:nvGraphicFramePr>
        <p:xfrm>
          <a:off x="1495251" y="4221088"/>
          <a:ext cx="2849711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2" name="Equation" r:id="rId19" imgW="1028520" imgH="393480" progId="Equation.DSMT4">
                  <p:embed/>
                </p:oleObj>
              </mc:Choice>
              <mc:Fallback>
                <p:oleObj name="Equation" r:id="rId19" imgW="1028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251" y="4221088"/>
                        <a:ext cx="2849711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937768"/>
              </p:ext>
            </p:extLst>
          </p:nvPr>
        </p:nvGraphicFramePr>
        <p:xfrm>
          <a:off x="1497934" y="5517232"/>
          <a:ext cx="34115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3" name="Equation" r:id="rId21" imgW="1231560" imgH="393480" progId="Equation.DSMT4">
                  <p:embed/>
                </p:oleObj>
              </mc:Choice>
              <mc:Fallback>
                <p:oleObj name="Equation" r:id="rId21" imgW="1231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934" y="5517232"/>
                        <a:ext cx="341153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169816" y="5130770"/>
            <a:ext cx="3530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聚变是裂变的四倍！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501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91278" y="643480"/>
            <a:ext cx="79296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发生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聚变的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热核反应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23528" y="2951039"/>
            <a:ext cx="1704597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原子核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间的距离达到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en-US" altLang="zh-CN" sz="2800" b="1" baseline="30000" dirty="0">
                <a:latin typeface="楷体_GB2312" pitchFamily="49" charset="-122"/>
                <a:ea typeface="楷体_GB2312" pitchFamily="49" charset="-122"/>
              </a:rPr>
              <a:t>-15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m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15853" y="1910200"/>
            <a:ext cx="1903412" cy="530225"/>
            <a:chOff x="3804" y="2183"/>
            <a:chExt cx="1199" cy="334"/>
          </a:xfrm>
        </p:grpSpPr>
        <p:sp>
          <p:nvSpPr>
            <p:cNvPr id="12297" name="AutoShape 9"/>
            <p:cNvSpPr>
              <a:spLocks noChangeArrowheads="1"/>
            </p:cNvSpPr>
            <p:nvPr/>
          </p:nvSpPr>
          <p:spPr bwMode="auto">
            <a:xfrm>
              <a:off x="3804" y="2292"/>
              <a:ext cx="329" cy="225"/>
            </a:xfrm>
            <a:prstGeom prst="rightArrow">
              <a:avLst>
                <a:gd name="adj1" fmla="val 50000"/>
                <a:gd name="adj2" fmla="val 365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4119" y="2183"/>
              <a:ext cx="8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华文细黑" pitchFamily="2" charset="-122"/>
                  <a:ea typeface="华文细黑" pitchFamily="2" charset="-122"/>
                </a:rPr>
                <a:t>不经济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75826" y="1810345"/>
            <a:ext cx="4811680" cy="1140695"/>
            <a:chOff x="1175826" y="1810345"/>
            <a:chExt cx="4811680" cy="1140695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2225488" y="1810345"/>
              <a:ext cx="3762018" cy="9541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latin typeface="楷体_GB2312" pitchFamily="49" charset="-122"/>
                  <a:ea typeface="楷体_GB2312" pitchFamily="49" charset="-122"/>
                </a:rPr>
                <a:t>用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加速器加速</a:t>
              </a:r>
              <a:r>
                <a:rPr lang="zh-CN" altLang="en-US" sz="2800" b="1" dirty="0" smtClean="0">
                  <a:latin typeface="楷体_GB2312" pitchFamily="49" charset="-122"/>
                  <a:ea typeface="楷体_GB2312" pitchFamily="49" charset="-122"/>
                </a:rPr>
                <a:t>原子核</a:t>
              </a:r>
              <a:r>
                <a:rPr lang="en-US" altLang="zh-CN" sz="2800" b="1" dirty="0" smtClean="0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2800" b="1" dirty="0" smtClean="0">
                  <a:latin typeface="楷体_GB2312" pitchFamily="49" charset="-122"/>
                  <a:ea typeface="楷体_GB2312" pitchFamily="49" charset="-122"/>
                </a:rPr>
                <a:t>使原子核有极大的动能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4" name="肘形连接符 3"/>
            <p:cNvCxnSpPr>
              <a:stCxn id="12291" idx="0"/>
              <a:endCxn id="12293" idx="1"/>
            </p:cNvCxnSpPr>
            <p:nvPr/>
          </p:nvCxnSpPr>
          <p:spPr>
            <a:xfrm rot="5400000" flipH="1" flipV="1">
              <a:off x="1368837" y="2094389"/>
              <a:ext cx="663640" cy="1049661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175828" y="4336033"/>
            <a:ext cx="4811678" cy="1037183"/>
            <a:chOff x="1175828" y="4336033"/>
            <a:chExt cx="4811678" cy="1037183"/>
          </a:xfrm>
        </p:grpSpPr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2300167" y="4419109"/>
              <a:ext cx="3687339" cy="9541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latin typeface="楷体_GB2312" pitchFamily="49" charset="-122"/>
                  <a:ea typeface="楷体_GB2312" pitchFamily="49" charset="-122"/>
                </a:rPr>
                <a:t>把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原子核加热到很高的</a:t>
              </a:r>
              <a:r>
                <a:rPr lang="zh-CN" altLang="en-US" sz="2800" b="1" dirty="0" smtClean="0">
                  <a:latin typeface="楷体_GB2312" pitchFamily="49" charset="-122"/>
                  <a:ea typeface="楷体_GB2312" pitchFamily="49" charset="-122"/>
                </a:rPr>
                <a:t>温度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3707904" y="4849669"/>
              <a:ext cx="178286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itchFamily="18" charset="0"/>
                  <a:ea typeface="楷体_GB2312" pitchFamily="49" charset="-122"/>
                </a:rPr>
                <a:t>10</a:t>
              </a:r>
              <a:r>
                <a:rPr lang="en-US" altLang="zh-CN" sz="2800" b="1" baseline="30000" dirty="0">
                  <a:latin typeface="Times New Roman" pitchFamily="18" charset="0"/>
                  <a:ea typeface="楷体_GB2312" pitchFamily="49" charset="-122"/>
                </a:rPr>
                <a:t>8</a:t>
              </a:r>
              <a:r>
                <a:rPr lang="zh-CN" altLang="en-US" sz="2800" b="1" dirty="0">
                  <a:latin typeface="Times New Roman" pitchFamily="18" charset="0"/>
                  <a:ea typeface="楷体_GB2312" pitchFamily="49" charset="-122"/>
                </a:rPr>
                <a:t>～</a:t>
              </a:r>
              <a:r>
                <a:rPr lang="en-US" altLang="zh-CN" sz="2800" b="1" dirty="0">
                  <a:latin typeface="Times New Roman" pitchFamily="18" charset="0"/>
                  <a:ea typeface="楷体_GB2312" pitchFamily="49" charset="-122"/>
                </a:rPr>
                <a:t>10</a:t>
              </a:r>
              <a:r>
                <a:rPr lang="en-US" altLang="zh-CN" sz="2800" b="1" baseline="30000" dirty="0">
                  <a:latin typeface="Times New Roman" pitchFamily="18" charset="0"/>
                  <a:ea typeface="楷体_GB2312" pitchFamily="49" charset="-122"/>
                </a:rPr>
                <a:t>9</a:t>
              </a:r>
              <a:r>
                <a:rPr lang="en-US" altLang="zh-CN" sz="2800" b="1" dirty="0">
                  <a:latin typeface="Times New Roman" pitchFamily="18" charset="0"/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6" name="肘形连接符 5"/>
            <p:cNvCxnSpPr>
              <a:stCxn id="12291" idx="2"/>
              <a:endCxn id="12294" idx="1"/>
            </p:cNvCxnSpPr>
            <p:nvPr/>
          </p:nvCxnSpPr>
          <p:spPr>
            <a:xfrm rot="16200000" flipH="1">
              <a:off x="1457933" y="4053928"/>
              <a:ext cx="560129" cy="1124340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987506" y="4418782"/>
            <a:ext cx="2688950" cy="954107"/>
            <a:chOff x="5987506" y="4418782"/>
            <a:chExt cx="2688950" cy="954107"/>
          </a:xfrm>
        </p:grpSpPr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6570068" y="4418782"/>
              <a:ext cx="2106388" cy="9541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聚变反应又叫热核反应</a:t>
              </a:r>
            </a:p>
          </p:txBody>
        </p:sp>
        <p:sp>
          <p:nvSpPr>
            <p:cNvPr id="17" name="AutoShape 9"/>
            <p:cNvSpPr>
              <a:spLocks noChangeArrowheads="1"/>
            </p:cNvSpPr>
            <p:nvPr/>
          </p:nvSpPr>
          <p:spPr bwMode="auto">
            <a:xfrm>
              <a:off x="5987506" y="4736250"/>
              <a:ext cx="522287" cy="357188"/>
            </a:xfrm>
            <a:prstGeom prst="rightArrow">
              <a:avLst>
                <a:gd name="adj1" fmla="val 50000"/>
                <a:gd name="adj2" fmla="val 365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" y="484188"/>
            <a:ext cx="8637588" cy="76200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核聚变的利用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氢弹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87650" y="1369590"/>
            <a:ext cx="1195388" cy="630238"/>
            <a:chOff x="1801" y="1075"/>
            <a:chExt cx="753" cy="397"/>
          </a:xfrm>
        </p:grpSpPr>
        <p:sp>
          <p:nvSpPr>
            <p:cNvPr id="13316" name="Text Box 4"/>
            <p:cNvSpPr txBox="1">
              <a:spLocks noChangeArrowheads="1"/>
            </p:cNvSpPr>
            <p:nvPr/>
          </p:nvSpPr>
          <p:spPr bwMode="auto">
            <a:xfrm>
              <a:off x="2054" y="1075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a typeface="华文细黑" pitchFamily="2" charset="-122"/>
                </a:rPr>
                <a:t>弹体</a:t>
              </a:r>
            </a:p>
          </p:txBody>
        </p:sp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 flipV="1">
              <a:off x="1801" y="1262"/>
              <a:ext cx="238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944688" y="5651078"/>
            <a:ext cx="2447925" cy="457200"/>
            <a:chOff x="1655" y="2785"/>
            <a:chExt cx="1542" cy="288"/>
          </a:xfrm>
        </p:grpSpPr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5" y="2860"/>
              <a:ext cx="684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2313" y="2785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a typeface="华文细黑" pitchFamily="2" charset="-122"/>
                </a:rPr>
                <a:t>引爆装置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163888" y="2203028"/>
            <a:ext cx="2682875" cy="2263775"/>
            <a:chOff x="1993" y="1289"/>
            <a:chExt cx="1690" cy="1426"/>
          </a:xfrm>
        </p:grpSpPr>
        <p:sp>
          <p:nvSpPr>
            <p:cNvPr id="13322" name="Oval 10"/>
            <p:cNvSpPr>
              <a:spLocks noChangeArrowheads="1"/>
            </p:cNvSpPr>
            <p:nvPr/>
          </p:nvSpPr>
          <p:spPr bwMode="auto">
            <a:xfrm>
              <a:off x="1993" y="1289"/>
              <a:ext cx="1297" cy="1426"/>
            </a:xfrm>
            <a:prstGeom prst="ellipse">
              <a:avLst/>
            </a:prstGeom>
            <a:noFill/>
            <a:ln w="9525">
              <a:solidFill>
                <a:srgbClr val="CC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3238" y="1349"/>
              <a:ext cx="445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0000FF"/>
                  </a:solidFill>
                  <a:ea typeface="华文细黑" pitchFamily="2" charset="-122"/>
                </a:rPr>
                <a:t>小型原子弹</a:t>
              </a:r>
            </a:p>
          </p:txBody>
        </p:sp>
      </p:grp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794375" y="1544215"/>
            <a:ext cx="2216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>
                <a:ea typeface="华文细黑" pitchFamily="2" charset="-122"/>
              </a:rPr>
              <a:t>三种炸药：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5940425" y="239829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普通炸药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143625" y="3447628"/>
            <a:ext cx="1135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Ｕ</a:t>
            </a:r>
            <a:r>
              <a:rPr lang="en-US" altLang="zh-CN" sz="2800" b="1">
                <a:ea typeface="楷体_GB2312" pitchFamily="49" charset="-122"/>
              </a:rPr>
              <a:t>235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6116638" y="4517603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氘、氚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7786688" y="238400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爆炸</a:t>
            </a: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8159750" y="2942803"/>
            <a:ext cx="0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7462838" y="2680865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7786688" y="3442865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裂变</a:t>
            </a: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8159750" y="4017540"/>
            <a:ext cx="0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7448550" y="3696865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7491413" y="4771603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7800975" y="451760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_GB2312" pitchFamily="49" charset="-122"/>
              </a:rPr>
              <a:t>聚变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54025" y="1402928"/>
            <a:ext cx="2584450" cy="4978400"/>
            <a:chOff x="2196" y="768"/>
            <a:chExt cx="1524" cy="2936"/>
          </a:xfrm>
        </p:grpSpPr>
        <p:sp>
          <p:nvSpPr>
            <p:cNvPr id="13337" name="Freeform 25"/>
            <p:cNvSpPr>
              <a:spLocks/>
            </p:cNvSpPr>
            <p:nvPr/>
          </p:nvSpPr>
          <p:spPr bwMode="auto">
            <a:xfrm>
              <a:off x="2196" y="768"/>
              <a:ext cx="1524" cy="2936"/>
            </a:xfrm>
            <a:custGeom>
              <a:avLst/>
              <a:gdLst/>
              <a:ahLst/>
              <a:cxnLst>
                <a:cxn ang="0">
                  <a:pos x="324" y="18"/>
                </a:cxn>
                <a:cxn ang="0">
                  <a:pos x="642" y="228"/>
                </a:cxn>
                <a:cxn ang="0">
                  <a:pos x="642" y="6"/>
                </a:cxn>
                <a:cxn ang="0">
                  <a:pos x="888" y="6"/>
                </a:cxn>
                <a:cxn ang="0">
                  <a:pos x="888" y="240"/>
                </a:cxn>
                <a:cxn ang="0">
                  <a:pos x="1224" y="0"/>
                </a:cxn>
                <a:cxn ang="0">
                  <a:pos x="1524" y="0"/>
                </a:cxn>
                <a:cxn ang="0">
                  <a:pos x="1524" y="342"/>
                </a:cxn>
                <a:cxn ang="0">
                  <a:pos x="1212" y="606"/>
                </a:cxn>
                <a:cxn ang="0">
                  <a:pos x="1524" y="894"/>
                </a:cxn>
                <a:cxn ang="0">
                  <a:pos x="1518" y="2394"/>
                </a:cxn>
                <a:cxn ang="0">
                  <a:pos x="810" y="2934"/>
                </a:cxn>
                <a:cxn ang="0">
                  <a:pos x="30" y="2406"/>
                </a:cxn>
                <a:cxn ang="0">
                  <a:pos x="30" y="882"/>
                </a:cxn>
                <a:cxn ang="0">
                  <a:pos x="306" y="630"/>
                </a:cxn>
                <a:cxn ang="0">
                  <a:pos x="0" y="372"/>
                </a:cxn>
                <a:cxn ang="0">
                  <a:pos x="0" y="12"/>
                </a:cxn>
                <a:cxn ang="0">
                  <a:pos x="324" y="18"/>
                </a:cxn>
              </a:cxnLst>
              <a:rect l="0" t="0" r="r" b="b"/>
              <a:pathLst>
                <a:path w="1524" h="2936">
                  <a:moveTo>
                    <a:pt x="324" y="18"/>
                  </a:moveTo>
                  <a:lnTo>
                    <a:pt x="642" y="228"/>
                  </a:lnTo>
                  <a:lnTo>
                    <a:pt x="642" y="6"/>
                  </a:lnTo>
                  <a:lnTo>
                    <a:pt x="888" y="6"/>
                  </a:lnTo>
                  <a:lnTo>
                    <a:pt x="888" y="240"/>
                  </a:lnTo>
                  <a:lnTo>
                    <a:pt x="1224" y="0"/>
                  </a:lnTo>
                  <a:lnTo>
                    <a:pt x="1524" y="0"/>
                  </a:lnTo>
                  <a:lnTo>
                    <a:pt x="1524" y="342"/>
                  </a:lnTo>
                  <a:lnTo>
                    <a:pt x="1212" y="606"/>
                  </a:lnTo>
                  <a:lnTo>
                    <a:pt x="1524" y="894"/>
                  </a:lnTo>
                  <a:lnTo>
                    <a:pt x="1518" y="2394"/>
                  </a:lnTo>
                  <a:cubicBezTo>
                    <a:pt x="1399" y="2734"/>
                    <a:pt x="1058" y="2932"/>
                    <a:pt x="810" y="2934"/>
                  </a:cubicBezTo>
                  <a:cubicBezTo>
                    <a:pt x="562" y="2936"/>
                    <a:pt x="163" y="2761"/>
                    <a:pt x="30" y="2406"/>
                  </a:cubicBezTo>
                  <a:lnTo>
                    <a:pt x="30" y="882"/>
                  </a:lnTo>
                  <a:lnTo>
                    <a:pt x="306" y="630"/>
                  </a:lnTo>
                  <a:lnTo>
                    <a:pt x="0" y="372"/>
                  </a:lnTo>
                  <a:lnTo>
                    <a:pt x="0" y="12"/>
                  </a:lnTo>
                  <a:lnTo>
                    <a:pt x="324" y="1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Oval 26"/>
            <p:cNvSpPr>
              <a:spLocks noChangeArrowheads="1"/>
            </p:cNvSpPr>
            <p:nvPr/>
          </p:nvSpPr>
          <p:spPr bwMode="auto">
            <a:xfrm>
              <a:off x="2307" y="1620"/>
              <a:ext cx="1341" cy="1341"/>
            </a:xfrm>
            <a:prstGeom prst="ellipse">
              <a:avLst/>
            </a:prstGeom>
            <a:solidFill>
              <a:srgbClr val="18C646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Oval 27"/>
            <p:cNvSpPr>
              <a:spLocks noChangeArrowheads="1"/>
            </p:cNvSpPr>
            <p:nvPr/>
          </p:nvSpPr>
          <p:spPr bwMode="auto">
            <a:xfrm>
              <a:off x="2520" y="1833"/>
              <a:ext cx="914" cy="9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3340" name="Picture 28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21" y="1839"/>
              <a:ext cx="902" cy="912"/>
            </a:xfrm>
            <a:prstGeom prst="rect">
              <a:avLst/>
            </a:prstGeom>
            <a:noFill/>
          </p:spPr>
        </p:pic>
        <p:sp>
          <p:nvSpPr>
            <p:cNvPr id="13341" name="Line 29"/>
            <p:cNvSpPr>
              <a:spLocks noChangeShapeType="1"/>
            </p:cNvSpPr>
            <p:nvPr/>
          </p:nvSpPr>
          <p:spPr bwMode="auto">
            <a:xfrm>
              <a:off x="2330" y="2502"/>
              <a:ext cx="447" cy="8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30"/>
            <p:cNvSpPr>
              <a:spLocks noChangeShapeType="1"/>
            </p:cNvSpPr>
            <p:nvPr/>
          </p:nvSpPr>
          <p:spPr bwMode="auto">
            <a:xfrm flipH="1">
              <a:off x="3172" y="2502"/>
              <a:ext cx="447" cy="8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Rectangle 31"/>
            <p:cNvSpPr>
              <a:spLocks noChangeArrowheads="1"/>
            </p:cNvSpPr>
            <p:nvPr/>
          </p:nvSpPr>
          <p:spPr bwMode="auto">
            <a:xfrm>
              <a:off x="2788" y="3277"/>
              <a:ext cx="393" cy="179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4" name="AutoShape 32"/>
            <p:cNvSpPr>
              <a:spLocks noChangeArrowheads="1"/>
            </p:cNvSpPr>
            <p:nvPr/>
          </p:nvSpPr>
          <p:spPr bwMode="auto">
            <a:xfrm rot="-21046003">
              <a:off x="2920" y="3281"/>
              <a:ext cx="158" cy="153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779588" y="3993730"/>
            <a:ext cx="3354388" cy="1001713"/>
            <a:chOff x="1121" y="2417"/>
            <a:chExt cx="2113" cy="631"/>
          </a:xfrm>
        </p:grpSpPr>
        <p:sp>
          <p:nvSpPr>
            <p:cNvPr id="13346" name="Text Box 34"/>
            <p:cNvSpPr txBox="1">
              <a:spLocks noChangeArrowheads="1"/>
            </p:cNvSpPr>
            <p:nvPr/>
          </p:nvSpPr>
          <p:spPr bwMode="auto">
            <a:xfrm>
              <a:off x="2085" y="2757"/>
              <a:ext cx="11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ea typeface="华文细黑" pitchFamily="2" charset="-122"/>
                </a:rPr>
                <a:t>氘、</a:t>
              </a:r>
              <a:r>
                <a:rPr lang="zh-CN" altLang="en-US" sz="2400" b="1" dirty="0" smtClean="0">
                  <a:ea typeface="华文细黑" pitchFamily="2" charset="-122"/>
                </a:rPr>
                <a:t>氚等</a:t>
              </a:r>
              <a:endParaRPr lang="zh-CN" altLang="en-US" sz="2400" b="1" dirty="0">
                <a:ea typeface="华文细黑" pitchFamily="2" charset="-122"/>
              </a:endParaRPr>
            </a:p>
          </p:txBody>
        </p:sp>
        <p:sp>
          <p:nvSpPr>
            <p:cNvPr id="13347" name="Line 35"/>
            <p:cNvSpPr>
              <a:spLocks noChangeShapeType="1"/>
            </p:cNvSpPr>
            <p:nvPr/>
          </p:nvSpPr>
          <p:spPr bwMode="auto">
            <a:xfrm>
              <a:off x="1121" y="2417"/>
              <a:ext cx="827" cy="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1962150" y="3155528"/>
            <a:ext cx="2547938" cy="468312"/>
            <a:chOff x="1236" y="1889"/>
            <a:chExt cx="1605" cy="295"/>
          </a:xfrm>
        </p:grpSpPr>
        <p:sp>
          <p:nvSpPr>
            <p:cNvPr id="13349" name="Line 37"/>
            <p:cNvSpPr>
              <a:spLocks noChangeShapeType="1"/>
            </p:cNvSpPr>
            <p:nvPr/>
          </p:nvSpPr>
          <p:spPr bwMode="auto">
            <a:xfrm flipV="1">
              <a:off x="1236" y="2056"/>
              <a:ext cx="1005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Text Box 38"/>
            <p:cNvSpPr txBox="1">
              <a:spLocks noChangeArrowheads="1"/>
            </p:cNvSpPr>
            <p:nvPr/>
          </p:nvSpPr>
          <p:spPr bwMode="auto">
            <a:xfrm>
              <a:off x="2212" y="1889"/>
              <a:ext cx="6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a typeface="华文细黑" pitchFamily="2" charset="-122"/>
                </a:rPr>
                <a:t>铀</a:t>
              </a:r>
              <a:r>
                <a:rPr lang="en-US" altLang="zh-CN" sz="2400" b="1">
                  <a:ea typeface="华文细黑" pitchFamily="2" charset="-122"/>
                </a:rPr>
                <a:t>235</a:t>
              </a: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2541588" y="3765128"/>
            <a:ext cx="1881187" cy="457200"/>
            <a:chOff x="1601" y="2273"/>
            <a:chExt cx="1185" cy="288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 flipV="1">
              <a:off x="1601" y="2424"/>
              <a:ext cx="684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Text Box 41"/>
            <p:cNvSpPr txBox="1">
              <a:spLocks noChangeArrowheads="1"/>
            </p:cNvSpPr>
            <p:nvPr/>
          </p:nvSpPr>
          <p:spPr bwMode="auto">
            <a:xfrm>
              <a:off x="2286" y="2273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a typeface="华文细黑" pitchFamily="2" charset="-122"/>
                </a:rPr>
                <a:t>外壳</a:t>
              </a:r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1974850" y="2503065"/>
            <a:ext cx="2909888" cy="788988"/>
            <a:chOff x="1244" y="1478"/>
            <a:chExt cx="1833" cy="497"/>
          </a:xfrm>
        </p:grpSpPr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 flipV="1">
              <a:off x="1244" y="1628"/>
              <a:ext cx="988" cy="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Text Box 44"/>
            <p:cNvSpPr txBox="1">
              <a:spLocks noChangeArrowheads="1"/>
            </p:cNvSpPr>
            <p:nvPr/>
          </p:nvSpPr>
          <p:spPr bwMode="auto">
            <a:xfrm>
              <a:off x="2193" y="1478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a typeface="华文细黑" pitchFamily="2" charset="-122"/>
                </a:rPr>
                <a:t>普通炸药</a:t>
              </a:r>
            </a:p>
          </p:txBody>
        </p:sp>
      </p:grpSp>
      <p:graphicFrame>
        <p:nvGraphicFramePr>
          <p:cNvPr id="13357" name="Object 4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063764"/>
              </p:ext>
            </p:extLst>
          </p:nvPr>
        </p:nvGraphicFramePr>
        <p:xfrm>
          <a:off x="4854575" y="5373266"/>
          <a:ext cx="409575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7" name="公式" r:id="rId4" imgW="1117440" imgH="241200" progId="Equation.3">
                  <p:embed/>
                </p:oleObj>
              </mc:Choice>
              <mc:Fallback>
                <p:oleObj name="公式" r:id="rId4" imgW="11174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5373266"/>
                        <a:ext cx="4095750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4" grpId="0"/>
      <p:bldP spid="13325" grpId="0"/>
      <p:bldP spid="13326" grpId="0"/>
      <p:bldP spid="13327" grpId="0"/>
      <p:bldP spid="13328" grpId="0"/>
      <p:bldP spid="13329" grpId="0" animBg="1"/>
      <p:bldP spid="13330" grpId="0" animBg="1"/>
      <p:bldP spid="13331" grpId="0"/>
      <p:bldP spid="13332" grpId="0" animBg="1"/>
      <p:bldP spid="13333" grpId="0" animBg="1"/>
      <p:bldP spid="13334" grpId="0" animBg="1"/>
      <p:bldP spid="1333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550</Words>
  <Application>Microsoft Office PowerPoint</Application>
  <PresentationFormat>全屏显示(4:3)</PresentationFormat>
  <Paragraphs>113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默认设计模板</vt:lpstr>
      <vt:lpstr>自定义设计方案</vt:lpstr>
      <vt:lpstr>Equation</vt:lpstr>
      <vt:lpstr>公式</vt:lpstr>
      <vt:lpstr>MathType 6.0 Equation</vt:lpstr>
      <vt:lpstr>3.3 核裂变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核聚变的利用——氢弹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小测验</vt:lpstr>
    </vt:vector>
  </TitlesOfParts>
  <Company>落雪梨花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Windows 用户</cp:lastModifiedBy>
  <cp:revision>115</cp:revision>
  <dcterms:created xsi:type="dcterms:W3CDTF">2012-05-11T00:53:56Z</dcterms:created>
  <dcterms:modified xsi:type="dcterms:W3CDTF">2017-07-27T07:40:26Z</dcterms:modified>
</cp:coreProperties>
</file>