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6" r:id="rId5"/>
    <p:sldId id="267" r:id="rId6"/>
    <p:sldId id="268" r:id="rId7"/>
    <p:sldId id="270" r:id="rId8"/>
    <p:sldId id="271" r:id="rId9"/>
    <p:sldId id="269" r:id="rId10"/>
    <p:sldId id="273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F9CB0-C373-49B3-B36A-34826F37D3EC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D74A3-9006-4214-9676-BB3CA6D29E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》-2.1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简谐振动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简谐振动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机械振动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弹簧振子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3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弹簧振子的位移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—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时间图像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4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简谐振动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915816" y="5445224"/>
            <a:ext cx="1944216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简谐振动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43808" y="1196752"/>
            <a:ext cx="2016224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机械振动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843808" y="2564904"/>
            <a:ext cx="2088232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弹簧振子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15" name="左大括号 33"/>
          <p:cNvSpPr>
            <a:spLocks/>
          </p:cNvSpPr>
          <p:nvPr/>
        </p:nvSpPr>
        <p:spPr bwMode="auto">
          <a:xfrm>
            <a:off x="2051720" y="1340768"/>
            <a:ext cx="650839" cy="4476837"/>
          </a:xfrm>
          <a:prstGeom prst="leftBrace">
            <a:avLst>
              <a:gd name="adj1" fmla="val 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lIns="82589" tIns="41294" rIns="82589" bIns="41294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1142434" y="3417772"/>
            <a:ext cx="1246909" cy="51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11" name="右大括号 10"/>
          <p:cNvSpPr/>
          <p:nvPr/>
        </p:nvSpPr>
        <p:spPr>
          <a:xfrm rot="10800000">
            <a:off x="5004048" y="2276872"/>
            <a:ext cx="762000" cy="114025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868144" y="2060848"/>
            <a:ext cx="108012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弹簧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868144" y="3140968"/>
            <a:ext cx="1152128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滑块</a:t>
            </a:r>
            <a:endParaRPr kumimoji="1" lang="zh-CN" altLang="en-US" sz="2800" b="1" dirty="0">
              <a:latin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411760" y="2852936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843808" y="4149080"/>
            <a:ext cx="4536504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弹簧振子的位移</a:t>
            </a:r>
            <a:r>
              <a:rPr kumimoji="1" lang="en-US" altLang="zh-CN" sz="2800" b="1" dirty="0" smtClean="0">
                <a:latin typeface="+mn-ea"/>
              </a:rPr>
              <a:t>-</a:t>
            </a:r>
            <a:r>
              <a:rPr kumimoji="1" lang="zh-CN" altLang="en-US" sz="2800" b="1" dirty="0" smtClean="0">
                <a:latin typeface="+mn-ea"/>
              </a:rPr>
              <a:t>时间图像</a:t>
            </a:r>
            <a:endParaRPr kumimoji="1" lang="zh-CN" altLang="en-US" sz="2800" b="1" dirty="0">
              <a:latin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411760" y="4365104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84784"/>
            <a:ext cx="7920880" cy="1806943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326913" indent="-326913">
              <a:spcBef>
                <a:spcPct val="5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简谐振动属于下列哪种运动？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）匀速运动</a:t>
            </a: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）匀加速运动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）匀减速运动</a:t>
            </a: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）非匀变速运动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707904" y="783695"/>
            <a:ext cx="1800200" cy="5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89" tIns="41294" rIns="82589" bIns="41294">
            <a:spAutoFit/>
          </a:bodyPr>
          <a:lstStyle/>
          <a:p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测    验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4499992" y="2852936"/>
            <a:ext cx="216024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4077072"/>
            <a:ext cx="7920880" cy="2237830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326913" indent="-326913"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弹簧振子振动过程中，经过相同位置时，不一定相同的物理量是？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）速度                 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）加速度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）位移                  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）弹力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827584" y="5229200"/>
            <a:ext cx="216024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54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机械振动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11560" y="5229200"/>
            <a:ext cx="8424936" cy="1376056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定义：</a:t>
            </a:r>
            <a:r>
              <a:rPr lang="zh-CN" altLang="en-US" sz="2800" b="1" dirty="0" smtClean="0"/>
              <a:t>物体在平衡位置附近做具有时间周期性的往复运动，叫做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机械振动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mechanical vibration</a:t>
            </a:r>
            <a:r>
              <a:rPr lang="zh-CN" altLang="en-US" sz="2800" b="1" dirty="0" smtClean="0"/>
              <a:t>）。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11560" y="3933056"/>
            <a:ext cx="8136904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这些物体运动的特点是什么？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4103" name="Picture 7" descr="http://photocdn.sohu.com/20150514/mp15034114_1431596717977_1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7864" y="1844824"/>
            <a:ext cx="2769538" cy="1800200"/>
          </a:xfrm>
          <a:prstGeom prst="rect">
            <a:avLst/>
          </a:prstGeom>
          <a:noFill/>
        </p:spPr>
      </p:pic>
      <p:sp>
        <p:nvSpPr>
          <p:cNvPr id="4105" name="AutoShape 9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7" name="AutoShape 11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9" name="AutoShape 13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1" name="AutoShape 15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15" name="Picture 19" descr="http://img4.cache.netease.com/cnews/2016/8/26/20160826122743adc66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1772816"/>
            <a:ext cx="3096344" cy="1905000"/>
          </a:xfrm>
          <a:prstGeom prst="rect">
            <a:avLst/>
          </a:prstGeom>
          <a:noFill/>
        </p:spPr>
      </p:pic>
      <p:pic>
        <p:nvPicPr>
          <p:cNvPr id="4117" name="Picture 21" descr="http://upfile2.asqql.com/upfile/2009pasdfasdfic2009s305985-ts/gif_spic/2014-10/2014101823111872467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8184" y="1772816"/>
            <a:ext cx="2641863" cy="1981573"/>
          </a:xfrm>
          <a:prstGeom prst="rect">
            <a:avLst/>
          </a:prstGeom>
          <a:noFill/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11560" y="4581128"/>
            <a:ext cx="8136904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 “空间运动”的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往复性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和“时间”上的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周期性。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4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544" y="5157192"/>
            <a:ext cx="8322185" cy="1296144"/>
          </a:xfrm>
          <a:prstGeom prst="rect">
            <a:avLst/>
          </a:prstGeom>
        </p:spPr>
        <p:txBody>
          <a:bodyPr lIns="91434" tIns="45717" rIns="91434" bIns="45717">
            <a:noAutofit/>
          </a:bodyPr>
          <a:lstStyle/>
          <a:p>
            <a:pPr algn="just"/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概念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/>
              <a:t>弹簧的一端固定，另一端系一质量为</a:t>
            </a:r>
            <a:r>
              <a:rPr lang="en-US" sz="2800" i="1" dirty="0" smtClean="0"/>
              <a:t>m</a:t>
            </a:r>
            <a:r>
              <a:rPr lang="zh-CN" altLang="en-US" sz="2800" dirty="0" smtClean="0"/>
              <a:t>的小滑块，这样的系统称为</a:t>
            </a:r>
            <a:r>
              <a:rPr lang="zh-CN" altLang="en-US" sz="2800" dirty="0" smtClean="0">
                <a:solidFill>
                  <a:srgbClr val="FF0000"/>
                </a:solidFill>
              </a:rPr>
              <a:t>弹簧振子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spring oscillator</a:t>
            </a:r>
            <a:r>
              <a:rPr lang="zh-CN" altLang="en-US" sz="2800" dirty="0" smtClean="0"/>
              <a:t>）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algn="l" eaLnBrk="1" hangingPunct="1"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弹簧振子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Administrator\AppData\Roaming\Tencent\Users\565447412\QQ\WinTemp\RichOle\%`O9@Y}})G02G%DSGE89@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44" y="1484784"/>
            <a:ext cx="5328592" cy="3528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2787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4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11560" y="3718614"/>
            <a:ext cx="8208912" cy="655924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）忽略摩擦及阻力的作用。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11560" y="1844824"/>
            <a:ext cx="8136904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1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）弹簧质量比滑块质量小的多，可忽略。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105" name="AutoShape 9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7" name="AutoShape 11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9" name="AutoShape 13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1" name="AutoShape 15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11560" y="2781719"/>
            <a:ext cx="8136904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2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）滑块体积很小，可以当作质点处理。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908720"/>
            <a:ext cx="4429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638" indent="-274638"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弹簧振子是理想化的模型</a:t>
            </a:r>
            <a:endParaRPr kumimoji="1"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11560" y="4797152"/>
            <a:ext cx="8208912" cy="729725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）滑块拉开平衡位置的位移在弹性限度内。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560" y="6021288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indent="-274638"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平衡位置：</a:t>
            </a:r>
            <a:r>
              <a:rPr kumimoji="1" lang="zh-CN" altLang="en-US" sz="2800" b="1" dirty="0" smtClean="0">
                <a:latin typeface="+mn-ea"/>
              </a:rPr>
              <a:t>滑块（振子）原来静止的位置。</a:t>
            </a:r>
            <a:endParaRPr kumimoji="1"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0" grpId="0"/>
      <p:bldP spid="1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1268760"/>
            <a:ext cx="58769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AutoShape 9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7" name="AutoShape 11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9" name="AutoShape 13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1" name="AutoShape 15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algn="l" eaLnBrk="1" hangingPunct="1"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弹簧振子的位移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时间图像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7704" y="3645024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怎样来描述弹簧振子的运动？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4437112"/>
            <a:ext cx="77048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位移选择：</a:t>
            </a:r>
            <a:r>
              <a:rPr lang="zh-CN" altLang="en-US" sz="2800" b="1" dirty="0" smtClean="0"/>
              <a:t>平衡位置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 dirty="0" smtClean="0"/>
              <a:t>为坐标原点，水平向右为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zh-CN" altLang="en-US" sz="2800" b="1" dirty="0" smtClean="0"/>
              <a:t>轴的正方向。当小滑块在平衡位置的右边时它对平衡位置的位移为正，在左边时为负。</a:t>
            </a:r>
            <a:endParaRPr lang="zh-CN" altLang="en-US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7" name="AutoShape 11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9" name="AutoShape 13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1" name="AutoShape 15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7544" y="908720"/>
            <a:ext cx="2987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638" indent="-274638"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位移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时间图象</a:t>
            </a:r>
            <a:endParaRPr kumimoji="1"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5085184"/>
            <a:ext cx="4680520" cy="1133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indent="-274638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/>
              <a:t>这种轨迹图可以通过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频闪摄影</a:t>
            </a:r>
            <a:r>
              <a:rPr lang="zh-CN" altLang="en-US" sz="2800" b="1" dirty="0" smtClean="0"/>
              <a:t>得到。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700808"/>
            <a:ext cx="45365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 smtClean="0">
                <a:latin typeface="Times New Roman" pitchFamily="18" charset="0"/>
              </a:rPr>
              <a:t>    选择两个坐标轴，时间 </a:t>
            </a:r>
            <a:r>
              <a:rPr lang="en-US" sz="2800" b="1" i="1" dirty="0" smtClean="0">
                <a:latin typeface="Times New Roman" pitchFamily="18" charset="0"/>
              </a:rPr>
              <a:t>t</a:t>
            </a:r>
            <a:r>
              <a:rPr lang="zh-CN" altLang="en-US" sz="2800" b="1" dirty="0" smtClean="0">
                <a:latin typeface="Times New Roman" pitchFamily="18" charset="0"/>
              </a:rPr>
              <a:t>和位移 </a:t>
            </a:r>
            <a:r>
              <a:rPr lang="en-US" sz="2800" b="1" i="1" dirty="0" smtClean="0">
                <a:latin typeface="Times New Roman" pitchFamily="18" charset="0"/>
              </a:rPr>
              <a:t>x</a:t>
            </a:r>
            <a:r>
              <a:rPr lang="zh-CN" altLang="en-US" sz="2800" b="1" i="1" dirty="0" smtClean="0">
                <a:latin typeface="Times New Roman" pitchFamily="18" charset="0"/>
              </a:rPr>
              <a:t>（</a:t>
            </a:r>
            <a:r>
              <a:rPr lang="zh-CN" altLang="en-US" sz="2800" b="1" dirty="0" smtClean="0">
                <a:latin typeface="Times New Roman" pitchFamily="18" charset="0"/>
              </a:rPr>
              <a:t>如右图），可以得出小滑块在平衡位置附近往复运动时的位移</a:t>
            </a:r>
            <a:r>
              <a:rPr lang="en-US" sz="2800" b="1" dirty="0" smtClean="0">
                <a:latin typeface="Times New Roman" pitchFamily="18" charset="0"/>
              </a:rPr>
              <a:t>—</a:t>
            </a:r>
            <a:r>
              <a:rPr lang="zh-CN" altLang="en-US" sz="2800" b="1" dirty="0" smtClean="0">
                <a:latin typeface="Times New Roman" pitchFamily="18" charset="0"/>
              </a:rPr>
              <a:t>时间图象，也就是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</a:rPr>
              <a:t>x-t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图像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</a:endParaRPr>
          </a:p>
        </p:txBody>
      </p:sp>
      <p:pic>
        <p:nvPicPr>
          <p:cNvPr id="15" name="Picture 1" descr="C:\Users\Administrator\AppData\Roaming\Tencent\Users\565447412\QQ\WinTemp\RichOle\V(PF]I8$8}Y(1~7A8VF0U0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975" y="1196752"/>
            <a:ext cx="3629025" cy="523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C:\Users\Administrator\AppData\Roaming\Tencent\Users\565447412\QQ\WinTemp\RichOle\2MLJ@$Y7]]0LCC}JZ2`~D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844824"/>
            <a:ext cx="4421646" cy="216209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3568" y="90872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其它类似方法举例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8" name="Picture 4" descr="C:\Users\Administrator\AppData\Roaming\Tencent\Users\565447412\QQ\WinTemp\RichOle\DEH)H{(D@[M_NH56P1PGJK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1844824"/>
            <a:ext cx="3743325" cy="2143125"/>
          </a:xfrm>
          <a:prstGeom prst="rect">
            <a:avLst/>
          </a:prstGeom>
          <a:noFill/>
        </p:spPr>
      </p:pic>
      <p:grpSp>
        <p:nvGrpSpPr>
          <p:cNvPr id="10" name="组合 9"/>
          <p:cNvGrpSpPr/>
          <p:nvPr/>
        </p:nvGrpSpPr>
        <p:grpSpPr>
          <a:xfrm>
            <a:off x="1835696" y="4581128"/>
            <a:ext cx="5931743" cy="1944216"/>
            <a:chOff x="683568" y="4437112"/>
            <a:chExt cx="5643711" cy="1728192"/>
          </a:xfrm>
        </p:grpSpPr>
        <p:pic>
          <p:nvPicPr>
            <p:cNvPr id="26629" name="Picture 5" descr="C:\Users\Administrator\AppData\Roaming\Tencent\Users\565447412\QQ\WinTemp\RichOle\I84H}MA`F67RR%HG%H@CN2U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3568" y="4437112"/>
              <a:ext cx="2962275" cy="1728192"/>
            </a:xfrm>
            <a:prstGeom prst="rect">
              <a:avLst/>
            </a:prstGeom>
            <a:noFill/>
          </p:spPr>
        </p:pic>
        <p:pic>
          <p:nvPicPr>
            <p:cNvPr id="26630" name="Picture 6" descr="C:\Users\Administrator\AppData\Roaming\Tencent\Users\565447412\QQ\WinTemp\RichOle\0TY`_EQVEQ6K1Y8PBZ~YI_Q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07904" y="4437112"/>
              <a:ext cx="2619375" cy="172819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6300192" y="692696"/>
            <a:ext cx="2843808" cy="4176464"/>
            <a:chOff x="6156176" y="692696"/>
            <a:chExt cx="2843808" cy="4176464"/>
          </a:xfrm>
        </p:grpSpPr>
        <p:pic>
          <p:nvPicPr>
            <p:cNvPr id="23" name="图片 22" descr="2-1-2新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6176" y="692696"/>
              <a:ext cx="2843808" cy="4176464"/>
            </a:xfrm>
            <a:prstGeom prst="rect">
              <a:avLst/>
            </a:prstGeom>
          </p:spPr>
        </p:pic>
        <p:pic>
          <p:nvPicPr>
            <p:cNvPr id="5121" name="Picture 1" descr="C:\Users\Administrator\AppData\Roaming\Tencent\Users\565447412\QQ\WinTemp\RichOle\M42RF[666APK@{~NWIRV7`B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20272" y="4581128"/>
              <a:ext cx="942975" cy="276225"/>
            </a:xfrm>
            <a:prstGeom prst="rect">
              <a:avLst/>
            </a:prstGeom>
            <a:noFill/>
          </p:spPr>
        </p:pic>
      </p:grpSp>
      <p:sp>
        <p:nvSpPr>
          <p:cNvPr id="4105" name="AutoShape 9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7" name="AutoShape 11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9" name="AutoShape 13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1" name="AutoShape 15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1124744"/>
            <a:ext cx="44644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图像为正弦或余弦曲线？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4581128"/>
            <a:ext cx="784887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拟合法：</a:t>
            </a:r>
            <a:r>
              <a:rPr lang="zh-CN" altLang="en-US" sz="2800" b="1" dirty="0" smtClean="0"/>
              <a:t>通过测量质点的横纵坐标，输入计算机，利用数表软件模拟曲线，得出正弦（或余弦）函数的表达式。</a:t>
            </a:r>
            <a:endParaRPr lang="zh-CN" altLang="en-US" sz="2800" b="1" dirty="0"/>
          </a:p>
        </p:txBody>
      </p:sp>
      <p:pic>
        <p:nvPicPr>
          <p:cNvPr id="3074" name="Picture 2" descr="C:\Users\Administrator\AppData\Roaming\Tencent\Users\565447412\QQ\WinTemp\RichOle\GBIPNAH0)CL4B0DMNC7KP{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390525" cy="390525"/>
          </a:xfrm>
          <a:prstGeom prst="rect">
            <a:avLst/>
          </a:prstGeom>
          <a:noFill/>
        </p:spPr>
      </p:pic>
      <p:pic>
        <p:nvPicPr>
          <p:cNvPr id="3075" name="Picture 3" descr="C:\Users\Administrator\AppData\Roaming\Tencent\Users\565447412\QQ\WinTemp\RichOle\GBIPNAH0)CL4B0DMNC7KP{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390525" cy="390525"/>
          </a:xfrm>
          <a:prstGeom prst="rect">
            <a:avLst/>
          </a:prstGeom>
          <a:noFill/>
        </p:spPr>
      </p:pic>
      <p:sp>
        <p:nvSpPr>
          <p:cNvPr id="3076" name="AutoShape 4" descr="C:\Users\Administrator\AppData\Roaming\Tencent\Users\565447412\QQ\WinTemp\RichOle\WC{[M)7S25SFB3L1^Q)%3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7" name="AutoShape 5" descr="C:\Users\Administrator\AppData\Roaming\Tencent\Users\565447412\QQ\WinTemp\RichOle\WC{[M)7S25SFB3L1^Q)%3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8" name="AutoShape 6" descr="C:\Users\Administrator\AppData\Roaming\Tencent\Users\565447412\QQ\WinTemp\RichOle\WC{[M)7S25SFB3L1^Q)%3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9" name="AutoShape 7" descr="C:\Users\Administrator\AppData\Roaming\Tencent\Users\565447412\QQ\WinTemp\RichOle\WC{[M)7S25SFB3L1^Q)%3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0" name="AutoShape 8" descr="C:\Users\Administrator\AppData\Roaming\Tencent\Users\565447412\QQ\WinTemp\RichOle\WC{[M)7S25SFB3L1^Q)%3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3568" y="2001934"/>
            <a:ext cx="5616624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验证法：</a:t>
            </a:r>
            <a:r>
              <a:rPr lang="zh-CN" altLang="en-US" sz="2800" b="1" dirty="0" smtClean="0"/>
              <a:t>通过测量曲线的振幅和周期，写出正弦（或余弦）函数的表达式。再选择若干质点，代入它们的坐标值进行检验。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7" name="AutoShape 11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9" name="AutoShape 13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1" name="AutoShape 15" descr="http://img2.imgtn.bdimg.com/it/u=1598052516,888629025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algn="l" eaLnBrk="1" hangingPunct="1"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简谐振动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7704" y="5085184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最简单、最基本的振动！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916832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indent="-274638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简谐振动：</a:t>
            </a:r>
            <a:r>
              <a:rPr kumimoji="1" lang="zh-CN" altLang="en-US" sz="2800" b="1" dirty="0" smtClean="0">
                <a:latin typeface="+mn-ea"/>
              </a:rPr>
              <a:t>如果质点的位移与时间的关系满足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正弦（或余弦）函数</a:t>
            </a:r>
            <a:r>
              <a:rPr kumimoji="1" lang="zh-CN" altLang="en-US" sz="2800" b="1" dirty="0" smtClean="0">
                <a:latin typeface="+mn-ea"/>
              </a:rPr>
              <a:t>的规律，即它的运动图象（</a:t>
            </a:r>
            <a:r>
              <a:rPr kumimoji="1" lang="en-US" altLang="en-US" sz="2800" b="1" i="1" dirty="0" smtClean="0">
                <a:latin typeface="Times New Roman" pitchFamily="18" charset="0"/>
                <a:cs typeface="Times New Roman" pitchFamily="18" charset="0"/>
              </a:rPr>
              <a:t>x-t</a:t>
            </a:r>
            <a:r>
              <a:rPr kumimoji="1" lang="en-US" altLang="en-US" sz="2800" b="1" dirty="0" smtClean="0">
                <a:latin typeface="+mn-ea"/>
              </a:rPr>
              <a:t> </a:t>
            </a:r>
            <a:r>
              <a:rPr kumimoji="1" lang="zh-CN" altLang="en-US" sz="2800" b="1" dirty="0" smtClean="0">
                <a:latin typeface="+mn-ea"/>
              </a:rPr>
              <a:t>图象）是一条正弦（或余弦）曲线，这样的机械振动叫做简谐振动（</a:t>
            </a:r>
            <a:r>
              <a:rPr kumimoji="1" lang="en-US" altLang="zh-CN" sz="2800" b="1" dirty="0" smtClean="0">
                <a:latin typeface="+mn-ea"/>
              </a:rPr>
              <a:t>simple harmonic motion</a:t>
            </a:r>
            <a:r>
              <a:rPr kumimoji="1" lang="zh-CN" altLang="en-US" sz="2800" b="1" dirty="0" smtClean="0">
                <a:latin typeface="+mn-ea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478</Words>
  <Application>Microsoft Office PowerPoint</Application>
  <PresentationFormat>全屏显示(4:3)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2.1 简谐振动      1.机械振动     2.弹簧振子     3.弹簧振子的位移—时间图像     4.简谐振动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131</cp:revision>
  <dcterms:created xsi:type="dcterms:W3CDTF">2017-06-28T03:02:51Z</dcterms:created>
  <dcterms:modified xsi:type="dcterms:W3CDTF">2017-08-09T02:59:50Z</dcterms:modified>
</cp:coreProperties>
</file>