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6" r:id="rId4"/>
    <p:sldId id="259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1" r:id="rId13"/>
    <p:sldId id="284" r:id="rId14"/>
    <p:sldId id="285" r:id="rId15"/>
    <p:sldId id="278" r:id="rId16"/>
    <p:sldId id="279" r:id="rId17"/>
    <p:sldId id="283" r:id="rId18"/>
    <p:sldId id="282" r:id="rId19"/>
    <p:sldId id="281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2B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49827-101C-4135-BF5B-3A5A7C8182DF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8716B-241E-4203-B34D-58B84D5304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D74A3-9006-4214-9676-BB3CA6D29E1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D74A3-9006-4214-9676-BB3CA6D29E1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2017/8/9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》-2.2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描述简谐振动的物理量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algn="l"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2.2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描述简谐振动的物理量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kumimoji="1" lang="en-US" altLang="zh-CN" sz="3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振幅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周期和频率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简谐振动的表达式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相位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       5.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例题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相位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1412776"/>
            <a:ext cx="3744416" cy="573920"/>
          </a:xfrm>
          <a:prstGeom prst="rect">
            <a:avLst/>
          </a:prstGeom>
          <a:noFill/>
        </p:spPr>
      </p:pic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55576" y="2420888"/>
            <a:ext cx="7488832" cy="523220"/>
            <a:chOff x="755576" y="2204864"/>
            <a:chExt cx="7488832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755576" y="2204864"/>
              <a:ext cx="1728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式中，当</a:t>
              </a:r>
              <a:endParaRPr lang="zh-CN" altLang="en-US" sz="2800" b="1" dirty="0"/>
            </a:p>
          </p:txBody>
        </p:sp>
        <p:pic>
          <p:nvPicPr>
            <p:cNvPr id="31752" name="Picture 8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411760" y="2204864"/>
              <a:ext cx="1659370" cy="50405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4211960" y="2204864"/>
              <a:ext cx="40324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确定时，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2800" b="1" dirty="0" smtClean="0"/>
                <a:t>的值也能确定。</a:t>
              </a:r>
              <a:endParaRPr lang="zh-CN" altLang="en-US" sz="2800" b="1" dirty="0"/>
            </a:p>
          </p:txBody>
        </p:sp>
      </p:grp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331640" y="3501008"/>
            <a:ext cx="6984776" cy="523220"/>
            <a:chOff x="899592" y="3068960"/>
            <a:chExt cx="6984776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99592" y="3068960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振动运动状态由</a:t>
              </a:r>
              <a:endParaRPr lang="zh-CN" altLang="en-US" sz="2800" b="1" dirty="0"/>
            </a:p>
          </p:txBody>
        </p:sp>
        <p:pic>
          <p:nvPicPr>
            <p:cNvPr id="31754" name="Picture 1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13886" y="3068960"/>
              <a:ext cx="1490162" cy="45265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5004048" y="3068960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决定。</a:t>
              </a:r>
              <a:endParaRPr lang="zh-CN" altLang="en-US" sz="2800" b="1" dirty="0"/>
            </a:p>
          </p:txBody>
        </p:sp>
      </p:grp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1758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4437112"/>
            <a:ext cx="1800201" cy="54683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3635896" y="45091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相位，</a:t>
            </a:r>
            <a:r>
              <a:rPr lang="zh-CN" altLang="en-US" sz="2800" b="1" dirty="0" smtClean="0"/>
              <a:t>单位弧度（</a:t>
            </a:r>
            <a:r>
              <a:rPr lang="en-US" altLang="zh-CN" sz="2800" b="1" dirty="0" err="1" smtClean="0">
                <a:latin typeface="Times New Roman" pitchFamily="18" charset="0"/>
                <a:cs typeface="Times New Roman" pitchFamily="18" charset="0"/>
              </a:rPr>
              <a:t>rad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331640" y="5301208"/>
            <a:ext cx="3168352" cy="667236"/>
            <a:chOff x="1619672" y="4869160"/>
            <a:chExt cx="3168352" cy="667236"/>
          </a:xfrm>
        </p:grpSpPr>
        <p:sp>
          <p:nvSpPr>
            <p:cNvPr id="28" name="TextBox 27"/>
            <p:cNvSpPr txBox="1"/>
            <p:nvPr/>
          </p:nvSpPr>
          <p:spPr>
            <a:xfrm>
              <a:off x="1619672" y="501317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当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dirty="0" smtClean="0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时，上式为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1760" name="Picture 1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7984" y="4869160"/>
              <a:ext cx="360040" cy="607231"/>
            </a:xfrm>
            <a:prstGeom prst="rect">
              <a:avLst/>
            </a:prstGeom>
            <a:noFill/>
          </p:spPr>
        </p:pic>
      </p:grpSp>
      <p:sp>
        <p:nvSpPr>
          <p:cNvPr id="31" name="矩形 30"/>
          <p:cNvSpPr/>
          <p:nvPr/>
        </p:nvSpPr>
        <p:spPr>
          <a:xfrm>
            <a:off x="4499992" y="5373216"/>
            <a:ext cx="3395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初相位，</a:t>
            </a:r>
            <a:r>
              <a:rPr lang="zh-CN" altLang="en-US" sz="2800" b="1" dirty="0" smtClean="0"/>
              <a:t>简称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初相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836712"/>
            <a:ext cx="8496944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相位差可以判断两个同频率简谐振动步调上的差异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815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846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3068960"/>
            <a:ext cx="6624736" cy="452786"/>
          </a:xfrm>
          <a:prstGeom prst="rect">
            <a:avLst/>
          </a:prstGeom>
          <a:noFill/>
        </p:spPr>
      </p:pic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187624" y="450912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两振动物体运动步调完全相同，称为“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同相</a:t>
            </a:r>
            <a:r>
              <a:rPr lang="zh-CN" altLang="en-US" sz="2800" b="1" dirty="0" smtClean="0"/>
              <a:t>”</a:t>
            </a:r>
            <a:endParaRPr lang="zh-CN" altLang="en-US" sz="2800" b="1" dirty="0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827584" y="5268692"/>
            <a:ext cx="6834312" cy="555736"/>
            <a:chOff x="971600" y="5268692"/>
            <a:chExt cx="6834312" cy="555736"/>
          </a:xfrm>
        </p:grpSpPr>
        <p:graphicFrame>
          <p:nvGraphicFramePr>
            <p:cNvPr id="32785" name="Object 17"/>
            <p:cNvGraphicFramePr>
              <a:graphicFrameLocks noChangeAspect="1"/>
            </p:cNvGraphicFramePr>
            <p:nvPr/>
          </p:nvGraphicFramePr>
          <p:xfrm>
            <a:off x="1835696" y="5268692"/>
            <a:ext cx="3744416" cy="536572"/>
          </p:xfrm>
          <a:graphic>
            <a:graphicData uri="http://schemas.openxmlformats.org/presentationml/2006/ole">
              <p:oleObj spid="_x0000_s32785" name="Equation" r:id="rId4" imgW="1536033" imgH="215806" progId="Equation.3">
                <p:embed/>
              </p:oleObj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971600" y="5301208"/>
              <a:ext cx="792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2</a:t>
              </a:r>
              <a:r>
                <a:rPr lang="zh-CN" altLang="en-US" sz="2800" b="1" dirty="0" smtClean="0"/>
                <a:t>）</a:t>
              </a:r>
              <a:endParaRPr lang="zh-CN" altLang="en-US" sz="2800" b="1" dirty="0"/>
            </a:p>
          </p:txBody>
        </p:sp>
        <p:graphicFrame>
          <p:nvGraphicFramePr>
            <p:cNvPr id="32787" name="Object 19"/>
            <p:cNvGraphicFramePr>
              <a:graphicFrameLocks noChangeAspect="1"/>
            </p:cNvGraphicFramePr>
            <p:nvPr/>
          </p:nvGraphicFramePr>
          <p:xfrm>
            <a:off x="5652119" y="5317538"/>
            <a:ext cx="2153793" cy="487726"/>
          </p:xfrm>
          <a:graphic>
            <a:graphicData uri="http://schemas.openxmlformats.org/presentationml/2006/ole">
              <p:oleObj spid="_x0000_s32787" name="Equation" r:id="rId5" imgW="876300" imgH="203200" progId="Equation.3">
                <p:embed/>
              </p:oleObj>
            </a:graphicData>
          </a:graphic>
        </p:graphicFrame>
      </p:grp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187624" y="602128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两振动物体运动步调完全相反，称为“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反相</a:t>
            </a:r>
            <a:r>
              <a:rPr lang="zh-CN" altLang="en-US" sz="2800" b="1" dirty="0" smtClean="0"/>
              <a:t>”</a:t>
            </a:r>
            <a:endParaRPr lang="zh-CN" altLang="en-US" sz="28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763688" y="1628800"/>
            <a:ext cx="4036910" cy="1160074"/>
            <a:chOff x="1763688" y="1628800"/>
            <a:chExt cx="4036910" cy="1160074"/>
          </a:xfrm>
        </p:grpSpPr>
        <p:pic>
          <p:nvPicPr>
            <p:cNvPr id="32769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82992" y="1628800"/>
              <a:ext cx="3617606" cy="504056"/>
            </a:xfrm>
            <a:prstGeom prst="rect">
              <a:avLst/>
            </a:prstGeom>
            <a:noFill/>
          </p:spPr>
        </p:pic>
        <p:pic>
          <p:nvPicPr>
            <p:cNvPr id="32772" name="Picture 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4839" y="2276872"/>
              <a:ext cx="3519287" cy="512002"/>
            </a:xfrm>
            <a:prstGeom prst="rect">
              <a:avLst/>
            </a:prstGeom>
            <a:noFill/>
          </p:spPr>
        </p:pic>
        <p:sp>
          <p:nvSpPr>
            <p:cNvPr id="31" name="左大括号 30"/>
            <p:cNvSpPr/>
            <p:nvPr/>
          </p:nvSpPr>
          <p:spPr>
            <a:xfrm>
              <a:off x="1763688" y="1844824"/>
              <a:ext cx="360040" cy="864096"/>
            </a:xfrm>
            <a:prstGeom prst="lef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" name="组合 20"/>
          <p:cNvGrpSpPr/>
          <p:nvPr/>
        </p:nvGrpSpPr>
        <p:grpSpPr>
          <a:xfrm>
            <a:off x="869684" y="3771900"/>
            <a:ext cx="6582636" cy="581025"/>
            <a:chOff x="827584" y="3771900"/>
            <a:chExt cx="4572216" cy="581025"/>
          </a:xfrm>
        </p:grpSpPr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1409972" y="3771900"/>
            <a:ext cx="2228471" cy="581025"/>
          </p:xfrm>
          <a:graphic>
            <a:graphicData uri="http://schemas.openxmlformats.org/presentationml/2006/ole">
              <p:oleObj spid="_x0000_s32788" name="Equation" r:id="rId8" imgW="1320480" imgH="215640" progId="Equation.3">
                <p:embed/>
              </p:oleObj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827584" y="3789040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（</a:t>
              </a:r>
              <a:r>
                <a:rPr lang="en-US" altLang="zh-CN" sz="2800" b="1" dirty="0" smtClean="0"/>
                <a:t>1</a:t>
              </a:r>
              <a:r>
                <a:rPr lang="zh-CN" altLang="en-US" sz="2800" b="1" dirty="0" smtClean="0"/>
                <a:t>）</a:t>
              </a:r>
              <a:endParaRPr lang="zh-CN" altLang="en-US" sz="2800" b="1" dirty="0"/>
            </a:p>
          </p:txBody>
        </p:sp>
        <p:graphicFrame>
          <p:nvGraphicFramePr>
            <p:cNvPr id="34" name="Object 15"/>
            <p:cNvGraphicFramePr>
              <a:graphicFrameLocks noChangeAspect="1"/>
            </p:cNvGraphicFramePr>
            <p:nvPr/>
          </p:nvGraphicFramePr>
          <p:xfrm>
            <a:off x="3799293" y="3861048"/>
            <a:ext cx="1600507" cy="432048"/>
          </p:xfrm>
          <a:graphic>
            <a:graphicData uri="http://schemas.openxmlformats.org/presentationml/2006/ole">
              <p:oleObj spid="_x0000_s32789" name="Equation" r:id="rId9" imgW="876300" imgH="203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556792"/>
            <a:ext cx="4553982" cy="698006"/>
          </a:xfrm>
          <a:prstGeom prst="rect">
            <a:avLst/>
          </a:prstGeom>
          <a:noFill/>
        </p:spPr>
      </p:pic>
      <p:cxnSp>
        <p:nvCxnSpPr>
          <p:cNvPr id="9" name="直接连接符 8"/>
          <p:cNvCxnSpPr/>
          <p:nvPr/>
        </p:nvCxnSpPr>
        <p:spPr>
          <a:xfrm>
            <a:off x="4283968" y="2276872"/>
            <a:ext cx="14401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>
          <a:xfrm>
            <a:off x="2555776" y="836712"/>
            <a:ext cx="1008112" cy="545023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振 幅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5292080" y="836712"/>
            <a:ext cx="1512168" cy="72008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初相</a:t>
            </a:r>
          </a:p>
        </p:txBody>
      </p:sp>
      <p:sp>
        <p:nvSpPr>
          <p:cNvPr id="16" name="下箭头标注 15"/>
          <p:cNvSpPr/>
          <p:nvPr/>
        </p:nvSpPr>
        <p:spPr>
          <a:xfrm>
            <a:off x="3779912" y="836712"/>
            <a:ext cx="1224136" cy="864096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rgbClr val="FF0000"/>
                </a:solidFill>
              </a:rPr>
              <a:t>圆频率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8" name="上箭头标注 17"/>
          <p:cNvSpPr/>
          <p:nvPr/>
        </p:nvSpPr>
        <p:spPr>
          <a:xfrm>
            <a:off x="4283968" y="2348880"/>
            <a:ext cx="1512168" cy="648072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</a:rPr>
              <a:t>相 位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11560" y="5351909"/>
            <a:ext cx="8280920" cy="1506091"/>
            <a:chOff x="611560" y="4149080"/>
            <a:chExt cx="8280920" cy="1506091"/>
          </a:xfrm>
        </p:grpSpPr>
        <p:pic>
          <p:nvPicPr>
            <p:cNvPr id="25605" name="Picture 5" descr="C:\Users\Administrator\AppData\Roaming\Tencent\Users\565447412\QQ\WinTemp\RichOle\@T(O1J1{UFNGE@Z0NBRAF4N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1560" y="4293096"/>
              <a:ext cx="8143875" cy="1362075"/>
            </a:xfrm>
            <a:prstGeom prst="rect">
              <a:avLst/>
            </a:prstGeom>
            <a:noFill/>
          </p:spPr>
        </p:pic>
        <p:pic>
          <p:nvPicPr>
            <p:cNvPr id="25606" name="Picture 6" descr="C:\Users\Administrator\AppData\Roaming\Tencent\Users\565447412\QQ\WinTemp\RichOle\S]ZYUM4{M[$@)O{)~})6T$B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28184" y="4149080"/>
              <a:ext cx="2664296" cy="656084"/>
            </a:xfrm>
            <a:prstGeom prst="rect">
              <a:avLst/>
            </a:prstGeom>
            <a:noFill/>
          </p:spPr>
        </p:pic>
        <p:pic>
          <p:nvPicPr>
            <p:cNvPr id="25607" name="Picture 7" descr="C:\Users\Administrator\AppData\Roaming\Tencent\Users\565447412\QQ\WinTemp\RichOle\S]ZYUM4{M[$@)O{)~})6T$B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75656" y="4200924"/>
              <a:ext cx="3528392" cy="236187"/>
            </a:xfrm>
            <a:prstGeom prst="rect">
              <a:avLst/>
            </a:prstGeom>
            <a:noFill/>
          </p:spPr>
        </p:pic>
      </p:grpSp>
      <p:sp>
        <p:nvSpPr>
          <p:cNvPr id="24" name="TextBox 23"/>
          <p:cNvSpPr txBox="1"/>
          <p:nvPr/>
        </p:nvSpPr>
        <p:spPr>
          <a:xfrm>
            <a:off x="1691680" y="321297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振幅：</a:t>
            </a:r>
            <a:r>
              <a:rPr lang="zh-CN" altLang="en-US" sz="2800" b="1" dirty="0" smtClean="0"/>
              <a:t>描述振动的强弱。</a:t>
            </a:r>
            <a:endParaRPr lang="zh-CN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91680" y="446111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圆频率：</a:t>
            </a:r>
            <a:r>
              <a:rPr lang="zh-CN" altLang="en-US" sz="2800" b="1" dirty="0" smtClean="0"/>
              <a:t>描述振动的快慢。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80" y="3837045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相位：</a:t>
            </a:r>
            <a:r>
              <a:rPr lang="zh-CN" altLang="en-US" sz="2800" b="1" dirty="0" smtClean="0"/>
              <a:t>确定运动状态。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508518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初相：</a:t>
            </a:r>
            <a:r>
              <a:rPr lang="zh-CN" altLang="en-US" sz="2800" b="1" dirty="0" smtClean="0"/>
              <a:t>确定初始时刻运动状态。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8" grpId="0" animBg="1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 descr="C:\Users\Administrator\AppData\Roaming\Tencent\Users\565447412\QQ\WinTemp\RichOle\ZN1RRQ(6PG%E_HNUV%H1`X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5054" y="2276872"/>
            <a:ext cx="3375450" cy="1152128"/>
          </a:xfrm>
          <a:prstGeom prst="rect">
            <a:avLst/>
          </a:prstGeom>
          <a:noFill/>
        </p:spPr>
      </p:pic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3568" y="692696"/>
            <a:ext cx="180020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82809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弹簧振子以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为平衡位置在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间作简谐振动，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相距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10cm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，某时刻振子处在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点，经过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0.5s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振子首次到达点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。求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）振子的振幅；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）振子的周期、频率和圆频率；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振子在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内通过的通过的路程及此时的位移的大小。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4005064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解析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振幅设为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=10cm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，可得：振幅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=5cm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5013176"/>
            <a:ext cx="80648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）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点首次到达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点的时间是周期的一半，所以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5445224"/>
            <a:ext cx="295232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周期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=1s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2771800" y="5905390"/>
            <a:ext cx="265329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频率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=1/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=1 Hz,</a:t>
            </a:r>
            <a:endParaRPr lang="zh-CN" altLang="en-US" sz="2600" dirty="0"/>
          </a:p>
        </p:txBody>
      </p:sp>
      <p:sp>
        <p:nvSpPr>
          <p:cNvPr id="8" name="矩形 7"/>
          <p:cNvSpPr/>
          <p:nvPr/>
        </p:nvSpPr>
        <p:spPr>
          <a:xfrm>
            <a:off x="2771800" y="6365557"/>
            <a:ext cx="38491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圆频率 </a:t>
            </a:r>
            <a:r>
              <a:rPr lang="el-GR" altLang="zh-CN" sz="26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l-GR" altLang="zh-CN" sz="2600" b="1" dirty="0" smtClean="0">
                <a:latin typeface="Times New Roman"/>
                <a:cs typeface="Times New Roman"/>
              </a:rPr>
              <a:t>π</a:t>
            </a:r>
            <a:r>
              <a:rPr lang="en-US" altLang="zh-CN" sz="2600" b="1" i="1" dirty="0" smtClean="0">
                <a:latin typeface="Times New Roman"/>
                <a:cs typeface="Times New Roman"/>
              </a:rPr>
              <a:t>f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=2</a:t>
            </a:r>
            <a:r>
              <a:rPr lang="el-GR" altLang="zh-CN" sz="2600" b="1" dirty="0" smtClean="0">
                <a:latin typeface="Times New Roman"/>
                <a:cs typeface="Times New Roman"/>
              </a:rPr>
              <a:t>π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err="1" smtClean="0">
                <a:latin typeface="Times New Roman"/>
                <a:cs typeface="Times New Roman"/>
              </a:rPr>
              <a:t>rad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/s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052736"/>
            <a:ext cx="8064896" cy="563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）振子一个周期内通过的路程为：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4509120"/>
            <a:ext cx="6480720" cy="1720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 smtClean="0"/>
              <a:t>振幅与振动范围的区别；</a:t>
            </a:r>
            <a:endParaRPr lang="en-US" altLang="zh-CN" sz="2800" b="1" dirty="0" smtClean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             </a:t>
            </a:r>
            <a:r>
              <a:rPr lang="zh-CN" altLang="en-US" sz="2800" b="1" dirty="0" smtClean="0"/>
              <a:t>周期、频率和圆频率之间的关系；</a:t>
            </a:r>
            <a:endParaRPr lang="en-US" altLang="zh-CN" sz="2800" b="1" dirty="0" smtClean="0"/>
          </a:p>
          <a:p>
            <a:pPr>
              <a:lnSpc>
                <a:spcPct val="130000"/>
              </a:lnSpc>
            </a:pPr>
            <a:r>
              <a:rPr lang="en-US" altLang="zh-CN" sz="2800" b="1" dirty="0" smtClean="0"/>
              <a:t>             </a:t>
            </a:r>
            <a:r>
              <a:rPr lang="zh-CN" altLang="en-US" sz="2800" b="1" dirty="0" smtClean="0"/>
              <a:t>路程与位移的区别。</a:t>
            </a:r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763688" y="1772816"/>
            <a:ext cx="16241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=20 cm</a:t>
            </a:r>
            <a:endParaRPr lang="zh-CN" altLang="en-US" sz="2600" dirty="0"/>
          </a:p>
        </p:txBody>
      </p:sp>
      <p:sp>
        <p:nvSpPr>
          <p:cNvPr id="5" name="矩形 4"/>
          <p:cNvSpPr/>
          <p:nvPr/>
        </p:nvSpPr>
        <p:spPr>
          <a:xfrm>
            <a:off x="1403648" y="2396885"/>
            <a:ext cx="299312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4 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通过的路程为：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1835696" y="3068960"/>
            <a:ext cx="24288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=4×20=80 cm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1403648" y="3645024"/>
            <a:ext cx="7200800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后振子回到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点，所以其位移大小为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5cm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80728"/>
            <a:ext cx="8280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：弹簧振子在平衡位置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点的左右两侧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两点间做简谐振动，在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时，振子从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之间的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点以速度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点运动。在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=2 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时，振子速度第一次变为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。在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=5 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时，振子速度第二次变为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）求弹簧振子的频率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）若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之间的距离为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0.2 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，求振子在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20 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内通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过的路程。</a:t>
            </a:r>
          </a:p>
          <a:p>
            <a:pPr>
              <a:lnSpc>
                <a:spcPct val="120000"/>
              </a:lnSpc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）若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之间的距离为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0.2 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，从平衡位置向正方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       向运动开始计时，写出弹簧振子位移随时间变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化的表达式。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908720"/>
            <a:ext cx="8064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sz="2600" b="1" dirty="0" smtClean="0"/>
              <a:t>弹簧振子做简谐振动，其运动轨迹如下图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1" name="Picture 1" descr="C:\Users\Administrator\AppData\Roaming\Tencent\Users\565447412\QQ\WinTemp\RichOle\3}[P~YWB`[{5KNU$QT~02$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1484784"/>
            <a:ext cx="3781425" cy="695325"/>
          </a:xfrm>
          <a:prstGeom prst="rect">
            <a:avLst/>
          </a:prstGeom>
          <a:noFill/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619672" y="2420892"/>
            <a:ext cx="3717684" cy="504054"/>
            <a:chOff x="1619672" y="2420888"/>
            <a:chExt cx="3763518" cy="633140"/>
          </a:xfrm>
        </p:grpSpPr>
        <p:sp>
          <p:nvSpPr>
            <p:cNvPr id="4" name="矩形 3"/>
            <p:cNvSpPr/>
            <p:nvPr/>
          </p:nvSpPr>
          <p:spPr>
            <a:xfrm>
              <a:off x="1619672" y="2420888"/>
              <a:ext cx="3763518" cy="6331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b="1" dirty="0" smtClean="0"/>
                <a:t>由对称性可得：              </a:t>
              </a:r>
              <a:r>
                <a:rPr lang="en-US" altLang="zh-CN" sz="2600" b="1" dirty="0" smtClean="0"/>
                <a:t>s</a:t>
              </a:r>
              <a:endParaRPr lang="zh-CN" altLang="en-US" sz="2600" b="1" dirty="0"/>
            </a:p>
          </p:txBody>
        </p:sp>
        <p:pic>
          <p:nvPicPr>
            <p:cNvPr id="6144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79441" y="2511332"/>
              <a:ext cx="1204114" cy="462908"/>
            </a:xfrm>
            <a:prstGeom prst="rect">
              <a:avLst/>
            </a:prstGeom>
            <a:noFill/>
          </p:spPr>
        </p:pic>
      </p:grp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555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08104" y="2348880"/>
            <a:ext cx="3312368" cy="586112"/>
            <a:chOff x="5580110" y="2420888"/>
            <a:chExt cx="2056028" cy="586112"/>
          </a:xfrm>
        </p:grpSpPr>
        <p:pic>
          <p:nvPicPr>
            <p:cNvPr id="61444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128384" y="2420888"/>
              <a:ext cx="1040707" cy="586112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580110" y="2492896"/>
              <a:ext cx="205602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所以                         </a:t>
              </a:r>
              <a:r>
                <a:rPr lang="en-US" altLang="zh-CN" sz="2600" b="1" dirty="0" smtClean="0">
                  <a:latin typeface="Times New Roman" pitchFamily="18" charset="0"/>
                  <a:cs typeface="Times New Roman" pitchFamily="18" charset="0"/>
                </a:rPr>
                <a:t>Hz</a:t>
              </a:r>
              <a:endParaRPr lang="zh-CN" alt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187624" y="3068960"/>
            <a:ext cx="7416824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）若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之间的距离为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0.2 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，则振幅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=0.1 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，振子在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20 s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内通过的路程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123728" y="4221088"/>
            <a:ext cx="5616624" cy="492443"/>
            <a:chOff x="2627784" y="4797152"/>
            <a:chExt cx="5616624" cy="492443"/>
          </a:xfrm>
        </p:grpSpPr>
        <p:pic>
          <p:nvPicPr>
            <p:cNvPr id="61447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627784" y="4869160"/>
              <a:ext cx="4899025" cy="388938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596336" y="4797152"/>
              <a:ext cx="6480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m</a:t>
              </a:r>
              <a:endParaRPr lang="zh-CN" altLang="en-US" sz="2600" b="1" dirty="0"/>
            </a:p>
          </p:txBody>
        </p:sp>
      </p:grp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87624" y="5013176"/>
            <a:ext cx="6768752" cy="500536"/>
            <a:chOff x="1475656" y="5509139"/>
            <a:chExt cx="6768752" cy="500536"/>
          </a:xfrm>
        </p:grpSpPr>
        <p:sp>
          <p:nvSpPr>
            <p:cNvPr id="17" name="矩形 16"/>
            <p:cNvSpPr/>
            <p:nvPr/>
          </p:nvSpPr>
          <p:spPr>
            <a:xfrm>
              <a:off x="1475656" y="5517232"/>
              <a:ext cx="504336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b="1" dirty="0" smtClean="0"/>
                <a:t>（</a:t>
              </a:r>
              <a:r>
                <a:rPr lang="en-US" sz="2600" b="1" dirty="0" smtClean="0"/>
                <a:t>3</a:t>
              </a:r>
              <a:r>
                <a:rPr lang="zh-CN" altLang="en-US" sz="2600" b="1" dirty="0" smtClean="0"/>
                <a:t>）由题意可设简谐振动方程为</a:t>
              </a:r>
              <a:endParaRPr lang="zh-CN" altLang="en-US" sz="2600" b="1" dirty="0"/>
            </a:p>
          </p:txBody>
        </p:sp>
        <p:pic>
          <p:nvPicPr>
            <p:cNvPr id="61449" name="Picture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08394" y="5509139"/>
              <a:ext cx="1836014" cy="440141"/>
            </a:xfrm>
            <a:prstGeom prst="rect">
              <a:avLst/>
            </a:prstGeom>
            <a:noFill/>
          </p:spPr>
        </p:pic>
      </p:grp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19672" y="5661248"/>
            <a:ext cx="7128792" cy="492443"/>
            <a:chOff x="1619672" y="5805264"/>
            <a:chExt cx="7128792" cy="492443"/>
          </a:xfrm>
        </p:grpSpPr>
        <p:sp>
          <p:nvSpPr>
            <p:cNvPr id="24" name="矩形 23"/>
            <p:cNvSpPr/>
            <p:nvPr/>
          </p:nvSpPr>
          <p:spPr>
            <a:xfrm>
              <a:off x="1619672" y="5805264"/>
              <a:ext cx="204575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b="1" dirty="0" smtClean="0"/>
                <a:t>将</a:t>
              </a:r>
              <a:r>
                <a:rPr lang="en-US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2600" b="1" dirty="0" smtClean="0">
                  <a:latin typeface="Times New Roman" pitchFamily="18" charset="0"/>
                  <a:cs typeface="Times New Roman" pitchFamily="18" charset="0"/>
                </a:rPr>
                <a:t>=0.1 m</a:t>
              </a:r>
              <a:r>
                <a:rPr lang="zh-CN" altLang="en-US" sz="2600" b="1" dirty="0" smtClean="0"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zh-CN" altLang="en-US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61454" name="Picture 14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7864" y="5805264"/>
              <a:ext cx="2520280" cy="423797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5868144" y="5805264"/>
              <a:ext cx="28803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代入上式，可得：</a:t>
              </a:r>
              <a:endParaRPr lang="zh-CN" altLang="en-US" sz="2600" b="1" dirty="0"/>
            </a:p>
          </p:txBody>
        </p:sp>
      </p:grp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1456" name="Picture 1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6165304"/>
            <a:ext cx="3321380" cy="5514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907704" y="1484784"/>
            <a:ext cx="2158752" cy="954101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描述简谐振动的物理量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932040" y="1736812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周期</a:t>
            </a:r>
            <a:r>
              <a:rPr kumimoji="1" lang="en-US" altLang="zh-CN" sz="2800" b="1" i="1" dirty="0" smtClean="0">
                <a:latin typeface="+mn-ea"/>
              </a:rPr>
              <a:t>T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932040" y="3537012"/>
            <a:ext cx="1944216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相位</a:t>
            </a:r>
            <a:r>
              <a:rPr kumimoji="1" lang="el-GR" altLang="zh-CN" sz="2800" b="1" i="1" dirty="0" smtClean="0">
                <a:latin typeface="Cambria Math"/>
                <a:ea typeface="Cambria Math"/>
              </a:rPr>
              <a:t>ω</a:t>
            </a:r>
            <a:r>
              <a:rPr kumimoji="1" lang="en-US" altLang="zh-CN" sz="2800" b="1" i="1" dirty="0" smtClean="0">
                <a:latin typeface="Cambria Math"/>
                <a:ea typeface="Cambria Math"/>
              </a:rPr>
              <a:t>t</a:t>
            </a:r>
            <a:r>
              <a:rPr kumimoji="1" lang="en-US" altLang="zh-CN" sz="2800" b="1" dirty="0" smtClean="0">
                <a:latin typeface="Cambria Math"/>
                <a:ea typeface="Cambria Math"/>
              </a:rPr>
              <a:t>+</a:t>
            </a:r>
            <a:r>
              <a:rPr kumimoji="1" lang="el-GR" altLang="zh-CN" sz="2800" b="1" i="1" dirty="0" smtClean="0">
                <a:latin typeface="Cambria Math"/>
                <a:ea typeface="Cambria Math"/>
              </a:rPr>
              <a:t>φ</a:t>
            </a:r>
            <a:endParaRPr kumimoji="1" lang="zh-CN" altLang="en-U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932040" y="836712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振幅</a:t>
            </a:r>
            <a:r>
              <a:rPr kumimoji="1" lang="en-US" altLang="zh-CN" sz="2800" b="1" i="1" dirty="0" smtClean="0">
                <a:latin typeface="+mn-ea"/>
              </a:rPr>
              <a:t>A</a:t>
            </a:r>
            <a:endParaRPr kumimoji="1" lang="zh-CN" altLang="en-US" sz="2800" b="1" i="1" dirty="0">
              <a:latin typeface="+mn-ea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932040" y="2636912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频率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kumimoji="1"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979712" y="5157192"/>
            <a:ext cx="1728192" cy="954101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简谐振动表达式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207818" y="3294247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小结</a:t>
            </a:r>
          </a:p>
        </p:txBody>
      </p:sp>
      <p:sp>
        <p:nvSpPr>
          <p:cNvPr id="28" name="左大括号 33"/>
          <p:cNvSpPr>
            <a:spLocks/>
          </p:cNvSpPr>
          <p:nvPr/>
        </p:nvSpPr>
        <p:spPr bwMode="auto">
          <a:xfrm>
            <a:off x="1115616" y="1700808"/>
            <a:ext cx="650839" cy="3816424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932040" y="4437112"/>
            <a:ext cx="165618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初相位</a:t>
            </a:r>
            <a:r>
              <a:rPr kumimoji="1" lang="el-GR" altLang="zh-CN" sz="2800" b="1" i="1" dirty="0" smtClean="0">
                <a:latin typeface="Cambria Math"/>
                <a:ea typeface="Cambria Math"/>
              </a:rPr>
              <a:t>φ</a:t>
            </a:r>
            <a:endParaRPr kumimoji="1"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39952" y="5301208"/>
            <a:ext cx="4680520" cy="595222"/>
            <a:chOff x="3491880" y="5301208"/>
            <a:chExt cx="4680520" cy="595222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63888" y="5301208"/>
              <a:ext cx="4553982" cy="576064"/>
            </a:xfrm>
            <a:prstGeom prst="rect">
              <a:avLst/>
            </a:prstGeom>
            <a:noFill/>
          </p:spPr>
        </p:pic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3491880" y="5373216"/>
              <a:ext cx="4680520" cy="523214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square" lIns="91434" tIns="45717" rIns="91434" bIns="45717">
              <a:spAutoFit/>
            </a:bodyPr>
            <a:lstStyle/>
            <a:p>
              <a:pPr defTabSz="914784">
                <a:spcBef>
                  <a:spcPct val="50000"/>
                </a:spcBef>
              </a:pPr>
              <a:endParaRPr kumimoji="1" lang="zh-CN" altLang="en-US" sz="2800" b="1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779912" y="5661248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139952" y="1988840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 flipH="1">
            <a:off x="2663788" y="2816932"/>
            <a:ext cx="3599606" cy="71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427984" y="1052736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27984" y="1988840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499992" y="292494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499992" y="3789040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499992" y="4653136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右大括号 21"/>
          <p:cNvSpPr/>
          <p:nvPr/>
        </p:nvSpPr>
        <p:spPr>
          <a:xfrm>
            <a:off x="6444208" y="1988840"/>
            <a:ext cx="216024" cy="9361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804248" y="2204864"/>
            <a:ext cx="1296144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800" b="1" i="1" dirty="0" smtClean="0">
                <a:latin typeface="+mn-ea"/>
              </a:rPr>
              <a:t>=1/T</a:t>
            </a:r>
            <a:endParaRPr kumimoji="1"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656184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测    验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496944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．一水平弹簧振子做简谐振动，则下列说法中正确的是（</a:t>
            </a:r>
            <a:r>
              <a:rPr lang="en-US" sz="2800" b="1" dirty="0" smtClean="0"/>
              <a:t>       </a:t>
            </a:r>
            <a:r>
              <a:rPr lang="zh-CN" altLang="en-US" sz="2800" b="1" dirty="0" smtClean="0"/>
              <a:t>）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    A</a:t>
            </a:r>
            <a:r>
              <a:rPr lang="zh-CN" altLang="en-US" sz="2800" b="1" dirty="0" smtClean="0"/>
              <a:t>．若位移为负值，则速度一定为正值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    B</a:t>
            </a:r>
            <a:r>
              <a:rPr lang="zh-CN" altLang="en-US" sz="2800" b="1" dirty="0" smtClean="0"/>
              <a:t>．振子通过平衡位置时，速度为零，位移最大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    C</a:t>
            </a:r>
            <a:r>
              <a:rPr lang="zh-CN" altLang="en-US" sz="2800" b="1" dirty="0" smtClean="0"/>
              <a:t>．振子每次通过平衡位置时，位移相同，速度也一定相同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    D</a:t>
            </a:r>
            <a:r>
              <a:rPr lang="zh-CN" altLang="en-US" sz="2800" b="1" dirty="0" smtClean="0"/>
              <a:t>．振子每次通过同一位置时，其速度不一定相同，但位移一定相同</a:t>
            </a:r>
          </a:p>
        </p:txBody>
      </p:sp>
      <p:sp>
        <p:nvSpPr>
          <p:cNvPr id="5" name="五角星 4"/>
          <p:cNvSpPr/>
          <p:nvPr/>
        </p:nvSpPr>
        <p:spPr>
          <a:xfrm>
            <a:off x="395536" y="5085184"/>
            <a:ext cx="360040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96752"/>
            <a:ext cx="7992888" cy="401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/>
              <a:t>2.</a:t>
            </a:r>
            <a:r>
              <a:rPr lang="zh-CN" altLang="en-US" sz="2800" b="1" dirty="0" smtClean="0"/>
              <a:t>下列关于简谐振动的周期、频率、振幅的说法正确的是</a:t>
            </a:r>
            <a:r>
              <a:rPr lang="en-US" sz="2800" b="1" dirty="0" smtClean="0"/>
              <a:t>    (        )</a:t>
            </a:r>
            <a:endParaRPr lang="zh-CN" alt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A</a:t>
            </a:r>
            <a:r>
              <a:rPr lang="zh-CN" altLang="en-US" sz="2800" b="1" dirty="0" smtClean="0"/>
              <a:t>．振幅是矢量，方向是从平衡位置指向最大位移处</a:t>
            </a:r>
            <a:r>
              <a:rPr lang="en-US" sz="2800" b="1" dirty="0" smtClean="0"/>
              <a:t>   </a:t>
            </a:r>
            <a:endParaRPr lang="zh-CN" alt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B</a:t>
            </a:r>
            <a:r>
              <a:rPr lang="zh-CN" altLang="en-US" sz="2800" b="1" dirty="0" smtClean="0"/>
              <a:t>．周期和频率的乘积是个常数</a:t>
            </a:r>
          </a:p>
          <a:p>
            <a:pPr>
              <a:lnSpc>
                <a:spcPct val="130000"/>
              </a:lnSpc>
            </a:pPr>
            <a:r>
              <a:rPr lang="en-US" sz="2800" b="1" dirty="0" smtClean="0"/>
              <a:t>C</a:t>
            </a:r>
            <a:r>
              <a:rPr lang="zh-CN" altLang="en-US" sz="2800" b="1" dirty="0" smtClean="0"/>
              <a:t>．振幅增大，周期也必然增大，而频率减小</a:t>
            </a:r>
            <a:r>
              <a:rPr lang="en-US" sz="2800" b="1" dirty="0" smtClean="0"/>
              <a:t> </a:t>
            </a:r>
            <a:endParaRPr lang="zh-CN" altLang="en-US" sz="2800" b="1" dirty="0" smtClean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D</a:t>
            </a:r>
            <a:r>
              <a:rPr lang="zh-CN" altLang="en-US" sz="2800" b="1" dirty="0" smtClean="0"/>
              <a:t>．弹簧振子的频率只由弹簧的劲度系数决定</a:t>
            </a:r>
          </a:p>
        </p:txBody>
      </p:sp>
      <p:sp>
        <p:nvSpPr>
          <p:cNvPr id="5" name="五角星 4"/>
          <p:cNvSpPr/>
          <p:nvPr/>
        </p:nvSpPr>
        <p:spPr>
          <a:xfrm>
            <a:off x="107504" y="3501008"/>
            <a:ext cx="432048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振幅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5187741"/>
            <a:ext cx="7335420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描述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振动强弱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的物理量，常用字母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表示。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3789040"/>
            <a:ext cx="8064896" cy="115144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定义：</a:t>
            </a:r>
            <a:r>
              <a:rPr lang="zh-CN" altLang="en-US" sz="2800" b="1" dirty="0" smtClean="0"/>
              <a:t>振动物体离开平衡位置的最大距离叫振幅（</a:t>
            </a:r>
            <a:r>
              <a:rPr lang="en-US" altLang="zh-CN" sz="2800" b="1" dirty="0" smtClean="0"/>
              <a:t>amplitude</a:t>
            </a:r>
            <a:r>
              <a:rPr lang="zh-CN" altLang="en-US" sz="2800" b="1" dirty="0" smtClean="0"/>
              <a:t>）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5949280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振幅的两倍是做振动的物体运动范围的大小。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097" name="Picture 1" descr="C:\Users\Administrator\AppData\Roaming\Tencent\Users\565447412\QQ\WinTemp\RichOle\F}ZO~[@O@M9FRC3EJHPLVH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689" y="1484784"/>
            <a:ext cx="5616624" cy="21997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11560" y="2060848"/>
            <a:ext cx="7920880" cy="112425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just" defTabSz="914784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      对于一个给定的振动，位移是变化的，是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矢量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；振幅是一定的，是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标量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1196752"/>
            <a:ext cx="8064896" cy="5889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振幅和位移有什么区别？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3789040"/>
            <a:ext cx="8064896" cy="115144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just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振幅</a:t>
            </a:r>
            <a:r>
              <a:rPr lang="zh-CN" altLang="en-US" sz="2800" b="1" dirty="0" smtClean="0"/>
              <a:t>大，振动物体的位移不一定大，但其最大位移一定大！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5373216"/>
            <a:ext cx="8064896" cy="115144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algn="just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振幅的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大小</a:t>
            </a:r>
            <a:r>
              <a:rPr lang="zh-CN" altLang="en-US" sz="2800" b="1" dirty="0" smtClean="0"/>
              <a:t>，反应振动物体振动能量的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高低</a:t>
            </a:r>
            <a:r>
              <a:rPr lang="zh-CN" altLang="en-US" sz="2800" b="1" dirty="0" smtClean="0"/>
              <a:t>。振幅越大，振动能量越高。</a:t>
            </a:r>
          </a:p>
        </p:txBody>
      </p:sp>
    </p:spTree>
    <p:extLst>
      <p:ext uri="{BB962C8B-B14F-4D97-AF65-F5344CB8AC3E}">
        <p14:creationId xmlns=""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23528" y="692696"/>
            <a:ext cx="4248472" cy="3110458"/>
            <a:chOff x="899592" y="1052736"/>
            <a:chExt cx="4248472" cy="3110458"/>
          </a:xfrm>
        </p:grpSpPr>
        <p:grpSp>
          <p:nvGrpSpPr>
            <p:cNvPr id="12" name="组合 28"/>
            <p:cNvGrpSpPr/>
            <p:nvPr/>
          </p:nvGrpSpPr>
          <p:grpSpPr>
            <a:xfrm>
              <a:off x="899592" y="1052736"/>
              <a:ext cx="4248472" cy="3110458"/>
              <a:chOff x="899592" y="1052736"/>
              <a:chExt cx="4248472" cy="3110458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899592" y="1052736"/>
                <a:ext cx="4248472" cy="3110458"/>
                <a:chOff x="1691680" y="2204864"/>
                <a:chExt cx="4248472" cy="3110458"/>
              </a:xfrm>
            </p:grpSpPr>
            <p:pic>
              <p:nvPicPr>
                <p:cNvPr id="23" name="图片 22" descr="6597909793539900263.gif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91680" y="2204864"/>
                  <a:ext cx="4191000" cy="3048000"/>
                </a:xfrm>
                <a:prstGeom prst="rect">
                  <a:avLst/>
                </a:prstGeom>
              </p:spPr>
            </p:pic>
            <p:pic>
              <p:nvPicPr>
                <p:cNvPr id="24" name="Picture 3" descr="C:\Users\Administrator\AppData\Roaming\Tencent\Users\565447412\QQ\WinTemp\RichOle\O5}_87}46`@@IX1Z2NA6[)U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91680" y="2204864"/>
                  <a:ext cx="4248472" cy="123825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3" descr="C:\Users\Administrator\AppData\Roaming\Tencent\Users\565447412\QQ\WinTemp\RichOle\O5}_87}46`@@IX1Z2NA6[)U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1691680" y="4077072"/>
                  <a:ext cx="4248472" cy="1238250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16" name="直接箭头连接符 15"/>
              <p:cNvCxnSpPr/>
              <p:nvPr/>
            </p:nvCxnSpPr>
            <p:spPr>
              <a:xfrm>
                <a:off x="899592" y="3212976"/>
                <a:ext cx="4176464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349267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419872" y="3284984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39952" y="3284984"/>
                <a:ext cx="2880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284984"/>
                <a:ext cx="504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-A</a:t>
                </a:r>
                <a:endParaRPr lang="zh-CN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rot="5400000">
                <a:off x="421275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2772594" y="3140174"/>
                <a:ext cx="144016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1259632" y="2348880"/>
              <a:ext cx="14401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周期和频率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11560" y="5229200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问：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一次全振动中，振动路程和振幅的关系？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587727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4</a:t>
            </a:r>
            <a:r>
              <a:rPr lang="zh-CN" altLang="en-US" sz="2800" b="1" dirty="0" smtClean="0">
                <a:latin typeface="+mn-ea"/>
              </a:rPr>
              <a:t>倍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2132856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往复性、重复性、周期性！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11560" y="3717032"/>
            <a:ext cx="7848872" cy="1124257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全振动：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振动物体以相同速度相继通过同一位置所经历的过程。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83568" y="4824716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周期和频率之间的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关系？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7624" y="90872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如何来描述物体振动快慢？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83568" y="1628800"/>
            <a:ext cx="7848872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周期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period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）：</a:t>
            </a:r>
            <a:r>
              <a:rPr lang="zh-CN" altLang="en-US" sz="2800" b="1" dirty="0" smtClean="0"/>
              <a:t>做简谐运动的物体完成一次全振动所经历的时间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，用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表示，单位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83568" y="3226758"/>
            <a:ext cx="7848872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频率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frequency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）：单位时间内物体所作的完全振动的次数，用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表示，单位 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Hz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4797152"/>
            <a:ext cx="648072" cy="574358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296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83568" y="5733256"/>
            <a:ext cx="7848872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周期</a:t>
            </a:r>
            <a:r>
              <a:rPr lang="zh-CN" altLang="en-US" sz="2800" b="1" dirty="0" smtClean="0"/>
              <a:t>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频率</a:t>
            </a:r>
            <a:r>
              <a:rPr lang="zh-CN" altLang="en-US" sz="2800" b="1" dirty="0" smtClean="0"/>
              <a:t>越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大</a:t>
            </a:r>
            <a:r>
              <a:rPr lang="zh-CN" altLang="en-US" sz="2800" b="1" dirty="0" smtClean="0"/>
              <a:t>，物体振动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越快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83671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周期（或频率）与哪些因素有关？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806489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实验设计</a:t>
            </a:r>
            <a:r>
              <a:rPr lang="zh-CN" altLang="en-US" sz="2800" b="1" dirty="0" smtClean="0">
                <a:sym typeface="Wingdings" pitchFamily="2" charset="2"/>
              </a:rPr>
              <a:t>：</a:t>
            </a:r>
            <a:r>
              <a:rPr lang="zh-CN" altLang="en-US" sz="2800" b="1" dirty="0" smtClean="0"/>
              <a:t>测量不同振幅、不同振子质量和不同弹簧劲度系数下的周期。</a:t>
            </a:r>
            <a:endParaRPr lang="en-US" altLang="zh-CN" sz="28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3573016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怎样才能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减小实验误差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157192"/>
            <a:ext cx="8208912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通过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累积法</a:t>
            </a:r>
            <a:r>
              <a:rPr lang="zh-CN" altLang="en-US" sz="2800" b="1" dirty="0" smtClean="0"/>
              <a:t>，用秒表测出振子完成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b="1" dirty="0" smtClean="0"/>
              <a:t>次全振动的时间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/>
              <a:t>，则周期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89" name="Picture 1" descr="C:\Users\Administrator\AppData\Roaming\Tencent\Users\565447412\QQ\WinTemp\RichOle\EL{Q7{F2WPQ_}6QBIGJ$)(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2924944"/>
            <a:ext cx="4104456" cy="17281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1052736"/>
            <a:ext cx="21602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1043608" y="1700808"/>
            <a:ext cx="496855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）与振幅无关！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1043608" y="2456892"/>
            <a:ext cx="712879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）与弹簧的劲度系数关！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较大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较小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1043608" y="3212976"/>
            <a:ext cx="712879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（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3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）与振子质量有关！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较小，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较小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4221088"/>
            <a:ext cx="21602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结论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11560" y="4797152"/>
            <a:ext cx="7848872" cy="176385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 smtClean="0"/>
              <a:t>            </a:t>
            </a:r>
            <a:r>
              <a:rPr lang="zh-CN" altLang="en-US" sz="2800" b="1" dirty="0" smtClean="0"/>
              <a:t>弹簧振子作简谐振动时，其周期和频率与振幅和初始条件无关，是由系统的本身所决定的，所以又称为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固有周期和固有频率</a:t>
            </a:r>
            <a:r>
              <a:rPr lang="zh-CN" altLang="en-US" sz="2800" b="1" dirty="0" smtClean="0"/>
              <a:t>。</a:t>
            </a:r>
            <a:endParaRPr kumimoji="1"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776" y="4797152"/>
            <a:ext cx="4104456" cy="629105"/>
          </a:xfrm>
          <a:prstGeom prst="rect">
            <a:avLst/>
          </a:prstGeom>
          <a:noFill/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简谐振动的表达式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8" name="Picture 2" descr="C:\Users\Administrator\AppData\Roaming\Tencent\Users\565447412\QQ\WinTemp\RichOle\ITW4P~UR6DI~6UE9@31ZTT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412776"/>
            <a:ext cx="5040560" cy="215245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899592" y="3861048"/>
            <a:ext cx="6564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102BE"/>
                </a:solidFill>
                <a:latin typeface="Times New Roman" pitchFamily="18" charset="0"/>
                <a:cs typeface="Times New Roman" pitchFamily="18" charset="0"/>
              </a:rPr>
              <a:t>位移</a:t>
            </a:r>
            <a:r>
              <a:rPr lang="en-US" sz="2800" b="1" i="1" dirty="0" smtClean="0">
                <a:solidFill>
                  <a:srgbClr val="2102B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2102BE"/>
                </a:solidFill>
                <a:latin typeface="Times New Roman" pitchFamily="18" charset="0"/>
                <a:cs typeface="Times New Roman" pitchFamily="18" charset="0"/>
              </a:rPr>
              <a:t>表示函数值，用时间</a:t>
            </a:r>
            <a:r>
              <a:rPr lang="en-US" sz="2800" b="1" i="1" dirty="0" smtClean="0">
                <a:solidFill>
                  <a:srgbClr val="2102BE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2102BE"/>
                </a:solidFill>
                <a:latin typeface="Times New Roman" pitchFamily="18" charset="0"/>
                <a:cs typeface="Times New Roman" pitchFamily="18" charset="0"/>
              </a:rPr>
              <a:t>来表示自变量</a:t>
            </a:r>
            <a:endParaRPr lang="zh-CN" altLang="en-US" sz="2800" b="1" dirty="0">
              <a:solidFill>
                <a:srgbClr val="2102B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5949280"/>
            <a:ext cx="8424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简谐振动的方程可用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正弦函数</a:t>
            </a:r>
            <a:r>
              <a:rPr lang="zh-CN" altLang="en-US" sz="2800" b="1" dirty="0" smtClean="0"/>
              <a:t>（或余弦函数）来表示！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836712"/>
            <a:ext cx="21602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振幅？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87624" y="2276872"/>
            <a:ext cx="7200800" cy="1152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   位移的值在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-A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之间，振子离开平衡位置的最大值是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，即振幅。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7624" y="1628800"/>
            <a:ext cx="3888432" cy="523220"/>
            <a:chOff x="1259632" y="1700808"/>
            <a:chExt cx="3888432" cy="523220"/>
          </a:xfrm>
        </p:grpSpPr>
        <p:pic>
          <p:nvPicPr>
            <p:cNvPr id="30721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1700808"/>
              <a:ext cx="3384376" cy="50405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632" y="1700808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∵</a:t>
              </a:r>
              <a:endParaRPr lang="zh-CN" altLang="en-US" sz="2800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24128" y="1556792"/>
            <a:ext cx="2088232" cy="595228"/>
            <a:chOff x="5724128" y="1628800"/>
            <a:chExt cx="2088232" cy="595228"/>
          </a:xfrm>
        </p:grpSpPr>
        <p:pic>
          <p:nvPicPr>
            <p:cNvPr id="30723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72200" y="1628800"/>
              <a:ext cx="1440160" cy="53646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5724128" y="1700808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/>
                <a:t>∴</a:t>
              </a:r>
              <a:endParaRPr lang="zh-CN" altLang="en-US" sz="2800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3717032"/>
            <a:ext cx="21602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圆频率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71600" y="4437112"/>
            <a:ext cx="7776864" cy="523220"/>
            <a:chOff x="971600" y="4437112"/>
            <a:chExt cx="7776864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971600" y="4437112"/>
              <a:ext cx="2448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根据周期性有</a:t>
              </a:r>
              <a:endParaRPr lang="zh-CN" altLang="en-US" sz="2800" b="1" dirty="0"/>
            </a:p>
          </p:txBody>
        </p:sp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7864" y="4437112"/>
              <a:ext cx="5400600" cy="411741"/>
            </a:xfrm>
            <a:prstGeom prst="rect">
              <a:avLst/>
            </a:prstGeom>
            <a:noFill/>
          </p:spPr>
        </p:pic>
      </p:grp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5157192"/>
            <a:ext cx="4608512" cy="434686"/>
          </a:xfrm>
          <a:prstGeom prst="rect">
            <a:avLst/>
          </a:prstGeom>
          <a:noFill/>
        </p:spPr>
      </p:pic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51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71600" y="5877272"/>
            <a:ext cx="2094816" cy="661541"/>
            <a:chOff x="1331640" y="5949280"/>
            <a:chExt cx="2094816" cy="661541"/>
          </a:xfrm>
        </p:grpSpPr>
        <p:pic>
          <p:nvPicPr>
            <p:cNvPr id="30734" name="Picture 14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67744" y="5949280"/>
              <a:ext cx="1158712" cy="661541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331640" y="6021288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可得</a:t>
              </a:r>
              <a:endParaRPr lang="zh-CN" altLang="en-US" sz="2800" b="1" dirty="0"/>
            </a:p>
          </p:txBody>
        </p:sp>
      </p:grp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75856" y="59492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圆频率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940152" y="5949280"/>
            <a:ext cx="2275984" cy="523220"/>
            <a:chOff x="5940152" y="5949280"/>
            <a:chExt cx="2275984" cy="523220"/>
          </a:xfrm>
        </p:grpSpPr>
        <p:pic>
          <p:nvPicPr>
            <p:cNvPr id="30737" name="Picture 1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88224" y="5949280"/>
              <a:ext cx="1627912" cy="507459"/>
            </a:xfrm>
            <a:prstGeom prst="rect">
              <a:avLst/>
            </a:prstGeom>
            <a:noFill/>
          </p:spPr>
        </p:pic>
        <p:sp>
          <p:nvSpPr>
            <p:cNvPr id="33" name="TextBox 32"/>
            <p:cNvSpPr txBox="1"/>
            <p:nvPr/>
          </p:nvSpPr>
          <p:spPr>
            <a:xfrm>
              <a:off x="5940152" y="5949280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或</a:t>
              </a:r>
              <a:endParaRPr lang="zh-CN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1172</Words>
  <Application>Microsoft Office PowerPoint</Application>
  <PresentationFormat>全屏显示(4:3)</PresentationFormat>
  <Paragraphs>124</Paragraphs>
  <Slides>19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主题​​</vt:lpstr>
      <vt:lpstr>Equation</vt:lpstr>
      <vt:lpstr>   2.2 描述简谐振动的物理量                     1.振幅             2.周期和频率             3.简谐振动的表达式             4.相位             5.例题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</cp:lastModifiedBy>
  <cp:revision>227</cp:revision>
  <dcterms:created xsi:type="dcterms:W3CDTF">2017-06-28T03:02:51Z</dcterms:created>
  <dcterms:modified xsi:type="dcterms:W3CDTF">2017-08-09T05:17:33Z</dcterms:modified>
</cp:coreProperties>
</file>