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4" r:id="rId4"/>
    <p:sldId id="273" r:id="rId5"/>
    <p:sldId id="275" r:id="rId6"/>
    <p:sldId id="276" r:id="rId7"/>
    <p:sldId id="259" r:id="rId8"/>
    <p:sldId id="282" r:id="rId9"/>
    <p:sldId id="281" r:id="rId10"/>
    <p:sldId id="265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6A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35CBF-D7B6-486A-B631-E5CC2E757D5E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0920E-3EE9-401C-B912-D4671AFA2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70CCB-AF97-4100-8BC3-D296EC1775E1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A233C-AD38-427B-A422-BDC30AD44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1FE2E-998B-4E84-BD4E-1AE5BE98BCF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》-2.3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简谐振动的恢复力和能量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简谐振动的恢复力和能量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简谐振动的恢复力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简谐振动的能量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例题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920880" cy="4736976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/>
              <a:t> 一弹簧振子在竖直方向上做简谐振动时，则下列说法中正确的是 </a:t>
            </a:r>
            <a:r>
              <a:rPr lang="en-US" sz="2800" b="1" dirty="0" smtClean="0"/>
              <a:t>(</a:t>
            </a:r>
            <a:r>
              <a:rPr lang="zh-CN" altLang="en-US" sz="2800" b="1" dirty="0" smtClean="0"/>
              <a:t>　　</a:t>
            </a:r>
            <a:r>
              <a:rPr lang="en-US" sz="2800" b="1" dirty="0" smtClean="0"/>
              <a:t>)</a:t>
            </a:r>
            <a:endParaRPr lang="zh-CN" altLang="en-US" sz="2800" b="1" dirty="0" smtClean="0"/>
          </a:p>
          <a:p>
            <a:pPr>
              <a:lnSpc>
                <a:spcPct val="120000"/>
              </a:lnSpc>
            </a:pPr>
            <a:r>
              <a:rPr lang="en-US" sz="2800" b="1" dirty="0" smtClean="0"/>
              <a:t>A</a:t>
            </a:r>
            <a:r>
              <a:rPr lang="zh-CN" altLang="en-US" sz="2800" b="1" dirty="0" smtClean="0"/>
              <a:t>．在振动过程中，振子速度相同时，弹簧的长度也一定相同，弹性势能一定相等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B</a:t>
            </a:r>
            <a:r>
              <a:rPr lang="zh-CN" altLang="en-US" sz="2800" b="1" dirty="0" smtClean="0"/>
              <a:t>．振子从最低点向平衡位置运动过程中，弹簧弹性势能增加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C</a:t>
            </a:r>
            <a:r>
              <a:rPr lang="zh-CN" altLang="en-US" sz="2800" b="1" dirty="0" smtClean="0"/>
              <a:t>．振子在运动过程中的恢复力由弹簧的弹力和振子的重力的合力提供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D</a:t>
            </a:r>
            <a:r>
              <a:rPr lang="zh-CN" altLang="en-US" sz="2800" b="1" dirty="0" smtClean="0"/>
              <a:t>．振子在运动过程中，系统的机械能守恒</a:t>
            </a:r>
            <a:endParaRPr lang="zh-CN" altLang="en-US" sz="2800" b="1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800200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测    验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467544" y="4653136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467544" y="5661248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67544" y="2780928"/>
            <a:ext cx="6192688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降到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的过程中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小球的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动能逐渐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小球从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的上升过程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动能逐渐增加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小球从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降到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以及从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升到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的过程中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动能都是先增加后减少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小球在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所受合力不为零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611560" y="5013176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539552" y="6021288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836712"/>
            <a:ext cx="84249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一小球自某高处自由下落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落在并粘在直立于地面上的轻质弹簧上的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点处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点处弹簧被压缩到最短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并又将小球弹回。设过程中弹簧始终处于弹性形变的范围内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则以下判断中正确的是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   )</a:t>
            </a:r>
            <a:endParaRPr lang="en-US" altLang="zh-CN" sz="28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2708920"/>
            <a:ext cx="2076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992888" cy="4704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如图，滑块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系在两弹簧之间，弹簧的劲度系数分别为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，一开始两弹簧均处于自然状态，滑块处在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点（平衡位置），现向右拉动滑块，释放后滑块在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间振动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忽略阻力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，下列判断正确的是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．是简谐振动，且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OB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．是做简谐振动，但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OB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．恢复力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＝－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kx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．恢复力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＝－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kx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95536" y="3789040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23528" y="5301208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697" name="Picture 1" descr="C:\Users\Administrator\AppData\Roaming\Tencent\Users\565447412\QQ\WinTemp\RichOle\BRY6S0EB$PD68@E04)8N$)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797152"/>
            <a:ext cx="4352925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24744"/>
            <a:ext cx="8648150" cy="372439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一弹簧振子在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Aˊ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之间做简谐振动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取向右方向为正方向。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为平衡位置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Aˊ O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间的某点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则下列说法正确的是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           )</a:t>
            </a:r>
            <a:endParaRPr lang="zh-CN" alt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位移为正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加速度也为正；</a:t>
            </a:r>
          </a:p>
          <a:p>
            <a:pPr>
              <a:lnSpc>
                <a:spcPct val="13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位移为正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速度为负；</a:t>
            </a:r>
          </a:p>
          <a:p>
            <a:pPr>
              <a:lnSpc>
                <a:spcPct val="130000"/>
              </a:lnSpc>
            </a:pP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运动到</a:t>
            </a:r>
            <a:r>
              <a:rPr lang="en-US" sz="2600" b="1" i="1" spc="-5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点时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位移为负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加速度为正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速度可能为正；</a:t>
            </a:r>
            <a:endParaRPr lang="en-US" altLang="zh-CN" sz="2600" b="1" spc="-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运动到</a:t>
            </a:r>
            <a:r>
              <a:rPr lang="en-US" sz="2600" b="1" i="1" spc="-5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点时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位移为负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加速度为负</a:t>
            </a:r>
            <a:r>
              <a:rPr lang="en-US" sz="2600" b="1" spc="-5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600" b="1" spc="-50" dirty="0" smtClean="0">
                <a:latin typeface="Times New Roman" pitchFamily="18" charset="0"/>
                <a:cs typeface="Times New Roman" pitchFamily="18" charset="0"/>
              </a:rPr>
              <a:t>速度可能为负。</a:t>
            </a:r>
            <a:endParaRPr lang="zh-CN" altLang="en-US" sz="2800" b="1" spc="-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AutoShape 2" descr="http://img2.imgtn.bdimg.com/it/u=3883113925,133697923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http://img2.imgtn.bdimg.com/it/u=3883113925,133697923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0" name="AutoShape 6" descr="http://img2.imgtn.bdimg.com/it/u=3883113925,133697923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51520" y="3861048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4867275"/>
            <a:ext cx="4524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619672" y="4653136"/>
            <a:ext cx="5544616" cy="57583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弹簧振子为何会做往复运动？</a:t>
            </a:r>
            <a:endParaRPr kumimoji="1"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AutoShape 2" descr="http://img3.ph.126.net/BYFqkXEZ0iJVxN6qz0FNsg==/659790979353990026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0" name="Picture 4" descr="C:\Users\Administrator\AppData\Roaming\Tencent\Users\565447412\QQ\WinTemp\RichOle\1_25{1D7AOVWUXC0J(0X22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1340768"/>
            <a:ext cx="3700002" cy="2808312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 rot="5400000" flipH="1" flipV="1">
            <a:off x="3131840" y="3140968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99592" y="1052736"/>
            <a:ext cx="4248472" cy="3110458"/>
            <a:chOff x="899592" y="1052736"/>
            <a:chExt cx="4248472" cy="3110458"/>
          </a:xfrm>
        </p:grpSpPr>
        <p:grpSp>
          <p:nvGrpSpPr>
            <p:cNvPr id="29" name="组合 28"/>
            <p:cNvGrpSpPr/>
            <p:nvPr/>
          </p:nvGrpSpPr>
          <p:grpSpPr>
            <a:xfrm>
              <a:off x="899592" y="1052736"/>
              <a:ext cx="4248472" cy="3110458"/>
              <a:chOff x="899592" y="1052736"/>
              <a:chExt cx="4248472" cy="311045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99592" y="1052736"/>
                <a:ext cx="4248472" cy="3110458"/>
                <a:chOff x="1691680" y="2204864"/>
                <a:chExt cx="4248472" cy="3110458"/>
              </a:xfrm>
            </p:grpSpPr>
            <p:pic>
              <p:nvPicPr>
                <p:cNvPr id="12" name="图片 11" descr="6597909793539900263.gif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1680" y="2204864"/>
                  <a:ext cx="4191000" cy="3048000"/>
                </a:xfrm>
                <a:prstGeom prst="rect">
                  <a:avLst/>
                </a:prstGeom>
              </p:spPr>
            </p:pic>
            <p:pic>
              <p:nvPicPr>
                <p:cNvPr id="9219" name="Picture 3" descr="C:\Users\Administrator\AppData\Roaming\Tencent\Users\565447412\QQ\WinTemp\RichOle\O5}_87}46`@@IX1Z2NA6[)U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91680" y="2204864"/>
                  <a:ext cx="4248472" cy="1238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3" descr="C:\Users\Administrator\AppData\Roaming\Tencent\Users\565447412\QQ\WinTemp\RichOle\O5}_87}46`@@IX1Z2NA6[)U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91680" y="4077072"/>
                  <a:ext cx="4248472" cy="1238250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17" name="直接箭头连接符 16"/>
              <p:cNvCxnSpPr/>
              <p:nvPr/>
            </p:nvCxnSpPr>
            <p:spPr>
              <a:xfrm>
                <a:off x="899592" y="3212976"/>
                <a:ext cx="417646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349267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419872" y="3284984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39952" y="3284984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83768" y="3284984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-A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rot="5400000">
                <a:off x="421275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277259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1259632" y="2348880"/>
              <a:ext cx="14401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811682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简谐振动的恢复力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55172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弹性力</a:t>
            </a:r>
            <a:endParaRPr lang="zh-CN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43808" y="623731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惯性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C:\Users\Administrator\AppData\Roaming\Tencent\Users\565447412\QQ\WinTemp\RichOle\G0OQ`A%B6VS{T~Q7SI2YF{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692696"/>
            <a:ext cx="8848725" cy="4486275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691680" y="5229200"/>
            <a:ext cx="5472608" cy="72972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分析一下受力有什么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特点</a:t>
            </a:r>
            <a:r>
              <a:rPr lang="zh-CN" altLang="en-US" sz="2800" b="1" dirty="0" smtClean="0"/>
              <a:t>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609329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总是指向平衡位置！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827584" y="1124744"/>
            <a:ext cx="8064896" cy="1684410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恢复力</a:t>
            </a:r>
            <a:r>
              <a:rPr kumimoji="1" lang="zh-CN" altLang="en-US" sz="2800" b="1" dirty="0" smtClean="0">
                <a:latin typeface="+mn-ea"/>
              </a:rPr>
              <a:t>（又常称回复力）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：振动物体所受的合力</a:t>
            </a:r>
            <a:r>
              <a:rPr lang="zh-CN" altLang="en-US" sz="2800" b="1" dirty="0" smtClean="0"/>
              <a:t>与弹簧的伸长量成正比，而弹性力的方向则与位移相反，始终指向平衡位置。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3111646"/>
            <a:ext cx="1728192" cy="53211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394344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/>
              <a:t>为弹簧的劲度系数。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76634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̶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表示恢复力的方向与位移方向始终相反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58924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该表达式可用来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判断</a:t>
            </a:r>
            <a:r>
              <a:rPr lang="zh-CN" altLang="en-US" sz="2800" b="1" dirty="0" smtClean="0"/>
              <a:t>物体是否做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简谐振动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980728"/>
            <a:ext cx="1728192" cy="53211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11760" y="1772816"/>
            <a:ext cx="1440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i="1" spc="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400" spc="200" dirty="0" smtClean="0"/>
              <a:t>=</a:t>
            </a:r>
            <a:r>
              <a:rPr lang="en-US" altLang="zh-CN" sz="3400" i="1" spc="200" dirty="0" smtClean="0">
                <a:latin typeface="Times New Roman" pitchFamily="18" charset="0"/>
                <a:cs typeface="Times New Roman" pitchFamily="18" charset="0"/>
              </a:rPr>
              <a:t>ma</a:t>
            </a:r>
            <a:endParaRPr lang="zh-CN" altLang="en-US" sz="3400" i="1" spc="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067944" y="1124744"/>
            <a:ext cx="360040" cy="108012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947472"/>
            <a:ext cx="2058028" cy="1185384"/>
          </a:xfrm>
          <a:prstGeom prst="rect">
            <a:avLst/>
          </a:prstGeom>
          <a:noFill/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403648" y="2564904"/>
            <a:ext cx="6336704" cy="133296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振动物体从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最大位移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平衡位置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运动</a:t>
            </a:r>
            <a:endParaRPr lang="en-US" altLang="zh-CN" sz="2800" b="1" dirty="0" smtClean="0"/>
          </a:p>
          <a:p>
            <a:pPr marL="412943" indent="-412943" defTabSz="914784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同向，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不断减小，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加速运动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403648" y="4209834"/>
            <a:ext cx="6336704" cy="128346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振动物体从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平衡位置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最大位移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运动</a:t>
            </a:r>
            <a:endParaRPr lang="en-US" altLang="zh-CN" sz="2800" b="1" dirty="0" smtClean="0"/>
          </a:p>
          <a:p>
            <a:pPr marL="412943" indent="-412943" defTabSz="914784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反向，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不断增大，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减速运动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9752" y="5805264"/>
            <a:ext cx="4698722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简谐振动是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变加速运动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3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811682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简谐振动的能量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27584" y="1484784"/>
            <a:ext cx="7380312" cy="811783"/>
            <a:chOff x="1763688" y="1844824"/>
            <a:chExt cx="7380312" cy="8117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763688" y="1844824"/>
              <a:ext cx="5271572" cy="811783"/>
              <a:chOff x="971600" y="1628800"/>
              <a:chExt cx="5271572" cy="81178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971600" y="1844824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速度不断变化，动能</a:t>
                </a:r>
                <a:endParaRPr lang="zh-CN" altLang="en-US" sz="2800" b="1" dirty="0"/>
              </a:p>
            </p:txBody>
          </p:sp>
          <p:pic>
            <p:nvPicPr>
              <p:cNvPr id="28673" name="Picture 1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27984" y="1628800"/>
                <a:ext cx="1815188" cy="811783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7092280" y="2060848"/>
              <a:ext cx="2051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也不断变化。</a:t>
              </a:r>
              <a:endParaRPr lang="zh-CN" altLang="en-US" sz="28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7584" y="2756647"/>
            <a:ext cx="7236296" cy="788337"/>
            <a:chOff x="1547664" y="3140968"/>
            <a:chExt cx="7236296" cy="78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47664" y="3140968"/>
              <a:ext cx="5112568" cy="788337"/>
              <a:chOff x="1043608" y="2876382"/>
              <a:chExt cx="5112568" cy="78833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608" y="3068960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位移不断变化，势能</a:t>
                </a:r>
                <a:endParaRPr lang="zh-CN" altLang="en-US" sz="2800" b="1" dirty="0"/>
              </a:p>
            </p:txBody>
          </p:sp>
          <p:pic>
            <p:nvPicPr>
              <p:cNvPr id="286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99992" y="2876382"/>
                <a:ext cx="1656184" cy="788337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6732240" y="3284984"/>
              <a:ext cx="2051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也不断变化。</a:t>
              </a:r>
              <a:endParaRPr lang="zh-CN" altLang="en-US" sz="28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71800" y="508518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机械能守恒！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02128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简谐振动能量与振幅有关，振幅越大，振动能量越大。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1520" y="4005064"/>
            <a:ext cx="8712968" cy="811783"/>
            <a:chOff x="1331640" y="4365104"/>
            <a:chExt cx="7128792" cy="811783"/>
          </a:xfrm>
        </p:grpSpPr>
        <p:grpSp>
          <p:nvGrpSpPr>
            <p:cNvPr id="24" name="组合 13"/>
            <p:cNvGrpSpPr/>
            <p:nvPr/>
          </p:nvGrpSpPr>
          <p:grpSpPr>
            <a:xfrm>
              <a:off x="1331640" y="4365104"/>
              <a:ext cx="5891564" cy="811783"/>
              <a:chOff x="2987824" y="3933056"/>
              <a:chExt cx="5891564" cy="811783"/>
            </a:xfrm>
          </p:grpSpPr>
          <p:pic>
            <p:nvPicPr>
              <p:cNvPr id="26" name="Picture 5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14209" y="3933056"/>
                <a:ext cx="4065179" cy="811783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987824" y="4077072"/>
                <a:ext cx="17085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总机械能量</a:t>
                </a:r>
                <a:endParaRPr lang="zh-CN" altLang="en-US" sz="28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380312" y="4509120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不变！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484784"/>
            <a:ext cx="8322185" cy="1296144"/>
          </a:xfrm>
          <a:prstGeom prst="rect">
            <a:avLst/>
          </a:prstGeom>
        </p:spPr>
        <p:txBody>
          <a:bodyPr lIns="91434" tIns="45717" rIns="91434" bIns="45717">
            <a:noAutofit/>
          </a:bodyPr>
          <a:lstStyle/>
          <a:p>
            <a:pPr algn="just"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证明：竖直悬挂的弹簧振子做简谐振动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AutoShape 1" descr="C:\Users\Administrator\AppData\Roaming\Tencent\Users\565447412\QQ\WinTemp\RichOle\}9MJ04Pv)E2D094]FHA6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AutoShape 2" descr="C:\Users\Administrator\AppData\Roaming\Tencent\Users\565447412\QQ\WinTemp\RichOle\}9MJ04Pv)E2D094]FHA6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AutoShape 3" descr="C:\Users\Administrator\AppData\Roaming\Tencent\Users\565447412\QQ\WinTemp\RichOle\}9MJ04Pv)E2D094]FHA6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2276872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证：</a:t>
            </a:r>
            <a:r>
              <a:rPr lang="zh-CN" altLang="en-US" sz="2800" b="1" dirty="0" smtClean="0"/>
              <a:t>在平衡位置，设弹簧伸长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baseline="-25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321297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sz="3200" b="1" spc="18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altLang="zh-CN" sz="3200" b="1" spc="18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200" b="1" spc="18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3861048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当向下拉动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时，弹簧所受的合力为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4941168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b="1" spc="180" dirty="0" smtClean="0"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spc="18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US" altLang="zh-CN" sz="3200" b="1" spc="18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spc="18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mg</a:t>
            </a:r>
            <a:endParaRPr lang="en-US" altLang="zh-CN" sz="3200" b="1" spc="18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  =-kx-kx</a:t>
            </a:r>
            <a:r>
              <a:rPr lang="en-US" altLang="zh-CN" sz="3200" b="1" spc="18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spc="18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mg</a:t>
            </a:r>
          </a:p>
          <a:p>
            <a:r>
              <a:rPr lang="en-US" altLang="zh-CN" sz="3200" b="1" i="1" spc="180" dirty="0" smtClean="0">
                <a:latin typeface="Times New Roman" pitchFamily="18" charset="0"/>
                <a:cs typeface="Times New Roman" pitchFamily="18" charset="0"/>
              </a:rPr>
              <a:t>  =-</a:t>
            </a:r>
            <a:r>
              <a:rPr lang="en-US" altLang="zh-CN" sz="3200" b="1" i="1" spc="180" dirty="0" err="1" smtClean="0">
                <a:latin typeface="Times New Roman" pitchFamily="18" charset="0"/>
                <a:cs typeface="Times New Roman" pitchFamily="18" charset="0"/>
              </a:rPr>
              <a:t>kx</a:t>
            </a:r>
            <a:endParaRPr lang="zh-CN" altLang="en-US" sz="3200" b="1" i="1" spc="18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616530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是简谐振动！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2060848"/>
            <a:ext cx="40862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499" grpId="0" build="p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9512" y="908720"/>
            <a:ext cx="6048672" cy="1296144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700" b="1" spc="-3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如图，质量分别为</a:t>
            </a:r>
            <a:r>
              <a:rPr lang="en-US" altLang="zh-CN" sz="2700" b="1" i="1" spc="-3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00" b="1" i="1" spc="-3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700" b="1" i="1" spc="-30" baseline="-25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700" b="1" i="1" spc="-3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00" b="1" i="1" spc="-3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两物体组成弹簧振子（弹簧劲度系数为</a:t>
            </a:r>
            <a:r>
              <a:rPr lang="en-US" altLang="zh-CN" sz="2700" b="1" i="1" spc="-3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），在振动过程中</a:t>
            </a:r>
            <a:r>
              <a:rPr lang="en-US" altLang="zh-CN" sz="2700" b="1" spc="-3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700" b="1" i="1" spc="-3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00" b="1" i="1" spc="-3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700" b="1" i="1" spc="-30" baseline="-25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700" b="1" i="1" spc="-3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00" b="1" i="1" spc="-3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始终保持相对静止，求在振动过程中</a:t>
            </a:r>
            <a:r>
              <a:rPr lang="en-US" sz="2700" b="1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受到的摩擦力</a:t>
            </a:r>
            <a:r>
              <a:rPr lang="en-US" sz="2700" b="1" i="1" spc="-3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700" b="1" i="1" spc="-3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与振子的位移</a:t>
            </a:r>
            <a:r>
              <a:rPr lang="en-US" sz="2700" b="1" i="1" spc="-3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700" b="1" spc="-30" dirty="0" smtClean="0">
                <a:latin typeface="Times New Roman" pitchFamily="18" charset="0"/>
                <a:cs typeface="Times New Roman" pitchFamily="18" charset="0"/>
              </a:rPr>
              <a:t>关系</a:t>
            </a:r>
            <a:r>
              <a:rPr kumimoji="0" lang="zh-CN" altLang="en-US" sz="27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700" b="1" i="0" u="none" strike="noStrike" kern="12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697" name="Picture 1" descr="C:\Users\Administrator\AppData\Roaming\Tencent\Users\565447412\QQ\WinTemp\RichOle\]]M8GJ7EZ}5KK4I$8[N2U2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1196752"/>
            <a:ext cx="2915816" cy="13871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3501008"/>
            <a:ext cx="770485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解析：</a:t>
            </a:r>
            <a:r>
              <a:rPr lang="zh-CN" altLang="en-US" sz="2800" b="1" dirty="0" smtClean="0"/>
              <a:t>在振动过程中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spc="-30" baseline="-25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始终保持相对静止，将其看成整体。受力分析得：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4869160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+m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kx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13"/>
          <p:cNvGrpSpPr/>
          <p:nvPr/>
        </p:nvGrpSpPr>
        <p:grpSpPr>
          <a:xfrm>
            <a:off x="4644008" y="4797152"/>
            <a:ext cx="2999217" cy="798512"/>
            <a:chOff x="899592" y="5301208"/>
            <a:chExt cx="2784028" cy="798512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5373216"/>
              <a:ext cx="202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可得：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－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49" name="Object 1" descr=" "/>
            <p:cNvGraphicFramePr>
              <a:graphicFrameLocks noChangeAspect="1"/>
            </p:cNvGraphicFramePr>
            <p:nvPr/>
          </p:nvGraphicFramePr>
          <p:xfrm>
            <a:off x="2704314" y="5301208"/>
            <a:ext cx="979306" cy="798512"/>
          </p:xfrm>
          <a:graphic>
            <a:graphicData uri="http://schemas.openxmlformats.org/presentationml/2006/ole">
              <p:oleObj spid="_x0000_s23554" name="Equation" r:id="rId5" imgW="586747" imgH="433682" progId="Equation.3">
                <p:embed/>
              </p:oleObj>
            </a:graphicData>
          </a:graphic>
        </p:graphicFrame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12"/>
          <p:cNvGrpSpPr/>
          <p:nvPr/>
        </p:nvGrpSpPr>
        <p:grpSpPr>
          <a:xfrm>
            <a:off x="467543" y="5877272"/>
            <a:ext cx="8496945" cy="908164"/>
            <a:chOff x="1995143" y="5445001"/>
            <a:chExt cx="6393281" cy="908164"/>
          </a:xfrm>
        </p:grpSpPr>
        <p:sp>
          <p:nvSpPr>
            <p:cNvPr id="9" name="矩形 8"/>
            <p:cNvSpPr/>
            <p:nvPr/>
          </p:nvSpPr>
          <p:spPr>
            <a:xfrm>
              <a:off x="1995143" y="5445224"/>
              <a:ext cx="5318305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受到的摩擦力提供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做加速运动</a:t>
              </a:r>
              <a:r>
                <a:rPr lang="en-US" sz="2800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i="1" baseline="-25000" dirty="0" smtClean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i="1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500" b="1" i="1" baseline="-25000" dirty="0" err="1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500" b="1" i="1" dirty="0" err="1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500" b="1" i="1" dirty="0" smtClean="0">
                  <a:latin typeface="Times New Roman" pitchFamily="18" charset="0"/>
                  <a:cs typeface="Times New Roman" pitchFamily="18" charset="0"/>
                </a:rPr>
                <a:t>=－</a:t>
              </a:r>
              <a:endParaRPr lang="zh-CN" altLang="en-US" sz="2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51" name="Object 3" descr=" "/>
            <p:cNvGraphicFramePr>
              <a:graphicFrameLocks noChangeAspect="1"/>
            </p:cNvGraphicFramePr>
            <p:nvPr/>
          </p:nvGraphicFramePr>
          <p:xfrm>
            <a:off x="7086766" y="5445001"/>
            <a:ext cx="856910" cy="715963"/>
          </p:xfrm>
          <a:graphic>
            <a:graphicData uri="http://schemas.openxmlformats.org/presentationml/2006/ole">
              <p:oleObj spid="_x0000_s23555" name="Equation" r:id="rId6" imgW="586747" imgH="433682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812360" y="544522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kx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771800" y="1556792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恢复力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71800" y="2636912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加速度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860032" y="4725144"/>
            <a:ext cx="3024336" cy="553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3000" b="1" dirty="0" smtClean="0">
                <a:latin typeface="Cambria Math"/>
                <a:ea typeface="Cambria Math"/>
              </a:rPr>
              <a:t>势能：</a:t>
            </a:r>
            <a:r>
              <a:rPr kumimoji="1" lang="en-US" altLang="zh-CN" sz="3000" b="1" i="1" dirty="0" smtClean="0">
                <a:latin typeface="Cambria Math"/>
                <a:ea typeface="Cambria Math"/>
              </a:rPr>
              <a:t> </a:t>
            </a:r>
            <a:endParaRPr kumimoji="1" lang="zh-CN" altLang="en-US" sz="3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644008" y="1556792"/>
            <a:ext cx="144016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800" b="1" i="1" spc="360" dirty="0" smtClean="0">
                <a:latin typeface="Times New Roman" pitchFamily="18" charset="0"/>
                <a:cs typeface="Times New Roman" pitchFamily="18" charset="0"/>
              </a:rPr>
              <a:t>F=-</a:t>
            </a:r>
            <a:r>
              <a:rPr kumimoji="1" lang="en-US" altLang="zh-CN" sz="2800" b="1" i="1" spc="360" dirty="0" err="1" smtClean="0">
                <a:latin typeface="Times New Roman" pitchFamily="18" charset="0"/>
                <a:cs typeface="Times New Roman" pitchFamily="18" charset="0"/>
              </a:rPr>
              <a:t>kx</a:t>
            </a:r>
            <a:endParaRPr kumimoji="1" lang="zh-CN" altLang="en-US" sz="2800" b="1" i="1" spc="36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716016" y="2636912"/>
            <a:ext cx="1872208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800" b="1" i="1" spc="360" dirty="0" smtClean="0">
                <a:latin typeface="Times New Roman" pitchFamily="18" charset="0"/>
                <a:cs typeface="Times New Roman" pitchFamily="18" charset="0"/>
              </a:rPr>
              <a:t>a=-</a:t>
            </a:r>
            <a:r>
              <a:rPr kumimoji="1" lang="en-US" altLang="zh-CN" sz="2800" b="1" i="1" spc="360" dirty="0" err="1" smtClean="0">
                <a:latin typeface="Times New Roman" pitchFamily="18" charset="0"/>
                <a:cs typeface="Times New Roman" pitchFamily="18" charset="0"/>
              </a:rPr>
              <a:t>kx</a:t>
            </a:r>
            <a:r>
              <a:rPr kumimoji="1" lang="en-US" altLang="zh-CN" sz="2800" b="1" i="1" spc="360" dirty="0" smtClean="0">
                <a:latin typeface="Times New Roman" pitchFamily="18" charset="0"/>
                <a:cs typeface="Times New Roman" pitchFamily="18" charset="0"/>
              </a:rPr>
              <a:t>/m</a:t>
            </a:r>
            <a:endParaRPr kumimoji="1" lang="zh-CN" altLang="en-US" sz="2800" b="1" i="1" spc="36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843808" y="4869160"/>
            <a:ext cx="1152128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能量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8" name="左大括号 33"/>
          <p:cNvSpPr>
            <a:spLocks/>
          </p:cNvSpPr>
          <p:nvPr/>
        </p:nvSpPr>
        <p:spPr bwMode="auto">
          <a:xfrm>
            <a:off x="1979712" y="1772816"/>
            <a:ext cx="650839" cy="3384376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4860032" y="3789040"/>
            <a:ext cx="2952328" cy="553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3000" b="1" dirty="0" smtClean="0">
                <a:latin typeface="+mn-ea"/>
                <a:cs typeface="Times New Roman" pitchFamily="18" charset="0"/>
              </a:rPr>
              <a:t>动能：</a:t>
            </a:r>
            <a:endParaRPr kumimoji="1" lang="zh-CN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139952" y="184482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39752" y="292494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11960" y="292494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1043608" y="3212976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小结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139952" y="508518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3599892" y="5049180"/>
            <a:ext cx="165618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27984" y="4221088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27984" y="508518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27984" y="5877272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860032" y="5733256"/>
            <a:ext cx="273630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Cambria Math"/>
                <a:ea typeface="Cambria Math"/>
              </a:rPr>
              <a:t>总机械能守恒</a:t>
            </a:r>
            <a:endParaRPr kumimoji="1"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789040"/>
            <a:ext cx="1671172" cy="504057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4725144"/>
            <a:ext cx="1656184" cy="504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722</Words>
  <Application>Microsoft Office PowerPoint</Application>
  <PresentationFormat>全屏显示(4:3)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Equation</vt:lpstr>
      <vt:lpstr>2.3 简谐振动的恢复力和能量      1.简谐振动的恢复力     2.简谐振动的能量     3.例题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251</cp:revision>
  <dcterms:created xsi:type="dcterms:W3CDTF">2017-06-28T03:02:51Z</dcterms:created>
  <dcterms:modified xsi:type="dcterms:W3CDTF">2017-08-09T05:18:43Z</dcterms:modified>
</cp:coreProperties>
</file>