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83" r:id="rId4"/>
    <p:sldId id="284" r:id="rId5"/>
    <p:sldId id="259" r:id="rId6"/>
    <p:sldId id="285" r:id="rId7"/>
    <p:sldId id="272" r:id="rId8"/>
    <p:sldId id="273" r:id="rId9"/>
    <p:sldId id="287" r:id="rId10"/>
    <p:sldId id="286" r:id="rId11"/>
    <p:sldId id="289" r:id="rId12"/>
    <p:sldId id="291" r:id="rId13"/>
    <p:sldId id="282" r:id="rId14"/>
    <p:sldId id="27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4C229-EB22-480A-8C2F-4550AB14B2CD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5E4DD-9B50-402A-8ADA-875DE31A96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5E4DD-9B50-402A-8ADA-875DE31A96D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5E4DD-9B50-402A-8ADA-875DE31A96D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85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48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0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2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0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9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E470D2-7578-4080-8B06-0754C9153D97}" type="datetimeFigureOut">
              <a:rPr lang="zh-CN" altLang="en-US" smtClean="0"/>
              <a:pPr/>
              <a:t>2018/9/26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F5B524-74DD-4674-8A6C-278BC1EDF0C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4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7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71626"/>
            <a:ext cx="9144000" cy="492443"/>
          </a:xfrm>
          <a:prstGeom prst="rect">
            <a:avLst/>
          </a:prstGeom>
          <a:noFill/>
          <a:ln>
            <a:noFill/>
          </a:ln>
          <a:effectLst>
            <a:glow rad="127000">
              <a:srgbClr val="00B0F0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大学物理预修</a:t>
            </a:r>
            <a:r>
              <a:rPr lang="en-US" altLang="zh-CN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》-2.4</a:t>
            </a:r>
            <a:r>
              <a:rPr lang="zh-CN" altLang="en-US" sz="2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单摆</a:t>
            </a:r>
            <a:endParaRPr lang="zh-CN" altLang="en-US" sz="2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ctrTitle"/>
          </p:nvPr>
        </p:nvSpPr>
        <p:spPr bwMode="auto">
          <a:xfrm>
            <a:off x="539552" y="908720"/>
            <a:ext cx="77724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 anchor="ctr">
            <a:normAutofit/>
          </a:bodyPr>
          <a:lstStyle/>
          <a:p>
            <a:pPr defTabSz="914784">
              <a:lnSpc>
                <a:spcPct val="150000"/>
              </a:lnSpc>
              <a:defRPr/>
            </a:pP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kumimoji="1" lang="zh-CN" altLang="en-US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单摆</a:t>
            </a:r>
            <a: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en-US" altLang="zh-CN" sz="4300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160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2675" indent="258763" algn="l" defTabSz="914784">
              <a:lnSpc>
                <a:spcPct val="180000"/>
              </a:lnSpc>
              <a:defRPr/>
            </a:pPr>
            <a:r>
              <a:rPr kumimoji="1" lang="en-US" altLang="zh-CN" sz="33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1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单摆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2.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单摆的恢复力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3.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单摆的周期</a:t>
            </a: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/>
            </a:r>
            <a:b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</a:br>
            <a:r>
              <a:rPr kumimoji="1" lang="en-US" altLang="zh-CN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4.</a:t>
            </a:r>
            <a:r>
              <a:rPr kumimoji="1" lang="zh-CN" altLang="en-US" sz="33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例题</a:t>
            </a:r>
            <a:endParaRPr kumimoji="1" lang="en-US" altLang="zh-CN" sz="33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899592" y="836712"/>
            <a:ext cx="3024336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单摆的能量</a:t>
            </a:r>
            <a:endParaRPr kumimoji="1"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3501008"/>
            <a:ext cx="7272808" cy="11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/>
              <a:t>    单摆在运动时，动能和重力势能相互转化，机械能的总量保持不变。</a:t>
            </a:r>
            <a:endParaRPr lang="zh-CN" altLang="en-US" sz="2800" b="1" dirty="0"/>
          </a:p>
        </p:txBody>
      </p:sp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547664" y="1556792"/>
            <a:ext cx="3600400" cy="1028700"/>
            <a:chOff x="1403648" y="1628800"/>
            <a:chExt cx="3196134" cy="1028700"/>
          </a:xfrm>
        </p:grpSpPr>
        <p:sp>
          <p:nvSpPr>
            <p:cNvPr id="4" name="TextBox 3"/>
            <p:cNvSpPr txBox="1"/>
            <p:nvPr/>
          </p:nvSpPr>
          <p:spPr>
            <a:xfrm>
              <a:off x="1403648" y="1916832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动能</a:t>
              </a:r>
              <a:r>
                <a:rPr lang="en-US" altLang="zh-CN" sz="2800" b="1" dirty="0" smtClean="0"/>
                <a:t>:  </a:t>
              </a:r>
              <a:endParaRPr lang="zh-CN" altLang="en-US" sz="2800" b="1" dirty="0"/>
            </a:p>
          </p:txBody>
        </p:sp>
        <p:pic>
          <p:nvPicPr>
            <p:cNvPr id="67585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67744" y="1628800"/>
              <a:ext cx="2332038" cy="1028700"/>
            </a:xfrm>
            <a:prstGeom prst="rect">
              <a:avLst/>
            </a:prstGeom>
            <a:noFill/>
          </p:spPr>
        </p:pic>
      </p:grpSp>
      <p:sp>
        <p:nvSpPr>
          <p:cNvPr id="8" name="TextBox 7"/>
          <p:cNvSpPr txBox="1"/>
          <p:nvPr/>
        </p:nvSpPr>
        <p:spPr>
          <a:xfrm>
            <a:off x="1547664" y="2636912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重力势能：</a:t>
            </a:r>
            <a:r>
              <a:rPr lang="en-US" altLang="zh-CN" sz="3200" b="1" i="1" spc="180" dirty="0" err="1" smtClean="0">
                <a:latin typeface="Times New Roman" pitchFamily="18" charset="0"/>
                <a:cs typeface="Times New Roman" pitchFamily="18" charset="0"/>
              </a:rPr>
              <a:t>mgh</a:t>
            </a:r>
            <a:endParaRPr lang="zh-CN" altLang="en-US" sz="3200" b="1" i="1" spc="180" dirty="0"/>
          </a:p>
        </p:txBody>
      </p:sp>
      <p:sp>
        <p:nvSpPr>
          <p:cNvPr id="9" name="TextBox 8"/>
          <p:cNvSpPr txBox="1"/>
          <p:nvPr/>
        </p:nvSpPr>
        <p:spPr>
          <a:xfrm>
            <a:off x="1259632" y="5013176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最高点：动能最小，重力势能最大。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5733256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最低点：动能最大，重力势能最小。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908720"/>
            <a:ext cx="88204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5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单摆摆长为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1 m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，做简谐运动，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点在悬点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的正下方，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点与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相距为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4 m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之间是光滑水平面，当摆球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到左侧最大位移处时，小球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点以某一速度匀速地向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点运动，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二球在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点迎面相遇，求小球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的速度大小。（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取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9.8 m/s</a:t>
            </a:r>
            <a:r>
              <a:rPr lang="en-US" sz="25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500" b="1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948264" y="2780928"/>
            <a:ext cx="2195736" cy="3168352"/>
            <a:chOff x="6300192" y="3501008"/>
            <a:chExt cx="2376264" cy="3168352"/>
          </a:xfrm>
        </p:grpSpPr>
        <p:pic>
          <p:nvPicPr>
            <p:cNvPr id="4" name="图片 3" descr="图2-4-4.tif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0192" y="3501008"/>
              <a:ext cx="2376264" cy="3168352"/>
            </a:xfrm>
            <a:prstGeom prst="rect">
              <a:avLst/>
            </a:prstGeom>
          </p:spPr>
        </p:pic>
        <p:pic>
          <p:nvPicPr>
            <p:cNvPr id="69633" name="Picture 1" descr="C:\Users\Administrator\AppData\Roaming\Tencent\Users\565447412\QQ\WinTemp\RichOle\QA1)QTXU)QYNYUTPBJ_HPFR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88224" y="6165304"/>
              <a:ext cx="1438275" cy="360040"/>
            </a:xfrm>
            <a:prstGeom prst="rect">
              <a:avLst/>
            </a:prstGeom>
            <a:noFill/>
          </p:spPr>
        </p:pic>
      </p:grpSp>
      <p:sp>
        <p:nvSpPr>
          <p:cNvPr id="7" name="TextBox 6"/>
          <p:cNvSpPr txBox="1"/>
          <p:nvPr/>
        </p:nvSpPr>
        <p:spPr>
          <a:xfrm>
            <a:off x="323528" y="2708920"/>
            <a:ext cx="6984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将摆长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=1 m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=9.8 m/s</a:t>
            </a:r>
            <a:r>
              <a:rPr lang="en-US" sz="26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带入单摆的周期   公式可得</a:t>
            </a:r>
          </a:p>
          <a:p>
            <a:endParaRPr lang="zh-CN" alt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9552" y="4437112"/>
            <a:ext cx="64087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预使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二球在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点迎面相遇，则需满足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点运动到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点的时间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5517232"/>
            <a:ext cx="3384376" cy="771895"/>
          </a:xfrm>
          <a:prstGeom prst="rect">
            <a:avLst/>
          </a:prstGeom>
          <a:noFill/>
        </p:spPr>
      </p:pic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716016" y="5517232"/>
            <a:ext cx="2725539" cy="754063"/>
            <a:chOff x="4860032" y="5517232"/>
            <a:chExt cx="2725539" cy="754063"/>
          </a:xfrm>
        </p:grpSpPr>
        <p:pic>
          <p:nvPicPr>
            <p:cNvPr id="10246" name="Picture 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36096" y="5517232"/>
              <a:ext cx="2149475" cy="754063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4860032" y="5733256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则：</a:t>
              </a:r>
              <a:endParaRPr lang="zh-CN" altLang="en-US" sz="2400" b="1" dirty="0"/>
            </a:p>
          </p:txBody>
        </p:sp>
      </p:grp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6381328"/>
            <a:ext cx="1600200" cy="388938"/>
          </a:xfrm>
          <a:prstGeom prst="rect">
            <a:avLst/>
          </a:prstGeom>
          <a:noFill/>
        </p:spPr>
      </p:pic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8461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555776" y="3356992"/>
            <a:ext cx="3024336" cy="973243"/>
            <a:chOff x="2555776" y="3356992"/>
            <a:chExt cx="3024336" cy="973243"/>
          </a:xfrm>
        </p:grpSpPr>
        <p:pic>
          <p:nvPicPr>
            <p:cNvPr id="10241" name="Picture 1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55776" y="3356992"/>
              <a:ext cx="2448272" cy="973243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5076056" y="3501008"/>
              <a:ext cx="504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zh-CN" altLang="en-US" sz="32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067944" y="692696"/>
            <a:ext cx="121920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摆球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067944" y="1484784"/>
            <a:ext cx="121920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悬线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907704" y="980728"/>
            <a:ext cx="121920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</a:rPr>
              <a:t>单摆</a:t>
            </a:r>
            <a:endParaRPr kumimoji="1"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907704" y="2276872"/>
            <a:ext cx="1524000" cy="954101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单摆的恢复力</a:t>
            </a:r>
            <a:endParaRPr kumimoji="1" lang="zh-CN" altLang="en-US" sz="2800" b="1" dirty="0">
              <a:latin typeface="+mn-ea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563888" y="2708920"/>
            <a:ext cx="381000" cy="153403"/>
            <a:chOff x="4320" y="3360"/>
            <a:chExt cx="240" cy="96"/>
          </a:xfrm>
        </p:grpSpPr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4320" y="3360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4320" y="3456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139952" y="2420888"/>
            <a:ext cx="2952328" cy="76943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endParaRPr kumimoji="1" lang="zh-CN" altLang="en-US" sz="4400" b="1" dirty="0">
              <a:latin typeface="+mn-ea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907704" y="3573016"/>
            <a:ext cx="1524000" cy="954101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单摆的周期</a:t>
            </a:r>
            <a:endParaRPr kumimoji="1" lang="zh-CN" altLang="en-US" sz="2800" b="1" dirty="0">
              <a:latin typeface="+mn-ea"/>
            </a:endParaRP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613448" y="4053009"/>
            <a:ext cx="381000" cy="153403"/>
            <a:chOff x="4320" y="3360"/>
            <a:chExt cx="240" cy="96"/>
          </a:xfrm>
        </p:grpSpPr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4320" y="3360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4320" y="3456"/>
              <a:ext cx="24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4283968" y="3501008"/>
            <a:ext cx="2808312" cy="1138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endParaRPr kumimoji="1" lang="zh-CN" altLang="en-US" sz="6800" b="1" dirty="0">
              <a:latin typeface="+mn-ea"/>
            </a:endParaRPr>
          </a:p>
        </p:txBody>
      </p:sp>
      <p:sp>
        <p:nvSpPr>
          <p:cNvPr id="27" name="左大括号 33"/>
          <p:cNvSpPr>
            <a:spLocks/>
          </p:cNvSpPr>
          <p:nvPr/>
        </p:nvSpPr>
        <p:spPr bwMode="auto">
          <a:xfrm>
            <a:off x="1115616" y="1060885"/>
            <a:ext cx="650839" cy="5008145"/>
          </a:xfrm>
          <a:prstGeom prst="leftBrace">
            <a:avLst>
              <a:gd name="adj1" fmla="val 0"/>
              <a:gd name="adj2" fmla="val 50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lIns="82589" tIns="41294" rIns="82589" bIns="41294"/>
          <a:lstStyle/>
          <a:p>
            <a:endParaRPr lang="zh-CN" altLang="en-US" sz="2800" b="1">
              <a:latin typeface="+mn-ea"/>
            </a:endParaRPr>
          </a:p>
        </p:txBody>
      </p:sp>
      <p:sp>
        <p:nvSpPr>
          <p:cNvPr id="28" name="右大括号 27"/>
          <p:cNvSpPr/>
          <p:nvPr/>
        </p:nvSpPr>
        <p:spPr>
          <a:xfrm rot="10800000">
            <a:off x="3203848" y="764704"/>
            <a:ext cx="762000" cy="114025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32"/>
          <p:cNvSpPr txBox="1">
            <a:spLocks noChangeArrowheads="1"/>
          </p:cNvSpPr>
          <p:nvPr/>
        </p:nvSpPr>
        <p:spPr bwMode="auto">
          <a:xfrm>
            <a:off x="207818" y="3294247"/>
            <a:ext cx="1246909" cy="51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589" tIns="41294" rIns="82589" bIns="41294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2" y="2420888"/>
            <a:ext cx="2133600" cy="731838"/>
          </a:xfrm>
          <a:prstGeom prst="rect">
            <a:avLst/>
          </a:prstGeom>
          <a:noFill/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501008"/>
            <a:ext cx="1800200" cy="1104183"/>
          </a:xfrm>
          <a:prstGeom prst="rect">
            <a:avLst/>
          </a:prstGeom>
          <a:noFill/>
        </p:spPr>
      </p:pic>
      <p:cxnSp>
        <p:nvCxnSpPr>
          <p:cNvPr id="23" name="直接连接符 22"/>
          <p:cNvCxnSpPr/>
          <p:nvPr/>
        </p:nvCxnSpPr>
        <p:spPr>
          <a:xfrm>
            <a:off x="1475656" y="2852936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475656" y="4005064"/>
            <a:ext cx="288032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1907704" y="5373216"/>
            <a:ext cx="1524000" cy="954101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单摆的能量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36" name="右大括号 35"/>
          <p:cNvSpPr/>
          <p:nvPr/>
        </p:nvSpPr>
        <p:spPr>
          <a:xfrm rot="10800000">
            <a:off x="3563888" y="5301208"/>
            <a:ext cx="762000" cy="114025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4499992" y="5013176"/>
            <a:ext cx="144016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动能</a:t>
            </a:r>
            <a:r>
              <a:rPr kumimoji="1"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800" b="1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endParaRPr kumimoji="1" lang="zh-CN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4499992" y="6021288"/>
            <a:ext cx="1512168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</a:rPr>
              <a:t>势能</a:t>
            </a:r>
            <a:r>
              <a:rPr kumimoji="1"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1" lang="en-US" altLang="zh-CN" sz="2800" b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endParaRPr kumimoji="1" lang="zh-CN" altLang="en-US" sz="28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右大括号 38"/>
          <p:cNvSpPr/>
          <p:nvPr/>
        </p:nvSpPr>
        <p:spPr>
          <a:xfrm>
            <a:off x="6228184" y="5157192"/>
            <a:ext cx="288032" cy="129614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6660232" y="5517232"/>
            <a:ext cx="2160240" cy="523214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algn="ctr" defTabSz="914784">
              <a:spcBef>
                <a:spcPct val="50000"/>
              </a:spcBef>
            </a:pPr>
            <a:r>
              <a:rPr kumimoji="1" lang="zh-CN" altLang="en-US" sz="2800" b="1" dirty="0" smtClean="0">
                <a:latin typeface="+mn-ea"/>
                <a:cs typeface="Times New Roman" pitchFamily="18" charset="0"/>
              </a:rPr>
              <a:t>机械能守恒</a:t>
            </a:r>
            <a:endParaRPr kumimoji="1"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3707904" y="783695"/>
            <a:ext cx="1656184" cy="52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589" tIns="41294" rIns="82589" bIns="41294">
            <a:spAutoFit/>
          </a:bodyPr>
          <a:lstStyle/>
          <a:p>
            <a:r>
              <a:rPr lang="zh-CN" altLang="en-US" sz="2900" b="1" dirty="0" smtClean="0">
                <a:latin typeface="微软雅黑" pitchFamily="34" charset="-122"/>
                <a:ea typeface="微软雅黑" pitchFamily="34" charset="-122"/>
              </a:rPr>
              <a:t>测    验</a:t>
            </a:r>
            <a:endParaRPr lang="zh-CN" altLang="en-US" sz="2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496944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．一个悬挂在电梯内的单摆，其周期增大为原来的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倍，则电梯的加速度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．方向向下，大小值为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/4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．方向向下，大小值为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/4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．方向向上，大小值为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/4</a:t>
            </a:r>
            <a:endParaRPr lang="zh-CN" alt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．方向向上，大小值为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/4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五角星 4"/>
          <p:cNvSpPr/>
          <p:nvPr/>
        </p:nvSpPr>
        <p:spPr>
          <a:xfrm>
            <a:off x="755576" y="3501008"/>
            <a:ext cx="360040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196752"/>
            <a:ext cx="8280920" cy="540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2.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在“利用单摆测重力加速度”的实验中，用米尺测得摆线长为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101.0cm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，用游标卡尺测得摆球直径为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20.00mm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，用秒表记录了单摆振动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次所用的时间为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203.0 s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。则：</a:t>
            </a:r>
          </a:p>
          <a:p>
            <a:pPr>
              <a:lnSpc>
                <a:spcPct val="11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(1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计算重力加速度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m/s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（取二位有效数字）</a:t>
            </a:r>
          </a:p>
          <a:p>
            <a:pPr>
              <a:lnSpc>
                <a:spcPct val="11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(2)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测得的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值偏小，可能原因是：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zh-CN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A.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测量摆线长度时，把摆线拉得过紧。</a:t>
            </a:r>
          </a:p>
          <a:p>
            <a:pPr>
              <a:lnSpc>
                <a:spcPct val="11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B.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摆线上端未系紧，导致振动中松动，摆线长度增加了。</a:t>
            </a:r>
          </a:p>
          <a:p>
            <a:pPr>
              <a:lnSpc>
                <a:spcPct val="11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C.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开始计时时，秒表延迟按下。</a:t>
            </a:r>
          </a:p>
          <a:p>
            <a:pPr>
              <a:lnSpc>
                <a:spcPct val="11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D.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误将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99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次全振动计为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次。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）为了减小实验误差，在实验中分别改变几次摆长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并测出相应的周期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，得出一组对应的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的数值。再以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为横坐标、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为纵坐标将所得数据连成直线，并求得该直线的斜率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。则重力加速度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。（用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表示）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3888" y="242088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9.8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五角星 9"/>
          <p:cNvSpPr/>
          <p:nvPr/>
        </p:nvSpPr>
        <p:spPr>
          <a:xfrm>
            <a:off x="395536" y="3645024"/>
            <a:ext cx="360040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19872" y="602128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8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animBg="1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211" name="Text Box 3"/>
          <p:cNvSpPr txBox="1">
            <a:spLocks noChangeArrowheads="1"/>
          </p:cNvSpPr>
          <p:nvPr/>
        </p:nvSpPr>
        <p:spPr bwMode="auto">
          <a:xfrm>
            <a:off x="336382" y="803289"/>
            <a:ext cx="3773168" cy="584769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/>
            <a:tailEnd/>
          </a:ln>
        </p:spPr>
        <p:txBody>
          <a:bodyPr wrap="square" lIns="91434" tIns="45717" rIns="91434" bIns="45717">
            <a:spAutoFit/>
          </a:bodyPr>
          <a:lstStyle/>
          <a:p>
            <a:pPr defTabSz="914784">
              <a:spcBef>
                <a:spcPct val="50000"/>
              </a:spcBef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单摆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395536" y="4203436"/>
            <a:ext cx="4190328" cy="514282"/>
          </a:xfrm>
          <a:prstGeom prst="rect">
            <a:avLst/>
          </a:prstGeom>
        </p:spPr>
        <p:txBody>
          <a:bodyPr wrap="non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是一种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理想化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模型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395536" y="5040354"/>
            <a:ext cx="7848872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悬线：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细、长、轻</a:t>
            </a:r>
            <a:r>
              <a:rPr lang="zh-CN" altLang="en-US" sz="2800" b="1" dirty="0" smtClean="0"/>
              <a:t>，伸缩可以忽略。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pic>
        <p:nvPicPr>
          <p:cNvPr id="41985" name="Picture 1" descr="C:\Users\Administrator\AppData\Roaming\Tencent\Users\565447412\QQ\WinTemp\RichOle\V)KBMZ@I4YUWPZ%A{_D@U)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0232" y="1700808"/>
            <a:ext cx="2276475" cy="3781425"/>
          </a:xfrm>
          <a:prstGeom prst="rect">
            <a:avLst/>
          </a:prstGeom>
          <a:noFill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395536" y="1556792"/>
            <a:ext cx="6696744" cy="2324008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b="1" dirty="0" smtClean="0"/>
              <a:t>用细线悬挂一个小球，细线 的质量和伸长可以忽略不计，球的直径与细线的长度相比也可以忽略，这样的装置就叫做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单摆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simple pendulum</a:t>
            </a:r>
            <a:r>
              <a:rPr lang="zh-CN" altLang="en-US" sz="2800" b="1" dirty="0" smtClean="0"/>
              <a:t>）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395536" y="5877272"/>
            <a:ext cx="7848872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摆球：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小、重</a:t>
            </a:r>
            <a:r>
              <a:rPr lang="zh-CN" altLang="en-US" sz="2800" b="1" dirty="0" smtClean="0"/>
              <a:t>，密度较大。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7919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187624" y="980729"/>
            <a:ext cx="1440160" cy="3600400"/>
            <a:chOff x="1835696" y="1268760"/>
            <a:chExt cx="1440160" cy="3629025"/>
          </a:xfrm>
        </p:grpSpPr>
        <p:pic>
          <p:nvPicPr>
            <p:cNvPr id="66561" name="Picture 1" descr="C:\Users\Administrator\AppData\Roaming\Tencent\Users\565447412\QQ\WinTemp\RichOle\~DZ8Y%{X614RKMM{_5}AKE5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35696" y="1268760"/>
              <a:ext cx="1371600" cy="3629025"/>
            </a:xfrm>
            <a:prstGeom prst="rect">
              <a:avLst/>
            </a:prstGeom>
            <a:noFill/>
          </p:spPr>
        </p:pic>
        <p:pic>
          <p:nvPicPr>
            <p:cNvPr id="66562" name="Picture 2" descr="C:\Users\Administrator\AppData\Roaming\Tencent\Users\565447412\QQ\WinTemp\RichOle\@@8V6U]ZVTHAK$Y5C3XD4P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87824" y="2996952"/>
              <a:ext cx="288032" cy="648072"/>
            </a:xfrm>
            <a:prstGeom prst="rect">
              <a:avLst/>
            </a:prstGeom>
            <a:noFill/>
          </p:spPr>
        </p:pic>
      </p:grpSp>
      <p:grpSp>
        <p:nvGrpSpPr>
          <p:cNvPr id="8" name="组合 7"/>
          <p:cNvGrpSpPr/>
          <p:nvPr/>
        </p:nvGrpSpPr>
        <p:grpSpPr>
          <a:xfrm>
            <a:off x="4716016" y="908720"/>
            <a:ext cx="3353431" cy="3744416"/>
            <a:chOff x="4716016" y="908720"/>
            <a:chExt cx="3353431" cy="3744416"/>
          </a:xfrm>
        </p:grpSpPr>
        <p:pic>
          <p:nvPicPr>
            <p:cNvPr id="66563" name="Picture 3" descr="C:\Users\Administrator\AppData\Roaming\Tencent\Users\565447412\QQ\WinTemp\RichOle\]X}BYINC(9J{RJ_[}0(@(T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16016" y="908720"/>
              <a:ext cx="3353431" cy="3744416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5868144" y="1844824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CN" sz="4000" i="1" dirty="0" smtClean="0">
                  <a:latin typeface="Cambria Math"/>
                  <a:ea typeface="Cambria Math"/>
                </a:rPr>
                <a:t>θ</a:t>
              </a:r>
              <a:endParaRPr lang="zh-CN" altLang="en-US" sz="4000" i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99592" y="537321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摆长：摆球重心到摆动圆弧圆心之间的距离。</a:t>
            </a:r>
            <a:endParaRPr lang="zh-CN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6165304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偏角：摆线与竖直方向的夹角。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19168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偏角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83768" y="2564904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6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800" b="1" baseline="-3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6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6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zh-CN" altLang="en-US" sz="3600" b="1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563888" y="764704"/>
            <a:ext cx="5580112" cy="6093296"/>
            <a:chOff x="3563888" y="764704"/>
            <a:chExt cx="5580112" cy="6093296"/>
          </a:xfrm>
        </p:grpSpPr>
        <p:grpSp>
          <p:nvGrpSpPr>
            <p:cNvPr id="8" name="组合 7"/>
            <p:cNvGrpSpPr/>
            <p:nvPr/>
          </p:nvGrpSpPr>
          <p:grpSpPr>
            <a:xfrm>
              <a:off x="3563888" y="764704"/>
              <a:ext cx="5580112" cy="6093296"/>
              <a:chOff x="1403648" y="2132856"/>
              <a:chExt cx="4392487" cy="3240360"/>
            </a:xfrm>
          </p:grpSpPr>
          <p:pic>
            <p:nvPicPr>
              <p:cNvPr id="3" name="Picture 11" descr="http://img4.ph.126.net/4W8nwiiLEO1BgPOL7o1dtg==/6597851519423639624.gif"/>
              <p:cNvPicPr>
                <a:picLocks noChangeAspect="1" noChangeArrowheads="1" noCrop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403648" y="2132856"/>
                <a:ext cx="4356484" cy="3168352"/>
              </a:xfrm>
              <a:prstGeom prst="rect">
                <a:avLst/>
              </a:prstGeom>
              <a:noFill/>
            </p:spPr>
          </p:pic>
          <p:pic>
            <p:nvPicPr>
              <p:cNvPr id="60417" name="Picture 1" descr="C:\Users\Administrator\AppData\Roaming\Tencent\Users\565447412\QQ\WinTemp\RichOle\T7F]AT15_MB$5)6@%F3(]]H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860032" y="2132856"/>
                <a:ext cx="936103" cy="3240360"/>
              </a:xfrm>
              <a:prstGeom prst="rect">
                <a:avLst/>
              </a:prstGeom>
              <a:noFill/>
            </p:spPr>
          </p:pic>
          <p:pic>
            <p:nvPicPr>
              <p:cNvPr id="5" name="Picture 1" descr="C:\Users\Administrator\AppData\Roaming\Tencent\Users\565447412\QQ\WinTemp\RichOle\T7F]AT15_MB$5)6@%F3(]]H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03648" y="2132856"/>
                <a:ext cx="1440160" cy="3168352"/>
              </a:xfrm>
              <a:prstGeom prst="rect">
                <a:avLst/>
              </a:prstGeom>
              <a:noFill/>
            </p:spPr>
          </p:pic>
          <p:pic>
            <p:nvPicPr>
              <p:cNvPr id="6" name="Picture 1" descr="C:\Users\Administrator\AppData\Roaming\Tencent\Users\565447412\QQ\WinTemp\RichOle\T7F]AT15_MB$5)6@%F3(]]H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627784" y="4437112"/>
                <a:ext cx="2232248" cy="864096"/>
              </a:xfrm>
              <a:prstGeom prst="rect">
                <a:avLst/>
              </a:prstGeom>
              <a:noFill/>
            </p:spPr>
          </p:pic>
          <p:pic>
            <p:nvPicPr>
              <p:cNvPr id="7" name="Picture 1" descr="C:\Users\Administrator\AppData\Roaming\Tencent\Users\565447412\QQ\WinTemp\RichOle\T7F]AT15_MB$5)6@%F3(]]H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843808" y="2132856"/>
                <a:ext cx="2016224" cy="648072"/>
              </a:xfrm>
              <a:prstGeom prst="rect">
                <a:avLst/>
              </a:prstGeom>
              <a:noFill/>
            </p:spPr>
          </p:pic>
        </p:grpSp>
        <p:pic>
          <p:nvPicPr>
            <p:cNvPr id="13314" name="Picture 2" descr="C:\Users\Administrator\AppData\Roaming\Tencent\Users\565447412\QQ\WinTemp\RichOle\(VKTARGFG`IXIN75)J9T)13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36296" y="2060848"/>
              <a:ext cx="609600" cy="228600"/>
            </a:xfrm>
            <a:prstGeom prst="rect">
              <a:avLst/>
            </a:prstGeom>
            <a:noFill/>
          </p:spPr>
        </p:pic>
      </p:grpSp>
      <p:sp>
        <p:nvSpPr>
          <p:cNvPr id="2" name="TextBox 1"/>
          <p:cNvSpPr txBox="1"/>
          <p:nvPr/>
        </p:nvSpPr>
        <p:spPr>
          <a:xfrm>
            <a:off x="683568" y="3477005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单摆是否做简谐振动？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83568" y="5445224"/>
            <a:ext cx="4392488" cy="533400"/>
            <a:chOff x="611560" y="5805264"/>
            <a:chExt cx="4392488" cy="533400"/>
          </a:xfrm>
        </p:grpSpPr>
        <p:grpSp>
          <p:nvGrpSpPr>
            <p:cNvPr id="16" name="组合 15"/>
            <p:cNvGrpSpPr/>
            <p:nvPr/>
          </p:nvGrpSpPr>
          <p:grpSpPr>
            <a:xfrm>
              <a:off x="611560" y="5805264"/>
              <a:ext cx="4211960" cy="533400"/>
              <a:chOff x="683568" y="5877272"/>
              <a:chExt cx="4211960" cy="53340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83568" y="5877272"/>
                <a:ext cx="42119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力</a:t>
                </a:r>
                <a:r>
                  <a:rPr lang="zh-CN" altLang="en-US" sz="2800" b="1" dirty="0" smtClean="0"/>
                  <a:t>是否满足</a:t>
                </a:r>
                <a:endParaRPr lang="zh-CN" altLang="en-US" sz="2800" b="1" dirty="0"/>
              </a:p>
            </p:txBody>
          </p:sp>
          <p:pic>
            <p:nvPicPr>
              <p:cNvPr id="60421" name="Picture 5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987824" y="5877272"/>
                <a:ext cx="1744663" cy="533400"/>
              </a:xfrm>
              <a:prstGeom prst="rect">
                <a:avLst/>
              </a:prstGeom>
              <a:noFill/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4644008" y="5805264"/>
              <a:ext cx="36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</a:rPr>
                <a:t>？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39552" y="908720"/>
            <a:ext cx="5184576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/>
              <a:t>摆球稍微拉离</a:t>
            </a:r>
            <a:r>
              <a:rPr lang="en-US" sz="2800" b="1" i="1" dirty="0" smtClean="0"/>
              <a:t>O</a:t>
            </a:r>
            <a:r>
              <a:rPr lang="zh-CN" altLang="en-US" sz="2800" b="1" dirty="0" smtClean="0"/>
              <a:t>处时，摆球就在</a:t>
            </a:r>
            <a:r>
              <a:rPr lang="en-US" sz="2800" b="1" i="1" dirty="0" smtClean="0"/>
              <a:t>O</a:t>
            </a:r>
            <a:r>
              <a:rPr lang="zh-CN" altLang="en-US" sz="2800" b="1" dirty="0" smtClean="0"/>
              <a:t>处附近往复运动。</a:t>
            </a:r>
            <a:endParaRPr lang="zh-CN" alt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568" y="446111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判断方法？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3568" y="2492896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往复性、重复性、周期性！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 algn="l" eaLnBrk="1" hangingPunct="1">
              <a:defRPr/>
            </a:pPr>
            <a:r>
              <a:rPr kumimoji="1"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单摆的恢复力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395536" y="1556792"/>
            <a:ext cx="5328592" cy="564104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平衡位置：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最低点</a:t>
            </a:r>
            <a:r>
              <a:rPr kumimoji="1" lang="en-US" altLang="zh-CN" sz="2800" b="1" i="1" dirty="0" smtClean="0">
                <a:latin typeface="宋体" panose="02010600030101010101" pitchFamily="2" charset="-122"/>
              </a:rPr>
              <a:t>O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940152" y="908720"/>
            <a:ext cx="2880975" cy="4536504"/>
            <a:chOff x="5940152" y="548680"/>
            <a:chExt cx="2880975" cy="4536504"/>
          </a:xfrm>
        </p:grpSpPr>
        <p:pic>
          <p:nvPicPr>
            <p:cNvPr id="12" name="图片 11" descr="图2-4-2 - 副本.tif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0152" y="548680"/>
              <a:ext cx="2880975" cy="4536504"/>
            </a:xfrm>
            <a:prstGeom prst="rect">
              <a:avLst/>
            </a:prstGeom>
          </p:spPr>
        </p:pic>
        <p:pic>
          <p:nvPicPr>
            <p:cNvPr id="39937" name="Picture 1" descr="C:\Users\Administrator\AppData\Roaming\Tencent\Users\565447412\QQ\WinTemp\RichOle\}H6PJAH$GBTYJ%}@N8}N}H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76256" y="4653136"/>
              <a:ext cx="936104" cy="288032"/>
            </a:xfrm>
            <a:prstGeom prst="rect">
              <a:avLst/>
            </a:prstGeom>
            <a:noFill/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395536" y="2348880"/>
            <a:ext cx="5328592" cy="583275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受力：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重力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mg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，拉力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755576" y="3140968"/>
            <a:ext cx="4536504" cy="643548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建立如图坐标，重力分解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971600" y="4005064"/>
            <a:ext cx="4968552" cy="1203701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沿着悬线方向：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28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，和</a:t>
            </a:r>
            <a:r>
              <a:rPr kumimoji="1" lang="en-US" altLang="zh-CN" sz="2800" b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方向相反，大小相等。</a:t>
            </a:r>
            <a:endParaRPr kumimoji="1" lang="zh-CN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1043608" y="5445224"/>
            <a:ext cx="5040560" cy="643548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latin typeface="宋体" panose="02010600030101010101" pitchFamily="2" charset="-122"/>
              </a:rPr>
              <a:t>垂直悬线方向：</a:t>
            </a:r>
            <a:r>
              <a:rPr kumimoji="1" lang="en-US" altLang="zh-CN" sz="2800" b="1" i="1" dirty="0" smtClean="0">
                <a:latin typeface="宋体" panose="02010600030101010101" pitchFamily="2" charset="-122"/>
              </a:rPr>
              <a:t>F </a:t>
            </a:r>
            <a:r>
              <a:rPr kumimoji="1" lang="en-US" altLang="zh-CN" sz="2800" b="1" dirty="0" smtClean="0">
                <a:latin typeface="宋体" panose="02010600030101010101" pitchFamily="2" charset="-122"/>
              </a:rPr>
              <a:t>=</a:t>
            </a:r>
            <a:r>
              <a:rPr kumimoji="1" lang="en-US" altLang="zh-CN" sz="2800" b="1" i="1" dirty="0" err="1" smtClean="0">
                <a:latin typeface="宋体" panose="02010600030101010101" pitchFamily="2" charset="-122"/>
              </a:rPr>
              <a:t>mgsin</a:t>
            </a:r>
            <a:r>
              <a:rPr kumimoji="1" lang="el-GR" altLang="zh-CN" sz="2800" b="1" i="1" dirty="0" smtClean="0">
                <a:latin typeface="Cambria Math"/>
                <a:ea typeface="Cambria Math"/>
              </a:rPr>
              <a:t>θ</a:t>
            </a:r>
            <a:endParaRPr kumimoji="1" lang="zh-CN" altLang="en-US" sz="2800" b="1" i="1" dirty="0">
              <a:latin typeface="宋体" panose="02010600030101010101" pitchFamily="2" charset="-122"/>
            </a:endParaRPr>
          </a:p>
        </p:txBody>
      </p:sp>
      <p:sp>
        <p:nvSpPr>
          <p:cNvPr id="20" name="左大括号 19"/>
          <p:cNvSpPr/>
          <p:nvPr/>
        </p:nvSpPr>
        <p:spPr>
          <a:xfrm>
            <a:off x="539552" y="4437112"/>
            <a:ext cx="432048" cy="1368152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52120" y="5445224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恢复力！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707904" y="6093296"/>
            <a:ext cx="1800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7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18" grpId="0"/>
      <p:bldP spid="19" grpId="0"/>
      <p:bldP spid="20" grpId="0" animBg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940152" y="908720"/>
            <a:ext cx="2880975" cy="4536504"/>
            <a:chOff x="5940152" y="548680"/>
            <a:chExt cx="2880975" cy="4536504"/>
          </a:xfrm>
        </p:grpSpPr>
        <p:pic>
          <p:nvPicPr>
            <p:cNvPr id="7" name="图片 6" descr="图2-4-2 - 副本.tif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0152" y="548680"/>
              <a:ext cx="2880975" cy="4536504"/>
            </a:xfrm>
            <a:prstGeom prst="rect">
              <a:avLst/>
            </a:prstGeom>
          </p:spPr>
        </p:pic>
        <p:pic>
          <p:nvPicPr>
            <p:cNvPr id="8" name="Picture 1" descr="C:\Users\Administrator\AppData\Roaming\Tencent\Users\565447412\QQ\WinTemp\RichOle\}H6PJAH$GBTYJ%}@N8}N}H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76256" y="4653136"/>
              <a:ext cx="936104" cy="288032"/>
            </a:xfrm>
            <a:prstGeom prst="rect">
              <a:avLst/>
            </a:prstGeom>
            <a:noFill/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683568" y="1628800"/>
            <a:ext cx="7200800" cy="643548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 smtClean="0"/>
              <a:t>位移的大小与弧长近似相等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OP=l</a:t>
            </a:r>
            <a:r>
              <a:rPr kumimoji="1" lang="el-GR" altLang="zh-CN" sz="2800" b="1" i="1" dirty="0" smtClean="0">
                <a:latin typeface="Times New Roman" pitchFamily="18" charset="0"/>
                <a:ea typeface="Cambria Math"/>
                <a:cs typeface="Times New Roman" pitchFamily="18" charset="0"/>
              </a:rPr>
              <a:t>θ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467544" y="4221088"/>
            <a:ext cx="5904656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r>
              <a:rPr lang="zh-CN" altLang="en-US" sz="2800" b="1" dirty="0" smtClean="0"/>
              <a:t>考虑力的方向与位移相反，可得</a:t>
            </a:r>
            <a:endParaRPr lang="zh-CN" altLang="en-US" sz="2800" b="1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0657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2420888"/>
            <a:ext cx="1752600" cy="533400"/>
          </a:xfrm>
          <a:prstGeom prst="rect">
            <a:avLst/>
          </a:prstGeom>
          <a:noFill/>
        </p:spPr>
      </p:pic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5736" y="3212976"/>
            <a:ext cx="1736725" cy="936625"/>
          </a:xfrm>
          <a:prstGeom prst="rect">
            <a:avLst/>
          </a:prstGeom>
          <a:noFill/>
        </p:spPr>
      </p:pic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4869160"/>
            <a:ext cx="2133600" cy="731838"/>
          </a:xfrm>
          <a:prstGeom prst="rect">
            <a:avLst/>
          </a:prstGeom>
          <a:noFill/>
        </p:spPr>
      </p:pic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0" y="731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55576" y="5733256"/>
            <a:ext cx="2046089" cy="936625"/>
            <a:chOff x="683568" y="5517232"/>
            <a:chExt cx="2046089" cy="93662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65C7BD99-ED99-4A44-B76C-881F0AD0CCC6}"/>
                </a:ext>
              </a:extLst>
            </p:cNvPr>
            <p:cNvSpPr/>
            <p:nvPr/>
          </p:nvSpPr>
          <p:spPr>
            <a:xfrm>
              <a:off x="683568" y="5733256"/>
              <a:ext cx="648072" cy="514282"/>
            </a:xfrm>
            <a:prstGeom prst="rect">
              <a:avLst/>
            </a:prstGeom>
          </p:spPr>
          <p:txBody>
            <a:bodyPr wrap="square" lIns="82589" tIns="41294" rIns="82589" bIns="41294">
              <a:spAutoFit/>
            </a:bodyPr>
            <a:lstStyle/>
            <a:p>
              <a:r>
                <a:rPr lang="zh-CN" altLang="en-US" sz="2800" b="1" dirty="0" smtClean="0"/>
                <a:t>令</a:t>
              </a:r>
              <a:endParaRPr lang="zh-CN" altLang="en-US" sz="2800" b="1" dirty="0"/>
            </a:p>
          </p:txBody>
        </p:sp>
        <p:pic>
          <p:nvPicPr>
            <p:cNvPr id="70664" name="Picture 8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59632" y="5517232"/>
              <a:ext cx="1470025" cy="936625"/>
            </a:xfrm>
            <a:prstGeom prst="rect">
              <a:avLst/>
            </a:prstGeom>
            <a:noFill/>
          </p:spPr>
        </p:pic>
      </p:grp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0" y="53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347864" y="5877272"/>
            <a:ext cx="2824783" cy="549841"/>
            <a:chOff x="3347864" y="5877272"/>
            <a:chExt cx="2824783" cy="549841"/>
          </a:xfrm>
        </p:grpSpPr>
        <p:pic>
          <p:nvPicPr>
            <p:cNvPr id="70669" name="Picture 13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27984" y="5877272"/>
              <a:ext cx="1744663" cy="533400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3347864" y="5903893"/>
              <a:ext cx="100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可得：</a:t>
              </a:r>
              <a:endParaRPr lang="zh-CN" altLang="en-US" sz="2800" b="1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6660232" y="587727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简谐振动！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67544" y="908720"/>
            <a:ext cx="5328592" cy="643548"/>
            <a:chOff x="467544" y="908720"/>
            <a:chExt cx="5328592" cy="64354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65C7BD99-ED99-4A44-B76C-881F0AD0CCC6}"/>
                </a:ext>
              </a:extLst>
            </p:cNvPr>
            <p:cNvSpPr/>
            <p:nvPr/>
          </p:nvSpPr>
          <p:spPr>
            <a:xfrm>
              <a:off x="467544" y="908720"/>
              <a:ext cx="5328592" cy="643548"/>
            </a:xfrm>
            <a:prstGeom prst="rect">
              <a:avLst/>
            </a:prstGeom>
          </p:spPr>
          <p:txBody>
            <a:bodyPr wrap="square" lIns="82589" tIns="41294" rIns="82589" bIns="41294">
              <a:spAutoFit/>
            </a:bodyPr>
            <a:lstStyle/>
            <a:p>
              <a:pPr marL="412943" indent="-412943" defTabSz="914784">
                <a:lnSpc>
                  <a:spcPct val="13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kumimoji="1" lang="zh-CN" altLang="en-US" sz="2800" b="1" dirty="0" smtClean="0">
                  <a:latin typeface="Times New Roman" pitchFamily="18" charset="0"/>
                  <a:ea typeface="Cambria Math"/>
                  <a:cs typeface="Times New Roman" pitchFamily="18" charset="0"/>
                </a:rPr>
                <a:t>当</a:t>
              </a:r>
              <a:r>
                <a:rPr kumimoji="1" lang="el-GR" altLang="zh-CN" sz="2800" b="1" i="1" dirty="0" smtClean="0">
                  <a:solidFill>
                    <a:srgbClr val="FF0000"/>
                  </a:solidFill>
                  <a:latin typeface="Cambria Math"/>
                  <a:ea typeface="Cambria Math"/>
                  <a:cs typeface="Times New Roman" pitchFamily="18" charset="0"/>
                </a:rPr>
                <a:t>θ</a:t>
              </a:r>
              <a:r>
                <a:rPr kumimoji="1" lang="zh-CN" altLang="en-US" sz="2800" b="1" dirty="0" smtClean="0">
                  <a:solidFill>
                    <a:srgbClr val="FF0000"/>
                  </a:solidFill>
                  <a:latin typeface="Cambria Math"/>
                  <a:ea typeface="Cambria Math"/>
                </a:rPr>
                <a:t>很小</a:t>
              </a:r>
              <a:r>
                <a:rPr kumimoji="1" lang="zh-CN" altLang="en-US" sz="2800" b="1" dirty="0" smtClean="0">
                  <a:latin typeface="Cambria Math"/>
                  <a:ea typeface="Cambria Math"/>
                </a:rPr>
                <a:t>时（                 ）</a:t>
              </a:r>
              <a:endParaRPr kumimoji="1" lang="zh-CN" altLang="en-US" sz="2800" b="1" dirty="0">
                <a:latin typeface="宋体" panose="02010600030101010101" pitchFamily="2" charset="-122"/>
              </a:endParaRPr>
            </a:p>
          </p:txBody>
        </p:sp>
        <p:pic>
          <p:nvPicPr>
            <p:cNvPr id="36865" name="Picture 1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987824" y="980728"/>
              <a:ext cx="1333500" cy="54133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8" grpId="0"/>
      <p:bldP spid="2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372200" y="1052736"/>
            <a:ext cx="2592288" cy="4608512"/>
            <a:chOff x="5868144" y="1052736"/>
            <a:chExt cx="2592288" cy="4032448"/>
          </a:xfrm>
        </p:grpSpPr>
        <p:pic>
          <p:nvPicPr>
            <p:cNvPr id="7" name="图片 6" descr="图2-4-3 - 副本.tif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8144" y="1052736"/>
              <a:ext cx="2592288" cy="4032448"/>
            </a:xfrm>
            <a:prstGeom prst="rect">
              <a:avLst/>
            </a:prstGeom>
          </p:spPr>
        </p:pic>
        <p:pic>
          <p:nvPicPr>
            <p:cNvPr id="35841" name="Picture 1" descr="C:\Users\Administrator\AppData\Roaming\Tencent\Users\565447412\QQ\WinTemp\RichOle\{Q@$85`[}}WD~VZANT5BDC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60232" y="4653136"/>
              <a:ext cx="1228725" cy="390525"/>
            </a:xfrm>
            <a:prstGeom prst="rect">
              <a:avLst/>
            </a:prstGeom>
            <a:noFill/>
          </p:spPr>
        </p:pic>
      </p:grp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4856" y="696380"/>
            <a:ext cx="5665540" cy="71639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82589" tIns="41294" rIns="82589" bIns="41294" anchor="ctr"/>
          <a:lstStyle/>
          <a:p>
            <a:pPr>
              <a:defRPr/>
            </a:pPr>
            <a:r>
              <a:rPr kumimoji="1"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kumimoji="1"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单摆的周期</a:t>
            </a:r>
            <a:endParaRPr kumimoji="1"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600" y="1556792"/>
            <a:ext cx="4011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周期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与哪些因素有关？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539552" y="2996952"/>
            <a:ext cx="6336704" cy="643548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摆球质量和摆长长度相同，改变振幅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539552" y="3933056"/>
            <a:ext cx="6336704" cy="591290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摆长长度相同，改变摆球质量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zh-CN" altLang="en-US" sz="28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5048" y="227687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实验验证！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539552" y="4725144"/>
            <a:ext cx="6336704" cy="643548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摆球质量相同，改变摆长长度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zh-CN" altLang="en-US" sz="28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75048" y="5517232"/>
            <a:ext cx="8568952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结论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与振幅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摆球的质量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无关！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与摆长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有关，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越长，</a:t>
            </a: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越长。</a:t>
            </a:r>
            <a:endParaRPr kumimoji="0" lang="zh-CN" sz="28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  <p:bldP spid="16" grpId="0"/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899592" y="836712"/>
            <a:ext cx="3024336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周期表达式？</a:t>
            </a:r>
            <a:endParaRPr kumimoji="1"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15616" y="3068960"/>
            <a:ext cx="720080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/>
              <a:t>周期决定于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摆长</a:t>
            </a:r>
            <a:r>
              <a:rPr lang="zh-CN" altLang="en-US" sz="2800" b="1" dirty="0" smtClean="0"/>
              <a:t>和该处的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重力加速度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899592" y="4149080"/>
            <a:ext cx="3960440" cy="514282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重力加速度</a:t>
            </a:r>
            <a:endParaRPr kumimoji="1"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0" y="78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0" y="78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0" y="517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187624" y="6093296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可以利用单摆测当地的重力加速度！</a:t>
            </a:r>
            <a:endParaRPr lang="zh-CN" altLang="en-US" sz="2800" b="1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4725144"/>
            <a:ext cx="1798638" cy="1096963"/>
          </a:xfrm>
          <a:prstGeom prst="rect">
            <a:avLst/>
          </a:prstGeom>
          <a:noFill/>
        </p:spPr>
      </p:pic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1268760"/>
            <a:ext cx="2049463" cy="1622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2" name="Picture 4" descr="C:\Users\Administrator\AppData\Roaming\Tencent\Users\565447412\QQ\WinTemp\RichOle\Y`T}7~YH7PXY_JDX_9YT@Y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15150" y="620688"/>
            <a:ext cx="2228850" cy="3676650"/>
          </a:xfrm>
          <a:prstGeom prst="rect">
            <a:avLst/>
          </a:prstGeom>
          <a:noFill/>
        </p:spPr>
      </p:pic>
      <p:grpSp>
        <p:nvGrpSpPr>
          <p:cNvPr id="12" name="组合 11"/>
          <p:cNvGrpSpPr/>
          <p:nvPr/>
        </p:nvGrpSpPr>
        <p:grpSpPr>
          <a:xfrm>
            <a:off x="5508104" y="4653136"/>
            <a:ext cx="3635896" cy="1308795"/>
            <a:chOff x="5099561" y="5085184"/>
            <a:chExt cx="4044440" cy="1308795"/>
          </a:xfrm>
        </p:grpSpPr>
        <p:pic>
          <p:nvPicPr>
            <p:cNvPr id="6861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99561" y="5085184"/>
              <a:ext cx="4044440" cy="1308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椭圆 10"/>
            <p:cNvSpPr/>
            <p:nvPr/>
          </p:nvSpPr>
          <p:spPr>
            <a:xfrm>
              <a:off x="5436096" y="5949280"/>
              <a:ext cx="288032" cy="28803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8611" name="Picture 3" descr="C:\Users\Administrator\AppData\Roaming\Tencent\Users\565447412\QQ\WinTemp\RichOle\XUQK]1%3I`(UJ]O[GMU53B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5400092" y="2240868"/>
            <a:ext cx="3456384" cy="50405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11560" y="90872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：怎样利用单摆测重力加速度？</a:t>
            </a:r>
            <a:endParaRPr lang="zh-CN" altLang="en-US" sz="28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7544" y="1484784"/>
            <a:ext cx="7200800" cy="1950959"/>
            <a:chOff x="1187624" y="1484784"/>
            <a:chExt cx="7344816" cy="1950959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35896" y="1484784"/>
              <a:ext cx="1798638" cy="1096963"/>
            </a:xfrm>
            <a:prstGeom prst="rect">
              <a:avLst/>
            </a:prstGeom>
            <a:noFill/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65C7BD99-ED99-4A44-B76C-881F0AD0CCC6}"/>
                </a:ext>
              </a:extLst>
            </p:cNvPr>
            <p:cNvSpPr/>
            <p:nvPr/>
          </p:nvSpPr>
          <p:spPr>
            <a:xfrm>
              <a:off x="1187624" y="1628800"/>
              <a:ext cx="7344816" cy="1806943"/>
            </a:xfrm>
            <a:prstGeom prst="rect">
              <a:avLst/>
            </a:prstGeom>
          </p:spPr>
          <p:txBody>
            <a:bodyPr wrap="square" lIns="82589" tIns="41294" rIns="82589" bIns="41294">
              <a:spAutoFit/>
            </a:bodyPr>
            <a:lstStyle/>
            <a:p>
              <a:pPr marL="412943" indent="-412943" defTabSz="914784">
                <a:lnSpc>
                  <a:spcPct val="200000"/>
                </a:lnSpc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kumimoji="1" lang="zh-CN" altLang="en-US" sz="2800" b="1" dirty="0" smtClean="0">
                  <a:solidFill>
                    <a:srgbClr val="FF0000"/>
                  </a:solidFill>
                  <a:latin typeface="+mn-ea"/>
                </a:rPr>
                <a:t>原理：</a:t>
              </a:r>
              <a:r>
                <a:rPr kumimoji="1" lang="zh-CN" altLang="en-US" sz="2800" b="1" dirty="0" smtClean="0">
                  <a:latin typeface="+mn-ea"/>
                </a:rPr>
                <a:t>根据</a:t>
              </a:r>
              <a:r>
                <a:rPr kumimoji="1" lang="zh-CN" altLang="en-US" sz="2800" b="1" dirty="0" smtClean="0">
                  <a:solidFill>
                    <a:srgbClr val="FF0000"/>
                  </a:solidFill>
                  <a:latin typeface="+mn-ea"/>
                </a:rPr>
                <a:t>           </a:t>
              </a:r>
              <a:r>
                <a:rPr kumimoji="1" lang="zh-CN" altLang="en-US" sz="2800" b="1" dirty="0" smtClean="0">
                  <a:latin typeface="+mn-ea"/>
                </a:rPr>
                <a:t>，测出单摆的</a:t>
              </a:r>
              <a:endParaRPr kumimoji="1" lang="en-US" altLang="zh-CN" sz="2800" b="1" dirty="0" smtClean="0">
                <a:latin typeface="+mn-ea"/>
              </a:endParaRPr>
            </a:p>
            <a:p>
              <a:pPr marL="412943" indent="-412943" defTabSz="914784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zh-CN" altLang="en-US" sz="2800" b="1" dirty="0" smtClean="0">
                  <a:latin typeface="+mn-ea"/>
                </a:rPr>
                <a:t>  摆长和周期，带入公式可得。</a:t>
              </a:r>
              <a:endParaRPr kumimoji="1" lang="zh-CN" altLang="en-US" sz="2800" b="1" dirty="0">
                <a:latin typeface="+mn-ea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467544" y="3724754"/>
            <a:ext cx="6192688" cy="1143428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摆长测试：</a:t>
            </a:r>
            <a:r>
              <a:rPr kumimoji="1" lang="zh-CN" altLang="en-US" sz="2800" b="1" dirty="0" smtClean="0">
                <a:latin typeface="+mn-ea"/>
              </a:rPr>
              <a:t>用米尺测悬线长度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kumimoji="1" lang="en-US" altLang="zh-CN" sz="28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sz="2800" b="1" dirty="0" smtClean="0">
                <a:latin typeface="+mn-ea"/>
              </a:rPr>
              <a:t>，用游标卡尺测摆球的直径，算出半径</a:t>
            </a:r>
            <a:r>
              <a:rPr kumimoji="1"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zh-CN" altLang="en-US" sz="2800" b="1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kumimoji="1" lang="zh-CN" altLang="en-US" sz="28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65C7BD99-ED99-4A44-B76C-881F0AD0CCC6}"/>
              </a:ext>
            </a:extLst>
          </p:cNvPr>
          <p:cNvSpPr/>
          <p:nvPr/>
        </p:nvSpPr>
        <p:spPr>
          <a:xfrm>
            <a:off x="467544" y="5157192"/>
            <a:ext cx="4752528" cy="1203701"/>
          </a:xfrm>
          <a:prstGeom prst="rect">
            <a:avLst/>
          </a:prstGeom>
        </p:spPr>
        <p:txBody>
          <a:bodyPr wrap="square" lIns="82589" tIns="41294" rIns="82589" bIns="41294">
            <a:spAutoFit/>
          </a:bodyPr>
          <a:lstStyle/>
          <a:p>
            <a:pPr marL="412943" indent="-412943" defTabSz="914784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周期测试：</a:t>
            </a:r>
            <a:r>
              <a:rPr kumimoji="1" lang="zh-CN" altLang="en-US" sz="2800" b="1" dirty="0" smtClean="0">
                <a:latin typeface="+mn-ea"/>
              </a:rPr>
              <a:t>用秒表多次测量取平均。</a:t>
            </a:r>
            <a:endParaRPr kumimoji="1"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8613" name="Picture 5" descr="C:\Users\Administrator\AppData\Roaming\Tencent\Users\565447412\QQ\WinTemp\RichOle\}FCR]%OR`{71F[R32Q174X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20272" y="4800600"/>
            <a:ext cx="1895475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830</Words>
  <Application>Microsoft Office PowerPoint</Application>
  <PresentationFormat>全屏显示(4:3)</PresentationFormat>
  <Paragraphs>92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2.4 单摆      1.单摆      2.单摆的恢复力      3.单摆的周期      4.例题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liyuan</cp:lastModifiedBy>
  <cp:revision>336</cp:revision>
  <dcterms:created xsi:type="dcterms:W3CDTF">2017-06-28T03:02:51Z</dcterms:created>
  <dcterms:modified xsi:type="dcterms:W3CDTF">2018-09-26T01:34:09Z</dcterms:modified>
</cp:coreProperties>
</file>