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0" r:id="rId3"/>
    <p:sldId id="258" r:id="rId4"/>
    <p:sldId id="283" r:id="rId5"/>
    <p:sldId id="259" r:id="rId6"/>
    <p:sldId id="272" r:id="rId7"/>
    <p:sldId id="294" r:id="rId8"/>
    <p:sldId id="292" r:id="rId9"/>
    <p:sldId id="293" r:id="rId10"/>
    <p:sldId id="282" r:id="rId11"/>
    <p:sldId id="27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2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21" autoAdjust="0"/>
  </p:normalViewPr>
  <p:slideViewPr>
    <p:cSldViewPr>
      <p:cViewPr varScale="1">
        <p:scale>
          <a:sx n="82" d="100"/>
          <a:sy n="82" d="100"/>
        </p:scale>
        <p:origin x="-146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4C229-EB22-480A-8C2F-4550AB14B2CD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5E4DD-9B50-402A-8ADA-875DE31A96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5E4DD-9B50-402A-8ADA-875DE31A96D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5E4DD-9B50-402A-8ADA-875DE31A96D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66253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5E4DD-9B50-402A-8ADA-875DE31A96D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3485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95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704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17708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365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85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1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520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90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73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50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1844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》-2.5 </a:t>
            </a:r>
            <a:r>
              <a:rPr lang="zh-CN" altLang="en-US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外力作用下的振动</a:t>
            </a:r>
            <a:endParaRPr lang="zh-CN" altLang="en-US" sz="2600" b="1" kern="1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386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539552" y="908720"/>
            <a:ext cx="77724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/>
          </a:bodyPr>
          <a:lstStyle/>
          <a:p>
            <a:pPr algn="l" defTabSz="914784">
              <a:lnSpc>
                <a:spcPct val="150000"/>
              </a:lnSpc>
              <a:defRPr/>
            </a:pP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2.5 </a:t>
            </a:r>
            <a:r>
              <a:rPr kumimoji="1" lang="zh-CN" altLang="en-US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外力作用下的振动</a:t>
            </a: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阻尼振动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/>
            </a:r>
            <a:b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</a:b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      2.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受迫振动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/>
            </a:r>
            <a:b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</a:b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      3.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共振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/>
            </a:r>
            <a:b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</a:b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      4.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例题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946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3707904" y="783695"/>
            <a:ext cx="1656184" cy="52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589" tIns="41294" rIns="82589" bIns="41294">
            <a:spAutoFit/>
          </a:bodyPr>
          <a:lstStyle/>
          <a:p>
            <a:r>
              <a:rPr lang="zh-CN" altLang="en-US" sz="2900" b="1" dirty="0" smtClean="0">
                <a:latin typeface="微软雅黑" pitchFamily="34" charset="-122"/>
                <a:ea typeface="微软雅黑" pitchFamily="34" charset="-122"/>
              </a:rPr>
              <a:t>测    验</a:t>
            </a:r>
            <a:endParaRPr lang="zh-CN" altLang="en-US" sz="2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8496944" cy="401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．已知有甲、乙两个弹簧振子，甲的固有频率是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150Hz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，乙的固有频率是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350Hz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，若它们均在频率是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300Hz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的驱动力作用下做受迫振动，则 （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．甲的振幅较大，振动频率是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150Hz    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 B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．乙的振幅较大，振动频率是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350Hz 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 C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．甲的振幅较大，振动频率是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300Hz     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 D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．乙的振幅较大，振动频率是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300Hz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五角星 4"/>
          <p:cNvSpPr/>
          <p:nvPr/>
        </p:nvSpPr>
        <p:spPr>
          <a:xfrm>
            <a:off x="467544" y="5085184"/>
            <a:ext cx="360040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2.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如图所示，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球振动后，通过水平细绳迫使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振动并达到稳定振动状态，下面说法中正确的是 （ ）</a:t>
            </a:r>
            <a:endParaRPr lang="en-US" altLang="zh-CN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20000"/>
              </a:lnSpc>
              <a:buAutoNum type="alphaUcPeriod"/>
            </a:pP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只有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振动周期相等</a:t>
            </a:r>
            <a:endParaRPr lang="en-US" altLang="zh-CN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20000"/>
              </a:lnSpc>
              <a:buAutoNum type="alphaUcPeriod"/>
            </a:pP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的振幅比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小</a:t>
            </a:r>
            <a:endParaRPr lang="en-US" altLang="zh-CN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20000"/>
              </a:lnSpc>
              <a:buAutoNum type="alphaUcPeriod"/>
            </a:pP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的振幅比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的振幅大</a:t>
            </a:r>
            <a:endParaRPr lang="en-US" altLang="zh-CN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20000"/>
              </a:lnSpc>
              <a:buAutoNum type="alphaUcPeriod"/>
            </a:pP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的振动周期相等</a:t>
            </a:r>
          </a:p>
        </p:txBody>
      </p:sp>
      <p:sp>
        <p:nvSpPr>
          <p:cNvPr id="10" name="五角星 9"/>
          <p:cNvSpPr/>
          <p:nvPr/>
        </p:nvSpPr>
        <p:spPr>
          <a:xfrm>
            <a:off x="179512" y="3068960"/>
            <a:ext cx="360040" cy="3600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7544" y="4005064"/>
            <a:ext cx="662473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5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如图所示，在曲柄上悬挂一个弹簧振子，转动摇把可带动曲轴。用手往下拉振子，再放手使弹簧振子上下振动，测得振子在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10s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内完成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次全振动，然后匀速转动摇把，当转速为</a:t>
            </a:r>
            <a:r>
              <a:rPr lang="en-US" altLang="zh-CN" sz="2500" b="1" u="sng" dirty="0" smtClean="0">
                <a:latin typeface="Times New Roman" pitchFamily="18" charset="0"/>
                <a:cs typeface="Times New Roman" pitchFamily="18" charset="0"/>
              </a:rPr>
              <a:t>_____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r/min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，弹簧振子振动最剧烈。</a:t>
            </a:r>
            <a:endParaRPr lang="zh-CN" alt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587727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180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57950" y="1628800"/>
            <a:ext cx="26860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组合 11"/>
          <p:cNvGrpSpPr/>
          <p:nvPr/>
        </p:nvGrpSpPr>
        <p:grpSpPr>
          <a:xfrm>
            <a:off x="7236296" y="4293096"/>
            <a:ext cx="1656184" cy="2564904"/>
            <a:chOff x="6372200" y="980728"/>
            <a:chExt cx="2376264" cy="4104456"/>
          </a:xfrm>
        </p:grpSpPr>
        <p:pic>
          <p:nvPicPr>
            <p:cNvPr id="14" name="图片 13" descr="图2-5-2.jpg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2200" y="980728"/>
              <a:ext cx="2376264" cy="4104456"/>
            </a:xfrm>
            <a:prstGeom prst="rect">
              <a:avLst/>
            </a:prstGeom>
          </p:spPr>
        </p:pic>
        <p:pic>
          <p:nvPicPr>
            <p:cNvPr id="15" name="Picture 1" descr="C:\Users\Administrator\AppData\Roaming\Tencent\Users\565447412\QQ\WinTemp\RichOle\TJ$5OQ{FYDU6$[}])ODO7UB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660232" y="4653136"/>
              <a:ext cx="1295400" cy="31432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836712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回顾：</a:t>
            </a:r>
            <a:r>
              <a:rPr lang="zh-CN" altLang="en-US" sz="2800" b="1" dirty="0" smtClean="0"/>
              <a:t>弹簧振子和单摆的振动有什么特点？</a:t>
            </a:r>
            <a:endParaRPr lang="zh-CN" altLang="en-US" sz="2800" b="1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395536" y="1628800"/>
            <a:ext cx="8424936" cy="564104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+mn-ea"/>
              </a:rPr>
              <a:t>只考虑系统内部的相互作用，是等振幅振动。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395536" y="4581128"/>
            <a:ext cx="8496944" cy="1203701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latin typeface="+mn-ea"/>
              </a:rPr>
              <a:t>动能和势能相互转化，总能量保持不变，即机械能守恒。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395536" y="3757255"/>
            <a:ext cx="8460432" cy="643548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latin typeface="+mn-ea"/>
              </a:rPr>
              <a:t>振动的能量与振幅有关，振幅越大，振动能量越大。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5949280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思考：</a:t>
            </a:r>
            <a:r>
              <a:rPr lang="zh-CN" altLang="en-US" sz="2800" b="1" dirty="0" smtClean="0"/>
              <a:t>若振动中受到阻力，振幅会怎样变化？</a:t>
            </a:r>
            <a:endParaRPr lang="zh-CN" altLang="en-US" sz="2800" b="1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395536" y="2373229"/>
            <a:ext cx="8424936" cy="1203701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+mn-ea"/>
              </a:rPr>
              <a:t>振动的周期（频率）只与系统本身性质有关，称为固有周期（固有频率）。</a:t>
            </a:r>
            <a:endParaRPr kumimoji="1" lang="zh-CN" altLang="en-US" sz="2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2"/>
          <p:cNvGrpSpPr/>
          <p:nvPr/>
        </p:nvGrpSpPr>
        <p:grpSpPr>
          <a:xfrm>
            <a:off x="1043608" y="1124744"/>
            <a:ext cx="3960440" cy="3312368"/>
            <a:chOff x="683568" y="1196752"/>
            <a:chExt cx="4320480" cy="3384376"/>
          </a:xfrm>
        </p:grpSpPr>
        <p:grpSp>
          <p:nvGrpSpPr>
            <p:cNvPr id="26" name="组合 38"/>
            <p:cNvGrpSpPr/>
            <p:nvPr/>
          </p:nvGrpSpPr>
          <p:grpSpPr>
            <a:xfrm>
              <a:off x="683568" y="1196752"/>
              <a:ext cx="4320480" cy="3384376"/>
              <a:chOff x="3131840" y="764704"/>
              <a:chExt cx="4320480" cy="3384376"/>
            </a:xfrm>
          </p:grpSpPr>
          <p:grpSp>
            <p:nvGrpSpPr>
              <p:cNvPr id="32" name="组合 34"/>
              <p:cNvGrpSpPr/>
              <p:nvPr/>
            </p:nvGrpSpPr>
            <p:grpSpPr>
              <a:xfrm>
                <a:off x="3131840" y="764704"/>
                <a:ext cx="4283968" cy="3384376"/>
                <a:chOff x="4860032" y="692696"/>
                <a:chExt cx="4283968" cy="3384376"/>
              </a:xfrm>
            </p:grpSpPr>
            <p:grpSp>
              <p:nvGrpSpPr>
                <p:cNvPr id="38" name="组合 33"/>
                <p:cNvGrpSpPr/>
                <p:nvPr/>
              </p:nvGrpSpPr>
              <p:grpSpPr>
                <a:xfrm>
                  <a:off x="4860032" y="692696"/>
                  <a:ext cx="4283968" cy="3384376"/>
                  <a:chOff x="4860032" y="1052736"/>
                  <a:chExt cx="4283968" cy="3384376"/>
                </a:xfrm>
              </p:grpSpPr>
              <p:pic>
                <p:nvPicPr>
                  <p:cNvPr id="45" name="Picture 7" descr="G:\2017\教学\上半年\u=3883113925,133697923&amp;fm=214&amp;gp=0.jpg"/>
                  <p:cNvPicPr>
                    <a:picLocks noChangeAspect="1" noChangeArrowheads="1" noCrop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4909052" y="1052736"/>
                    <a:ext cx="4234947" cy="338437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" name="Picture 1" descr="C:\Users\Administrator\AppData\Roaming\Tencent\Users\565447412\QQ\WinTemp\RichOle\TK5ZM9P[(0$Y][JSD@Q5Y70.png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5364088" y="1268760"/>
                    <a:ext cx="2160240" cy="86409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" name="Picture 1" descr="C:\Users\Administrator\AppData\Roaming\Tencent\Users\565447412\QQ\WinTemp\RichOle\TK5ZM9P[(0$Y][JSD@Q5Y70.png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4860032" y="3933056"/>
                    <a:ext cx="4283968" cy="50405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" name="Picture 1" descr="C:\Users\Administrator\AppData\Roaming\Tencent\Users\565447412\QQ\WinTemp\RichOle\TK5ZM9P[(0$Y][JSD@Q5Y70.png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4860032" y="1052736"/>
                    <a:ext cx="4283968" cy="504056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49" name="矩形 48"/>
                  <p:cNvSpPr/>
                  <p:nvPr/>
                </p:nvSpPr>
                <p:spPr>
                  <a:xfrm>
                    <a:off x="8927976" y="1484784"/>
                    <a:ext cx="216024" cy="24482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矩形 49"/>
                  <p:cNvSpPr/>
                  <p:nvPr/>
                </p:nvSpPr>
                <p:spPr>
                  <a:xfrm>
                    <a:off x="4932040" y="1484784"/>
                    <a:ext cx="216024" cy="24482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42" name="矩形 41"/>
                <p:cNvSpPr/>
                <p:nvPr/>
              </p:nvSpPr>
              <p:spPr>
                <a:xfrm>
                  <a:off x="8100392" y="1124744"/>
                  <a:ext cx="923012" cy="2617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3" name="直接连接符 42"/>
                <p:cNvCxnSpPr/>
                <p:nvPr/>
              </p:nvCxnSpPr>
              <p:spPr>
                <a:xfrm rot="5400000">
                  <a:off x="8317210" y="1483990"/>
                  <a:ext cx="288032" cy="1588"/>
                </a:xfrm>
                <a:prstGeom prst="line">
                  <a:avLst/>
                </a:prstGeom>
                <a:ln w="28575">
                  <a:solidFill>
                    <a:srgbClr val="2102B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箭头连接符 43"/>
                <p:cNvCxnSpPr/>
                <p:nvPr/>
              </p:nvCxnSpPr>
              <p:spPr>
                <a:xfrm>
                  <a:off x="5148064" y="2996952"/>
                  <a:ext cx="3672408" cy="15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矩形 35"/>
              <p:cNvSpPr/>
              <p:nvPr/>
            </p:nvSpPr>
            <p:spPr>
              <a:xfrm>
                <a:off x="3203848" y="1196752"/>
                <a:ext cx="4248472" cy="2448272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97785" y="2153206"/>
              <a:ext cx="2827951" cy="408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2">
                      <a:lumMod val="50000"/>
                    </a:schemeClr>
                  </a:solidFill>
                </a:rPr>
                <a:t>弹簧振子的阻尼振动</a:t>
              </a:r>
              <a:endParaRPr lang="zh-CN" altLang="en-US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2651442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阻尼振动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395536" y="4221088"/>
            <a:ext cx="8748464" cy="1203701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2800" b="1" dirty="0" smtClean="0"/>
              <a:t>振幅逐渐减小的振动叫做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阻尼振动</a:t>
            </a:r>
            <a:r>
              <a:rPr lang="zh-CN" altLang="en-US" sz="2800" b="1" dirty="0" smtClean="0"/>
              <a:t>（</a:t>
            </a:r>
            <a:r>
              <a:rPr lang="en-US" sz="2800" b="1" dirty="0" smtClean="0"/>
              <a:t>damped vibration</a:t>
            </a:r>
            <a:r>
              <a:rPr lang="zh-CN" altLang="en-US" sz="2800" b="1" dirty="0" smtClean="0"/>
              <a:t>）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395536" y="5589240"/>
            <a:ext cx="7848872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  <a:latin typeface="Adobe 黑体 Std R" pitchFamily="34" charset="-122"/>
                <a:ea typeface="Adobe 黑体 Std R" pitchFamily="34" charset="-122"/>
              </a:rPr>
              <a:t>思考：</a:t>
            </a:r>
            <a:r>
              <a:rPr lang="zh-CN" altLang="en-US" sz="2800" b="1" dirty="0" smtClean="0"/>
              <a:t>为何阻尼振动的振幅会逐渐减小？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148064" y="908720"/>
            <a:ext cx="3600401" cy="3067050"/>
            <a:chOff x="683568" y="1268760"/>
            <a:chExt cx="3600401" cy="3067050"/>
          </a:xfrm>
        </p:grpSpPr>
        <p:pic>
          <p:nvPicPr>
            <p:cNvPr id="16386" name="Picture 2" descr="C:\Users\Administrator\AppData\Roaming\Tencent\Users\565447412\QQ\WinTemp\RichOle\XX3I@K{%M`[ML)H9BF5LA)R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83568" y="1268760"/>
              <a:ext cx="3533775" cy="3067050"/>
            </a:xfrm>
            <a:prstGeom prst="rect">
              <a:avLst/>
            </a:prstGeom>
            <a:noFill/>
          </p:spPr>
        </p:pic>
        <p:pic>
          <p:nvPicPr>
            <p:cNvPr id="16387" name="Picture 3" descr="C:\Users\Administrator\AppData\Roaming\Tencent\Users\565447412\QQ\WinTemp\RichOle\S95T9LFNJEXCP87PN@YBX~X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699793" y="3789040"/>
              <a:ext cx="1584176" cy="432048"/>
            </a:xfrm>
            <a:prstGeom prst="rect">
              <a:avLst/>
            </a:prstGeom>
            <a:noFill/>
          </p:spPr>
        </p:pic>
        <p:pic>
          <p:nvPicPr>
            <p:cNvPr id="40" name="Picture 3" descr="C:\Users\Administrator\AppData\Roaming\Tencent\Users\565447412\QQ\WinTemp\RichOle\S95T9LFNJEXCP87PN@YBX~X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987824" y="1268760"/>
              <a:ext cx="1296144" cy="432048"/>
            </a:xfrm>
            <a:prstGeom prst="rect">
              <a:avLst/>
            </a:prstGeom>
            <a:noFill/>
          </p:spPr>
        </p:pic>
      </p:grp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683568" y="6165304"/>
            <a:ext cx="7200800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</a:pPr>
            <a:r>
              <a:rPr lang="zh-CN" altLang="en-US" sz="2800" b="1" dirty="0" smtClean="0"/>
              <a:t>系统克服阻尼做功，能量减小。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99592" y="1268760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振动系统受到阻尼越大，振幅减小越快。</a:t>
            </a:r>
            <a:endParaRPr lang="zh-CN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245689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阻尼过大，运动是非振动性的。</a:t>
            </a:r>
            <a:endParaRPr lang="zh-CN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364502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实际的自由振动一般都是阻尼振动。</a:t>
            </a:r>
            <a:endParaRPr lang="zh-CN" alt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4869160"/>
            <a:ext cx="7200800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思考：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实际的振动系统中，阻尼不可避免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用什么方法才能获得持续的振动？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6767736" y="1484784"/>
            <a:ext cx="2376264" cy="4104456"/>
            <a:chOff x="6372200" y="980728"/>
            <a:chExt cx="2376264" cy="4104456"/>
          </a:xfrm>
        </p:grpSpPr>
        <p:pic>
          <p:nvPicPr>
            <p:cNvPr id="13" name="图片 12" descr="图2-5-2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2200" y="980728"/>
              <a:ext cx="2376264" cy="4104456"/>
            </a:xfrm>
            <a:prstGeom prst="rect">
              <a:avLst/>
            </a:prstGeom>
          </p:spPr>
        </p:pic>
        <p:pic>
          <p:nvPicPr>
            <p:cNvPr id="12289" name="Picture 1" descr="C:\Users\Administrator\AppData\Roaming\Tencent\Users\565447412\QQ\WinTemp\RichOle\TJ$5OQ{FYDU6$[}])ODO7UB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60232" y="4653136"/>
              <a:ext cx="1295400" cy="314325"/>
            </a:xfrm>
            <a:prstGeom prst="rect">
              <a:avLst/>
            </a:prstGeom>
            <a:noFill/>
          </p:spPr>
        </p:pic>
      </p:grp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4856" y="696380"/>
            <a:ext cx="5665540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 algn="l" eaLnBrk="1" hangingPunct="1">
              <a:defRPr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受迫振动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467544" y="1628800"/>
            <a:ext cx="5760640" cy="1124257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驱动力：</a:t>
            </a:r>
            <a:r>
              <a:rPr lang="zh-CN" altLang="en-US" sz="2800" b="1" dirty="0" smtClean="0"/>
              <a:t>周期性的外力叫着驱动力，又称策动力。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755576" y="4797152"/>
            <a:ext cx="5688632" cy="1203701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defTabSz="914784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latin typeface="宋体" panose="02010600030101010101" pitchFamily="2" charset="-122"/>
                <a:cs typeface="Times New Roman" pitchFamily="18" charset="0"/>
              </a:rPr>
              <a:t>受迫振动的频率等于驱动力的频率，与系统固有频率无关！</a:t>
            </a:r>
            <a:endParaRPr kumimoji="1"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395536" y="3068960"/>
            <a:ext cx="6048672" cy="1203701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受迫振动（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forced vibration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）：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系统在驱动力作用下的振动。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7876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012160" y="4005064"/>
            <a:ext cx="3131840" cy="2852936"/>
            <a:chOff x="6012160" y="4005064"/>
            <a:chExt cx="3131840" cy="2852936"/>
          </a:xfrm>
        </p:grpSpPr>
        <p:grpSp>
          <p:nvGrpSpPr>
            <p:cNvPr id="10" name="组合 17"/>
            <p:cNvGrpSpPr/>
            <p:nvPr/>
          </p:nvGrpSpPr>
          <p:grpSpPr>
            <a:xfrm>
              <a:off x="6012160" y="4005064"/>
              <a:ext cx="3131840" cy="2852936"/>
              <a:chOff x="6012160" y="4005064"/>
              <a:chExt cx="3131840" cy="2852936"/>
            </a:xfrm>
          </p:grpSpPr>
          <p:pic>
            <p:nvPicPr>
              <p:cNvPr id="14" name="图片 13" descr="图2-5-4.tif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012160" y="4005064"/>
                <a:ext cx="3131840" cy="2852936"/>
              </a:xfrm>
              <a:prstGeom prst="rect">
                <a:avLst/>
              </a:prstGeom>
            </p:spPr>
          </p:pic>
          <p:pic>
            <p:nvPicPr>
              <p:cNvPr id="15" name="Picture 1" descr="C:\Users\Administrator\AppData\Roaming\Tencent\Users\565447412\QQ\WinTemp\RichOle\B16AU8]TZ1$JSNC33ZQNH0Y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092280" y="6591300"/>
                <a:ext cx="919733" cy="266700"/>
              </a:xfrm>
              <a:prstGeom prst="rect">
                <a:avLst/>
              </a:prstGeom>
              <a:noFill/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7380312" y="458112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阻尼小</a:t>
              </a:r>
              <a:endParaRPr lang="zh-CN" alt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20272" y="5661248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阻尼大</a:t>
              </a:r>
              <a:endParaRPr lang="zh-CN" altLang="en-US" b="1" dirty="0"/>
            </a:p>
          </p:txBody>
        </p:sp>
      </p:grp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4856" y="696380"/>
            <a:ext cx="5665540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>
              <a:defRPr/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共振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1556792"/>
            <a:ext cx="583264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   当驱动力的周期（或频率）等于系统固有周期（或固有频率）时，系统能最大限度地从外界得到能量，受迫振动的振幅最大，这种现象叫做共振（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resonance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）。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323528" y="4653136"/>
            <a:ext cx="5904656" cy="1763855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defTabSz="914784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 smtClean="0"/>
              <a:t>    在不同阻尼下，共振振幅往往也不相同。振动系统的阻尼越小，共振的曲线就越尖锐，振幅的峰值也越高。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8184" y="1484784"/>
            <a:ext cx="26860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683568" y="3933056"/>
            <a:ext cx="3024336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如何防止共振？</a:t>
            </a:r>
            <a:endParaRPr kumimoji="1"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560" y="4725144"/>
            <a:ext cx="7992888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使驱动力的频率与系统的固有频率不同，而且相差越大越好。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539552" y="908720"/>
            <a:ext cx="3960440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如何利用共振</a:t>
            </a:r>
            <a:endParaRPr kumimoji="1"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78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0" y="78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0" y="517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67544" y="1628800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使驱动力的频率接近或等于系统的固有频率。</a:t>
            </a:r>
            <a:endParaRPr lang="zh-CN" altLang="en-US" sz="2800" b="1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99592" y="6093296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例如：部队过桥一般使用便步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55576" y="2420888"/>
            <a:ext cx="7416824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/>
              <a:t>例如：利用共振原理来为小提琴、二胡等乐器设置共鸣箱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3" grpId="0"/>
      <p:bldP spid="3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30"/>
          <p:cNvGrpSpPr/>
          <p:nvPr/>
        </p:nvGrpSpPr>
        <p:grpSpPr>
          <a:xfrm>
            <a:off x="5292080" y="2564904"/>
            <a:ext cx="3657600" cy="2800350"/>
            <a:chOff x="5292080" y="2348880"/>
            <a:chExt cx="3657600" cy="28003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292080" y="2348880"/>
              <a:ext cx="3657600" cy="280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任意多边形 26"/>
            <p:cNvSpPr/>
            <p:nvPr/>
          </p:nvSpPr>
          <p:spPr>
            <a:xfrm>
              <a:off x="5952931" y="2665445"/>
              <a:ext cx="2407298" cy="1794588"/>
            </a:xfrm>
            <a:custGeom>
              <a:avLst/>
              <a:gdLst>
                <a:gd name="connsiteX0" fmla="*/ 0 w 2407298"/>
                <a:gd name="connsiteY0" fmla="*/ 1794588 h 1794588"/>
                <a:gd name="connsiteX1" fmla="*/ 541175 w 2407298"/>
                <a:gd name="connsiteY1" fmla="*/ 1309396 h 1794588"/>
                <a:gd name="connsiteX2" fmla="*/ 1324947 w 2407298"/>
                <a:gd name="connsiteY2" fmla="*/ 3110 h 1794588"/>
                <a:gd name="connsiteX3" fmla="*/ 1828800 w 2407298"/>
                <a:gd name="connsiteY3" fmla="*/ 1328057 h 1794588"/>
                <a:gd name="connsiteX4" fmla="*/ 2407298 w 2407298"/>
                <a:gd name="connsiteY4" fmla="*/ 1747935 h 1794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7298" h="1794588">
                  <a:moveTo>
                    <a:pt x="0" y="1794588"/>
                  </a:moveTo>
                  <a:cubicBezTo>
                    <a:pt x="160175" y="1701282"/>
                    <a:pt x="320351" y="1607976"/>
                    <a:pt x="541175" y="1309396"/>
                  </a:cubicBezTo>
                  <a:cubicBezTo>
                    <a:pt x="761999" y="1010816"/>
                    <a:pt x="1110343" y="0"/>
                    <a:pt x="1324947" y="3110"/>
                  </a:cubicBezTo>
                  <a:cubicBezTo>
                    <a:pt x="1539551" y="6220"/>
                    <a:pt x="1648408" y="1037253"/>
                    <a:pt x="1828800" y="1328057"/>
                  </a:cubicBezTo>
                  <a:cubicBezTo>
                    <a:pt x="2009192" y="1618861"/>
                    <a:pt x="2208245" y="1683398"/>
                    <a:pt x="2407298" y="1747935"/>
                  </a:cubicBezTo>
                </a:path>
              </a:pathLst>
            </a:cu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直接连接符 28"/>
            <p:cNvCxnSpPr>
              <a:stCxn id="27" idx="2"/>
            </p:cNvCxnSpPr>
            <p:nvPr/>
          </p:nvCxnSpPr>
          <p:spPr>
            <a:xfrm>
              <a:off x="7277878" y="2668555"/>
              <a:ext cx="30426" cy="2056589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Picture 3" descr="C:\Users\Administrator\AppData\Roaming\Tencent\Users\565447412\QQ\WinTemp\RichOle\73@FE64[0KWK}PUW83V705X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6336" y="6021288"/>
            <a:ext cx="1000125" cy="32385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95536" y="1196752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如图是一个单摆的共振曲线。 </a:t>
            </a:r>
            <a:endParaRPr lang="en-US" altLang="zh-CN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）试估算此单摆的摆长。  （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取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9.8m/s</a:t>
            </a:r>
            <a:r>
              <a:rPr lang="en-US" altLang="zh-CN" sz="25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）若摆长变短，共振曲线的最大值将怎样移动？</a:t>
            </a:r>
            <a:endParaRPr lang="zh-CN" alt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39552" y="5229200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由图可知，共振频率为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0.4Hz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，带入可得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=1.55m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3528" y="2708920"/>
            <a:ext cx="547260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</a:rPr>
              <a:t>解</a:t>
            </a:r>
            <a:r>
              <a:rPr lang="zh-CN" altLang="en-US" sz="2600" b="1" dirty="0" smtClean="0">
                <a:solidFill>
                  <a:srgbClr val="FF0000"/>
                </a:solidFill>
                <a:sym typeface="Wingdings" pitchFamily="2" charset="2"/>
              </a:rPr>
              <a:t>：</a:t>
            </a:r>
            <a:r>
              <a:rPr lang="zh-CN" altLang="en-US" sz="2400" b="1" dirty="0" smtClean="0">
                <a:sym typeface="Wingdings" pitchFamily="2" charset="2"/>
              </a:rPr>
              <a:t>（</a:t>
            </a:r>
            <a:r>
              <a:rPr lang="en-US" altLang="zh-CN" sz="2400" b="1" dirty="0" smtClean="0">
                <a:sym typeface="Wingdings" pitchFamily="2" charset="2"/>
              </a:rPr>
              <a:t>1</a:t>
            </a:r>
            <a:r>
              <a:rPr lang="zh-CN" altLang="en-US" sz="2400" b="1" dirty="0" smtClean="0">
                <a:sym typeface="Wingdings" pitchFamily="2" charset="2"/>
              </a:rPr>
              <a:t>）</a:t>
            </a:r>
            <a:r>
              <a:rPr lang="zh-CN" altLang="en-US" sz="2400" b="1" dirty="0" smtClean="0"/>
              <a:t>设摆长为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，由</a:t>
            </a:r>
            <a:r>
              <a:rPr lang="zh-CN" altLang="en-US" sz="2400" b="1" dirty="0" smtClean="0"/>
              <a:t>周期公式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7"/>
          <p:cNvGrpSpPr/>
          <p:nvPr/>
        </p:nvGrpSpPr>
        <p:grpSpPr>
          <a:xfrm>
            <a:off x="971600" y="3212976"/>
            <a:ext cx="3414613" cy="1080119"/>
            <a:chOff x="971600" y="3284984"/>
            <a:chExt cx="3414613" cy="1080119"/>
          </a:xfrm>
        </p:grpSpPr>
        <p:grpSp>
          <p:nvGrpSpPr>
            <p:cNvPr id="4" name="组合 13"/>
            <p:cNvGrpSpPr/>
            <p:nvPr/>
          </p:nvGrpSpPr>
          <p:grpSpPr>
            <a:xfrm>
              <a:off x="971600" y="3284984"/>
              <a:ext cx="1440160" cy="1080119"/>
              <a:chOff x="2339752" y="3861048"/>
              <a:chExt cx="1656184" cy="1225073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339752" y="3861048"/>
                <a:ext cx="1656184" cy="1225073"/>
              </a:xfrm>
              <a:prstGeom prst="rect">
                <a:avLst/>
              </a:prstGeom>
              <a:noFill/>
            </p:spPr>
          </p:pic>
          <p:pic>
            <p:nvPicPr>
              <p:cNvPr id="5121" name="Picture 1" descr="C:\Users\Administrator\AppData\Roaming\Tencent\Users\565447412\QQ\WinTemp\RichOle\QP(%CGW7MSX`6F$VI]WDHP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2483768" y="4509120"/>
                <a:ext cx="219075" cy="238125"/>
              </a:xfrm>
              <a:prstGeom prst="rect">
                <a:avLst/>
              </a:prstGeom>
              <a:noFill/>
            </p:spPr>
          </p:pic>
        </p:grpSp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63888" y="3356992"/>
              <a:ext cx="822325" cy="815975"/>
            </a:xfrm>
            <a:prstGeom prst="rect">
              <a:avLst/>
            </a:prstGeom>
            <a:noFill/>
          </p:spPr>
        </p:pic>
      </p:grp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组合 26"/>
          <p:cNvGrpSpPr/>
          <p:nvPr/>
        </p:nvGrpSpPr>
        <p:grpSpPr>
          <a:xfrm>
            <a:off x="755576" y="4365104"/>
            <a:ext cx="2588245" cy="746125"/>
            <a:chOff x="755576" y="4437112"/>
            <a:chExt cx="2588245" cy="746125"/>
          </a:xfrm>
        </p:grpSpPr>
        <p:sp>
          <p:nvSpPr>
            <p:cNvPr id="15" name="矩形 14"/>
            <p:cNvSpPr/>
            <p:nvPr/>
          </p:nvSpPr>
          <p:spPr>
            <a:xfrm>
              <a:off x="755576" y="4581128"/>
              <a:ext cx="1151277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/>
                <a:t>可得：</a:t>
              </a:r>
              <a:endParaRPr lang="zh-CN" altLang="en-US" sz="2400" b="1" dirty="0"/>
            </a:p>
          </p:txBody>
        </p:sp>
        <p:pic>
          <p:nvPicPr>
            <p:cNvPr id="5128" name="Picture 8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835696" y="4437112"/>
              <a:ext cx="1508125" cy="746125"/>
            </a:xfrm>
            <a:prstGeom prst="rect">
              <a:avLst/>
            </a:prstGeom>
            <a:noFill/>
          </p:spPr>
        </p:pic>
      </p:grpSp>
      <p:sp>
        <p:nvSpPr>
          <p:cNvPr id="25" name="矩形 24"/>
          <p:cNvSpPr/>
          <p:nvPr/>
        </p:nvSpPr>
        <p:spPr>
          <a:xfrm>
            <a:off x="251520" y="5792003"/>
            <a:ext cx="8676456" cy="1065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b="1" dirty="0" smtClean="0">
                <a:sym typeface="Wingdings" pitchFamily="2" charset="2"/>
              </a:rPr>
              <a:t>（</a:t>
            </a:r>
            <a:r>
              <a:rPr lang="en-US" altLang="zh-CN" sz="2600" b="1" dirty="0" smtClean="0">
                <a:sym typeface="Wingdings" pitchFamily="2" charset="2"/>
              </a:rPr>
              <a:t>2</a:t>
            </a:r>
            <a:r>
              <a:rPr lang="zh-CN" altLang="en-US" sz="2600" b="1" dirty="0" smtClean="0">
                <a:sym typeface="Wingdings" pitchFamily="2" charset="2"/>
              </a:rPr>
              <a:t>）</a:t>
            </a:r>
            <a:r>
              <a:rPr lang="en-US" altLang="zh-CN" sz="25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变短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，由单摆的周期公式知单摆的固有周期减小，所以固有频率增大，共振曲线的最大值将向右方移动。</a:t>
            </a:r>
            <a:endParaRPr lang="zh-CN" altLang="en-US" sz="2500" dirty="0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179512" y="620688"/>
            <a:ext cx="1584176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>
              <a:defRPr/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220072" y="4653136"/>
            <a:ext cx="2160240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algn="ctr"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</a:rPr>
              <a:t>共振的防止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220072" y="5589240"/>
            <a:ext cx="2232248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algn="ctr"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</a:rPr>
              <a:t>共振的利用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987824" y="5085184"/>
            <a:ext cx="1219200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lIns="91434" tIns="45717" rIns="91434" bIns="45717">
            <a:spAutoFit/>
          </a:bodyPr>
          <a:lstStyle/>
          <a:p>
            <a:pPr algn="ctr"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</a:rPr>
              <a:t>共振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915816" y="1412776"/>
            <a:ext cx="2016224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algn="ctr"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</a:rPr>
              <a:t>阻尼振动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2915816" y="3140968"/>
            <a:ext cx="2160240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algn="ctr"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</a:rPr>
              <a:t>受迫振动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15" name="左大括号 33"/>
          <p:cNvSpPr>
            <a:spLocks/>
          </p:cNvSpPr>
          <p:nvPr/>
        </p:nvSpPr>
        <p:spPr bwMode="auto">
          <a:xfrm>
            <a:off x="2051720" y="1556792"/>
            <a:ext cx="650839" cy="3744416"/>
          </a:xfrm>
          <a:prstGeom prst="leftBrace">
            <a:avLst>
              <a:gd name="adj1" fmla="val 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lIns="82589" tIns="41294" rIns="82589" bIns="41294"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16" name="右大括号 15"/>
          <p:cNvSpPr/>
          <p:nvPr/>
        </p:nvSpPr>
        <p:spPr>
          <a:xfrm rot="10800000">
            <a:off x="4283968" y="4797152"/>
            <a:ext cx="762000" cy="1140250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1115616" y="3140968"/>
            <a:ext cx="1246909" cy="514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411760" y="3429000"/>
            <a:ext cx="2880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6321</TotalTime>
  <Words>680</Words>
  <Application>Microsoft Office PowerPoint</Application>
  <PresentationFormat>全屏显示(4:3)</PresentationFormat>
  <Paragraphs>64</Paragraphs>
  <Slides>11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      2.5 外力作用下的振动               1.阻尼振动            2.受迫振动            3.共振            4.例题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</cp:lastModifiedBy>
  <cp:revision>432</cp:revision>
  <dcterms:created xsi:type="dcterms:W3CDTF">2017-06-28T03:02:51Z</dcterms:created>
  <dcterms:modified xsi:type="dcterms:W3CDTF">2017-08-09T05:32:29Z</dcterms:modified>
</cp:coreProperties>
</file>