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8D623C7-0F0B-469B-AA17-BE0A68B11497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2A04A1-300A-46B6-AF46-C538F7E04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5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E3BEEF-1D98-4FCD-AF5C-AFFD2011A636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0383D92-9FA7-4A02-9F6B-E7B8C90C4B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5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13B6F7-3E5A-4648-9499-C27ACC90C1B1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7B6702D-399B-4E2E-A15A-BDBC37F0F1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5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BE09BB-F907-4540-9951-9AC6A654C0CC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228184-1773-462C-9D9A-E935E6A1B4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5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B16B2CC-33DB-45D3-A946-C9BDE5618CAE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091F949-9E2D-46D6-806C-82FCC4E796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6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202AAD-FC5D-4AF3-B8B5-DFCF0839A5FC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010A00-EAC2-41A1-9129-DAEF4F69B2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8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99857C-AFDA-4514-B3F3-48B3C262BE82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5618A17-2854-41C0-8869-34449D6878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4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E94A69B-5867-4D5A-91CA-B75E09493BB9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1043E52-9FD9-4374-B3C5-82568DE754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CE6AC1-614B-408C-9BE0-49C2EF028D3F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48D568-448A-4538-91E4-132EFD0B8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6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3A55A8-7545-450D-904F-13D93715F25D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B2F5F4-670D-4856-85F8-3D11BD06F2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6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D113A26-8902-4829-A1C5-16A336698F3A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2CCBB9-27BA-47F9-87E5-EFB7E6D39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630238"/>
            <a:ext cx="8229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+mn-cs"/>
              </a:rPr>
              <a:t>《</a:t>
            </a:r>
            <a:r>
              <a:rPr lang="zh-CN" alt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+mn-cs"/>
              </a:rPr>
              <a:t>大学物理预修</a:t>
            </a:r>
            <a:r>
              <a:rPr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+mn-cs"/>
              </a:rPr>
              <a:t>》-</a:t>
            </a:r>
            <a:r>
              <a:rPr lang="zh-CN" alt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+mn-cs"/>
              </a:rPr>
              <a:t>第</a:t>
            </a:r>
            <a:r>
              <a:rPr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+mn-cs"/>
              </a:rPr>
              <a:t>3</a:t>
            </a:r>
            <a:r>
              <a:rPr lang="zh-CN" alt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+mn-cs"/>
              </a:rPr>
              <a:t>章机械波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750" y="908050"/>
            <a:ext cx="7772400" cy="5400675"/>
          </a:xfrm>
        </p:spPr>
        <p:txBody>
          <a:bodyPr lIns="91434" tIns="45717" rIns="91434" bIns="45717">
            <a:normAutofit/>
          </a:bodyPr>
          <a:lstStyle/>
          <a:p>
            <a:pPr algn="l" eaLnBrk="1" hangingPunct="1">
              <a:lnSpc>
                <a:spcPct val="180000"/>
              </a:lnSpc>
              <a:defRPr/>
            </a:pPr>
            <a:r>
              <a:rPr kumimoji="1" lang="en-US" altLang="zh-CN" sz="43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 </a:t>
            </a:r>
            <a:r>
              <a:rPr kumimoji="1" lang="zh-CN" altLang="en-US" sz="43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波的形成和传播</a:t>
            </a:r>
            <a:br>
              <a:rPr kumimoji="1" lang="zh-CN" altLang="en-US" sz="43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zh-CN" altLang="en-US" sz="16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kumimoji="1" lang="zh-CN" altLang="en-US" sz="16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zh-CN" altLang="en-US" sz="33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en-US" altLang="zh-CN" sz="33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3-1-1.</a:t>
            </a:r>
            <a:r>
              <a:rPr kumimoji="1" lang="zh-CN" altLang="en-US" sz="33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波的形成和传播</a:t>
            </a:r>
            <a:br>
              <a:rPr kumimoji="1" lang="zh-CN" altLang="en-US" sz="33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zh-CN" altLang="en-US" sz="33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en-US" altLang="zh-CN" sz="33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3-1-2.</a:t>
            </a:r>
            <a:r>
              <a:rPr kumimoji="1" lang="zh-CN" altLang="en-US" sz="33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横波和纵波</a:t>
            </a:r>
            <a:br>
              <a:rPr kumimoji="1" lang="zh-CN" altLang="en-US" sz="33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zh-CN" altLang="en-US" sz="33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en-US" altLang="zh-CN" sz="33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3-1-3.</a:t>
            </a:r>
            <a:r>
              <a:rPr kumimoji="1" lang="zh-CN" altLang="en-US" sz="33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机械波</a:t>
            </a:r>
            <a:br>
              <a:rPr kumimoji="1" lang="zh-CN" altLang="en-US" sz="33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zh-CN" altLang="en-US" sz="330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endParaRPr kumimoji="1" lang="en-US" altLang="zh-CN" sz="330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矩形 22"/>
          <p:cNvSpPr>
            <a:spLocks noChangeArrowheads="1"/>
          </p:cNvSpPr>
          <p:nvPr/>
        </p:nvSpPr>
        <p:spPr bwMode="auto">
          <a:xfrm>
            <a:off x="323850" y="908050"/>
            <a:ext cx="777716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>
                <a:latin typeface="Arial" charset="0"/>
              </a:rPr>
              <a:t>小结 </a:t>
            </a:r>
            <a:endParaRPr kumimoji="1" lang="zh-CN" altLang="en-US" sz="2800" b="1">
              <a:latin typeface="Arial" charset="0"/>
            </a:endParaRPr>
          </a:p>
        </p:txBody>
      </p:sp>
      <p:sp>
        <p:nvSpPr>
          <p:cNvPr id="2" name="矩形 22"/>
          <p:cNvSpPr>
            <a:spLocks noChangeArrowheads="1"/>
          </p:cNvSpPr>
          <p:nvPr/>
        </p:nvSpPr>
        <p:spPr bwMode="auto">
          <a:xfrm>
            <a:off x="323850" y="1557338"/>
            <a:ext cx="7777163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zh-CN" sz="2800" b="1">
                <a:latin typeface="Arial" charset="0"/>
              </a:rPr>
              <a:t>2.</a:t>
            </a:r>
            <a:r>
              <a:rPr lang="zh-CN" altLang="en-US" sz="2800" b="1">
                <a:latin typeface="Arial" charset="0"/>
              </a:rPr>
              <a:t>波的图象 </a:t>
            </a:r>
            <a:endParaRPr kumimoji="1" lang="zh-CN" altLang="en-US" sz="2800" b="1">
              <a:latin typeface="Arial" charset="0"/>
            </a:endParaRPr>
          </a:p>
        </p:txBody>
      </p:sp>
      <p:sp>
        <p:nvSpPr>
          <p:cNvPr id="77830" name="矩形 22"/>
          <p:cNvSpPr>
            <a:spLocks noChangeArrowheads="1"/>
          </p:cNvSpPr>
          <p:nvPr/>
        </p:nvSpPr>
        <p:spPr bwMode="auto">
          <a:xfrm>
            <a:off x="323850" y="2328863"/>
            <a:ext cx="84963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波的图象：参与波动的每一个质点任意时刻偏离平衡位置的位移的集合。波的图象也称为波形图。</a:t>
            </a:r>
            <a:r>
              <a:rPr lang="zh-CN" altLang="en-US" sz="2800"/>
              <a:t> </a:t>
            </a:r>
          </a:p>
        </p:txBody>
      </p:sp>
      <p:sp>
        <p:nvSpPr>
          <p:cNvPr id="3" name="矩形 22"/>
          <p:cNvSpPr>
            <a:spLocks noChangeArrowheads="1"/>
          </p:cNvSpPr>
          <p:nvPr/>
        </p:nvSpPr>
        <p:spPr bwMode="auto">
          <a:xfrm>
            <a:off x="323850" y="3554413"/>
            <a:ext cx="7777163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简谐波：波的图象是正弦或余弦曲线的波。</a:t>
            </a:r>
            <a:r>
              <a:rPr lang="zh-CN" altLang="en-US" sz="2800"/>
              <a:t> </a:t>
            </a:r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323850" y="4346575"/>
            <a:ext cx="777716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波的传播：波传播能量、传播波形，传播相位。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2" grpId="0"/>
      <p:bldP spid="77830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4" name="Text Box 3"/>
          <p:cNvSpPr txBox="1">
            <a:spLocks noChangeArrowheads="1"/>
          </p:cNvSpPr>
          <p:nvPr/>
        </p:nvSpPr>
        <p:spPr bwMode="auto">
          <a:xfrm>
            <a:off x="336550" y="803275"/>
            <a:ext cx="5603875" cy="579438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微软雅黑" pitchFamily="34" charset="-122"/>
                <a:ea typeface="微软雅黑" pitchFamily="34" charset="-122"/>
              </a:rPr>
              <a:t>3-1-1. </a:t>
            </a:r>
            <a:r>
              <a:rPr kumimoji="1" lang="zh-CN" altLang="en-US" sz="3200" b="1">
                <a:latin typeface="微软雅黑" pitchFamily="34" charset="-122"/>
                <a:ea typeface="微软雅黑" pitchFamily="34" charset="-122"/>
              </a:rPr>
              <a:t>波的形成和传播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81013" y="1982788"/>
            <a:ext cx="80787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589" tIns="41294" rIns="82589" bIns="41294">
            <a:spAutoFit/>
          </a:bodyPr>
          <a:lstStyle/>
          <a:p>
            <a:pPr marL="412750" indent="-412750"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>
                <a:latin typeface="宋体" pitchFamily="2" charset="-122"/>
              </a:rPr>
              <a:t>敲击音</a:t>
            </a:r>
            <a:r>
              <a:rPr kumimoji="1" lang="zh-CN" altLang="en-US" sz="2800" b="1">
                <a:latin typeface="宋体" pitchFamily="2" charset="-122"/>
              </a:rPr>
              <a:t>叉，振动在空气中发出的乐音即为声波。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77838" y="1346200"/>
            <a:ext cx="66230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589" tIns="41294" rIns="82589" bIns="41294">
            <a:spAutoFit/>
          </a:bodyPr>
          <a:lstStyle/>
          <a:p>
            <a:pPr marL="412750" indent="-412750">
              <a:spcBef>
                <a:spcPct val="50000"/>
              </a:spcBef>
              <a:buFont typeface="Arial" charset="0"/>
              <a:buChar char="•"/>
            </a:pPr>
            <a:r>
              <a:rPr kumimoji="1" lang="zh-CN" altLang="en-US" sz="2800" b="1">
                <a:latin typeface="宋体" pitchFamily="2" charset="-122"/>
              </a:rPr>
              <a:t>投石以水，振动泛起的涟漪即为水波。</a:t>
            </a:r>
          </a:p>
        </p:txBody>
      </p:sp>
      <p:sp>
        <p:nvSpPr>
          <p:cNvPr id="15366" name="矩形 8"/>
          <p:cNvSpPr>
            <a:spLocks noChangeArrowheads="1"/>
          </p:cNvSpPr>
          <p:nvPr/>
        </p:nvSpPr>
        <p:spPr bwMode="auto">
          <a:xfrm>
            <a:off x="487363" y="2632075"/>
            <a:ext cx="80454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412750" indent="-412750">
              <a:spcBef>
                <a:spcPct val="50000"/>
              </a:spcBef>
              <a:buFont typeface="Arial" charset="0"/>
              <a:buChar char="•"/>
            </a:pPr>
            <a:r>
              <a:rPr kumimoji="1" lang="zh-CN" altLang="en-US" sz="2800" b="1">
                <a:latin typeface="宋体" pitchFamily="2" charset="-122"/>
              </a:rPr>
              <a:t>波就是振动在空间中的扩散和传播。</a:t>
            </a:r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2700338" y="3500438"/>
            <a:ext cx="2952750" cy="3024187"/>
            <a:chOff x="4619" y="11225"/>
            <a:chExt cx="3501" cy="3184"/>
          </a:xfrm>
        </p:grpSpPr>
        <p:grpSp>
          <p:nvGrpSpPr>
            <p:cNvPr id="15429" name="组合 5123"/>
            <p:cNvGrpSpPr>
              <a:grpSpLocks/>
            </p:cNvGrpSpPr>
            <p:nvPr/>
          </p:nvGrpSpPr>
          <p:grpSpPr bwMode="auto">
            <a:xfrm>
              <a:off x="5422" y="11225"/>
              <a:ext cx="73" cy="328"/>
              <a:chOff x="3072" y="740"/>
              <a:chExt cx="48" cy="220"/>
            </a:xfrm>
          </p:grpSpPr>
          <p:sp>
            <p:nvSpPr>
              <p:cNvPr id="15479" name="椭圆 5124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5480" name="直接连接符 5125"/>
              <p:cNvCxnSpPr>
                <a:cxnSpLocks noChangeShapeType="1"/>
              </p:cNvCxnSpPr>
              <p:nvPr/>
            </p:nvCxnSpPr>
            <p:spPr bwMode="auto">
              <a:xfrm flipV="1">
                <a:off x="3099" y="7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</p:cxnSp>
        </p:grpSp>
        <p:cxnSp>
          <p:nvCxnSpPr>
            <p:cNvPr id="15430" name="直接连接符 5139"/>
            <p:cNvCxnSpPr>
              <a:cxnSpLocks noChangeShapeType="1"/>
            </p:cNvCxnSpPr>
            <p:nvPr/>
          </p:nvCxnSpPr>
          <p:spPr bwMode="auto">
            <a:xfrm>
              <a:off x="5137" y="11505"/>
              <a:ext cx="281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miter lim="800000"/>
              <a:headEnd/>
              <a:tailEnd/>
            </a:ln>
          </p:spPr>
        </p:cxnSp>
        <p:grpSp>
          <p:nvGrpSpPr>
            <p:cNvPr id="15431" name="组合 5143"/>
            <p:cNvGrpSpPr>
              <a:grpSpLocks/>
            </p:cNvGrpSpPr>
            <p:nvPr/>
          </p:nvGrpSpPr>
          <p:grpSpPr bwMode="auto">
            <a:xfrm>
              <a:off x="5425" y="11474"/>
              <a:ext cx="2235" cy="71"/>
              <a:chOff x="3072" y="912"/>
              <a:chExt cx="1488" cy="48"/>
            </a:xfrm>
          </p:grpSpPr>
          <p:grpSp>
            <p:nvGrpSpPr>
              <p:cNvPr id="15467" name="组合 5144"/>
              <p:cNvGrpSpPr>
                <a:grpSpLocks/>
              </p:cNvGrpSpPr>
              <p:nvPr/>
            </p:nvGrpSpPr>
            <p:grpSpPr bwMode="auto">
              <a:xfrm>
                <a:off x="3216" y="912"/>
                <a:ext cx="1344" cy="48"/>
                <a:chOff x="3216" y="912"/>
                <a:chExt cx="1344" cy="48"/>
              </a:xfrm>
            </p:grpSpPr>
            <p:sp>
              <p:nvSpPr>
                <p:cNvPr id="15469" name="椭圆 5145"/>
                <p:cNvSpPr>
                  <a:spLocks noChangeArrowheads="1"/>
                </p:cNvSpPr>
                <p:nvPr/>
              </p:nvSpPr>
              <p:spPr bwMode="auto">
                <a:xfrm>
                  <a:off x="3216" y="91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70" name="椭圆 5146"/>
                <p:cNvSpPr>
                  <a:spLocks noChangeArrowheads="1"/>
                </p:cNvSpPr>
                <p:nvPr/>
              </p:nvSpPr>
              <p:spPr bwMode="auto">
                <a:xfrm>
                  <a:off x="3360" y="91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71" name="椭圆 5147"/>
                <p:cNvSpPr>
                  <a:spLocks noChangeArrowheads="1"/>
                </p:cNvSpPr>
                <p:nvPr/>
              </p:nvSpPr>
              <p:spPr bwMode="auto">
                <a:xfrm>
                  <a:off x="3504" y="91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72" name="椭圆 5148"/>
                <p:cNvSpPr>
                  <a:spLocks noChangeArrowheads="1"/>
                </p:cNvSpPr>
                <p:nvPr/>
              </p:nvSpPr>
              <p:spPr bwMode="auto">
                <a:xfrm>
                  <a:off x="3792" y="91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73" name="椭圆 5149"/>
                <p:cNvSpPr>
                  <a:spLocks noChangeArrowheads="1"/>
                </p:cNvSpPr>
                <p:nvPr/>
              </p:nvSpPr>
              <p:spPr bwMode="auto">
                <a:xfrm>
                  <a:off x="4512" y="91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74" name="椭圆 5150"/>
                <p:cNvSpPr>
                  <a:spLocks noChangeArrowheads="1"/>
                </p:cNvSpPr>
                <p:nvPr/>
              </p:nvSpPr>
              <p:spPr bwMode="auto">
                <a:xfrm>
                  <a:off x="4080" y="91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75" name="椭圆 5151"/>
                <p:cNvSpPr>
                  <a:spLocks noChangeArrowheads="1"/>
                </p:cNvSpPr>
                <p:nvPr/>
              </p:nvSpPr>
              <p:spPr bwMode="auto">
                <a:xfrm>
                  <a:off x="3648" y="91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76" name="椭圆 5152"/>
                <p:cNvSpPr>
                  <a:spLocks noChangeArrowheads="1"/>
                </p:cNvSpPr>
                <p:nvPr/>
              </p:nvSpPr>
              <p:spPr bwMode="auto">
                <a:xfrm>
                  <a:off x="3936" y="91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77" name="椭圆 5153"/>
                <p:cNvSpPr>
                  <a:spLocks noChangeArrowheads="1"/>
                </p:cNvSpPr>
                <p:nvPr/>
              </p:nvSpPr>
              <p:spPr bwMode="auto">
                <a:xfrm>
                  <a:off x="4224" y="91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78" name="椭圆 5154"/>
                <p:cNvSpPr>
                  <a:spLocks noChangeArrowheads="1"/>
                </p:cNvSpPr>
                <p:nvPr/>
              </p:nvSpPr>
              <p:spPr bwMode="auto">
                <a:xfrm>
                  <a:off x="4368" y="91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468" name="椭圆 515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32" name="组合 5127"/>
            <p:cNvGrpSpPr>
              <a:grpSpLocks/>
            </p:cNvGrpSpPr>
            <p:nvPr/>
          </p:nvGrpSpPr>
          <p:grpSpPr bwMode="auto">
            <a:xfrm>
              <a:off x="5495" y="12061"/>
              <a:ext cx="72" cy="358"/>
              <a:chOff x="3072" y="1728"/>
              <a:chExt cx="48" cy="240"/>
            </a:xfrm>
          </p:grpSpPr>
          <p:sp>
            <p:nvSpPr>
              <p:cNvPr id="15465" name="椭圆 5128"/>
              <p:cNvSpPr>
                <a:spLocks noChangeArrowheads="1"/>
              </p:cNvSpPr>
              <p:nvPr/>
            </p:nvSpPr>
            <p:spPr bwMode="auto">
              <a:xfrm>
                <a:off x="3072" y="1728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5466" name="直接连接符 5129"/>
              <p:cNvCxnSpPr>
                <a:cxnSpLocks noChangeShapeType="1"/>
              </p:cNvCxnSpPr>
              <p:nvPr/>
            </p:nvCxnSpPr>
            <p:spPr bwMode="auto">
              <a:xfrm>
                <a:off x="3092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</p:cxnSp>
        </p:grpSp>
        <p:cxnSp>
          <p:nvCxnSpPr>
            <p:cNvPr id="15433" name="直接连接符 5141"/>
            <p:cNvCxnSpPr>
              <a:cxnSpLocks noChangeShapeType="1"/>
            </p:cNvCxnSpPr>
            <p:nvPr/>
          </p:nvCxnSpPr>
          <p:spPr bwMode="auto">
            <a:xfrm>
              <a:off x="5281" y="12114"/>
              <a:ext cx="281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miter lim="800000"/>
              <a:headEnd/>
              <a:tailEnd/>
            </a:ln>
          </p:spPr>
        </p:cxnSp>
        <p:cxnSp>
          <p:nvCxnSpPr>
            <p:cNvPr id="15434" name="直接连接符 5142"/>
            <p:cNvCxnSpPr>
              <a:cxnSpLocks noChangeShapeType="1"/>
            </p:cNvCxnSpPr>
            <p:nvPr/>
          </p:nvCxnSpPr>
          <p:spPr bwMode="auto">
            <a:xfrm rot="10800000">
              <a:off x="6613" y="11832"/>
              <a:ext cx="0" cy="2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</p:spPr>
        </p:cxnSp>
        <p:grpSp>
          <p:nvGrpSpPr>
            <p:cNvPr id="15435" name="组合 5156"/>
            <p:cNvGrpSpPr>
              <a:grpSpLocks/>
            </p:cNvGrpSpPr>
            <p:nvPr/>
          </p:nvGrpSpPr>
          <p:grpSpPr bwMode="auto">
            <a:xfrm>
              <a:off x="5498" y="11783"/>
              <a:ext cx="2234" cy="357"/>
              <a:chOff x="3072" y="1392"/>
              <a:chExt cx="1488" cy="240"/>
            </a:xfrm>
          </p:grpSpPr>
          <p:sp>
            <p:nvSpPr>
              <p:cNvPr id="15454" name="椭圆 5157"/>
              <p:cNvSpPr>
                <a:spLocks noChangeArrowheads="1"/>
              </p:cNvSpPr>
              <p:nvPr/>
            </p:nvSpPr>
            <p:spPr bwMode="auto">
              <a:xfrm>
                <a:off x="3342" y="1401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5" name="椭圆 5158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6" name="椭圆 5159"/>
              <p:cNvSpPr>
                <a:spLocks noChangeArrowheads="1"/>
              </p:cNvSpPr>
              <p:nvPr/>
            </p:nvSpPr>
            <p:spPr bwMode="auto">
              <a:xfrm>
                <a:off x="3657" y="1467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7" name="椭圆 5160"/>
              <p:cNvSpPr>
                <a:spLocks noChangeArrowheads="1"/>
              </p:cNvSpPr>
              <p:nvPr/>
            </p:nvSpPr>
            <p:spPr bwMode="auto">
              <a:xfrm>
                <a:off x="3792" y="1581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8" name="椭圆 5161"/>
              <p:cNvSpPr>
                <a:spLocks noChangeArrowheads="1"/>
              </p:cNvSpPr>
              <p:nvPr/>
            </p:nvSpPr>
            <p:spPr bwMode="auto">
              <a:xfrm>
                <a:off x="3936" y="158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9" name="椭圆 5162"/>
              <p:cNvSpPr>
                <a:spLocks noChangeArrowheads="1"/>
              </p:cNvSpPr>
              <p:nvPr/>
            </p:nvSpPr>
            <p:spPr bwMode="auto">
              <a:xfrm>
                <a:off x="4080" y="158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0" name="椭圆 5163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1" name="椭圆 5164"/>
              <p:cNvSpPr>
                <a:spLocks noChangeArrowheads="1"/>
              </p:cNvSpPr>
              <p:nvPr/>
            </p:nvSpPr>
            <p:spPr bwMode="auto">
              <a:xfrm>
                <a:off x="4512" y="158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2" name="椭圆 5165"/>
              <p:cNvSpPr>
                <a:spLocks noChangeArrowheads="1"/>
              </p:cNvSpPr>
              <p:nvPr/>
            </p:nvSpPr>
            <p:spPr bwMode="auto">
              <a:xfrm>
                <a:off x="4368" y="158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3" name="椭圆 5166"/>
              <p:cNvSpPr>
                <a:spLocks noChangeArrowheads="1"/>
              </p:cNvSpPr>
              <p:nvPr/>
            </p:nvSpPr>
            <p:spPr bwMode="auto">
              <a:xfrm>
                <a:off x="3189" y="1467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4" name="椭圆 5167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36" name="组合 5131"/>
            <p:cNvGrpSpPr>
              <a:grpSpLocks/>
            </p:cNvGrpSpPr>
            <p:nvPr/>
          </p:nvGrpSpPr>
          <p:grpSpPr bwMode="auto">
            <a:xfrm>
              <a:off x="5577" y="12899"/>
              <a:ext cx="72" cy="330"/>
              <a:chOff x="3120" y="2112"/>
              <a:chExt cx="48" cy="222"/>
            </a:xfrm>
          </p:grpSpPr>
          <p:cxnSp>
            <p:nvCxnSpPr>
              <p:cNvPr id="15452" name="直接连接符 5132"/>
              <p:cNvCxnSpPr>
                <a:cxnSpLocks noChangeShapeType="1"/>
              </p:cNvCxnSpPr>
              <p:nvPr/>
            </p:nvCxnSpPr>
            <p:spPr bwMode="auto">
              <a:xfrm flipV="1">
                <a:off x="3139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</p:cxnSp>
          <p:sp>
            <p:nvSpPr>
              <p:cNvPr id="15453" name="椭圆 5133"/>
              <p:cNvSpPr>
                <a:spLocks noChangeArrowheads="1"/>
              </p:cNvSpPr>
              <p:nvPr/>
            </p:nvSpPr>
            <p:spPr bwMode="auto">
              <a:xfrm>
                <a:off x="3120" y="2286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5437" name="直接连接符 5134"/>
            <p:cNvCxnSpPr>
              <a:cxnSpLocks noChangeShapeType="1"/>
            </p:cNvCxnSpPr>
            <p:nvPr/>
          </p:nvCxnSpPr>
          <p:spPr bwMode="auto">
            <a:xfrm rot="10800000">
              <a:off x="7770" y="12912"/>
              <a:ext cx="0" cy="2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5438" name="直接连接符 5140"/>
            <p:cNvCxnSpPr>
              <a:cxnSpLocks noChangeShapeType="1"/>
            </p:cNvCxnSpPr>
            <p:nvPr/>
          </p:nvCxnSpPr>
          <p:spPr bwMode="auto">
            <a:xfrm>
              <a:off x="5308" y="13194"/>
              <a:ext cx="281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miter lim="800000"/>
              <a:headEnd/>
              <a:tailEnd/>
            </a:ln>
          </p:spPr>
        </p:cxnSp>
        <p:grpSp>
          <p:nvGrpSpPr>
            <p:cNvPr id="15439" name="组合 5168"/>
            <p:cNvGrpSpPr>
              <a:grpSpLocks/>
            </p:cNvGrpSpPr>
            <p:nvPr/>
          </p:nvGrpSpPr>
          <p:grpSpPr bwMode="auto">
            <a:xfrm>
              <a:off x="5570" y="12952"/>
              <a:ext cx="2235" cy="572"/>
              <a:chOff x="3120" y="2142"/>
              <a:chExt cx="1488" cy="384"/>
            </a:xfrm>
          </p:grpSpPr>
          <p:sp>
            <p:nvSpPr>
              <p:cNvPr id="15441" name="椭圆 5169"/>
              <p:cNvSpPr>
                <a:spLocks noChangeArrowheads="1"/>
              </p:cNvSpPr>
              <p:nvPr/>
            </p:nvSpPr>
            <p:spPr bwMode="auto">
              <a:xfrm>
                <a:off x="3216" y="238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2" name="椭圆 5170"/>
              <p:cNvSpPr>
                <a:spLocks noChangeArrowheads="1"/>
              </p:cNvSpPr>
              <p:nvPr/>
            </p:nvSpPr>
            <p:spPr bwMode="auto">
              <a:xfrm>
                <a:off x="3360" y="247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3" name="椭圆 5171"/>
              <p:cNvSpPr>
                <a:spLocks noChangeArrowheads="1"/>
              </p:cNvSpPr>
              <p:nvPr/>
            </p:nvSpPr>
            <p:spPr bwMode="auto">
              <a:xfrm>
                <a:off x="3552" y="247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4" name="椭圆 5172"/>
              <p:cNvSpPr>
                <a:spLocks noChangeArrowheads="1"/>
              </p:cNvSpPr>
              <p:nvPr/>
            </p:nvSpPr>
            <p:spPr bwMode="auto">
              <a:xfrm>
                <a:off x="3840" y="228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5" name="椭圆 5173"/>
              <p:cNvSpPr>
                <a:spLocks noChangeArrowheads="1"/>
              </p:cNvSpPr>
              <p:nvPr/>
            </p:nvSpPr>
            <p:spPr bwMode="auto">
              <a:xfrm>
                <a:off x="3696" y="243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6" name="椭圆 5174"/>
              <p:cNvSpPr>
                <a:spLocks noChangeArrowheads="1"/>
              </p:cNvSpPr>
              <p:nvPr/>
            </p:nvSpPr>
            <p:spPr bwMode="auto">
              <a:xfrm>
                <a:off x="3984" y="219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7" name="椭圆 5175"/>
              <p:cNvSpPr>
                <a:spLocks noChangeArrowheads="1"/>
              </p:cNvSpPr>
              <p:nvPr/>
            </p:nvSpPr>
            <p:spPr bwMode="auto">
              <a:xfrm>
                <a:off x="4128" y="214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8" name="椭圆 5176"/>
              <p:cNvSpPr>
                <a:spLocks noChangeArrowheads="1"/>
              </p:cNvSpPr>
              <p:nvPr/>
            </p:nvSpPr>
            <p:spPr bwMode="auto">
              <a:xfrm>
                <a:off x="4320" y="214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9" name="椭圆 5177"/>
              <p:cNvSpPr>
                <a:spLocks noChangeArrowheads="1"/>
              </p:cNvSpPr>
              <p:nvPr/>
            </p:nvSpPr>
            <p:spPr bwMode="auto">
              <a:xfrm>
                <a:off x="4464" y="219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0" name="椭圆 5178"/>
              <p:cNvSpPr>
                <a:spLocks noChangeArrowheads="1"/>
              </p:cNvSpPr>
              <p:nvPr/>
            </p:nvSpPr>
            <p:spPr bwMode="auto">
              <a:xfrm>
                <a:off x="4560" y="228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1" name="椭圆 5179"/>
              <p:cNvSpPr>
                <a:spLocks noChangeArrowheads="1"/>
              </p:cNvSpPr>
              <p:nvPr/>
            </p:nvSpPr>
            <p:spPr bwMode="auto">
              <a:xfrm>
                <a:off x="3120" y="227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40" name="Text Box 60"/>
            <p:cNvSpPr txBox="1">
              <a:spLocks noChangeArrowheads="1"/>
            </p:cNvSpPr>
            <p:nvPr/>
          </p:nvSpPr>
          <p:spPr bwMode="auto">
            <a:xfrm>
              <a:off x="5430" y="13920"/>
              <a:ext cx="1726" cy="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600"/>
                </a:spcAft>
              </a:pPr>
              <a:r>
                <a:rPr lang="zh-CN" altLang="en-US" b="1">
                  <a:latin typeface="Arial" charset="0"/>
                </a:rPr>
                <a:t>绳波</a:t>
              </a:r>
            </a:p>
          </p:txBody>
        </p:sp>
        <p:graphicFrame>
          <p:nvGraphicFramePr>
            <p:cNvPr id="15421" name="Object 61"/>
            <p:cNvGraphicFramePr>
              <a:graphicFrameLocks noChangeAspect="1"/>
            </p:cNvGraphicFramePr>
            <p:nvPr/>
          </p:nvGraphicFramePr>
          <p:xfrm>
            <a:off x="4619" y="11338"/>
            <a:ext cx="410" cy="233"/>
          </p:xfrm>
          <a:graphic>
            <a:graphicData uri="http://schemas.openxmlformats.org/presentationml/2006/ole">
              <p:oleObj spid="_x0000_s15421" name="Equation" r:id="rId3" imgW="317160" imgH="177480" progId="Equation.DSMT4">
                <p:embed/>
              </p:oleObj>
            </a:graphicData>
          </a:graphic>
        </p:graphicFrame>
        <p:graphicFrame>
          <p:nvGraphicFramePr>
            <p:cNvPr id="15422" name="Object 62"/>
            <p:cNvGraphicFramePr>
              <a:graphicFrameLocks noChangeAspect="1"/>
            </p:cNvGraphicFramePr>
            <p:nvPr/>
          </p:nvGraphicFramePr>
          <p:xfrm>
            <a:off x="4619" y="12133"/>
            <a:ext cx="592" cy="518"/>
          </p:xfrm>
          <a:graphic>
            <a:graphicData uri="http://schemas.openxmlformats.org/presentationml/2006/ole">
              <p:oleObj spid="_x0000_s15422" name="Equation" r:id="rId4" imgW="457200" imgH="393480" progId="Equation.DSMT4">
                <p:embed/>
              </p:oleObj>
            </a:graphicData>
          </a:graphic>
        </p:graphicFrame>
        <p:graphicFrame>
          <p:nvGraphicFramePr>
            <p:cNvPr id="15423" name="Object 63"/>
            <p:cNvGraphicFramePr>
              <a:graphicFrameLocks noChangeAspect="1"/>
            </p:cNvGraphicFramePr>
            <p:nvPr/>
          </p:nvGraphicFramePr>
          <p:xfrm>
            <a:off x="4619" y="13024"/>
            <a:ext cx="444" cy="233"/>
          </p:xfrm>
          <a:graphic>
            <a:graphicData uri="http://schemas.openxmlformats.org/presentationml/2006/ole">
              <p:oleObj spid="_x0000_s15423" name="Equation" r:id="rId5" imgW="342720" imgH="17748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53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 txBox="1">
            <a:spLocks noChangeArrowheads="1"/>
          </p:cNvSpPr>
          <p:nvPr/>
        </p:nvSpPr>
        <p:spPr bwMode="auto">
          <a:xfrm>
            <a:off x="395288" y="696913"/>
            <a:ext cx="5665787" cy="7159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82589" tIns="41294" rIns="82589" bIns="41294" anchor="ctr"/>
          <a:lstStyle/>
          <a:p>
            <a:r>
              <a:rPr kumimoji="1" lang="en-US" altLang="zh-CN" sz="3200" b="1">
                <a:latin typeface="微软雅黑" pitchFamily="34" charset="-122"/>
                <a:ea typeface="微软雅黑" pitchFamily="34" charset="-122"/>
              </a:rPr>
              <a:t>3-1-2.</a:t>
            </a:r>
            <a:r>
              <a:rPr kumimoji="1" lang="zh-CN" altLang="en-US" sz="3200" b="1">
                <a:latin typeface="微软雅黑" pitchFamily="34" charset="-122"/>
                <a:ea typeface="微软雅黑" pitchFamily="34" charset="-122"/>
              </a:rPr>
              <a:t>横波和纵波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76250" y="2060575"/>
            <a:ext cx="8424863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marL="238125" indent="-238125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800" b="1">
                <a:latin typeface="宋体" pitchFamily="2" charset="-122"/>
              </a:rPr>
              <a:t>在横波中凸起的最高处称为波峰，凹下的最低处称为波谷。</a:t>
            </a:r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468313" y="3213100"/>
            <a:ext cx="8351837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38125" indent="-238125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质点振动方向和波的传播方向在一条直线上的波称为纵波。</a:t>
            </a:r>
            <a:endParaRPr kumimoji="1" lang="zh-CN" altLang="en-US" sz="2800" b="1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16392" name="图片 1204" descr="timg"/>
          <p:cNvPicPr>
            <a:picLocks noChangeAspect="1" noChangeArrowheads="1"/>
          </p:cNvPicPr>
          <p:nvPr/>
        </p:nvPicPr>
        <p:blipFill>
          <a:blip r:embed="rId2"/>
          <a:srcRect r="6187"/>
          <a:stretch>
            <a:fillRect/>
          </a:stretch>
        </p:blipFill>
        <p:spPr bwMode="auto">
          <a:xfrm>
            <a:off x="2555875" y="5146675"/>
            <a:ext cx="3471863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文本框 1203"/>
          <p:cNvSpPr txBox="1">
            <a:spLocks noChangeArrowheads="1"/>
          </p:cNvSpPr>
          <p:nvPr/>
        </p:nvSpPr>
        <p:spPr bwMode="auto">
          <a:xfrm>
            <a:off x="3711575" y="6307138"/>
            <a:ext cx="1508125" cy="434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b="1"/>
              <a:t>弹簧振动</a:t>
            </a:r>
            <a:endParaRPr lang="zh-CN" altLang="en-US" b="1">
              <a:latin typeface="Arial" charset="0"/>
            </a:endParaRPr>
          </a:p>
        </p:txBody>
      </p:sp>
      <p:sp>
        <p:nvSpPr>
          <p:cNvPr id="16393" name="矩形 5"/>
          <p:cNvSpPr>
            <a:spLocks noChangeArrowheads="1"/>
          </p:cNvSpPr>
          <p:nvPr/>
        </p:nvSpPr>
        <p:spPr bwMode="auto">
          <a:xfrm>
            <a:off x="468313" y="4365625"/>
            <a:ext cx="8351837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38125" indent="-238125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纵波中质点分布最密集的位置叫密部，质点分布最稀疏的位置叫疏部。</a:t>
            </a:r>
            <a:endParaRPr kumimoji="1" lang="zh-CN" altLang="en-US" sz="2800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84248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marL="238125" indent="-238125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800" b="1">
                <a:latin typeface="宋体" pitchFamily="2" charset="-122"/>
              </a:rPr>
              <a:t>质点的振动方向与波的传播方向垂直的波称为横波。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388" grpId="0"/>
      <p:bldP spid="16391" grpId="0" animBg="1"/>
      <p:bldP spid="1639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3"/>
          <p:cNvSpPr txBox="1">
            <a:spLocks noChangeArrowheads="1"/>
          </p:cNvSpPr>
          <p:nvPr/>
        </p:nvSpPr>
        <p:spPr bwMode="auto">
          <a:xfrm>
            <a:off x="336550" y="803275"/>
            <a:ext cx="5603875" cy="579438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微软雅黑" pitchFamily="34" charset="-122"/>
                <a:ea typeface="微软雅黑" pitchFamily="34" charset="-122"/>
              </a:rPr>
              <a:t>3-1-2. </a:t>
            </a:r>
            <a:r>
              <a:rPr kumimoji="1" lang="zh-CN" altLang="en-US" sz="3200" b="1">
                <a:latin typeface="微软雅黑" pitchFamily="34" charset="-122"/>
                <a:ea typeface="微软雅黑" pitchFamily="34" charset="-122"/>
              </a:rPr>
              <a:t>横波和纵波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9750" y="1382713"/>
            <a:ext cx="8424863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marL="238125" indent="-238125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800" b="1">
                <a:latin typeface="Arial" charset="0"/>
              </a:rPr>
              <a:t>横波是物体的形状发生变化而产生弹性力所用所致，由于只有固体才有固定的形状，因此横波只能在固体中传播</a:t>
            </a:r>
            <a:r>
              <a:rPr kumimoji="1" lang="zh-CN" altLang="en-US" sz="2800" b="1">
                <a:latin typeface="宋体" pitchFamily="2" charset="-122"/>
              </a:rPr>
              <a:t>。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188" y="3284538"/>
            <a:ext cx="8424862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marL="238125" indent="-238125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800" b="1">
                <a:latin typeface="Arial" charset="0"/>
              </a:rPr>
              <a:t>产生纵波时，物体各部分不断压缩、膨胀，也就是说物体不断改变着体积，气体、液体、固体都会发生体积的变化，因此纵波在固体、气体和液体中都能传播</a:t>
            </a:r>
            <a:r>
              <a:rPr kumimoji="1" lang="zh-CN" altLang="en-US" sz="2800" b="1">
                <a:latin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01663" y="1484313"/>
            <a:ext cx="8294687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kumimoji="1" lang="zh-CN" altLang="en-US" sz="2800" b="1">
                <a:latin typeface="Arial" charset="0"/>
              </a:rPr>
              <a:t>机械振动在介质中的传播称为机械波。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669925" y="2492375"/>
            <a:ext cx="5773738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kumimoji="1" lang="zh-CN" altLang="en-US" sz="2800" b="1">
                <a:latin typeface="Arial" charset="0"/>
              </a:rPr>
              <a:t>机械波的形成必须具备两个条件</a:t>
            </a:r>
            <a:r>
              <a:rPr kumimoji="1" lang="zh-CN" altLang="en-US" sz="2800">
                <a:latin typeface="Arial" charset="0"/>
              </a:rPr>
              <a:t> ：</a:t>
            </a:r>
          </a:p>
        </p:txBody>
      </p:sp>
      <p:sp>
        <p:nvSpPr>
          <p:cNvPr id="18435" name="Rectangle 2"/>
          <p:cNvSpPr txBox="1">
            <a:spLocks noChangeArrowheads="1"/>
          </p:cNvSpPr>
          <p:nvPr/>
        </p:nvSpPr>
        <p:spPr bwMode="auto">
          <a:xfrm>
            <a:off x="395288" y="696913"/>
            <a:ext cx="5665787" cy="7159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82589" tIns="41294" rIns="82589" bIns="41294" anchor="ctr"/>
          <a:lstStyle/>
          <a:p>
            <a:r>
              <a:rPr kumimoji="1" lang="en-US" altLang="zh-CN" sz="3200" b="1">
                <a:latin typeface="微软雅黑" pitchFamily="34" charset="-122"/>
                <a:ea typeface="微软雅黑" pitchFamily="34" charset="-122"/>
              </a:rPr>
              <a:t>3-1-3.</a:t>
            </a:r>
            <a:r>
              <a:rPr kumimoji="1" lang="zh-CN" altLang="en-US" sz="3200" b="1">
                <a:latin typeface="微软雅黑" pitchFamily="34" charset="-122"/>
                <a:ea typeface="微软雅黑" pitchFamily="34" charset="-122"/>
              </a:rPr>
              <a:t>机械波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156325" y="1873250"/>
            <a:ext cx="769938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96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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6804025" y="20605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charset="0"/>
              </a:rPr>
              <a:t>波源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6804025" y="30543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charset="0"/>
              </a:rPr>
              <a:t>介质</a:t>
            </a:r>
          </a:p>
        </p:txBody>
      </p:sp>
      <p:sp>
        <p:nvSpPr>
          <p:cNvPr id="3" name="矩形 22"/>
          <p:cNvSpPr>
            <a:spLocks noChangeArrowheads="1"/>
          </p:cNvSpPr>
          <p:nvPr/>
        </p:nvSpPr>
        <p:spPr bwMode="auto">
          <a:xfrm>
            <a:off x="684213" y="3338513"/>
            <a:ext cx="5773737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kumimoji="1" lang="zh-CN" altLang="en-US" sz="2800" b="1">
                <a:latin typeface="Arial" charset="0"/>
              </a:rPr>
              <a:t>机械波传播的是波源的振动形式 </a:t>
            </a:r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755650" y="4202113"/>
            <a:ext cx="5773738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kumimoji="1" lang="zh-CN" altLang="en-US" sz="2800" b="1">
                <a:latin typeface="Arial" charset="0"/>
              </a:rPr>
              <a:t>机械波传播的是能量 </a:t>
            </a:r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755650" y="4994275"/>
            <a:ext cx="5773738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kumimoji="1" lang="zh-CN" altLang="en-US" sz="2800" b="1">
                <a:latin typeface="Arial" charset="0"/>
              </a:rPr>
              <a:t>机械波传播的是波源的信息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17430" grpId="0"/>
      <p:bldP spid="17431" grpId="0"/>
      <p:bldP spid="1743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39750" y="115888"/>
            <a:ext cx="7772400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>
              <a:lnSpc>
                <a:spcPct val="180000"/>
              </a:lnSpc>
              <a:defRPr/>
            </a:pPr>
            <a:r>
              <a:rPr kumimoji="1" lang="en-US" altLang="zh-CN" sz="43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3.2 </a:t>
            </a:r>
            <a:r>
              <a:rPr kumimoji="1" lang="zh-CN" altLang="en-US" sz="43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波的图像</a:t>
            </a:r>
            <a:r>
              <a:rPr kumimoji="1" lang="zh-CN" altLang="en-US" sz="33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微软雅黑" pitchFamily="34" charset="-122"/>
                <a:cs typeface="+mn-cs"/>
              </a:rPr>
              <a:t> </a:t>
            </a:r>
            <a:br>
              <a:rPr kumimoji="1" lang="zh-CN" altLang="en-US" sz="33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微软雅黑" pitchFamily="34" charset="-122"/>
                <a:cs typeface="+mn-cs"/>
              </a:rPr>
            </a:br>
            <a:r>
              <a:rPr kumimoji="1" lang="zh-CN" altLang="en-US" sz="33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微软雅黑" pitchFamily="34" charset="-122"/>
                <a:cs typeface="+mn-cs"/>
              </a:rPr>
              <a:t>    </a:t>
            </a:r>
            <a:endParaRPr kumimoji="1" lang="en-US" altLang="zh-CN" sz="33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微软雅黑" pitchFamily="34" charset="-122"/>
              <a:cs typeface="+mn-cs"/>
            </a:endParaRPr>
          </a:p>
        </p:txBody>
      </p:sp>
      <p:grpSp>
        <p:nvGrpSpPr>
          <p:cNvPr id="37893" name="组合 1202"/>
          <p:cNvGrpSpPr>
            <a:grpSpLocks/>
          </p:cNvGrpSpPr>
          <p:nvPr/>
        </p:nvGrpSpPr>
        <p:grpSpPr bwMode="auto">
          <a:xfrm>
            <a:off x="2051050" y="1412875"/>
            <a:ext cx="5040313" cy="3816350"/>
            <a:chOff x="7215" y="35962"/>
            <a:chExt cx="6496" cy="3667"/>
          </a:xfrm>
        </p:grpSpPr>
        <p:grpSp>
          <p:nvGrpSpPr>
            <p:cNvPr id="19460" name="组合 465"/>
            <p:cNvGrpSpPr>
              <a:grpSpLocks/>
            </p:cNvGrpSpPr>
            <p:nvPr/>
          </p:nvGrpSpPr>
          <p:grpSpPr bwMode="auto">
            <a:xfrm>
              <a:off x="7215" y="35962"/>
              <a:ext cx="6497" cy="2671"/>
              <a:chOff x="7395" y="35962"/>
              <a:chExt cx="6497" cy="2671"/>
            </a:xfrm>
          </p:grpSpPr>
          <p:grpSp>
            <p:nvGrpSpPr>
              <p:cNvPr id="19462" name="组合 259"/>
              <p:cNvGrpSpPr>
                <a:grpSpLocks/>
              </p:cNvGrpSpPr>
              <p:nvPr/>
            </p:nvGrpSpPr>
            <p:grpSpPr bwMode="auto">
              <a:xfrm>
                <a:off x="7718" y="36155"/>
                <a:ext cx="5771" cy="2479"/>
                <a:chOff x="2211" y="8"/>
                <a:chExt cx="5771" cy="2479"/>
              </a:xfrm>
            </p:grpSpPr>
            <p:grpSp>
              <p:nvGrpSpPr>
                <p:cNvPr id="19466" name="组合 260"/>
                <p:cNvGrpSpPr>
                  <a:grpSpLocks/>
                </p:cNvGrpSpPr>
                <p:nvPr/>
              </p:nvGrpSpPr>
              <p:grpSpPr bwMode="auto">
                <a:xfrm>
                  <a:off x="2273" y="1715"/>
                  <a:ext cx="5268" cy="762"/>
                  <a:chOff x="2273" y="1715"/>
                  <a:chExt cx="5268" cy="762"/>
                </a:xfrm>
              </p:grpSpPr>
              <p:sp>
                <p:nvSpPr>
                  <p:cNvPr id="19664" name="任意多边形 261"/>
                  <p:cNvSpPr>
                    <a:spLocks/>
                  </p:cNvSpPr>
                  <p:nvPr/>
                </p:nvSpPr>
                <p:spPr bwMode="auto">
                  <a:xfrm>
                    <a:off x="2273" y="1715"/>
                    <a:ext cx="5268" cy="762"/>
                  </a:xfrm>
                  <a:custGeom>
                    <a:avLst/>
                    <a:gdLst>
                      <a:gd name="T0" fmla="*/ 3276 w 5268"/>
                      <a:gd name="T1" fmla="*/ 58 h 762"/>
                      <a:gd name="T2" fmla="*/ 3023 w 5268"/>
                      <a:gd name="T3" fmla="*/ 58 h 762"/>
                      <a:gd name="T4" fmla="*/ 3043 w 5268"/>
                      <a:gd name="T5" fmla="*/ 60 h 762"/>
                      <a:gd name="T6" fmla="*/ 3067 w 5268"/>
                      <a:gd name="T7" fmla="*/ 64 h 762"/>
                      <a:gd name="T8" fmla="*/ 3095 w 5268"/>
                      <a:gd name="T9" fmla="*/ 68 h 762"/>
                      <a:gd name="T10" fmla="*/ 3126 w 5268"/>
                      <a:gd name="T11" fmla="*/ 76 h 762"/>
                      <a:gd name="T12" fmla="*/ 3160 w 5268"/>
                      <a:gd name="T13" fmla="*/ 84 h 762"/>
                      <a:gd name="T14" fmla="*/ 3238 w 5268"/>
                      <a:gd name="T15" fmla="*/ 110 h 762"/>
                      <a:gd name="T16" fmla="*/ 3326 w 5268"/>
                      <a:gd name="T17" fmla="*/ 148 h 762"/>
                      <a:gd name="T18" fmla="*/ 3423 w 5268"/>
                      <a:gd name="T19" fmla="*/ 200 h 762"/>
                      <a:gd name="T20" fmla="*/ 3474 w 5268"/>
                      <a:gd name="T21" fmla="*/ 234 h 762"/>
                      <a:gd name="T22" fmla="*/ 3527 w 5268"/>
                      <a:gd name="T23" fmla="*/ 270 h 762"/>
                      <a:gd name="T24" fmla="*/ 3582 w 5268"/>
                      <a:gd name="T25" fmla="*/ 312 h 762"/>
                      <a:gd name="T26" fmla="*/ 3637 w 5268"/>
                      <a:gd name="T27" fmla="*/ 360 h 762"/>
                      <a:gd name="T28" fmla="*/ 3694 w 5268"/>
                      <a:gd name="T29" fmla="*/ 412 h 762"/>
                      <a:gd name="T30" fmla="*/ 3752 w 5268"/>
                      <a:gd name="T31" fmla="*/ 464 h 762"/>
                      <a:gd name="T32" fmla="*/ 3809 w 5268"/>
                      <a:gd name="T33" fmla="*/ 510 h 762"/>
                      <a:gd name="T34" fmla="*/ 3866 w 5268"/>
                      <a:gd name="T35" fmla="*/ 552 h 762"/>
                      <a:gd name="T36" fmla="*/ 3922 w 5268"/>
                      <a:gd name="T37" fmla="*/ 590 h 762"/>
                      <a:gd name="T38" fmla="*/ 3977 w 5268"/>
                      <a:gd name="T39" fmla="*/ 622 h 762"/>
                      <a:gd name="T40" fmla="*/ 4030 w 5268"/>
                      <a:gd name="T41" fmla="*/ 650 h 762"/>
                      <a:gd name="T42" fmla="*/ 4132 w 5268"/>
                      <a:gd name="T43" fmla="*/ 694 h 762"/>
                      <a:gd name="T44" fmla="*/ 4223 w 5268"/>
                      <a:gd name="T45" fmla="*/ 726 h 762"/>
                      <a:gd name="T46" fmla="*/ 4265 w 5268"/>
                      <a:gd name="T47" fmla="*/ 736 h 762"/>
                      <a:gd name="T48" fmla="*/ 4303 w 5268"/>
                      <a:gd name="T49" fmla="*/ 746 h 762"/>
                      <a:gd name="T50" fmla="*/ 4338 w 5268"/>
                      <a:gd name="T51" fmla="*/ 752 h 762"/>
                      <a:gd name="T52" fmla="*/ 4370 w 5268"/>
                      <a:gd name="T53" fmla="*/ 756 h 762"/>
                      <a:gd name="T54" fmla="*/ 4397 w 5268"/>
                      <a:gd name="T55" fmla="*/ 760 h 762"/>
                      <a:gd name="T56" fmla="*/ 4420 w 5268"/>
                      <a:gd name="T57" fmla="*/ 762 h 762"/>
                      <a:gd name="T58" fmla="*/ 4488 w 5268"/>
                      <a:gd name="T59" fmla="*/ 762 h 762"/>
                      <a:gd name="T60" fmla="*/ 4508 w 5268"/>
                      <a:gd name="T61" fmla="*/ 760 h 762"/>
                      <a:gd name="T62" fmla="*/ 4533 w 5268"/>
                      <a:gd name="T63" fmla="*/ 756 h 762"/>
                      <a:gd name="T64" fmla="*/ 4562 w 5268"/>
                      <a:gd name="T65" fmla="*/ 752 h 762"/>
                      <a:gd name="T66" fmla="*/ 4596 w 5268"/>
                      <a:gd name="T67" fmla="*/ 746 h 762"/>
                      <a:gd name="T68" fmla="*/ 4634 w 5268"/>
                      <a:gd name="T69" fmla="*/ 740 h 762"/>
                      <a:gd name="T70" fmla="*/ 4676 w 5268"/>
                      <a:gd name="T71" fmla="*/ 730 h 762"/>
                      <a:gd name="T72" fmla="*/ 4720 w 5268"/>
                      <a:gd name="T73" fmla="*/ 716 h 762"/>
                      <a:gd name="T74" fmla="*/ 4768 w 5268"/>
                      <a:gd name="T75" fmla="*/ 702 h 762"/>
                      <a:gd name="T76" fmla="*/ 4454 w 5268"/>
                      <a:gd name="T77" fmla="*/ 702 h 762"/>
                      <a:gd name="T78" fmla="*/ 4442 w 5268"/>
                      <a:gd name="T79" fmla="*/ 700 h 762"/>
                      <a:gd name="T80" fmla="*/ 4425 w 5268"/>
                      <a:gd name="T81" fmla="*/ 700 h 762"/>
                      <a:gd name="T82" fmla="*/ 4404 w 5268"/>
                      <a:gd name="T83" fmla="*/ 698 h 762"/>
                      <a:gd name="T84" fmla="*/ 4378 w 5268"/>
                      <a:gd name="T85" fmla="*/ 694 h 762"/>
                      <a:gd name="T86" fmla="*/ 4349 w 5268"/>
                      <a:gd name="T87" fmla="*/ 690 h 762"/>
                      <a:gd name="T88" fmla="*/ 4316 w 5268"/>
                      <a:gd name="T89" fmla="*/ 684 h 762"/>
                      <a:gd name="T90" fmla="*/ 4280 w 5268"/>
                      <a:gd name="T91" fmla="*/ 674 h 762"/>
                      <a:gd name="T92" fmla="*/ 4241 w 5268"/>
                      <a:gd name="T93" fmla="*/ 664 h 762"/>
                      <a:gd name="T94" fmla="*/ 4199 w 5268"/>
                      <a:gd name="T95" fmla="*/ 650 h 762"/>
                      <a:gd name="T96" fmla="*/ 4107 w 5268"/>
                      <a:gd name="T97" fmla="*/ 612 h 762"/>
                      <a:gd name="T98" fmla="*/ 4007 w 5268"/>
                      <a:gd name="T99" fmla="*/ 560 h 762"/>
                      <a:gd name="T100" fmla="*/ 3954 w 5268"/>
                      <a:gd name="T101" fmla="*/ 528 h 762"/>
                      <a:gd name="T102" fmla="*/ 3900 w 5268"/>
                      <a:gd name="T103" fmla="*/ 492 h 762"/>
                      <a:gd name="T104" fmla="*/ 3845 w 5268"/>
                      <a:gd name="T105" fmla="*/ 450 h 762"/>
                      <a:gd name="T106" fmla="*/ 3789 w 5268"/>
                      <a:gd name="T107" fmla="*/ 404 h 762"/>
                      <a:gd name="T108" fmla="*/ 3732 w 5268"/>
                      <a:gd name="T109" fmla="*/ 350 h 762"/>
                      <a:gd name="T110" fmla="*/ 3675 w 5268"/>
                      <a:gd name="T111" fmla="*/ 298 h 762"/>
                      <a:gd name="T112" fmla="*/ 3619 w 5268"/>
                      <a:gd name="T113" fmla="*/ 252 h 762"/>
                      <a:gd name="T114" fmla="*/ 3563 w 5268"/>
                      <a:gd name="T115" fmla="*/ 210 h 762"/>
                      <a:gd name="T116" fmla="*/ 3508 w 5268"/>
                      <a:gd name="T117" fmla="*/ 174 h 762"/>
                      <a:gd name="T118" fmla="*/ 3455 w 5268"/>
                      <a:gd name="T119" fmla="*/ 142 h 762"/>
                      <a:gd name="T120" fmla="*/ 3353 w 5268"/>
                      <a:gd name="T121" fmla="*/ 90 h 762"/>
                      <a:gd name="T122" fmla="*/ 3305 w 5268"/>
                      <a:gd name="T123" fmla="*/ 68 h 762"/>
                      <a:gd name="T124" fmla="*/ 3276 w 5268"/>
                      <a:gd name="T125" fmla="*/ 58 h 762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  <a:gd name="T189" fmla="*/ 0 w 5268"/>
                      <a:gd name="T190" fmla="*/ 0 h 762"/>
                      <a:gd name="T191" fmla="*/ 5268 w 5268"/>
                      <a:gd name="T192" fmla="*/ 762 h 762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T189" t="T190" r="T191" b="T192"/>
                    <a:pathLst>
                      <a:path w="5268" h="762">
                        <a:moveTo>
                          <a:pt x="3276" y="58"/>
                        </a:moveTo>
                        <a:lnTo>
                          <a:pt x="3023" y="58"/>
                        </a:lnTo>
                        <a:lnTo>
                          <a:pt x="3043" y="60"/>
                        </a:lnTo>
                        <a:lnTo>
                          <a:pt x="3067" y="64"/>
                        </a:lnTo>
                        <a:lnTo>
                          <a:pt x="3095" y="68"/>
                        </a:lnTo>
                        <a:lnTo>
                          <a:pt x="3126" y="76"/>
                        </a:lnTo>
                        <a:lnTo>
                          <a:pt x="3160" y="84"/>
                        </a:lnTo>
                        <a:lnTo>
                          <a:pt x="3238" y="110"/>
                        </a:lnTo>
                        <a:lnTo>
                          <a:pt x="3326" y="148"/>
                        </a:lnTo>
                        <a:lnTo>
                          <a:pt x="3423" y="200"/>
                        </a:lnTo>
                        <a:lnTo>
                          <a:pt x="3474" y="234"/>
                        </a:lnTo>
                        <a:lnTo>
                          <a:pt x="3527" y="270"/>
                        </a:lnTo>
                        <a:lnTo>
                          <a:pt x="3582" y="312"/>
                        </a:lnTo>
                        <a:lnTo>
                          <a:pt x="3637" y="360"/>
                        </a:lnTo>
                        <a:lnTo>
                          <a:pt x="3694" y="412"/>
                        </a:lnTo>
                        <a:lnTo>
                          <a:pt x="3752" y="464"/>
                        </a:lnTo>
                        <a:lnTo>
                          <a:pt x="3809" y="510"/>
                        </a:lnTo>
                        <a:lnTo>
                          <a:pt x="3866" y="552"/>
                        </a:lnTo>
                        <a:lnTo>
                          <a:pt x="3922" y="590"/>
                        </a:lnTo>
                        <a:lnTo>
                          <a:pt x="3977" y="622"/>
                        </a:lnTo>
                        <a:lnTo>
                          <a:pt x="4030" y="650"/>
                        </a:lnTo>
                        <a:lnTo>
                          <a:pt x="4132" y="694"/>
                        </a:lnTo>
                        <a:lnTo>
                          <a:pt x="4223" y="726"/>
                        </a:lnTo>
                        <a:lnTo>
                          <a:pt x="4265" y="736"/>
                        </a:lnTo>
                        <a:lnTo>
                          <a:pt x="4303" y="746"/>
                        </a:lnTo>
                        <a:lnTo>
                          <a:pt x="4338" y="752"/>
                        </a:lnTo>
                        <a:lnTo>
                          <a:pt x="4370" y="756"/>
                        </a:lnTo>
                        <a:lnTo>
                          <a:pt x="4397" y="760"/>
                        </a:lnTo>
                        <a:lnTo>
                          <a:pt x="4420" y="762"/>
                        </a:lnTo>
                        <a:lnTo>
                          <a:pt x="4488" y="762"/>
                        </a:lnTo>
                        <a:lnTo>
                          <a:pt x="4508" y="760"/>
                        </a:lnTo>
                        <a:lnTo>
                          <a:pt x="4533" y="756"/>
                        </a:lnTo>
                        <a:lnTo>
                          <a:pt x="4562" y="752"/>
                        </a:lnTo>
                        <a:lnTo>
                          <a:pt x="4596" y="746"/>
                        </a:lnTo>
                        <a:lnTo>
                          <a:pt x="4634" y="740"/>
                        </a:lnTo>
                        <a:lnTo>
                          <a:pt x="4676" y="730"/>
                        </a:lnTo>
                        <a:lnTo>
                          <a:pt x="4720" y="716"/>
                        </a:lnTo>
                        <a:lnTo>
                          <a:pt x="4768" y="702"/>
                        </a:lnTo>
                        <a:lnTo>
                          <a:pt x="4454" y="702"/>
                        </a:lnTo>
                        <a:lnTo>
                          <a:pt x="4442" y="700"/>
                        </a:lnTo>
                        <a:lnTo>
                          <a:pt x="4425" y="700"/>
                        </a:lnTo>
                        <a:lnTo>
                          <a:pt x="4404" y="698"/>
                        </a:lnTo>
                        <a:lnTo>
                          <a:pt x="4378" y="694"/>
                        </a:lnTo>
                        <a:lnTo>
                          <a:pt x="4349" y="690"/>
                        </a:lnTo>
                        <a:lnTo>
                          <a:pt x="4316" y="684"/>
                        </a:lnTo>
                        <a:lnTo>
                          <a:pt x="4280" y="674"/>
                        </a:lnTo>
                        <a:lnTo>
                          <a:pt x="4241" y="664"/>
                        </a:lnTo>
                        <a:lnTo>
                          <a:pt x="4199" y="650"/>
                        </a:lnTo>
                        <a:lnTo>
                          <a:pt x="4107" y="612"/>
                        </a:lnTo>
                        <a:lnTo>
                          <a:pt x="4007" y="560"/>
                        </a:lnTo>
                        <a:lnTo>
                          <a:pt x="3954" y="528"/>
                        </a:lnTo>
                        <a:lnTo>
                          <a:pt x="3900" y="492"/>
                        </a:lnTo>
                        <a:lnTo>
                          <a:pt x="3845" y="450"/>
                        </a:lnTo>
                        <a:lnTo>
                          <a:pt x="3789" y="404"/>
                        </a:lnTo>
                        <a:lnTo>
                          <a:pt x="3732" y="350"/>
                        </a:lnTo>
                        <a:lnTo>
                          <a:pt x="3675" y="298"/>
                        </a:lnTo>
                        <a:lnTo>
                          <a:pt x="3619" y="252"/>
                        </a:lnTo>
                        <a:lnTo>
                          <a:pt x="3563" y="210"/>
                        </a:lnTo>
                        <a:lnTo>
                          <a:pt x="3508" y="174"/>
                        </a:lnTo>
                        <a:lnTo>
                          <a:pt x="3455" y="142"/>
                        </a:lnTo>
                        <a:lnTo>
                          <a:pt x="3353" y="90"/>
                        </a:lnTo>
                        <a:lnTo>
                          <a:pt x="3305" y="68"/>
                        </a:lnTo>
                        <a:lnTo>
                          <a:pt x="3276" y="58"/>
                        </a:lnTo>
                        <a:close/>
                      </a:path>
                    </a:pathLst>
                  </a:custGeom>
                  <a:solidFill>
                    <a:srgbClr val="BE7B35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5" name="任意多边形 262"/>
                  <p:cNvSpPr>
                    <a:spLocks/>
                  </p:cNvSpPr>
                  <p:nvPr/>
                </p:nvSpPr>
                <p:spPr bwMode="auto">
                  <a:xfrm>
                    <a:off x="2273" y="1715"/>
                    <a:ext cx="5268" cy="762"/>
                  </a:xfrm>
                  <a:custGeom>
                    <a:avLst/>
                    <a:gdLst>
                      <a:gd name="T0" fmla="*/ 0 w 5268"/>
                      <a:gd name="T1" fmla="*/ 0 h 762"/>
                      <a:gd name="T2" fmla="*/ 11 w 5268"/>
                      <a:gd name="T3" fmla="*/ 30 h 762"/>
                      <a:gd name="T4" fmla="*/ 45 w 5268"/>
                      <a:gd name="T5" fmla="*/ 38 h 762"/>
                      <a:gd name="T6" fmla="*/ 98 w 5268"/>
                      <a:gd name="T7" fmla="*/ 48 h 762"/>
                      <a:gd name="T8" fmla="*/ 166 w 5268"/>
                      <a:gd name="T9" fmla="*/ 68 h 762"/>
                      <a:gd name="T10" fmla="*/ 292 w 5268"/>
                      <a:gd name="T11" fmla="*/ 112 h 762"/>
                      <a:gd name="T12" fmla="*/ 486 w 5268"/>
                      <a:gd name="T13" fmla="*/ 210 h 762"/>
                      <a:gd name="T14" fmla="*/ 636 w 5268"/>
                      <a:gd name="T15" fmla="*/ 320 h 762"/>
                      <a:gd name="T16" fmla="*/ 732 w 5268"/>
                      <a:gd name="T17" fmla="*/ 412 h 762"/>
                      <a:gd name="T18" fmla="*/ 846 w 5268"/>
                      <a:gd name="T19" fmla="*/ 510 h 762"/>
                      <a:gd name="T20" fmla="*/ 958 w 5268"/>
                      <a:gd name="T21" fmla="*/ 588 h 762"/>
                      <a:gd name="T22" fmla="*/ 1115 w 5268"/>
                      <a:gd name="T23" fmla="*/ 670 h 762"/>
                      <a:gd name="T24" fmla="*/ 1296 w 5268"/>
                      <a:gd name="T25" fmla="*/ 726 h 762"/>
                      <a:gd name="T26" fmla="*/ 1369 w 5268"/>
                      <a:gd name="T27" fmla="*/ 740 h 762"/>
                      <a:gd name="T28" fmla="*/ 1427 w 5268"/>
                      <a:gd name="T29" fmla="*/ 746 h 762"/>
                      <a:gd name="T30" fmla="*/ 1587 w 5268"/>
                      <a:gd name="T31" fmla="*/ 744 h 762"/>
                      <a:gd name="T32" fmla="*/ 1654 w 5268"/>
                      <a:gd name="T33" fmla="*/ 736 h 762"/>
                      <a:gd name="T34" fmla="*/ 1736 w 5268"/>
                      <a:gd name="T35" fmla="*/ 718 h 762"/>
                      <a:gd name="T36" fmla="*/ 1808 w 5268"/>
                      <a:gd name="T37" fmla="*/ 698 h 762"/>
                      <a:gd name="T38" fmla="*/ 1468 w 5268"/>
                      <a:gd name="T39" fmla="*/ 696 h 762"/>
                      <a:gd name="T40" fmla="*/ 1429 w 5268"/>
                      <a:gd name="T41" fmla="*/ 694 h 762"/>
                      <a:gd name="T42" fmla="*/ 1373 w 5268"/>
                      <a:gd name="T43" fmla="*/ 686 h 762"/>
                      <a:gd name="T44" fmla="*/ 1302 w 5268"/>
                      <a:gd name="T45" fmla="*/ 672 h 762"/>
                      <a:gd name="T46" fmla="*/ 1219 w 5268"/>
                      <a:gd name="T47" fmla="*/ 648 h 762"/>
                      <a:gd name="T48" fmla="*/ 1075 w 5268"/>
                      <a:gd name="T49" fmla="*/ 588 h 762"/>
                      <a:gd name="T50" fmla="*/ 915 w 5268"/>
                      <a:gd name="T51" fmla="*/ 492 h 762"/>
                      <a:gd name="T52" fmla="*/ 802 w 5268"/>
                      <a:gd name="T53" fmla="*/ 404 h 762"/>
                      <a:gd name="T54" fmla="*/ 688 w 5268"/>
                      <a:gd name="T55" fmla="*/ 298 h 762"/>
                      <a:gd name="T56" fmla="*/ 575 w 5268"/>
                      <a:gd name="T57" fmla="*/ 210 h 762"/>
                      <a:gd name="T58" fmla="*/ 466 w 5268"/>
                      <a:gd name="T59" fmla="*/ 142 h 762"/>
                      <a:gd name="T60" fmla="*/ 271 w 5268"/>
                      <a:gd name="T61" fmla="*/ 52 h 762"/>
                      <a:gd name="T62" fmla="*/ 117 w 5268"/>
                      <a:gd name="T63" fmla="*/ 12 h 762"/>
                      <a:gd name="T64" fmla="*/ 61 w 5268"/>
                      <a:gd name="T65" fmla="*/ 4 h 762"/>
                      <a:gd name="T66" fmla="*/ 22 w 5268"/>
                      <a:gd name="T67" fmla="*/ 0 h 762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5268"/>
                      <a:gd name="T103" fmla="*/ 0 h 762"/>
                      <a:gd name="T104" fmla="*/ 5268 w 5268"/>
                      <a:gd name="T105" fmla="*/ 762 h 762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5268" h="762">
                        <a:moveTo>
                          <a:pt x="22" y="0"/>
                        </a:moveTo>
                        <a:lnTo>
                          <a:pt x="0" y="0"/>
                        </a:lnTo>
                        <a:lnTo>
                          <a:pt x="0" y="30"/>
                        </a:lnTo>
                        <a:lnTo>
                          <a:pt x="11" y="30"/>
                        </a:lnTo>
                        <a:lnTo>
                          <a:pt x="25" y="34"/>
                        </a:lnTo>
                        <a:lnTo>
                          <a:pt x="45" y="38"/>
                        </a:lnTo>
                        <a:lnTo>
                          <a:pt x="69" y="42"/>
                        </a:lnTo>
                        <a:lnTo>
                          <a:pt x="98" y="48"/>
                        </a:lnTo>
                        <a:lnTo>
                          <a:pt x="130" y="58"/>
                        </a:lnTo>
                        <a:lnTo>
                          <a:pt x="166" y="68"/>
                        </a:lnTo>
                        <a:lnTo>
                          <a:pt x="206" y="80"/>
                        </a:lnTo>
                        <a:lnTo>
                          <a:pt x="292" y="112"/>
                        </a:lnTo>
                        <a:lnTo>
                          <a:pt x="387" y="154"/>
                        </a:lnTo>
                        <a:lnTo>
                          <a:pt x="486" y="210"/>
                        </a:lnTo>
                        <a:lnTo>
                          <a:pt x="586" y="280"/>
                        </a:lnTo>
                        <a:lnTo>
                          <a:pt x="636" y="320"/>
                        </a:lnTo>
                        <a:lnTo>
                          <a:pt x="684" y="364"/>
                        </a:lnTo>
                        <a:lnTo>
                          <a:pt x="732" y="412"/>
                        </a:lnTo>
                        <a:lnTo>
                          <a:pt x="789" y="464"/>
                        </a:lnTo>
                        <a:lnTo>
                          <a:pt x="846" y="510"/>
                        </a:lnTo>
                        <a:lnTo>
                          <a:pt x="902" y="552"/>
                        </a:lnTo>
                        <a:lnTo>
                          <a:pt x="958" y="588"/>
                        </a:lnTo>
                        <a:lnTo>
                          <a:pt x="1012" y="620"/>
                        </a:lnTo>
                        <a:lnTo>
                          <a:pt x="1115" y="670"/>
                        </a:lnTo>
                        <a:lnTo>
                          <a:pt x="1211" y="704"/>
                        </a:lnTo>
                        <a:lnTo>
                          <a:pt x="1296" y="726"/>
                        </a:lnTo>
                        <a:lnTo>
                          <a:pt x="1334" y="734"/>
                        </a:lnTo>
                        <a:lnTo>
                          <a:pt x="1369" y="740"/>
                        </a:lnTo>
                        <a:lnTo>
                          <a:pt x="1400" y="744"/>
                        </a:lnTo>
                        <a:lnTo>
                          <a:pt x="1427" y="746"/>
                        </a:lnTo>
                        <a:lnTo>
                          <a:pt x="1559" y="746"/>
                        </a:lnTo>
                        <a:lnTo>
                          <a:pt x="1587" y="744"/>
                        </a:lnTo>
                        <a:lnTo>
                          <a:pt x="1619" y="740"/>
                        </a:lnTo>
                        <a:lnTo>
                          <a:pt x="1654" y="736"/>
                        </a:lnTo>
                        <a:lnTo>
                          <a:pt x="1693" y="728"/>
                        </a:lnTo>
                        <a:lnTo>
                          <a:pt x="1736" y="718"/>
                        </a:lnTo>
                        <a:lnTo>
                          <a:pt x="1781" y="706"/>
                        </a:lnTo>
                        <a:lnTo>
                          <a:pt x="1808" y="698"/>
                        </a:lnTo>
                        <a:lnTo>
                          <a:pt x="1480" y="698"/>
                        </a:lnTo>
                        <a:lnTo>
                          <a:pt x="1468" y="696"/>
                        </a:lnTo>
                        <a:lnTo>
                          <a:pt x="1450" y="696"/>
                        </a:lnTo>
                        <a:lnTo>
                          <a:pt x="1429" y="694"/>
                        </a:lnTo>
                        <a:lnTo>
                          <a:pt x="1403" y="692"/>
                        </a:lnTo>
                        <a:lnTo>
                          <a:pt x="1373" y="686"/>
                        </a:lnTo>
                        <a:lnTo>
                          <a:pt x="1339" y="680"/>
                        </a:lnTo>
                        <a:lnTo>
                          <a:pt x="1302" y="672"/>
                        </a:lnTo>
                        <a:lnTo>
                          <a:pt x="1262" y="660"/>
                        </a:lnTo>
                        <a:lnTo>
                          <a:pt x="1219" y="648"/>
                        </a:lnTo>
                        <a:lnTo>
                          <a:pt x="1173" y="630"/>
                        </a:lnTo>
                        <a:lnTo>
                          <a:pt x="1075" y="588"/>
                        </a:lnTo>
                        <a:lnTo>
                          <a:pt x="970" y="528"/>
                        </a:lnTo>
                        <a:lnTo>
                          <a:pt x="915" y="492"/>
                        </a:lnTo>
                        <a:lnTo>
                          <a:pt x="859" y="450"/>
                        </a:lnTo>
                        <a:lnTo>
                          <a:pt x="802" y="404"/>
                        </a:lnTo>
                        <a:lnTo>
                          <a:pt x="745" y="350"/>
                        </a:lnTo>
                        <a:lnTo>
                          <a:pt x="688" y="298"/>
                        </a:lnTo>
                        <a:lnTo>
                          <a:pt x="631" y="252"/>
                        </a:lnTo>
                        <a:lnTo>
                          <a:pt x="575" y="210"/>
                        </a:lnTo>
                        <a:lnTo>
                          <a:pt x="520" y="174"/>
                        </a:lnTo>
                        <a:lnTo>
                          <a:pt x="466" y="142"/>
                        </a:lnTo>
                        <a:lnTo>
                          <a:pt x="364" y="90"/>
                        </a:lnTo>
                        <a:lnTo>
                          <a:pt x="271" y="52"/>
                        </a:lnTo>
                        <a:lnTo>
                          <a:pt x="187" y="26"/>
                        </a:lnTo>
                        <a:lnTo>
                          <a:pt x="117" y="12"/>
                        </a:lnTo>
                        <a:lnTo>
                          <a:pt x="87" y="6"/>
                        </a:lnTo>
                        <a:lnTo>
                          <a:pt x="61" y="4"/>
                        </a:lnTo>
                        <a:lnTo>
                          <a:pt x="39" y="2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BE7B35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6" name="任意多边形 263"/>
                  <p:cNvSpPr>
                    <a:spLocks/>
                  </p:cNvSpPr>
                  <p:nvPr/>
                </p:nvSpPr>
                <p:spPr bwMode="auto">
                  <a:xfrm>
                    <a:off x="2273" y="1715"/>
                    <a:ext cx="5268" cy="762"/>
                  </a:xfrm>
                  <a:custGeom>
                    <a:avLst/>
                    <a:gdLst>
                      <a:gd name="T0" fmla="*/ 5210 w 5268"/>
                      <a:gd name="T1" fmla="*/ 350 h 762"/>
                      <a:gd name="T2" fmla="*/ 5153 w 5268"/>
                      <a:gd name="T3" fmla="*/ 404 h 762"/>
                      <a:gd name="T4" fmla="*/ 5096 w 5268"/>
                      <a:gd name="T5" fmla="*/ 450 h 762"/>
                      <a:gd name="T6" fmla="*/ 5040 w 5268"/>
                      <a:gd name="T7" fmla="*/ 492 h 762"/>
                      <a:gd name="T8" fmla="*/ 4985 w 5268"/>
                      <a:gd name="T9" fmla="*/ 528 h 762"/>
                      <a:gd name="T10" fmla="*/ 4932 w 5268"/>
                      <a:gd name="T11" fmla="*/ 560 h 762"/>
                      <a:gd name="T12" fmla="*/ 4829 w 5268"/>
                      <a:gd name="T13" fmla="*/ 612 h 762"/>
                      <a:gd name="T14" fmla="*/ 4736 w 5268"/>
                      <a:gd name="T15" fmla="*/ 650 h 762"/>
                      <a:gd name="T16" fmla="*/ 4652 w 5268"/>
                      <a:gd name="T17" fmla="*/ 674 h 762"/>
                      <a:gd name="T18" fmla="*/ 4616 w 5268"/>
                      <a:gd name="T19" fmla="*/ 684 h 762"/>
                      <a:gd name="T20" fmla="*/ 4582 w 5268"/>
                      <a:gd name="T21" fmla="*/ 690 h 762"/>
                      <a:gd name="T22" fmla="*/ 4552 w 5268"/>
                      <a:gd name="T23" fmla="*/ 694 h 762"/>
                      <a:gd name="T24" fmla="*/ 4526 w 5268"/>
                      <a:gd name="T25" fmla="*/ 698 h 762"/>
                      <a:gd name="T26" fmla="*/ 4504 w 5268"/>
                      <a:gd name="T27" fmla="*/ 700 h 762"/>
                      <a:gd name="T28" fmla="*/ 4487 w 5268"/>
                      <a:gd name="T29" fmla="*/ 700 h 762"/>
                      <a:gd name="T30" fmla="*/ 4475 w 5268"/>
                      <a:gd name="T31" fmla="*/ 702 h 762"/>
                      <a:gd name="T32" fmla="*/ 4768 w 5268"/>
                      <a:gd name="T33" fmla="*/ 702 h 762"/>
                      <a:gd name="T34" fmla="*/ 4818 w 5268"/>
                      <a:gd name="T35" fmla="*/ 684 h 762"/>
                      <a:gd name="T36" fmla="*/ 4924 w 5268"/>
                      <a:gd name="T37" fmla="*/ 636 h 762"/>
                      <a:gd name="T38" fmla="*/ 4980 w 5268"/>
                      <a:gd name="T39" fmla="*/ 608 h 762"/>
                      <a:gd name="T40" fmla="*/ 5037 w 5268"/>
                      <a:gd name="T41" fmla="*/ 574 h 762"/>
                      <a:gd name="T42" fmla="*/ 5094 w 5268"/>
                      <a:gd name="T43" fmla="*/ 538 h 762"/>
                      <a:gd name="T44" fmla="*/ 5152 w 5268"/>
                      <a:gd name="T45" fmla="*/ 496 h 762"/>
                      <a:gd name="T46" fmla="*/ 5210 w 5268"/>
                      <a:gd name="T47" fmla="*/ 448 h 762"/>
                      <a:gd name="T48" fmla="*/ 5267 w 5268"/>
                      <a:gd name="T49" fmla="*/ 396 h 762"/>
                      <a:gd name="T50" fmla="*/ 5210 w 5268"/>
                      <a:gd name="T51" fmla="*/ 350 h 762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5268"/>
                      <a:gd name="T79" fmla="*/ 0 h 762"/>
                      <a:gd name="T80" fmla="*/ 5268 w 5268"/>
                      <a:gd name="T81" fmla="*/ 762 h 762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5268" h="762">
                        <a:moveTo>
                          <a:pt x="5210" y="350"/>
                        </a:moveTo>
                        <a:lnTo>
                          <a:pt x="5153" y="404"/>
                        </a:lnTo>
                        <a:lnTo>
                          <a:pt x="5096" y="450"/>
                        </a:lnTo>
                        <a:lnTo>
                          <a:pt x="5040" y="492"/>
                        </a:lnTo>
                        <a:lnTo>
                          <a:pt x="4985" y="528"/>
                        </a:lnTo>
                        <a:lnTo>
                          <a:pt x="4932" y="560"/>
                        </a:lnTo>
                        <a:lnTo>
                          <a:pt x="4829" y="612"/>
                        </a:lnTo>
                        <a:lnTo>
                          <a:pt x="4736" y="650"/>
                        </a:lnTo>
                        <a:lnTo>
                          <a:pt x="4652" y="674"/>
                        </a:lnTo>
                        <a:lnTo>
                          <a:pt x="4616" y="684"/>
                        </a:lnTo>
                        <a:lnTo>
                          <a:pt x="4582" y="690"/>
                        </a:lnTo>
                        <a:lnTo>
                          <a:pt x="4552" y="694"/>
                        </a:lnTo>
                        <a:lnTo>
                          <a:pt x="4526" y="698"/>
                        </a:lnTo>
                        <a:lnTo>
                          <a:pt x="4504" y="700"/>
                        </a:lnTo>
                        <a:lnTo>
                          <a:pt x="4487" y="700"/>
                        </a:lnTo>
                        <a:lnTo>
                          <a:pt x="4475" y="702"/>
                        </a:lnTo>
                        <a:lnTo>
                          <a:pt x="4768" y="702"/>
                        </a:lnTo>
                        <a:lnTo>
                          <a:pt x="4818" y="684"/>
                        </a:lnTo>
                        <a:lnTo>
                          <a:pt x="4924" y="636"/>
                        </a:lnTo>
                        <a:lnTo>
                          <a:pt x="4980" y="608"/>
                        </a:lnTo>
                        <a:lnTo>
                          <a:pt x="5037" y="574"/>
                        </a:lnTo>
                        <a:lnTo>
                          <a:pt x="5094" y="538"/>
                        </a:lnTo>
                        <a:lnTo>
                          <a:pt x="5152" y="496"/>
                        </a:lnTo>
                        <a:lnTo>
                          <a:pt x="5210" y="448"/>
                        </a:lnTo>
                        <a:lnTo>
                          <a:pt x="5267" y="396"/>
                        </a:lnTo>
                        <a:lnTo>
                          <a:pt x="5210" y="350"/>
                        </a:lnTo>
                        <a:close/>
                      </a:path>
                    </a:pathLst>
                  </a:custGeom>
                  <a:solidFill>
                    <a:srgbClr val="BE7B35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7" name="任意多边形 264"/>
                  <p:cNvSpPr>
                    <a:spLocks/>
                  </p:cNvSpPr>
                  <p:nvPr/>
                </p:nvSpPr>
                <p:spPr bwMode="auto">
                  <a:xfrm>
                    <a:off x="2273" y="1715"/>
                    <a:ext cx="5268" cy="762"/>
                  </a:xfrm>
                  <a:custGeom>
                    <a:avLst/>
                    <a:gdLst>
                      <a:gd name="T0" fmla="*/ 3010 w 5268"/>
                      <a:gd name="T1" fmla="*/ 0 h 762"/>
                      <a:gd name="T2" fmla="*/ 2964 w 5268"/>
                      <a:gd name="T3" fmla="*/ 0 h 762"/>
                      <a:gd name="T4" fmla="*/ 2947 w 5268"/>
                      <a:gd name="T5" fmla="*/ 2 h 762"/>
                      <a:gd name="T6" fmla="*/ 2925 w 5268"/>
                      <a:gd name="T7" fmla="*/ 4 h 762"/>
                      <a:gd name="T8" fmla="*/ 2899 w 5268"/>
                      <a:gd name="T9" fmla="*/ 6 h 762"/>
                      <a:gd name="T10" fmla="*/ 2869 w 5268"/>
                      <a:gd name="T11" fmla="*/ 12 h 762"/>
                      <a:gd name="T12" fmla="*/ 2835 w 5268"/>
                      <a:gd name="T13" fmla="*/ 18 h 762"/>
                      <a:gd name="T14" fmla="*/ 2758 w 5268"/>
                      <a:gd name="T15" fmla="*/ 38 h 762"/>
                      <a:gd name="T16" fmla="*/ 2669 w 5268"/>
                      <a:gd name="T17" fmla="*/ 68 h 762"/>
                      <a:gd name="T18" fmla="*/ 2571 w 5268"/>
                      <a:gd name="T19" fmla="*/ 114 h 762"/>
                      <a:gd name="T20" fmla="*/ 2466 w 5268"/>
                      <a:gd name="T21" fmla="*/ 174 h 762"/>
                      <a:gd name="T22" fmla="*/ 2411 w 5268"/>
                      <a:gd name="T23" fmla="*/ 210 h 762"/>
                      <a:gd name="T24" fmla="*/ 2355 w 5268"/>
                      <a:gd name="T25" fmla="*/ 252 h 762"/>
                      <a:gd name="T26" fmla="*/ 2299 w 5268"/>
                      <a:gd name="T27" fmla="*/ 298 h 762"/>
                      <a:gd name="T28" fmla="*/ 2185 w 5268"/>
                      <a:gd name="T29" fmla="*/ 404 h 762"/>
                      <a:gd name="T30" fmla="*/ 2128 w 5268"/>
                      <a:gd name="T31" fmla="*/ 450 h 762"/>
                      <a:gd name="T32" fmla="*/ 2072 w 5268"/>
                      <a:gd name="T33" fmla="*/ 492 h 762"/>
                      <a:gd name="T34" fmla="*/ 2017 w 5268"/>
                      <a:gd name="T35" fmla="*/ 528 h 762"/>
                      <a:gd name="T36" fmla="*/ 1964 w 5268"/>
                      <a:gd name="T37" fmla="*/ 560 h 762"/>
                      <a:gd name="T38" fmla="*/ 1861 w 5268"/>
                      <a:gd name="T39" fmla="*/ 610 h 762"/>
                      <a:gd name="T40" fmla="*/ 1767 w 5268"/>
                      <a:gd name="T41" fmla="*/ 648 h 762"/>
                      <a:gd name="T42" fmla="*/ 1683 w 5268"/>
                      <a:gd name="T43" fmla="*/ 672 h 762"/>
                      <a:gd name="T44" fmla="*/ 1611 w 5268"/>
                      <a:gd name="T45" fmla="*/ 686 h 762"/>
                      <a:gd name="T46" fmla="*/ 1581 w 5268"/>
                      <a:gd name="T47" fmla="*/ 692 h 762"/>
                      <a:gd name="T48" fmla="*/ 1554 w 5268"/>
                      <a:gd name="T49" fmla="*/ 694 h 762"/>
                      <a:gd name="T50" fmla="*/ 1532 w 5268"/>
                      <a:gd name="T51" fmla="*/ 696 h 762"/>
                      <a:gd name="T52" fmla="*/ 1514 w 5268"/>
                      <a:gd name="T53" fmla="*/ 696 h 762"/>
                      <a:gd name="T54" fmla="*/ 1501 w 5268"/>
                      <a:gd name="T55" fmla="*/ 698 h 762"/>
                      <a:gd name="T56" fmla="*/ 1808 w 5268"/>
                      <a:gd name="T57" fmla="*/ 698 h 762"/>
                      <a:gd name="T58" fmla="*/ 1879 w 5268"/>
                      <a:gd name="T59" fmla="*/ 672 h 762"/>
                      <a:gd name="T60" fmla="*/ 1984 w 5268"/>
                      <a:gd name="T61" fmla="*/ 622 h 762"/>
                      <a:gd name="T62" fmla="*/ 2039 w 5268"/>
                      <a:gd name="T63" fmla="*/ 592 h 762"/>
                      <a:gd name="T64" fmla="*/ 2095 w 5268"/>
                      <a:gd name="T65" fmla="*/ 556 h 762"/>
                      <a:gd name="T66" fmla="*/ 2152 w 5268"/>
                      <a:gd name="T67" fmla="*/ 514 h 762"/>
                      <a:gd name="T68" fmla="*/ 2210 w 5268"/>
                      <a:gd name="T69" fmla="*/ 468 h 762"/>
                      <a:gd name="T70" fmla="*/ 2267 w 5268"/>
                      <a:gd name="T71" fmla="*/ 416 h 762"/>
                      <a:gd name="T72" fmla="*/ 2324 w 5268"/>
                      <a:gd name="T73" fmla="*/ 364 h 762"/>
                      <a:gd name="T74" fmla="*/ 2380 w 5268"/>
                      <a:gd name="T75" fmla="*/ 316 h 762"/>
                      <a:gd name="T76" fmla="*/ 2435 w 5268"/>
                      <a:gd name="T77" fmla="*/ 274 h 762"/>
                      <a:gd name="T78" fmla="*/ 2489 w 5268"/>
                      <a:gd name="T79" fmla="*/ 238 h 762"/>
                      <a:gd name="T80" fmla="*/ 2541 w 5268"/>
                      <a:gd name="T81" fmla="*/ 204 h 762"/>
                      <a:gd name="T82" fmla="*/ 2640 w 5268"/>
                      <a:gd name="T83" fmla="*/ 152 h 762"/>
                      <a:gd name="T84" fmla="*/ 2730 w 5268"/>
                      <a:gd name="T85" fmla="*/ 112 h 762"/>
                      <a:gd name="T86" fmla="*/ 2809 w 5268"/>
                      <a:gd name="T87" fmla="*/ 86 h 762"/>
                      <a:gd name="T88" fmla="*/ 2844 w 5268"/>
                      <a:gd name="T89" fmla="*/ 78 h 762"/>
                      <a:gd name="T90" fmla="*/ 2876 w 5268"/>
                      <a:gd name="T91" fmla="*/ 70 h 762"/>
                      <a:gd name="T92" fmla="*/ 2904 w 5268"/>
                      <a:gd name="T93" fmla="*/ 66 h 762"/>
                      <a:gd name="T94" fmla="*/ 2929 w 5268"/>
                      <a:gd name="T95" fmla="*/ 62 h 762"/>
                      <a:gd name="T96" fmla="*/ 2949 w 5268"/>
                      <a:gd name="T97" fmla="*/ 60 h 762"/>
                      <a:gd name="T98" fmla="*/ 2966 w 5268"/>
                      <a:gd name="T99" fmla="*/ 58 h 762"/>
                      <a:gd name="T100" fmla="*/ 3276 w 5268"/>
                      <a:gd name="T101" fmla="*/ 58 h 762"/>
                      <a:gd name="T102" fmla="*/ 3259 w 5268"/>
                      <a:gd name="T103" fmla="*/ 52 h 762"/>
                      <a:gd name="T104" fmla="*/ 3216 w 5268"/>
                      <a:gd name="T105" fmla="*/ 38 h 762"/>
                      <a:gd name="T106" fmla="*/ 3176 w 5268"/>
                      <a:gd name="T107" fmla="*/ 26 h 762"/>
                      <a:gd name="T108" fmla="*/ 3139 w 5268"/>
                      <a:gd name="T109" fmla="*/ 18 h 762"/>
                      <a:gd name="T110" fmla="*/ 3105 w 5268"/>
                      <a:gd name="T111" fmla="*/ 12 h 762"/>
                      <a:gd name="T112" fmla="*/ 3075 w 5268"/>
                      <a:gd name="T113" fmla="*/ 6 h 762"/>
                      <a:gd name="T114" fmla="*/ 3049 w 5268"/>
                      <a:gd name="T115" fmla="*/ 4 h 762"/>
                      <a:gd name="T116" fmla="*/ 3027 w 5268"/>
                      <a:gd name="T117" fmla="*/ 2 h 762"/>
                      <a:gd name="T118" fmla="*/ 3010 w 5268"/>
                      <a:gd name="T119" fmla="*/ 0 h 762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5268"/>
                      <a:gd name="T181" fmla="*/ 0 h 762"/>
                      <a:gd name="T182" fmla="*/ 5268 w 5268"/>
                      <a:gd name="T183" fmla="*/ 762 h 762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5268" h="762">
                        <a:moveTo>
                          <a:pt x="3010" y="0"/>
                        </a:moveTo>
                        <a:lnTo>
                          <a:pt x="2964" y="0"/>
                        </a:lnTo>
                        <a:lnTo>
                          <a:pt x="2947" y="2"/>
                        </a:lnTo>
                        <a:lnTo>
                          <a:pt x="2925" y="4"/>
                        </a:lnTo>
                        <a:lnTo>
                          <a:pt x="2899" y="6"/>
                        </a:lnTo>
                        <a:lnTo>
                          <a:pt x="2869" y="12"/>
                        </a:lnTo>
                        <a:lnTo>
                          <a:pt x="2835" y="18"/>
                        </a:lnTo>
                        <a:lnTo>
                          <a:pt x="2758" y="38"/>
                        </a:lnTo>
                        <a:lnTo>
                          <a:pt x="2669" y="68"/>
                        </a:lnTo>
                        <a:lnTo>
                          <a:pt x="2571" y="114"/>
                        </a:lnTo>
                        <a:lnTo>
                          <a:pt x="2466" y="174"/>
                        </a:lnTo>
                        <a:lnTo>
                          <a:pt x="2411" y="210"/>
                        </a:lnTo>
                        <a:lnTo>
                          <a:pt x="2355" y="252"/>
                        </a:lnTo>
                        <a:lnTo>
                          <a:pt x="2299" y="298"/>
                        </a:lnTo>
                        <a:lnTo>
                          <a:pt x="2185" y="404"/>
                        </a:lnTo>
                        <a:lnTo>
                          <a:pt x="2128" y="450"/>
                        </a:lnTo>
                        <a:lnTo>
                          <a:pt x="2072" y="492"/>
                        </a:lnTo>
                        <a:lnTo>
                          <a:pt x="2017" y="528"/>
                        </a:lnTo>
                        <a:lnTo>
                          <a:pt x="1964" y="560"/>
                        </a:lnTo>
                        <a:lnTo>
                          <a:pt x="1861" y="610"/>
                        </a:lnTo>
                        <a:lnTo>
                          <a:pt x="1767" y="648"/>
                        </a:lnTo>
                        <a:lnTo>
                          <a:pt x="1683" y="672"/>
                        </a:lnTo>
                        <a:lnTo>
                          <a:pt x="1611" y="686"/>
                        </a:lnTo>
                        <a:lnTo>
                          <a:pt x="1581" y="692"/>
                        </a:lnTo>
                        <a:lnTo>
                          <a:pt x="1554" y="694"/>
                        </a:lnTo>
                        <a:lnTo>
                          <a:pt x="1532" y="696"/>
                        </a:lnTo>
                        <a:lnTo>
                          <a:pt x="1514" y="696"/>
                        </a:lnTo>
                        <a:lnTo>
                          <a:pt x="1501" y="698"/>
                        </a:lnTo>
                        <a:lnTo>
                          <a:pt x="1808" y="698"/>
                        </a:lnTo>
                        <a:lnTo>
                          <a:pt x="1879" y="672"/>
                        </a:lnTo>
                        <a:lnTo>
                          <a:pt x="1984" y="622"/>
                        </a:lnTo>
                        <a:lnTo>
                          <a:pt x="2039" y="592"/>
                        </a:lnTo>
                        <a:lnTo>
                          <a:pt x="2095" y="556"/>
                        </a:lnTo>
                        <a:lnTo>
                          <a:pt x="2152" y="514"/>
                        </a:lnTo>
                        <a:lnTo>
                          <a:pt x="2210" y="468"/>
                        </a:lnTo>
                        <a:lnTo>
                          <a:pt x="2267" y="416"/>
                        </a:lnTo>
                        <a:lnTo>
                          <a:pt x="2324" y="364"/>
                        </a:lnTo>
                        <a:lnTo>
                          <a:pt x="2380" y="316"/>
                        </a:lnTo>
                        <a:lnTo>
                          <a:pt x="2435" y="274"/>
                        </a:lnTo>
                        <a:lnTo>
                          <a:pt x="2489" y="238"/>
                        </a:lnTo>
                        <a:lnTo>
                          <a:pt x="2541" y="204"/>
                        </a:lnTo>
                        <a:lnTo>
                          <a:pt x="2640" y="152"/>
                        </a:lnTo>
                        <a:lnTo>
                          <a:pt x="2730" y="112"/>
                        </a:lnTo>
                        <a:lnTo>
                          <a:pt x="2809" y="86"/>
                        </a:lnTo>
                        <a:lnTo>
                          <a:pt x="2844" y="78"/>
                        </a:lnTo>
                        <a:lnTo>
                          <a:pt x="2876" y="70"/>
                        </a:lnTo>
                        <a:lnTo>
                          <a:pt x="2904" y="66"/>
                        </a:lnTo>
                        <a:lnTo>
                          <a:pt x="2929" y="62"/>
                        </a:lnTo>
                        <a:lnTo>
                          <a:pt x="2949" y="60"/>
                        </a:lnTo>
                        <a:lnTo>
                          <a:pt x="2966" y="58"/>
                        </a:lnTo>
                        <a:lnTo>
                          <a:pt x="3276" y="58"/>
                        </a:lnTo>
                        <a:lnTo>
                          <a:pt x="3259" y="52"/>
                        </a:lnTo>
                        <a:lnTo>
                          <a:pt x="3216" y="38"/>
                        </a:lnTo>
                        <a:lnTo>
                          <a:pt x="3176" y="26"/>
                        </a:lnTo>
                        <a:lnTo>
                          <a:pt x="3139" y="18"/>
                        </a:lnTo>
                        <a:lnTo>
                          <a:pt x="3105" y="12"/>
                        </a:lnTo>
                        <a:lnTo>
                          <a:pt x="3075" y="6"/>
                        </a:lnTo>
                        <a:lnTo>
                          <a:pt x="3049" y="4"/>
                        </a:lnTo>
                        <a:lnTo>
                          <a:pt x="3027" y="2"/>
                        </a:lnTo>
                        <a:lnTo>
                          <a:pt x="3010" y="0"/>
                        </a:lnTo>
                        <a:close/>
                      </a:path>
                    </a:pathLst>
                  </a:custGeom>
                  <a:solidFill>
                    <a:srgbClr val="BE7B35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67" name="组合 265"/>
                <p:cNvGrpSpPr>
                  <a:grpSpLocks/>
                </p:cNvGrpSpPr>
                <p:nvPr/>
              </p:nvGrpSpPr>
              <p:grpSpPr bwMode="auto">
                <a:xfrm>
                  <a:off x="3788" y="1060"/>
                  <a:ext cx="2" cy="1352"/>
                  <a:chOff x="3788" y="1060"/>
                  <a:chExt cx="2" cy="1352"/>
                </a:xfrm>
              </p:grpSpPr>
              <p:sp>
                <p:nvSpPr>
                  <p:cNvPr id="19663" name="任意多边形 266"/>
                  <p:cNvSpPr>
                    <a:spLocks/>
                  </p:cNvSpPr>
                  <p:nvPr/>
                </p:nvSpPr>
                <p:spPr bwMode="auto">
                  <a:xfrm>
                    <a:off x="3788" y="1060"/>
                    <a:ext cx="2" cy="1352"/>
                  </a:xfrm>
                  <a:custGeom>
                    <a:avLst/>
                    <a:gdLst>
                      <a:gd name="T0" fmla="*/ -25 w 2"/>
                      <a:gd name="T1" fmla="*/ 0 h 1352"/>
                      <a:gd name="T2" fmla="*/ -25 w 2"/>
                      <a:gd name="T3" fmla="*/ 1351 h 1352"/>
                      <a:gd name="T4" fmla="*/ 0 60000 65536"/>
                      <a:gd name="T5" fmla="*/ 0 60000 65536"/>
                      <a:gd name="T6" fmla="*/ 0 w 2"/>
                      <a:gd name="T7" fmla="*/ 0 h 1352"/>
                      <a:gd name="T8" fmla="*/ 2 w 2"/>
                      <a:gd name="T9" fmla="*/ 1352 h 135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" h="1352">
                        <a:moveTo>
                          <a:pt x="-25" y="0"/>
                        </a:moveTo>
                        <a:lnTo>
                          <a:pt x="-25" y="1351"/>
                        </a:lnTo>
                      </a:path>
                    </a:pathLst>
                  </a:custGeom>
                  <a:noFill/>
                  <a:ln w="7620" cmpd="sng">
                    <a:solidFill>
                      <a:srgbClr val="00AEEF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68" name="组合 267"/>
                <p:cNvGrpSpPr>
                  <a:grpSpLocks/>
                </p:cNvGrpSpPr>
                <p:nvPr/>
              </p:nvGrpSpPr>
              <p:grpSpPr bwMode="auto">
                <a:xfrm>
                  <a:off x="2967" y="2057"/>
                  <a:ext cx="102" cy="66"/>
                  <a:chOff x="2967" y="2057"/>
                  <a:chExt cx="102" cy="66"/>
                </a:xfrm>
              </p:grpSpPr>
              <p:sp>
                <p:nvSpPr>
                  <p:cNvPr id="19662" name="任意多边形 268"/>
                  <p:cNvSpPr>
                    <a:spLocks/>
                  </p:cNvSpPr>
                  <p:nvPr/>
                </p:nvSpPr>
                <p:spPr bwMode="auto">
                  <a:xfrm>
                    <a:off x="2967" y="2057"/>
                    <a:ext cx="102" cy="66"/>
                  </a:xfrm>
                  <a:custGeom>
                    <a:avLst/>
                    <a:gdLst>
                      <a:gd name="T0" fmla="*/ 50 w 102"/>
                      <a:gd name="T1" fmla="*/ 0 h 66"/>
                      <a:gd name="T2" fmla="*/ 25 w 102"/>
                      <a:gd name="T3" fmla="*/ 5 h 66"/>
                      <a:gd name="T4" fmla="*/ 7 w 102"/>
                      <a:gd name="T5" fmla="*/ 17 h 66"/>
                      <a:gd name="T6" fmla="*/ 0 w 102"/>
                      <a:gd name="T7" fmla="*/ 32 h 66"/>
                      <a:gd name="T8" fmla="*/ 0 w 102"/>
                      <a:gd name="T9" fmla="*/ 37 h 66"/>
                      <a:gd name="T10" fmla="*/ 10 w 102"/>
                      <a:gd name="T11" fmla="*/ 52 h 66"/>
                      <a:gd name="T12" fmla="*/ 29 w 102"/>
                      <a:gd name="T13" fmla="*/ 62 h 66"/>
                      <a:gd name="T14" fmla="*/ 55 w 102"/>
                      <a:gd name="T15" fmla="*/ 65 h 66"/>
                      <a:gd name="T16" fmla="*/ 79 w 102"/>
                      <a:gd name="T17" fmla="*/ 61 h 66"/>
                      <a:gd name="T18" fmla="*/ 96 w 102"/>
                      <a:gd name="T19" fmla="*/ 49 h 66"/>
                      <a:gd name="T20" fmla="*/ 102 w 102"/>
                      <a:gd name="T21" fmla="*/ 31 h 66"/>
                      <a:gd name="T22" fmla="*/ 94 w 102"/>
                      <a:gd name="T23" fmla="*/ 16 h 66"/>
                      <a:gd name="T24" fmla="*/ 76 w 102"/>
                      <a:gd name="T25" fmla="*/ 5 h 66"/>
                      <a:gd name="T26" fmla="*/ 50 w 102"/>
                      <a:gd name="T27" fmla="*/ 0 h 6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02"/>
                      <a:gd name="T43" fmla="*/ 0 h 66"/>
                      <a:gd name="T44" fmla="*/ 102 w 102"/>
                      <a:gd name="T45" fmla="*/ 66 h 6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02" h="66">
                        <a:moveTo>
                          <a:pt x="50" y="0"/>
                        </a:moveTo>
                        <a:lnTo>
                          <a:pt x="25" y="5"/>
                        </a:lnTo>
                        <a:lnTo>
                          <a:pt x="7" y="17"/>
                        </a:lnTo>
                        <a:lnTo>
                          <a:pt x="0" y="32"/>
                        </a:lnTo>
                        <a:lnTo>
                          <a:pt x="0" y="37"/>
                        </a:lnTo>
                        <a:lnTo>
                          <a:pt x="10" y="52"/>
                        </a:lnTo>
                        <a:lnTo>
                          <a:pt x="29" y="62"/>
                        </a:lnTo>
                        <a:lnTo>
                          <a:pt x="55" y="65"/>
                        </a:lnTo>
                        <a:lnTo>
                          <a:pt x="79" y="61"/>
                        </a:lnTo>
                        <a:lnTo>
                          <a:pt x="96" y="49"/>
                        </a:lnTo>
                        <a:lnTo>
                          <a:pt x="102" y="31"/>
                        </a:lnTo>
                        <a:lnTo>
                          <a:pt x="94" y="16"/>
                        </a:lnTo>
                        <a:lnTo>
                          <a:pt x="76" y="5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69" name="组合 269"/>
                <p:cNvGrpSpPr>
                  <a:grpSpLocks/>
                </p:cNvGrpSpPr>
                <p:nvPr/>
              </p:nvGrpSpPr>
              <p:grpSpPr bwMode="auto">
                <a:xfrm>
                  <a:off x="2987" y="2057"/>
                  <a:ext cx="103" cy="66"/>
                  <a:chOff x="2987" y="2057"/>
                  <a:chExt cx="103" cy="66"/>
                </a:xfrm>
              </p:grpSpPr>
              <p:sp>
                <p:nvSpPr>
                  <p:cNvPr id="19661" name="任意多边形 270"/>
                  <p:cNvSpPr>
                    <a:spLocks/>
                  </p:cNvSpPr>
                  <p:nvPr/>
                </p:nvSpPr>
                <p:spPr bwMode="auto">
                  <a:xfrm>
                    <a:off x="2987" y="2057"/>
                    <a:ext cx="103" cy="66"/>
                  </a:xfrm>
                  <a:custGeom>
                    <a:avLst/>
                    <a:gdLst>
                      <a:gd name="T0" fmla="*/ -20 w 103"/>
                      <a:gd name="T1" fmla="*/ 32 h 66"/>
                      <a:gd name="T2" fmla="*/ -13 w 103"/>
                      <a:gd name="T3" fmla="*/ 17 h 66"/>
                      <a:gd name="T4" fmla="*/ 5 w 103"/>
                      <a:gd name="T5" fmla="*/ 5 h 66"/>
                      <a:gd name="T6" fmla="*/ 30 w 103"/>
                      <a:gd name="T7" fmla="*/ 0 h 66"/>
                      <a:gd name="T8" fmla="*/ 56 w 103"/>
                      <a:gd name="T9" fmla="*/ 5 h 66"/>
                      <a:gd name="T10" fmla="*/ 74 w 103"/>
                      <a:gd name="T11" fmla="*/ 16 h 66"/>
                      <a:gd name="T12" fmla="*/ 82 w 103"/>
                      <a:gd name="T13" fmla="*/ 31 h 66"/>
                      <a:gd name="T14" fmla="*/ 76 w 103"/>
                      <a:gd name="T15" fmla="*/ 49 h 66"/>
                      <a:gd name="T16" fmla="*/ 59 w 103"/>
                      <a:gd name="T17" fmla="*/ 61 h 66"/>
                      <a:gd name="T18" fmla="*/ 35 w 103"/>
                      <a:gd name="T19" fmla="*/ 65 h 66"/>
                      <a:gd name="T20" fmla="*/ 9 w 103"/>
                      <a:gd name="T21" fmla="*/ 62 h 66"/>
                      <a:gd name="T22" fmla="*/ -10 w 103"/>
                      <a:gd name="T23" fmla="*/ 52 h 66"/>
                      <a:gd name="T24" fmla="*/ -20 w 103"/>
                      <a:gd name="T25" fmla="*/ 37 h 66"/>
                      <a:gd name="T26" fmla="*/ -20 w 103"/>
                      <a:gd name="T27" fmla="*/ 32 h 6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03"/>
                      <a:gd name="T43" fmla="*/ 0 h 66"/>
                      <a:gd name="T44" fmla="*/ 103 w 103"/>
                      <a:gd name="T45" fmla="*/ 66 h 6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03" h="66">
                        <a:moveTo>
                          <a:pt x="-20" y="32"/>
                        </a:moveTo>
                        <a:lnTo>
                          <a:pt x="-13" y="17"/>
                        </a:lnTo>
                        <a:lnTo>
                          <a:pt x="5" y="5"/>
                        </a:lnTo>
                        <a:lnTo>
                          <a:pt x="30" y="0"/>
                        </a:lnTo>
                        <a:lnTo>
                          <a:pt x="56" y="5"/>
                        </a:lnTo>
                        <a:lnTo>
                          <a:pt x="74" y="16"/>
                        </a:lnTo>
                        <a:lnTo>
                          <a:pt x="82" y="31"/>
                        </a:lnTo>
                        <a:lnTo>
                          <a:pt x="76" y="49"/>
                        </a:lnTo>
                        <a:lnTo>
                          <a:pt x="59" y="61"/>
                        </a:lnTo>
                        <a:lnTo>
                          <a:pt x="35" y="65"/>
                        </a:lnTo>
                        <a:lnTo>
                          <a:pt x="9" y="62"/>
                        </a:lnTo>
                        <a:lnTo>
                          <a:pt x="-10" y="52"/>
                        </a:lnTo>
                        <a:lnTo>
                          <a:pt x="-20" y="37"/>
                        </a:lnTo>
                        <a:lnTo>
                          <a:pt x="-20" y="32"/>
                        </a:lnTo>
                        <a:close/>
                      </a:path>
                    </a:pathLst>
                  </a:custGeom>
                  <a:noFill/>
                  <a:ln w="7656" cmpd="sng">
                    <a:solidFill>
                      <a:srgbClr val="231F2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70" name="组合 271"/>
                <p:cNvGrpSpPr>
                  <a:grpSpLocks/>
                </p:cNvGrpSpPr>
                <p:nvPr/>
              </p:nvGrpSpPr>
              <p:grpSpPr bwMode="auto">
                <a:xfrm>
                  <a:off x="3719" y="2399"/>
                  <a:ext cx="101" cy="65"/>
                  <a:chOff x="3719" y="2399"/>
                  <a:chExt cx="101" cy="65"/>
                </a:xfrm>
              </p:grpSpPr>
              <p:sp>
                <p:nvSpPr>
                  <p:cNvPr id="19660" name="任意多边形 272"/>
                  <p:cNvSpPr>
                    <a:spLocks/>
                  </p:cNvSpPr>
                  <p:nvPr/>
                </p:nvSpPr>
                <p:spPr bwMode="auto">
                  <a:xfrm>
                    <a:off x="3719" y="2399"/>
                    <a:ext cx="101" cy="65"/>
                  </a:xfrm>
                  <a:custGeom>
                    <a:avLst/>
                    <a:gdLst>
                      <a:gd name="T0" fmla="*/ 44 w 101"/>
                      <a:gd name="T1" fmla="*/ 0 h 65"/>
                      <a:gd name="T2" fmla="*/ 20 w 101"/>
                      <a:gd name="T3" fmla="*/ 5 h 65"/>
                      <a:gd name="T4" fmla="*/ 4 w 101"/>
                      <a:gd name="T5" fmla="*/ 17 h 65"/>
                      <a:gd name="T6" fmla="*/ 0 w 101"/>
                      <a:gd name="T7" fmla="*/ 32 h 65"/>
                      <a:gd name="T8" fmla="*/ 0 w 101"/>
                      <a:gd name="T9" fmla="*/ 38 h 65"/>
                      <a:gd name="T10" fmla="*/ 8 w 101"/>
                      <a:gd name="T11" fmla="*/ 52 h 65"/>
                      <a:gd name="T12" fmla="*/ 27 w 101"/>
                      <a:gd name="T13" fmla="*/ 61 h 65"/>
                      <a:gd name="T14" fmla="*/ 54 w 101"/>
                      <a:gd name="T15" fmla="*/ 65 h 65"/>
                      <a:gd name="T16" fmla="*/ 76 w 101"/>
                      <a:gd name="T17" fmla="*/ 59 h 65"/>
                      <a:gd name="T18" fmla="*/ 93 w 101"/>
                      <a:gd name="T19" fmla="*/ 46 h 65"/>
                      <a:gd name="T20" fmla="*/ 100 w 101"/>
                      <a:gd name="T21" fmla="*/ 27 h 65"/>
                      <a:gd name="T22" fmla="*/ 89 w 101"/>
                      <a:gd name="T23" fmla="*/ 13 h 65"/>
                      <a:gd name="T24" fmla="*/ 70 w 101"/>
                      <a:gd name="T25" fmla="*/ 3 h 65"/>
                      <a:gd name="T26" fmla="*/ 44 w 101"/>
                      <a:gd name="T27" fmla="*/ 0 h 6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01"/>
                      <a:gd name="T43" fmla="*/ 0 h 65"/>
                      <a:gd name="T44" fmla="*/ 101 w 101"/>
                      <a:gd name="T45" fmla="*/ 65 h 65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01" h="65">
                        <a:moveTo>
                          <a:pt x="44" y="0"/>
                        </a:moveTo>
                        <a:lnTo>
                          <a:pt x="20" y="5"/>
                        </a:lnTo>
                        <a:lnTo>
                          <a:pt x="4" y="17"/>
                        </a:lnTo>
                        <a:lnTo>
                          <a:pt x="0" y="32"/>
                        </a:lnTo>
                        <a:lnTo>
                          <a:pt x="0" y="38"/>
                        </a:lnTo>
                        <a:lnTo>
                          <a:pt x="8" y="52"/>
                        </a:lnTo>
                        <a:lnTo>
                          <a:pt x="27" y="61"/>
                        </a:lnTo>
                        <a:lnTo>
                          <a:pt x="54" y="65"/>
                        </a:lnTo>
                        <a:lnTo>
                          <a:pt x="76" y="59"/>
                        </a:lnTo>
                        <a:lnTo>
                          <a:pt x="93" y="46"/>
                        </a:lnTo>
                        <a:lnTo>
                          <a:pt x="100" y="27"/>
                        </a:lnTo>
                        <a:lnTo>
                          <a:pt x="89" y="13"/>
                        </a:lnTo>
                        <a:lnTo>
                          <a:pt x="70" y="3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71" name="组合 273"/>
                <p:cNvGrpSpPr>
                  <a:grpSpLocks/>
                </p:cNvGrpSpPr>
                <p:nvPr/>
              </p:nvGrpSpPr>
              <p:grpSpPr bwMode="auto">
                <a:xfrm>
                  <a:off x="3743" y="2399"/>
                  <a:ext cx="102" cy="65"/>
                  <a:chOff x="3743" y="2399"/>
                  <a:chExt cx="102" cy="65"/>
                </a:xfrm>
              </p:grpSpPr>
              <p:sp>
                <p:nvSpPr>
                  <p:cNvPr id="19659" name="任意多边形 274"/>
                  <p:cNvSpPr>
                    <a:spLocks/>
                  </p:cNvSpPr>
                  <p:nvPr/>
                </p:nvSpPr>
                <p:spPr bwMode="auto">
                  <a:xfrm>
                    <a:off x="3743" y="2399"/>
                    <a:ext cx="102" cy="65"/>
                  </a:xfrm>
                  <a:custGeom>
                    <a:avLst/>
                    <a:gdLst>
                      <a:gd name="T0" fmla="*/ -24 w 102"/>
                      <a:gd name="T1" fmla="*/ 32 h 65"/>
                      <a:gd name="T2" fmla="*/ -20 w 102"/>
                      <a:gd name="T3" fmla="*/ 17 h 65"/>
                      <a:gd name="T4" fmla="*/ -4 w 102"/>
                      <a:gd name="T5" fmla="*/ 5 h 65"/>
                      <a:gd name="T6" fmla="*/ 20 w 102"/>
                      <a:gd name="T7" fmla="*/ 0 h 65"/>
                      <a:gd name="T8" fmla="*/ 46 w 102"/>
                      <a:gd name="T9" fmla="*/ 3 h 65"/>
                      <a:gd name="T10" fmla="*/ 66 w 102"/>
                      <a:gd name="T11" fmla="*/ 13 h 65"/>
                      <a:gd name="T12" fmla="*/ 76 w 102"/>
                      <a:gd name="T13" fmla="*/ 27 h 65"/>
                      <a:gd name="T14" fmla="*/ 69 w 102"/>
                      <a:gd name="T15" fmla="*/ 46 h 65"/>
                      <a:gd name="T16" fmla="*/ 52 w 102"/>
                      <a:gd name="T17" fmla="*/ 59 h 65"/>
                      <a:gd name="T18" fmla="*/ 30 w 102"/>
                      <a:gd name="T19" fmla="*/ 65 h 65"/>
                      <a:gd name="T20" fmla="*/ 3 w 102"/>
                      <a:gd name="T21" fmla="*/ 61 h 65"/>
                      <a:gd name="T22" fmla="*/ -16 w 102"/>
                      <a:gd name="T23" fmla="*/ 52 h 65"/>
                      <a:gd name="T24" fmla="*/ -24 w 102"/>
                      <a:gd name="T25" fmla="*/ 38 h 65"/>
                      <a:gd name="T26" fmla="*/ -24 w 102"/>
                      <a:gd name="T27" fmla="*/ 32 h 6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02"/>
                      <a:gd name="T43" fmla="*/ 0 h 65"/>
                      <a:gd name="T44" fmla="*/ 102 w 102"/>
                      <a:gd name="T45" fmla="*/ 65 h 65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02" h="65">
                        <a:moveTo>
                          <a:pt x="-24" y="32"/>
                        </a:moveTo>
                        <a:lnTo>
                          <a:pt x="-20" y="17"/>
                        </a:lnTo>
                        <a:lnTo>
                          <a:pt x="-4" y="5"/>
                        </a:lnTo>
                        <a:lnTo>
                          <a:pt x="20" y="0"/>
                        </a:lnTo>
                        <a:lnTo>
                          <a:pt x="46" y="3"/>
                        </a:lnTo>
                        <a:lnTo>
                          <a:pt x="66" y="13"/>
                        </a:lnTo>
                        <a:lnTo>
                          <a:pt x="76" y="27"/>
                        </a:lnTo>
                        <a:lnTo>
                          <a:pt x="69" y="46"/>
                        </a:lnTo>
                        <a:lnTo>
                          <a:pt x="52" y="59"/>
                        </a:lnTo>
                        <a:lnTo>
                          <a:pt x="30" y="65"/>
                        </a:lnTo>
                        <a:lnTo>
                          <a:pt x="3" y="61"/>
                        </a:lnTo>
                        <a:lnTo>
                          <a:pt x="-16" y="52"/>
                        </a:lnTo>
                        <a:lnTo>
                          <a:pt x="-24" y="38"/>
                        </a:lnTo>
                        <a:lnTo>
                          <a:pt x="-24" y="32"/>
                        </a:lnTo>
                        <a:close/>
                      </a:path>
                    </a:pathLst>
                  </a:custGeom>
                  <a:noFill/>
                  <a:ln w="7656" cmpd="sng">
                    <a:solidFill>
                      <a:srgbClr val="231F2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72" name="组合 275"/>
                <p:cNvGrpSpPr>
                  <a:grpSpLocks/>
                </p:cNvGrpSpPr>
                <p:nvPr/>
              </p:nvGrpSpPr>
              <p:grpSpPr bwMode="auto">
                <a:xfrm>
                  <a:off x="4470" y="2061"/>
                  <a:ext cx="101" cy="65"/>
                  <a:chOff x="4470" y="2061"/>
                  <a:chExt cx="101" cy="65"/>
                </a:xfrm>
              </p:grpSpPr>
              <p:sp>
                <p:nvSpPr>
                  <p:cNvPr id="19658" name="任意多边形 276"/>
                  <p:cNvSpPr>
                    <a:spLocks/>
                  </p:cNvSpPr>
                  <p:nvPr/>
                </p:nvSpPr>
                <p:spPr bwMode="auto">
                  <a:xfrm>
                    <a:off x="4470" y="2061"/>
                    <a:ext cx="101" cy="65"/>
                  </a:xfrm>
                  <a:custGeom>
                    <a:avLst/>
                    <a:gdLst>
                      <a:gd name="T0" fmla="*/ 44 w 101"/>
                      <a:gd name="T1" fmla="*/ 0 h 65"/>
                      <a:gd name="T2" fmla="*/ 20 w 101"/>
                      <a:gd name="T3" fmla="*/ 5 h 65"/>
                      <a:gd name="T4" fmla="*/ 4 w 101"/>
                      <a:gd name="T5" fmla="*/ 17 h 65"/>
                      <a:gd name="T6" fmla="*/ 0 w 101"/>
                      <a:gd name="T7" fmla="*/ 32 h 65"/>
                      <a:gd name="T8" fmla="*/ 0 w 101"/>
                      <a:gd name="T9" fmla="*/ 38 h 65"/>
                      <a:gd name="T10" fmla="*/ 9 w 101"/>
                      <a:gd name="T11" fmla="*/ 52 h 65"/>
                      <a:gd name="T12" fmla="*/ 27 w 101"/>
                      <a:gd name="T13" fmla="*/ 61 h 65"/>
                      <a:gd name="T14" fmla="*/ 54 w 101"/>
                      <a:gd name="T15" fmla="*/ 65 h 65"/>
                      <a:gd name="T16" fmla="*/ 77 w 101"/>
                      <a:gd name="T17" fmla="*/ 59 h 65"/>
                      <a:gd name="T18" fmla="*/ 93 w 101"/>
                      <a:gd name="T19" fmla="*/ 46 h 65"/>
                      <a:gd name="T20" fmla="*/ 101 w 101"/>
                      <a:gd name="T21" fmla="*/ 27 h 65"/>
                      <a:gd name="T22" fmla="*/ 90 w 101"/>
                      <a:gd name="T23" fmla="*/ 13 h 65"/>
                      <a:gd name="T24" fmla="*/ 70 w 101"/>
                      <a:gd name="T25" fmla="*/ 3 h 65"/>
                      <a:gd name="T26" fmla="*/ 44 w 101"/>
                      <a:gd name="T27" fmla="*/ 0 h 6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01"/>
                      <a:gd name="T43" fmla="*/ 0 h 65"/>
                      <a:gd name="T44" fmla="*/ 101 w 101"/>
                      <a:gd name="T45" fmla="*/ 65 h 65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01" h="65">
                        <a:moveTo>
                          <a:pt x="44" y="0"/>
                        </a:moveTo>
                        <a:lnTo>
                          <a:pt x="20" y="5"/>
                        </a:lnTo>
                        <a:lnTo>
                          <a:pt x="4" y="17"/>
                        </a:lnTo>
                        <a:lnTo>
                          <a:pt x="0" y="32"/>
                        </a:lnTo>
                        <a:lnTo>
                          <a:pt x="0" y="38"/>
                        </a:lnTo>
                        <a:lnTo>
                          <a:pt x="9" y="52"/>
                        </a:lnTo>
                        <a:lnTo>
                          <a:pt x="27" y="61"/>
                        </a:lnTo>
                        <a:lnTo>
                          <a:pt x="54" y="65"/>
                        </a:lnTo>
                        <a:lnTo>
                          <a:pt x="77" y="59"/>
                        </a:lnTo>
                        <a:lnTo>
                          <a:pt x="93" y="46"/>
                        </a:lnTo>
                        <a:lnTo>
                          <a:pt x="101" y="27"/>
                        </a:lnTo>
                        <a:lnTo>
                          <a:pt x="90" y="13"/>
                        </a:lnTo>
                        <a:lnTo>
                          <a:pt x="70" y="3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73" name="组合 277"/>
                <p:cNvGrpSpPr>
                  <a:grpSpLocks/>
                </p:cNvGrpSpPr>
                <p:nvPr/>
              </p:nvGrpSpPr>
              <p:grpSpPr bwMode="auto">
                <a:xfrm>
                  <a:off x="4500" y="2061"/>
                  <a:ext cx="102" cy="65"/>
                  <a:chOff x="4500" y="2061"/>
                  <a:chExt cx="102" cy="65"/>
                </a:xfrm>
              </p:grpSpPr>
              <p:sp>
                <p:nvSpPr>
                  <p:cNvPr id="19657" name="任意多边形 278"/>
                  <p:cNvSpPr>
                    <a:spLocks/>
                  </p:cNvSpPr>
                  <p:nvPr/>
                </p:nvSpPr>
                <p:spPr bwMode="auto">
                  <a:xfrm>
                    <a:off x="4500" y="2061"/>
                    <a:ext cx="102" cy="65"/>
                  </a:xfrm>
                  <a:custGeom>
                    <a:avLst/>
                    <a:gdLst>
                      <a:gd name="T0" fmla="*/ -30 w 102"/>
                      <a:gd name="T1" fmla="*/ 32 h 65"/>
                      <a:gd name="T2" fmla="*/ -26 w 102"/>
                      <a:gd name="T3" fmla="*/ 17 h 65"/>
                      <a:gd name="T4" fmla="*/ -10 w 102"/>
                      <a:gd name="T5" fmla="*/ 5 h 65"/>
                      <a:gd name="T6" fmla="*/ 14 w 102"/>
                      <a:gd name="T7" fmla="*/ 0 h 65"/>
                      <a:gd name="T8" fmla="*/ 40 w 102"/>
                      <a:gd name="T9" fmla="*/ 3 h 65"/>
                      <a:gd name="T10" fmla="*/ 60 w 102"/>
                      <a:gd name="T11" fmla="*/ 13 h 65"/>
                      <a:gd name="T12" fmla="*/ 71 w 102"/>
                      <a:gd name="T13" fmla="*/ 27 h 65"/>
                      <a:gd name="T14" fmla="*/ 63 w 102"/>
                      <a:gd name="T15" fmla="*/ 46 h 65"/>
                      <a:gd name="T16" fmla="*/ 47 w 102"/>
                      <a:gd name="T17" fmla="*/ 59 h 65"/>
                      <a:gd name="T18" fmla="*/ 24 w 102"/>
                      <a:gd name="T19" fmla="*/ 65 h 65"/>
                      <a:gd name="T20" fmla="*/ -3 w 102"/>
                      <a:gd name="T21" fmla="*/ 61 h 65"/>
                      <a:gd name="T22" fmla="*/ -21 w 102"/>
                      <a:gd name="T23" fmla="*/ 52 h 65"/>
                      <a:gd name="T24" fmla="*/ -30 w 102"/>
                      <a:gd name="T25" fmla="*/ 38 h 65"/>
                      <a:gd name="T26" fmla="*/ -30 w 102"/>
                      <a:gd name="T27" fmla="*/ 32 h 6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02"/>
                      <a:gd name="T43" fmla="*/ 0 h 65"/>
                      <a:gd name="T44" fmla="*/ 102 w 102"/>
                      <a:gd name="T45" fmla="*/ 65 h 65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02" h="65">
                        <a:moveTo>
                          <a:pt x="-30" y="32"/>
                        </a:moveTo>
                        <a:lnTo>
                          <a:pt x="-26" y="17"/>
                        </a:lnTo>
                        <a:lnTo>
                          <a:pt x="-10" y="5"/>
                        </a:lnTo>
                        <a:lnTo>
                          <a:pt x="14" y="0"/>
                        </a:lnTo>
                        <a:lnTo>
                          <a:pt x="40" y="3"/>
                        </a:lnTo>
                        <a:lnTo>
                          <a:pt x="60" y="13"/>
                        </a:lnTo>
                        <a:lnTo>
                          <a:pt x="71" y="27"/>
                        </a:lnTo>
                        <a:lnTo>
                          <a:pt x="63" y="46"/>
                        </a:lnTo>
                        <a:lnTo>
                          <a:pt x="47" y="59"/>
                        </a:lnTo>
                        <a:lnTo>
                          <a:pt x="24" y="65"/>
                        </a:lnTo>
                        <a:lnTo>
                          <a:pt x="-3" y="61"/>
                        </a:lnTo>
                        <a:lnTo>
                          <a:pt x="-21" y="52"/>
                        </a:lnTo>
                        <a:lnTo>
                          <a:pt x="-30" y="38"/>
                        </a:lnTo>
                        <a:lnTo>
                          <a:pt x="-30" y="32"/>
                        </a:lnTo>
                        <a:close/>
                      </a:path>
                    </a:pathLst>
                  </a:custGeom>
                  <a:noFill/>
                  <a:ln w="7656" cmpd="sng">
                    <a:solidFill>
                      <a:srgbClr val="231F2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74" name="组合 279"/>
                <p:cNvGrpSpPr>
                  <a:grpSpLocks/>
                </p:cNvGrpSpPr>
                <p:nvPr/>
              </p:nvGrpSpPr>
              <p:grpSpPr bwMode="auto">
                <a:xfrm>
                  <a:off x="2422" y="1735"/>
                  <a:ext cx="36" cy="48"/>
                  <a:chOff x="2422" y="1735"/>
                  <a:chExt cx="36" cy="48"/>
                </a:xfrm>
              </p:grpSpPr>
              <p:sp>
                <p:nvSpPr>
                  <p:cNvPr id="19656" name="任意多边形 280"/>
                  <p:cNvSpPr>
                    <a:spLocks/>
                  </p:cNvSpPr>
                  <p:nvPr/>
                </p:nvSpPr>
                <p:spPr bwMode="auto">
                  <a:xfrm>
                    <a:off x="2422" y="1735"/>
                    <a:ext cx="36" cy="48"/>
                  </a:xfrm>
                  <a:custGeom>
                    <a:avLst/>
                    <a:gdLst>
                      <a:gd name="T0" fmla="*/ -16 w 36"/>
                      <a:gd name="T1" fmla="*/ 0 h 48"/>
                      <a:gd name="T2" fmla="*/ -1 w 36"/>
                      <a:gd name="T3" fmla="*/ 14 h 48"/>
                      <a:gd name="T4" fmla="*/ 10 w 36"/>
                      <a:gd name="T5" fmla="*/ 30 h 48"/>
                      <a:gd name="T6" fmla="*/ 20 w 36"/>
                      <a:gd name="T7" fmla="*/ 47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"/>
                      <a:gd name="T13" fmla="*/ 0 h 48"/>
                      <a:gd name="T14" fmla="*/ 36 w 36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" h="48">
                        <a:moveTo>
                          <a:pt x="-16" y="0"/>
                        </a:moveTo>
                        <a:lnTo>
                          <a:pt x="-1" y="14"/>
                        </a:lnTo>
                        <a:lnTo>
                          <a:pt x="10" y="30"/>
                        </a:lnTo>
                        <a:lnTo>
                          <a:pt x="20" y="47"/>
                        </a:lnTo>
                      </a:path>
                    </a:pathLst>
                  </a:custGeom>
                  <a:noFill/>
                  <a:ln w="5728" cmpd="sng">
                    <a:solidFill>
                      <a:srgbClr val="231F2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75" name="组合 281"/>
                <p:cNvGrpSpPr>
                  <a:grpSpLocks/>
                </p:cNvGrpSpPr>
                <p:nvPr/>
              </p:nvGrpSpPr>
              <p:grpSpPr bwMode="auto">
                <a:xfrm>
                  <a:off x="2326" y="1714"/>
                  <a:ext cx="36" cy="48"/>
                  <a:chOff x="2326" y="1714"/>
                  <a:chExt cx="36" cy="48"/>
                </a:xfrm>
              </p:grpSpPr>
              <p:sp>
                <p:nvSpPr>
                  <p:cNvPr id="19655" name="任意多边形 282"/>
                  <p:cNvSpPr>
                    <a:spLocks/>
                  </p:cNvSpPr>
                  <p:nvPr/>
                </p:nvSpPr>
                <p:spPr bwMode="auto">
                  <a:xfrm>
                    <a:off x="2326" y="1714"/>
                    <a:ext cx="36" cy="48"/>
                  </a:xfrm>
                  <a:custGeom>
                    <a:avLst/>
                    <a:gdLst>
                      <a:gd name="T0" fmla="*/ -15 w 36"/>
                      <a:gd name="T1" fmla="*/ 0 h 48"/>
                      <a:gd name="T2" fmla="*/ -1 w 36"/>
                      <a:gd name="T3" fmla="*/ 16 h 48"/>
                      <a:gd name="T4" fmla="*/ 10 w 36"/>
                      <a:gd name="T5" fmla="*/ 31 h 48"/>
                      <a:gd name="T6" fmla="*/ 20 w 36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"/>
                      <a:gd name="T13" fmla="*/ 0 h 48"/>
                      <a:gd name="T14" fmla="*/ 36 w 36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" h="48">
                        <a:moveTo>
                          <a:pt x="-15" y="0"/>
                        </a:moveTo>
                        <a:lnTo>
                          <a:pt x="-1" y="16"/>
                        </a:lnTo>
                        <a:lnTo>
                          <a:pt x="10" y="31"/>
                        </a:lnTo>
                        <a:lnTo>
                          <a:pt x="20" y="48"/>
                        </a:lnTo>
                      </a:path>
                    </a:pathLst>
                  </a:custGeom>
                  <a:noFill/>
                  <a:ln w="5728" cmpd="sng">
                    <a:solidFill>
                      <a:srgbClr val="231F2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76" name="组合 283"/>
                <p:cNvGrpSpPr>
                  <a:grpSpLocks/>
                </p:cNvGrpSpPr>
                <p:nvPr/>
              </p:nvGrpSpPr>
              <p:grpSpPr bwMode="auto">
                <a:xfrm>
                  <a:off x="3410" y="2370"/>
                  <a:ext cx="129" cy="13"/>
                  <a:chOff x="3410" y="2370"/>
                  <a:chExt cx="129" cy="13"/>
                </a:xfrm>
              </p:grpSpPr>
              <p:sp>
                <p:nvSpPr>
                  <p:cNvPr id="19654" name="任意多边形 284"/>
                  <p:cNvSpPr>
                    <a:spLocks/>
                  </p:cNvSpPr>
                  <p:nvPr/>
                </p:nvSpPr>
                <p:spPr bwMode="auto">
                  <a:xfrm>
                    <a:off x="3410" y="2370"/>
                    <a:ext cx="129" cy="13"/>
                  </a:xfrm>
                  <a:custGeom>
                    <a:avLst/>
                    <a:gdLst>
                      <a:gd name="T0" fmla="*/ 105 w 129"/>
                      <a:gd name="T1" fmla="*/ 0 h 13"/>
                      <a:gd name="T2" fmla="*/ 35 w 129"/>
                      <a:gd name="T3" fmla="*/ 13 h 13"/>
                      <a:gd name="T4" fmla="*/ -23 w 129"/>
                      <a:gd name="T5" fmla="*/ 8 h 13"/>
                      <a:gd name="T6" fmla="*/ 0 60000 65536"/>
                      <a:gd name="T7" fmla="*/ 0 60000 65536"/>
                      <a:gd name="T8" fmla="*/ 0 60000 65536"/>
                      <a:gd name="T9" fmla="*/ 0 w 129"/>
                      <a:gd name="T10" fmla="*/ 0 h 13"/>
                      <a:gd name="T11" fmla="*/ 129 w 129"/>
                      <a:gd name="T12" fmla="*/ 13 h 1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9" h="13">
                        <a:moveTo>
                          <a:pt x="105" y="0"/>
                        </a:moveTo>
                        <a:lnTo>
                          <a:pt x="35" y="13"/>
                        </a:lnTo>
                        <a:lnTo>
                          <a:pt x="-23" y="8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77" name="组合 285"/>
                <p:cNvGrpSpPr>
                  <a:grpSpLocks/>
                </p:cNvGrpSpPr>
                <p:nvPr/>
              </p:nvGrpSpPr>
              <p:grpSpPr bwMode="auto">
                <a:xfrm>
                  <a:off x="2499" y="1759"/>
                  <a:ext cx="20" cy="29"/>
                  <a:chOff x="2499" y="1759"/>
                  <a:chExt cx="20" cy="29"/>
                </a:xfrm>
              </p:grpSpPr>
              <p:sp>
                <p:nvSpPr>
                  <p:cNvPr id="19653" name="任意多边形 286"/>
                  <p:cNvSpPr>
                    <a:spLocks/>
                  </p:cNvSpPr>
                  <p:nvPr/>
                </p:nvSpPr>
                <p:spPr bwMode="auto">
                  <a:xfrm>
                    <a:off x="2499" y="1759"/>
                    <a:ext cx="20" cy="29"/>
                  </a:xfrm>
                  <a:custGeom>
                    <a:avLst/>
                    <a:gdLst>
                      <a:gd name="T0" fmla="*/ -16 w 20"/>
                      <a:gd name="T1" fmla="*/ 0 h 29"/>
                      <a:gd name="T2" fmla="*/ -10 w 20"/>
                      <a:gd name="T3" fmla="*/ 11 h 29"/>
                      <a:gd name="T4" fmla="*/ -4 w 20"/>
                      <a:gd name="T5" fmla="*/ 17 h 29"/>
                      <a:gd name="T6" fmla="*/ 3 w 20"/>
                      <a:gd name="T7" fmla="*/ 29 h 2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29"/>
                      <a:gd name="T14" fmla="*/ 20 w 20"/>
                      <a:gd name="T15" fmla="*/ 29 h 2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29">
                        <a:moveTo>
                          <a:pt x="-16" y="0"/>
                        </a:moveTo>
                        <a:lnTo>
                          <a:pt x="-10" y="11"/>
                        </a:lnTo>
                        <a:lnTo>
                          <a:pt x="-4" y="17"/>
                        </a:lnTo>
                        <a:lnTo>
                          <a:pt x="3" y="29"/>
                        </a:lnTo>
                      </a:path>
                    </a:pathLst>
                  </a:custGeom>
                  <a:noFill/>
                  <a:ln w="5727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78" name="组合 287"/>
                <p:cNvGrpSpPr>
                  <a:grpSpLocks/>
                </p:cNvGrpSpPr>
                <p:nvPr/>
              </p:nvGrpSpPr>
              <p:grpSpPr bwMode="auto">
                <a:xfrm>
                  <a:off x="2576" y="1780"/>
                  <a:ext cx="12" cy="32"/>
                  <a:chOff x="2576" y="1780"/>
                  <a:chExt cx="12" cy="32"/>
                </a:xfrm>
              </p:grpSpPr>
              <p:sp>
                <p:nvSpPr>
                  <p:cNvPr id="19652" name="任意多边形 288"/>
                  <p:cNvSpPr>
                    <a:spLocks/>
                  </p:cNvSpPr>
                  <p:nvPr/>
                </p:nvSpPr>
                <p:spPr bwMode="auto">
                  <a:xfrm>
                    <a:off x="2576" y="1780"/>
                    <a:ext cx="12" cy="32"/>
                  </a:xfrm>
                  <a:custGeom>
                    <a:avLst/>
                    <a:gdLst>
                      <a:gd name="T0" fmla="*/ -17 w 12"/>
                      <a:gd name="T1" fmla="*/ 0 h 32"/>
                      <a:gd name="T2" fmla="*/ -7 w 12"/>
                      <a:gd name="T3" fmla="*/ 17 h 32"/>
                      <a:gd name="T4" fmla="*/ -6 w 12"/>
                      <a:gd name="T5" fmla="*/ 31 h 32"/>
                      <a:gd name="T6" fmla="*/ 0 60000 65536"/>
                      <a:gd name="T7" fmla="*/ 0 60000 65536"/>
                      <a:gd name="T8" fmla="*/ 0 60000 65536"/>
                      <a:gd name="T9" fmla="*/ 0 w 12"/>
                      <a:gd name="T10" fmla="*/ 0 h 32"/>
                      <a:gd name="T11" fmla="*/ 12 w 12"/>
                      <a:gd name="T12" fmla="*/ 32 h 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" h="32">
                        <a:moveTo>
                          <a:pt x="-17" y="0"/>
                        </a:moveTo>
                        <a:lnTo>
                          <a:pt x="-7" y="17"/>
                        </a:lnTo>
                        <a:lnTo>
                          <a:pt x="-6" y="31"/>
                        </a:lnTo>
                      </a:path>
                    </a:pathLst>
                  </a:custGeom>
                  <a:noFill/>
                  <a:ln w="5719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79" name="组合 289"/>
                <p:cNvGrpSpPr>
                  <a:grpSpLocks/>
                </p:cNvGrpSpPr>
                <p:nvPr/>
              </p:nvGrpSpPr>
              <p:grpSpPr bwMode="auto">
                <a:xfrm>
                  <a:off x="2640" y="1804"/>
                  <a:ext cx="15" cy="48"/>
                  <a:chOff x="2640" y="1804"/>
                  <a:chExt cx="15" cy="48"/>
                </a:xfrm>
              </p:grpSpPr>
              <p:sp>
                <p:nvSpPr>
                  <p:cNvPr id="19651" name="任意多边形 290"/>
                  <p:cNvSpPr>
                    <a:spLocks/>
                  </p:cNvSpPr>
                  <p:nvPr/>
                </p:nvSpPr>
                <p:spPr bwMode="auto">
                  <a:xfrm>
                    <a:off x="2640" y="1804"/>
                    <a:ext cx="15" cy="48"/>
                  </a:xfrm>
                  <a:custGeom>
                    <a:avLst/>
                    <a:gdLst>
                      <a:gd name="T0" fmla="*/ -17 w 15"/>
                      <a:gd name="T1" fmla="*/ 0 h 48"/>
                      <a:gd name="T2" fmla="*/ -6 w 15"/>
                      <a:gd name="T3" fmla="*/ 17 h 48"/>
                      <a:gd name="T4" fmla="*/ -3 w 15"/>
                      <a:gd name="T5" fmla="*/ 33 h 48"/>
                      <a:gd name="T6" fmla="*/ -10 w 15"/>
                      <a:gd name="T7" fmla="*/ 47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"/>
                      <a:gd name="T13" fmla="*/ 0 h 48"/>
                      <a:gd name="T14" fmla="*/ 15 w 15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" h="48">
                        <a:moveTo>
                          <a:pt x="-17" y="0"/>
                        </a:moveTo>
                        <a:lnTo>
                          <a:pt x="-6" y="17"/>
                        </a:lnTo>
                        <a:lnTo>
                          <a:pt x="-3" y="33"/>
                        </a:lnTo>
                        <a:lnTo>
                          <a:pt x="-10" y="47"/>
                        </a:lnTo>
                      </a:path>
                    </a:pathLst>
                  </a:custGeom>
                  <a:noFill/>
                  <a:ln w="5718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80" name="组合 291"/>
                <p:cNvGrpSpPr>
                  <a:grpSpLocks/>
                </p:cNvGrpSpPr>
                <p:nvPr/>
              </p:nvGrpSpPr>
              <p:grpSpPr bwMode="auto">
                <a:xfrm>
                  <a:off x="2717" y="1837"/>
                  <a:ext cx="13" cy="49"/>
                  <a:chOff x="2717" y="1837"/>
                  <a:chExt cx="13" cy="49"/>
                </a:xfrm>
              </p:grpSpPr>
              <p:sp>
                <p:nvSpPr>
                  <p:cNvPr id="19650" name="任意多边形 292"/>
                  <p:cNvSpPr>
                    <a:spLocks/>
                  </p:cNvSpPr>
                  <p:nvPr/>
                </p:nvSpPr>
                <p:spPr bwMode="auto">
                  <a:xfrm>
                    <a:off x="2717" y="1837"/>
                    <a:ext cx="13" cy="49"/>
                  </a:xfrm>
                  <a:custGeom>
                    <a:avLst/>
                    <a:gdLst>
                      <a:gd name="T0" fmla="*/ -18 w 13"/>
                      <a:gd name="T1" fmla="*/ 0 h 49"/>
                      <a:gd name="T2" fmla="*/ -5 w 13"/>
                      <a:gd name="T3" fmla="*/ 32 h 49"/>
                      <a:gd name="T4" fmla="*/ -18 w 13"/>
                      <a:gd name="T5" fmla="*/ 49 h 49"/>
                      <a:gd name="T6" fmla="*/ 0 60000 65536"/>
                      <a:gd name="T7" fmla="*/ 0 60000 65536"/>
                      <a:gd name="T8" fmla="*/ 0 60000 65536"/>
                      <a:gd name="T9" fmla="*/ 0 w 13"/>
                      <a:gd name="T10" fmla="*/ 0 h 49"/>
                      <a:gd name="T11" fmla="*/ 13 w 13"/>
                      <a:gd name="T12" fmla="*/ 49 h 4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" h="49">
                        <a:moveTo>
                          <a:pt x="-18" y="0"/>
                        </a:moveTo>
                        <a:lnTo>
                          <a:pt x="-5" y="32"/>
                        </a:lnTo>
                        <a:lnTo>
                          <a:pt x="-18" y="49"/>
                        </a:lnTo>
                      </a:path>
                    </a:pathLst>
                  </a:custGeom>
                  <a:noFill/>
                  <a:ln w="5717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81" name="组合 293"/>
                <p:cNvGrpSpPr>
                  <a:grpSpLocks/>
                </p:cNvGrpSpPr>
                <p:nvPr/>
              </p:nvGrpSpPr>
              <p:grpSpPr bwMode="auto">
                <a:xfrm>
                  <a:off x="2778" y="1873"/>
                  <a:ext cx="10" cy="40"/>
                  <a:chOff x="2778" y="1873"/>
                  <a:chExt cx="10" cy="40"/>
                </a:xfrm>
              </p:grpSpPr>
              <p:sp>
                <p:nvSpPr>
                  <p:cNvPr id="19649" name="任意多边形 294"/>
                  <p:cNvSpPr>
                    <a:spLocks/>
                  </p:cNvSpPr>
                  <p:nvPr/>
                </p:nvSpPr>
                <p:spPr bwMode="auto">
                  <a:xfrm>
                    <a:off x="2778" y="1873"/>
                    <a:ext cx="10" cy="40"/>
                  </a:xfrm>
                  <a:custGeom>
                    <a:avLst/>
                    <a:gdLst>
                      <a:gd name="T0" fmla="*/ -9 w 10"/>
                      <a:gd name="T1" fmla="*/ 0 h 40"/>
                      <a:gd name="T2" fmla="*/ -12 w 10"/>
                      <a:gd name="T3" fmla="*/ 25 h 40"/>
                      <a:gd name="T4" fmla="*/ -18 w 10"/>
                      <a:gd name="T5" fmla="*/ 40 h 40"/>
                      <a:gd name="T6" fmla="*/ 0 60000 65536"/>
                      <a:gd name="T7" fmla="*/ 0 60000 65536"/>
                      <a:gd name="T8" fmla="*/ 0 60000 65536"/>
                      <a:gd name="T9" fmla="*/ 0 w 10"/>
                      <a:gd name="T10" fmla="*/ 0 h 40"/>
                      <a:gd name="T11" fmla="*/ 10 w 10"/>
                      <a:gd name="T12" fmla="*/ 40 h 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" h="40">
                        <a:moveTo>
                          <a:pt x="-9" y="0"/>
                        </a:moveTo>
                        <a:lnTo>
                          <a:pt x="-12" y="25"/>
                        </a:lnTo>
                        <a:lnTo>
                          <a:pt x="-18" y="40"/>
                        </a:lnTo>
                      </a:path>
                    </a:pathLst>
                  </a:custGeom>
                  <a:noFill/>
                  <a:ln w="5717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82" name="组合 295"/>
                <p:cNvGrpSpPr>
                  <a:grpSpLocks/>
                </p:cNvGrpSpPr>
                <p:nvPr/>
              </p:nvGrpSpPr>
              <p:grpSpPr bwMode="auto">
                <a:xfrm>
                  <a:off x="2833" y="1918"/>
                  <a:ext cx="20" cy="33"/>
                  <a:chOff x="2833" y="1918"/>
                  <a:chExt cx="20" cy="33"/>
                </a:xfrm>
              </p:grpSpPr>
              <p:sp>
                <p:nvSpPr>
                  <p:cNvPr id="19648" name="任意多边形 296"/>
                  <p:cNvSpPr>
                    <a:spLocks/>
                  </p:cNvSpPr>
                  <p:nvPr/>
                </p:nvSpPr>
                <p:spPr bwMode="auto">
                  <a:xfrm>
                    <a:off x="2833" y="1918"/>
                    <a:ext cx="20" cy="33"/>
                  </a:xfrm>
                  <a:custGeom>
                    <a:avLst/>
                    <a:gdLst>
                      <a:gd name="T0" fmla="*/ 0 w 20"/>
                      <a:gd name="T1" fmla="*/ 0 h 33"/>
                      <a:gd name="T2" fmla="*/ -2 w 20"/>
                      <a:gd name="T3" fmla="*/ 13 h 33"/>
                      <a:gd name="T4" fmla="*/ -12 w 20"/>
                      <a:gd name="T5" fmla="*/ 28 h 33"/>
                      <a:gd name="T6" fmla="*/ -19 w 20"/>
                      <a:gd name="T7" fmla="*/ 33 h 3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33"/>
                      <a:gd name="T14" fmla="*/ 20 w 20"/>
                      <a:gd name="T15" fmla="*/ 33 h 3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33">
                        <a:moveTo>
                          <a:pt x="0" y="0"/>
                        </a:moveTo>
                        <a:lnTo>
                          <a:pt x="-2" y="13"/>
                        </a:lnTo>
                        <a:lnTo>
                          <a:pt x="-12" y="28"/>
                        </a:lnTo>
                        <a:lnTo>
                          <a:pt x="-19" y="33"/>
                        </a:lnTo>
                      </a:path>
                    </a:pathLst>
                  </a:custGeom>
                  <a:noFill/>
                  <a:ln w="5725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83" name="组合 297"/>
                <p:cNvGrpSpPr>
                  <a:grpSpLocks/>
                </p:cNvGrpSpPr>
                <p:nvPr/>
              </p:nvGrpSpPr>
              <p:grpSpPr bwMode="auto">
                <a:xfrm>
                  <a:off x="2878" y="1955"/>
                  <a:ext cx="29" cy="33"/>
                  <a:chOff x="2878" y="1955"/>
                  <a:chExt cx="29" cy="33"/>
                </a:xfrm>
              </p:grpSpPr>
              <p:sp>
                <p:nvSpPr>
                  <p:cNvPr id="19647" name="任意多边形 298"/>
                  <p:cNvSpPr>
                    <a:spLocks/>
                  </p:cNvSpPr>
                  <p:nvPr/>
                </p:nvSpPr>
                <p:spPr bwMode="auto">
                  <a:xfrm>
                    <a:off x="2878" y="1955"/>
                    <a:ext cx="29" cy="33"/>
                  </a:xfrm>
                  <a:custGeom>
                    <a:avLst/>
                    <a:gdLst>
                      <a:gd name="T0" fmla="*/ 6 w 29"/>
                      <a:gd name="T1" fmla="*/ 0 h 33"/>
                      <a:gd name="T2" fmla="*/ 9 w 29"/>
                      <a:gd name="T3" fmla="*/ 12 h 33"/>
                      <a:gd name="T4" fmla="*/ 9 w 29"/>
                      <a:gd name="T5" fmla="*/ 20 h 33"/>
                      <a:gd name="T6" fmla="*/ 6 w 29"/>
                      <a:gd name="T7" fmla="*/ 32 h 33"/>
                      <a:gd name="T8" fmla="*/ -19 w 29"/>
                      <a:gd name="T9" fmla="*/ 32 h 33"/>
                      <a:gd name="T10" fmla="*/ 0 w 29"/>
                      <a:gd name="T11" fmla="*/ 32 h 3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9"/>
                      <a:gd name="T19" fmla="*/ 0 h 33"/>
                      <a:gd name="T20" fmla="*/ 29 w 29"/>
                      <a:gd name="T21" fmla="*/ 33 h 3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9" h="33">
                        <a:moveTo>
                          <a:pt x="6" y="0"/>
                        </a:moveTo>
                        <a:lnTo>
                          <a:pt x="9" y="12"/>
                        </a:lnTo>
                        <a:lnTo>
                          <a:pt x="9" y="20"/>
                        </a:lnTo>
                        <a:lnTo>
                          <a:pt x="6" y="32"/>
                        </a:lnTo>
                        <a:lnTo>
                          <a:pt x="-19" y="32"/>
                        </a:lnTo>
                        <a:lnTo>
                          <a:pt x="0" y="32"/>
                        </a:lnTo>
                      </a:path>
                    </a:pathLst>
                  </a:custGeom>
                  <a:noFill/>
                  <a:ln w="5731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84" name="组合 299"/>
                <p:cNvGrpSpPr>
                  <a:grpSpLocks/>
                </p:cNvGrpSpPr>
                <p:nvPr/>
              </p:nvGrpSpPr>
              <p:grpSpPr bwMode="auto">
                <a:xfrm>
                  <a:off x="2943" y="2000"/>
                  <a:ext cx="31" cy="26"/>
                  <a:chOff x="2943" y="2000"/>
                  <a:chExt cx="31" cy="26"/>
                </a:xfrm>
              </p:grpSpPr>
              <p:sp>
                <p:nvSpPr>
                  <p:cNvPr id="19646" name="任意多边形 300"/>
                  <p:cNvSpPr>
                    <a:spLocks/>
                  </p:cNvSpPr>
                  <p:nvPr/>
                </p:nvSpPr>
                <p:spPr bwMode="auto">
                  <a:xfrm>
                    <a:off x="2943" y="2000"/>
                    <a:ext cx="31" cy="26"/>
                  </a:xfrm>
                  <a:custGeom>
                    <a:avLst/>
                    <a:gdLst>
                      <a:gd name="T0" fmla="*/ 11 w 31"/>
                      <a:gd name="T1" fmla="*/ 0 h 26"/>
                      <a:gd name="T2" fmla="*/ -3 w 31"/>
                      <a:gd name="T3" fmla="*/ 15 h 26"/>
                      <a:gd name="T4" fmla="*/ -19 w 31"/>
                      <a:gd name="T5" fmla="*/ 25 h 26"/>
                      <a:gd name="T6" fmla="*/ 0 60000 65536"/>
                      <a:gd name="T7" fmla="*/ 0 60000 65536"/>
                      <a:gd name="T8" fmla="*/ 0 60000 65536"/>
                      <a:gd name="T9" fmla="*/ 0 w 31"/>
                      <a:gd name="T10" fmla="*/ 0 h 26"/>
                      <a:gd name="T11" fmla="*/ 31 w 31"/>
                      <a:gd name="T12" fmla="*/ 26 h 2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" h="26">
                        <a:moveTo>
                          <a:pt x="11" y="0"/>
                        </a:moveTo>
                        <a:lnTo>
                          <a:pt x="-3" y="15"/>
                        </a:lnTo>
                        <a:lnTo>
                          <a:pt x="-19" y="25"/>
                        </a:lnTo>
                      </a:path>
                    </a:pathLst>
                  </a:custGeom>
                  <a:noFill/>
                  <a:ln w="5737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85" name="组合 301"/>
                <p:cNvGrpSpPr>
                  <a:grpSpLocks/>
                </p:cNvGrpSpPr>
                <p:nvPr/>
              </p:nvGrpSpPr>
              <p:grpSpPr bwMode="auto">
                <a:xfrm>
                  <a:off x="3082" y="2146"/>
                  <a:ext cx="40" cy="3"/>
                  <a:chOff x="3082" y="2146"/>
                  <a:chExt cx="40" cy="3"/>
                </a:xfrm>
              </p:grpSpPr>
              <p:sp>
                <p:nvSpPr>
                  <p:cNvPr id="19645" name="任意多边形 302"/>
                  <p:cNvSpPr>
                    <a:spLocks/>
                  </p:cNvSpPr>
                  <p:nvPr/>
                </p:nvSpPr>
                <p:spPr bwMode="auto">
                  <a:xfrm>
                    <a:off x="3082" y="2146"/>
                    <a:ext cx="40" cy="3"/>
                  </a:xfrm>
                  <a:custGeom>
                    <a:avLst/>
                    <a:gdLst>
                      <a:gd name="T0" fmla="*/ 19 w 40"/>
                      <a:gd name="T1" fmla="*/ 0 h 3"/>
                      <a:gd name="T2" fmla="*/ -2 w 40"/>
                      <a:gd name="T3" fmla="*/ 2 h 3"/>
                      <a:gd name="T4" fmla="*/ -21 w 40"/>
                      <a:gd name="T5" fmla="*/ 3 h 3"/>
                      <a:gd name="T6" fmla="*/ 0 60000 65536"/>
                      <a:gd name="T7" fmla="*/ 0 60000 65536"/>
                      <a:gd name="T8" fmla="*/ 0 60000 65536"/>
                      <a:gd name="T9" fmla="*/ 0 w 40"/>
                      <a:gd name="T10" fmla="*/ 0 h 3"/>
                      <a:gd name="T11" fmla="*/ 40 w 40"/>
                      <a:gd name="T12" fmla="*/ 3 h 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0" h="3">
                        <a:moveTo>
                          <a:pt x="19" y="0"/>
                        </a:moveTo>
                        <a:lnTo>
                          <a:pt x="-2" y="2"/>
                        </a:lnTo>
                        <a:lnTo>
                          <a:pt x="-21" y="3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86" name="组合 303"/>
                <p:cNvGrpSpPr>
                  <a:grpSpLocks/>
                </p:cNvGrpSpPr>
                <p:nvPr/>
              </p:nvGrpSpPr>
              <p:grpSpPr bwMode="auto">
                <a:xfrm>
                  <a:off x="3106" y="2179"/>
                  <a:ext cx="61" cy="3"/>
                  <a:chOff x="3106" y="2179"/>
                  <a:chExt cx="61" cy="3"/>
                </a:xfrm>
              </p:grpSpPr>
              <p:sp>
                <p:nvSpPr>
                  <p:cNvPr id="19644" name="任意多边形 304"/>
                  <p:cNvSpPr>
                    <a:spLocks/>
                  </p:cNvSpPr>
                  <p:nvPr/>
                </p:nvSpPr>
                <p:spPr bwMode="auto">
                  <a:xfrm>
                    <a:off x="3106" y="2179"/>
                    <a:ext cx="61" cy="3"/>
                  </a:xfrm>
                  <a:custGeom>
                    <a:avLst/>
                    <a:gdLst>
                      <a:gd name="T0" fmla="*/ 39 w 61"/>
                      <a:gd name="T1" fmla="*/ 0 h 3"/>
                      <a:gd name="T2" fmla="*/ 15 w 61"/>
                      <a:gd name="T3" fmla="*/ 2 h 3"/>
                      <a:gd name="T4" fmla="*/ -3 w 61"/>
                      <a:gd name="T5" fmla="*/ 3 h 3"/>
                      <a:gd name="T6" fmla="*/ -21 w 61"/>
                      <a:gd name="T7" fmla="*/ 1 h 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1"/>
                      <a:gd name="T13" fmla="*/ 0 h 3"/>
                      <a:gd name="T14" fmla="*/ 61 w 61"/>
                      <a:gd name="T15" fmla="*/ 3 h 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1" h="3">
                        <a:moveTo>
                          <a:pt x="39" y="0"/>
                        </a:moveTo>
                        <a:lnTo>
                          <a:pt x="15" y="2"/>
                        </a:lnTo>
                        <a:lnTo>
                          <a:pt x="-3" y="3"/>
                        </a:lnTo>
                        <a:lnTo>
                          <a:pt x="-21" y="1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87" name="组合 305"/>
                <p:cNvGrpSpPr>
                  <a:grpSpLocks/>
                </p:cNvGrpSpPr>
                <p:nvPr/>
              </p:nvGrpSpPr>
              <p:grpSpPr bwMode="auto">
                <a:xfrm>
                  <a:off x="3147" y="2203"/>
                  <a:ext cx="59" cy="8"/>
                  <a:chOff x="3147" y="2203"/>
                  <a:chExt cx="59" cy="8"/>
                </a:xfrm>
              </p:grpSpPr>
              <p:sp>
                <p:nvSpPr>
                  <p:cNvPr id="19643" name="任意多边形 306"/>
                  <p:cNvSpPr>
                    <a:spLocks/>
                  </p:cNvSpPr>
                  <p:nvPr/>
                </p:nvSpPr>
                <p:spPr bwMode="auto">
                  <a:xfrm>
                    <a:off x="3147" y="2203"/>
                    <a:ext cx="59" cy="8"/>
                  </a:xfrm>
                  <a:custGeom>
                    <a:avLst/>
                    <a:gdLst>
                      <a:gd name="T0" fmla="*/ 36 w 59"/>
                      <a:gd name="T1" fmla="*/ 0 h 8"/>
                      <a:gd name="T2" fmla="*/ 17 w 59"/>
                      <a:gd name="T3" fmla="*/ 3 h 8"/>
                      <a:gd name="T4" fmla="*/ -1 w 59"/>
                      <a:gd name="T5" fmla="*/ 6 h 8"/>
                      <a:gd name="T6" fmla="*/ -21 w 59"/>
                      <a:gd name="T7" fmla="*/ 8 h 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9"/>
                      <a:gd name="T13" fmla="*/ 0 h 8"/>
                      <a:gd name="T14" fmla="*/ 59 w 59"/>
                      <a:gd name="T15" fmla="*/ 8 h 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9" h="8">
                        <a:moveTo>
                          <a:pt x="36" y="0"/>
                        </a:moveTo>
                        <a:lnTo>
                          <a:pt x="17" y="3"/>
                        </a:lnTo>
                        <a:lnTo>
                          <a:pt x="-1" y="6"/>
                        </a:lnTo>
                        <a:lnTo>
                          <a:pt x="-21" y="8"/>
                        </a:lnTo>
                      </a:path>
                    </a:pathLst>
                  </a:custGeom>
                  <a:noFill/>
                  <a:ln w="5752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88" name="组合 307"/>
                <p:cNvGrpSpPr>
                  <a:grpSpLocks/>
                </p:cNvGrpSpPr>
                <p:nvPr/>
              </p:nvGrpSpPr>
              <p:grpSpPr bwMode="auto">
                <a:xfrm>
                  <a:off x="3197" y="2244"/>
                  <a:ext cx="60" cy="2"/>
                  <a:chOff x="3197" y="2244"/>
                  <a:chExt cx="60" cy="2"/>
                </a:xfrm>
              </p:grpSpPr>
              <p:sp>
                <p:nvSpPr>
                  <p:cNvPr id="19642" name="任意多边形 308"/>
                  <p:cNvSpPr>
                    <a:spLocks/>
                  </p:cNvSpPr>
                  <p:nvPr/>
                </p:nvSpPr>
                <p:spPr bwMode="auto">
                  <a:xfrm>
                    <a:off x="3197" y="2244"/>
                    <a:ext cx="60" cy="2"/>
                  </a:xfrm>
                  <a:custGeom>
                    <a:avLst/>
                    <a:gdLst>
                      <a:gd name="T0" fmla="*/ 37 w 60"/>
                      <a:gd name="T1" fmla="*/ 0 h 2"/>
                      <a:gd name="T2" fmla="*/ 16 w 60"/>
                      <a:gd name="T3" fmla="*/ 1 h 2"/>
                      <a:gd name="T4" fmla="*/ -3 w 60"/>
                      <a:gd name="T5" fmla="*/ 2 h 2"/>
                      <a:gd name="T6" fmla="*/ -21 w 60"/>
                      <a:gd name="T7" fmla="*/ 1 h 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0"/>
                      <a:gd name="T13" fmla="*/ 0 h 2"/>
                      <a:gd name="T14" fmla="*/ 60 w 60"/>
                      <a:gd name="T15" fmla="*/ 2 h 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0" h="2">
                        <a:moveTo>
                          <a:pt x="37" y="0"/>
                        </a:moveTo>
                        <a:lnTo>
                          <a:pt x="16" y="1"/>
                        </a:lnTo>
                        <a:lnTo>
                          <a:pt x="-3" y="2"/>
                        </a:lnTo>
                        <a:lnTo>
                          <a:pt x="-21" y="1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89" name="组合 309"/>
                <p:cNvGrpSpPr>
                  <a:grpSpLocks/>
                </p:cNvGrpSpPr>
                <p:nvPr/>
              </p:nvGrpSpPr>
              <p:grpSpPr bwMode="auto">
                <a:xfrm>
                  <a:off x="3247" y="2277"/>
                  <a:ext cx="80" cy="5"/>
                  <a:chOff x="3247" y="2277"/>
                  <a:chExt cx="80" cy="5"/>
                </a:xfrm>
              </p:grpSpPr>
              <p:sp>
                <p:nvSpPr>
                  <p:cNvPr id="19641" name="任意多边形 310"/>
                  <p:cNvSpPr>
                    <a:spLocks/>
                  </p:cNvSpPr>
                  <p:nvPr/>
                </p:nvSpPr>
                <p:spPr bwMode="auto">
                  <a:xfrm>
                    <a:off x="3247" y="2277"/>
                    <a:ext cx="80" cy="5"/>
                  </a:xfrm>
                  <a:custGeom>
                    <a:avLst/>
                    <a:gdLst>
                      <a:gd name="T0" fmla="*/ 57 w 80"/>
                      <a:gd name="T1" fmla="*/ 0 h 5"/>
                      <a:gd name="T2" fmla="*/ 35 w 80"/>
                      <a:gd name="T3" fmla="*/ 1 h 5"/>
                      <a:gd name="T4" fmla="*/ 16 w 80"/>
                      <a:gd name="T5" fmla="*/ 3 h 5"/>
                      <a:gd name="T6" fmla="*/ -2 w 80"/>
                      <a:gd name="T7" fmla="*/ 4 h 5"/>
                      <a:gd name="T8" fmla="*/ -21 w 80"/>
                      <a:gd name="T9" fmla="*/ 4 h 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"/>
                      <a:gd name="T16" fmla="*/ 0 h 5"/>
                      <a:gd name="T17" fmla="*/ 80 w 80"/>
                      <a:gd name="T18" fmla="*/ 5 h 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" h="5">
                        <a:moveTo>
                          <a:pt x="57" y="0"/>
                        </a:moveTo>
                        <a:lnTo>
                          <a:pt x="35" y="1"/>
                        </a:lnTo>
                        <a:lnTo>
                          <a:pt x="16" y="3"/>
                        </a:lnTo>
                        <a:lnTo>
                          <a:pt x="-2" y="4"/>
                        </a:lnTo>
                        <a:lnTo>
                          <a:pt x="-21" y="4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90" name="组合 311"/>
                <p:cNvGrpSpPr>
                  <a:grpSpLocks/>
                </p:cNvGrpSpPr>
                <p:nvPr/>
              </p:nvGrpSpPr>
              <p:grpSpPr bwMode="auto">
                <a:xfrm>
                  <a:off x="3280" y="2301"/>
                  <a:ext cx="99" cy="11"/>
                  <a:chOff x="3280" y="2301"/>
                  <a:chExt cx="99" cy="11"/>
                </a:xfrm>
              </p:grpSpPr>
              <p:sp>
                <p:nvSpPr>
                  <p:cNvPr id="19640" name="任意多边形 312"/>
                  <p:cNvSpPr>
                    <a:spLocks/>
                  </p:cNvSpPr>
                  <p:nvPr/>
                </p:nvSpPr>
                <p:spPr bwMode="auto">
                  <a:xfrm>
                    <a:off x="3280" y="2301"/>
                    <a:ext cx="99" cy="11"/>
                  </a:xfrm>
                  <a:custGeom>
                    <a:avLst/>
                    <a:gdLst>
                      <a:gd name="T0" fmla="*/ 75 w 99"/>
                      <a:gd name="T1" fmla="*/ 0 h 11"/>
                      <a:gd name="T2" fmla="*/ 55 w 99"/>
                      <a:gd name="T3" fmla="*/ 4 h 11"/>
                      <a:gd name="T4" fmla="*/ 36 w 99"/>
                      <a:gd name="T5" fmla="*/ 8 h 11"/>
                      <a:gd name="T6" fmla="*/ 17 w 99"/>
                      <a:gd name="T7" fmla="*/ 10 h 11"/>
                      <a:gd name="T8" fmla="*/ -2 w 99"/>
                      <a:gd name="T9" fmla="*/ 10 h 11"/>
                      <a:gd name="T10" fmla="*/ -22 w 99"/>
                      <a:gd name="T11" fmla="*/ 9 h 1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9"/>
                      <a:gd name="T19" fmla="*/ 0 h 11"/>
                      <a:gd name="T20" fmla="*/ 99 w 99"/>
                      <a:gd name="T21" fmla="*/ 11 h 1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9" h="11">
                        <a:moveTo>
                          <a:pt x="75" y="0"/>
                        </a:moveTo>
                        <a:lnTo>
                          <a:pt x="55" y="4"/>
                        </a:lnTo>
                        <a:lnTo>
                          <a:pt x="36" y="8"/>
                        </a:lnTo>
                        <a:lnTo>
                          <a:pt x="17" y="10"/>
                        </a:lnTo>
                        <a:lnTo>
                          <a:pt x="-2" y="10"/>
                        </a:lnTo>
                        <a:lnTo>
                          <a:pt x="-22" y="9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91" name="组合 313"/>
                <p:cNvGrpSpPr>
                  <a:grpSpLocks/>
                </p:cNvGrpSpPr>
                <p:nvPr/>
              </p:nvGrpSpPr>
              <p:grpSpPr bwMode="auto">
                <a:xfrm>
                  <a:off x="3341" y="2338"/>
                  <a:ext cx="108" cy="5"/>
                  <a:chOff x="3341" y="2338"/>
                  <a:chExt cx="108" cy="5"/>
                </a:xfrm>
              </p:grpSpPr>
              <p:sp>
                <p:nvSpPr>
                  <p:cNvPr id="19639" name="任意多边形 314"/>
                  <p:cNvSpPr>
                    <a:spLocks/>
                  </p:cNvSpPr>
                  <p:nvPr/>
                </p:nvSpPr>
                <p:spPr bwMode="auto">
                  <a:xfrm>
                    <a:off x="3341" y="2338"/>
                    <a:ext cx="108" cy="5"/>
                  </a:xfrm>
                  <a:custGeom>
                    <a:avLst/>
                    <a:gdLst>
                      <a:gd name="T0" fmla="*/ 84 w 108"/>
                      <a:gd name="T1" fmla="*/ 0 h 5"/>
                      <a:gd name="T2" fmla="*/ 21 w 108"/>
                      <a:gd name="T3" fmla="*/ 4 h 5"/>
                      <a:gd name="T4" fmla="*/ -2 w 108"/>
                      <a:gd name="T5" fmla="*/ 4 h 5"/>
                      <a:gd name="T6" fmla="*/ -22 w 108"/>
                      <a:gd name="T7" fmla="*/ 2 h 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8"/>
                      <a:gd name="T13" fmla="*/ 0 h 5"/>
                      <a:gd name="T14" fmla="*/ 108 w 108"/>
                      <a:gd name="T15" fmla="*/ 5 h 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8" h="5">
                        <a:moveTo>
                          <a:pt x="84" y="0"/>
                        </a:moveTo>
                        <a:lnTo>
                          <a:pt x="21" y="4"/>
                        </a:lnTo>
                        <a:lnTo>
                          <a:pt x="-2" y="4"/>
                        </a:lnTo>
                        <a:lnTo>
                          <a:pt x="-22" y="2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92" name="组合 315"/>
                <p:cNvGrpSpPr>
                  <a:grpSpLocks/>
                </p:cNvGrpSpPr>
                <p:nvPr/>
              </p:nvGrpSpPr>
              <p:grpSpPr bwMode="auto">
                <a:xfrm>
                  <a:off x="3503" y="2391"/>
                  <a:ext cx="99" cy="14"/>
                  <a:chOff x="3503" y="2391"/>
                  <a:chExt cx="99" cy="14"/>
                </a:xfrm>
              </p:grpSpPr>
              <p:sp>
                <p:nvSpPr>
                  <p:cNvPr id="19638" name="任意多边形 316"/>
                  <p:cNvSpPr>
                    <a:spLocks/>
                  </p:cNvSpPr>
                  <p:nvPr/>
                </p:nvSpPr>
                <p:spPr bwMode="auto">
                  <a:xfrm>
                    <a:off x="3503" y="2391"/>
                    <a:ext cx="99" cy="14"/>
                  </a:xfrm>
                  <a:custGeom>
                    <a:avLst/>
                    <a:gdLst>
                      <a:gd name="T0" fmla="*/ 75 w 99"/>
                      <a:gd name="T1" fmla="*/ 0 h 14"/>
                      <a:gd name="T2" fmla="*/ 54 w 99"/>
                      <a:gd name="T3" fmla="*/ 5 h 14"/>
                      <a:gd name="T4" fmla="*/ 34 w 99"/>
                      <a:gd name="T5" fmla="*/ 9 h 14"/>
                      <a:gd name="T6" fmla="*/ 15 w 99"/>
                      <a:gd name="T7" fmla="*/ 11 h 14"/>
                      <a:gd name="T8" fmla="*/ -4 w 99"/>
                      <a:gd name="T9" fmla="*/ 13 h 14"/>
                      <a:gd name="T10" fmla="*/ -23 w 99"/>
                      <a:gd name="T11" fmla="*/ 13 h 1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9"/>
                      <a:gd name="T19" fmla="*/ 0 h 14"/>
                      <a:gd name="T20" fmla="*/ 99 w 99"/>
                      <a:gd name="T21" fmla="*/ 14 h 1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9" h="14">
                        <a:moveTo>
                          <a:pt x="75" y="0"/>
                        </a:moveTo>
                        <a:lnTo>
                          <a:pt x="54" y="5"/>
                        </a:lnTo>
                        <a:lnTo>
                          <a:pt x="34" y="9"/>
                        </a:lnTo>
                        <a:lnTo>
                          <a:pt x="15" y="11"/>
                        </a:lnTo>
                        <a:lnTo>
                          <a:pt x="-4" y="13"/>
                        </a:lnTo>
                        <a:lnTo>
                          <a:pt x="-23" y="13"/>
                        </a:lnTo>
                      </a:path>
                    </a:pathLst>
                  </a:custGeom>
                  <a:noFill/>
                  <a:ln w="5752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93" name="组合 317"/>
                <p:cNvGrpSpPr>
                  <a:grpSpLocks/>
                </p:cNvGrpSpPr>
                <p:nvPr/>
              </p:nvGrpSpPr>
              <p:grpSpPr bwMode="auto">
                <a:xfrm>
                  <a:off x="3556" y="2403"/>
                  <a:ext cx="118" cy="25"/>
                  <a:chOff x="3556" y="2403"/>
                  <a:chExt cx="118" cy="25"/>
                </a:xfrm>
              </p:grpSpPr>
              <p:sp>
                <p:nvSpPr>
                  <p:cNvPr id="19637" name="任意多边形 318"/>
                  <p:cNvSpPr>
                    <a:spLocks/>
                  </p:cNvSpPr>
                  <p:nvPr/>
                </p:nvSpPr>
                <p:spPr bwMode="auto">
                  <a:xfrm>
                    <a:off x="3556" y="2403"/>
                    <a:ext cx="118" cy="25"/>
                  </a:xfrm>
                  <a:custGeom>
                    <a:avLst/>
                    <a:gdLst>
                      <a:gd name="T0" fmla="*/ 92 w 118"/>
                      <a:gd name="T1" fmla="*/ 0 h 25"/>
                      <a:gd name="T2" fmla="*/ 34 w 118"/>
                      <a:gd name="T3" fmla="*/ 17 h 25"/>
                      <a:gd name="T4" fmla="*/ -4 w 118"/>
                      <a:gd name="T5" fmla="*/ 23 h 25"/>
                      <a:gd name="T6" fmla="*/ -24 w 118"/>
                      <a:gd name="T7" fmla="*/ 24 h 2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8"/>
                      <a:gd name="T13" fmla="*/ 0 h 25"/>
                      <a:gd name="T14" fmla="*/ 118 w 118"/>
                      <a:gd name="T15" fmla="*/ 25 h 2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8" h="25">
                        <a:moveTo>
                          <a:pt x="92" y="0"/>
                        </a:moveTo>
                        <a:lnTo>
                          <a:pt x="34" y="17"/>
                        </a:lnTo>
                        <a:lnTo>
                          <a:pt x="-4" y="23"/>
                        </a:lnTo>
                        <a:lnTo>
                          <a:pt x="-24" y="24"/>
                        </a:lnTo>
                      </a:path>
                    </a:pathLst>
                  </a:custGeom>
                  <a:noFill/>
                  <a:ln w="5751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94" name="组合 319"/>
                <p:cNvGrpSpPr>
                  <a:grpSpLocks/>
                </p:cNvGrpSpPr>
                <p:nvPr/>
              </p:nvGrpSpPr>
              <p:grpSpPr bwMode="auto">
                <a:xfrm>
                  <a:off x="3648" y="2411"/>
                  <a:ext cx="96" cy="24"/>
                  <a:chOff x="3648" y="2411"/>
                  <a:chExt cx="96" cy="24"/>
                </a:xfrm>
              </p:grpSpPr>
              <p:sp>
                <p:nvSpPr>
                  <p:cNvPr id="19636" name="任意多边形 320"/>
                  <p:cNvSpPr>
                    <a:spLocks/>
                  </p:cNvSpPr>
                  <p:nvPr/>
                </p:nvSpPr>
                <p:spPr bwMode="auto">
                  <a:xfrm>
                    <a:off x="3648" y="2411"/>
                    <a:ext cx="96" cy="24"/>
                  </a:xfrm>
                  <a:custGeom>
                    <a:avLst/>
                    <a:gdLst>
                      <a:gd name="T0" fmla="*/ 71 w 96"/>
                      <a:gd name="T1" fmla="*/ 0 h 24"/>
                      <a:gd name="T2" fmla="*/ 49 w 96"/>
                      <a:gd name="T3" fmla="*/ 6 h 24"/>
                      <a:gd name="T4" fmla="*/ 30 w 96"/>
                      <a:gd name="T5" fmla="*/ 11 h 24"/>
                      <a:gd name="T6" fmla="*/ 13 w 96"/>
                      <a:gd name="T7" fmla="*/ 15 h 24"/>
                      <a:gd name="T8" fmla="*/ -5 w 96"/>
                      <a:gd name="T9" fmla="*/ 19 h 24"/>
                      <a:gd name="T10" fmla="*/ -24 w 96"/>
                      <a:gd name="T11" fmla="*/ 24 h 2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6"/>
                      <a:gd name="T19" fmla="*/ 0 h 24"/>
                      <a:gd name="T20" fmla="*/ 96 w 96"/>
                      <a:gd name="T21" fmla="*/ 24 h 2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6" h="24">
                        <a:moveTo>
                          <a:pt x="71" y="0"/>
                        </a:moveTo>
                        <a:lnTo>
                          <a:pt x="49" y="6"/>
                        </a:lnTo>
                        <a:lnTo>
                          <a:pt x="30" y="11"/>
                        </a:lnTo>
                        <a:lnTo>
                          <a:pt x="13" y="15"/>
                        </a:lnTo>
                        <a:lnTo>
                          <a:pt x="-5" y="19"/>
                        </a:lnTo>
                        <a:lnTo>
                          <a:pt x="-24" y="24"/>
                        </a:lnTo>
                      </a:path>
                    </a:pathLst>
                  </a:custGeom>
                  <a:noFill/>
                  <a:ln w="5751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95" name="组合 321"/>
                <p:cNvGrpSpPr>
                  <a:grpSpLocks/>
                </p:cNvGrpSpPr>
                <p:nvPr/>
              </p:nvGrpSpPr>
              <p:grpSpPr bwMode="auto">
                <a:xfrm>
                  <a:off x="3864" y="2399"/>
                  <a:ext cx="66" cy="40"/>
                  <a:chOff x="3864" y="2399"/>
                  <a:chExt cx="66" cy="40"/>
                </a:xfrm>
              </p:grpSpPr>
              <p:sp>
                <p:nvSpPr>
                  <p:cNvPr id="19635" name="任意多边形 322"/>
                  <p:cNvSpPr>
                    <a:spLocks/>
                  </p:cNvSpPr>
                  <p:nvPr/>
                </p:nvSpPr>
                <p:spPr bwMode="auto">
                  <a:xfrm>
                    <a:off x="3864" y="2399"/>
                    <a:ext cx="66" cy="40"/>
                  </a:xfrm>
                  <a:custGeom>
                    <a:avLst/>
                    <a:gdLst>
                      <a:gd name="T0" fmla="*/ 39 w 66"/>
                      <a:gd name="T1" fmla="*/ 0 h 40"/>
                      <a:gd name="T2" fmla="*/ 27 w 66"/>
                      <a:gd name="T3" fmla="*/ 14 h 40"/>
                      <a:gd name="T4" fmla="*/ 13 w 66"/>
                      <a:gd name="T5" fmla="*/ 25 h 40"/>
                      <a:gd name="T6" fmla="*/ -5 w 66"/>
                      <a:gd name="T7" fmla="*/ 33 h 40"/>
                      <a:gd name="T8" fmla="*/ -26 w 66"/>
                      <a:gd name="T9" fmla="*/ 40 h 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40"/>
                      <a:gd name="T17" fmla="*/ 66 w 66"/>
                      <a:gd name="T18" fmla="*/ 40 h 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40">
                        <a:moveTo>
                          <a:pt x="39" y="0"/>
                        </a:moveTo>
                        <a:lnTo>
                          <a:pt x="27" y="14"/>
                        </a:lnTo>
                        <a:lnTo>
                          <a:pt x="13" y="25"/>
                        </a:lnTo>
                        <a:lnTo>
                          <a:pt x="-5" y="33"/>
                        </a:lnTo>
                        <a:lnTo>
                          <a:pt x="-26" y="40"/>
                        </a:lnTo>
                      </a:path>
                    </a:pathLst>
                  </a:custGeom>
                  <a:noFill/>
                  <a:ln w="574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96" name="组合 323"/>
                <p:cNvGrpSpPr>
                  <a:grpSpLocks/>
                </p:cNvGrpSpPr>
                <p:nvPr/>
              </p:nvGrpSpPr>
              <p:grpSpPr bwMode="auto">
                <a:xfrm>
                  <a:off x="3943" y="2370"/>
                  <a:ext cx="96" cy="70"/>
                  <a:chOff x="3943" y="2370"/>
                  <a:chExt cx="96" cy="70"/>
                </a:xfrm>
              </p:grpSpPr>
              <p:sp>
                <p:nvSpPr>
                  <p:cNvPr id="19634" name="任意多边形 324"/>
                  <p:cNvSpPr>
                    <a:spLocks/>
                  </p:cNvSpPr>
                  <p:nvPr/>
                </p:nvSpPr>
                <p:spPr bwMode="auto">
                  <a:xfrm>
                    <a:off x="3943" y="2370"/>
                    <a:ext cx="96" cy="70"/>
                  </a:xfrm>
                  <a:custGeom>
                    <a:avLst/>
                    <a:gdLst>
                      <a:gd name="T0" fmla="*/ 68 w 96"/>
                      <a:gd name="T1" fmla="*/ 0 h 70"/>
                      <a:gd name="T2" fmla="*/ 14 w 96"/>
                      <a:gd name="T3" fmla="*/ 55 h 70"/>
                      <a:gd name="T4" fmla="*/ -5 w 96"/>
                      <a:gd name="T5" fmla="*/ 63 h 70"/>
                      <a:gd name="T6" fmla="*/ -27 w 96"/>
                      <a:gd name="T7" fmla="*/ 70 h 7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6"/>
                      <a:gd name="T13" fmla="*/ 0 h 70"/>
                      <a:gd name="T14" fmla="*/ 96 w 96"/>
                      <a:gd name="T15" fmla="*/ 70 h 7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6" h="70">
                        <a:moveTo>
                          <a:pt x="68" y="0"/>
                        </a:moveTo>
                        <a:lnTo>
                          <a:pt x="14" y="55"/>
                        </a:lnTo>
                        <a:lnTo>
                          <a:pt x="-5" y="63"/>
                        </a:lnTo>
                        <a:lnTo>
                          <a:pt x="-27" y="70"/>
                        </a:lnTo>
                      </a:path>
                    </a:pathLst>
                  </a:custGeom>
                  <a:noFill/>
                  <a:ln w="5740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97" name="组合 325"/>
                <p:cNvGrpSpPr>
                  <a:grpSpLocks/>
                </p:cNvGrpSpPr>
                <p:nvPr/>
              </p:nvGrpSpPr>
              <p:grpSpPr bwMode="auto">
                <a:xfrm>
                  <a:off x="4121" y="2338"/>
                  <a:ext cx="14" cy="61"/>
                  <a:chOff x="4121" y="2338"/>
                  <a:chExt cx="14" cy="61"/>
                </a:xfrm>
              </p:grpSpPr>
              <p:sp>
                <p:nvSpPr>
                  <p:cNvPr id="19633" name="任意多边形 326"/>
                  <p:cNvSpPr>
                    <a:spLocks/>
                  </p:cNvSpPr>
                  <p:nvPr/>
                </p:nvSpPr>
                <p:spPr bwMode="auto">
                  <a:xfrm>
                    <a:off x="4121" y="2338"/>
                    <a:ext cx="14" cy="61"/>
                  </a:xfrm>
                  <a:custGeom>
                    <a:avLst/>
                    <a:gdLst>
                      <a:gd name="T0" fmla="*/ -14 w 14"/>
                      <a:gd name="T1" fmla="*/ 0 h 61"/>
                      <a:gd name="T2" fmla="*/ -15 w 14"/>
                      <a:gd name="T3" fmla="*/ 26 h 61"/>
                      <a:gd name="T4" fmla="*/ -19 w 14"/>
                      <a:gd name="T5" fmla="*/ 45 h 61"/>
                      <a:gd name="T6" fmla="*/ -28 w 14"/>
                      <a:gd name="T7" fmla="*/ 60 h 6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"/>
                      <a:gd name="T13" fmla="*/ 0 h 61"/>
                      <a:gd name="T14" fmla="*/ 14 w 14"/>
                      <a:gd name="T15" fmla="*/ 61 h 6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" h="61">
                        <a:moveTo>
                          <a:pt x="-14" y="0"/>
                        </a:moveTo>
                        <a:lnTo>
                          <a:pt x="-15" y="26"/>
                        </a:lnTo>
                        <a:lnTo>
                          <a:pt x="-19" y="45"/>
                        </a:lnTo>
                        <a:lnTo>
                          <a:pt x="-28" y="60"/>
                        </a:lnTo>
                      </a:path>
                    </a:pathLst>
                  </a:custGeom>
                  <a:noFill/>
                  <a:ln w="5717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98" name="组合 327"/>
                <p:cNvGrpSpPr>
                  <a:grpSpLocks/>
                </p:cNvGrpSpPr>
                <p:nvPr/>
              </p:nvGrpSpPr>
              <p:grpSpPr bwMode="auto">
                <a:xfrm>
                  <a:off x="4196" y="2301"/>
                  <a:ext cx="22" cy="62"/>
                  <a:chOff x="4196" y="2301"/>
                  <a:chExt cx="22" cy="62"/>
                </a:xfrm>
              </p:grpSpPr>
              <p:sp>
                <p:nvSpPr>
                  <p:cNvPr id="19632" name="任意多边形 328"/>
                  <p:cNvSpPr>
                    <a:spLocks/>
                  </p:cNvSpPr>
                  <p:nvPr/>
                </p:nvSpPr>
                <p:spPr bwMode="auto">
                  <a:xfrm>
                    <a:off x="4196" y="2301"/>
                    <a:ext cx="22" cy="62"/>
                  </a:xfrm>
                  <a:custGeom>
                    <a:avLst/>
                    <a:gdLst>
                      <a:gd name="T0" fmla="*/ -6 w 22"/>
                      <a:gd name="T1" fmla="*/ 0 h 62"/>
                      <a:gd name="T2" fmla="*/ -10 w 22"/>
                      <a:gd name="T3" fmla="*/ 21 h 62"/>
                      <a:gd name="T4" fmla="*/ -18 w 22"/>
                      <a:gd name="T5" fmla="*/ 43 h 62"/>
                      <a:gd name="T6" fmla="*/ -28 w 22"/>
                      <a:gd name="T7" fmla="*/ 61 h 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2"/>
                      <a:gd name="T13" fmla="*/ 0 h 62"/>
                      <a:gd name="T14" fmla="*/ 22 w 22"/>
                      <a:gd name="T15" fmla="*/ 62 h 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2" h="62">
                        <a:moveTo>
                          <a:pt x="-6" y="0"/>
                        </a:moveTo>
                        <a:lnTo>
                          <a:pt x="-10" y="21"/>
                        </a:lnTo>
                        <a:lnTo>
                          <a:pt x="-18" y="43"/>
                        </a:lnTo>
                        <a:lnTo>
                          <a:pt x="-28" y="61"/>
                        </a:lnTo>
                      </a:path>
                    </a:pathLst>
                  </a:custGeom>
                  <a:noFill/>
                  <a:ln w="5719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99" name="组合 329"/>
                <p:cNvGrpSpPr>
                  <a:grpSpLocks/>
                </p:cNvGrpSpPr>
                <p:nvPr/>
              </p:nvGrpSpPr>
              <p:grpSpPr bwMode="auto">
                <a:xfrm>
                  <a:off x="4283" y="2252"/>
                  <a:ext cx="6" cy="79"/>
                  <a:chOff x="4283" y="2252"/>
                  <a:chExt cx="6" cy="79"/>
                </a:xfrm>
              </p:grpSpPr>
              <p:sp>
                <p:nvSpPr>
                  <p:cNvPr id="19631" name="任意多边形 330"/>
                  <p:cNvSpPr>
                    <a:spLocks/>
                  </p:cNvSpPr>
                  <p:nvPr/>
                </p:nvSpPr>
                <p:spPr bwMode="auto">
                  <a:xfrm>
                    <a:off x="4283" y="2252"/>
                    <a:ext cx="6" cy="79"/>
                  </a:xfrm>
                  <a:custGeom>
                    <a:avLst/>
                    <a:gdLst>
                      <a:gd name="T0" fmla="*/ -23 w 6"/>
                      <a:gd name="T1" fmla="*/ 0 h 79"/>
                      <a:gd name="T2" fmla="*/ -23 w 6"/>
                      <a:gd name="T3" fmla="*/ 14 h 79"/>
                      <a:gd name="T4" fmla="*/ -23 w 6"/>
                      <a:gd name="T5" fmla="*/ 23 h 79"/>
                      <a:gd name="T6" fmla="*/ -23 w 6"/>
                      <a:gd name="T7" fmla="*/ 37 h 79"/>
                      <a:gd name="T8" fmla="*/ -24 w 6"/>
                      <a:gd name="T9" fmla="*/ 60 h 79"/>
                      <a:gd name="T10" fmla="*/ -28 w 6"/>
                      <a:gd name="T11" fmla="*/ 78 h 7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"/>
                      <a:gd name="T19" fmla="*/ 0 h 79"/>
                      <a:gd name="T20" fmla="*/ 6 w 6"/>
                      <a:gd name="T21" fmla="*/ 79 h 7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" h="79">
                        <a:moveTo>
                          <a:pt x="-23" y="0"/>
                        </a:moveTo>
                        <a:lnTo>
                          <a:pt x="-23" y="14"/>
                        </a:lnTo>
                        <a:lnTo>
                          <a:pt x="-23" y="23"/>
                        </a:lnTo>
                        <a:lnTo>
                          <a:pt x="-23" y="37"/>
                        </a:lnTo>
                        <a:lnTo>
                          <a:pt x="-24" y="60"/>
                        </a:lnTo>
                        <a:lnTo>
                          <a:pt x="-28" y="78"/>
                        </a:lnTo>
                      </a:path>
                    </a:pathLst>
                  </a:custGeom>
                  <a:noFill/>
                  <a:ln w="5715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00" name="组合 331"/>
                <p:cNvGrpSpPr>
                  <a:grpSpLocks/>
                </p:cNvGrpSpPr>
                <p:nvPr/>
              </p:nvGrpSpPr>
              <p:grpSpPr bwMode="auto">
                <a:xfrm>
                  <a:off x="4353" y="2203"/>
                  <a:ext cx="20" cy="86"/>
                  <a:chOff x="4353" y="2203"/>
                  <a:chExt cx="20" cy="86"/>
                </a:xfrm>
              </p:grpSpPr>
              <p:sp>
                <p:nvSpPr>
                  <p:cNvPr id="19630" name="任意多边形 332"/>
                  <p:cNvSpPr>
                    <a:spLocks/>
                  </p:cNvSpPr>
                  <p:nvPr/>
                </p:nvSpPr>
                <p:spPr bwMode="auto">
                  <a:xfrm>
                    <a:off x="4353" y="2203"/>
                    <a:ext cx="20" cy="86"/>
                  </a:xfrm>
                  <a:custGeom>
                    <a:avLst/>
                    <a:gdLst>
                      <a:gd name="T0" fmla="*/ -17 w 20"/>
                      <a:gd name="T1" fmla="*/ 0 h 86"/>
                      <a:gd name="T2" fmla="*/ -12 w 20"/>
                      <a:gd name="T3" fmla="*/ 19 h 86"/>
                      <a:gd name="T4" fmla="*/ -10 w 20"/>
                      <a:gd name="T5" fmla="*/ 40 h 86"/>
                      <a:gd name="T6" fmla="*/ -29 w 20"/>
                      <a:gd name="T7" fmla="*/ 86 h 8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86"/>
                      <a:gd name="T14" fmla="*/ 20 w 20"/>
                      <a:gd name="T15" fmla="*/ 86 h 8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86">
                        <a:moveTo>
                          <a:pt x="-17" y="0"/>
                        </a:moveTo>
                        <a:lnTo>
                          <a:pt x="-12" y="19"/>
                        </a:lnTo>
                        <a:lnTo>
                          <a:pt x="-10" y="40"/>
                        </a:lnTo>
                        <a:lnTo>
                          <a:pt x="-29" y="86"/>
                        </a:lnTo>
                      </a:path>
                    </a:pathLst>
                  </a:custGeom>
                  <a:noFill/>
                  <a:ln w="5717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01" name="组合 333"/>
                <p:cNvGrpSpPr>
                  <a:grpSpLocks/>
                </p:cNvGrpSpPr>
                <p:nvPr/>
              </p:nvGrpSpPr>
              <p:grpSpPr bwMode="auto">
                <a:xfrm>
                  <a:off x="4417" y="2158"/>
                  <a:ext cx="26" cy="86"/>
                  <a:chOff x="4417" y="2158"/>
                  <a:chExt cx="26" cy="86"/>
                </a:xfrm>
              </p:grpSpPr>
              <p:sp>
                <p:nvSpPr>
                  <p:cNvPr id="19629" name="任意多边形 334"/>
                  <p:cNvSpPr>
                    <a:spLocks/>
                  </p:cNvSpPr>
                  <p:nvPr/>
                </p:nvSpPr>
                <p:spPr bwMode="auto">
                  <a:xfrm>
                    <a:off x="4417" y="2158"/>
                    <a:ext cx="26" cy="86"/>
                  </a:xfrm>
                  <a:custGeom>
                    <a:avLst/>
                    <a:gdLst>
                      <a:gd name="T0" fmla="*/ -30 w 26"/>
                      <a:gd name="T1" fmla="*/ 0 h 86"/>
                      <a:gd name="T2" fmla="*/ -24 w 26"/>
                      <a:gd name="T3" fmla="*/ 15 h 86"/>
                      <a:gd name="T4" fmla="*/ -17 w 26"/>
                      <a:gd name="T5" fmla="*/ 25 h 86"/>
                      <a:gd name="T6" fmla="*/ -17 w 26"/>
                      <a:gd name="T7" fmla="*/ 37 h 86"/>
                      <a:gd name="T8" fmla="*/ -18 w 26"/>
                      <a:gd name="T9" fmla="*/ 60 h 86"/>
                      <a:gd name="T10" fmla="*/ -17 w 26"/>
                      <a:gd name="T11" fmla="*/ 77 h 86"/>
                      <a:gd name="T12" fmla="*/ -30 w 26"/>
                      <a:gd name="T13" fmla="*/ 86 h 86"/>
                      <a:gd name="T14" fmla="*/ -27 w 26"/>
                      <a:gd name="T15" fmla="*/ 78 h 86"/>
                      <a:gd name="T16" fmla="*/ -14 w 26"/>
                      <a:gd name="T17" fmla="*/ 70 h 86"/>
                      <a:gd name="T18" fmla="*/ -4 w 26"/>
                      <a:gd name="T19" fmla="*/ 62 h 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"/>
                      <a:gd name="T31" fmla="*/ 0 h 86"/>
                      <a:gd name="T32" fmla="*/ 26 w 26"/>
                      <a:gd name="T33" fmla="*/ 86 h 8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" h="86">
                        <a:moveTo>
                          <a:pt x="-30" y="0"/>
                        </a:moveTo>
                        <a:lnTo>
                          <a:pt x="-24" y="15"/>
                        </a:lnTo>
                        <a:lnTo>
                          <a:pt x="-17" y="25"/>
                        </a:lnTo>
                        <a:lnTo>
                          <a:pt x="-17" y="37"/>
                        </a:lnTo>
                        <a:lnTo>
                          <a:pt x="-18" y="60"/>
                        </a:lnTo>
                        <a:lnTo>
                          <a:pt x="-17" y="77"/>
                        </a:lnTo>
                        <a:lnTo>
                          <a:pt x="-30" y="86"/>
                        </a:lnTo>
                        <a:lnTo>
                          <a:pt x="-27" y="78"/>
                        </a:lnTo>
                        <a:lnTo>
                          <a:pt x="-14" y="70"/>
                        </a:lnTo>
                        <a:lnTo>
                          <a:pt x="-4" y="62"/>
                        </a:lnTo>
                      </a:path>
                    </a:pathLst>
                  </a:custGeom>
                  <a:noFill/>
                  <a:ln w="5718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02" name="组合 335"/>
                <p:cNvGrpSpPr>
                  <a:grpSpLocks/>
                </p:cNvGrpSpPr>
                <p:nvPr/>
              </p:nvGrpSpPr>
              <p:grpSpPr bwMode="auto">
                <a:xfrm>
                  <a:off x="4487" y="2110"/>
                  <a:ext cx="16" cy="74"/>
                  <a:chOff x="4487" y="2110"/>
                  <a:chExt cx="16" cy="74"/>
                </a:xfrm>
              </p:grpSpPr>
              <p:sp>
                <p:nvSpPr>
                  <p:cNvPr id="19628" name="任意多边形 336"/>
                  <p:cNvSpPr>
                    <a:spLocks/>
                  </p:cNvSpPr>
                  <p:nvPr/>
                </p:nvSpPr>
                <p:spPr bwMode="auto">
                  <a:xfrm>
                    <a:off x="4487" y="2110"/>
                    <a:ext cx="16" cy="74"/>
                  </a:xfrm>
                  <a:custGeom>
                    <a:avLst/>
                    <a:gdLst>
                      <a:gd name="T0" fmla="*/ -30 w 16"/>
                      <a:gd name="T1" fmla="*/ 0 h 74"/>
                      <a:gd name="T2" fmla="*/ -20 w 16"/>
                      <a:gd name="T3" fmla="*/ 18 h 74"/>
                      <a:gd name="T4" fmla="*/ -17 w 16"/>
                      <a:gd name="T5" fmla="*/ 35 h 74"/>
                      <a:gd name="T6" fmla="*/ -14 w 16"/>
                      <a:gd name="T7" fmla="*/ 54 h 74"/>
                      <a:gd name="T8" fmla="*/ -18 w 16"/>
                      <a:gd name="T9" fmla="*/ 56 h 74"/>
                      <a:gd name="T10" fmla="*/ -17 w 16"/>
                      <a:gd name="T11" fmla="*/ 73 h 74"/>
                      <a:gd name="T12" fmla="*/ -18 w 16"/>
                      <a:gd name="T13" fmla="*/ 65 h 74"/>
                      <a:gd name="T14" fmla="*/ -24 w 16"/>
                      <a:gd name="T15" fmla="*/ 59 h 74"/>
                      <a:gd name="T16" fmla="*/ -23 w 16"/>
                      <a:gd name="T17" fmla="*/ 53 h 7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6"/>
                      <a:gd name="T28" fmla="*/ 0 h 74"/>
                      <a:gd name="T29" fmla="*/ 16 w 16"/>
                      <a:gd name="T30" fmla="*/ 74 h 7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6" h="74">
                        <a:moveTo>
                          <a:pt x="-30" y="0"/>
                        </a:moveTo>
                        <a:lnTo>
                          <a:pt x="-20" y="18"/>
                        </a:lnTo>
                        <a:lnTo>
                          <a:pt x="-17" y="35"/>
                        </a:lnTo>
                        <a:lnTo>
                          <a:pt x="-14" y="54"/>
                        </a:lnTo>
                        <a:lnTo>
                          <a:pt x="-18" y="56"/>
                        </a:lnTo>
                        <a:lnTo>
                          <a:pt x="-17" y="73"/>
                        </a:lnTo>
                        <a:lnTo>
                          <a:pt x="-18" y="65"/>
                        </a:lnTo>
                        <a:lnTo>
                          <a:pt x="-24" y="59"/>
                        </a:lnTo>
                        <a:lnTo>
                          <a:pt x="-23" y="53"/>
                        </a:lnTo>
                      </a:path>
                    </a:pathLst>
                  </a:custGeom>
                  <a:noFill/>
                  <a:ln w="5716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03" name="组合 337"/>
                <p:cNvGrpSpPr>
                  <a:grpSpLocks/>
                </p:cNvGrpSpPr>
                <p:nvPr/>
              </p:nvGrpSpPr>
              <p:grpSpPr bwMode="auto">
                <a:xfrm>
                  <a:off x="4616" y="2008"/>
                  <a:ext cx="18" cy="38"/>
                  <a:chOff x="4616" y="2008"/>
                  <a:chExt cx="18" cy="38"/>
                </a:xfrm>
              </p:grpSpPr>
              <p:sp>
                <p:nvSpPr>
                  <p:cNvPr id="19627" name="任意多边形 338"/>
                  <p:cNvSpPr>
                    <a:spLocks/>
                  </p:cNvSpPr>
                  <p:nvPr/>
                </p:nvSpPr>
                <p:spPr bwMode="auto">
                  <a:xfrm>
                    <a:off x="4616" y="2008"/>
                    <a:ext cx="18" cy="38"/>
                  </a:xfrm>
                  <a:custGeom>
                    <a:avLst/>
                    <a:gdLst>
                      <a:gd name="T0" fmla="*/ -31 w 18"/>
                      <a:gd name="T1" fmla="*/ 0 h 38"/>
                      <a:gd name="T2" fmla="*/ -19 w 18"/>
                      <a:gd name="T3" fmla="*/ 19 h 38"/>
                      <a:gd name="T4" fmla="*/ -14 w 18"/>
                      <a:gd name="T5" fmla="*/ 37 h 38"/>
                      <a:gd name="T6" fmla="*/ 0 60000 65536"/>
                      <a:gd name="T7" fmla="*/ 0 60000 65536"/>
                      <a:gd name="T8" fmla="*/ 0 60000 65536"/>
                      <a:gd name="T9" fmla="*/ 0 w 18"/>
                      <a:gd name="T10" fmla="*/ 0 h 38"/>
                      <a:gd name="T11" fmla="*/ 18 w 18"/>
                      <a:gd name="T12" fmla="*/ 38 h 3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" h="38">
                        <a:moveTo>
                          <a:pt x="-31" y="0"/>
                        </a:moveTo>
                        <a:lnTo>
                          <a:pt x="-19" y="19"/>
                        </a:lnTo>
                        <a:lnTo>
                          <a:pt x="-14" y="37"/>
                        </a:lnTo>
                      </a:path>
                    </a:pathLst>
                  </a:custGeom>
                  <a:noFill/>
                  <a:ln w="5722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04" name="组合 339"/>
                <p:cNvGrpSpPr>
                  <a:grpSpLocks/>
                </p:cNvGrpSpPr>
                <p:nvPr/>
              </p:nvGrpSpPr>
              <p:grpSpPr bwMode="auto">
                <a:xfrm>
                  <a:off x="4693" y="1947"/>
                  <a:ext cx="12" cy="40"/>
                  <a:chOff x="4693" y="1947"/>
                  <a:chExt cx="12" cy="40"/>
                </a:xfrm>
              </p:grpSpPr>
              <p:sp>
                <p:nvSpPr>
                  <p:cNvPr id="19626" name="任意多边形 340"/>
                  <p:cNvSpPr>
                    <a:spLocks/>
                  </p:cNvSpPr>
                  <p:nvPr/>
                </p:nvSpPr>
                <p:spPr bwMode="auto">
                  <a:xfrm>
                    <a:off x="4693" y="1947"/>
                    <a:ext cx="12" cy="40"/>
                  </a:xfrm>
                  <a:custGeom>
                    <a:avLst/>
                    <a:gdLst>
                      <a:gd name="T0" fmla="*/ -32 w 12"/>
                      <a:gd name="T1" fmla="*/ 0 h 40"/>
                      <a:gd name="T2" fmla="*/ -26 w 12"/>
                      <a:gd name="T3" fmla="*/ 20 h 40"/>
                      <a:gd name="T4" fmla="*/ -21 w 12"/>
                      <a:gd name="T5" fmla="*/ 39 h 40"/>
                      <a:gd name="T6" fmla="*/ 0 60000 65536"/>
                      <a:gd name="T7" fmla="*/ 0 60000 65536"/>
                      <a:gd name="T8" fmla="*/ 0 60000 65536"/>
                      <a:gd name="T9" fmla="*/ 0 w 12"/>
                      <a:gd name="T10" fmla="*/ 0 h 40"/>
                      <a:gd name="T11" fmla="*/ 12 w 12"/>
                      <a:gd name="T12" fmla="*/ 40 h 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" h="40">
                        <a:moveTo>
                          <a:pt x="-32" y="0"/>
                        </a:moveTo>
                        <a:lnTo>
                          <a:pt x="-26" y="20"/>
                        </a:lnTo>
                        <a:lnTo>
                          <a:pt x="-21" y="39"/>
                        </a:lnTo>
                      </a:path>
                    </a:pathLst>
                  </a:custGeom>
                  <a:noFill/>
                  <a:ln w="5718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05" name="组合 341"/>
                <p:cNvGrpSpPr>
                  <a:grpSpLocks/>
                </p:cNvGrpSpPr>
                <p:nvPr/>
              </p:nvGrpSpPr>
              <p:grpSpPr bwMode="auto">
                <a:xfrm>
                  <a:off x="4763" y="1898"/>
                  <a:ext cx="12" cy="52"/>
                  <a:chOff x="4763" y="1898"/>
                  <a:chExt cx="12" cy="52"/>
                </a:xfrm>
              </p:grpSpPr>
              <p:sp>
                <p:nvSpPr>
                  <p:cNvPr id="19625" name="任意多边形 342"/>
                  <p:cNvSpPr>
                    <a:spLocks/>
                  </p:cNvSpPr>
                  <p:nvPr/>
                </p:nvSpPr>
                <p:spPr bwMode="auto">
                  <a:xfrm>
                    <a:off x="4763" y="1898"/>
                    <a:ext cx="12" cy="52"/>
                  </a:xfrm>
                  <a:custGeom>
                    <a:avLst/>
                    <a:gdLst>
                      <a:gd name="T0" fmla="*/ -32 w 12"/>
                      <a:gd name="T1" fmla="*/ 0 h 52"/>
                      <a:gd name="T2" fmla="*/ -23 w 12"/>
                      <a:gd name="T3" fmla="*/ 18 h 52"/>
                      <a:gd name="T4" fmla="*/ -21 w 12"/>
                      <a:gd name="T5" fmla="*/ 34 h 52"/>
                      <a:gd name="T6" fmla="*/ -27 w 12"/>
                      <a:gd name="T7" fmla="*/ 51 h 5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"/>
                      <a:gd name="T13" fmla="*/ 0 h 52"/>
                      <a:gd name="T14" fmla="*/ 12 w 12"/>
                      <a:gd name="T15" fmla="*/ 52 h 5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" h="52">
                        <a:moveTo>
                          <a:pt x="-32" y="0"/>
                        </a:moveTo>
                        <a:lnTo>
                          <a:pt x="-23" y="18"/>
                        </a:lnTo>
                        <a:lnTo>
                          <a:pt x="-21" y="34"/>
                        </a:lnTo>
                        <a:lnTo>
                          <a:pt x="-27" y="51"/>
                        </a:lnTo>
                      </a:path>
                    </a:pathLst>
                  </a:custGeom>
                  <a:noFill/>
                  <a:ln w="5716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06" name="组合 343"/>
                <p:cNvGrpSpPr>
                  <a:grpSpLocks/>
                </p:cNvGrpSpPr>
                <p:nvPr/>
              </p:nvGrpSpPr>
              <p:grpSpPr bwMode="auto">
                <a:xfrm>
                  <a:off x="4834" y="1853"/>
                  <a:ext cx="2" cy="62"/>
                  <a:chOff x="4834" y="1853"/>
                  <a:chExt cx="2" cy="62"/>
                </a:xfrm>
              </p:grpSpPr>
              <p:sp>
                <p:nvSpPr>
                  <p:cNvPr id="19624" name="任意多边形 344"/>
                  <p:cNvSpPr>
                    <a:spLocks/>
                  </p:cNvSpPr>
                  <p:nvPr/>
                </p:nvSpPr>
                <p:spPr bwMode="auto">
                  <a:xfrm>
                    <a:off x="4834" y="1853"/>
                    <a:ext cx="2" cy="62"/>
                  </a:xfrm>
                  <a:custGeom>
                    <a:avLst/>
                    <a:gdLst>
                      <a:gd name="T0" fmla="*/ -33 w 2"/>
                      <a:gd name="T1" fmla="*/ 0 h 62"/>
                      <a:gd name="T2" fmla="*/ -33 w 2"/>
                      <a:gd name="T3" fmla="*/ 61 h 62"/>
                      <a:gd name="T4" fmla="*/ 0 60000 65536"/>
                      <a:gd name="T5" fmla="*/ 0 60000 65536"/>
                      <a:gd name="T6" fmla="*/ 0 w 2"/>
                      <a:gd name="T7" fmla="*/ 0 h 62"/>
                      <a:gd name="T8" fmla="*/ 2 w 2"/>
                      <a:gd name="T9" fmla="*/ 62 h 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" h="62">
                        <a:moveTo>
                          <a:pt x="-33" y="0"/>
                        </a:moveTo>
                        <a:lnTo>
                          <a:pt x="-33" y="61"/>
                        </a:lnTo>
                      </a:path>
                    </a:pathLst>
                  </a:custGeom>
                  <a:noFill/>
                  <a:ln w="5715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07" name="组合 345"/>
                <p:cNvGrpSpPr>
                  <a:grpSpLocks/>
                </p:cNvGrpSpPr>
                <p:nvPr/>
              </p:nvGrpSpPr>
              <p:grpSpPr bwMode="auto">
                <a:xfrm>
                  <a:off x="4911" y="1816"/>
                  <a:ext cx="13" cy="38"/>
                  <a:chOff x="4911" y="1816"/>
                  <a:chExt cx="13" cy="38"/>
                </a:xfrm>
              </p:grpSpPr>
              <p:sp>
                <p:nvSpPr>
                  <p:cNvPr id="19623" name="任意多边形 346"/>
                  <p:cNvSpPr>
                    <a:spLocks/>
                  </p:cNvSpPr>
                  <p:nvPr/>
                </p:nvSpPr>
                <p:spPr bwMode="auto">
                  <a:xfrm>
                    <a:off x="4911" y="1816"/>
                    <a:ext cx="13" cy="38"/>
                  </a:xfrm>
                  <a:custGeom>
                    <a:avLst/>
                    <a:gdLst>
                      <a:gd name="T0" fmla="*/ -33 w 13"/>
                      <a:gd name="T1" fmla="*/ 0 h 38"/>
                      <a:gd name="T2" fmla="*/ -24 w 13"/>
                      <a:gd name="T3" fmla="*/ 19 h 38"/>
                      <a:gd name="T4" fmla="*/ -21 w 13"/>
                      <a:gd name="T5" fmla="*/ 38 h 38"/>
                      <a:gd name="T6" fmla="*/ 0 60000 65536"/>
                      <a:gd name="T7" fmla="*/ 0 60000 65536"/>
                      <a:gd name="T8" fmla="*/ 0 60000 65536"/>
                      <a:gd name="T9" fmla="*/ 0 w 13"/>
                      <a:gd name="T10" fmla="*/ 0 h 38"/>
                      <a:gd name="T11" fmla="*/ 13 w 13"/>
                      <a:gd name="T12" fmla="*/ 38 h 3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" h="38">
                        <a:moveTo>
                          <a:pt x="-33" y="0"/>
                        </a:moveTo>
                        <a:lnTo>
                          <a:pt x="-24" y="19"/>
                        </a:lnTo>
                        <a:lnTo>
                          <a:pt x="-21" y="38"/>
                        </a:lnTo>
                      </a:path>
                    </a:pathLst>
                  </a:custGeom>
                  <a:noFill/>
                  <a:ln w="5719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08" name="组合 347"/>
                <p:cNvGrpSpPr>
                  <a:grpSpLocks/>
                </p:cNvGrpSpPr>
                <p:nvPr/>
              </p:nvGrpSpPr>
              <p:grpSpPr bwMode="auto">
                <a:xfrm>
                  <a:off x="4981" y="1792"/>
                  <a:ext cx="6" cy="37"/>
                  <a:chOff x="4981" y="1792"/>
                  <a:chExt cx="6" cy="37"/>
                </a:xfrm>
              </p:grpSpPr>
              <p:sp>
                <p:nvSpPr>
                  <p:cNvPr id="19622" name="任意多边形 348"/>
                  <p:cNvSpPr>
                    <a:spLocks/>
                  </p:cNvSpPr>
                  <p:nvPr/>
                </p:nvSpPr>
                <p:spPr bwMode="auto">
                  <a:xfrm>
                    <a:off x="4981" y="1792"/>
                    <a:ext cx="6" cy="37"/>
                  </a:xfrm>
                  <a:custGeom>
                    <a:avLst/>
                    <a:gdLst>
                      <a:gd name="T0" fmla="*/ -33 w 6"/>
                      <a:gd name="T1" fmla="*/ 0 h 37"/>
                      <a:gd name="T2" fmla="*/ -27 w 6"/>
                      <a:gd name="T3" fmla="*/ 18 h 37"/>
                      <a:gd name="T4" fmla="*/ -30 w 6"/>
                      <a:gd name="T5" fmla="*/ 36 h 37"/>
                      <a:gd name="T6" fmla="*/ 0 60000 65536"/>
                      <a:gd name="T7" fmla="*/ 0 60000 65536"/>
                      <a:gd name="T8" fmla="*/ 0 60000 65536"/>
                      <a:gd name="T9" fmla="*/ 0 w 6"/>
                      <a:gd name="T10" fmla="*/ 0 h 37"/>
                      <a:gd name="T11" fmla="*/ 6 w 6"/>
                      <a:gd name="T12" fmla="*/ 37 h 3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" h="37">
                        <a:moveTo>
                          <a:pt x="-33" y="0"/>
                        </a:moveTo>
                        <a:lnTo>
                          <a:pt x="-27" y="18"/>
                        </a:lnTo>
                        <a:lnTo>
                          <a:pt x="-30" y="36"/>
                        </a:lnTo>
                      </a:path>
                    </a:pathLst>
                  </a:custGeom>
                  <a:noFill/>
                  <a:ln w="5716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09" name="组合 349"/>
                <p:cNvGrpSpPr>
                  <a:grpSpLocks/>
                </p:cNvGrpSpPr>
                <p:nvPr/>
              </p:nvGrpSpPr>
              <p:grpSpPr bwMode="auto">
                <a:xfrm>
                  <a:off x="5071" y="1751"/>
                  <a:ext cx="52" cy="62"/>
                  <a:chOff x="5071" y="1751"/>
                  <a:chExt cx="52" cy="62"/>
                </a:xfrm>
              </p:grpSpPr>
              <p:sp>
                <p:nvSpPr>
                  <p:cNvPr id="19621" name="任意多边形 350"/>
                  <p:cNvSpPr>
                    <a:spLocks/>
                  </p:cNvSpPr>
                  <p:nvPr/>
                </p:nvSpPr>
                <p:spPr bwMode="auto">
                  <a:xfrm>
                    <a:off x="5071" y="1751"/>
                    <a:ext cx="52" cy="62"/>
                  </a:xfrm>
                  <a:custGeom>
                    <a:avLst/>
                    <a:gdLst>
                      <a:gd name="T0" fmla="*/ -34 w 52"/>
                      <a:gd name="T1" fmla="*/ 0 h 62"/>
                      <a:gd name="T2" fmla="*/ -21 w 52"/>
                      <a:gd name="T3" fmla="*/ 29 h 62"/>
                      <a:gd name="T4" fmla="*/ -34 w 52"/>
                      <a:gd name="T5" fmla="*/ 61 h 62"/>
                      <a:gd name="T6" fmla="*/ 17 w 52"/>
                      <a:gd name="T7" fmla="*/ 49 h 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2"/>
                      <a:gd name="T13" fmla="*/ 0 h 62"/>
                      <a:gd name="T14" fmla="*/ 52 w 52"/>
                      <a:gd name="T15" fmla="*/ 62 h 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2" h="62">
                        <a:moveTo>
                          <a:pt x="-34" y="0"/>
                        </a:moveTo>
                        <a:lnTo>
                          <a:pt x="-21" y="29"/>
                        </a:lnTo>
                        <a:lnTo>
                          <a:pt x="-34" y="61"/>
                        </a:lnTo>
                        <a:lnTo>
                          <a:pt x="17" y="49"/>
                        </a:lnTo>
                      </a:path>
                    </a:pathLst>
                  </a:custGeom>
                  <a:noFill/>
                  <a:ln w="5730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10" name="组合 351"/>
                <p:cNvGrpSpPr>
                  <a:grpSpLocks/>
                </p:cNvGrpSpPr>
                <p:nvPr/>
              </p:nvGrpSpPr>
              <p:grpSpPr bwMode="auto">
                <a:xfrm>
                  <a:off x="5162" y="1731"/>
                  <a:ext cx="31" cy="53"/>
                  <a:chOff x="5162" y="1731"/>
                  <a:chExt cx="31" cy="53"/>
                </a:xfrm>
              </p:grpSpPr>
              <p:sp>
                <p:nvSpPr>
                  <p:cNvPr id="19620" name="任意多边形 352"/>
                  <p:cNvSpPr>
                    <a:spLocks/>
                  </p:cNvSpPr>
                  <p:nvPr/>
                </p:nvSpPr>
                <p:spPr bwMode="auto">
                  <a:xfrm>
                    <a:off x="5162" y="1731"/>
                    <a:ext cx="31" cy="53"/>
                  </a:xfrm>
                  <a:custGeom>
                    <a:avLst/>
                    <a:gdLst>
                      <a:gd name="T0" fmla="*/ -4 w 31"/>
                      <a:gd name="T1" fmla="*/ 0 h 53"/>
                      <a:gd name="T2" fmla="*/ -10 w 31"/>
                      <a:gd name="T3" fmla="*/ 21 h 53"/>
                      <a:gd name="T4" fmla="*/ -21 w 31"/>
                      <a:gd name="T5" fmla="*/ 39 h 53"/>
                      <a:gd name="T6" fmla="*/ -35 w 31"/>
                      <a:gd name="T7" fmla="*/ 52 h 53"/>
                      <a:gd name="T8" fmla="*/ -23 w 31"/>
                      <a:gd name="T9" fmla="*/ 53 h 5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53"/>
                      <a:gd name="T17" fmla="*/ 31 w 31"/>
                      <a:gd name="T18" fmla="*/ 53 h 5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53">
                        <a:moveTo>
                          <a:pt x="-4" y="0"/>
                        </a:moveTo>
                        <a:lnTo>
                          <a:pt x="-10" y="21"/>
                        </a:lnTo>
                        <a:lnTo>
                          <a:pt x="-21" y="39"/>
                        </a:lnTo>
                        <a:lnTo>
                          <a:pt x="-35" y="52"/>
                        </a:lnTo>
                        <a:lnTo>
                          <a:pt x="-23" y="53"/>
                        </a:lnTo>
                      </a:path>
                    </a:pathLst>
                  </a:custGeom>
                  <a:noFill/>
                  <a:ln w="5724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11" name="组合 353"/>
                <p:cNvGrpSpPr>
                  <a:grpSpLocks/>
                </p:cNvGrpSpPr>
                <p:nvPr/>
              </p:nvGrpSpPr>
              <p:grpSpPr bwMode="auto">
                <a:xfrm>
                  <a:off x="5264" y="1718"/>
                  <a:ext cx="38" cy="53"/>
                  <a:chOff x="5264" y="1718"/>
                  <a:chExt cx="38" cy="53"/>
                </a:xfrm>
              </p:grpSpPr>
              <p:sp>
                <p:nvSpPr>
                  <p:cNvPr id="19619" name="任意多边形 354"/>
                  <p:cNvSpPr>
                    <a:spLocks/>
                  </p:cNvSpPr>
                  <p:nvPr/>
                </p:nvSpPr>
                <p:spPr bwMode="auto">
                  <a:xfrm>
                    <a:off x="5264" y="1718"/>
                    <a:ext cx="38" cy="53"/>
                  </a:xfrm>
                  <a:custGeom>
                    <a:avLst/>
                    <a:gdLst>
                      <a:gd name="T0" fmla="*/ 2 w 38"/>
                      <a:gd name="T1" fmla="*/ 0 h 53"/>
                      <a:gd name="T2" fmla="*/ -9 w 38"/>
                      <a:gd name="T3" fmla="*/ 17 h 53"/>
                      <a:gd name="T4" fmla="*/ -20 w 38"/>
                      <a:gd name="T5" fmla="*/ 32 h 53"/>
                      <a:gd name="T6" fmla="*/ -35 w 38"/>
                      <a:gd name="T7" fmla="*/ 45 h 53"/>
                      <a:gd name="T8" fmla="*/ -23 w 38"/>
                      <a:gd name="T9" fmla="*/ 53 h 5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53"/>
                      <a:gd name="T17" fmla="*/ 38 w 38"/>
                      <a:gd name="T18" fmla="*/ 53 h 5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53">
                        <a:moveTo>
                          <a:pt x="2" y="0"/>
                        </a:moveTo>
                        <a:lnTo>
                          <a:pt x="-9" y="17"/>
                        </a:lnTo>
                        <a:lnTo>
                          <a:pt x="-20" y="32"/>
                        </a:lnTo>
                        <a:lnTo>
                          <a:pt x="-35" y="45"/>
                        </a:lnTo>
                        <a:lnTo>
                          <a:pt x="-23" y="53"/>
                        </a:lnTo>
                      </a:path>
                    </a:pathLst>
                  </a:custGeom>
                  <a:noFill/>
                  <a:ln w="5728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12" name="组合 355"/>
                <p:cNvGrpSpPr>
                  <a:grpSpLocks/>
                </p:cNvGrpSpPr>
                <p:nvPr/>
              </p:nvGrpSpPr>
              <p:grpSpPr bwMode="auto">
                <a:xfrm>
                  <a:off x="5346" y="1731"/>
                  <a:ext cx="46" cy="38"/>
                  <a:chOff x="5346" y="1731"/>
                  <a:chExt cx="46" cy="38"/>
                </a:xfrm>
              </p:grpSpPr>
              <p:sp>
                <p:nvSpPr>
                  <p:cNvPr id="19618" name="任意多边形 356"/>
                  <p:cNvSpPr>
                    <a:spLocks/>
                  </p:cNvSpPr>
                  <p:nvPr/>
                </p:nvSpPr>
                <p:spPr bwMode="auto">
                  <a:xfrm>
                    <a:off x="5346" y="1731"/>
                    <a:ext cx="46" cy="38"/>
                  </a:xfrm>
                  <a:custGeom>
                    <a:avLst/>
                    <a:gdLst>
                      <a:gd name="T0" fmla="*/ 10 w 46"/>
                      <a:gd name="T1" fmla="*/ 0 h 38"/>
                      <a:gd name="T2" fmla="*/ -2 w 46"/>
                      <a:gd name="T3" fmla="*/ 15 h 38"/>
                      <a:gd name="T4" fmla="*/ -17 w 46"/>
                      <a:gd name="T5" fmla="*/ 27 h 38"/>
                      <a:gd name="T6" fmla="*/ -36 w 46"/>
                      <a:gd name="T7" fmla="*/ 38 h 3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6"/>
                      <a:gd name="T13" fmla="*/ 0 h 38"/>
                      <a:gd name="T14" fmla="*/ 46 w 46"/>
                      <a:gd name="T15" fmla="*/ 38 h 3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6" h="38">
                        <a:moveTo>
                          <a:pt x="10" y="0"/>
                        </a:moveTo>
                        <a:lnTo>
                          <a:pt x="-2" y="15"/>
                        </a:lnTo>
                        <a:lnTo>
                          <a:pt x="-17" y="27"/>
                        </a:lnTo>
                        <a:lnTo>
                          <a:pt x="-36" y="38"/>
                        </a:lnTo>
                      </a:path>
                    </a:pathLst>
                  </a:custGeom>
                  <a:noFill/>
                  <a:ln w="5737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13" name="组合 357"/>
                <p:cNvGrpSpPr>
                  <a:grpSpLocks/>
                </p:cNvGrpSpPr>
                <p:nvPr/>
              </p:nvGrpSpPr>
              <p:grpSpPr bwMode="auto">
                <a:xfrm>
                  <a:off x="5458" y="1755"/>
                  <a:ext cx="49" cy="31"/>
                  <a:chOff x="5458" y="1755"/>
                  <a:chExt cx="49" cy="31"/>
                </a:xfrm>
              </p:grpSpPr>
              <p:sp>
                <p:nvSpPr>
                  <p:cNvPr id="19617" name="任意多边形 358"/>
                  <p:cNvSpPr>
                    <a:spLocks/>
                  </p:cNvSpPr>
                  <p:nvPr/>
                </p:nvSpPr>
                <p:spPr bwMode="auto">
                  <a:xfrm>
                    <a:off x="5458" y="1755"/>
                    <a:ext cx="49" cy="31"/>
                  </a:xfrm>
                  <a:custGeom>
                    <a:avLst/>
                    <a:gdLst>
                      <a:gd name="T0" fmla="*/ 12 w 49"/>
                      <a:gd name="T1" fmla="*/ 0 h 31"/>
                      <a:gd name="T2" fmla="*/ 1 w 49"/>
                      <a:gd name="T3" fmla="*/ 14 h 31"/>
                      <a:gd name="T4" fmla="*/ -16 w 49"/>
                      <a:gd name="T5" fmla="*/ 24 h 31"/>
                      <a:gd name="T6" fmla="*/ -36 w 49"/>
                      <a:gd name="T7" fmla="*/ 31 h 3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9"/>
                      <a:gd name="T13" fmla="*/ 0 h 31"/>
                      <a:gd name="T14" fmla="*/ 49 w 49"/>
                      <a:gd name="T15" fmla="*/ 31 h 3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9" h="31">
                        <a:moveTo>
                          <a:pt x="12" y="0"/>
                        </a:moveTo>
                        <a:lnTo>
                          <a:pt x="1" y="14"/>
                        </a:lnTo>
                        <a:lnTo>
                          <a:pt x="-16" y="24"/>
                        </a:lnTo>
                        <a:lnTo>
                          <a:pt x="-36" y="31"/>
                        </a:lnTo>
                      </a:path>
                    </a:pathLst>
                  </a:custGeom>
                  <a:noFill/>
                  <a:ln w="5742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14" name="组合 359"/>
                <p:cNvGrpSpPr>
                  <a:grpSpLocks/>
                </p:cNvGrpSpPr>
                <p:nvPr/>
              </p:nvGrpSpPr>
              <p:grpSpPr bwMode="auto">
                <a:xfrm>
                  <a:off x="5559" y="1788"/>
                  <a:ext cx="51" cy="32"/>
                  <a:chOff x="5559" y="1788"/>
                  <a:chExt cx="51" cy="32"/>
                </a:xfrm>
              </p:grpSpPr>
              <p:sp>
                <p:nvSpPr>
                  <p:cNvPr id="19616" name="任意多边形 360"/>
                  <p:cNvSpPr>
                    <a:spLocks/>
                  </p:cNvSpPr>
                  <p:nvPr/>
                </p:nvSpPr>
                <p:spPr bwMode="auto">
                  <a:xfrm>
                    <a:off x="5559" y="1788"/>
                    <a:ext cx="51" cy="32"/>
                  </a:xfrm>
                  <a:custGeom>
                    <a:avLst/>
                    <a:gdLst>
                      <a:gd name="T0" fmla="*/ 13 w 51"/>
                      <a:gd name="T1" fmla="*/ 0 h 32"/>
                      <a:gd name="T2" fmla="*/ 1 w 51"/>
                      <a:gd name="T3" fmla="*/ 14 h 32"/>
                      <a:gd name="T4" fmla="*/ -16 w 51"/>
                      <a:gd name="T5" fmla="*/ 25 h 32"/>
                      <a:gd name="T6" fmla="*/ -37 w 51"/>
                      <a:gd name="T7" fmla="*/ 3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1"/>
                      <a:gd name="T13" fmla="*/ 0 h 32"/>
                      <a:gd name="T14" fmla="*/ 51 w 51"/>
                      <a:gd name="T15" fmla="*/ 32 h 3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1" h="32">
                        <a:moveTo>
                          <a:pt x="13" y="0"/>
                        </a:moveTo>
                        <a:lnTo>
                          <a:pt x="1" y="14"/>
                        </a:lnTo>
                        <a:lnTo>
                          <a:pt x="-16" y="25"/>
                        </a:lnTo>
                        <a:lnTo>
                          <a:pt x="-37" y="31"/>
                        </a:lnTo>
                      </a:path>
                    </a:pathLst>
                  </a:custGeom>
                  <a:noFill/>
                  <a:ln w="5742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15" name="组合 361"/>
                <p:cNvGrpSpPr>
                  <a:grpSpLocks/>
                </p:cNvGrpSpPr>
                <p:nvPr/>
              </p:nvGrpSpPr>
              <p:grpSpPr bwMode="auto">
                <a:xfrm>
                  <a:off x="5650" y="1833"/>
                  <a:ext cx="76" cy="25"/>
                  <a:chOff x="5650" y="1833"/>
                  <a:chExt cx="76" cy="25"/>
                </a:xfrm>
              </p:grpSpPr>
              <p:sp>
                <p:nvSpPr>
                  <p:cNvPr id="19615" name="任意多边形 362"/>
                  <p:cNvSpPr>
                    <a:spLocks/>
                  </p:cNvSpPr>
                  <p:nvPr/>
                </p:nvSpPr>
                <p:spPr bwMode="auto">
                  <a:xfrm>
                    <a:off x="5650" y="1833"/>
                    <a:ext cx="76" cy="25"/>
                  </a:xfrm>
                  <a:custGeom>
                    <a:avLst/>
                    <a:gdLst>
                      <a:gd name="T0" fmla="*/ 37 w 76"/>
                      <a:gd name="T1" fmla="*/ 0 h 25"/>
                      <a:gd name="T2" fmla="*/ 23 w 76"/>
                      <a:gd name="T3" fmla="*/ 11 h 25"/>
                      <a:gd name="T4" fmla="*/ 5 w 76"/>
                      <a:gd name="T5" fmla="*/ 19 h 25"/>
                      <a:gd name="T6" fmla="*/ -16 w 76"/>
                      <a:gd name="T7" fmla="*/ 22 h 25"/>
                      <a:gd name="T8" fmla="*/ -38 w 76"/>
                      <a:gd name="T9" fmla="*/ 24 h 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6"/>
                      <a:gd name="T16" fmla="*/ 0 h 25"/>
                      <a:gd name="T17" fmla="*/ 76 w 76"/>
                      <a:gd name="T18" fmla="*/ 25 h 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6" h="25">
                        <a:moveTo>
                          <a:pt x="37" y="0"/>
                        </a:moveTo>
                        <a:lnTo>
                          <a:pt x="23" y="11"/>
                        </a:lnTo>
                        <a:lnTo>
                          <a:pt x="5" y="19"/>
                        </a:lnTo>
                        <a:lnTo>
                          <a:pt x="-16" y="22"/>
                        </a:lnTo>
                        <a:lnTo>
                          <a:pt x="-38" y="24"/>
                        </a:lnTo>
                      </a:path>
                    </a:pathLst>
                  </a:custGeom>
                  <a:noFill/>
                  <a:ln w="5750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16" name="组合 363"/>
                <p:cNvGrpSpPr>
                  <a:grpSpLocks/>
                </p:cNvGrpSpPr>
                <p:nvPr/>
              </p:nvGrpSpPr>
              <p:grpSpPr bwMode="auto">
                <a:xfrm>
                  <a:off x="5713" y="1873"/>
                  <a:ext cx="77" cy="17"/>
                  <a:chOff x="5713" y="1873"/>
                  <a:chExt cx="77" cy="17"/>
                </a:xfrm>
              </p:grpSpPr>
              <p:sp>
                <p:nvSpPr>
                  <p:cNvPr id="19614" name="任意多边形 364"/>
                  <p:cNvSpPr>
                    <a:spLocks/>
                  </p:cNvSpPr>
                  <p:nvPr/>
                </p:nvSpPr>
                <p:spPr bwMode="auto">
                  <a:xfrm>
                    <a:off x="5713" y="1873"/>
                    <a:ext cx="77" cy="17"/>
                  </a:xfrm>
                  <a:custGeom>
                    <a:avLst/>
                    <a:gdLst>
                      <a:gd name="T0" fmla="*/ 37 w 77"/>
                      <a:gd name="T1" fmla="*/ 0 h 17"/>
                      <a:gd name="T2" fmla="*/ 20 w 77"/>
                      <a:gd name="T3" fmla="*/ 7 h 17"/>
                      <a:gd name="T4" fmla="*/ 2 w 77"/>
                      <a:gd name="T5" fmla="*/ 12 h 17"/>
                      <a:gd name="T6" fmla="*/ -17 w 77"/>
                      <a:gd name="T7" fmla="*/ 16 h 17"/>
                      <a:gd name="T8" fmla="*/ -38 w 77"/>
                      <a:gd name="T9" fmla="*/ 1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7"/>
                      <a:gd name="T16" fmla="*/ 0 h 17"/>
                      <a:gd name="T17" fmla="*/ 77 w 7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7" h="17">
                        <a:moveTo>
                          <a:pt x="37" y="0"/>
                        </a:moveTo>
                        <a:lnTo>
                          <a:pt x="20" y="7"/>
                        </a:lnTo>
                        <a:lnTo>
                          <a:pt x="2" y="12"/>
                        </a:lnTo>
                        <a:lnTo>
                          <a:pt x="-17" y="16"/>
                        </a:lnTo>
                        <a:lnTo>
                          <a:pt x="-38" y="17"/>
                        </a:lnTo>
                      </a:path>
                    </a:pathLst>
                  </a:custGeom>
                  <a:noFill/>
                  <a:ln w="5751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17" name="组合 365"/>
                <p:cNvGrpSpPr>
                  <a:grpSpLocks/>
                </p:cNvGrpSpPr>
                <p:nvPr/>
              </p:nvGrpSpPr>
              <p:grpSpPr bwMode="auto">
                <a:xfrm>
                  <a:off x="5789" y="1914"/>
                  <a:ext cx="71" cy="25"/>
                  <a:chOff x="5789" y="1914"/>
                  <a:chExt cx="71" cy="25"/>
                </a:xfrm>
              </p:grpSpPr>
              <p:sp>
                <p:nvSpPr>
                  <p:cNvPr id="19613" name="任意多边形 366"/>
                  <p:cNvSpPr>
                    <a:spLocks/>
                  </p:cNvSpPr>
                  <p:nvPr/>
                </p:nvSpPr>
                <p:spPr bwMode="auto">
                  <a:xfrm>
                    <a:off x="5789" y="1914"/>
                    <a:ext cx="71" cy="25"/>
                  </a:xfrm>
                  <a:custGeom>
                    <a:avLst/>
                    <a:gdLst>
                      <a:gd name="T0" fmla="*/ 32 w 71"/>
                      <a:gd name="T1" fmla="*/ 0 h 25"/>
                      <a:gd name="T2" fmla="*/ -39 w 71"/>
                      <a:gd name="T3" fmla="*/ 24 h 25"/>
                      <a:gd name="T4" fmla="*/ 0 60000 65536"/>
                      <a:gd name="T5" fmla="*/ 0 60000 65536"/>
                      <a:gd name="T6" fmla="*/ 0 w 71"/>
                      <a:gd name="T7" fmla="*/ 0 h 25"/>
                      <a:gd name="T8" fmla="*/ 71 w 71"/>
                      <a:gd name="T9" fmla="*/ 25 h 2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1" h="25">
                        <a:moveTo>
                          <a:pt x="32" y="0"/>
                        </a:moveTo>
                        <a:lnTo>
                          <a:pt x="-39" y="24"/>
                        </a:lnTo>
                      </a:path>
                    </a:pathLst>
                  </a:custGeom>
                  <a:noFill/>
                  <a:ln w="5749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18" name="组合 367"/>
                <p:cNvGrpSpPr>
                  <a:grpSpLocks/>
                </p:cNvGrpSpPr>
                <p:nvPr/>
              </p:nvGrpSpPr>
              <p:grpSpPr bwMode="auto">
                <a:xfrm>
                  <a:off x="5875" y="1963"/>
                  <a:ext cx="55" cy="22"/>
                  <a:chOff x="5875" y="1963"/>
                  <a:chExt cx="55" cy="22"/>
                </a:xfrm>
              </p:grpSpPr>
              <p:sp>
                <p:nvSpPr>
                  <p:cNvPr id="19612" name="任意多边形 368"/>
                  <p:cNvSpPr>
                    <a:spLocks/>
                  </p:cNvSpPr>
                  <p:nvPr/>
                </p:nvSpPr>
                <p:spPr bwMode="auto">
                  <a:xfrm>
                    <a:off x="5875" y="1963"/>
                    <a:ext cx="55" cy="22"/>
                  </a:xfrm>
                  <a:custGeom>
                    <a:avLst/>
                    <a:gdLst>
                      <a:gd name="T0" fmla="*/ 16 w 55"/>
                      <a:gd name="T1" fmla="*/ 0 h 22"/>
                      <a:gd name="T2" fmla="*/ -1 w 55"/>
                      <a:gd name="T3" fmla="*/ 11 h 22"/>
                      <a:gd name="T4" fmla="*/ -19 w 55"/>
                      <a:gd name="T5" fmla="*/ 17 h 22"/>
                      <a:gd name="T6" fmla="*/ -39 w 55"/>
                      <a:gd name="T7" fmla="*/ 21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5"/>
                      <a:gd name="T13" fmla="*/ 0 h 22"/>
                      <a:gd name="T14" fmla="*/ 55 w 55"/>
                      <a:gd name="T15" fmla="*/ 22 h 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5" h="22">
                        <a:moveTo>
                          <a:pt x="16" y="0"/>
                        </a:moveTo>
                        <a:lnTo>
                          <a:pt x="-1" y="11"/>
                        </a:lnTo>
                        <a:lnTo>
                          <a:pt x="-19" y="17"/>
                        </a:lnTo>
                        <a:lnTo>
                          <a:pt x="-39" y="21"/>
                        </a:lnTo>
                      </a:path>
                    </a:pathLst>
                  </a:custGeom>
                  <a:noFill/>
                  <a:ln w="5748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19" name="组合 369"/>
                <p:cNvGrpSpPr>
                  <a:grpSpLocks/>
                </p:cNvGrpSpPr>
                <p:nvPr/>
              </p:nvGrpSpPr>
              <p:grpSpPr bwMode="auto">
                <a:xfrm>
                  <a:off x="5917" y="2024"/>
                  <a:ext cx="71" cy="5"/>
                  <a:chOff x="5917" y="2024"/>
                  <a:chExt cx="71" cy="5"/>
                </a:xfrm>
              </p:grpSpPr>
              <p:sp>
                <p:nvSpPr>
                  <p:cNvPr id="19611" name="任意多边形 370"/>
                  <p:cNvSpPr>
                    <a:spLocks/>
                  </p:cNvSpPr>
                  <p:nvPr/>
                </p:nvSpPr>
                <p:spPr bwMode="auto">
                  <a:xfrm>
                    <a:off x="5917" y="2024"/>
                    <a:ext cx="71" cy="5"/>
                  </a:xfrm>
                  <a:custGeom>
                    <a:avLst/>
                    <a:gdLst>
                      <a:gd name="T0" fmla="*/ 31 w 71"/>
                      <a:gd name="T1" fmla="*/ 0 h 5"/>
                      <a:gd name="T2" fmla="*/ -39 w 71"/>
                      <a:gd name="T3" fmla="*/ 4 h 5"/>
                      <a:gd name="T4" fmla="*/ 0 60000 65536"/>
                      <a:gd name="T5" fmla="*/ 0 60000 65536"/>
                      <a:gd name="T6" fmla="*/ 0 w 71"/>
                      <a:gd name="T7" fmla="*/ 0 h 5"/>
                      <a:gd name="T8" fmla="*/ 71 w 71"/>
                      <a:gd name="T9" fmla="*/ 5 h 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1" h="5">
                        <a:moveTo>
                          <a:pt x="31" y="0"/>
                        </a:moveTo>
                        <a:lnTo>
                          <a:pt x="-39" y="4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20" name="组合 371"/>
                <p:cNvGrpSpPr>
                  <a:grpSpLocks/>
                </p:cNvGrpSpPr>
                <p:nvPr/>
              </p:nvGrpSpPr>
              <p:grpSpPr bwMode="auto">
                <a:xfrm>
                  <a:off x="5962" y="2073"/>
                  <a:ext cx="84" cy="5"/>
                  <a:chOff x="5962" y="2073"/>
                  <a:chExt cx="84" cy="5"/>
                </a:xfrm>
              </p:grpSpPr>
              <p:sp>
                <p:nvSpPr>
                  <p:cNvPr id="19610" name="任意多边形 372"/>
                  <p:cNvSpPr>
                    <a:spLocks/>
                  </p:cNvSpPr>
                  <p:nvPr/>
                </p:nvSpPr>
                <p:spPr bwMode="auto">
                  <a:xfrm>
                    <a:off x="5962" y="2073"/>
                    <a:ext cx="84" cy="5"/>
                  </a:xfrm>
                  <a:custGeom>
                    <a:avLst/>
                    <a:gdLst>
                      <a:gd name="T0" fmla="*/ 43 w 84"/>
                      <a:gd name="T1" fmla="*/ 0 h 5"/>
                      <a:gd name="T2" fmla="*/ -40 w 84"/>
                      <a:gd name="T3" fmla="*/ 4 h 5"/>
                      <a:gd name="T4" fmla="*/ 0 60000 65536"/>
                      <a:gd name="T5" fmla="*/ 0 60000 65536"/>
                      <a:gd name="T6" fmla="*/ 0 w 84"/>
                      <a:gd name="T7" fmla="*/ 0 h 5"/>
                      <a:gd name="T8" fmla="*/ 84 w 84"/>
                      <a:gd name="T9" fmla="*/ 5 h 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84" h="5">
                        <a:moveTo>
                          <a:pt x="43" y="0"/>
                        </a:moveTo>
                        <a:lnTo>
                          <a:pt x="-40" y="4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21" name="组合 373"/>
                <p:cNvGrpSpPr>
                  <a:grpSpLocks/>
                </p:cNvGrpSpPr>
                <p:nvPr/>
              </p:nvGrpSpPr>
              <p:grpSpPr bwMode="auto">
                <a:xfrm>
                  <a:off x="6025" y="2114"/>
                  <a:ext cx="60" cy="3"/>
                  <a:chOff x="6025" y="2114"/>
                  <a:chExt cx="60" cy="3"/>
                </a:xfrm>
              </p:grpSpPr>
              <p:sp>
                <p:nvSpPr>
                  <p:cNvPr id="19609" name="任意多边形 374"/>
                  <p:cNvSpPr>
                    <a:spLocks/>
                  </p:cNvSpPr>
                  <p:nvPr/>
                </p:nvSpPr>
                <p:spPr bwMode="auto">
                  <a:xfrm>
                    <a:off x="6025" y="2114"/>
                    <a:ext cx="60" cy="3"/>
                  </a:xfrm>
                  <a:custGeom>
                    <a:avLst/>
                    <a:gdLst>
                      <a:gd name="T0" fmla="*/ 18 w 60"/>
                      <a:gd name="T1" fmla="*/ 0 h 3"/>
                      <a:gd name="T2" fmla="*/ -5 w 60"/>
                      <a:gd name="T3" fmla="*/ 0 h 3"/>
                      <a:gd name="T4" fmla="*/ -23 w 60"/>
                      <a:gd name="T5" fmla="*/ 2 h 3"/>
                      <a:gd name="T6" fmla="*/ -41 w 60"/>
                      <a:gd name="T7" fmla="*/ 2 h 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0"/>
                      <a:gd name="T13" fmla="*/ 0 h 3"/>
                      <a:gd name="T14" fmla="*/ 60 w 60"/>
                      <a:gd name="T15" fmla="*/ 3 h 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0" h="3">
                        <a:moveTo>
                          <a:pt x="18" y="0"/>
                        </a:moveTo>
                        <a:lnTo>
                          <a:pt x="-5" y="0"/>
                        </a:lnTo>
                        <a:lnTo>
                          <a:pt x="-23" y="2"/>
                        </a:lnTo>
                        <a:lnTo>
                          <a:pt x="-41" y="2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22" name="组合 375"/>
                <p:cNvGrpSpPr>
                  <a:grpSpLocks/>
                </p:cNvGrpSpPr>
                <p:nvPr/>
              </p:nvGrpSpPr>
              <p:grpSpPr bwMode="auto">
                <a:xfrm>
                  <a:off x="6039" y="2142"/>
                  <a:ext cx="103" cy="17"/>
                  <a:chOff x="6039" y="2142"/>
                  <a:chExt cx="103" cy="17"/>
                </a:xfrm>
              </p:grpSpPr>
              <p:sp>
                <p:nvSpPr>
                  <p:cNvPr id="19608" name="任意多边形 376"/>
                  <p:cNvSpPr>
                    <a:spLocks/>
                  </p:cNvSpPr>
                  <p:nvPr/>
                </p:nvSpPr>
                <p:spPr bwMode="auto">
                  <a:xfrm>
                    <a:off x="6039" y="2142"/>
                    <a:ext cx="103" cy="17"/>
                  </a:xfrm>
                  <a:custGeom>
                    <a:avLst/>
                    <a:gdLst>
                      <a:gd name="T0" fmla="*/ 62 w 103"/>
                      <a:gd name="T1" fmla="*/ 16 h 17"/>
                      <a:gd name="T2" fmla="*/ -40 w 103"/>
                      <a:gd name="T3" fmla="*/ 0 h 17"/>
                      <a:gd name="T4" fmla="*/ 0 60000 65536"/>
                      <a:gd name="T5" fmla="*/ 0 60000 65536"/>
                      <a:gd name="T6" fmla="*/ 0 w 103"/>
                      <a:gd name="T7" fmla="*/ 0 h 17"/>
                      <a:gd name="T8" fmla="*/ 103 w 103"/>
                      <a:gd name="T9" fmla="*/ 17 h 1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3" h="17">
                        <a:moveTo>
                          <a:pt x="62" y="16"/>
                        </a:moveTo>
                        <a:lnTo>
                          <a:pt x="-40" y="0"/>
                        </a:lnTo>
                      </a:path>
                    </a:pathLst>
                  </a:custGeom>
                  <a:noFill/>
                  <a:ln w="5752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23" name="组合 377"/>
                <p:cNvGrpSpPr>
                  <a:grpSpLocks/>
                </p:cNvGrpSpPr>
                <p:nvPr/>
              </p:nvGrpSpPr>
              <p:grpSpPr bwMode="auto">
                <a:xfrm>
                  <a:off x="6084" y="2191"/>
                  <a:ext cx="110" cy="9"/>
                  <a:chOff x="6084" y="2191"/>
                  <a:chExt cx="110" cy="9"/>
                </a:xfrm>
              </p:grpSpPr>
              <p:sp>
                <p:nvSpPr>
                  <p:cNvPr id="19607" name="任意多边形 378"/>
                  <p:cNvSpPr>
                    <a:spLocks/>
                  </p:cNvSpPr>
                  <p:nvPr/>
                </p:nvSpPr>
                <p:spPr bwMode="auto">
                  <a:xfrm>
                    <a:off x="6084" y="2191"/>
                    <a:ext cx="110" cy="9"/>
                  </a:xfrm>
                  <a:custGeom>
                    <a:avLst/>
                    <a:gdLst>
                      <a:gd name="T0" fmla="*/ 68 w 110"/>
                      <a:gd name="T1" fmla="*/ 8 h 9"/>
                      <a:gd name="T2" fmla="*/ 30 w 110"/>
                      <a:gd name="T3" fmla="*/ 8 h 9"/>
                      <a:gd name="T4" fmla="*/ -41 w 110"/>
                      <a:gd name="T5" fmla="*/ 0 h 9"/>
                      <a:gd name="T6" fmla="*/ 0 60000 65536"/>
                      <a:gd name="T7" fmla="*/ 0 60000 65536"/>
                      <a:gd name="T8" fmla="*/ 0 60000 65536"/>
                      <a:gd name="T9" fmla="*/ 0 w 110"/>
                      <a:gd name="T10" fmla="*/ 0 h 9"/>
                      <a:gd name="T11" fmla="*/ 110 w 110"/>
                      <a:gd name="T12" fmla="*/ 9 h 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0" h="9">
                        <a:moveTo>
                          <a:pt x="68" y="8"/>
                        </a:moveTo>
                        <a:lnTo>
                          <a:pt x="30" y="8"/>
                        </a:lnTo>
                        <a:lnTo>
                          <a:pt x="-41" y="0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24" name="组合 379"/>
                <p:cNvGrpSpPr>
                  <a:grpSpLocks/>
                </p:cNvGrpSpPr>
                <p:nvPr/>
              </p:nvGrpSpPr>
              <p:grpSpPr bwMode="auto">
                <a:xfrm>
                  <a:off x="6166" y="2244"/>
                  <a:ext cx="98" cy="14"/>
                  <a:chOff x="6166" y="2244"/>
                  <a:chExt cx="98" cy="14"/>
                </a:xfrm>
              </p:grpSpPr>
              <p:sp>
                <p:nvSpPr>
                  <p:cNvPr id="19606" name="任意多边形 380"/>
                  <p:cNvSpPr>
                    <a:spLocks/>
                  </p:cNvSpPr>
                  <p:nvPr/>
                </p:nvSpPr>
                <p:spPr bwMode="auto">
                  <a:xfrm>
                    <a:off x="6166" y="2244"/>
                    <a:ext cx="98" cy="14"/>
                  </a:xfrm>
                  <a:custGeom>
                    <a:avLst/>
                    <a:gdLst>
                      <a:gd name="T0" fmla="*/ 56 w 98"/>
                      <a:gd name="T1" fmla="*/ 0 h 14"/>
                      <a:gd name="T2" fmla="*/ 34 w 98"/>
                      <a:gd name="T3" fmla="*/ 7 h 14"/>
                      <a:gd name="T4" fmla="*/ 15 w 98"/>
                      <a:gd name="T5" fmla="*/ 12 h 14"/>
                      <a:gd name="T6" fmla="*/ -3 w 98"/>
                      <a:gd name="T7" fmla="*/ 13 h 14"/>
                      <a:gd name="T8" fmla="*/ -21 w 98"/>
                      <a:gd name="T9" fmla="*/ 12 h 14"/>
                      <a:gd name="T10" fmla="*/ -41 w 98"/>
                      <a:gd name="T11" fmla="*/ 9 h 1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4"/>
                      <a:gd name="T20" fmla="*/ 98 w 98"/>
                      <a:gd name="T21" fmla="*/ 14 h 1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4">
                        <a:moveTo>
                          <a:pt x="56" y="0"/>
                        </a:moveTo>
                        <a:lnTo>
                          <a:pt x="34" y="7"/>
                        </a:lnTo>
                        <a:lnTo>
                          <a:pt x="15" y="12"/>
                        </a:lnTo>
                        <a:lnTo>
                          <a:pt x="-3" y="13"/>
                        </a:lnTo>
                        <a:lnTo>
                          <a:pt x="-21" y="12"/>
                        </a:lnTo>
                        <a:lnTo>
                          <a:pt x="-41" y="9"/>
                        </a:lnTo>
                      </a:path>
                    </a:pathLst>
                  </a:custGeom>
                  <a:noFill/>
                  <a:ln w="5752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25" name="组合 381"/>
                <p:cNvGrpSpPr>
                  <a:grpSpLocks/>
                </p:cNvGrpSpPr>
                <p:nvPr/>
              </p:nvGrpSpPr>
              <p:grpSpPr bwMode="auto">
                <a:xfrm>
                  <a:off x="6234" y="2293"/>
                  <a:ext cx="100" cy="2"/>
                  <a:chOff x="6234" y="2293"/>
                  <a:chExt cx="100" cy="2"/>
                </a:xfrm>
              </p:grpSpPr>
              <p:sp>
                <p:nvSpPr>
                  <p:cNvPr id="19605" name="任意多边形 382"/>
                  <p:cNvSpPr>
                    <a:spLocks/>
                  </p:cNvSpPr>
                  <p:nvPr/>
                </p:nvSpPr>
                <p:spPr bwMode="auto">
                  <a:xfrm>
                    <a:off x="6234" y="2293"/>
                    <a:ext cx="100" cy="2"/>
                  </a:xfrm>
                  <a:custGeom>
                    <a:avLst/>
                    <a:gdLst>
                      <a:gd name="T0" fmla="*/ 58 w 100"/>
                      <a:gd name="T1" fmla="*/ 0 h 2"/>
                      <a:gd name="T2" fmla="*/ 33 w 100"/>
                      <a:gd name="T3" fmla="*/ 1 h 2"/>
                      <a:gd name="T4" fmla="*/ 13 w 100"/>
                      <a:gd name="T5" fmla="*/ 1 h 2"/>
                      <a:gd name="T6" fmla="*/ -5 w 100"/>
                      <a:gd name="T7" fmla="*/ 1 h 2"/>
                      <a:gd name="T8" fmla="*/ -22 w 100"/>
                      <a:gd name="T9" fmla="*/ 1 h 2"/>
                      <a:gd name="T10" fmla="*/ -41 w 100"/>
                      <a:gd name="T11" fmla="*/ 0 h 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00"/>
                      <a:gd name="T19" fmla="*/ 0 h 2"/>
                      <a:gd name="T20" fmla="*/ 100 w 100"/>
                      <a:gd name="T21" fmla="*/ 2 h 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00" h="2">
                        <a:moveTo>
                          <a:pt x="58" y="0"/>
                        </a:moveTo>
                        <a:lnTo>
                          <a:pt x="33" y="1"/>
                        </a:lnTo>
                        <a:lnTo>
                          <a:pt x="13" y="1"/>
                        </a:lnTo>
                        <a:lnTo>
                          <a:pt x="-5" y="1"/>
                        </a:lnTo>
                        <a:lnTo>
                          <a:pt x="-22" y="1"/>
                        </a:lnTo>
                        <a:lnTo>
                          <a:pt x="-41" y="0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26" name="组合 383"/>
                <p:cNvGrpSpPr>
                  <a:grpSpLocks/>
                </p:cNvGrpSpPr>
                <p:nvPr/>
              </p:nvGrpSpPr>
              <p:grpSpPr bwMode="auto">
                <a:xfrm>
                  <a:off x="6313" y="2330"/>
                  <a:ext cx="98" cy="8"/>
                  <a:chOff x="6313" y="2330"/>
                  <a:chExt cx="98" cy="8"/>
                </a:xfrm>
              </p:grpSpPr>
              <p:sp>
                <p:nvSpPr>
                  <p:cNvPr id="19604" name="任意多边形 384"/>
                  <p:cNvSpPr>
                    <a:spLocks/>
                  </p:cNvSpPr>
                  <p:nvPr/>
                </p:nvSpPr>
                <p:spPr bwMode="auto">
                  <a:xfrm>
                    <a:off x="6313" y="2330"/>
                    <a:ext cx="98" cy="8"/>
                  </a:xfrm>
                  <a:custGeom>
                    <a:avLst/>
                    <a:gdLst>
                      <a:gd name="T0" fmla="*/ 55 w 98"/>
                      <a:gd name="T1" fmla="*/ 0 h 8"/>
                      <a:gd name="T2" fmla="*/ 35 w 98"/>
                      <a:gd name="T3" fmla="*/ 2 h 8"/>
                      <a:gd name="T4" fmla="*/ 17 w 98"/>
                      <a:gd name="T5" fmla="*/ 5 h 8"/>
                      <a:gd name="T6" fmla="*/ -2 w 98"/>
                      <a:gd name="T7" fmla="*/ 7 h 8"/>
                      <a:gd name="T8" fmla="*/ -20 w 98"/>
                      <a:gd name="T9" fmla="*/ 7 h 8"/>
                      <a:gd name="T10" fmla="*/ -42 w 98"/>
                      <a:gd name="T11" fmla="*/ 5 h 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8"/>
                      <a:gd name="T20" fmla="*/ 98 w 98"/>
                      <a:gd name="T21" fmla="*/ 8 h 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8">
                        <a:moveTo>
                          <a:pt x="55" y="0"/>
                        </a:moveTo>
                        <a:lnTo>
                          <a:pt x="35" y="2"/>
                        </a:lnTo>
                        <a:lnTo>
                          <a:pt x="17" y="5"/>
                        </a:lnTo>
                        <a:lnTo>
                          <a:pt x="-2" y="7"/>
                        </a:lnTo>
                        <a:lnTo>
                          <a:pt x="-20" y="7"/>
                        </a:lnTo>
                        <a:lnTo>
                          <a:pt x="-42" y="5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27" name="组合 385"/>
                <p:cNvGrpSpPr>
                  <a:grpSpLocks/>
                </p:cNvGrpSpPr>
                <p:nvPr/>
              </p:nvGrpSpPr>
              <p:grpSpPr bwMode="auto">
                <a:xfrm>
                  <a:off x="6396" y="2362"/>
                  <a:ext cx="99" cy="10"/>
                  <a:chOff x="6396" y="2362"/>
                  <a:chExt cx="99" cy="10"/>
                </a:xfrm>
              </p:grpSpPr>
              <p:sp>
                <p:nvSpPr>
                  <p:cNvPr id="19603" name="任意多边形 386"/>
                  <p:cNvSpPr>
                    <a:spLocks/>
                  </p:cNvSpPr>
                  <p:nvPr/>
                </p:nvSpPr>
                <p:spPr bwMode="auto">
                  <a:xfrm>
                    <a:off x="6396" y="2362"/>
                    <a:ext cx="99" cy="10"/>
                  </a:xfrm>
                  <a:custGeom>
                    <a:avLst/>
                    <a:gdLst>
                      <a:gd name="T0" fmla="*/ 55 w 99"/>
                      <a:gd name="T1" fmla="*/ 0 h 10"/>
                      <a:gd name="T2" fmla="*/ 31 w 99"/>
                      <a:gd name="T3" fmla="*/ 2 h 10"/>
                      <a:gd name="T4" fmla="*/ 11 w 99"/>
                      <a:gd name="T5" fmla="*/ 5 h 10"/>
                      <a:gd name="T6" fmla="*/ -6 w 99"/>
                      <a:gd name="T7" fmla="*/ 8 h 10"/>
                      <a:gd name="T8" fmla="*/ -23 w 99"/>
                      <a:gd name="T9" fmla="*/ 10 h 10"/>
                      <a:gd name="T10" fmla="*/ -43 w 99"/>
                      <a:gd name="T11" fmla="*/ 9 h 1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9"/>
                      <a:gd name="T19" fmla="*/ 0 h 10"/>
                      <a:gd name="T20" fmla="*/ 99 w 99"/>
                      <a:gd name="T21" fmla="*/ 10 h 1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9" h="10">
                        <a:moveTo>
                          <a:pt x="55" y="0"/>
                        </a:moveTo>
                        <a:lnTo>
                          <a:pt x="31" y="2"/>
                        </a:lnTo>
                        <a:lnTo>
                          <a:pt x="11" y="5"/>
                        </a:lnTo>
                        <a:lnTo>
                          <a:pt x="-6" y="8"/>
                        </a:lnTo>
                        <a:lnTo>
                          <a:pt x="-23" y="10"/>
                        </a:lnTo>
                        <a:lnTo>
                          <a:pt x="-43" y="9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28" name="组合 387"/>
                <p:cNvGrpSpPr>
                  <a:grpSpLocks/>
                </p:cNvGrpSpPr>
                <p:nvPr/>
              </p:nvGrpSpPr>
              <p:grpSpPr bwMode="auto">
                <a:xfrm>
                  <a:off x="6510" y="2387"/>
                  <a:ext cx="75" cy="21"/>
                  <a:chOff x="6510" y="2387"/>
                  <a:chExt cx="75" cy="21"/>
                </a:xfrm>
              </p:grpSpPr>
              <p:sp>
                <p:nvSpPr>
                  <p:cNvPr id="19602" name="任意多边形 388"/>
                  <p:cNvSpPr>
                    <a:spLocks/>
                  </p:cNvSpPr>
                  <p:nvPr/>
                </p:nvSpPr>
                <p:spPr bwMode="auto">
                  <a:xfrm>
                    <a:off x="6510" y="2387"/>
                    <a:ext cx="75" cy="21"/>
                  </a:xfrm>
                  <a:custGeom>
                    <a:avLst/>
                    <a:gdLst>
                      <a:gd name="T0" fmla="*/ 30 w 75"/>
                      <a:gd name="T1" fmla="*/ 0 h 21"/>
                      <a:gd name="T2" fmla="*/ 14 w 75"/>
                      <a:gd name="T3" fmla="*/ 7 h 21"/>
                      <a:gd name="T4" fmla="*/ -4 w 75"/>
                      <a:gd name="T5" fmla="*/ 14 h 21"/>
                      <a:gd name="T6" fmla="*/ -23 w 75"/>
                      <a:gd name="T7" fmla="*/ 18 h 21"/>
                      <a:gd name="T8" fmla="*/ -44 w 75"/>
                      <a:gd name="T9" fmla="*/ 2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21"/>
                      <a:gd name="T17" fmla="*/ 75 w 75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21">
                        <a:moveTo>
                          <a:pt x="30" y="0"/>
                        </a:moveTo>
                        <a:lnTo>
                          <a:pt x="14" y="7"/>
                        </a:lnTo>
                        <a:lnTo>
                          <a:pt x="-4" y="14"/>
                        </a:lnTo>
                        <a:lnTo>
                          <a:pt x="-23" y="18"/>
                        </a:lnTo>
                        <a:lnTo>
                          <a:pt x="-44" y="20"/>
                        </a:lnTo>
                      </a:path>
                    </a:pathLst>
                  </a:custGeom>
                  <a:noFill/>
                  <a:ln w="5750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29" name="组合 389"/>
                <p:cNvGrpSpPr>
                  <a:grpSpLocks/>
                </p:cNvGrpSpPr>
                <p:nvPr/>
              </p:nvGrpSpPr>
              <p:grpSpPr bwMode="auto">
                <a:xfrm>
                  <a:off x="6571" y="2411"/>
                  <a:ext cx="129" cy="21"/>
                  <a:chOff x="6571" y="2411"/>
                  <a:chExt cx="129" cy="21"/>
                </a:xfrm>
              </p:grpSpPr>
              <p:sp>
                <p:nvSpPr>
                  <p:cNvPr id="19601" name="任意多边形 390"/>
                  <p:cNvSpPr>
                    <a:spLocks/>
                  </p:cNvSpPr>
                  <p:nvPr/>
                </p:nvSpPr>
                <p:spPr bwMode="auto">
                  <a:xfrm>
                    <a:off x="6571" y="2411"/>
                    <a:ext cx="129" cy="21"/>
                  </a:xfrm>
                  <a:custGeom>
                    <a:avLst/>
                    <a:gdLst>
                      <a:gd name="T0" fmla="*/ 84 w 129"/>
                      <a:gd name="T1" fmla="*/ 0 h 21"/>
                      <a:gd name="T2" fmla="*/ -43 w 129"/>
                      <a:gd name="T3" fmla="*/ 20 h 21"/>
                      <a:gd name="T4" fmla="*/ 0 60000 65536"/>
                      <a:gd name="T5" fmla="*/ 0 60000 65536"/>
                      <a:gd name="T6" fmla="*/ 0 w 129"/>
                      <a:gd name="T7" fmla="*/ 0 h 21"/>
                      <a:gd name="T8" fmla="*/ 129 w 129"/>
                      <a:gd name="T9" fmla="*/ 21 h 2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29" h="21">
                        <a:moveTo>
                          <a:pt x="84" y="0"/>
                        </a:moveTo>
                        <a:lnTo>
                          <a:pt x="-43" y="20"/>
                        </a:lnTo>
                      </a:path>
                    </a:pathLst>
                  </a:custGeom>
                  <a:noFill/>
                  <a:ln w="5752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30" name="组合 391"/>
                <p:cNvGrpSpPr>
                  <a:grpSpLocks/>
                </p:cNvGrpSpPr>
                <p:nvPr/>
              </p:nvGrpSpPr>
              <p:grpSpPr bwMode="auto">
                <a:xfrm>
                  <a:off x="6686" y="2419"/>
                  <a:ext cx="97" cy="38"/>
                  <a:chOff x="6686" y="2419"/>
                  <a:chExt cx="97" cy="38"/>
                </a:xfrm>
              </p:grpSpPr>
              <p:sp>
                <p:nvSpPr>
                  <p:cNvPr id="19600" name="任意多边形 392"/>
                  <p:cNvSpPr>
                    <a:spLocks/>
                  </p:cNvSpPr>
                  <p:nvPr/>
                </p:nvSpPr>
                <p:spPr bwMode="auto">
                  <a:xfrm>
                    <a:off x="6686" y="2419"/>
                    <a:ext cx="97" cy="38"/>
                  </a:xfrm>
                  <a:custGeom>
                    <a:avLst/>
                    <a:gdLst>
                      <a:gd name="T0" fmla="*/ 52 w 97"/>
                      <a:gd name="T1" fmla="*/ 0 h 38"/>
                      <a:gd name="T2" fmla="*/ -6 w 97"/>
                      <a:gd name="T3" fmla="*/ 27 h 38"/>
                      <a:gd name="T4" fmla="*/ -44 w 97"/>
                      <a:gd name="T5" fmla="*/ 38 h 38"/>
                      <a:gd name="T6" fmla="*/ -44 w 97"/>
                      <a:gd name="T7" fmla="*/ 37 h 3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7"/>
                      <a:gd name="T13" fmla="*/ 0 h 38"/>
                      <a:gd name="T14" fmla="*/ 97 w 97"/>
                      <a:gd name="T15" fmla="*/ 38 h 3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7" h="38">
                        <a:moveTo>
                          <a:pt x="52" y="0"/>
                        </a:moveTo>
                        <a:lnTo>
                          <a:pt x="-6" y="27"/>
                        </a:lnTo>
                        <a:lnTo>
                          <a:pt x="-44" y="38"/>
                        </a:lnTo>
                        <a:lnTo>
                          <a:pt x="-44" y="37"/>
                        </a:lnTo>
                      </a:path>
                    </a:pathLst>
                  </a:custGeom>
                  <a:noFill/>
                  <a:ln w="5748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31" name="组合 393"/>
                <p:cNvGrpSpPr>
                  <a:grpSpLocks/>
                </p:cNvGrpSpPr>
                <p:nvPr/>
              </p:nvGrpSpPr>
              <p:grpSpPr bwMode="auto">
                <a:xfrm>
                  <a:off x="6805" y="2407"/>
                  <a:ext cx="107" cy="57"/>
                  <a:chOff x="6805" y="2407"/>
                  <a:chExt cx="107" cy="57"/>
                </a:xfrm>
              </p:grpSpPr>
              <p:sp>
                <p:nvSpPr>
                  <p:cNvPr id="19599" name="任意多边形 394"/>
                  <p:cNvSpPr>
                    <a:spLocks/>
                  </p:cNvSpPr>
                  <p:nvPr/>
                </p:nvSpPr>
                <p:spPr bwMode="auto">
                  <a:xfrm>
                    <a:off x="6805" y="2407"/>
                    <a:ext cx="107" cy="57"/>
                  </a:xfrm>
                  <a:custGeom>
                    <a:avLst/>
                    <a:gdLst>
                      <a:gd name="T0" fmla="*/ 60 w 107"/>
                      <a:gd name="T1" fmla="*/ 0 h 57"/>
                      <a:gd name="T2" fmla="*/ -5 w 107"/>
                      <a:gd name="T3" fmla="*/ 43 h 57"/>
                      <a:gd name="T4" fmla="*/ -24 w 107"/>
                      <a:gd name="T5" fmla="*/ 50 h 57"/>
                      <a:gd name="T6" fmla="*/ -45 w 107"/>
                      <a:gd name="T7" fmla="*/ 56 h 5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7"/>
                      <a:gd name="T13" fmla="*/ 0 h 57"/>
                      <a:gd name="T14" fmla="*/ 107 w 107"/>
                      <a:gd name="T15" fmla="*/ 57 h 5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7" h="57">
                        <a:moveTo>
                          <a:pt x="60" y="0"/>
                        </a:moveTo>
                        <a:lnTo>
                          <a:pt x="-5" y="43"/>
                        </a:lnTo>
                        <a:lnTo>
                          <a:pt x="-24" y="50"/>
                        </a:lnTo>
                        <a:lnTo>
                          <a:pt x="-45" y="56"/>
                        </a:lnTo>
                      </a:path>
                    </a:pathLst>
                  </a:custGeom>
                  <a:noFill/>
                  <a:ln w="5745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32" name="组合 395"/>
                <p:cNvGrpSpPr>
                  <a:grpSpLocks/>
                </p:cNvGrpSpPr>
                <p:nvPr/>
              </p:nvGrpSpPr>
              <p:grpSpPr bwMode="auto">
                <a:xfrm>
                  <a:off x="6965" y="2378"/>
                  <a:ext cx="49" cy="66"/>
                  <a:chOff x="6965" y="2378"/>
                  <a:chExt cx="49" cy="66"/>
                </a:xfrm>
              </p:grpSpPr>
              <p:sp>
                <p:nvSpPr>
                  <p:cNvPr id="19598" name="任意多边形 396"/>
                  <p:cNvSpPr>
                    <a:spLocks/>
                  </p:cNvSpPr>
                  <p:nvPr/>
                </p:nvSpPr>
                <p:spPr bwMode="auto">
                  <a:xfrm>
                    <a:off x="6965" y="2378"/>
                    <a:ext cx="49" cy="66"/>
                  </a:xfrm>
                  <a:custGeom>
                    <a:avLst/>
                    <a:gdLst>
                      <a:gd name="T0" fmla="*/ 2 w 49"/>
                      <a:gd name="T1" fmla="*/ 0 h 66"/>
                      <a:gd name="T2" fmla="*/ -7 w 49"/>
                      <a:gd name="T3" fmla="*/ 19 h 66"/>
                      <a:gd name="T4" fmla="*/ -20 w 49"/>
                      <a:gd name="T5" fmla="*/ 37 h 66"/>
                      <a:gd name="T6" fmla="*/ -34 w 49"/>
                      <a:gd name="T7" fmla="*/ 53 h 66"/>
                      <a:gd name="T8" fmla="*/ -46 w 49"/>
                      <a:gd name="T9" fmla="*/ 66 h 6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"/>
                      <a:gd name="T16" fmla="*/ 0 h 66"/>
                      <a:gd name="T17" fmla="*/ 49 w 49"/>
                      <a:gd name="T18" fmla="*/ 66 h 6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" h="66">
                        <a:moveTo>
                          <a:pt x="2" y="0"/>
                        </a:moveTo>
                        <a:lnTo>
                          <a:pt x="-7" y="19"/>
                        </a:lnTo>
                        <a:lnTo>
                          <a:pt x="-20" y="37"/>
                        </a:lnTo>
                        <a:lnTo>
                          <a:pt x="-34" y="53"/>
                        </a:lnTo>
                        <a:lnTo>
                          <a:pt x="-46" y="66"/>
                        </a:lnTo>
                      </a:path>
                    </a:pathLst>
                  </a:custGeom>
                  <a:noFill/>
                  <a:ln w="5728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33" name="组合 397"/>
                <p:cNvGrpSpPr>
                  <a:grpSpLocks/>
                </p:cNvGrpSpPr>
                <p:nvPr/>
              </p:nvGrpSpPr>
              <p:grpSpPr bwMode="auto">
                <a:xfrm>
                  <a:off x="7117" y="2330"/>
                  <a:ext cx="26" cy="77"/>
                  <a:chOff x="7117" y="2330"/>
                  <a:chExt cx="26" cy="77"/>
                </a:xfrm>
              </p:grpSpPr>
              <p:sp>
                <p:nvSpPr>
                  <p:cNvPr id="19597" name="任意多边形 398"/>
                  <p:cNvSpPr>
                    <a:spLocks/>
                  </p:cNvSpPr>
                  <p:nvPr/>
                </p:nvSpPr>
                <p:spPr bwMode="auto">
                  <a:xfrm>
                    <a:off x="7117" y="2330"/>
                    <a:ext cx="26" cy="77"/>
                  </a:xfrm>
                  <a:custGeom>
                    <a:avLst/>
                    <a:gdLst>
                      <a:gd name="T0" fmla="*/ -22 w 26"/>
                      <a:gd name="T1" fmla="*/ 0 h 77"/>
                      <a:gd name="T2" fmla="*/ -27 w 26"/>
                      <a:gd name="T3" fmla="*/ 21 h 77"/>
                      <a:gd name="T4" fmla="*/ -32 w 26"/>
                      <a:gd name="T5" fmla="*/ 41 h 77"/>
                      <a:gd name="T6" fmla="*/ -39 w 26"/>
                      <a:gd name="T7" fmla="*/ 60 h 77"/>
                      <a:gd name="T8" fmla="*/ -47 w 26"/>
                      <a:gd name="T9" fmla="*/ 76 h 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77"/>
                      <a:gd name="T17" fmla="*/ 26 w 26"/>
                      <a:gd name="T18" fmla="*/ 77 h 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77">
                        <a:moveTo>
                          <a:pt x="-22" y="0"/>
                        </a:moveTo>
                        <a:lnTo>
                          <a:pt x="-27" y="21"/>
                        </a:lnTo>
                        <a:lnTo>
                          <a:pt x="-32" y="41"/>
                        </a:lnTo>
                        <a:lnTo>
                          <a:pt x="-39" y="60"/>
                        </a:lnTo>
                        <a:lnTo>
                          <a:pt x="-47" y="76"/>
                        </a:lnTo>
                      </a:path>
                    </a:pathLst>
                  </a:custGeom>
                  <a:noFill/>
                  <a:ln w="5718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34" name="组合 399"/>
                <p:cNvGrpSpPr>
                  <a:grpSpLocks/>
                </p:cNvGrpSpPr>
                <p:nvPr/>
              </p:nvGrpSpPr>
              <p:grpSpPr bwMode="auto">
                <a:xfrm>
                  <a:off x="7238" y="2281"/>
                  <a:ext cx="14" cy="62"/>
                  <a:chOff x="7238" y="2281"/>
                  <a:chExt cx="14" cy="62"/>
                </a:xfrm>
              </p:grpSpPr>
              <p:sp>
                <p:nvSpPr>
                  <p:cNvPr id="19596" name="任意多边形 400"/>
                  <p:cNvSpPr>
                    <a:spLocks/>
                  </p:cNvSpPr>
                  <p:nvPr/>
                </p:nvSpPr>
                <p:spPr bwMode="auto">
                  <a:xfrm>
                    <a:off x="7238" y="2281"/>
                    <a:ext cx="14" cy="62"/>
                  </a:xfrm>
                  <a:custGeom>
                    <a:avLst/>
                    <a:gdLst>
                      <a:gd name="T0" fmla="*/ -35 w 14"/>
                      <a:gd name="T1" fmla="*/ 0 h 62"/>
                      <a:gd name="T2" fmla="*/ -38 w 14"/>
                      <a:gd name="T3" fmla="*/ 21 h 62"/>
                      <a:gd name="T4" fmla="*/ -42 w 14"/>
                      <a:gd name="T5" fmla="*/ 42 h 62"/>
                      <a:gd name="T6" fmla="*/ -49 w 14"/>
                      <a:gd name="T7" fmla="*/ 61 h 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"/>
                      <a:gd name="T13" fmla="*/ 0 h 62"/>
                      <a:gd name="T14" fmla="*/ 14 w 14"/>
                      <a:gd name="T15" fmla="*/ 62 h 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" h="62">
                        <a:moveTo>
                          <a:pt x="-35" y="0"/>
                        </a:moveTo>
                        <a:lnTo>
                          <a:pt x="-38" y="21"/>
                        </a:lnTo>
                        <a:lnTo>
                          <a:pt x="-42" y="42"/>
                        </a:lnTo>
                        <a:lnTo>
                          <a:pt x="-49" y="61"/>
                        </a:lnTo>
                      </a:path>
                    </a:pathLst>
                  </a:custGeom>
                  <a:noFill/>
                  <a:ln w="5717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35" name="组合 401"/>
                <p:cNvGrpSpPr>
                  <a:grpSpLocks/>
                </p:cNvGrpSpPr>
                <p:nvPr/>
              </p:nvGrpSpPr>
              <p:grpSpPr bwMode="auto">
                <a:xfrm>
                  <a:off x="7328" y="2232"/>
                  <a:ext cx="7" cy="74"/>
                  <a:chOff x="7328" y="2232"/>
                  <a:chExt cx="7" cy="74"/>
                </a:xfrm>
              </p:grpSpPr>
              <p:sp>
                <p:nvSpPr>
                  <p:cNvPr id="19595" name="任意多边形 402"/>
                  <p:cNvSpPr>
                    <a:spLocks/>
                  </p:cNvSpPr>
                  <p:nvPr/>
                </p:nvSpPr>
                <p:spPr bwMode="auto">
                  <a:xfrm>
                    <a:off x="7328" y="2232"/>
                    <a:ext cx="7" cy="74"/>
                  </a:xfrm>
                  <a:custGeom>
                    <a:avLst/>
                    <a:gdLst>
                      <a:gd name="T0" fmla="*/ -42 w 7"/>
                      <a:gd name="T1" fmla="*/ 0 h 74"/>
                      <a:gd name="T2" fmla="*/ -42 w 7"/>
                      <a:gd name="T3" fmla="*/ 45 h 74"/>
                      <a:gd name="T4" fmla="*/ -49 w 7"/>
                      <a:gd name="T5" fmla="*/ 73 h 74"/>
                      <a:gd name="T6" fmla="*/ 0 60000 65536"/>
                      <a:gd name="T7" fmla="*/ 0 60000 65536"/>
                      <a:gd name="T8" fmla="*/ 0 60000 65536"/>
                      <a:gd name="T9" fmla="*/ 0 w 7"/>
                      <a:gd name="T10" fmla="*/ 0 h 74"/>
                      <a:gd name="T11" fmla="*/ 7 w 7"/>
                      <a:gd name="T12" fmla="*/ 74 h 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" h="74">
                        <a:moveTo>
                          <a:pt x="-42" y="0"/>
                        </a:moveTo>
                        <a:lnTo>
                          <a:pt x="-42" y="45"/>
                        </a:lnTo>
                        <a:lnTo>
                          <a:pt x="-49" y="73"/>
                        </a:lnTo>
                      </a:path>
                    </a:pathLst>
                  </a:custGeom>
                  <a:noFill/>
                  <a:ln w="5715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36" name="组合 403"/>
                <p:cNvGrpSpPr>
                  <a:grpSpLocks/>
                </p:cNvGrpSpPr>
                <p:nvPr/>
              </p:nvGrpSpPr>
              <p:grpSpPr bwMode="auto">
                <a:xfrm>
                  <a:off x="7418" y="2171"/>
                  <a:ext cx="3" cy="60"/>
                  <a:chOff x="7418" y="2171"/>
                  <a:chExt cx="3" cy="60"/>
                </a:xfrm>
              </p:grpSpPr>
              <p:sp>
                <p:nvSpPr>
                  <p:cNvPr id="19594" name="任意多边形 404"/>
                  <p:cNvSpPr>
                    <a:spLocks/>
                  </p:cNvSpPr>
                  <p:nvPr/>
                </p:nvSpPr>
                <p:spPr bwMode="auto">
                  <a:xfrm>
                    <a:off x="7418" y="2171"/>
                    <a:ext cx="3" cy="60"/>
                  </a:xfrm>
                  <a:custGeom>
                    <a:avLst/>
                    <a:gdLst>
                      <a:gd name="T0" fmla="*/ -50 w 3"/>
                      <a:gd name="T1" fmla="*/ 0 h 60"/>
                      <a:gd name="T2" fmla="*/ -47 w 3"/>
                      <a:gd name="T3" fmla="*/ 20 h 60"/>
                      <a:gd name="T4" fmla="*/ -47 w 3"/>
                      <a:gd name="T5" fmla="*/ 39 h 60"/>
                      <a:gd name="T6" fmla="*/ -48 w 3"/>
                      <a:gd name="T7" fmla="*/ 59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"/>
                      <a:gd name="T13" fmla="*/ 0 h 60"/>
                      <a:gd name="T14" fmla="*/ 3 w 3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" h="60">
                        <a:moveTo>
                          <a:pt x="-50" y="0"/>
                        </a:moveTo>
                        <a:lnTo>
                          <a:pt x="-47" y="20"/>
                        </a:lnTo>
                        <a:lnTo>
                          <a:pt x="-47" y="39"/>
                        </a:lnTo>
                        <a:lnTo>
                          <a:pt x="-48" y="59"/>
                        </a:lnTo>
                      </a:path>
                    </a:pathLst>
                  </a:custGeom>
                  <a:noFill/>
                  <a:ln w="5715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37" name="组合 405"/>
                <p:cNvGrpSpPr>
                  <a:grpSpLocks/>
                </p:cNvGrpSpPr>
                <p:nvPr/>
              </p:nvGrpSpPr>
              <p:grpSpPr bwMode="auto">
                <a:xfrm>
                  <a:off x="7508" y="2097"/>
                  <a:ext cx="13" cy="74"/>
                  <a:chOff x="7508" y="2097"/>
                  <a:chExt cx="13" cy="74"/>
                </a:xfrm>
              </p:grpSpPr>
              <p:sp>
                <p:nvSpPr>
                  <p:cNvPr id="19593" name="任意多边形 406"/>
                  <p:cNvSpPr>
                    <a:spLocks/>
                  </p:cNvSpPr>
                  <p:nvPr/>
                </p:nvSpPr>
                <p:spPr bwMode="auto">
                  <a:xfrm>
                    <a:off x="7508" y="2097"/>
                    <a:ext cx="13" cy="74"/>
                  </a:xfrm>
                  <a:custGeom>
                    <a:avLst/>
                    <a:gdLst>
                      <a:gd name="T0" fmla="*/ -50 w 13"/>
                      <a:gd name="T1" fmla="*/ 0 h 74"/>
                      <a:gd name="T2" fmla="*/ -45 w 13"/>
                      <a:gd name="T3" fmla="*/ 20 h 74"/>
                      <a:gd name="T4" fmla="*/ -40 w 13"/>
                      <a:gd name="T5" fmla="*/ 40 h 74"/>
                      <a:gd name="T6" fmla="*/ -38 w 13"/>
                      <a:gd name="T7" fmla="*/ 58 h 74"/>
                      <a:gd name="T8" fmla="*/ -42 w 13"/>
                      <a:gd name="T9" fmla="*/ 74 h 7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"/>
                      <a:gd name="T16" fmla="*/ 0 h 74"/>
                      <a:gd name="T17" fmla="*/ 13 w 13"/>
                      <a:gd name="T18" fmla="*/ 74 h 7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" h="74">
                        <a:moveTo>
                          <a:pt x="-50" y="0"/>
                        </a:moveTo>
                        <a:lnTo>
                          <a:pt x="-45" y="20"/>
                        </a:lnTo>
                        <a:lnTo>
                          <a:pt x="-40" y="40"/>
                        </a:lnTo>
                        <a:lnTo>
                          <a:pt x="-38" y="58"/>
                        </a:lnTo>
                        <a:lnTo>
                          <a:pt x="-42" y="74"/>
                        </a:lnTo>
                      </a:path>
                    </a:pathLst>
                  </a:custGeom>
                  <a:noFill/>
                  <a:ln w="5716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38" name="组合 407"/>
                <p:cNvGrpSpPr>
                  <a:grpSpLocks/>
                </p:cNvGrpSpPr>
                <p:nvPr/>
              </p:nvGrpSpPr>
              <p:grpSpPr bwMode="auto">
                <a:xfrm>
                  <a:off x="2288" y="1743"/>
                  <a:ext cx="5304" cy="734"/>
                  <a:chOff x="2288" y="1743"/>
                  <a:chExt cx="5304" cy="734"/>
                </a:xfrm>
              </p:grpSpPr>
              <p:sp>
                <p:nvSpPr>
                  <p:cNvPr id="19592" name="任意多边形 408"/>
                  <p:cNvSpPr>
                    <a:spLocks/>
                  </p:cNvSpPr>
                  <p:nvPr/>
                </p:nvSpPr>
                <p:spPr bwMode="auto">
                  <a:xfrm>
                    <a:off x="2288" y="1743"/>
                    <a:ext cx="5304" cy="734"/>
                  </a:xfrm>
                  <a:custGeom>
                    <a:avLst/>
                    <a:gdLst>
                      <a:gd name="T0" fmla="*/ -13 w 5304"/>
                      <a:gd name="T1" fmla="*/ 0 h 734"/>
                      <a:gd name="T2" fmla="*/ 10 w 5304"/>
                      <a:gd name="T3" fmla="*/ 4 h 734"/>
                      <a:gd name="T4" fmla="*/ 151 w 5304"/>
                      <a:gd name="T5" fmla="*/ 38 h 734"/>
                      <a:gd name="T6" fmla="*/ 324 w 5304"/>
                      <a:gd name="T7" fmla="*/ 103 h 734"/>
                      <a:gd name="T8" fmla="*/ 521 w 5304"/>
                      <a:gd name="T9" fmla="*/ 214 h 734"/>
                      <a:gd name="T10" fmla="*/ 621 w 5304"/>
                      <a:gd name="T11" fmla="*/ 290 h 734"/>
                      <a:gd name="T12" fmla="*/ 717 w 5304"/>
                      <a:gd name="T13" fmla="*/ 383 h 734"/>
                      <a:gd name="T14" fmla="*/ 831 w 5304"/>
                      <a:gd name="T15" fmla="*/ 482 h 734"/>
                      <a:gd name="T16" fmla="*/ 943 w 5304"/>
                      <a:gd name="T17" fmla="*/ 559 h 734"/>
                      <a:gd name="T18" fmla="*/ 1100 w 5304"/>
                      <a:gd name="T19" fmla="*/ 640 h 734"/>
                      <a:gd name="T20" fmla="*/ 1281 w 5304"/>
                      <a:gd name="T21" fmla="*/ 698 h 734"/>
                      <a:gd name="T22" fmla="*/ 1434 w 5304"/>
                      <a:gd name="T23" fmla="*/ 717 h 734"/>
                      <a:gd name="T24" fmla="*/ 1465 w 5304"/>
                      <a:gd name="T25" fmla="*/ 717 h 734"/>
                      <a:gd name="T26" fmla="*/ 1475 w 5304"/>
                      <a:gd name="T27" fmla="*/ 717 h 734"/>
                      <a:gd name="T28" fmla="*/ 1487 w 5304"/>
                      <a:gd name="T29" fmla="*/ 717 h 734"/>
                      <a:gd name="T30" fmla="*/ 1520 w 5304"/>
                      <a:gd name="T31" fmla="*/ 718 h 734"/>
                      <a:gd name="T32" fmla="*/ 1678 w 5304"/>
                      <a:gd name="T33" fmla="*/ 699 h 734"/>
                      <a:gd name="T34" fmla="*/ 1864 w 5304"/>
                      <a:gd name="T35" fmla="*/ 643 h 734"/>
                      <a:gd name="T36" fmla="*/ 2024 w 5304"/>
                      <a:gd name="T37" fmla="*/ 563 h 734"/>
                      <a:gd name="T38" fmla="*/ 2137 w 5304"/>
                      <a:gd name="T39" fmla="*/ 486 h 734"/>
                      <a:gd name="T40" fmla="*/ 2252 w 5304"/>
                      <a:gd name="T41" fmla="*/ 387 h 734"/>
                      <a:gd name="T42" fmla="*/ 2365 w 5304"/>
                      <a:gd name="T43" fmla="*/ 287 h 734"/>
                      <a:gd name="T44" fmla="*/ 2474 w 5304"/>
                      <a:gd name="T45" fmla="*/ 208 h 734"/>
                      <a:gd name="T46" fmla="*/ 2625 w 5304"/>
                      <a:gd name="T47" fmla="*/ 122 h 734"/>
                      <a:gd name="T48" fmla="*/ 2794 w 5304"/>
                      <a:gd name="T49" fmla="*/ 58 h 734"/>
                      <a:gd name="T50" fmla="*/ 2934 w 5304"/>
                      <a:gd name="T51" fmla="*/ 30 h 734"/>
                      <a:gd name="T52" fmla="*/ 2974 w 5304"/>
                      <a:gd name="T53" fmla="*/ 28 h 734"/>
                      <a:gd name="T54" fmla="*/ 3145 w 5304"/>
                      <a:gd name="T55" fmla="*/ 55 h 734"/>
                      <a:gd name="T56" fmla="*/ 3311 w 5304"/>
                      <a:gd name="T57" fmla="*/ 119 h 734"/>
                      <a:gd name="T58" fmla="*/ 3459 w 5304"/>
                      <a:gd name="T59" fmla="*/ 204 h 734"/>
                      <a:gd name="T60" fmla="*/ 3567 w 5304"/>
                      <a:gd name="T61" fmla="*/ 283 h 734"/>
                      <a:gd name="T62" fmla="*/ 3679 w 5304"/>
                      <a:gd name="T63" fmla="*/ 383 h 734"/>
                      <a:gd name="T64" fmla="*/ 3794 w 5304"/>
                      <a:gd name="T65" fmla="*/ 482 h 734"/>
                      <a:gd name="T66" fmla="*/ 3907 w 5304"/>
                      <a:gd name="T67" fmla="*/ 560 h 734"/>
                      <a:gd name="T68" fmla="*/ 4015 w 5304"/>
                      <a:gd name="T69" fmla="*/ 621 h 734"/>
                      <a:gd name="T70" fmla="*/ 4208 w 5304"/>
                      <a:gd name="T71" fmla="*/ 696 h 734"/>
                      <a:gd name="T72" fmla="*/ 4355 w 5304"/>
                      <a:gd name="T73" fmla="*/ 728 h 734"/>
                      <a:gd name="T74" fmla="*/ 4436 w 5304"/>
                      <a:gd name="T75" fmla="*/ 734 h 734"/>
                      <a:gd name="T76" fmla="*/ 4447 w 5304"/>
                      <a:gd name="T77" fmla="*/ 733 h 734"/>
                      <a:gd name="T78" fmla="*/ 4518 w 5304"/>
                      <a:gd name="T79" fmla="*/ 728 h 734"/>
                      <a:gd name="T80" fmla="*/ 4660 w 5304"/>
                      <a:gd name="T81" fmla="*/ 700 h 734"/>
                      <a:gd name="T82" fmla="*/ 4855 w 5304"/>
                      <a:gd name="T83" fmla="*/ 633 h 734"/>
                      <a:gd name="T84" fmla="*/ 5022 w 5304"/>
                      <a:gd name="T85" fmla="*/ 546 h 734"/>
                      <a:gd name="T86" fmla="*/ 5137 w 5304"/>
                      <a:gd name="T87" fmla="*/ 466 h 734"/>
                      <a:gd name="T88" fmla="*/ 5252 w 5304"/>
                      <a:gd name="T89" fmla="*/ 367 h 734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5304"/>
                      <a:gd name="T136" fmla="*/ 0 h 734"/>
                      <a:gd name="T137" fmla="*/ 5304 w 5304"/>
                      <a:gd name="T138" fmla="*/ 734 h 734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5304" h="734">
                        <a:moveTo>
                          <a:pt x="-15" y="0"/>
                        </a:moveTo>
                        <a:lnTo>
                          <a:pt x="-13" y="0"/>
                        </a:lnTo>
                        <a:lnTo>
                          <a:pt x="-4" y="2"/>
                        </a:lnTo>
                        <a:lnTo>
                          <a:pt x="10" y="4"/>
                        </a:lnTo>
                        <a:lnTo>
                          <a:pt x="83" y="19"/>
                        </a:lnTo>
                        <a:lnTo>
                          <a:pt x="151" y="38"/>
                        </a:lnTo>
                        <a:lnTo>
                          <a:pt x="233" y="65"/>
                        </a:lnTo>
                        <a:lnTo>
                          <a:pt x="324" y="103"/>
                        </a:lnTo>
                        <a:lnTo>
                          <a:pt x="421" y="152"/>
                        </a:lnTo>
                        <a:lnTo>
                          <a:pt x="521" y="214"/>
                        </a:lnTo>
                        <a:lnTo>
                          <a:pt x="571" y="250"/>
                        </a:lnTo>
                        <a:lnTo>
                          <a:pt x="621" y="290"/>
                        </a:lnTo>
                        <a:lnTo>
                          <a:pt x="669" y="334"/>
                        </a:lnTo>
                        <a:lnTo>
                          <a:pt x="717" y="383"/>
                        </a:lnTo>
                        <a:lnTo>
                          <a:pt x="774" y="435"/>
                        </a:lnTo>
                        <a:lnTo>
                          <a:pt x="831" y="482"/>
                        </a:lnTo>
                        <a:lnTo>
                          <a:pt x="887" y="523"/>
                        </a:lnTo>
                        <a:lnTo>
                          <a:pt x="943" y="559"/>
                        </a:lnTo>
                        <a:lnTo>
                          <a:pt x="997" y="590"/>
                        </a:lnTo>
                        <a:lnTo>
                          <a:pt x="1100" y="640"/>
                        </a:lnTo>
                        <a:lnTo>
                          <a:pt x="1196" y="675"/>
                        </a:lnTo>
                        <a:lnTo>
                          <a:pt x="1281" y="698"/>
                        </a:lnTo>
                        <a:lnTo>
                          <a:pt x="1354" y="711"/>
                        </a:lnTo>
                        <a:lnTo>
                          <a:pt x="1434" y="717"/>
                        </a:lnTo>
                        <a:lnTo>
                          <a:pt x="1452" y="718"/>
                        </a:lnTo>
                        <a:lnTo>
                          <a:pt x="1465" y="717"/>
                        </a:lnTo>
                        <a:lnTo>
                          <a:pt x="1473" y="717"/>
                        </a:lnTo>
                        <a:lnTo>
                          <a:pt x="1475" y="717"/>
                        </a:lnTo>
                        <a:lnTo>
                          <a:pt x="1478" y="717"/>
                        </a:lnTo>
                        <a:lnTo>
                          <a:pt x="1487" y="717"/>
                        </a:lnTo>
                        <a:lnTo>
                          <a:pt x="1501" y="718"/>
                        </a:lnTo>
                        <a:lnTo>
                          <a:pt x="1520" y="718"/>
                        </a:lnTo>
                        <a:lnTo>
                          <a:pt x="1604" y="712"/>
                        </a:lnTo>
                        <a:lnTo>
                          <a:pt x="1678" y="699"/>
                        </a:lnTo>
                        <a:lnTo>
                          <a:pt x="1766" y="677"/>
                        </a:lnTo>
                        <a:lnTo>
                          <a:pt x="1864" y="643"/>
                        </a:lnTo>
                        <a:lnTo>
                          <a:pt x="1969" y="594"/>
                        </a:lnTo>
                        <a:lnTo>
                          <a:pt x="2024" y="563"/>
                        </a:lnTo>
                        <a:lnTo>
                          <a:pt x="2080" y="527"/>
                        </a:lnTo>
                        <a:lnTo>
                          <a:pt x="2137" y="486"/>
                        </a:lnTo>
                        <a:lnTo>
                          <a:pt x="2195" y="439"/>
                        </a:lnTo>
                        <a:lnTo>
                          <a:pt x="2252" y="387"/>
                        </a:lnTo>
                        <a:lnTo>
                          <a:pt x="2309" y="334"/>
                        </a:lnTo>
                        <a:lnTo>
                          <a:pt x="2365" y="287"/>
                        </a:lnTo>
                        <a:lnTo>
                          <a:pt x="2420" y="245"/>
                        </a:lnTo>
                        <a:lnTo>
                          <a:pt x="2474" y="208"/>
                        </a:lnTo>
                        <a:lnTo>
                          <a:pt x="2526" y="175"/>
                        </a:lnTo>
                        <a:lnTo>
                          <a:pt x="2625" y="122"/>
                        </a:lnTo>
                        <a:lnTo>
                          <a:pt x="2715" y="84"/>
                        </a:lnTo>
                        <a:lnTo>
                          <a:pt x="2794" y="58"/>
                        </a:lnTo>
                        <a:lnTo>
                          <a:pt x="2861" y="41"/>
                        </a:lnTo>
                        <a:lnTo>
                          <a:pt x="2934" y="30"/>
                        </a:lnTo>
                        <a:lnTo>
                          <a:pt x="2972" y="28"/>
                        </a:lnTo>
                        <a:lnTo>
                          <a:pt x="2974" y="28"/>
                        </a:lnTo>
                        <a:lnTo>
                          <a:pt x="3052" y="34"/>
                        </a:lnTo>
                        <a:lnTo>
                          <a:pt x="3145" y="55"/>
                        </a:lnTo>
                        <a:lnTo>
                          <a:pt x="3223" y="81"/>
                        </a:lnTo>
                        <a:lnTo>
                          <a:pt x="3311" y="119"/>
                        </a:lnTo>
                        <a:lnTo>
                          <a:pt x="3408" y="171"/>
                        </a:lnTo>
                        <a:lnTo>
                          <a:pt x="3459" y="204"/>
                        </a:lnTo>
                        <a:lnTo>
                          <a:pt x="3512" y="241"/>
                        </a:lnTo>
                        <a:lnTo>
                          <a:pt x="3567" y="283"/>
                        </a:lnTo>
                        <a:lnTo>
                          <a:pt x="3622" y="330"/>
                        </a:lnTo>
                        <a:lnTo>
                          <a:pt x="3679" y="383"/>
                        </a:lnTo>
                        <a:lnTo>
                          <a:pt x="3737" y="435"/>
                        </a:lnTo>
                        <a:lnTo>
                          <a:pt x="3794" y="482"/>
                        </a:lnTo>
                        <a:lnTo>
                          <a:pt x="3851" y="523"/>
                        </a:lnTo>
                        <a:lnTo>
                          <a:pt x="3907" y="560"/>
                        </a:lnTo>
                        <a:lnTo>
                          <a:pt x="3962" y="593"/>
                        </a:lnTo>
                        <a:lnTo>
                          <a:pt x="4015" y="621"/>
                        </a:lnTo>
                        <a:lnTo>
                          <a:pt x="4117" y="665"/>
                        </a:lnTo>
                        <a:lnTo>
                          <a:pt x="4208" y="696"/>
                        </a:lnTo>
                        <a:lnTo>
                          <a:pt x="4288" y="716"/>
                        </a:lnTo>
                        <a:lnTo>
                          <a:pt x="4355" y="728"/>
                        </a:lnTo>
                        <a:lnTo>
                          <a:pt x="4423" y="734"/>
                        </a:lnTo>
                        <a:lnTo>
                          <a:pt x="4436" y="734"/>
                        </a:lnTo>
                        <a:lnTo>
                          <a:pt x="4444" y="734"/>
                        </a:lnTo>
                        <a:lnTo>
                          <a:pt x="4447" y="733"/>
                        </a:lnTo>
                        <a:lnTo>
                          <a:pt x="4449" y="733"/>
                        </a:lnTo>
                        <a:lnTo>
                          <a:pt x="4518" y="728"/>
                        </a:lnTo>
                        <a:lnTo>
                          <a:pt x="4581" y="718"/>
                        </a:lnTo>
                        <a:lnTo>
                          <a:pt x="4660" y="700"/>
                        </a:lnTo>
                        <a:lnTo>
                          <a:pt x="4753" y="672"/>
                        </a:lnTo>
                        <a:lnTo>
                          <a:pt x="4855" y="633"/>
                        </a:lnTo>
                        <a:lnTo>
                          <a:pt x="4965" y="579"/>
                        </a:lnTo>
                        <a:lnTo>
                          <a:pt x="5022" y="546"/>
                        </a:lnTo>
                        <a:lnTo>
                          <a:pt x="5079" y="508"/>
                        </a:lnTo>
                        <a:lnTo>
                          <a:pt x="5137" y="466"/>
                        </a:lnTo>
                        <a:lnTo>
                          <a:pt x="5195" y="419"/>
                        </a:lnTo>
                        <a:lnTo>
                          <a:pt x="5252" y="367"/>
                        </a:lnTo>
                      </a:path>
                    </a:pathLst>
                  </a:custGeom>
                  <a:noFill/>
                  <a:ln w="6756" cmpd="sng">
                    <a:solidFill>
                      <a:srgbClr val="BE7B35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39" name="组合 409"/>
                <p:cNvGrpSpPr>
                  <a:grpSpLocks/>
                </p:cNvGrpSpPr>
                <p:nvPr/>
              </p:nvGrpSpPr>
              <p:grpSpPr bwMode="auto">
                <a:xfrm>
                  <a:off x="2288" y="1714"/>
                  <a:ext cx="5246" cy="701"/>
                  <a:chOff x="2288" y="1714"/>
                  <a:chExt cx="5246" cy="701"/>
                </a:xfrm>
              </p:grpSpPr>
              <p:sp>
                <p:nvSpPr>
                  <p:cNvPr id="19591" name="任意多边形 410"/>
                  <p:cNvSpPr>
                    <a:spLocks/>
                  </p:cNvSpPr>
                  <p:nvPr/>
                </p:nvSpPr>
                <p:spPr bwMode="auto">
                  <a:xfrm>
                    <a:off x="2288" y="1714"/>
                    <a:ext cx="5246" cy="701"/>
                  </a:xfrm>
                  <a:custGeom>
                    <a:avLst/>
                    <a:gdLst>
                      <a:gd name="T0" fmla="*/ -13 w 5246"/>
                      <a:gd name="T1" fmla="*/ 0 h 701"/>
                      <a:gd name="T2" fmla="*/ 7 w 5246"/>
                      <a:gd name="T3" fmla="*/ 1 h 701"/>
                      <a:gd name="T4" fmla="*/ 135 w 5246"/>
                      <a:gd name="T5" fmla="*/ 18 h 701"/>
                      <a:gd name="T6" fmla="*/ 301 w 5246"/>
                      <a:gd name="T7" fmla="*/ 69 h 701"/>
                      <a:gd name="T8" fmla="*/ 505 w 5246"/>
                      <a:gd name="T9" fmla="*/ 173 h 701"/>
                      <a:gd name="T10" fmla="*/ 616 w 5246"/>
                      <a:gd name="T11" fmla="*/ 252 h 701"/>
                      <a:gd name="T12" fmla="*/ 730 w 5246"/>
                      <a:gd name="T13" fmla="*/ 351 h 701"/>
                      <a:gd name="T14" fmla="*/ 844 w 5246"/>
                      <a:gd name="T15" fmla="*/ 449 h 701"/>
                      <a:gd name="T16" fmla="*/ 955 w 5246"/>
                      <a:gd name="T17" fmla="*/ 527 h 701"/>
                      <a:gd name="T18" fmla="*/ 1110 w 5246"/>
                      <a:gd name="T19" fmla="*/ 611 h 701"/>
                      <a:gd name="T20" fmla="*/ 1287 w 5246"/>
                      <a:gd name="T21" fmla="*/ 672 h 701"/>
                      <a:gd name="T22" fmla="*/ 1435 w 5246"/>
                      <a:gd name="T23" fmla="*/ 696 h 701"/>
                      <a:gd name="T24" fmla="*/ 1475 w 5246"/>
                      <a:gd name="T25" fmla="*/ 697 h 701"/>
                      <a:gd name="T26" fmla="*/ 1486 w 5246"/>
                      <a:gd name="T27" fmla="*/ 697 h 701"/>
                      <a:gd name="T28" fmla="*/ 1566 w 5246"/>
                      <a:gd name="T29" fmla="*/ 691 h 701"/>
                      <a:gd name="T30" fmla="*/ 1708 w 5246"/>
                      <a:gd name="T31" fmla="*/ 661 h 701"/>
                      <a:gd name="T32" fmla="*/ 1897 w 5246"/>
                      <a:gd name="T33" fmla="*/ 587 h 701"/>
                      <a:gd name="T34" fmla="*/ 2057 w 5246"/>
                      <a:gd name="T35" fmla="*/ 491 h 701"/>
                      <a:gd name="T36" fmla="*/ 2170 w 5246"/>
                      <a:gd name="T37" fmla="*/ 403 h 701"/>
                      <a:gd name="T38" fmla="*/ 2284 w 5246"/>
                      <a:gd name="T39" fmla="*/ 298 h 701"/>
                      <a:gd name="T40" fmla="*/ 2396 w 5246"/>
                      <a:gd name="T41" fmla="*/ 210 h 701"/>
                      <a:gd name="T42" fmla="*/ 2504 w 5246"/>
                      <a:gd name="T43" fmla="*/ 141 h 701"/>
                      <a:gd name="T44" fmla="*/ 2700 w 5246"/>
                      <a:gd name="T45" fmla="*/ 52 h 701"/>
                      <a:gd name="T46" fmla="*/ 2854 w 5246"/>
                      <a:gd name="T47" fmla="*/ 11 h 701"/>
                      <a:gd name="T48" fmla="*/ 2962 w 5246"/>
                      <a:gd name="T49" fmla="*/ 0 h 701"/>
                      <a:gd name="T50" fmla="*/ 2972 w 5246"/>
                      <a:gd name="T51" fmla="*/ 0 h 701"/>
                      <a:gd name="T52" fmla="*/ 3060 w 5246"/>
                      <a:gd name="T53" fmla="*/ 7 h 701"/>
                      <a:gd name="T54" fmla="*/ 3201 w 5246"/>
                      <a:gd name="T55" fmla="*/ 38 h 701"/>
                      <a:gd name="T56" fmla="*/ 3388 w 5246"/>
                      <a:gd name="T57" fmla="*/ 113 h 701"/>
                      <a:gd name="T58" fmla="*/ 3548 w 5246"/>
                      <a:gd name="T59" fmla="*/ 210 h 701"/>
                      <a:gd name="T60" fmla="*/ 3660 w 5246"/>
                      <a:gd name="T61" fmla="*/ 298 h 701"/>
                      <a:gd name="T62" fmla="*/ 3774 w 5246"/>
                      <a:gd name="T63" fmla="*/ 403 h 701"/>
                      <a:gd name="T64" fmla="*/ 3885 w 5246"/>
                      <a:gd name="T65" fmla="*/ 491 h 701"/>
                      <a:gd name="T66" fmla="*/ 3992 w 5246"/>
                      <a:gd name="T67" fmla="*/ 560 h 701"/>
                      <a:gd name="T68" fmla="*/ 4184 w 5246"/>
                      <a:gd name="T69" fmla="*/ 650 h 701"/>
                      <a:gd name="T70" fmla="*/ 4334 w 5246"/>
                      <a:gd name="T71" fmla="*/ 690 h 701"/>
                      <a:gd name="T72" fmla="*/ 4447 w 5246"/>
                      <a:gd name="T73" fmla="*/ 701 h 701"/>
                      <a:gd name="T74" fmla="*/ 4452 w 5246"/>
                      <a:gd name="T75" fmla="*/ 701 h 701"/>
                      <a:gd name="T76" fmla="*/ 4601 w 5246"/>
                      <a:gd name="T77" fmla="*/ 683 h 701"/>
                      <a:gd name="T78" fmla="*/ 4766 w 5246"/>
                      <a:gd name="T79" fmla="*/ 633 h 701"/>
                      <a:gd name="T80" fmla="*/ 4970 w 5246"/>
                      <a:gd name="T81" fmla="*/ 528 h 701"/>
                      <a:gd name="T82" fmla="*/ 5081 w 5246"/>
                      <a:gd name="T83" fmla="*/ 450 h 701"/>
                      <a:gd name="T84" fmla="*/ 5195 w 5246"/>
                      <a:gd name="T85" fmla="*/ 351 h 70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5246"/>
                      <a:gd name="T130" fmla="*/ 0 h 701"/>
                      <a:gd name="T131" fmla="*/ 5246 w 5246"/>
                      <a:gd name="T132" fmla="*/ 701 h 70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5246" h="701">
                        <a:moveTo>
                          <a:pt x="-15" y="0"/>
                        </a:moveTo>
                        <a:lnTo>
                          <a:pt x="-13" y="0"/>
                        </a:lnTo>
                        <a:lnTo>
                          <a:pt x="-6" y="0"/>
                        </a:lnTo>
                        <a:lnTo>
                          <a:pt x="7" y="1"/>
                        </a:lnTo>
                        <a:lnTo>
                          <a:pt x="72" y="7"/>
                        </a:lnTo>
                        <a:lnTo>
                          <a:pt x="135" y="18"/>
                        </a:lnTo>
                        <a:lnTo>
                          <a:pt x="213" y="38"/>
                        </a:lnTo>
                        <a:lnTo>
                          <a:pt x="301" y="69"/>
                        </a:lnTo>
                        <a:lnTo>
                          <a:pt x="399" y="113"/>
                        </a:lnTo>
                        <a:lnTo>
                          <a:pt x="505" y="173"/>
                        </a:lnTo>
                        <a:lnTo>
                          <a:pt x="560" y="210"/>
                        </a:lnTo>
                        <a:lnTo>
                          <a:pt x="616" y="252"/>
                        </a:lnTo>
                        <a:lnTo>
                          <a:pt x="673" y="298"/>
                        </a:lnTo>
                        <a:lnTo>
                          <a:pt x="730" y="351"/>
                        </a:lnTo>
                        <a:lnTo>
                          <a:pt x="787" y="403"/>
                        </a:lnTo>
                        <a:lnTo>
                          <a:pt x="844" y="449"/>
                        </a:lnTo>
                        <a:lnTo>
                          <a:pt x="900" y="491"/>
                        </a:lnTo>
                        <a:lnTo>
                          <a:pt x="955" y="527"/>
                        </a:lnTo>
                        <a:lnTo>
                          <a:pt x="1008" y="559"/>
                        </a:lnTo>
                        <a:lnTo>
                          <a:pt x="1110" y="611"/>
                        </a:lnTo>
                        <a:lnTo>
                          <a:pt x="1204" y="647"/>
                        </a:lnTo>
                        <a:lnTo>
                          <a:pt x="1287" y="672"/>
                        </a:lnTo>
                        <a:lnTo>
                          <a:pt x="1358" y="686"/>
                        </a:lnTo>
                        <a:lnTo>
                          <a:pt x="1435" y="696"/>
                        </a:lnTo>
                        <a:lnTo>
                          <a:pt x="1473" y="697"/>
                        </a:lnTo>
                        <a:lnTo>
                          <a:pt x="1475" y="697"/>
                        </a:lnTo>
                        <a:lnTo>
                          <a:pt x="1478" y="697"/>
                        </a:lnTo>
                        <a:lnTo>
                          <a:pt x="1486" y="697"/>
                        </a:lnTo>
                        <a:lnTo>
                          <a:pt x="1499" y="697"/>
                        </a:lnTo>
                        <a:lnTo>
                          <a:pt x="1566" y="691"/>
                        </a:lnTo>
                        <a:lnTo>
                          <a:pt x="1630" y="680"/>
                        </a:lnTo>
                        <a:lnTo>
                          <a:pt x="1708" y="661"/>
                        </a:lnTo>
                        <a:lnTo>
                          <a:pt x="1798" y="631"/>
                        </a:lnTo>
                        <a:lnTo>
                          <a:pt x="1897" y="587"/>
                        </a:lnTo>
                        <a:lnTo>
                          <a:pt x="2002" y="527"/>
                        </a:lnTo>
                        <a:lnTo>
                          <a:pt x="2057" y="491"/>
                        </a:lnTo>
                        <a:lnTo>
                          <a:pt x="2113" y="450"/>
                        </a:lnTo>
                        <a:lnTo>
                          <a:pt x="2170" y="403"/>
                        </a:lnTo>
                        <a:lnTo>
                          <a:pt x="2227" y="351"/>
                        </a:lnTo>
                        <a:lnTo>
                          <a:pt x="2284" y="298"/>
                        </a:lnTo>
                        <a:lnTo>
                          <a:pt x="2340" y="252"/>
                        </a:lnTo>
                        <a:lnTo>
                          <a:pt x="2396" y="210"/>
                        </a:lnTo>
                        <a:lnTo>
                          <a:pt x="2451" y="173"/>
                        </a:lnTo>
                        <a:lnTo>
                          <a:pt x="2504" y="141"/>
                        </a:lnTo>
                        <a:lnTo>
                          <a:pt x="2606" y="89"/>
                        </a:lnTo>
                        <a:lnTo>
                          <a:pt x="2700" y="52"/>
                        </a:lnTo>
                        <a:lnTo>
                          <a:pt x="2783" y="27"/>
                        </a:lnTo>
                        <a:lnTo>
                          <a:pt x="2854" y="11"/>
                        </a:lnTo>
                        <a:lnTo>
                          <a:pt x="2932" y="2"/>
                        </a:lnTo>
                        <a:lnTo>
                          <a:pt x="2962" y="0"/>
                        </a:lnTo>
                        <a:lnTo>
                          <a:pt x="2970" y="0"/>
                        </a:lnTo>
                        <a:lnTo>
                          <a:pt x="2972" y="0"/>
                        </a:lnTo>
                        <a:lnTo>
                          <a:pt x="2974" y="0"/>
                        </a:lnTo>
                        <a:lnTo>
                          <a:pt x="3060" y="7"/>
                        </a:lnTo>
                        <a:lnTo>
                          <a:pt x="3124" y="18"/>
                        </a:lnTo>
                        <a:lnTo>
                          <a:pt x="3201" y="38"/>
                        </a:lnTo>
                        <a:lnTo>
                          <a:pt x="3290" y="69"/>
                        </a:lnTo>
                        <a:lnTo>
                          <a:pt x="3388" y="113"/>
                        </a:lnTo>
                        <a:lnTo>
                          <a:pt x="3493" y="173"/>
                        </a:lnTo>
                        <a:lnTo>
                          <a:pt x="3548" y="210"/>
                        </a:lnTo>
                        <a:lnTo>
                          <a:pt x="3604" y="252"/>
                        </a:lnTo>
                        <a:lnTo>
                          <a:pt x="3660" y="298"/>
                        </a:lnTo>
                        <a:lnTo>
                          <a:pt x="3717" y="351"/>
                        </a:lnTo>
                        <a:lnTo>
                          <a:pt x="3774" y="403"/>
                        </a:lnTo>
                        <a:lnTo>
                          <a:pt x="3830" y="450"/>
                        </a:lnTo>
                        <a:lnTo>
                          <a:pt x="3885" y="491"/>
                        </a:lnTo>
                        <a:lnTo>
                          <a:pt x="3939" y="528"/>
                        </a:lnTo>
                        <a:lnTo>
                          <a:pt x="3992" y="560"/>
                        </a:lnTo>
                        <a:lnTo>
                          <a:pt x="4092" y="612"/>
                        </a:lnTo>
                        <a:lnTo>
                          <a:pt x="4184" y="650"/>
                        </a:lnTo>
                        <a:lnTo>
                          <a:pt x="4265" y="675"/>
                        </a:lnTo>
                        <a:lnTo>
                          <a:pt x="4334" y="690"/>
                        </a:lnTo>
                        <a:lnTo>
                          <a:pt x="4410" y="700"/>
                        </a:lnTo>
                        <a:lnTo>
                          <a:pt x="4447" y="701"/>
                        </a:lnTo>
                        <a:lnTo>
                          <a:pt x="4450" y="701"/>
                        </a:lnTo>
                        <a:lnTo>
                          <a:pt x="4452" y="701"/>
                        </a:lnTo>
                        <a:lnTo>
                          <a:pt x="4537" y="695"/>
                        </a:lnTo>
                        <a:lnTo>
                          <a:pt x="4601" y="683"/>
                        </a:lnTo>
                        <a:lnTo>
                          <a:pt x="4678" y="664"/>
                        </a:lnTo>
                        <a:lnTo>
                          <a:pt x="4766" y="633"/>
                        </a:lnTo>
                        <a:lnTo>
                          <a:pt x="4865" y="588"/>
                        </a:lnTo>
                        <a:lnTo>
                          <a:pt x="4970" y="528"/>
                        </a:lnTo>
                        <a:lnTo>
                          <a:pt x="5025" y="491"/>
                        </a:lnTo>
                        <a:lnTo>
                          <a:pt x="5081" y="450"/>
                        </a:lnTo>
                        <a:lnTo>
                          <a:pt x="5138" y="403"/>
                        </a:lnTo>
                        <a:lnTo>
                          <a:pt x="5195" y="351"/>
                        </a:lnTo>
                      </a:path>
                    </a:pathLst>
                  </a:custGeom>
                  <a:noFill/>
                  <a:ln w="6756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40" name="组合 411"/>
                <p:cNvGrpSpPr>
                  <a:grpSpLocks/>
                </p:cNvGrpSpPr>
                <p:nvPr/>
              </p:nvGrpSpPr>
              <p:grpSpPr bwMode="auto">
                <a:xfrm>
                  <a:off x="2289" y="68"/>
                  <a:ext cx="2" cy="815"/>
                  <a:chOff x="2289" y="68"/>
                  <a:chExt cx="2" cy="815"/>
                </a:xfrm>
              </p:grpSpPr>
              <p:sp>
                <p:nvSpPr>
                  <p:cNvPr id="19590" name="任意多边形 412"/>
                  <p:cNvSpPr>
                    <a:spLocks/>
                  </p:cNvSpPr>
                  <p:nvPr/>
                </p:nvSpPr>
                <p:spPr bwMode="auto">
                  <a:xfrm>
                    <a:off x="2289" y="68"/>
                    <a:ext cx="2" cy="815"/>
                  </a:xfrm>
                  <a:custGeom>
                    <a:avLst/>
                    <a:gdLst>
                      <a:gd name="T0" fmla="*/ -15 w 2"/>
                      <a:gd name="T1" fmla="*/ 0 h 815"/>
                      <a:gd name="T2" fmla="*/ -15 w 2"/>
                      <a:gd name="T3" fmla="*/ 815 h 815"/>
                      <a:gd name="T4" fmla="*/ 0 60000 65536"/>
                      <a:gd name="T5" fmla="*/ 0 60000 65536"/>
                      <a:gd name="T6" fmla="*/ 0 w 2"/>
                      <a:gd name="T7" fmla="*/ 0 h 815"/>
                      <a:gd name="T8" fmla="*/ 2 w 2"/>
                      <a:gd name="T9" fmla="*/ 815 h 81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" h="815">
                        <a:moveTo>
                          <a:pt x="-15" y="0"/>
                        </a:moveTo>
                        <a:lnTo>
                          <a:pt x="-15" y="815"/>
                        </a:lnTo>
                      </a:path>
                    </a:pathLst>
                  </a:custGeom>
                  <a:noFill/>
                  <a:ln w="5715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41" name="组合 413"/>
                <p:cNvGrpSpPr>
                  <a:grpSpLocks/>
                </p:cNvGrpSpPr>
                <p:nvPr/>
              </p:nvGrpSpPr>
              <p:grpSpPr bwMode="auto">
                <a:xfrm>
                  <a:off x="2214" y="11"/>
                  <a:ext cx="90" cy="78"/>
                  <a:chOff x="2214" y="11"/>
                  <a:chExt cx="90" cy="78"/>
                </a:xfrm>
              </p:grpSpPr>
              <p:sp>
                <p:nvSpPr>
                  <p:cNvPr id="19588" name="任意多边形 414"/>
                  <p:cNvSpPr>
                    <a:spLocks/>
                  </p:cNvSpPr>
                  <p:nvPr/>
                </p:nvSpPr>
                <p:spPr bwMode="auto">
                  <a:xfrm>
                    <a:off x="2214" y="11"/>
                    <a:ext cx="90" cy="78"/>
                  </a:xfrm>
                  <a:custGeom>
                    <a:avLst/>
                    <a:gdLst>
                      <a:gd name="T0" fmla="*/ 45 w 90"/>
                      <a:gd name="T1" fmla="*/ 0 h 78"/>
                      <a:gd name="T2" fmla="*/ 0 w 90"/>
                      <a:gd name="T3" fmla="*/ 78 h 78"/>
                      <a:gd name="T4" fmla="*/ 45 w 90"/>
                      <a:gd name="T5" fmla="*/ 57 h 78"/>
                      <a:gd name="T6" fmla="*/ 78 w 90"/>
                      <a:gd name="T7" fmla="*/ 57 h 78"/>
                      <a:gd name="T8" fmla="*/ 45 w 90"/>
                      <a:gd name="T9" fmla="*/ 0 h 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0"/>
                      <a:gd name="T16" fmla="*/ 0 h 78"/>
                      <a:gd name="T17" fmla="*/ 90 w 90"/>
                      <a:gd name="T18" fmla="*/ 78 h 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0" h="78">
                        <a:moveTo>
                          <a:pt x="45" y="0"/>
                        </a:moveTo>
                        <a:lnTo>
                          <a:pt x="0" y="78"/>
                        </a:lnTo>
                        <a:lnTo>
                          <a:pt x="45" y="57"/>
                        </a:lnTo>
                        <a:lnTo>
                          <a:pt x="78" y="57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89" name="任意多边形 415"/>
                  <p:cNvSpPr>
                    <a:spLocks/>
                  </p:cNvSpPr>
                  <p:nvPr/>
                </p:nvSpPr>
                <p:spPr bwMode="auto">
                  <a:xfrm>
                    <a:off x="2214" y="11"/>
                    <a:ext cx="90" cy="78"/>
                  </a:xfrm>
                  <a:custGeom>
                    <a:avLst/>
                    <a:gdLst>
                      <a:gd name="T0" fmla="*/ 78 w 90"/>
                      <a:gd name="T1" fmla="*/ 57 h 78"/>
                      <a:gd name="T2" fmla="*/ 45 w 90"/>
                      <a:gd name="T3" fmla="*/ 57 h 78"/>
                      <a:gd name="T4" fmla="*/ 89 w 90"/>
                      <a:gd name="T5" fmla="*/ 78 h 78"/>
                      <a:gd name="T6" fmla="*/ 78 w 90"/>
                      <a:gd name="T7" fmla="*/ 57 h 7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0"/>
                      <a:gd name="T13" fmla="*/ 0 h 78"/>
                      <a:gd name="T14" fmla="*/ 90 w 90"/>
                      <a:gd name="T15" fmla="*/ 78 h 7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0" h="78">
                        <a:moveTo>
                          <a:pt x="78" y="57"/>
                        </a:moveTo>
                        <a:lnTo>
                          <a:pt x="45" y="57"/>
                        </a:lnTo>
                        <a:lnTo>
                          <a:pt x="89" y="78"/>
                        </a:lnTo>
                        <a:lnTo>
                          <a:pt x="78" y="57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42" name="组合 416"/>
                <p:cNvGrpSpPr>
                  <a:grpSpLocks/>
                </p:cNvGrpSpPr>
                <p:nvPr/>
              </p:nvGrpSpPr>
              <p:grpSpPr bwMode="auto">
                <a:xfrm>
                  <a:off x="2289" y="716"/>
                  <a:ext cx="5689" cy="2"/>
                  <a:chOff x="2289" y="716"/>
                  <a:chExt cx="5689" cy="2"/>
                </a:xfrm>
              </p:grpSpPr>
              <p:sp>
                <p:nvSpPr>
                  <p:cNvPr id="19587" name="任意多边形 417"/>
                  <p:cNvSpPr>
                    <a:spLocks/>
                  </p:cNvSpPr>
                  <p:nvPr/>
                </p:nvSpPr>
                <p:spPr bwMode="auto">
                  <a:xfrm>
                    <a:off x="2289" y="716"/>
                    <a:ext cx="5689" cy="2"/>
                  </a:xfrm>
                  <a:custGeom>
                    <a:avLst/>
                    <a:gdLst>
                      <a:gd name="T0" fmla="*/ -15 w 5689"/>
                      <a:gd name="T1" fmla="*/ 0 h 2"/>
                      <a:gd name="T2" fmla="*/ 5635 w 5689"/>
                      <a:gd name="T3" fmla="*/ 0 h 2"/>
                      <a:gd name="T4" fmla="*/ 0 60000 65536"/>
                      <a:gd name="T5" fmla="*/ 0 60000 65536"/>
                      <a:gd name="T6" fmla="*/ 0 w 5689"/>
                      <a:gd name="T7" fmla="*/ 0 h 2"/>
                      <a:gd name="T8" fmla="*/ 5689 w 5689"/>
                      <a:gd name="T9" fmla="*/ 2 h 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5689" h="2">
                        <a:moveTo>
                          <a:pt x="-15" y="0"/>
                        </a:moveTo>
                        <a:lnTo>
                          <a:pt x="5635" y="0"/>
                        </a:lnTo>
                      </a:path>
                    </a:pathLst>
                  </a:custGeom>
                  <a:noFill/>
                  <a:ln w="5753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43" name="组合 418"/>
                <p:cNvGrpSpPr>
                  <a:grpSpLocks/>
                </p:cNvGrpSpPr>
                <p:nvPr/>
              </p:nvGrpSpPr>
              <p:grpSpPr bwMode="auto">
                <a:xfrm>
                  <a:off x="7839" y="687"/>
                  <a:ext cx="122" cy="58"/>
                  <a:chOff x="7839" y="687"/>
                  <a:chExt cx="122" cy="58"/>
                </a:xfrm>
              </p:grpSpPr>
              <p:sp>
                <p:nvSpPr>
                  <p:cNvPr id="19586" name="任意多边形 419"/>
                  <p:cNvSpPr>
                    <a:spLocks/>
                  </p:cNvSpPr>
                  <p:nvPr/>
                </p:nvSpPr>
                <p:spPr bwMode="auto">
                  <a:xfrm>
                    <a:off x="7839" y="687"/>
                    <a:ext cx="122" cy="58"/>
                  </a:xfrm>
                  <a:custGeom>
                    <a:avLst/>
                    <a:gdLst>
                      <a:gd name="T0" fmla="*/ 0 w 122"/>
                      <a:gd name="T1" fmla="*/ 0 h 58"/>
                      <a:gd name="T2" fmla="*/ 25 w 122"/>
                      <a:gd name="T3" fmla="*/ 29 h 58"/>
                      <a:gd name="T4" fmla="*/ 0 w 122"/>
                      <a:gd name="T5" fmla="*/ 58 h 58"/>
                      <a:gd name="T6" fmla="*/ 121 w 122"/>
                      <a:gd name="T7" fmla="*/ 29 h 58"/>
                      <a:gd name="T8" fmla="*/ 0 w 122"/>
                      <a:gd name="T9" fmla="*/ 0 h 5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2"/>
                      <a:gd name="T16" fmla="*/ 0 h 58"/>
                      <a:gd name="T17" fmla="*/ 122 w 122"/>
                      <a:gd name="T18" fmla="*/ 58 h 5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2" h="58">
                        <a:moveTo>
                          <a:pt x="0" y="0"/>
                        </a:moveTo>
                        <a:lnTo>
                          <a:pt x="25" y="29"/>
                        </a:lnTo>
                        <a:lnTo>
                          <a:pt x="0" y="58"/>
                        </a:lnTo>
                        <a:lnTo>
                          <a:pt x="121" y="2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44" name="组合 420"/>
                <p:cNvGrpSpPr>
                  <a:grpSpLocks/>
                </p:cNvGrpSpPr>
                <p:nvPr/>
              </p:nvGrpSpPr>
              <p:grpSpPr bwMode="auto">
                <a:xfrm>
                  <a:off x="2280" y="366"/>
                  <a:ext cx="751" cy="351"/>
                  <a:chOff x="2280" y="366"/>
                  <a:chExt cx="751" cy="351"/>
                </a:xfrm>
              </p:grpSpPr>
              <p:sp>
                <p:nvSpPr>
                  <p:cNvPr id="19585" name="任意多边形 421"/>
                  <p:cNvSpPr>
                    <a:spLocks/>
                  </p:cNvSpPr>
                  <p:nvPr/>
                </p:nvSpPr>
                <p:spPr bwMode="auto">
                  <a:xfrm>
                    <a:off x="2280" y="366"/>
                    <a:ext cx="751" cy="351"/>
                  </a:xfrm>
                  <a:custGeom>
                    <a:avLst/>
                    <a:gdLst>
                      <a:gd name="T0" fmla="*/ -15 w 751"/>
                      <a:gd name="T1" fmla="*/ 0 h 351"/>
                      <a:gd name="T2" fmla="*/ -12 w 751"/>
                      <a:gd name="T3" fmla="*/ 0 h 351"/>
                      <a:gd name="T4" fmla="*/ -5 w 751"/>
                      <a:gd name="T5" fmla="*/ 0 h 351"/>
                      <a:gd name="T6" fmla="*/ 8 w 751"/>
                      <a:gd name="T7" fmla="*/ 0 h 351"/>
                      <a:gd name="T8" fmla="*/ 73 w 751"/>
                      <a:gd name="T9" fmla="*/ 7 h 351"/>
                      <a:gd name="T10" fmla="*/ 136 w 751"/>
                      <a:gd name="T11" fmla="*/ 18 h 351"/>
                      <a:gd name="T12" fmla="*/ 213 w 751"/>
                      <a:gd name="T13" fmla="*/ 38 h 351"/>
                      <a:gd name="T14" fmla="*/ 302 w 751"/>
                      <a:gd name="T15" fmla="*/ 69 h 351"/>
                      <a:gd name="T16" fmla="*/ 400 w 751"/>
                      <a:gd name="T17" fmla="*/ 113 h 351"/>
                      <a:gd name="T18" fmla="*/ 506 w 751"/>
                      <a:gd name="T19" fmla="*/ 173 h 351"/>
                      <a:gd name="T20" fmla="*/ 561 w 751"/>
                      <a:gd name="T21" fmla="*/ 210 h 351"/>
                      <a:gd name="T22" fmla="*/ 616 w 751"/>
                      <a:gd name="T23" fmla="*/ 251 h 351"/>
                      <a:gd name="T24" fmla="*/ 673 w 751"/>
                      <a:gd name="T25" fmla="*/ 298 h 351"/>
                      <a:gd name="T26" fmla="*/ 731 w 751"/>
                      <a:gd name="T27" fmla="*/ 350 h 35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51"/>
                      <a:gd name="T43" fmla="*/ 0 h 351"/>
                      <a:gd name="T44" fmla="*/ 751 w 751"/>
                      <a:gd name="T45" fmla="*/ 351 h 35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51" h="351">
                        <a:moveTo>
                          <a:pt x="-15" y="0"/>
                        </a:moveTo>
                        <a:lnTo>
                          <a:pt x="-12" y="0"/>
                        </a:lnTo>
                        <a:lnTo>
                          <a:pt x="-5" y="0"/>
                        </a:lnTo>
                        <a:lnTo>
                          <a:pt x="8" y="0"/>
                        </a:lnTo>
                        <a:lnTo>
                          <a:pt x="73" y="7"/>
                        </a:lnTo>
                        <a:lnTo>
                          <a:pt x="136" y="18"/>
                        </a:lnTo>
                        <a:lnTo>
                          <a:pt x="213" y="38"/>
                        </a:lnTo>
                        <a:lnTo>
                          <a:pt x="302" y="69"/>
                        </a:lnTo>
                        <a:lnTo>
                          <a:pt x="400" y="113"/>
                        </a:lnTo>
                        <a:lnTo>
                          <a:pt x="506" y="173"/>
                        </a:lnTo>
                        <a:lnTo>
                          <a:pt x="561" y="210"/>
                        </a:lnTo>
                        <a:lnTo>
                          <a:pt x="616" y="251"/>
                        </a:lnTo>
                        <a:lnTo>
                          <a:pt x="673" y="298"/>
                        </a:lnTo>
                        <a:lnTo>
                          <a:pt x="731" y="350"/>
                        </a:lnTo>
                      </a:path>
                    </a:pathLst>
                  </a:custGeom>
                  <a:noFill/>
                  <a:ln w="15310" cmpd="sng">
                    <a:solidFill>
                      <a:srgbClr val="EC008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45" name="组合 422"/>
                <p:cNvGrpSpPr>
                  <a:grpSpLocks/>
                </p:cNvGrpSpPr>
                <p:nvPr/>
              </p:nvGrpSpPr>
              <p:grpSpPr bwMode="auto">
                <a:xfrm>
                  <a:off x="6789" y="716"/>
                  <a:ext cx="757" cy="351"/>
                  <a:chOff x="6789" y="716"/>
                  <a:chExt cx="757" cy="351"/>
                </a:xfrm>
              </p:grpSpPr>
              <p:sp>
                <p:nvSpPr>
                  <p:cNvPr id="19584" name="任意多边形 423"/>
                  <p:cNvSpPr>
                    <a:spLocks/>
                  </p:cNvSpPr>
                  <p:nvPr/>
                </p:nvSpPr>
                <p:spPr bwMode="auto">
                  <a:xfrm>
                    <a:off x="6789" y="716"/>
                    <a:ext cx="757" cy="351"/>
                  </a:xfrm>
                  <a:custGeom>
                    <a:avLst/>
                    <a:gdLst>
                      <a:gd name="T0" fmla="*/ -46 w 757"/>
                      <a:gd name="T1" fmla="*/ 350 h 351"/>
                      <a:gd name="T2" fmla="*/ -43 w 757"/>
                      <a:gd name="T3" fmla="*/ 350 h 351"/>
                      <a:gd name="T4" fmla="*/ -35 w 757"/>
                      <a:gd name="T5" fmla="*/ 350 h 351"/>
                      <a:gd name="T6" fmla="*/ -23 w 757"/>
                      <a:gd name="T7" fmla="*/ 350 h 351"/>
                      <a:gd name="T8" fmla="*/ 43 w 757"/>
                      <a:gd name="T9" fmla="*/ 344 h 351"/>
                      <a:gd name="T10" fmla="*/ 107 w 757"/>
                      <a:gd name="T11" fmla="*/ 332 h 351"/>
                      <a:gd name="T12" fmla="*/ 185 w 757"/>
                      <a:gd name="T13" fmla="*/ 312 h 351"/>
                      <a:gd name="T14" fmla="*/ 275 w 757"/>
                      <a:gd name="T15" fmla="*/ 282 h 351"/>
                      <a:gd name="T16" fmla="*/ 373 w 757"/>
                      <a:gd name="T17" fmla="*/ 237 h 351"/>
                      <a:gd name="T18" fmla="*/ 480 w 757"/>
                      <a:gd name="T19" fmla="*/ 177 h 351"/>
                      <a:gd name="T20" fmla="*/ 535 w 757"/>
                      <a:gd name="T21" fmla="*/ 141 h 351"/>
                      <a:gd name="T22" fmla="*/ 591 w 757"/>
                      <a:gd name="T23" fmla="*/ 99 h 351"/>
                      <a:gd name="T24" fmla="*/ 648 w 757"/>
                      <a:gd name="T25" fmla="*/ 52 h 351"/>
                      <a:gd name="T26" fmla="*/ 706 w 757"/>
                      <a:gd name="T27" fmla="*/ 0 h 35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57"/>
                      <a:gd name="T43" fmla="*/ 0 h 351"/>
                      <a:gd name="T44" fmla="*/ 757 w 757"/>
                      <a:gd name="T45" fmla="*/ 351 h 35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57" h="351">
                        <a:moveTo>
                          <a:pt x="-46" y="350"/>
                        </a:moveTo>
                        <a:lnTo>
                          <a:pt x="-43" y="350"/>
                        </a:lnTo>
                        <a:lnTo>
                          <a:pt x="-35" y="350"/>
                        </a:lnTo>
                        <a:lnTo>
                          <a:pt x="-23" y="350"/>
                        </a:lnTo>
                        <a:lnTo>
                          <a:pt x="43" y="344"/>
                        </a:lnTo>
                        <a:lnTo>
                          <a:pt x="107" y="332"/>
                        </a:lnTo>
                        <a:lnTo>
                          <a:pt x="185" y="312"/>
                        </a:lnTo>
                        <a:lnTo>
                          <a:pt x="275" y="282"/>
                        </a:lnTo>
                        <a:lnTo>
                          <a:pt x="373" y="237"/>
                        </a:lnTo>
                        <a:lnTo>
                          <a:pt x="480" y="177"/>
                        </a:lnTo>
                        <a:lnTo>
                          <a:pt x="535" y="141"/>
                        </a:lnTo>
                        <a:lnTo>
                          <a:pt x="591" y="99"/>
                        </a:lnTo>
                        <a:lnTo>
                          <a:pt x="648" y="52"/>
                        </a:lnTo>
                        <a:lnTo>
                          <a:pt x="706" y="0"/>
                        </a:lnTo>
                      </a:path>
                    </a:pathLst>
                  </a:custGeom>
                  <a:noFill/>
                  <a:ln w="15311" cmpd="sng">
                    <a:solidFill>
                      <a:srgbClr val="EC008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46" name="组合 424"/>
                <p:cNvGrpSpPr>
                  <a:grpSpLocks/>
                </p:cNvGrpSpPr>
                <p:nvPr/>
              </p:nvGrpSpPr>
              <p:grpSpPr bwMode="auto">
                <a:xfrm>
                  <a:off x="6038" y="716"/>
                  <a:ext cx="751" cy="351"/>
                  <a:chOff x="6038" y="716"/>
                  <a:chExt cx="751" cy="351"/>
                </a:xfrm>
              </p:grpSpPr>
              <p:sp>
                <p:nvSpPr>
                  <p:cNvPr id="19583" name="任意多边形 425"/>
                  <p:cNvSpPr>
                    <a:spLocks/>
                  </p:cNvSpPr>
                  <p:nvPr/>
                </p:nvSpPr>
                <p:spPr bwMode="auto">
                  <a:xfrm>
                    <a:off x="6038" y="716"/>
                    <a:ext cx="751" cy="351"/>
                  </a:xfrm>
                  <a:custGeom>
                    <a:avLst/>
                    <a:gdLst>
                      <a:gd name="T0" fmla="*/ 705 w 751"/>
                      <a:gd name="T1" fmla="*/ 350 h 351"/>
                      <a:gd name="T2" fmla="*/ 703 w 751"/>
                      <a:gd name="T3" fmla="*/ 351 h 351"/>
                      <a:gd name="T4" fmla="*/ 695 w 751"/>
                      <a:gd name="T5" fmla="*/ 351 h 351"/>
                      <a:gd name="T6" fmla="*/ 682 w 751"/>
                      <a:gd name="T7" fmla="*/ 350 h 351"/>
                      <a:gd name="T8" fmla="*/ 616 w 751"/>
                      <a:gd name="T9" fmla="*/ 345 h 351"/>
                      <a:gd name="T10" fmla="*/ 552 w 751"/>
                      <a:gd name="T11" fmla="*/ 333 h 351"/>
                      <a:gd name="T12" fmla="*/ 475 w 751"/>
                      <a:gd name="T13" fmla="*/ 314 h 351"/>
                      <a:gd name="T14" fmla="*/ 386 w 751"/>
                      <a:gd name="T15" fmla="*/ 283 h 351"/>
                      <a:gd name="T16" fmla="*/ 288 w 751"/>
                      <a:gd name="T17" fmla="*/ 238 h 351"/>
                      <a:gd name="T18" fmla="*/ 183 w 751"/>
                      <a:gd name="T19" fmla="*/ 178 h 351"/>
                      <a:gd name="T20" fmla="*/ 129 w 751"/>
                      <a:gd name="T21" fmla="*/ 141 h 351"/>
                      <a:gd name="T22" fmla="*/ 73 w 751"/>
                      <a:gd name="T23" fmla="*/ 99 h 351"/>
                      <a:gd name="T24" fmla="*/ 17 w 751"/>
                      <a:gd name="T25" fmla="*/ 52 h 351"/>
                      <a:gd name="T26" fmla="*/ -40 w 751"/>
                      <a:gd name="T27" fmla="*/ 0 h 35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51"/>
                      <a:gd name="T43" fmla="*/ 0 h 351"/>
                      <a:gd name="T44" fmla="*/ 751 w 751"/>
                      <a:gd name="T45" fmla="*/ 351 h 35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51" h="351">
                        <a:moveTo>
                          <a:pt x="705" y="350"/>
                        </a:moveTo>
                        <a:lnTo>
                          <a:pt x="703" y="351"/>
                        </a:lnTo>
                        <a:lnTo>
                          <a:pt x="695" y="351"/>
                        </a:lnTo>
                        <a:lnTo>
                          <a:pt x="682" y="350"/>
                        </a:lnTo>
                        <a:lnTo>
                          <a:pt x="616" y="345"/>
                        </a:lnTo>
                        <a:lnTo>
                          <a:pt x="552" y="333"/>
                        </a:lnTo>
                        <a:lnTo>
                          <a:pt x="475" y="314"/>
                        </a:lnTo>
                        <a:lnTo>
                          <a:pt x="386" y="283"/>
                        </a:lnTo>
                        <a:lnTo>
                          <a:pt x="288" y="238"/>
                        </a:lnTo>
                        <a:lnTo>
                          <a:pt x="183" y="178"/>
                        </a:lnTo>
                        <a:lnTo>
                          <a:pt x="129" y="141"/>
                        </a:lnTo>
                        <a:lnTo>
                          <a:pt x="73" y="99"/>
                        </a:lnTo>
                        <a:lnTo>
                          <a:pt x="17" y="52"/>
                        </a:lnTo>
                        <a:lnTo>
                          <a:pt x="-40" y="0"/>
                        </a:lnTo>
                      </a:path>
                    </a:pathLst>
                  </a:custGeom>
                  <a:noFill/>
                  <a:ln w="15310" cmpd="sng">
                    <a:solidFill>
                      <a:srgbClr val="EC008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47" name="组合 426"/>
                <p:cNvGrpSpPr>
                  <a:grpSpLocks/>
                </p:cNvGrpSpPr>
                <p:nvPr/>
              </p:nvGrpSpPr>
              <p:grpSpPr bwMode="auto">
                <a:xfrm>
                  <a:off x="3781" y="712"/>
                  <a:ext cx="751" cy="351"/>
                  <a:chOff x="3781" y="712"/>
                  <a:chExt cx="751" cy="351"/>
                </a:xfrm>
              </p:grpSpPr>
              <p:sp>
                <p:nvSpPr>
                  <p:cNvPr id="19582" name="任意多边形 427"/>
                  <p:cNvSpPr>
                    <a:spLocks/>
                  </p:cNvSpPr>
                  <p:nvPr/>
                </p:nvSpPr>
                <p:spPr bwMode="auto">
                  <a:xfrm>
                    <a:off x="3781" y="712"/>
                    <a:ext cx="751" cy="351"/>
                  </a:xfrm>
                  <a:custGeom>
                    <a:avLst/>
                    <a:gdLst>
                      <a:gd name="T0" fmla="*/ -25 w 751"/>
                      <a:gd name="T1" fmla="*/ 350 h 351"/>
                      <a:gd name="T2" fmla="*/ -23 w 751"/>
                      <a:gd name="T3" fmla="*/ 350 h 351"/>
                      <a:gd name="T4" fmla="*/ -15 w 751"/>
                      <a:gd name="T5" fmla="*/ 350 h 351"/>
                      <a:gd name="T6" fmla="*/ -2 w 751"/>
                      <a:gd name="T7" fmla="*/ 350 h 351"/>
                      <a:gd name="T8" fmla="*/ 64 w 751"/>
                      <a:gd name="T9" fmla="*/ 344 h 351"/>
                      <a:gd name="T10" fmla="*/ 128 w 751"/>
                      <a:gd name="T11" fmla="*/ 333 h 351"/>
                      <a:gd name="T12" fmla="*/ 205 w 751"/>
                      <a:gd name="T13" fmla="*/ 313 h 351"/>
                      <a:gd name="T14" fmla="*/ 293 w 751"/>
                      <a:gd name="T15" fmla="*/ 282 h 351"/>
                      <a:gd name="T16" fmla="*/ 391 w 751"/>
                      <a:gd name="T17" fmla="*/ 238 h 351"/>
                      <a:gd name="T18" fmla="*/ 496 w 751"/>
                      <a:gd name="T19" fmla="*/ 178 h 351"/>
                      <a:gd name="T20" fmla="*/ 551 w 751"/>
                      <a:gd name="T21" fmla="*/ 141 h 351"/>
                      <a:gd name="T22" fmla="*/ 607 w 751"/>
                      <a:gd name="T23" fmla="*/ 99 h 351"/>
                      <a:gd name="T24" fmla="*/ 663 w 751"/>
                      <a:gd name="T25" fmla="*/ 52 h 351"/>
                      <a:gd name="T26" fmla="*/ 720 w 751"/>
                      <a:gd name="T27" fmla="*/ 0 h 35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51"/>
                      <a:gd name="T43" fmla="*/ 0 h 351"/>
                      <a:gd name="T44" fmla="*/ 751 w 751"/>
                      <a:gd name="T45" fmla="*/ 351 h 35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51" h="351">
                        <a:moveTo>
                          <a:pt x="-25" y="350"/>
                        </a:moveTo>
                        <a:lnTo>
                          <a:pt x="-23" y="350"/>
                        </a:lnTo>
                        <a:lnTo>
                          <a:pt x="-15" y="350"/>
                        </a:lnTo>
                        <a:lnTo>
                          <a:pt x="-2" y="350"/>
                        </a:lnTo>
                        <a:lnTo>
                          <a:pt x="64" y="344"/>
                        </a:lnTo>
                        <a:lnTo>
                          <a:pt x="128" y="333"/>
                        </a:lnTo>
                        <a:lnTo>
                          <a:pt x="205" y="313"/>
                        </a:lnTo>
                        <a:lnTo>
                          <a:pt x="293" y="282"/>
                        </a:lnTo>
                        <a:lnTo>
                          <a:pt x="391" y="238"/>
                        </a:lnTo>
                        <a:lnTo>
                          <a:pt x="496" y="178"/>
                        </a:lnTo>
                        <a:lnTo>
                          <a:pt x="551" y="141"/>
                        </a:lnTo>
                        <a:lnTo>
                          <a:pt x="607" y="99"/>
                        </a:lnTo>
                        <a:lnTo>
                          <a:pt x="663" y="52"/>
                        </a:lnTo>
                        <a:lnTo>
                          <a:pt x="720" y="0"/>
                        </a:lnTo>
                      </a:path>
                    </a:pathLst>
                  </a:custGeom>
                  <a:noFill/>
                  <a:ln w="15310" cmpd="sng">
                    <a:solidFill>
                      <a:srgbClr val="EC008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48" name="组合 428"/>
                <p:cNvGrpSpPr>
                  <a:grpSpLocks/>
                </p:cNvGrpSpPr>
                <p:nvPr/>
              </p:nvGrpSpPr>
              <p:grpSpPr bwMode="auto">
                <a:xfrm>
                  <a:off x="3031" y="712"/>
                  <a:ext cx="751" cy="351"/>
                  <a:chOff x="3031" y="712"/>
                  <a:chExt cx="751" cy="351"/>
                </a:xfrm>
              </p:grpSpPr>
              <p:sp>
                <p:nvSpPr>
                  <p:cNvPr id="19581" name="任意多边形 429"/>
                  <p:cNvSpPr>
                    <a:spLocks/>
                  </p:cNvSpPr>
                  <p:nvPr/>
                </p:nvSpPr>
                <p:spPr bwMode="auto">
                  <a:xfrm>
                    <a:off x="3031" y="712"/>
                    <a:ext cx="751" cy="351"/>
                  </a:xfrm>
                  <a:custGeom>
                    <a:avLst/>
                    <a:gdLst>
                      <a:gd name="T0" fmla="*/ 725 w 751"/>
                      <a:gd name="T1" fmla="*/ 350 h 351"/>
                      <a:gd name="T2" fmla="*/ 722 w 751"/>
                      <a:gd name="T3" fmla="*/ 350 h 351"/>
                      <a:gd name="T4" fmla="*/ 715 w 751"/>
                      <a:gd name="T5" fmla="*/ 350 h 351"/>
                      <a:gd name="T6" fmla="*/ 702 w 751"/>
                      <a:gd name="T7" fmla="*/ 350 h 351"/>
                      <a:gd name="T8" fmla="*/ 637 w 751"/>
                      <a:gd name="T9" fmla="*/ 344 h 351"/>
                      <a:gd name="T10" fmla="*/ 574 w 751"/>
                      <a:gd name="T11" fmla="*/ 333 h 351"/>
                      <a:gd name="T12" fmla="*/ 497 w 751"/>
                      <a:gd name="T13" fmla="*/ 313 h 351"/>
                      <a:gd name="T14" fmla="*/ 408 w 751"/>
                      <a:gd name="T15" fmla="*/ 282 h 351"/>
                      <a:gd name="T16" fmla="*/ 310 w 751"/>
                      <a:gd name="T17" fmla="*/ 238 h 351"/>
                      <a:gd name="T18" fmla="*/ 204 w 751"/>
                      <a:gd name="T19" fmla="*/ 177 h 351"/>
                      <a:gd name="T20" fmla="*/ 150 w 751"/>
                      <a:gd name="T21" fmla="*/ 141 h 351"/>
                      <a:gd name="T22" fmla="*/ 94 w 751"/>
                      <a:gd name="T23" fmla="*/ 99 h 351"/>
                      <a:gd name="T24" fmla="*/ 37 w 751"/>
                      <a:gd name="T25" fmla="*/ 52 h 351"/>
                      <a:gd name="T26" fmla="*/ -20 w 751"/>
                      <a:gd name="T27" fmla="*/ 0 h 35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51"/>
                      <a:gd name="T43" fmla="*/ 0 h 351"/>
                      <a:gd name="T44" fmla="*/ 751 w 751"/>
                      <a:gd name="T45" fmla="*/ 351 h 35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51" h="351">
                        <a:moveTo>
                          <a:pt x="725" y="350"/>
                        </a:moveTo>
                        <a:lnTo>
                          <a:pt x="722" y="350"/>
                        </a:lnTo>
                        <a:lnTo>
                          <a:pt x="715" y="350"/>
                        </a:lnTo>
                        <a:lnTo>
                          <a:pt x="702" y="350"/>
                        </a:lnTo>
                        <a:lnTo>
                          <a:pt x="637" y="344"/>
                        </a:lnTo>
                        <a:lnTo>
                          <a:pt x="574" y="333"/>
                        </a:lnTo>
                        <a:lnTo>
                          <a:pt x="497" y="313"/>
                        </a:lnTo>
                        <a:lnTo>
                          <a:pt x="408" y="282"/>
                        </a:lnTo>
                        <a:lnTo>
                          <a:pt x="310" y="238"/>
                        </a:lnTo>
                        <a:lnTo>
                          <a:pt x="204" y="177"/>
                        </a:lnTo>
                        <a:lnTo>
                          <a:pt x="150" y="141"/>
                        </a:lnTo>
                        <a:lnTo>
                          <a:pt x="94" y="99"/>
                        </a:lnTo>
                        <a:lnTo>
                          <a:pt x="37" y="52"/>
                        </a:lnTo>
                        <a:lnTo>
                          <a:pt x="-20" y="0"/>
                        </a:lnTo>
                      </a:path>
                    </a:pathLst>
                  </a:custGeom>
                  <a:noFill/>
                  <a:ln w="15310" cmpd="sng">
                    <a:solidFill>
                      <a:srgbClr val="EC008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49" name="组合 430"/>
                <p:cNvGrpSpPr>
                  <a:grpSpLocks/>
                </p:cNvGrpSpPr>
                <p:nvPr/>
              </p:nvGrpSpPr>
              <p:grpSpPr bwMode="auto">
                <a:xfrm>
                  <a:off x="4538" y="366"/>
                  <a:ext cx="751" cy="351"/>
                  <a:chOff x="4538" y="366"/>
                  <a:chExt cx="751" cy="351"/>
                </a:xfrm>
              </p:grpSpPr>
              <p:sp>
                <p:nvSpPr>
                  <p:cNvPr id="19580" name="任意多边形 431"/>
                  <p:cNvSpPr>
                    <a:spLocks/>
                  </p:cNvSpPr>
                  <p:nvPr/>
                </p:nvSpPr>
                <p:spPr bwMode="auto">
                  <a:xfrm>
                    <a:off x="4538" y="366"/>
                    <a:ext cx="751" cy="351"/>
                  </a:xfrm>
                  <a:custGeom>
                    <a:avLst/>
                    <a:gdLst>
                      <a:gd name="T0" fmla="*/ 715 w 751"/>
                      <a:gd name="T1" fmla="*/ 0 h 351"/>
                      <a:gd name="T2" fmla="*/ 712 w 751"/>
                      <a:gd name="T3" fmla="*/ 0 h 351"/>
                      <a:gd name="T4" fmla="*/ 705 w 751"/>
                      <a:gd name="T5" fmla="*/ 0 h 351"/>
                      <a:gd name="T6" fmla="*/ 692 w 751"/>
                      <a:gd name="T7" fmla="*/ 0 h 351"/>
                      <a:gd name="T8" fmla="*/ 627 w 751"/>
                      <a:gd name="T9" fmla="*/ 7 h 351"/>
                      <a:gd name="T10" fmla="*/ 563 w 751"/>
                      <a:gd name="T11" fmla="*/ 18 h 351"/>
                      <a:gd name="T12" fmla="*/ 486 w 751"/>
                      <a:gd name="T13" fmla="*/ 38 h 351"/>
                      <a:gd name="T14" fmla="*/ 397 w 751"/>
                      <a:gd name="T15" fmla="*/ 69 h 351"/>
                      <a:gd name="T16" fmla="*/ 299 w 751"/>
                      <a:gd name="T17" fmla="*/ 113 h 351"/>
                      <a:gd name="T18" fmla="*/ 194 w 751"/>
                      <a:gd name="T19" fmla="*/ 173 h 351"/>
                      <a:gd name="T20" fmla="*/ 139 w 751"/>
                      <a:gd name="T21" fmla="*/ 210 h 351"/>
                      <a:gd name="T22" fmla="*/ 83 w 751"/>
                      <a:gd name="T23" fmla="*/ 251 h 351"/>
                      <a:gd name="T24" fmla="*/ 27 w 751"/>
                      <a:gd name="T25" fmla="*/ 298 h 351"/>
                      <a:gd name="T26" fmla="*/ -31 w 751"/>
                      <a:gd name="T27" fmla="*/ 350 h 35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51"/>
                      <a:gd name="T43" fmla="*/ 0 h 351"/>
                      <a:gd name="T44" fmla="*/ 751 w 751"/>
                      <a:gd name="T45" fmla="*/ 351 h 35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51" h="351">
                        <a:moveTo>
                          <a:pt x="715" y="0"/>
                        </a:moveTo>
                        <a:lnTo>
                          <a:pt x="712" y="0"/>
                        </a:lnTo>
                        <a:lnTo>
                          <a:pt x="705" y="0"/>
                        </a:lnTo>
                        <a:lnTo>
                          <a:pt x="692" y="0"/>
                        </a:lnTo>
                        <a:lnTo>
                          <a:pt x="627" y="7"/>
                        </a:lnTo>
                        <a:lnTo>
                          <a:pt x="563" y="18"/>
                        </a:lnTo>
                        <a:lnTo>
                          <a:pt x="486" y="38"/>
                        </a:lnTo>
                        <a:lnTo>
                          <a:pt x="397" y="69"/>
                        </a:lnTo>
                        <a:lnTo>
                          <a:pt x="299" y="113"/>
                        </a:lnTo>
                        <a:lnTo>
                          <a:pt x="194" y="173"/>
                        </a:lnTo>
                        <a:lnTo>
                          <a:pt x="139" y="210"/>
                        </a:lnTo>
                        <a:lnTo>
                          <a:pt x="83" y="251"/>
                        </a:lnTo>
                        <a:lnTo>
                          <a:pt x="27" y="298"/>
                        </a:lnTo>
                        <a:lnTo>
                          <a:pt x="-31" y="350"/>
                        </a:lnTo>
                      </a:path>
                    </a:pathLst>
                  </a:custGeom>
                  <a:noFill/>
                  <a:ln w="15310" cmpd="sng">
                    <a:solidFill>
                      <a:srgbClr val="EC008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50" name="组合 432"/>
                <p:cNvGrpSpPr>
                  <a:grpSpLocks/>
                </p:cNvGrpSpPr>
                <p:nvPr/>
              </p:nvGrpSpPr>
              <p:grpSpPr bwMode="auto">
                <a:xfrm>
                  <a:off x="5288" y="366"/>
                  <a:ext cx="751" cy="351"/>
                  <a:chOff x="5288" y="366"/>
                  <a:chExt cx="751" cy="351"/>
                </a:xfrm>
              </p:grpSpPr>
              <p:sp>
                <p:nvSpPr>
                  <p:cNvPr id="19579" name="任意多边形 433"/>
                  <p:cNvSpPr>
                    <a:spLocks/>
                  </p:cNvSpPr>
                  <p:nvPr/>
                </p:nvSpPr>
                <p:spPr bwMode="auto">
                  <a:xfrm>
                    <a:off x="5288" y="366"/>
                    <a:ext cx="751" cy="351"/>
                  </a:xfrm>
                  <a:custGeom>
                    <a:avLst/>
                    <a:gdLst>
                      <a:gd name="T0" fmla="*/ -35 w 751"/>
                      <a:gd name="T1" fmla="*/ 0 h 351"/>
                      <a:gd name="T2" fmla="*/ -33 w 751"/>
                      <a:gd name="T3" fmla="*/ 0 h 351"/>
                      <a:gd name="T4" fmla="*/ -25 w 751"/>
                      <a:gd name="T5" fmla="*/ 0 h 351"/>
                      <a:gd name="T6" fmla="*/ -12 w 751"/>
                      <a:gd name="T7" fmla="*/ 0 h 351"/>
                      <a:gd name="T8" fmla="*/ 53 w 751"/>
                      <a:gd name="T9" fmla="*/ 7 h 351"/>
                      <a:gd name="T10" fmla="*/ 117 w 751"/>
                      <a:gd name="T11" fmla="*/ 18 h 351"/>
                      <a:gd name="T12" fmla="*/ 194 w 751"/>
                      <a:gd name="T13" fmla="*/ 38 h 351"/>
                      <a:gd name="T14" fmla="*/ 282 w 751"/>
                      <a:gd name="T15" fmla="*/ 69 h 351"/>
                      <a:gd name="T16" fmla="*/ 380 w 751"/>
                      <a:gd name="T17" fmla="*/ 113 h 351"/>
                      <a:gd name="T18" fmla="*/ 486 w 751"/>
                      <a:gd name="T19" fmla="*/ 173 h 351"/>
                      <a:gd name="T20" fmla="*/ 541 w 751"/>
                      <a:gd name="T21" fmla="*/ 210 h 351"/>
                      <a:gd name="T22" fmla="*/ 596 w 751"/>
                      <a:gd name="T23" fmla="*/ 251 h 351"/>
                      <a:gd name="T24" fmla="*/ 653 w 751"/>
                      <a:gd name="T25" fmla="*/ 298 h 351"/>
                      <a:gd name="T26" fmla="*/ 710 w 751"/>
                      <a:gd name="T27" fmla="*/ 350 h 35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51"/>
                      <a:gd name="T43" fmla="*/ 0 h 351"/>
                      <a:gd name="T44" fmla="*/ 751 w 751"/>
                      <a:gd name="T45" fmla="*/ 351 h 35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51" h="351">
                        <a:moveTo>
                          <a:pt x="-35" y="0"/>
                        </a:moveTo>
                        <a:lnTo>
                          <a:pt x="-33" y="0"/>
                        </a:lnTo>
                        <a:lnTo>
                          <a:pt x="-25" y="0"/>
                        </a:lnTo>
                        <a:lnTo>
                          <a:pt x="-12" y="0"/>
                        </a:lnTo>
                        <a:lnTo>
                          <a:pt x="53" y="7"/>
                        </a:lnTo>
                        <a:lnTo>
                          <a:pt x="117" y="18"/>
                        </a:lnTo>
                        <a:lnTo>
                          <a:pt x="194" y="38"/>
                        </a:lnTo>
                        <a:lnTo>
                          <a:pt x="282" y="69"/>
                        </a:lnTo>
                        <a:lnTo>
                          <a:pt x="380" y="113"/>
                        </a:lnTo>
                        <a:lnTo>
                          <a:pt x="486" y="173"/>
                        </a:lnTo>
                        <a:lnTo>
                          <a:pt x="541" y="210"/>
                        </a:lnTo>
                        <a:lnTo>
                          <a:pt x="596" y="251"/>
                        </a:lnTo>
                        <a:lnTo>
                          <a:pt x="653" y="298"/>
                        </a:lnTo>
                        <a:lnTo>
                          <a:pt x="710" y="350"/>
                        </a:lnTo>
                      </a:path>
                    </a:pathLst>
                  </a:custGeom>
                  <a:noFill/>
                  <a:ln w="15310" cmpd="sng">
                    <a:solidFill>
                      <a:srgbClr val="EC008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51" name="组合 434"/>
                <p:cNvGrpSpPr>
                  <a:grpSpLocks/>
                </p:cNvGrpSpPr>
                <p:nvPr/>
              </p:nvGrpSpPr>
              <p:grpSpPr bwMode="auto">
                <a:xfrm>
                  <a:off x="3031" y="716"/>
                  <a:ext cx="2" cy="1365"/>
                  <a:chOff x="3031" y="716"/>
                  <a:chExt cx="2" cy="1365"/>
                </a:xfrm>
              </p:grpSpPr>
              <p:sp>
                <p:nvSpPr>
                  <p:cNvPr id="19578" name="任意多边形 435"/>
                  <p:cNvSpPr>
                    <a:spLocks/>
                  </p:cNvSpPr>
                  <p:nvPr/>
                </p:nvSpPr>
                <p:spPr bwMode="auto">
                  <a:xfrm>
                    <a:off x="3031" y="716"/>
                    <a:ext cx="2" cy="1365"/>
                  </a:xfrm>
                  <a:custGeom>
                    <a:avLst/>
                    <a:gdLst>
                      <a:gd name="T0" fmla="*/ -20 w 2"/>
                      <a:gd name="T1" fmla="*/ 0 h 1365"/>
                      <a:gd name="T2" fmla="*/ -20 w 2"/>
                      <a:gd name="T3" fmla="*/ 1365 h 1365"/>
                      <a:gd name="T4" fmla="*/ 0 60000 65536"/>
                      <a:gd name="T5" fmla="*/ 0 60000 65536"/>
                      <a:gd name="T6" fmla="*/ 0 w 2"/>
                      <a:gd name="T7" fmla="*/ 0 h 1365"/>
                      <a:gd name="T8" fmla="*/ 2 w 2"/>
                      <a:gd name="T9" fmla="*/ 1365 h 136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" h="1365">
                        <a:moveTo>
                          <a:pt x="-20" y="0"/>
                        </a:moveTo>
                        <a:lnTo>
                          <a:pt x="-20" y="1365"/>
                        </a:lnTo>
                      </a:path>
                    </a:pathLst>
                  </a:custGeom>
                  <a:noFill/>
                  <a:ln w="7620" cmpd="sng">
                    <a:solidFill>
                      <a:srgbClr val="00AEEF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52" name="组合 436"/>
                <p:cNvGrpSpPr>
                  <a:grpSpLocks/>
                </p:cNvGrpSpPr>
                <p:nvPr/>
              </p:nvGrpSpPr>
              <p:grpSpPr bwMode="auto">
                <a:xfrm>
                  <a:off x="4551" y="712"/>
                  <a:ext cx="2" cy="1369"/>
                  <a:chOff x="4551" y="712"/>
                  <a:chExt cx="2" cy="1369"/>
                </a:xfrm>
              </p:grpSpPr>
              <p:sp>
                <p:nvSpPr>
                  <p:cNvPr id="19577" name="任意多边形 437"/>
                  <p:cNvSpPr>
                    <a:spLocks/>
                  </p:cNvSpPr>
                  <p:nvPr/>
                </p:nvSpPr>
                <p:spPr bwMode="auto">
                  <a:xfrm>
                    <a:off x="4551" y="712"/>
                    <a:ext cx="2" cy="1369"/>
                  </a:xfrm>
                  <a:custGeom>
                    <a:avLst/>
                    <a:gdLst>
                      <a:gd name="T0" fmla="*/ -30 w 2"/>
                      <a:gd name="T1" fmla="*/ 0 h 1369"/>
                      <a:gd name="T2" fmla="*/ -30 w 2"/>
                      <a:gd name="T3" fmla="*/ 1369 h 1369"/>
                      <a:gd name="T4" fmla="*/ 0 60000 65536"/>
                      <a:gd name="T5" fmla="*/ 0 60000 65536"/>
                      <a:gd name="T6" fmla="*/ 0 w 2"/>
                      <a:gd name="T7" fmla="*/ 0 h 1369"/>
                      <a:gd name="T8" fmla="*/ 2 w 2"/>
                      <a:gd name="T9" fmla="*/ 1369 h 13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" h="1369">
                        <a:moveTo>
                          <a:pt x="-30" y="0"/>
                        </a:moveTo>
                        <a:lnTo>
                          <a:pt x="-30" y="1369"/>
                        </a:lnTo>
                      </a:path>
                    </a:pathLst>
                  </a:custGeom>
                  <a:noFill/>
                  <a:ln w="7620" cmpd="sng">
                    <a:solidFill>
                      <a:srgbClr val="00AEEF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53" name="组合 438"/>
                <p:cNvGrpSpPr>
                  <a:grpSpLocks/>
                </p:cNvGrpSpPr>
                <p:nvPr/>
              </p:nvGrpSpPr>
              <p:grpSpPr bwMode="auto">
                <a:xfrm>
                  <a:off x="2974" y="680"/>
                  <a:ext cx="77" cy="74"/>
                  <a:chOff x="2974" y="680"/>
                  <a:chExt cx="77" cy="74"/>
                </a:xfrm>
              </p:grpSpPr>
              <p:sp>
                <p:nvSpPr>
                  <p:cNvPr id="19576" name="任意多边形 439"/>
                  <p:cNvSpPr>
                    <a:spLocks/>
                  </p:cNvSpPr>
                  <p:nvPr/>
                </p:nvSpPr>
                <p:spPr bwMode="auto">
                  <a:xfrm>
                    <a:off x="2974" y="680"/>
                    <a:ext cx="77" cy="74"/>
                  </a:xfrm>
                  <a:custGeom>
                    <a:avLst/>
                    <a:gdLst>
                      <a:gd name="T0" fmla="*/ 22 w 77"/>
                      <a:gd name="T1" fmla="*/ 0 h 74"/>
                      <a:gd name="T2" fmla="*/ 6 w 77"/>
                      <a:gd name="T3" fmla="*/ 14 h 74"/>
                      <a:gd name="T4" fmla="*/ 0 w 77"/>
                      <a:gd name="T5" fmla="*/ 36 h 74"/>
                      <a:gd name="T6" fmla="*/ 4 w 77"/>
                      <a:gd name="T7" fmla="*/ 52 h 74"/>
                      <a:gd name="T8" fmla="*/ 18 w 77"/>
                      <a:gd name="T9" fmla="*/ 68 h 74"/>
                      <a:gd name="T10" fmla="*/ 40 w 77"/>
                      <a:gd name="T11" fmla="*/ 74 h 74"/>
                      <a:gd name="T12" fmla="*/ 58 w 77"/>
                      <a:gd name="T13" fmla="*/ 68 h 74"/>
                      <a:gd name="T14" fmla="*/ 72 w 77"/>
                      <a:gd name="T15" fmla="*/ 52 h 74"/>
                      <a:gd name="T16" fmla="*/ 76 w 77"/>
                      <a:gd name="T17" fmla="*/ 28 h 74"/>
                      <a:gd name="T18" fmla="*/ 68 w 77"/>
                      <a:gd name="T19" fmla="*/ 12 h 74"/>
                      <a:gd name="T20" fmla="*/ 50 w 77"/>
                      <a:gd name="T21" fmla="*/ 2 h 74"/>
                      <a:gd name="T22" fmla="*/ 22 w 77"/>
                      <a:gd name="T23" fmla="*/ 0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7"/>
                      <a:gd name="T37" fmla="*/ 0 h 74"/>
                      <a:gd name="T38" fmla="*/ 77 w 7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7" h="74">
                        <a:moveTo>
                          <a:pt x="22" y="0"/>
                        </a:moveTo>
                        <a:lnTo>
                          <a:pt x="6" y="14"/>
                        </a:lnTo>
                        <a:lnTo>
                          <a:pt x="0" y="36"/>
                        </a:lnTo>
                        <a:lnTo>
                          <a:pt x="4" y="52"/>
                        </a:lnTo>
                        <a:lnTo>
                          <a:pt x="18" y="68"/>
                        </a:lnTo>
                        <a:lnTo>
                          <a:pt x="40" y="74"/>
                        </a:lnTo>
                        <a:lnTo>
                          <a:pt x="58" y="68"/>
                        </a:lnTo>
                        <a:lnTo>
                          <a:pt x="72" y="52"/>
                        </a:lnTo>
                        <a:lnTo>
                          <a:pt x="76" y="28"/>
                        </a:lnTo>
                        <a:lnTo>
                          <a:pt x="68" y="12"/>
                        </a:lnTo>
                        <a:lnTo>
                          <a:pt x="50" y="2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54" name="组合 440"/>
                <p:cNvGrpSpPr>
                  <a:grpSpLocks/>
                </p:cNvGrpSpPr>
                <p:nvPr/>
              </p:nvGrpSpPr>
              <p:grpSpPr bwMode="auto">
                <a:xfrm>
                  <a:off x="2994" y="680"/>
                  <a:ext cx="77" cy="74"/>
                  <a:chOff x="2994" y="680"/>
                  <a:chExt cx="77" cy="74"/>
                </a:xfrm>
              </p:grpSpPr>
              <p:sp>
                <p:nvSpPr>
                  <p:cNvPr id="19575" name="任意多边形 441"/>
                  <p:cNvSpPr>
                    <a:spLocks/>
                  </p:cNvSpPr>
                  <p:nvPr/>
                </p:nvSpPr>
                <p:spPr bwMode="auto">
                  <a:xfrm>
                    <a:off x="2994" y="680"/>
                    <a:ext cx="77" cy="74"/>
                  </a:xfrm>
                  <a:custGeom>
                    <a:avLst/>
                    <a:gdLst>
                      <a:gd name="T0" fmla="*/ -20 w 77"/>
                      <a:gd name="T1" fmla="*/ 36 h 74"/>
                      <a:gd name="T2" fmla="*/ -14 w 77"/>
                      <a:gd name="T3" fmla="*/ 14 h 74"/>
                      <a:gd name="T4" fmla="*/ 2 w 77"/>
                      <a:gd name="T5" fmla="*/ 0 h 74"/>
                      <a:gd name="T6" fmla="*/ 30 w 77"/>
                      <a:gd name="T7" fmla="*/ 2 h 74"/>
                      <a:gd name="T8" fmla="*/ 48 w 77"/>
                      <a:gd name="T9" fmla="*/ 12 h 74"/>
                      <a:gd name="T10" fmla="*/ 56 w 77"/>
                      <a:gd name="T11" fmla="*/ 28 h 74"/>
                      <a:gd name="T12" fmla="*/ 52 w 77"/>
                      <a:gd name="T13" fmla="*/ 52 h 74"/>
                      <a:gd name="T14" fmla="*/ 38 w 77"/>
                      <a:gd name="T15" fmla="*/ 68 h 74"/>
                      <a:gd name="T16" fmla="*/ 20 w 77"/>
                      <a:gd name="T17" fmla="*/ 74 h 74"/>
                      <a:gd name="T18" fmla="*/ -2 w 77"/>
                      <a:gd name="T19" fmla="*/ 68 h 74"/>
                      <a:gd name="T20" fmla="*/ -16 w 77"/>
                      <a:gd name="T21" fmla="*/ 52 h 74"/>
                      <a:gd name="T22" fmla="*/ -20 w 77"/>
                      <a:gd name="T23" fmla="*/ 36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7"/>
                      <a:gd name="T37" fmla="*/ 0 h 74"/>
                      <a:gd name="T38" fmla="*/ 77 w 7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7" h="74">
                        <a:moveTo>
                          <a:pt x="-20" y="36"/>
                        </a:moveTo>
                        <a:lnTo>
                          <a:pt x="-14" y="14"/>
                        </a:lnTo>
                        <a:lnTo>
                          <a:pt x="2" y="0"/>
                        </a:lnTo>
                        <a:lnTo>
                          <a:pt x="30" y="2"/>
                        </a:lnTo>
                        <a:lnTo>
                          <a:pt x="48" y="12"/>
                        </a:lnTo>
                        <a:lnTo>
                          <a:pt x="56" y="28"/>
                        </a:lnTo>
                        <a:lnTo>
                          <a:pt x="52" y="52"/>
                        </a:lnTo>
                        <a:lnTo>
                          <a:pt x="38" y="68"/>
                        </a:lnTo>
                        <a:lnTo>
                          <a:pt x="20" y="74"/>
                        </a:lnTo>
                        <a:lnTo>
                          <a:pt x="-2" y="68"/>
                        </a:lnTo>
                        <a:lnTo>
                          <a:pt x="-16" y="52"/>
                        </a:lnTo>
                        <a:lnTo>
                          <a:pt x="-20" y="36"/>
                        </a:lnTo>
                        <a:close/>
                      </a:path>
                    </a:pathLst>
                  </a:custGeom>
                  <a:noFill/>
                  <a:ln w="12659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55" name="组合 442"/>
                <p:cNvGrpSpPr>
                  <a:grpSpLocks/>
                </p:cNvGrpSpPr>
                <p:nvPr/>
              </p:nvGrpSpPr>
              <p:grpSpPr bwMode="auto">
                <a:xfrm>
                  <a:off x="4479" y="680"/>
                  <a:ext cx="77" cy="74"/>
                  <a:chOff x="4479" y="680"/>
                  <a:chExt cx="77" cy="74"/>
                </a:xfrm>
              </p:grpSpPr>
              <p:sp>
                <p:nvSpPr>
                  <p:cNvPr id="19574" name="任意多边形 443"/>
                  <p:cNvSpPr>
                    <a:spLocks/>
                  </p:cNvSpPr>
                  <p:nvPr/>
                </p:nvSpPr>
                <p:spPr bwMode="auto">
                  <a:xfrm>
                    <a:off x="4479" y="680"/>
                    <a:ext cx="77" cy="74"/>
                  </a:xfrm>
                  <a:custGeom>
                    <a:avLst/>
                    <a:gdLst>
                      <a:gd name="T0" fmla="*/ 22 w 77"/>
                      <a:gd name="T1" fmla="*/ 0 h 74"/>
                      <a:gd name="T2" fmla="*/ 6 w 77"/>
                      <a:gd name="T3" fmla="*/ 14 h 74"/>
                      <a:gd name="T4" fmla="*/ 0 w 77"/>
                      <a:gd name="T5" fmla="*/ 36 h 74"/>
                      <a:gd name="T6" fmla="*/ 4 w 77"/>
                      <a:gd name="T7" fmla="*/ 52 h 74"/>
                      <a:gd name="T8" fmla="*/ 18 w 77"/>
                      <a:gd name="T9" fmla="*/ 68 h 74"/>
                      <a:gd name="T10" fmla="*/ 39 w 77"/>
                      <a:gd name="T11" fmla="*/ 74 h 74"/>
                      <a:gd name="T12" fmla="*/ 58 w 77"/>
                      <a:gd name="T13" fmla="*/ 68 h 74"/>
                      <a:gd name="T14" fmla="*/ 71 w 77"/>
                      <a:gd name="T15" fmla="*/ 52 h 74"/>
                      <a:gd name="T16" fmla="*/ 76 w 77"/>
                      <a:gd name="T17" fmla="*/ 28 h 74"/>
                      <a:gd name="T18" fmla="*/ 67 w 77"/>
                      <a:gd name="T19" fmla="*/ 12 h 74"/>
                      <a:gd name="T20" fmla="*/ 50 w 77"/>
                      <a:gd name="T21" fmla="*/ 2 h 74"/>
                      <a:gd name="T22" fmla="*/ 22 w 77"/>
                      <a:gd name="T23" fmla="*/ 0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7"/>
                      <a:gd name="T37" fmla="*/ 0 h 74"/>
                      <a:gd name="T38" fmla="*/ 77 w 7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7" h="74">
                        <a:moveTo>
                          <a:pt x="22" y="0"/>
                        </a:moveTo>
                        <a:lnTo>
                          <a:pt x="6" y="14"/>
                        </a:lnTo>
                        <a:lnTo>
                          <a:pt x="0" y="36"/>
                        </a:lnTo>
                        <a:lnTo>
                          <a:pt x="4" y="52"/>
                        </a:lnTo>
                        <a:lnTo>
                          <a:pt x="18" y="68"/>
                        </a:lnTo>
                        <a:lnTo>
                          <a:pt x="39" y="74"/>
                        </a:lnTo>
                        <a:lnTo>
                          <a:pt x="58" y="68"/>
                        </a:lnTo>
                        <a:lnTo>
                          <a:pt x="71" y="52"/>
                        </a:lnTo>
                        <a:lnTo>
                          <a:pt x="76" y="28"/>
                        </a:lnTo>
                        <a:lnTo>
                          <a:pt x="67" y="12"/>
                        </a:lnTo>
                        <a:lnTo>
                          <a:pt x="50" y="2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56" name="组合 444"/>
                <p:cNvGrpSpPr>
                  <a:grpSpLocks/>
                </p:cNvGrpSpPr>
                <p:nvPr/>
              </p:nvGrpSpPr>
              <p:grpSpPr bwMode="auto">
                <a:xfrm>
                  <a:off x="4509" y="680"/>
                  <a:ext cx="77" cy="74"/>
                  <a:chOff x="4509" y="680"/>
                  <a:chExt cx="77" cy="74"/>
                </a:xfrm>
              </p:grpSpPr>
              <p:sp>
                <p:nvSpPr>
                  <p:cNvPr id="19573" name="任意多边形 445"/>
                  <p:cNvSpPr>
                    <a:spLocks/>
                  </p:cNvSpPr>
                  <p:nvPr/>
                </p:nvSpPr>
                <p:spPr bwMode="auto">
                  <a:xfrm>
                    <a:off x="4509" y="680"/>
                    <a:ext cx="77" cy="74"/>
                  </a:xfrm>
                  <a:custGeom>
                    <a:avLst/>
                    <a:gdLst>
                      <a:gd name="T0" fmla="*/ -30 w 77"/>
                      <a:gd name="T1" fmla="*/ 36 h 74"/>
                      <a:gd name="T2" fmla="*/ -24 w 77"/>
                      <a:gd name="T3" fmla="*/ 14 h 74"/>
                      <a:gd name="T4" fmla="*/ -8 w 77"/>
                      <a:gd name="T5" fmla="*/ 0 h 74"/>
                      <a:gd name="T6" fmla="*/ 20 w 77"/>
                      <a:gd name="T7" fmla="*/ 2 h 74"/>
                      <a:gd name="T8" fmla="*/ 37 w 77"/>
                      <a:gd name="T9" fmla="*/ 12 h 74"/>
                      <a:gd name="T10" fmla="*/ 46 w 77"/>
                      <a:gd name="T11" fmla="*/ 28 h 74"/>
                      <a:gd name="T12" fmla="*/ 41 w 77"/>
                      <a:gd name="T13" fmla="*/ 52 h 74"/>
                      <a:gd name="T14" fmla="*/ 28 w 77"/>
                      <a:gd name="T15" fmla="*/ 68 h 74"/>
                      <a:gd name="T16" fmla="*/ 9 w 77"/>
                      <a:gd name="T17" fmla="*/ 74 h 74"/>
                      <a:gd name="T18" fmla="*/ -12 w 77"/>
                      <a:gd name="T19" fmla="*/ 68 h 74"/>
                      <a:gd name="T20" fmla="*/ -26 w 77"/>
                      <a:gd name="T21" fmla="*/ 52 h 74"/>
                      <a:gd name="T22" fmla="*/ -30 w 77"/>
                      <a:gd name="T23" fmla="*/ 36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7"/>
                      <a:gd name="T37" fmla="*/ 0 h 74"/>
                      <a:gd name="T38" fmla="*/ 77 w 7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7" h="74">
                        <a:moveTo>
                          <a:pt x="-30" y="36"/>
                        </a:moveTo>
                        <a:lnTo>
                          <a:pt x="-24" y="14"/>
                        </a:lnTo>
                        <a:lnTo>
                          <a:pt x="-8" y="0"/>
                        </a:lnTo>
                        <a:lnTo>
                          <a:pt x="20" y="2"/>
                        </a:lnTo>
                        <a:lnTo>
                          <a:pt x="37" y="12"/>
                        </a:lnTo>
                        <a:lnTo>
                          <a:pt x="46" y="28"/>
                        </a:lnTo>
                        <a:lnTo>
                          <a:pt x="41" y="52"/>
                        </a:lnTo>
                        <a:lnTo>
                          <a:pt x="28" y="68"/>
                        </a:lnTo>
                        <a:lnTo>
                          <a:pt x="9" y="74"/>
                        </a:lnTo>
                        <a:lnTo>
                          <a:pt x="-12" y="68"/>
                        </a:lnTo>
                        <a:lnTo>
                          <a:pt x="-26" y="52"/>
                        </a:lnTo>
                        <a:lnTo>
                          <a:pt x="-30" y="36"/>
                        </a:lnTo>
                        <a:close/>
                      </a:path>
                    </a:pathLst>
                  </a:custGeom>
                  <a:noFill/>
                  <a:ln w="12659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57" name="组合 446"/>
                <p:cNvGrpSpPr>
                  <a:grpSpLocks/>
                </p:cNvGrpSpPr>
                <p:nvPr/>
              </p:nvGrpSpPr>
              <p:grpSpPr bwMode="auto">
                <a:xfrm>
                  <a:off x="3716" y="1025"/>
                  <a:ext cx="77" cy="74"/>
                  <a:chOff x="3716" y="1025"/>
                  <a:chExt cx="77" cy="74"/>
                </a:xfrm>
              </p:grpSpPr>
              <p:sp>
                <p:nvSpPr>
                  <p:cNvPr id="19572" name="任意多边形 447"/>
                  <p:cNvSpPr>
                    <a:spLocks/>
                  </p:cNvSpPr>
                  <p:nvPr/>
                </p:nvSpPr>
                <p:spPr bwMode="auto">
                  <a:xfrm>
                    <a:off x="3716" y="1025"/>
                    <a:ext cx="77" cy="74"/>
                  </a:xfrm>
                  <a:custGeom>
                    <a:avLst/>
                    <a:gdLst>
                      <a:gd name="T0" fmla="*/ 23 w 77"/>
                      <a:gd name="T1" fmla="*/ 0 h 74"/>
                      <a:gd name="T2" fmla="*/ 6 w 77"/>
                      <a:gd name="T3" fmla="*/ 14 h 74"/>
                      <a:gd name="T4" fmla="*/ 0 w 77"/>
                      <a:gd name="T5" fmla="*/ 36 h 74"/>
                      <a:gd name="T6" fmla="*/ 4 w 77"/>
                      <a:gd name="T7" fmla="*/ 52 h 74"/>
                      <a:gd name="T8" fmla="*/ 18 w 77"/>
                      <a:gd name="T9" fmla="*/ 68 h 74"/>
                      <a:gd name="T10" fmla="*/ 40 w 77"/>
                      <a:gd name="T11" fmla="*/ 74 h 74"/>
                      <a:gd name="T12" fmla="*/ 59 w 77"/>
                      <a:gd name="T13" fmla="*/ 68 h 74"/>
                      <a:gd name="T14" fmla="*/ 72 w 77"/>
                      <a:gd name="T15" fmla="*/ 52 h 74"/>
                      <a:gd name="T16" fmla="*/ 76 w 77"/>
                      <a:gd name="T17" fmla="*/ 28 h 74"/>
                      <a:gd name="T18" fmla="*/ 68 w 77"/>
                      <a:gd name="T19" fmla="*/ 12 h 74"/>
                      <a:gd name="T20" fmla="*/ 50 w 77"/>
                      <a:gd name="T21" fmla="*/ 2 h 74"/>
                      <a:gd name="T22" fmla="*/ 23 w 77"/>
                      <a:gd name="T23" fmla="*/ 0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7"/>
                      <a:gd name="T37" fmla="*/ 0 h 74"/>
                      <a:gd name="T38" fmla="*/ 77 w 7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7" h="74">
                        <a:moveTo>
                          <a:pt x="23" y="0"/>
                        </a:moveTo>
                        <a:lnTo>
                          <a:pt x="6" y="14"/>
                        </a:lnTo>
                        <a:lnTo>
                          <a:pt x="0" y="36"/>
                        </a:lnTo>
                        <a:lnTo>
                          <a:pt x="4" y="52"/>
                        </a:lnTo>
                        <a:lnTo>
                          <a:pt x="18" y="68"/>
                        </a:lnTo>
                        <a:lnTo>
                          <a:pt x="40" y="74"/>
                        </a:lnTo>
                        <a:lnTo>
                          <a:pt x="59" y="68"/>
                        </a:lnTo>
                        <a:lnTo>
                          <a:pt x="72" y="52"/>
                        </a:lnTo>
                        <a:lnTo>
                          <a:pt x="76" y="28"/>
                        </a:lnTo>
                        <a:lnTo>
                          <a:pt x="68" y="12"/>
                        </a:lnTo>
                        <a:lnTo>
                          <a:pt x="50" y="2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58" name="组合 448"/>
                <p:cNvGrpSpPr>
                  <a:grpSpLocks/>
                </p:cNvGrpSpPr>
                <p:nvPr/>
              </p:nvGrpSpPr>
              <p:grpSpPr bwMode="auto">
                <a:xfrm>
                  <a:off x="3741" y="1025"/>
                  <a:ext cx="77" cy="74"/>
                  <a:chOff x="3741" y="1025"/>
                  <a:chExt cx="77" cy="74"/>
                </a:xfrm>
              </p:grpSpPr>
              <p:sp>
                <p:nvSpPr>
                  <p:cNvPr id="19571" name="任意多边形 449"/>
                  <p:cNvSpPr>
                    <a:spLocks/>
                  </p:cNvSpPr>
                  <p:nvPr/>
                </p:nvSpPr>
                <p:spPr bwMode="auto">
                  <a:xfrm>
                    <a:off x="3741" y="1025"/>
                    <a:ext cx="77" cy="74"/>
                  </a:xfrm>
                  <a:custGeom>
                    <a:avLst/>
                    <a:gdLst>
                      <a:gd name="T0" fmla="*/ -25 w 77"/>
                      <a:gd name="T1" fmla="*/ 36 h 74"/>
                      <a:gd name="T2" fmla="*/ -19 w 77"/>
                      <a:gd name="T3" fmla="*/ 14 h 74"/>
                      <a:gd name="T4" fmla="*/ -2 w 77"/>
                      <a:gd name="T5" fmla="*/ 0 h 74"/>
                      <a:gd name="T6" fmla="*/ 25 w 77"/>
                      <a:gd name="T7" fmla="*/ 2 h 74"/>
                      <a:gd name="T8" fmla="*/ 43 w 77"/>
                      <a:gd name="T9" fmla="*/ 12 h 74"/>
                      <a:gd name="T10" fmla="*/ 51 w 77"/>
                      <a:gd name="T11" fmla="*/ 28 h 74"/>
                      <a:gd name="T12" fmla="*/ 47 w 77"/>
                      <a:gd name="T13" fmla="*/ 52 h 74"/>
                      <a:gd name="T14" fmla="*/ 34 w 77"/>
                      <a:gd name="T15" fmla="*/ 68 h 74"/>
                      <a:gd name="T16" fmla="*/ 15 w 77"/>
                      <a:gd name="T17" fmla="*/ 74 h 74"/>
                      <a:gd name="T18" fmla="*/ -7 w 77"/>
                      <a:gd name="T19" fmla="*/ 68 h 74"/>
                      <a:gd name="T20" fmla="*/ -21 w 77"/>
                      <a:gd name="T21" fmla="*/ 52 h 74"/>
                      <a:gd name="T22" fmla="*/ -25 w 77"/>
                      <a:gd name="T23" fmla="*/ 36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7"/>
                      <a:gd name="T37" fmla="*/ 0 h 74"/>
                      <a:gd name="T38" fmla="*/ 77 w 7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7" h="74">
                        <a:moveTo>
                          <a:pt x="-25" y="36"/>
                        </a:moveTo>
                        <a:lnTo>
                          <a:pt x="-19" y="14"/>
                        </a:lnTo>
                        <a:lnTo>
                          <a:pt x="-2" y="0"/>
                        </a:lnTo>
                        <a:lnTo>
                          <a:pt x="25" y="2"/>
                        </a:lnTo>
                        <a:lnTo>
                          <a:pt x="43" y="12"/>
                        </a:lnTo>
                        <a:lnTo>
                          <a:pt x="51" y="28"/>
                        </a:lnTo>
                        <a:lnTo>
                          <a:pt x="47" y="52"/>
                        </a:lnTo>
                        <a:lnTo>
                          <a:pt x="34" y="68"/>
                        </a:lnTo>
                        <a:lnTo>
                          <a:pt x="15" y="74"/>
                        </a:lnTo>
                        <a:lnTo>
                          <a:pt x="-7" y="68"/>
                        </a:lnTo>
                        <a:lnTo>
                          <a:pt x="-21" y="52"/>
                        </a:lnTo>
                        <a:lnTo>
                          <a:pt x="-25" y="36"/>
                        </a:lnTo>
                        <a:close/>
                      </a:path>
                    </a:pathLst>
                  </a:custGeom>
                  <a:noFill/>
                  <a:ln w="12659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59" name="组合 450"/>
                <p:cNvGrpSpPr>
                  <a:grpSpLocks/>
                </p:cNvGrpSpPr>
                <p:nvPr/>
              </p:nvGrpSpPr>
              <p:grpSpPr bwMode="auto">
                <a:xfrm>
                  <a:off x="2974" y="2045"/>
                  <a:ext cx="77" cy="74"/>
                  <a:chOff x="2974" y="2045"/>
                  <a:chExt cx="77" cy="74"/>
                </a:xfrm>
              </p:grpSpPr>
              <p:sp>
                <p:nvSpPr>
                  <p:cNvPr id="19570" name="任意多边形 451"/>
                  <p:cNvSpPr>
                    <a:spLocks/>
                  </p:cNvSpPr>
                  <p:nvPr/>
                </p:nvSpPr>
                <p:spPr bwMode="auto">
                  <a:xfrm>
                    <a:off x="2974" y="2045"/>
                    <a:ext cx="77" cy="74"/>
                  </a:xfrm>
                  <a:custGeom>
                    <a:avLst/>
                    <a:gdLst>
                      <a:gd name="T0" fmla="*/ 22 w 77"/>
                      <a:gd name="T1" fmla="*/ 0 h 74"/>
                      <a:gd name="T2" fmla="*/ 6 w 77"/>
                      <a:gd name="T3" fmla="*/ 14 h 74"/>
                      <a:gd name="T4" fmla="*/ 0 w 77"/>
                      <a:gd name="T5" fmla="*/ 36 h 74"/>
                      <a:gd name="T6" fmla="*/ 4 w 77"/>
                      <a:gd name="T7" fmla="*/ 52 h 74"/>
                      <a:gd name="T8" fmla="*/ 18 w 77"/>
                      <a:gd name="T9" fmla="*/ 68 h 74"/>
                      <a:gd name="T10" fmla="*/ 40 w 77"/>
                      <a:gd name="T11" fmla="*/ 74 h 74"/>
                      <a:gd name="T12" fmla="*/ 58 w 77"/>
                      <a:gd name="T13" fmla="*/ 68 h 74"/>
                      <a:gd name="T14" fmla="*/ 72 w 77"/>
                      <a:gd name="T15" fmla="*/ 52 h 74"/>
                      <a:gd name="T16" fmla="*/ 76 w 77"/>
                      <a:gd name="T17" fmla="*/ 27 h 74"/>
                      <a:gd name="T18" fmla="*/ 68 w 77"/>
                      <a:gd name="T19" fmla="*/ 12 h 74"/>
                      <a:gd name="T20" fmla="*/ 50 w 77"/>
                      <a:gd name="T21" fmla="*/ 2 h 74"/>
                      <a:gd name="T22" fmla="*/ 22 w 77"/>
                      <a:gd name="T23" fmla="*/ 0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7"/>
                      <a:gd name="T37" fmla="*/ 0 h 74"/>
                      <a:gd name="T38" fmla="*/ 77 w 7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7" h="74">
                        <a:moveTo>
                          <a:pt x="22" y="0"/>
                        </a:moveTo>
                        <a:lnTo>
                          <a:pt x="6" y="14"/>
                        </a:lnTo>
                        <a:lnTo>
                          <a:pt x="0" y="36"/>
                        </a:lnTo>
                        <a:lnTo>
                          <a:pt x="4" y="52"/>
                        </a:lnTo>
                        <a:lnTo>
                          <a:pt x="18" y="68"/>
                        </a:lnTo>
                        <a:lnTo>
                          <a:pt x="40" y="74"/>
                        </a:lnTo>
                        <a:lnTo>
                          <a:pt x="58" y="68"/>
                        </a:lnTo>
                        <a:lnTo>
                          <a:pt x="72" y="52"/>
                        </a:lnTo>
                        <a:lnTo>
                          <a:pt x="76" y="27"/>
                        </a:lnTo>
                        <a:lnTo>
                          <a:pt x="68" y="12"/>
                        </a:lnTo>
                        <a:lnTo>
                          <a:pt x="50" y="2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60" name="组合 452"/>
                <p:cNvGrpSpPr>
                  <a:grpSpLocks/>
                </p:cNvGrpSpPr>
                <p:nvPr/>
              </p:nvGrpSpPr>
              <p:grpSpPr bwMode="auto">
                <a:xfrm>
                  <a:off x="2994" y="2045"/>
                  <a:ext cx="77" cy="74"/>
                  <a:chOff x="2994" y="2045"/>
                  <a:chExt cx="77" cy="74"/>
                </a:xfrm>
              </p:grpSpPr>
              <p:sp>
                <p:nvSpPr>
                  <p:cNvPr id="19569" name="任意多边形 453"/>
                  <p:cNvSpPr>
                    <a:spLocks/>
                  </p:cNvSpPr>
                  <p:nvPr/>
                </p:nvSpPr>
                <p:spPr bwMode="auto">
                  <a:xfrm>
                    <a:off x="2994" y="2045"/>
                    <a:ext cx="77" cy="74"/>
                  </a:xfrm>
                  <a:custGeom>
                    <a:avLst/>
                    <a:gdLst>
                      <a:gd name="T0" fmla="*/ -20 w 77"/>
                      <a:gd name="T1" fmla="*/ 36 h 74"/>
                      <a:gd name="T2" fmla="*/ -14 w 77"/>
                      <a:gd name="T3" fmla="*/ 14 h 74"/>
                      <a:gd name="T4" fmla="*/ 2 w 77"/>
                      <a:gd name="T5" fmla="*/ 0 h 74"/>
                      <a:gd name="T6" fmla="*/ 30 w 77"/>
                      <a:gd name="T7" fmla="*/ 2 h 74"/>
                      <a:gd name="T8" fmla="*/ 48 w 77"/>
                      <a:gd name="T9" fmla="*/ 12 h 74"/>
                      <a:gd name="T10" fmla="*/ 56 w 77"/>
                      <a:gd name="T11" fmla="*/ 27 h 74"/>
                      <a:gd name="T12" fmla="*/ 52 w 77"/>
                      <a:gd name="T13" fmla="*/ 52 h 74"/>
                      <a:gd name="T14" fmla="*/ 38 w 77"/>
                      <a:gd name="T15" fmla="*/ 68 h 74"/>
                      <a:gd name="T16" fmla="*/ 20 w 77"/>
                      <a:gd name="T17" fmla="*/ 74 h 74"/>
                      <a:gd name="T18" fmla="*/ -2 w 77"/>
                      <a:gd name="T19" fmla="*/ 68 h 74"/>
                      <a:gd name="T20" fmla="*/ -16 w 77"/>
                      <a:gd name="T21" fmla="*/ 52 h 74"/>
                      <a:gd name="T22" fmla="*/ -20 w 77"/>
                      <a:gd name="T23" fmla="*/ 36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7"/>
                      <a:gd name="T37" fmla="*/ 0 h 74"/>
                      <a:gd name="T38" fmla="*/ 77 w 7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7" h="74">
                        <a:moveTo>
                          <a:pt x="-20" y="36"/>
                        </a:moveTo>
                        <a:lnTo>
                          <a:pt x="-14" y="14"/>
                        </a:lnTo>
                        <a:lnTo>
                          <a:pt x="2" y="0"/>
                        </a:lnTo>
                        <a:lnTo>
                          <a:pt x="30" y="2"/>
                        </a:lnTo>
                        <a:lnTo>
                          <a:pt x="48" y="12"/>
                        </a:lnTo>
                        <a:lnTo>
                          <a:pt x="56" y="27"/>
                        </a:lnTo>
                        <a:lnTo>
                          <a:pt x="52" y="52"/>
                        </a:lnTo>
                        <a:lnTo>
                          <a:pt x="38" y="68"/>
                        </a:lnTo>
                        <a:lnTo>
                          <a:pt x="20" y="74"/>
                        </a:lnTo>
                        <a:lnTo>
                          <a:pt x="-2" y="68"/>
                        </a:lnTo>
                        <a:lnTo>
                          <a:pt x="-16" y="52"/>
                        </a:lnTo>
                        <a:lnTo>
                          <a:pt x="-20" y="36"/>
                        </a:lnTo>
                        <a:close/>
                      </a:path>
                    </a:pathLst>
                  </a:custGeom>
                  <a:noFill/>
                  <a:ln w="12659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61" name="组合 454"/>
                <p:cNvGrpSpPr>
                  <a:grpSpLocks/>
                </p:cNvGrpSpPr>
                <p:nvPr/>
              </p:nvGrpSpPr>
              <p:grpSpPr bwMode="auto">
                <a:xfrm>
                  <a:off x="4479" y="2045"/>
                  <a:ext cx="77" cy="74"/>
                  <a:chOff x="4479" y="2045"/>
                  <a:chExt cx="77" cy="74"/>
                </a:xfrm>
              </p:grpSpPr>
              <p:sp>
                <p:nvSpPr>
                  <p:cNvPr id="19568" name="任意多边形 455"/>
                  <p:cNvSpPr>
                    <a:spLocks/>
                  </p:cNvSpPr>
                  <p:nvPr/>
                </p:nvSpPr>
                <p:spPr bwMode="auto">
                  <a:xfrm>
                    <a:off x="4479" y="2045"/>
                    <a:ext cx="77" cy="74"/>
                  </a:xfrm>
                  <a:custGeom>
                    <a:avLst/>
                    <a:gdLst>
                      <a:gd name="T0" fmla="*/ 22 w 77"/>
                      <a:gd name="T1" fmla="*/ 0 h 74"/>
                      <a:gd name="T2" fmla="*/ 6 w 77"/>
                      <a:gd name="T3" fmla="*/ 14 h 74"/>
                      <a:gd name="T4" fmla="*/ 0 w 77"/>
                      <a:gd name="T5" fmla="*/ 36 h 74"/>
                      <a:gd name="T6" fmla="*/ 4 w 77"/>
                      <a:gd name="T7" fmla="*/ 52 h 74"/>
                      <a:gd name="T8" fmla="*/ 18 w 77"/>
                      <a:gd name="T9" fmla="*/ 68 h 74"/>
                      <a:gd name="T10" fmla="*/ 39 w 77"/>
                      <a:gd name="T11" fmla="*/ 74 h 74"/>
                      <a:gd name="T12" fmla="*/ 58 w 77"/>
                      <a:gd name="T13" fmla="*/ 68 h 74"/>
                      <a:gd name="T14" fmla="*/ 71 w 77"/>
                      <a:gd name="T15" fmla="*/ 52 h 74"/>
                      <a:gd name="T16" fmla="*/ 76 w 77"/>
                      <a:gd name="T17" fmla="*/ 27 h 74"/>
                      <a:gd name="T18" fmla="*/ 67 w 77"/>
                      <a:gd name="T19" fmla="*/ 12 h 74"/>
                      <a:gd name="T20" fmla="*/ 50 w 77"/>
                      <a:gd name="T21" fmla="*/ 2 h 74"/>
                      <a:gd name="T22" fmla="*/ 22 w 77"/>
                      <a:gd name="T23" fmla="*/ 0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7"/>
                      <a:gd name="T37" fmla="*/ 0 h 74"/>
                      <a:gd name="T38" fmla="*/ 77 w 7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7" h="74">
                        <a:moveTo>
                          <a:pt x="22" y="0"/>
                        </a:moveTo>
                        <a:lnTo>
                          <a:pt x="6" y="14"/>
                        </a:lnTo>
                        <a:lnTo>
                          <a:pt x="0" y="36"/>
                        </a:lnTo>
                        <a:lnTo>
                          <a:pt x="4" y="52"/>
                        </a:lnTo>
                        <a:lnTo>
                          <a:pt x="18" y="68"/>
                        </a:lnTo>
                        <a:lnTo>
                          <a:pt x="39" y="74"/>
                        </a:lnTo>
                        <a:lnTo>
                          <a:pt x="58" y="68"/>
                        </a:lnTo>
                        <a:lnTo>
                          <a:pt x="71" y="52"/>
                        </a:lnTo>
                        <a:lnTo>
                          <a:pt x="76" y="27"/>
                        </a:lnTo>
                        <a:lnTo>
                          <a:pt x="67" y="12"/>
                        </a:lnTo>
                        <a:lnTo>
                          <a:pt x="50" y="2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62" name="组合 456"/>
                <p:cNvGrpSpPr>
                  <a:grpSpLocks/>
                </p:cNvGrpSpPr>
                <p:nvPr/>
              </p:nvGrpSpPr>
              <p:grpSpPr bwMode="auto">
                <a:xfrm>
                  <a:off x="4509" y="2045"/>
                  <a:ext cx="77" cy="74"/>
                  <a:chOff x="4509" y="2045"/>
                  <a:chExt cx="77" cy="74"/>
                </a:xfrm>
              </p:grpSpPr>
              <p:sp>
                <p:nvSpPr>
                  <p:cNvPr id="19567" name="任意多边形 457"/>
                  <p:cNvSpPr>
                    <a:spLocks/>
                  </p:cNvSpPr>
                  <p:nvPr/>
                </p:nvSpPr>
                <p:spPr bwMode="auto">
                  <a:xfrm>
                    <a:off x="4509" y="2045"/>
                    <a:ext cx="77" cy="74"/>
                  </a:xfrm>
                  <a:custGeom>
                    <a:avLst/>
                    <a:gdLst>
                      <a:gd name="T0" fmla="*/ -30 w 77"/>
                      <a:gd name="T1" fmla="*/ 36 h 74"/>
                      <a:gd name="T2" fmla="*/ -24 w 77"/>
                      <a:gd name="T3" fmla="*/ 14 h 74"/>
                      <a:gd name="T4" fmla="*/ -8 w 77"/>
                      <a:gd name="T5" fmla="*/ 0 h 74"/>
                      <a:gd name="T6" fmla="*/ 20 w 77"/>
                      <a:gd name="T7" fmla="*/ 2 h 74"/>
                      <a:gd name="T8" fmla="*/ 37 w 77"/>
                      <a:gd name="T9" fmla="*/ 12 h 74"/>
                      <a:gd name="T10" fmla="*/ 46 w 77"/>
                      <a:gd name="T11" fmla="*/ 27 h 74"/>
                      <a:gd name="T12" fmla="*/ 41 w 77"/>
                      <a:gd name="T13" fmla="*/ 52 h 74"/>
                      <a:gd name="T14" fmla="*/ 28 w 77"/>
                      <a:gd name="T15" fmla="*/ 68 h 74"/>
                      <a:gd name="T16" fmla="*/ 9 w 77"/>
                      <a:gd name="T17" fmla="*/ 74 h 74"/>
                      <a:gd name="T18" fmla="*/ -12 w 77"/>
                      <a:gd name="T19" fmla="*/ 68 h 74"/>
                      <a:gd name="T20" fmla="*/ -26 w 77"/>
                      <a:gd name="T21" fmla="*/ 52 h 74"/>
                      <a:gd name="T22" fmla="*/ -30 w 77"/>
                      <a:gd name="T23" fmla="*/ 36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7"/>
                      <a:gd name="T37" fmla="*/ 0 h 74"/>
                      <a:gd name="T38" fmla="*/ 77 w 7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7" h="74">
                        <a:moveTo>
                          <a:pt x="-30" y="36"/>
                        </a:moveTo>
                        <a:lnTo>
                          <a:pt x="-24" y="14"/>
                        </a:lnTo>
                        <a:lnTo>
                          <a:pt x="-8" y="0"/>
                        </a:lnTo>
                        <a:lnTo>
                          <a:pt x="20" y="2"/>
                        </a:lnTo>
                        <a:lnTo>
                          <a:pt x="37" y="12"/>
                        </a:lnTo>
                        <a:lnTo>
                          <a:pt x="46" y="27"/>
                        </a:lnTo>
                        <a:lnTo>
                          <a:pt x="41" y="52"/>
                        </a:lnTo>
                        <a:lnTo>
                          <a:pt x="28" y="68"/>
                        </a:lnTo>
                        <a:lnTo>
                          <a:pt x="9" y="74"/>
                        </a:lnTo>
                        <a:lnTo>
                          <a:pt x="-12" y="68"/>
                        </a:lnTo>
                        <a:lnTo>
                          <a:pt x="-26" y="52"/>
                        </a:lnTo>
                        <a:lnTo>
                          <a:pt x="-30" y="36"/>
                        </a:lnTo>
                        <a:close/>
                      </a:path>
                    </a:pathLst>
                  </a:custGeom>
                  <a:noFill/>
                  <a:ln w="12659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63" name="组合 458"/>
                <p:cNvGrpSpPr>
                  <a:grpSpLocks/>
                </p:cNvGrpSpPr>
                <p:nvPr/>
              </p:nvGrpSpPr>
              <p:grpSpPr bwMode="auto">
                <a:xfrm>
                  <a:off x="3716" y="2390"/>
                  <a:ext cx="77" cy="74"/>
                  <a:chOff x="3716" y="2390"/>
                  <a:chExt cx="77" cy="74"/>
                </a:xfrm>
              </p:grpSpPr>
              <p:sp>
                <p:nvSpPr>
                  <p:cNvPr id="19566" name="任意多边形 459"/>
                  <p:cNvSpPr>
                    <a:spLocks/>
                  </p:cNvSpPr>
                  <p:nvPr/>
                </p:nvSpPr>
                <p:spPr bwMode="auto">
                  <a:xfrm>
                    <a:off x="3716" y="2390"/>
                    <a:ext cx="77" cy="74"/>
                  </a:xfrm>
                  <a:custGeom>
                    <a:avLst/>
                    <a:gdLst>
                      <a:gd name="T0" fmla="*/ 23 w 77"/>
                      <a:gd name="T1" fmla="*/ 0 h 74"/>
                      <a:gd name="T2" fmla="*/ 6 w 77"/>
                      <a:gd name="T3" fmla="*/ 14 h 74"/>
                      <a:gd name="T4" fmla="*/ 0 w 77"/>
                      <a:gd name="T5" fmla="*/ 36 h 74"/>
                      <a:gd name="T6" fmla="*/ 4 w 77"/>
                      <a:gd name="T7" fmla="*/ 52 h 74"/>
                      <a:gd name="T8" fmla="*/ 18 w 77"/>
                      <a:gd name="T9" fmla="*/ 68 h 74"/>
                      <a:gd name="T10" fmla="*/ 40 w 77"/>
                      <a:gd name="T11" fmla="*/ 74 h 74"/>
                      <a:gd name="T12" fmla="*/ 59 w 77"/>
                      <a:gd name="T13" fmla="*/ 68 h 74"/>
                      <a:gd name="T14" fmla="*/ 72 w 77"/>
                      <a:gd name="T15" fmla="*/ 52 h 74"/>
                      <a:gd name="T16" fmla="*/ 76 w 77"/>
                      <a:gd name="T17" fmla="*/ 27 h 74"/>
                      <a:gd name="T18" fmla="*/ 68 w 77"/>
                      <a:gd name="T19" fmla="*/ 12 h 74"/>
                      <a:gd name="T20" fmla="*/ 50 w 77"/>
                      <a:gd name="T21" fmla="*/ 2 h 74"/>
                      <a:gd name="T22" fmla="*/ 23 w 77"/>
                      <a:gd name="T23" fmla="*/ 0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7"/>
                      <a:gd name="T37" fmla="*/ 0 h 74"/>
                      <a:gd name="T38" fmla="*/ 77 w 7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7" h="74">
                        <a:moveTo>
                          <a:pt x="23" y="0"/>
                        </a:moveTo>
                        <a:lnTo>
                          <a:pt x="6" y="14"/>
                        </a:lnTo>
                        <a:lnTo>
                          <a:pt x="0" y="36"/>
                        </a:lnTo>
                        <a:lnTo>
                          <a:pt x="4" y="52"/>
                        </a:lnTo>
                        <a:lnTo>
                          <a:pt x="18" y="68"/>
                        </a:lnTo>
                        <a:lnTo>
                          <a:pt x="40" y="74"/>
                        </a:lnTo>
                        <a:lnTo>
                          <a:pt x="59" y="68"/>
                        </a:lnTo>
                        <a:lnTo>
                          <a:pt x="72" y="52"/>
                        </a:lnTo>
                        <a:lnTo>
                          <a:pt x="76" y="27"/>
                        </a:lnTo>
                        <a:lnTo>
                          <a:pt x="68" y="12"/>
                        </a:lnTo>
                        <a:lnTo>
                          <a:pt x="50" y="2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mpd="sng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64" name="组合 460"/>
                <p:cNvGrpSpPr>
                  <a:grpSpLocks/>
                </p:cNvGrpSpPr>
                <p:nvPr/>
              </p:nvGrpSpPr>
              <p:grpSpPr bwMode="auto">
                <a:xfrm>
                  <a:off x="3741" y="2390"/>
                  <a:ext cx="77" cy="74"/>
                  <a:chOff x="3741" y="2390"/>
                  <a:chExt cx="77" cy="74"/>
                </a:xfrm>
              </p:grpSpPr>
              <p:sp>
                <p:nvSpPr>
                  <p:cNvPr id="19565" name="任意多边形 461"/>
                  <p:cNvSpPr>
                    <a:spLocks/>
                  </p:cNvSpPr>
                  <p:nvPr/>
                </p:nvSpPr>
                <p:spPr bwMode="auto">
                  <a:xfrm>
                    <a:off x="3741" y="2390"/>
                    <a:ext cx="77" cy="74"/>
                  </a:xfrm>
                  <a:custGeom>
                    <a:avLst/>
                    <a:gdLst>
                      <a:gd name="T0" fmla="*/ -25 w 77"/>
                      <a:gd name="T1" fmla="*/ 36 h 74"/>
                      <a:gd name="T2" fmla="*/ -19 w 77"/>
                      <a:gd name="T3" fmla="*/ 14 h 74"/>
                      <a:gd name="T4" fmla="*/ -2 w 77"/>
                      <a:gd name="T5" fmla="*/ 0 h 74"/>
                      <a:gd name="T6" fmla="*/ 25 w 77"/>
                      <a:gd name="T7" fmla="*/ 2 h 74"/>
                      <a:gd name="T8" fmla="*/ 43 w 77"/>
                      <a:gd name="T9" fmla="*/ 12 h 74"/>
                      <a:gd name="T10" fmla="*/ 51 w 77"/>
                      <a:gd name="T11" fmla="*/ 27 h 74"/>
                      <a:gd name="T12" fmla="*/ 47 w 77"/>
                      <a:gd name="T13" fmla="*/ 52 h 74"/>
                      <a:gd name="T14" fmla="*/ 34 w 77"/>
                      <a:gd name="T15" fmla="*/ 68 h 74"/>
                      <a:gd name="T16" fmla="*/ 15 w 77"/>
                      <a:gd name="T17" fmla="*/ 74 h 74"/>
                      <a:gd name="T18" fmla="*/ -7 w 77"/>
                      <a:gd name="T19" fmla="*/ 68 h 74"/>
                      <a:gd name="T20" fmla="*/ -21 w 77"/>
                      <a:gd name="T21" fmla="*/ 52 h 74"/>
                      <a:gd name="T22" fmla="*/ -25 w 77"/>
                      <a:gd name="T23" fmla="*/ 36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7"/>
                      <a:gd name="T37" fmla="*/ 0 h 74"/>
                      <a:gd name="T38" fmla="*/ 77 w 7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7" h="74">
                        <a:moveTo>
                          <a:pt x="-25" y="36"/>
                        </a:moveTo>
                        <a:lnTo>
                          <a:pt x="-19" y="14"/>
                        </a:lnTo>
                        <a:lnTo>
                          <a:pt x="-2" y="0"/>
                        </a:lnTo>
                        <a:lnTo>
                          <a:pt x="25" y="2"/>
                        </a:lnTo>
                        <a:lnTo>
                          <a:pt x="43" y="12"/>
                        </a:lnTo>
                        <a:lnTo>
                          <a:pt x="51" y="27"/>
                        </a:lnTo>
                        <a:lnTo>
                          <a:pt x="47" y="52"/>
                        </a:lnTo>
                        <a:lnTo>
                          <a:pt x="34" y="68"/>
                        </a:lnTo>
                        <a:lnTo>
                          <a:pt x="15" y="74"/>
                        </a:lnTo>
                        <a:lnTo>
                          <a:pt x="-7" y="68"/>
                        </a:lnTo>
                        <a:lnTo>
                          <a:pt x="-21" y="52"/>
                        </a:lnTo>
                        <a:lnTo>
                          <a:pt x="-25" y="36"/>
                        </a:lnTo>
                        <a:close/>
                      </a:path>
                    </a:pathLst>
                  </a:custGeom>
                  <a:noFill/>
                  <a:ln w="12659" cmpd="sng">
                    <a:solidFill>
                      <a:srgbClr val="231F2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463" name="文本框 462"/>
              <p:cNvSpPr txBox="1">
                <a:spLocks noChangeArrowheads="1"/>
              </p:cNvSpPr>
              <p:nvPr/>
            </p:nvSpPr>
            <p:spPr bwMode="auto">
              <a:xfrm>
                <a:off x="7395" y="35962"/>
                <a:ext cx="332" cy="5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 i="1"/>
                  <a:t>y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19464" name="文本框 463"/>
              <p:cNvSpPr txBox="1">
                <a:spLocks noChangeArrowheads="1"/>
              </p:cNvSpPr>
              <p:nvPr/>
            </p:nvSpPr>
            <p:spPr bwMode="auto">
              <a:xfrm>
                <a:off x="13560" y="36562"/>
                <a:ext cx="332" cy="5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 i="1"/>
                  <a:t>x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19465" name="文本框 464"/>
              <p:cNvSpPr txBox="1">
                <a:spLocks noChangeArrowheads="1"/>
              </p:cNvSpPr>
              <p:nvPr/>
            </p:nvSpPr>
            <p:spPr bwMode="auto">
              <a:xfrm>
                <a:off x="7425" y="36637"/>
                <a:ext cx="332" cy="5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 i="1"/>
                  <a:t>O</a:t>
                </a:r>
                <a:endParaRPr lang="en-US" altLang="zh-CN">
                  <a:latin typeface="Arial" charset="0"/>
                </a:endParaRPr>
              </a:p>
            </p:txBody>
          </p:sp>
        </p:grpSp>
        <p:sp>
          <p:nvSpPr>
            <p:cNvPr id="19461" name="文本框 1201"/>
            <p:cNvSpPr txBox="1">
              <a:spLocks noChangeArrowheads="1"/>
            </p:cNvSpPr>
            <p:nvPr/>
          </p:nvSpPr>
          <p:spPr bwMode="auto">
            <a:xfrm>
              <a:off x="9255" y="39119"/>
              <a:ext cx="1440" cy="5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altLang="zh-CN" sz="1000"/>
            </a:p>
            <a:p>
              <a:endParaRPr lang="en-US" altLang="zh-CN">
                <a:latin typeface="Arial" charset="0"/>
              </a:endParaRPr>
            </a:p>
          </p:txBody>
        </p:sp>
      </p:grpSp>
      <p:sp>
        <p:nvSpPr>
          <p:cNvPr id="38103" name="矩形 22"/>
          <p:cNvSpPr>
            <a:spLocks noChangeArrowheads="1"/>
          </p:cNvSpPr>
          <p:nvPr/>
        </p:nvSpPr>
        <p:spPr bwMode="auto">
          <a:xfrm>
            <a:off x="755650" y="4437063"/>
            <a:ext cx="77771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kumimoji="1" lang="zh-CN" altLang="en-US" sz="2800" b="1">
                <a:latin typeface="Arial" charset="0"/>
              </a:rPr>
              <a:t>对于一个绳波，每个质点随时间都此起彼伏的在与传播方向垂直的方向上做振动，如对其拍摄，则拍照的这一时刻，参与波动的每个质点偏离平衡位置的情况定格下来了</a:t>
            </a:r>
            <a:r>
              <a:rPr kumimoji="1" lang="zh-CN" altLang="en-US" sz="2800" b="1">
                <a:latin typeface="Arial" charset="0"/>
                <a:sym typeface="Symbol" pitchFamily="18" charset="2"/>
              </a:rPr>
              <a:t></a:t>
            </a:r>
            <a:r>
              <a:rPr kumimoji="1" lang="zh-CN" altLang="en-US" sz="2800" b="1">
                <a:latin typeface="Arial" charset="0"/>
              </a:rPr>
              <a:t>波形图。</a:t>
            </a:r>
            <a:r>
              <a:rPr kumimoji="1" lang="zh-CN" altLang="en-US" sz="2800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8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矩形 22"/>
          <p:cNvSpPr>
            <a:spLocks noChangeArrowheads="1"/>
          </p:cNvSpPr>
          <p:nvPr/>
        </p:nvSpPr>
        <p:spPr bwMode="auto">
          <a:xfrm>
            <a:off x="755650" y="1196975"/>
            <a:ext cx="777716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kumimoji="1" lang="zh-CN" altLang="en-US" sz="2800" b="1">
                <a:latin typeface="Arial" charset="0"/>
              </a:rPr>
              <a:t>如果波的图象是正弦或余弦曲线，这样的波叫简谐波</a:t>
            </a:r>
            <a:r>
              <a:rPr kumimoji="1" lang="zh-CN" altLang="en-US" sz="2800">
                <a:latin typeface="Arial" charset="0"/>
              </a:rPr>
              <a:t> </a:t>
            </a:r>
            <a:r>
              <a:rPr kumimoji="1" lang="zh-CN" altLang="en-US" sz="2800" b="1">
                <a:latin typeface="Arial" charset="0"/>
                <a:sym typeface="Symbol" pitchFamily="18" charset="2"/>
              </a:rPr>
              <a:t></a:t>
            </a:r>
            <a:r>
              <a:rPr kumimoji="1" lang="zh-CN" altLang="en-US" sz="2800" b="1">
                <a:latin typeface="Arial" charset="0"/>
              </a:rPr>
              <a:t>波形图。</a:t>
            </a:r>
            <a:r>
              <a:rPr kumimoji="1" lang="en-US" altLang="zh-CN">
                <a:latin typeface="Arial" charset="0"/>
              </a:rPr>
              <a:t> </a:t>
            </a:r>
          </a:p>
        </p:txBody>
      </p:sp>
      <p:sp>
        <p:nvSpPr>
          <p:cNvPr id="38918" name="矩形 22"/>
          <p:cNvSpPr>
            <a:spLocks noChangeArrowheads="1"/>
          </p:cNvSpPr>
          <p:nvPr/>
        </p:nvSpPr>
        <p:spPr bwMode="auto">
          <a:xfrm>
            <a:off x="900113" y="2420938"/>
            <a:ext cx="777716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kumimoji="1" lang="zh-CN" altLang="en-US" sz="2800" b="1">
                <a:latin typeface="Arial" charset="0"/>
              </a:rPr>
              <a:t>可以证明，介质中有简谐波传播时，介质中的质点都在做简谐运动 。</a:t>
            </a:r>
          </a:p>
        </p:txBody>
      </p:sp>
      <p:grpSp>
        <p:nvGrpSpPr>
          <p:cNvPr id="38919" name="组合 1200"/>
          <p:cNvGrpSpPr>
            <a:grpSpLocks/>
          </p:cNvGrpSpPr>
          <p:nvPr/>
        </p:nvGrpSpPr>
        <p:grpSpPr bwMode="auto">
          <a:xfrm>
            <a:off x="2411413" y="3644900"/>
            <a:ext cx="4633912" cy="2449513"/>
            <a:chOff x="7320" y="44838"/>
            <a:chExt cx="5490" cy="2763"/>
          </a:xfrm>
        </p:grpSpPr>
        <p:sp>
          <p:nvSpPr>
            <p:cNvPr id="20485" name="文本框 1198"/>
            <p:cNvSpPr txBox="1">
              <a:spLocks noChangeArrowheads="1"/>
            </p:cNvSpPr>
            <p:nvPr/>
          </p:nvSpPr>
          <p:spPr bwMode="auto">
            <a:xfrm>
              <a:off x="9390" y="47045"/>
              <a:ext cx="1440" cy="5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altLang="zh-CN" sz="1000"/>
            </a:p>
            <a:p>
              <a:endParaRPr lang="en-US" altLang="zh-CN">
                <a:latin typeface="Arial" charset="0"/>
              </a:endParaRPr>
            </a:p>
          </p:txBody>
        </p:sp>
        <p:pic>
          <p:nvPicPr>
            <p:cNvPr id="20486" name="图片 1199" descr="0febab05c830a3b9f2c039cf99414c5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20" y="44838"/>
              <a:ext cx="5490" cy="2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922" name="矩形 22"/>
          <p:cNvSpPr>
            <a:spLocks noChangeArrowheads="1"/>
          </p:cNvSpPr>
          <p:nvPr/>
        </p:nvSpPr>
        <p:spPr bwMode="auto">
          <a:xfrm>
            <a:off x="684213" y="5416550"/>
            <a:ext cx="777716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kumimoji="1" lang="zh-CN" altLang="en-US" sz="2800" b="1">
                <a:latin typeface="Arial" charset="0"/>
              </a:rPr>
              <a:t>机械波传播的是波源的振动形式。如图所示，在这里就可以具体理解为：波传播的是波形。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8" grpId="0"/>
      <p:bldP spid="389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5"/>
          <p:cNvSpPr txBox="1">
            <a:spLocks noChangeArrowheads="1"/>
          </p:cNvSpPr>
          <p:nvPr/>
        </p:nvSpPr>
        <p:spPr bwMode="auto">
          <a:xfrm>
            <a:off x="179388" y="785813"/>
            <a:ext cx="87884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【</a:t>
            </a:r>
            <a:r>
              <a:rPr lang="zh-CN" altLang="en-US" sz="2800" b="1"/>
              <a:t>例</a:t>
            </a:r>
            <a:r>
              <a:rPr lang="en-US" altLang="zh-CN" sz="2800" b="1"/>
              <a:t>】 </a:t>
            </a:r>
            <a:r>
              <a:rPr lang="zh-CN" altLang="en-US" sz="2800" b="1"/>
              <a:t>如图为一列沿</a:t>
            </a:r>
            <a:r>
              <a:rPr lang="en-US" altLang="zh-CN" sz="2800" b="1" i="1"/>
              <a:t>x</a:t>
            </a:r>
            <a:r>
              <a:rPr lang="zh-CN" altLang="en-US" sz="2800" b="1"/>
              <a:t>轴负方向传播的简谐横波在</a:t>
            </a:r>
            <a:r>
              <a:rPr lang="en-US" altLang="zh-CN" sz="2800" b="1" i="1"/>
              <a:t>t</a:t>
            </a:r>
            <a:r>
              <a:rPr lang="en-US" altLang="zh-CN" sz="2800" b="1"/>
              <a:t>=0</a:t>
            </a:r>
            <a:r>
              <a:rPr lang="zh-CN" altLang="en-US" sz="2800" b="1"/>
              <a:t>时</a:t>
            </a:r>
          </a:p>
          <a:p>
            <a:r>
              <a:rPr lang="zh-CN" altLang="en-US" sz="2800" b="1"/>
              <a:t>的波形图，当</a:t>
            </a:r>
            <a:r>
              <a:rPr lang="en-US" altLang="zh-CN" sz="2800" b="1" i="1"/>
              <a:t>Q</a:t>
            </a:r>
            <a:r>
              <a:rPr lang="zh-CN" altLang="en-US" sz="2800" b="1"/>
              <a:t>点在</a:t>
            </a:r>
            <a:r>
              <a:rPr lang="en-US" altLang="zh-CN" sz="2800" b="1" i="1"/>
              <a:t>t</a:t>
            </a:r>
            <a:r>
              <a:rPr lang="en-US" altLang="zh-CN" sz="2800" b="1"/>
              <a:t>=0</a:t>
            </a:r>
            <a:r>
              <a:rPr lang="zh-CN" altLang="en-US" sz="2800" b="1"/>
              <a:t>时的振动状态传到</a:t>
            </a:r>
            <a:r>
              <a:rPr lang="en-US" altLang="zh-CN" sz="2800" b="1" i="1"/>
              <a:t>P</a:t>
            </a:r>
            <a:r>
              <a:rPr lang="zh-CN" altLang="en-US" sz="2800" b="1"/>
              <a:t>点时。 </a:t>
            </a:r>
          </a:p>
          <a:p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）试求</a:t>
            </a:r>
            <a:r>
              <a:rPr lang="en-US" altLang="zh-CN" sz="2800" b="1"/>
              <a:t>1cm&lt;x&lt;2cm</a:t>
            </a:r>
            <a:r>
              <a:rPr lang="zh-CN" altLang="en-US" sz="2800" b="1"/>
              <a:t>范围内的质点的运动方向。</a:t>
            </a:r>
          </a:p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）试求</a:t>
            </a:r>
            <a:r>
              <a:rPr lang="en-US" altLang="zh-CN" sz="2800" b="1" i="1"/>
              <a:t>Q</a:t>
            </a:r>
            <a:r>
              <a:rPr lang="zh-CN" altLang="en-US" sz="2800" b="1"/>
              <a:t>处的质点此时的位置和加速度方向。</a:t>
            </a:r>
          </a:p>
          <a:p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）此时</a:t>
            </a:r>
            <a:r>
              <a:rPr lang="en-US" altLang="zh-CN" sz="2800" b="1" i="1"/>
              <a:t>Q</a:t>
            </a:r>
            <a:r>
              <a:rPr lang="zh-CN" altLang="en-US" sz="2800" b="1"/>
              <a:t>处的质点此时运动到</a:t>
            </a:r>
            <a:r>
              <a:rPr lang="en-US" altLang="zh-CN" sz="2800" b="1" i="1"/>
              <a:t>P</a:t>
            </a:r>
            <a:r>
              <a:rPr lang="zh-CN" altLang="en-US" sz="2800" b="1"/>
              <a:t>处了吗？</a:t>
            </a:r>
          </a:p>
        </p:txBody>
      </p:sp>
      <p:grpSp>
        <p:nvGrpSpPr>
          <p:cNvPr id="21506" name="组合 1185"/>
          <p:cNvGrpSpPr>
            <a:grpSpLocks/>
          </p:cNvGrpSpPr>
          <p:nvPr/>
        </p:nvGrpSpPr>
        <p:grpSpPr bwMode="auto">
          <a:xfrm>
            <a:off x="5364163" y="3141663"/>
            <a:ext cx="3600450" cy="2093912"/>
            <a:chOff x="10963" y="72085"/>
            <a:chExt cx="3960" cy="2617"/>
          </a:xfrm>
        </p:grpSpPr>
        <p:pic>
          <p:nvPicPr>
            <p:cNvPr id="21510" name="图片 1183" descr="新文档 2017-05-01 17.54.44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963" y="72085"/>
              <a:ext cx="3960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1" name="文本框 1184"/>
            <p:cNvSpPr txBox="1">
              <a:spLocks noChangeArrowheads="1"/>
            </p:cNvSpPr>
            <p:nvPr/>
          </p:nvSpPr>
          <p:spPr bwMode="auto">
            <a:xfrm>
              <a:off x="12120" y="74118"/>
              <a:ext cx="1440" cy="5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>
                <a:latin typeface="Arial" charset="0"/>
              </a:endParaRPr>
            </a:p>
          </p:txBody>
        </p:sp>
      </p:grp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19113" y="3254375"/>
            <a:ext cx="5067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解：（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en-US" altLang="zh-CN" sz="2800" b="1"/>
              <a:t>1cm&lt;</a:t>
            </a:r>
            <a:r>
              <a:rPr lang="en-US" altLang="zh-CN" sz="2800" b="1" i="1"/>
              <a:t>x</a:t>
            </a:r>
            <a:r>
              <a:rPr lang="en-US" altLang="zh-CN" sz="2800" b="1"/>
              <a:t>&lt;2cm</a:t>
            </a:r>
            <a:r>
              <a:rPr lang="zh-CN" altLang="en-US" sz="2800" b="1"/>
              <a:t>范围内的</a:t>
            </a:r>
          </a:p>
          <a:p>
            <a:r>
              <a:rPr lang="zh-CN" altLang="en-US" sz="2800" b="1"/>
              <a:t>质点向</a:t>
            </a:r>
            <a:r>
              <a:rPr lang="en-US" altLang="zh-CN" sz="2800" b="1" i="1"/>
              <a:t>y</a:t>
            </a:r>
            <a:r>
              <a:rPr lang="zh-CN" altLang="en-US" sz="2800" b="1"/>
              <a:t>轴正方向运动</a:t>
            </a:r>
            <a:r>
              <a:rPr lang="zh-CN" altLang="en-US" sz="2800"/>
              <a:t>。</a:t>
            </a:r>
            <a:endParaRPr lang="en-US" altLang="zh-CN" sz="2800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68313" y="4221163"/>
            <a:ext cx="5619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 i="1"/>
              <a:t>Q</a:t>
            </a:r>
            <a:r>
              <a:rPr lang="zh-CN" altLang="en-US" sz="2800" b="1"/>
              <a:t>处质点此时正在波谷位置，</a:t>
            </a:r>
          </a:p>
          <a:p>
            <a:r>
              <a:rPr lang="zh-CN" altLang="en-US" sz="2800" b="1"/>
              <a:t>加速度沿</a:t>
            </a:r>
            <a:r>
              <a:rPr lang="en-US" altLang="zh-CN" sz="2800" b="1" i="1"/>
              <a:t>y</a:t>
            </a:r>
            <a:r>
              <a:rPr lang="zh-CN" altLang="en-US" sz="2800" b="1"/>
              <a:t>轴的正方向。 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468313" y="5157788"/>
            <a:ext cx="82200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）波传播的是振动的形式和能量，质点并不随波</a:t>
            </a:r>
          </a:p>
          <a:p>
            <a:r>
              <a:rPr lang="zh-CN" altLang="en-US" sz="2800" b="1"/>
              <a:t>迁移，</a:t>
            </a:r>
            <a:r>
              <a:rPr lang="en-US" altLang="zh-CN" sz="2800" b="1" i="1"/>
              <a:t>Q</a:t>
            </a:r>
            <a:r>
              <a:rPr lang="zh-CN" altLang="en-US" sz="2800" b="1"/>
              <a:t>处的质点不会运动到</a:t>
            </a:r>
            <a:r>
              <a:rPr lang="en-US" altLang="zh-CN" sz="2800" b="1" i="1"/>
              <a:t>P</a:t>
            </a:r>
            <a:r>
              <a:rPr lang="zh-CN" altLang="en-US" sz="2800" b="1"/>
              <a:t>处，它一直是在自己</a:t>
            </a:r>
          </a:p>
          <a:p>
            <a:r>
              <a:rPr lang="zh-CN" altLang="en-US" sz="2800" b="1"/>
              <a:t>的平衡位置附近运动。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/>
      <p:bldP spid="39946" grpId="0"/>
      <p:bldP spid="399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矩形 22"/>
          <p:cNvSpPr>
            <a:spLocks noChangeArrowheads="1"/>
          </p:cNvSpPr>
          <p:nvPr/>
        </p:nvSpPr>
        <p:spPr bwMode="auto">
          <a:xfrm>
            <a:off x="323850" y="908050"/>
            <a:ext cx="777716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>
                <a:latin typeface="Arial" charset="0"/>
              </a:rPr>
              <a:t>小结 </a:t>
            </a:r>
            <a:endParaRPr kumimoji="1" lang="zh-CN" altLang="en-US" sz="2800" b="1">
              <a:latin typeface="Arial" charset="0"/>
            </a:endParaRPr>
          </a:p>
        </p:txBody>
      </p:sp>
      <p:sp>
        <p:nvSpPr>
          <p:cNvPr id="2" name="矩形 22"/>
          <p:cNvSpPr>
            <a:spLocks noChangeArrowheads="1"/>
          </p:cNvSpPr>
          <p:nvPr/>
        </p:nvSpPr>
        <p:spPr bwMode="auto">
          <a:xfrm>
            <a:off x="323850" y="1557338"/>
            <a:ext cx="7777163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zh-CN" sz="2800" b="1">
                <a:latin typeface="Arial" charset="0"/>
              </a:rPr>
              <a:t>1.</a:t>
            </a:r>
            <a:r>
              <a:rPr lang="zh-CN" altLang="en-US" sz="2800" b="1">
                <a:latin typeface="Arial" charset="0"/>
              </a:rPr>
              <a:t>波的形成 </a:t>
            </a:r>
            <a:endParaRPr kumimoji="1" lang="zh-CN" altLang="en-US" sz="2800" b="1">
              <a:latin typeface="Arial" charset="0"/>
            </a:endParaRPr>
          </a:p>
        </p:txBody>
      </p:sp>
      <p:sp>
        <p:nvSpPr>
          <p:cNvPr id="76806" name="矩形 22"/>
          <p:cNvSpPr>
            <a:spLocks noChangeArrowheads="1"/>
          </p:cNvSpPr>
          <p:nvPr/>
        </p:nvSpPr>
        <p:spPr bwMode="auto">
          <a:xfrm>
            <a:off x="323850" y="2420938"/>
            <a:ext cx="84963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横波：质点振动方向和波的传播方向相互垂直的波。</a:t>
            </a:r>
            <a:r>
              <a:rPr lang="zh-CN" altLang="en-US" sz="2800"/>
              <a:t> </a:t>
            </a:r>
            <a:r>
              <a:rPr lang="zh-CN" altLang="en-US" sz="2800" b="1">
                <a:latin typeface="Arial" charset="0"/>
              </a:rPr>
              <a:t> </a:t>
            </a:r>
          </a:p>
        </p:txBody>
      </p:sp>
      <p:sp>
        <p:nvSpPr>
          <p:cNvPr id="76807" name="矩形 22"/>
          <p:cNvSpPr>
            <a:spLocks noChangeArrowheads="1"/>
          </p:cNvSpPr>
          <p:nvPr/>
        </p:nvSpPr>
        <p:spPr bwMode="auto">
          <a:xfrm>
            <a:off x="323850" y="3284538"/>
            <a:ext cx="85693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纵波：质点振动的方向与波的传播方向在同一条直线上的波</a:t>
            </a:r>
            <a:r>
              <a:rPr lang="zh-CN" altLang="en-US" sz="2800"/>
              <a:t>。</a:t>
            </a:r>
            <a:endParaRPr lang="zh-CN" altLang="en-US" sz="2800" b="1">
              <a:latin typeface="Arial" charset="0"/>
            </a:endParaRPr>
          </a:p>
        </p:txBody>
      </p:sp>
      <p:sp>
        <p:nvSpPr>
          <p:cNvPr id="3" name="矩形 22"/>
          <p:cNvSpPr>
            <a:spLocks noChangeArrowheads="1"/>
          </p:cNvSpPr>
          <p:nvPr/>
        </p:nvSpPr>
        <p:spPr bwMode="auto">
          <a:xfrm>
            <a:off x="395288" y="4418013"/>
            <a:ext cx="7777162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机械波：机械振动在介质中的传播</a:t>
            </a:r>
            <a:r>
              <a:rPr lang="zh-CN" altLang="en-US" sz="2800"/>
              <a:t> 。</a:t>
            </a:r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395288" y="5281613"/>
            <a:ext cx="7777162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机械波形成的条件：波源；介质</a:t>
            </a:r>
            <a:r>
              <a:rPr lang="zh-CN" altLang="en-US" sz="2800"/>
              <a:t> </a:t>
            </a:r>
            <a:r>
              <a:rPr lang="zh-CN" altLang="en-US" sz="2800" b="1">
                <a:latin typeface="Arial" charset="0"/>
              </a:rPr>
              <a:t>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2" grpId="0"/>
      <p:bldP spid="76806" grpId="0"/>
      <p:bldP spid="76807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896</Words>
  <Application>Microsoft Office PowerPoint</Application>
  <PresentationFormat>全屏显示(4:3)</PresentationFormat>
  <Paragraphs>55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12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Times New Roman</vt:lpstr>
      <vt:lpstr>宋体</vt:lpstr>
      <vt:lpstr>Arial</vt:lpstr>
      <vt:lpstr>微软雅黑</vt:lpstr>
      <vt:lpstr>Calibri</vt:lpstr>
      <vt:lpstr>华文楷体</vt:lpstr>
      <vt:lpstr>Symbol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Equation</vt:lpstr>
      <vt:lpstr>3.1 波的形成和传播      3-1-1.波的形成和传播     3-1-2.横波和纵波     3-1-3.机械波    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Capiron</cp:lastModifiedBy>
  <cp:revision>27</cp:revision>
  <dcterms:created xsi:type="dcterms:W3CDTF">2017-06-28T03:02:51Z</dcterms:created>
  <dcterms:modified xsi:type="dcterms:W3CDTF">2017-07-31T06:57:48Z</dcterms:modified>
</cp:coreProperties>
</file>