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3" r:id="rId5"/>
    <p:sldId id="274" r:id="rId6"/>
    <p:sldId id="275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5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7B89A-B517-45EA-B63E-8BA437478B0A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92D6E5B-E737-4DA0-94CD-22AB0405B3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5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993AE61-C40F-4885-A88E-2B062031AC07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B06A913-1276-4323-85E9-C337F6736C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5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89047D1-7FCE-496D-BD44-2C01666E74E9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BA1D059-6CFC-4BCB-AB9E-D8E2711A7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6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3545C09-8C72-40E3-ABE2-81AB750F36C1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2A05710-DAF4-439D-95BE-35B66332F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8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936C57-711F-4933-8179-6C18527743FB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141F17B-A5C1-4FC7-95B9-9991E5154F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4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46E67AC-BED9-463B-91DF-296D70610337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C733C0-BA2D-4A0F-8999-E54F7CE47A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+mn-cs"/>
              </a:rPr>
              <a:t>《</a:t>
            </a:r>
            <a:r>
              <a:rPr lang="zh-CN" altLang="en-US" sz="2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+mn-cs"/>
              </a:rPr>
              <a:t>大学物理预修</a:t>
            </a:r>
            <a:r>
              <a:rPr lang="en-US" altLang="zh-CN" sz="2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+mn-cs"/>
              </a:rPr>
              <a:t>》-</a:t>
            </a:r>
            <a:r>
              <a:rPr lang="zh-CN" altLang="en-US" sz="2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+mn-cs"/>
              </a:rPr>
              <a:t>第</a:t>
            </a:r>
            <a:r>
              <a:rPr lang="en-US" altLang="zh-CN" sz="2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+mn-cs"/>
              </a:rPr>
              <a:t>3</a:t>
            </a:r>
            <a:r>
              <a:rPr lang="zh-CN" altLang="en-US" sz="2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+mn-cs"/>
              </a:rPr>
              <a:t>章机械波</a:t>
            </a:r>
          </a:p>
        </p:txBody>
      </p:sp>
      <p:cxnSp>
        <p:nvCxnSpPr>
          <p:cNvPr id="3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797FC6-EE18-4E6C-B4BD-C9986E2D3EB3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73476E2-5D00-428E-A347-A873672B3B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6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30EBEC1-55D1-423D-BC49-4A1D23B1A464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492E99-4902-43C0-9824-234A877CB5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6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7A97551-B4E4-4FD9-A718-0FFDF24B7C72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1106F59-CAB9-49EC-A569-908616D475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》-13.1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原子核的组成</a:t>
            </a:r>
          </a:p>
        </p:txBody>
      </p:sp>
      <p:cxnSp>
        <p:nvCxnSpPr>
          <p:cNvPr id="5" name="直接连接符 8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7838E28-3B95-4921-B8CD-FFE8C160020A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62AD7BC-E160-4168-A9A3-08DF85F0CB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630238"/>
            <a:ext cx="8229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578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C945B-8B14-4F94-9BF1-D07354BD1EA5}" type="datetimeFigureOut">
              <a:rPr lang="zh-CN" altLang="en-US"/>
              <a:pPr>
                <a:defRPr/>
              </a:pPr>
              <a:t>2017/7/31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835D6EF-35DA-4410-AD3B-162B14D3F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55650" y="836613"/>
            <a:ext cx="53816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3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3.3</a:t>
            </a:r>
            <a:r>
              <a:rPr lang="zh-CN" altLang="en-US" sz="43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波长、频率和波速</a:t>
            </a:r>
          </a:p>
        </p:txBody>
      </p:sp>
      <p:grpSp>
        <p:nvGrpSpPr>
          <p:cNvPr id="40965" name="组合 1175"/>
          <p:cNvGrpSpPr>
            <a:grpSpLocks/>
          </p:cNvGrpSpPr>
          <p:nvPr/>
        </p:nvGrpSpPr>
        <p:grpSpPr bwMode="auto">
          <a:xfrm>
            <a:off x="1835150" y="2852738"/>
            <a:ext cx="4608513" cy="2881312"/>
            <a:chOff x="8177" y="76851"/>
            <a:chExt cx="5440" cy="2958"/>
          </a:xfrm>
        </p:grpSpPr>
        <p:pic>
          <p:nvPicPr>
            <p:cNvPr id="22534" name="图片 1173" descr="IMG_042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177" y="76851"/>
              <a:ext cx="5441" cy="2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5" name="文本框 1174"/>
            <p:cNvSpPr txBox="1">
              <a:spLocks noChangeArrowheads="1"/>
            </p:cNvSpPr>
            <p:nvPr/>
          </p:nvSpPr>
          <p:spPr bwMode="auto">
            <a:xfrm>
              <a:off x="10530" y="79329"/>
              <a:ext cx="1440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>
                <a:latin typeface="Arial" charset="0"/>
              </a:endParaRPr>
            </a:p>
          </p:txBody>
        </p:sp>
      </p:grpSp>
      <p:sp>
        <p:nvSpPr>
          <p:cNvPr id="40968" name="矩形 22"/>
          <p:cNvSpPr>
            <a:spLocks noChangeArrowheads="1"/>
          </p:cNvSpPr>
          <p:nvPr/>
        </p:nvSpPr>
        <p:spPr bwMode="auto">
          <a:xfrm>
            <a:off x="323850" y="1628775"/>
            <a:ext cx="864076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在波动中，振动相位总是相同的两个相邻质点之间的距离，叫做波长。通常用</a:t>
            </a:r>
            <a:r>
              <a:rPr lang="zh-CN" altLang="en-US" sz="2800" b="1">
                <a:sym typeface="Symbol" pitchFamily="18" charset="2"/>
              </a:rPr>
              <a:t></a:t>
            </a:r>
            <a:r>
              <a:rPr lang="zh-CN" altLang="en-US" sz="2800" b="1"/>
              <a:t>表示。</a:t>
            </a:r>
            <a:r>
              <a:rPr kumimoji="1" lang="en-US" altLang="zh-CN">
                <a:latin typeface="Arial" charset="0"/>
              </a:rPr>
              <a:t> </a:t>
            </a:r>
            <a:endParaRPr kumimoji="1" lang="zh-CN" altLang="en-US">
              <a:latin typeface="Arial" charset="0"/>
            </a:endParaRPr>
          </a:p>
        </p:txBody>
      </p:sp>
      <p:sp>
        <p:nvSpPr>
          <p:cNvPr id="40969" name="矩形 22"/>
          <p:cNvSpPr>
            <a:spLocks noChangeArrowheads="1"/>
          </p:cNvSpPr>
          <p:nvPr/>
        </p:nvSpPr>
        <p:spPr bwMode="auto">
          <a:xfrm>
            <a:off x="395288" y="2708275"/>
            <a:ext cx="7777162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>
                <a:latin typeface="宋体" pitchFamily="2" charset="-122"/>
              </a:rPr>
              <a:t>波长反映了波在空间上的周期性。</a:t>
            </a:r>
            <a:r>
              <a:rPr kumimoji="1" lang="en-US" altLang="zh-CN" sz="2800">
                <a:latin typeface="宋体" pitchFamily="2" charset="-122"/>
              </a:rPr>
              <a:t> </a:t>
            </a:r>
            <a:endParaRPr kumimoji="1" lang="zh-CN" altLang="en-US" sz="2800">
              <a:latin typeface="宋体" pitchFamily="2" charset="-122"/>
            </a:endParaRPr>
          </a:p>
        </p:txBody>
      </p:sp>
      <p:sp>
        <p:nvSpPr>
          <p:cNvPr id="40973" name="矩形 22"/>
          <p:cNvSpPr>
            <a:spLocks noChangeArrowheads="1"/>
          </p:cNvSpPr>
          <p:nvPr/>
        </p:nvSpPr>
        <p:spPr bwMode="auto">
          <a:xfrm>
            <a:off x="539750" y="5013325"/>
            <a:ext cx="820896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>
                <a:latin typeface="Arial" charset="0"/>
              </a:rPr>
              <a:t>在横波中，两个相邻的波峰（或波谷）间的距离等于波长。在纵波中，两个相邻的密部（或疏部）间的距离等于波长。</a:t>
            </a:r>
            <a:r>
              <a:rPr kumimoji="1" lang="en-US" altLang="zh-CN" sz="2800">
                <a:latin typeface="宋体" pitchFamily="2" charset="-122"/>
              </a:rPr>
              <a:t> </a:t>
            </a:r>
            <a:endParaRPr kumimoji="1" lang="zh-CN" altLang="en-US" sz="280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/>
      <p:bldP spid="40969" grpId="0"/>
      <p:bldP spid="409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矩形 22"/>
          <p:cNvSpPr>
            <a:spLocks noChangeArrowheads="1"/>
          </p:cNvSpPr>
          <p:nvPr/>
        </p:nvSpPr>
        <p:spPr bwMode="auto">
          <a:xfrm>
            <a:off x="250825" y="1628775"/>
            <a:ext cx="874871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波向前传播一个波长所需要的时间称为波的周期，用</a:t>
            </a:r>
            <a:r>
              <a:rPr lang="en-US" altLang="zh-CN" sz="2800" b="1" i="1"/>
              <a:t>T</a:t>
            </a:r>
            <a:r>
              <a:rPr lang="zh-CN" altLang="en-US" sz="2800" b="1"/>
              <a:t>表示。</a:t>
            </a:r>
            <a:r>
              <a:rPr kumimoji="1" lang="en-US" altLang="zh-CN" sz="2800"/>
              <a:t> </a:t>
            </a:r>
            <a:endParaRPr kumimoji="1" lang="zh-CN" altLang="en-US" sz="2800"/>
          </a:p>
        </p:txBody>
      </p:sp>
      <p:sp>
        <p:nvSpPr>
          <p:cNvPr id="41989" name="矩形 22"/>
          <p:cNvSpPr>
            <a:spLocks noChangeArrowheads="1"/>
          </p:cNvSpPr>
          <p:nvPr/>
        </p:nvSpPr>
        <p:spPr bwMode="auto">
          <a:xfrm>
            <a:off x="250825" y="2762250"/>
            <a:ext cx="874871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>
                <a:latin typeface="Arial" charset="0"/>
              </a:rPr>
              <a:t>波的频率表示单位时间内波动所传播的完整波的数目。</a:t>
            </a:r>
            <a:r>
              <a:rPr kumimoji="1" lang="en-US" altLang="zh-CN" sz="2800"/>
              <a:t> </a:t>
            </a:r>
            <a:endParaRPr kumimoji="1" lang="zh-CN" altLang="en-US" sz="2800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755650" y="836613"/>
            <a:ext cx="53816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3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3.3</a:t>
            </a:r>
            <a:r>
              <a:rPr lang="zh-CN" altLang="en-US" sz="43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波长、频率和波速</a:t>
            </a: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3924300" y="3429000"/>
          <a:ext cx="919163" cy="1000125"/>
        </p:xfrm>
        <a:graphic>
          <a:graphicData uri="http://schemas.openxmlformats.org/presentationml/2006/ole">
            <p:oleObj spid="_x0000_s41991" name="Equation" r:id="rId3" imgW="355320" imgH="393480" progId="Equation.DSMT4">
              <p:embed/>
            </p:oleObj>
          </a:graphicData>
        </a:graphic>
      </p:graphicFrame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84213" y="3644900"/>
            <a:ext cx="3398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charset="0"/>
              </a:rPr>
              <a:t>周期与频率的关系：</a:t>
            </a:r>
          </a:p>
        </p:txBody>
      </p:sp>
      <p:sp>
        <p:nvSpPr>
          <p:cNvPr id="41994" name="矩形 22"/>
          <p:cNvSpPr>
            <a:spLocks noChangeArrowheads="1"/>
          </p:cNvSpPr>
          <p:nvPr/>
        </p:nvSpPr>
        <p:spPr bwMode="auto">
          <a:xfrm>
            <a:off x="323850" y="4365625"/>
            <a:ext cx="85693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>
                <a:latin typeface="Arial" charset="0"/>
              </a:rPr>
              <a:t>在波动过程中，某一振动状态（即振动相位）在单位时间内所传播的距离叫做波速。</a:t>
            </a:r>
            <a:r>
              <a:rPr lang="zh-CN" altLang="en-US" sz="2800">
                <a:latin typeface="Arial" charset="0"/>
              </a:rPr>
              <a:t> 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692775" y="3644900"/>
            <a:ext cx="119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(3-3-1)</a:t>
            </a:r>
            <a:endParaRPr lang="zh-CN" altLang="en-US" sz="2800" b="1"/>
          </a:p>
        </p:txBody>
      </p:sp>
      <p:graphicFrame>
        <p:nvGraphicFramePr>
          <p:cNvPr id="41996" name="对象 18"/>
          <p:cNvGraphicFramePr>
            <a:graphicFrameLocks noChangeAspect="1"/>
          </p:cNvGraphicFramePr>
          <p:nvPr/>
        </p:nvGraphicFramePr>
        <p:xfrm>
          <a:off x="1979613" y="5516563"/>
          <a:ext cx="1109662" cy="1109662"/>
        </p:xfrm>
        <a:graphic>
          <a:graphicData uri="http://schemas.openxmlformats.org/presentationml/2006/ole">
            <p:oleObj spid="_x0000_s41996" name="Equation" r:id="rId4" imgW="393480" imgH="393480" progId="Equation.DSMT4">
              <p:embed/>
            </p:oleObj>
          </a:graphicData>
        </a:graphic>
      </p:graphicFrame>
      <p:graphicFrame>
        <p:nvGraphicFramePr>
          <p:cNvPr id="41998" name="对象 19"/>
          <p:cNvGraphicFramePr>
            <a:graphicFrameLocks noChangeAspect="1"/>
          </p:cNvGraphicFramePr>
          <p:nvPr/>
        </p:nvGraphicFramePr>
        <p:xfrm>
          <a:off x="5292725" y="5805488"/>
          <a:ext cx="1439863" cy="671512"/>
        </p:xfrm>
        <a:graphic>
          <a:graphicData uri="http://schemas.openxmlformats.org/presentationml/2006/ole">
            <p:oleObj spid="_x0000_s41998" name="Equation" r:id="rId5" imgW="431640" imgH="203040" progId="Equation.DSMT4">
              <p:embed/>
            </p:oleObj>
          </a:graphicData>
        </a:graphic>
      </p:graphicFrame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635375" y="5876925"/>
            <a:ext cx="119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(3-3-2)</a:t>
            </a:r>
            <a:endParaRPr lang="zh-CN" altLang="en-US" sz="2800" b="1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7164388" y="5805488"/>
            <a:ext cx="119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(3-3-3)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89" grpId="0"/>
      <p:bldP spid="41993" grpId="0"/>
      <p:bldP spid="41994" grpId="0"/>
      <p:bldP spid="41995" grpId="0"/>
      <p:bldP spid="42000" grpId="0"/>
      <p:bldP spid="420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55650" y="836613"/>
            <a:ext cx="53816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3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3.3</a:t>
            </a:r>
            <a:r>
              <a:rPr lang="zh-CN" altLang="en-US" sz="43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波长、频率和波速</a:t>
            </a:r>
          </a:p>
        </p:txBody>
      </p:sp>
      <p:sp>
        <p:nvSpPr>
          <p:cNvPr id="43013" name="矩形 22"/>
          <p:cNvSpPr>
            <a:spLocks noChangeArrowheads="1"/>
          </p:cNvSpPr>
          <p:nvPr/>
        </p:nvSpPr>
        <p:spPr bwMode="auto">
          <a:xfrm>
            <a:off x="250825" y="1628775"/>
            <a:ext cx="874871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波</a:t>
            </a:r>
            <a:r>
              <a:rPr lang="zh-CN" altLang="en-US" sz="2800" b="1">
                <a:latin typeface="Arial" charset="0"/>
              </a:rPr>
              <a:t>速的大小取决于介质的性质，在不同介质中波速是不同的。</a:t>
            </a:r>
            <a:r>
              <a:rPr kumimoji="1" lang="en-US" altLang="zh-CN" sz="2800"/>
              <a:t> </a:t>
            </a:r>
            <a:endParaRPr kumimoji="1" lang="zh-CN" altLang="en-US" sz="2800"/>
          </a:p>
        </p:txBody>
      </p:sp>
      <p:sp>
        <p:nvSpPr>
          <p:cNvPr id="43014" name="矩形 22"/>
          <p:cNvSpPr>
            <a:spLocks noChangeArrowheads="1"/>
          </p:cNvSpPr>
          <p:nvPr/>
        </p:nvSpPr>
        <p:spPr bwMode="auto">
          <a:xfrm>
            <a:off x="250825" y="2735263"/>
            <a:ext cx="874871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>
                <a:latin typeface="Arial" charset="0"/>
              </a:rPr>
              <a:t>需要指出的是，波速虽然由介质决定，但波的频率是波源振动的频率，却与介质无关。</a:t>
            </a:r>
            <a:endParaRPr kumimoji="1" lang="zh-CN" altLang="en-US" sz="2800"/>
          </a:p>
        </p:txBody>
      </p:sp>
      <p:sp>
        <p:nvSpPr>
          <p:cNvPr id="43015" name="矩形 22"/>
          <p:cNvSpPr>
            <a:spLocks noChangeArrowheads="1"/>
          </p:cNvSpPr>
          <p:nvPr/>
        </p:nvSpPr>
        <p:spPr bwMode="auto">
          <a:xfrm>
            <a:off x="250825" y="4005263"/>
            <a:ext cx="8748713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>
                <a:latin typeface="Arial" charset="0"/>
              </a:rPr>
              <a:t>同一频率的波，其波长将随介质的不同而不同。</a:t>
            </a:r>
            <a:r>
              <a:rPr kumimoji="1" lang="en-US" altLang="zh-CN" sz="2800"/>
              <a:t> </a:t>
            </a:r>
            <a:endParaRPr kumimoji="1"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43014" grpId="0"/>
      <p:bldP spid="430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4" name="Text Box 4"/>
          <p:cNvSpPr txBox="1">
            <a:spLocks noChangeArrowheads="1"/>
          </p:cNvSpPr>
          <p:nvPr/>
        </p:nvSpPr>
        <p:spPr bwMode="auto">
          <a:xfrm>
            <a:off x="323850" y="735013"/>
            <a:ext cx="84582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800" b="1"/>
              <a:t>【</a:t>
            </a:r>
            <a:r>
              <a:rPr lang="zh-CN" altLang="en-US" sz="2800" b="1"/>
              <a:t>例</a:t>
            </a:r>
            <a:r>
              <a:rPr lang="en-US" altLang="zh-CN" sz="2800" b="1"/>
              <a:t>】 </a:t>
            </a:r>
            <a:r>
              <a:rPr lang="zh-CN" altLang="en-US" sz="2800" b="1"/>
              <a:t>图中的实线是一列简谐波在某一时刻的波形</a:t>
            </a:r>
          </a:p>
          <a:p>
            <a:pPr marL="342900" indent="-342900"/>
            <a:r>
              <a:rPr lang="zh-CN" altLang="en-US" sz="2800" b="1"/>
              <a:t>曲线。经过</a:t>
            </a:r>
            <a:r>
              <a:rPr lang="en-US" altLang="zh-CN" sz="2800" b="1"/>
              <a:t>0.5s</a:t>
            </a:r>
            <a:r>
              <a:rPr lang="zh-CN" altLang="en-US" sz="2800" b="1"/>
              <a:t>后，其波形如图中虚线所示。设该波</a:t>
            </a:r>
          </a:p>
          <a:p>
            <a:pPr marL="342900" indent="-342900"/>
            <a:r>
              <a:rPr lang="zh-CN" altLang="en-US" sz="2800" b="1"/>
              <a:t>的周期</a:t>
            </a:r>
            <a:r>
              <a:rPr lang="en-US" altLang="zh-CN" sz="2800" b="1" i="1"/>
              <a:t>T</a:t>
            </a:r>
            <a:r>
              <a:rPr lang="zh-CN" altLang="en-US" sz="2800" b="1"/>
              <a:t>大于</a:t>
            </a:r>
            <a:r>
              <a:rPr lang="en-US" altLang="zh-CN" sz="2800" b="1"/>
              <a:t>0.5s</a:t>
            </a:r>
            <a:r>
              <a:rPr lang="zh-CN" altLang="en-US" sz="2800" b="1"/>
              <a:t>。</a:t>
            </a:r>
          </a:p>
          <a:p>
            <a:pPr marL="342900" indent="-342900"/>
            <a:r>
              <a:rPr lang="en-US" altLang="zh-CN" sz="2800" b="1"/>
              <a:t>(1)</a:t>
            </a:r>
            <a:r>
              <a:rPr lang="zh-CN" altLang="en-US" sz="2800" b="1"/>
              <a:t>如果波是向左传播的，波的速度是多大？波的周期</a:t>
            </a:r>
          </a:p>
          <a:p>
            <a:pPr marL="342900" indent="-342900"/>
            <a:r>
              <a:rPr lang="zh-CN" altLang="en-US" sz="2800" b="1"/>
              <a:t>是多大？</a:t>
            </a:r>
            <a:endParaRPr lang="en-US" altLang="zh-CN" sz="2800" b="1"/>
          </a:p>
          <a:p>
            <a:pPr marL="342900" indent="-342900"/>
            <a:r>
              <a:rPr lang="en-US" altLang="zh-CN" sz="2800" b="1"/>
              <a:t>(2)</a:t>
            </a:r>
            <a:r>
              <a:rPr lang="zh-CN" altLang="en-US" sz="2800" b="1"/>
              <a:t>如果波是向右传播的，波的速度是多大？波的周期</a:t>
            </a:r>
          </a:p>
          <a:p>
            <a:pPr marL="342900" indent="-342900"/>
            <a:r>
              <a:rPr lang="zh-CN" altLang="en-US" sz="2800" b="1"/>
              <a:t>是多大？</a:t>
            </a:r>
          </a:p>
        </p:txBody>
      </p:sp>
      <p:grpSp>
        <p:nvGrpSpPr>
          <p:cNvPr id="44045" name="组合 1192"/>
          <p:cNvGrpSpPr>
            <a:grpSpLocks/>
          </p:cNvGrpSpPr>
          <p:nvPr/>
        </p:nvGrpSpPr>
        <p:grpSpPr bwMode="auto">
          <a:xfrm>
            <a:off x="1908175" y="3429000"/>
            <a:ext cx="4600575" cy="1917700"/>
            <a:chOff x="6227" y="92784"/>
            <a:chExt cx="7245" cy="3021"/>
          </a:xfrm>
        </p:grpSpPr>
        <p:sp>
          <p:nvSpPr>
            <p:cNvPr id="44049" name="文本框 1190"/>
            <p:cNvSpPr txBox="1">
              <a:spLocks noChangeArrowheads="1"/>
            </p:cNvSpPr>
            <p:nvPr/>
          </p:nvSpPr>
          <p:spPr bwMode="auto">
            <a:xfrm>
              <a:off x="9525" y="95235"/>
              <a:ext cx="1440" cy="5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>
                <a:latin typeface="Arial" charset="0"/>
              </a:endParaRPr>
            </a:p>
          </p:txBody>
        </p:sp>
        <p:pic>
          <p:nvPicPr>
            <p:cNvPr id="44050" name="图片 1191" descr="新文档 2017-05-01 18.54.52_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27" y="92784"/>
              <a:ext cx="7245" cy="2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23850" y="4941888"/>
            <a:ext cx="85693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解</a:t>
            </a:r>
            <a:r>
              <a:rPr lang="zh-CN" altLang="en-US" sz="2800" b="1">
                <a:sym typeface="Wingdings" pitchFamily="2" charset="2"/>
              </a:rPr>
              <a:t>：</a:t>
            </a:r>
            <a:r>
              <a:rPr lang="en-US" altLang="zh-CN" sz="2800" b="1">
                <a:sym typeface="Wingdings" pitchFamily="2" charset="2"/>
              </a:rPr>
              <a:t>(1)</a:t>
            </a:r>
            <a:r>
              <a:rPr lang="zh-CN" altLang="en-US" sz="2800" b="1">
                <a:sym typeface="Wingdings" pitchFamily="2" charset="2"/>
              </a:rPr>
              <a:t>当波向左传播时，图中的波峰</a:t>
            </a:r>
            <a:r>
              <a:rPr lang="en-US" altLang="zh-CN" sz="2800" b="1">
                <a:sym typeface="Wingdings" pitchFamily="2" charset="2"/>
              </a:rPr>
              <a:t>1</a:t>
            </a:r>
            <a:r>
              <a:rPr lang="zh-CN" altLang="en-US" sz="2800" b="1">
                <a:sym typeface="Wingdings" pitchFamily="2" charset="2"/>
              </a:rPr>
              <a:t>只能达到波峰</a:t>
            </a:r>
            <a:r>
              <a:rPr lang="en-US" altLang="zh-CN" sz="2800" b="1">
                <a:sym typeface="Wingdings" pitchFamily="2" charset="2"/>
              </a:rPr>
              <a:t>2</a:t>
            </a:r>
            <a:r>
              <a:rPr lang="zh-CN" altLang="en-US" sz="2800" b="1">
                <a:sym typeface="Wingdings" pitchFamily="2" charset="2"/>
              </a:rPr>
              <a:t>的位置。</a:t>
            </a:r>
            <a:r>
              <a:rPr lang="zh-CN" altLang="en-US" sz="2800">
                <a:sym typeface="Wingdings" pitchFamily="2" charset="2"/>
              </a:rPr>
              <a:t> </a:t>
            </a:r>
            <a:endParaRPr lang="en-US" altLang="zh-CN" sz="2800">
              <a:sym typeface="Wingdings" pitchFamily="2" charset="2"/>
            </a:endParaRPr>
          </a:p>
        </p:txBody>
      </p:sp>
      <p:sp>
        <p:nvSpPr>
          <p:cNvPr id="44047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1116013" y="5876925"/>
          <a:ext cx="4127500" cy="850900"/>
        </p:xfrm>
        <a:graphic>
          <a:graphicData uri="http://schemas.openxmlformats.org/presentationml/2006/ole">
            <p:oleObj spid="_x0000_s44041" name="Equation" r:id="rId4" imgW="1892300" imgH="393700" progId="Equation.DSMT4">
              <p:embed/>
            </p:oleObj>
          </a:graphicData>
        </a:graphic>
      </p:graphicFrame>
      <p:sp>
        <p:nvSpPr>
          <p:cNvPr id="44048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5795963" y="5876925"/>
          <a:ext cx="2808287" cy="817563"/>
        </p:xfrm>
        <a:graphic>
          <a:graphicData uri="http://schemas.openxmlformats.org/presentationml/2006/ole">
            <p:oleObj spid="_x0000_s44043" name="Equation" r:id="rId5" imgW="1345616" imgH="393529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8" name="Text Box 4"/>
          <p:cNvSpPr txBox="1">
            <a:spLocks noChangeArrowheads="1"/>
          </p:cNvSpPr>
          <p:nvPr/>
        </p:nvSpPr>
        <p:spPr bwMode="auto">
          <a:xfrm>
            <a:off x="323850" y="735013"/>
            <a:ext cx="84582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800" b="1"/>
              <a:t>【</a:t>
            </a:r>
            <a:r>
              <a:rPr lang="zh-CN" altLang="en-US" sz="2800" b="1"/>
              <a:t>例</a:t>
            </a:r>
            <a:r>
              <a:rPr lang="en-US" altLang="zh-CN" sz="2800" b="1"/>
              <a:t>】 </a:t>
            </a:r>
            <a:r>
              <a:rPr lang="zh-CN" altLang="en-US" sz="2800" b="1"/>
              <a:t>图中的实线是一列简谐波在某一时刻的波形</a:t>
            </a:r>
          </a:p>
          <a:p>
            <a:pPr marL="342900" indent="-342900"/>
            <a:r>
              <a:rPr lang="zh-CN" altLang="en-US" sz="2800" b="1"/>
              <a:t>曲线。经过</a:t>
            </a:r>
            <a:r>
              <a:rPr lang="en-US" altLang="zh-CN" sz="2800" b="1"/>
              <a:t>0.5s</a:t>
            </a:r>
            <a:r>
              <a:rPr lang="zh-CN" altLang="en-US" sz="2800" b="1"/>
              <a:t>后，其波形如图中虚线所示。设该波</a:t>
            </a:r>
          </a:p>
          <a:p>
            <a:pPr marL="342900" indent="-342900"/>
            <a:r>
              <a:rPr lang="zh-CN" altLang="en-US" sz="2800" b="1"/>
              <a:t>的周期</a:t>
            </a:r>
            <a:r>
              <a:rPr lang="en-US" altLang="zh-CN" sz="2800" b="1" i="1"/>
              <a:t>T</a:t>
            </a:r>
            <a:r>
              <a:rPr lang="zh-CN" altLang="en-US" sz="2800" b="1"/>
              <a:t>大于</a:t>
            </a:r>
            <a:r>
              <a:rPr lang="en-US" altLang="zh-CN" sz="2800" b="1"/>
              <a:t>0.5s</a:t>
            </a:r>
            <a:r>
              <a:rPr lang="zh-CN" altLang="en-US" sz="2800" b="1"/>
              <a:t>。</a:t>
            </a:r>
          </a:p>
          <a:p>
            <a:pPr marL="342900" indent="-342900"/>
            <a:r>
              <a:rPr lang="en-US" altLang="zh-CN" sz="2800" b="1"/>
              <a:t>(2)</a:t>
            </a:r>
            <a:r>
              <a:rPr lang="zh-CN" altLang="en-US" sz="2800" b="1"/>
              <a:t>如果波是向右传播的，波的速度是多大？波的周期</a:t>
            </a:r>
          </a:p>
          <a:p>
            <a:pPr marL="342900" indent="-342900"/>
            <a:r>
              <a:rPr lang="zh-CN" altLang="en-US" sz="2800" b="1"/>
              <a:t>是多大？</a:t>
            </a:r>
          </a:p>
        </p:txBody>
      </p:sp>
      <p:grpSp>
        <p:nvGrpSpPr>
          <p:cNvPr id="45069" name="组合 1192"/>
          <p:cNvGrpSpPr>
            <a:grpSpLocks/>
          </p:cNvGrpSpPr>
          <p:nvPr/>
        </p:nvGrpSpPr>
        <p:grpSpPr bwMode="auto">
          <a:xfrm>
            <a:off x="1908175" y="2708275"/>
            <a:ext cx="4600575" cy="1917700"/>
            <a:chOff x="6227" y="92784"/>
            <a:chExt cx="7245" cy="3021"/>
          </a:xfrm>
        </p:grpSpPr>
        <p:sp>
          <p:nvSpPr>
            <p:cNvPr id="45073" name="文本框 1190"/>
            <p:cNvSpPr txBox="1">
              <a:spLocks noChangeArrowheads="1"/>
            </p:cNvSpPr>
            <p:nvPr/>
          </p:nvSpPr>
          <p:spPr bwMode="auto">
            <a:xfrm>
              <a:off x="9525" y="95235"/>
              <a:ext cx="1440" cy="5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>
                <a:latin typeface="Arial" charset="0"/>
              </a:endParaRPr>
            </a:p>
          </p:txBody>
        </p:sp>
        <p:pic>
          <p:nvPicPr>
            <p:cNvPr id="45074" name="图片 1191" descr="新文档 2017-05-01 18.54.52_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27" y="92784"/>
              <a:ext cx="7245" cy="2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23850" y="4221163"/>
            <a:ext cx="8496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解</a:t>
            </a:r>
            <a:r>
              <a:rPr lang="zh-CN" altLang="en-US" sz="2800" b="1">
                <a:sym typeface="Wingdings" pitchFamily="2" charset="2"/>
              </a:rPr>
              <a:t>：</a:t>
            </a:r>
            <a:r>
              <a:rPr lang="en-US" altLang="zh-CN" sz="2800" b="1">
                <a:sym typeface="Wingdings" pitchFamily="2" charset="2"/>
              </a:rPr>
              <a:t>(2)</a:t>
            </a:r>
            <a:r>
              <a:rPr lang="zh-CN" altLang="en-US" sz="2800" b="1">
                <a:sym typeface="Wingdings" pitchFamily="2" charset="2"/>
              </a:rPr>
              <a:t>当波向右传播时，图中的波峰</a:t>
            </a:r>
            <a:r>
              <a:rPr lang="en-US" altLang="zh-CN" sz="2800" b="1">
                <a:sym typeface="Wingdings" pitchFamily="2" charset="2"/>
              </a:rPr>
              <a:t>1</a:t>
            </a:r>
            <a:r>
              <a:rPr lang="zh-CN" altLang="en-US" sz="2800" b="1">
                <a:sym typeface="Wingdings" pitchFamily="2" charset="2"/>
              </a:rPr>
              <a:t>只能到达波峰</a:t>
            </a:r>
            <a:r>
              <a:rPr lang="en-US" altLang="zh-CN" sz="2800" b="1">
                <a:sym typeface="Wingdings" pitchFamily="2" charset="2"/>
              </a:rPr>
              <a:t>3</a:t>
            </a:r>
            <a:r>
              <a:rPr lang="en-US" altLang="zh-CN" sz="2800">
                <a:sym typeface="Wingdings" pitchFamily="2" charset="2"/>
              </a:rPr>
              <a:t> </a:t>
            </a:r>
          </a:p>
        </p:txBody>
      </p:sp>
      <p:sp>
        <p:nvSpPr>
          <p:cNvPr id="45071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1835150" y="4724400"/>
          <a:ext cx="4056063" cy="835025"/>
        </p:xfrm>
        <a:graphic>
          <a:graphicData uri="http://schemas.openxmlformats.org/presentationml/2006/ole">
            <p:oleObj spid="_x0000_s45065" name="Equation" r:id="rId4" imgW="1892300" imgH="393700" progId="Equation.DSMT4">
              <p:embed/>
            </p:oleObj>
          </a:graphicData>
        </a:graphic>
      </p:graphicFrame>
      <p:sp>
        <p:nvSpPr>
          <p:cNvPr id="45072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1908175" y="5805488"/>
          <a:ext cx="2932113" cy="806450"/>
        </p:xfrm>
        <a:graphic>
          <a:graphicData uri="http://schemas.openxmlformats.org/presentationml/2006/ole">
            <p:oleObj spid="_x0000_s45067" name="Equation" r:id="rId5" imgW="1422400" imgH="393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矩形 22"/>
          <p:cNvSpPr>
            <a:spLocks noChangeArrowheads="1"/>
          </p:cNvSpPr>
          <p:nvPr/>
        </p:nvSpPr>
        <p:spPr bwMode="auto">
          <a:xfrm>
            <a:off x="250825" y="765175"/>
            <a:ext cx="874871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小结</a:t>
            </a:r>
            <a:r>
              <a:rPr kumimoji="1" lang="en-US" altLang="zh-CN" sz="2800"/>
              <a:t> </a:t>
            </a:r>
            <a:endParaRPr kumimoji="1" lang="zh-CN" altLang="en-US" sz="2800"/>
          </a:p>
        </p:txBody>
      </p:sp>
      <p:sp>
        <p:nvSpPr>
          <p:cNvPr id="2" name="矩形 22"/>
          <p:cNvSpPr>
            <a:spLocks noChangeArrowheads="1"/>
          </p:cNvSpPr>
          <p:nvPr/>
        </p:nvSpPr>
        <p:spPr bwMode="auto">
          <a:xfrm>
            <a:off x="250825" y="1412875"/>
            <a:ext cx="874871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波长：波传播方向上相位相同的两个相邻质点之间的距离。</a:t>
            </a:r>
          </a:p>
        </p:txBody>
      </p:sp>
      <p:sp>
        <p:nvSpPr>
          <p:cNvPr id="3" name="矩形 22"/>
          <p:cNvSpPr>
            <a:spLocks noChangeArrowheads="1"/>
          </p:cNvSpPr>
          <p:nvPr/>
        </p:nvSpPr>
        <p:spPr bwMode="auto">
          <a:xfrm>
            <a:off x="250825" y="2565400"/>
            <a:ext cx="874871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波的周期：波向前传播一个波长所需时间。</a:t>
            </a:r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323850" y="3409950"/>
            <a:ext cx="874871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波的频率：单位时间内波动所传播的完整波的数目。</a:t>
            </a:r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323850" y="4149725"/>
            <a:ext cx="874871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波速：在波动过程中，某一振动状态（即振动相位）在单位时间内所传播的距离。波速完全由介质本身的性质所决定。</a:t>
            </a:r>
            <a:r>
              <a:rPr kumimoji="1" lang="en-US" altLang="zh-CN" sz="2800"/>
              <a:t> </a:t>
            </a:r>
            <a:endParaRPr kumimoji="1" lang="zh-CN" altLang="en-US" sz="2800"/>
          </a:p>
        </p:txBody>
      </p:sp>
      <p:sp>
        <p:nvSpPr>
          <p:cNvPr id="76810" name="矩形 22"/>
          <p:cNvSpPr>
            <a:spLocks noChangeArrowheads="1"/>
          </p:cNvSpPr>
          <p:nvPr/>
        </p:nvSpPr>
        <p:spPr bwMode="auto">
          <a:xfrm>
            <a:off x="323850" y="5929313"/>
            <a:ext cx="1871663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pPr marL="274638" indent="-274638">
              <a:lnSpc>
                <a:spcPct val="120000"/>
              </a:lnSpc>
              <a:spcBef>
                <a:spcPct val="50000"/>
              </a:spcBef>
              <a:buFont typeface="Arial" charset="0"/>
              <a:buChar char="•"/>
            </a:pPr>
            <a:r>
              <a:rPr kumimoji="1" lang="zh-CN" altLang="en-US" sz="2800" b="1"/>
              <a:t>关系：</a:t>
            </a:r>
            <a:r>
              <a:rPr kumimoji="1" lang="en-US" altLang="zh-CN" sz="2800" b="1"/>
              <a:t> </a:t>
            </a:r>
            <a:endParaRPr kumimoji="1" lang="zh-CN" altLang="en-US" sz="2800" b="1"/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1835150" y="5805488"/>
          <a:ext cx="1657350" cy="930275"/>
        </p:xfrm>
        <a:graphic>
          <a:graphicData uri="http://schemas.openxmlformats.org/presentationml/2006/ole">
            <p:oleObj spid="_x0000_s76811" name="Equation" r:id="rId3" imgW="698197" imgH="393529" progId="Equation.DSMT4">
              <p:embed/>
            </p:oleObj>
          </a:graphicData>
        </a:graphic>
      </p:graphicFrame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3851275" y="5805488"/>
          <a:ext cx="1008063" cy="919162"/>
        </p:xfrm>
        <a:graphic>
          <a:graphicData uri="http://schemas.openxmlformats.org/presentationml/2006/ole">
            <p:oleObj spid="_x0000_s76813" name="Equation" r:id="rId4" imgW="431613" imgH="393529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2" grpId="0"/>
      <p:bldP spid="3" grpId="0"/>
      <p:bldP spid="4" grpId="0"/>
      <p:bldP spid="5" grpId="0"/>
      <p:bldP spid="768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608</Words>
  <Application>Microsoft Office PowerPoint</Application>
  <PresentationFormat>全屏显示(4:3)</PresentationFormat>
  <Paragraphs>36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10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Times New Roman</vt:lpstr>
      <vt:lpstr>宋体</vt:lpstr>
      <vt:lpstr>Arial</vt:lpstr>
      <vt:lpstr>微软雅黑</vt:lpstr>
      <vt:lpstr>Calibri</vt:lpstr>
      <vt:lpstr>华文楷体</vt:lpstr>
      <vt:lpstr>Symbol</vt:lpstr>
      <vt:lpstr>Wingdings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Equation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Capiron</cp:lastModifiedBy>
  <cp:revision>26</cp:revision>
  <dcterms:created xsi:type="dcterms:W3CDTF">2017-06-28T03:02:51Z</dcterms:created>
  <dcterms:modified xsi:type="dcterms:W3CDTF">2017-07-31T07:13:28Z</dcterms:modified>
</cp:coreProperties>
</file>