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6" r:id="rId3"/>
    <p:sldId id="280" r:id="rId4"/>
    <p:sldId id="279" r:id="rId5"/>
    <p:sldId id="278" r:id="rId6"/>
    <p:sldId id="281" r:id="rId7"/>
    <p:sldId id="282" r:id="rId8"/>
    <p:sldId id="286" r:id="rId9"/>
    <p:sldId id="283" r:id="rId10"/>
    <p:sldId id="288" r:id="rId11"/>
    <p:sldId id="284" r:id="rId12"/>
    <p:sldId id="289" r:id="rId13"/>
    <p:sldId id="285" r:id="rId14"/>
    <p:sldId id="287" r:id="rId15"/>
    <p:sldId id="290"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Arial" charset="0"/>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Arial" charset="0"/>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Arial" charset="0"/>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Arial" charset="0"/>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Arial" charset="0"/>
      </a:defRPr>
    </a:lvl5pPr>
    <a:lvl6pPr marL="2286000" algn="l" defTabSz="914400" rtl="0" eaLnBrk="1" latinLnBrk="0" hangingPunct="1">
      <a:defRPr kern="1200">
        <a:solidFill>
          <a:schemeClr val="tx1"/>
        </a:solidFill>
        <a:latin typeface="Times New Roman" pitchFamily="18" charset="0"/>
        <a:ea typeface="宋体" pitchFamily="2" charset="-122"/>
        <a:cs typeface="Arial" charset="0"/>
      </a:defRPr>
    </a:lvl6pPr>
    <a:lvl7pPr marL="2743200" algn="l" defTabSz="914400" rtl="0" eaLnBrk="1" latinLnBrk="0" hangingPunct="1">
      <a:defRPr kern="1200">
        <a:solidFill>
          <a:schemeClr val="tx1"/>
        </a:solidFill>
        <a:latin typeface="Times New Roman" pitchFamily="18" charset="0"/>
        <a:ea typeface="宋体" pitchFamily="2" charset="-122"/>
        <a:cs typeface="Arial" charset="0"/>
      </a:defRPr>
    </a:lvl7pPr>
    <a:lvl8pPr marL="3200400" algn="l" defTabSz="914400" rtl="0" eaLnBrk="1" latinLnBrk="0" hangingPunct="1">
      <a:defRPr kern="1200">
        <a:solidFill>
          <a:schemeClr val="tx1"/>
        </a:solidFill>
        <a:latin typeface="Times New Roman" pitchFamily="18" charset="0"/>
        <a:ea typeface="宋体" pitchFamily="2" charset="-122"/>
        <a:cs typeface="Arial" charset="0"/>
      </a:defRPr>
    </a:lvl8pPr>
    <a:lvl9pPr marL="3657600" algn="l" defTabSz="914400" rtl="0" eaLnBrk="1" latinLnBrk="0" hangingPunct="1">
      <a:defRPr kern="1200">
        <a:solidFill>
          <a:schemeClr val="tx1"/>
        </a:solidFill>
        <a:latin typeface="Times New Roman" pitchFamily="18" charset="0"/>
        <a:ea typeface="宋体" pitchFamily="2"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66" d="100"/>
          <a:sy n="66" d="100"/>
        </p:scale>
        <p:origin x="-149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5"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0E38CF97-2167-433F-9084-2CB23C7BE23E}" type="datetimeFigureOut">
              <a:rPr lang="zh-CN" altLang="en-US"/>
              <a:pPr>
                <a:defRPr/>
              </a:pPr>
              <a:t>2017/8/1</a:t>
            </a:fld>
            <a:endParaRPr lang="zh-CN" altLang="en-US"/>
          </a:p>
        </p:txBody>
      </p:sp>
      <p:sp>
        <p:nvSpPr>
          <p:cNvPr id="7" name="页脚占位符 4"/>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5E66FA37-4BD1-4284-8ECE-2518AE5CCCF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5"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314ED644-4928-4580-B0C9-129F6903B756}" type="datetimeFigureOut">
              <a:rPr lang="zh-CN" altLang="en-US"/>
              <a:pPr>
                <a:defRPr/>
              </a:pPr>
              <a:t>2017/8/1</a:t>
            </a:fld>
            <a:endParaRPr lang="zh-CN" altLang="en-US"/>
          </a:p>
        </p:txBody>
      </p:sp>
      <p:sp>
        <p:nvSpPr>
          <p:cNvPr id="7" name="页脚占位符 4"/>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07CAC8FD-FD77-411D-8DE8-21A4FDD035C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5"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79780E3A-2D1E-4D30-AB65-71A96B29F7F2}" type="datetimeFigureOut">
              <a:rPr lang="zh-CN" altLang="en-US"/>
              <a:pPr>
                <a:defRPr/>
              </a:pPr>
              <a:t>2017/8/1</a:t>
            </a:fld>
            <a:endParaRPr lang="zh-CN" altLang="en-US"/>
          </a:p>
        </p:txBody>
      </p:sp>
      <p:sp>
        <p:nvSpPr>
          <p:cNvPr id="7" name="页脚占位符 4"/>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570FE730-123C-44C4-AA7E-828F860393A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6"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74BF49BA-A2D4-4099-AFC9-01D9FF89AB2C}" type="datetimeFigureOut">
              <a:rPr lang="zh-CN" altLang="en-US"/>
              <a:pPr>
                <a:defRPr/>
              </a:pPr>
              <a:t>2017/8/1</a:t>
            </a:fld>
            <a:endParaRPr lang="zh-CN" altLang="en-US"/>
          </a:p>
        </p:txBody>
      </p:sp>
      <p:sp>
        <p:nvSpPr>
          <p:cNvPr id="8" name="页脚占位符 5"/>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6"/>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1C24FA7A-8921-4BE1-9C29-0D9037C4138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8"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9" name="日期占位符 6"/>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1C74ECAE-203D-47E2-9F01-0D845BA9A3B4}" type="datetimeFigureOut">
              <a:rPr lang="zh-CN" altLang="en-US"/>
              <a:pPr>
                <a:defRPr/>
              </a:pPr>
              <a:t>2017/8/1</a:t>
            </a:fld>
            <a:endParaRPr lang="zh-CN" altLang="en-US"/>
          </a:p>
        </p:txBody>
      </p:sp>
      <p:sp>
        <p:nvSpPr>
          <p:cNvPr id="10" name="页脚占位符 7"/>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11" name="灯片编号占位符 8"/>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5D5E56F7-6D61-4D9E-926E-3716522C61B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4"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日期占位符 2"/>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49275059-BC9B-49D4-AE0C-075E68CC3C3B}" type="datetimeFigureOut">
              <a:rPr lang="zh-CN" altLang="en-US"/>
              <a:pPr>
                <a:defRPr/>
              </a:pPr>
              <a:t>2017/8/1</a:t>
            </a:fld>
            <a:endParaRPr lang="zh-CN" altLang="en-US"/>
          </a:p>
        </p:txBody>
      </p:sp>
      <p:sp>
        <p:nvSpPr>
          <p:cNvPr id="6" name="页脚占位符 3"/>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4"/>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2720262B-DFAA-4F8C-BB6B-501A860BBF13}"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a:defRPr/>
            </a:pPr>
            <a:r>
              <a:rPr lang="en-US" altLang="zh-CN"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a:t>
            </a:r>
            <a:r>
              <a:rPr lang="zh-CN" altLang="en-US"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大学物理预修</a:t>
            </a:r>
            <a:r>
              <a:rPr lang="en-US" altLang="zh-CN"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a:t>
            </a:r>
            <a:r>
              <a:rPr lang="zh-CN" altLang="en-US"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第</a:t>
            </a:r>
            <a:r>
              <a:rPr lang="en-US" altLang="zh-CN"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3</a:t>
            </a:r>
            <a:r>
              <a:rPr lang="zh-CN" altLang="en-US" sz="2600" b="1">
                <a:solidFill>
                  <a:srgbClr val="0000FF"/>
                </a:solidFill>
                <a:effectLst>
                  <a:outerShdw blurRad="38100" dist="38100" dir="2700000" algn="tl">
                    <a:srgbClr val="C0C0C0"/>
                  </a:outerShdw>
                </a:effectLst>
                <a:latin typeface="华文楷体" pitchFamily="2" charset="-122"/>
                <a:ea typeface="华文楷体" pitchFamily="2" charset="-122"/>
                <a:cs typeface="+mn-cs"/>
              </a:rPr>
              <a:t>章机械波</a:t>
            </a:r>
          </a:p>
        </p:txBody>
      </p:sp>
      <p:cxnSp>
        <p:nvCxnSpPr>
          <p:cNvPr id="3"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日期占位符 1"/>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C024BFC1-A7FD-45E0-A7C3-F29005D940A8}" type="datetimeFigureOut">
              <a:rPr lang="zh-CN" altLang="en-US"/>
              <a:pPr>
                <a:defRPr/>
              </a:pPr>
              <a:t>2017/8/1</a:t>
            </a:fld>
            <a:endParaRPr lang="zh-CN" altLang="en-US"/>
          </a:p>
        </p:txBody>
      </p:sp>
      <p:sp>
        <p:nvSpPr>
          <p:cNvPr id="5" name="页脚占位符 2"/>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6D661543-3744-492D-AF6F-5314F920BB5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6"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2D7230BA-1EEF-4CE3-8191-080BC0DF79B8}" type="datetimeFigureOut">
              <a:rPr lang="zh-CN" altLang="en-US"/>
              <a:pPr>
                <a:defRPr/>
              </a:pPr>
              <a:t>2017/8/1</a:t>
            </a:fld>
            <a:endParaRPr lang="zh-CN" altLang="en-US"/>
          </a:p>
        </p:txBody>
      </p:sp>
      <p:sp>
        <p:nvSpPr>
          <p:cNvPr id="8" name="页脚占位符 5"/>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6"/>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9F95B93B-2B52-47C7-9677-2C51120175B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6"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日期占位符 4"/>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2B04BD70-3195-4143-9CF7-E8B6BD0310FB}" type="datetimeFigureOut">
              <a:rPr lang="zh-CN" altLang="en-US"/>
              <a:pPr>
                <a:defRPr/>
              </a:pPr>
              <a:t>2017/8/1</a:t>
            </a:fld>
            <a:endParaRPr lang="zh-CN" altLang="en-US"/>
          </a:p>
        </p:txBody>
      </p:sp>
      <p:sp>
        <p:nvSpPr>
          <p:cNvPr id="8" name="页脚占位符 5"/>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6"/>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DDAA60D3-2FB5-4B15-88FD-2E47DA9CD6D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TextBox 6"/>
          <p:cNvSpPr txBox="1"/>
          <p:nvPr userDrawn="1"/>
        </p:nvSpPr>
        <p:spPr>
          <a:xfrm>
            <a:off x="0" y="71626"/>
            <a:ext cx="9144000" cy="492443"/>
          </a:xfrm>
          <a:prstGeom prst="rect">
            <a:avLst/>
          </a:prstGeom>
          <a:noFill/>
          <a:ln>
            <a:noFill/>
          </a:ln>
          <a:effectLst>
            <a:glow rad="127000">
              <a:srgbClr val="00B0F0"/>
            </a:glow>
          </a:effectLst>
        </p:spPr>
        <p:txBody>
          <a:bodyPr>
            <a:spAutoFit/>
          </a:bodyPr>
          <a:lstStyle/>
          <a:p>
            <a:pPr algn="ctr" fontAlgn="auto">
              <a:spcBef>
                <a:spcPts val="0"/>
              </a:spcBef>
              <a:spcAft>
                <a:spcPts val="0"/>
              </a:spcAft>
              <a:defRPr/>
            </a:pP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大学物理预修</a:t>
            </a:r>
            <a:r>
              <a:rPr lang="en-US" altLang="zh-CN"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》-13.1</a:t>
            </a:r>
            <a:r>
              <a:rPr lang="zh-CN" altLang="en-US" sz="2600" b="1" dirty="0">
                <a:solidFill>
                  <a:srgbClr val="0000FF"/>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mn-cs"/>
              </a:rPr>
              <a:t>原子核的组成</a:t>
            </a:r>
          </a:p>
        </p:txBody>
      </p:sp>
      <p:cxnSp>
        <p:nvCxnSpPr>
          <p:cNvPr id="5" name="直接连接符 8"/>
          <p:cNvCxnSpPr/>
          <p:nvPr userDrawn="1"/>
        </p:nvCxnSpPr>
        <p:spPr>
          <a:xfrm>
            <a:off x="0" y="620713"/>
            <a:ext cx="9144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fontAlgn="auto">
              <a:spcBef>
                <a:spcPts val="0"/>
              </a:spcBef>
              <a:spcAft>
                <a:spcPts val="0"/>
              </a:spcAft>
              <a:defRPr>
                <a:latin typeface="+mn-lt"/>
                <a:ea typeface="+mn-ea"/>
              </a:defRPr>
            </a:lvl1pPr>
          </a:lstStyle>
          <a:p>
            <a:pPr>
              <a:defRPr/>
            </a:pPr>
            <a:fld id="{293D1148-C6A7-4DCE-A80E-D6B63E1AE2C8}" type="datetimeFigureOut">
              <a:rPr lang="zh-CN" altLang="en-US"/>
              <a:pPr>
                <a:defRPr/>
              </a:pPr>
              <a:t>2017/8/1</a:t>
            </a:fld>
            <a:endParaRPr lang="zh-CN" altLang="en-US"/>
          </a:p>
        </p:txBody>
      </p:sp>
      <p:sp>
        <p:nvSpPr>
          <p:cNvPr id="7" name="页脚占位符 4"/>
          <p:cNvSpPr>
            <a:spLocks noGrp="1"/>
          </p:cNvSpPr>
          <p:nvPr>
            <p:ph type="ftr" sz="quarter" idx="11"/>
          </p:nvPr>
        </p:nvSpPr>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BACDFCB3-01E0-4045-A593-9CDF61052B1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630238"/>
            <a:ext cx="8229600" cy="638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412875"/>
            <a:ext cx="8229600"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
        <p:nvSpPr>
          <p:cNvPr id="10" name="日期占位符 3"/>
          <p:cNvSpPr>
            <a:spLocks noGrp="1"/>
          </p:cNvSpPr>
          <p:nvPr>
            <p:ph type="dt" sz="half" idx="2"/>
          </p:nvPr>
        </p:nvSpPr>
        <p:spPr>
          <a:xfrm>
            <a:off x="457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F8DA072C-CD61-4300-9463-E6A73FAF42F2}" type="datetimeFigureOut">
              <a:rPr lang="zh-CN" altLang="en-US"/>
              <a:pPr>
                <a:defRPr/>
              </a:pPr>
              <a:t>2017/8/1</a:t>
            </a:fld>
            <a:endParaRPr lang="zh-CN" altLang="en-US"/>
          </a:p>
        </p:txBody>
      </p:sp>
      <p:sp>
        <p:nvSpPr>
          <p:cNvPr id="11" name="页脚占位符 4"/>
          <p:cNvSpPr>
            <a:spLocks noGrp="1"/>
          </p:cNvSpPr>
          <p:nvPr>
            <p:ph type="ftr" sz="quarter" idx="3"/>
          </p:nvPr>
        </p:nvSpPr>
        <p:spPr>
          <a:xfrm>
            <a:off x="3124200" y="6356350"/>
            <a:ext cx="2895600" cy="365125"/>
          </a:xfrm>
          <a:prstGeom prst="rect">
            <a:avLst/>
          </a:prstGeom>
        </p:spPr>
        <p:txBody>
          <a:bodyPr/>
          <a:lstStyle>
            <a:lvl1pPr fontAlgn="auto">
              <a:spcBef>
                <a:spcPts val="0"/>
              </a:spcBef>
              <a:spcAft>
                <a:spcPts val="0"/>
              </a:spcAft>
              <a:defRPr>
                <a:latin typeface="+mn-lt"/>
                <a:ea typeface="+mn-ea"/>
                <a:cs typeface="+mn-cs"/>
              </a:defRPr>
            </a:lvl1pPr>
          </a:lstStyle>
          <a:p>
            <a:pPr>
              <a:defRPr/>
            </a:pPr>
            <a:endParaRPr lang="zh-CN" altLang="en-US"/>
          </a:p>
        </p:txBody>
      </p:sp>
      <p:sp>
        <p:nvSpPr>
          <p:cNvPr id="12" name="灯片编号占位符 5"/>
          <p:cNvSpPr>
            <a:spLocks noGrp="1"/>
          </p:cNvSpPr>
          <p:nvPr>
            <p:ph type="sldNum" sz="quarter" idx="4"/>
          </p:nvPr>
        </p:nvSpPr>
        <p:spPr>
          <a:xfrm>
            <a:off x="6553200" y="6356350"/>
            <a:ext cx="2133600" cy="365125"/>
          </a:xfrm>
          <a:prstGeom prst="rect">
            <a:avLst/>
          </a:prstGeom>
        </p:spPr>
        <p:txBody>
          <a:bodyPr/>
          <a:lstStyle>
            <a:lvl1pPr fontAlgn="auto">
              <a:spcBef>
                <a:spcPts val="0"/>
              </a:spcBef>
              <a:spcAft>
                <a:spcPts val="0"/>
              </a:spcAft>
              <a:defRPr>
                <a:latin typeface="+mn-lt"/>
                <a:ea typeface="+mn-ea"/>
                <a:cs typeface="+mn-cs"/>
              </a:defRPr>
            </a:lvl1pPr>
          </a:lstStyle>
          <a:p>
            <a:pPr>
              <a:defRPr/>
            </a:pPr>
            <a:fld id="{7A1D123E-3761-45B9-9043-92345DADD6B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ctr" rtl="0" eaLnBrk="0" fontAlgn="base" hangingPunct="0">
        <a:spcBef>
          <a:spcPct val="0"/>
        </a:spcBef>
        <a:spcAft>
          <a:spcPct val="0"/>
        </a:spcAft>
        <a:defRPr sz="3200" b="1" kern="1200">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微软雅黑" pitchFamily="34" charset="-122"/>
          <a:ea typeface="微软雅黑" pitchFamily="34" charset="-122"/>
        </a:defRPr>
      </a:lvl2pPr>
      <a:lvl3pPr algn="ctr" rtl="0" eaLnBrk="0" fontAlgn="base" hangingPunct="0">
        <a:spcBef>
          <a:spcPct val="0"/>
        </a:spcBef>
        <a:spcAft>
          <a:spcPct val="0"/>
        </a:spcAft>
        <a:defRPr sz="3200" b="1">
          <a:solidFill>
            <a:schemeClr val="tx1"/>
          </a:solidFill>
          <a:latin typeface="微软雅黑" pitchFamily="34" charset="-122"/>
          <a:ea typeface="微软雅黑" pitchFamily="34" charset="-122"/>
        </a:defRPr>
      </a:lvl3pPr>
      <a:lvl4pPr algn="ctr" rtl="0" eaLnBrk="0" fontAlgn="base" hangingPunct="0">
        <a:spcBef>
          <a:spcPct val="0"/>
        </a:spcBef>
        <a:spcAft>
          <a:spcPct val="0"/>
        </a:spcAft>
        <a:defRPr sz="3200" b="1">
          <a:solidFill>
            <a:schemeClr val="tx1"/>
          </a:solidFill>
          <a:latin typeface="微软雅黑" pitchFamily="34" charset="-122"/>
          <a:ea typeface="微软雅黑" pitchFamily="34" charset="-122"/>
        </a:defRPr>
      </a:lvl4pPr>
      <a:lvl5pPr algn="ctr" rtl="0" eaLnBrk="0" fontAlgn="base" hangingPunct="0">
        <a:spcBef>
          <a:spcPct val="0"/>
        </a:spcBef>
        <a:spcAft>
          <a:spcPct val="0"/>
        </a:spcAft>
        <a:defRPr sz="3200" b="1">
          <a:solidFill>
            <a:schemeClr val="tx1"/>
          </a:solidFill>
          <a:latin typeface="微软雅黑" pitchFamily="34" charset="-122"/>
          <a:ea typeface="微软雅黑" pitchFamily="34" charset="-122"/>
        </a:defRPr>
      </a:lvl5pPr>
      <a:lvl6pPr marL="457200" algn="ctr" rtl="0" fontAlgn="base">
        <a:spcBef>
          <a:spcPct val="0"/>
        </a:spcBef>
        <a:spcAft>
          <a:spcPct val="0"/>
        </a:spcAft>
        <a:defRPr sz="3200" b="1">
          <a:solidFill>
            <a:schemeClr val="tx1"/>
          </a:solidFill>
          <a:latin typeface="微软雅黑" pitchFamily="34" charset="-122"/>
          <a:ea typeface="微软雅黑" pitchFamily="34" charset="-122"/>
        </a:defRPr>
      </a:lvl6pPr>
      <a:lvl7pPr marL="914400" algn="ctr" rtl="0" fontAlgn="base">
        <a:spcBef>
          <a:spcPct val="0"/>
        </a:spcBef>
        <a:spcAft>
          <a:spcPct val="0"/>
        </a:spcAft>
        <a:defRPr sz="3200" b="1">
          <a:solidFill>
            <a:schemeClr val="tx1"/>
          </a:solidFill>
          <a:latin typeface="微软雅黑" pitchFamily="34" charset="-122"/>
          <a:ea typeface="微软雅黑" pitchFamily="34" charset="-122"/>
        </a:defRPr>
      </a:lvl7pPr>
      <a:lvl8pPr marL="1371600" algn="ctr" rtl="0" fontAlgn="base">
        <a:spcBef>
          <a:spcPct val="0"/>
        </a:spcBef>
        <a:spcAft>
          <a:spcPct val="0"/>
        </a:spcAft>
        <a:defRPr sz="3200" b="1">
          <a:solidFill>
            <a:schemeClr val="tx1"/>
          </a:solidFill>
          <a:latin typeface="微软雅黑" pitchFamily="34" charset="-122"/>
          <a:ea typeface="微软雅黑" pitchFamily="34" charset="-122"/>
        </a:defRPr>
      </a:lvl8pPr>
      <a:lvl9pPr marL="1828800" algn="ctr" rtl="0" fontAlgn="base">
        <a:spcBef>
          <a:spcPct val="0"/>
        </a:spcBef>
        <a:spcAft>
          <a:spcPct val="0"/>
        </a:spcAft>
        <a:defRPr sz="3200" b="1">
          <a:solidFill>
            <a:schemeClr val="tx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charset="0"/>
        <a:buChar char="•"/>
        <a:defRPr sz="3200" b="1"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sz="2800" b="1"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ChangeArrowheads="1"/>
          </p:cNvSpPr>
          <p:nvPr/>
        </p:nvSpPr>
        <p:spPr bwMode="auto">
          <a:xfrm>
            <a:off x="539750" y="908050"/>
            <a:ext cx="7772400" cy="5400675"/>
          </a:xfrm>
          <a:prstGeom prst="rect">
            <a:avLst/>
          </a:prstGeom>
          <a:noFill/>
          <a:ln w="9525">
            <a:noFill/>
            <a:miter lim="800000"/>
            <a:headEnd/>
            <a:tailEnd/>
          </a:ln>
        </p:spPr>
        <p:txBody>
          <a:bodyPr lIns="91434" tIns="45717" rIns="91434" bIns="45717" anchor="ctr"/>
          <a:lstStyle/>
          <a:p>
            <a:pPr>
              <a:lnSpc>
                <a:spcPct val="180000"/>
              </a:lnSpc>
              <a:defRPr/>
            </a:pPr>
            <a:r>
              <a:rPr kumimoji="1" lang="en-US" altLang="zh-CN"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3.4 </a:t>
            </a:r>
            <a:r>
              <a:rPr kumimoji="1"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波的衍射和干涉</a:t>
            </a:r>
            <a:br>
              <a:rPr kumimoji="1"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br>
            <a:r>
              <a:rPr kumimoji="1" lang="zh-CN" altLang="en-US" sz="1600" b="1">
                <a:solidFill>
                  <a:srgbClr val="3333FF"/>
                </a:solidFill>
                <a:effectLst>
                  <a:outerShdw blurRad="38100" dist="38100" dir="2700000" algn="tl">
                    <a:srgbClr val="C0C0C0"/>
                  </a:outerShdw>
                </a:effectLst>
                <a:latin typeface="微软雅黑" pitchFamily="34" charset="-122"/>
                <a:ea typeface="微软雅黑" pitchFamily="34" charset="-122"/>
                <a:cs typeface="+mn-cs"/>
              </a:rPr>
              <a:t/>
            </a:r>
            <a:br>
              <a:rPr kumimoji="1" lang="zh-CN" altLang="en-US" sz="1600" b="1">
                <a:solidFill>
                  <a:srgbClr val="3333FF"/>
                </a:solidFill>
                <a:effectLst>
                  <a:outerShdw blurRad="38100" dist="38100" dir="2700000" algn="tl">
                    <a:srgbClr val="C0C0C0"/>
                  </a:outerShdw>
                </a:effectLst>
                <a:latin typeface="微软雅黑" pitchFamily="34"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3-4-1.</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波的衍射</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3-4-2.</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波的叠加</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3-4-3.</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波的干涉</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0-#ppt_w/2"/>
                                          </p:val>
                                        </p:tav>
                                        <p:tav tm="100000">
                                          <p:val>
                                            <p:strVal val="#ppt_x"/>
                                          </p:val>
                                        </p:tav>
                                      </p:tavLst>
                                    </p:anim>
                                    <p:anim calcmode="lin" valueType="num">
                                      <p:cBhvr additive="base">
                                        <p:cTn id="8" dur="500" fill="hold"/>
                                        <p:tgtEl>
                                          <p:spTgt spid="460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684213" y="836613"/>
            <a:ext cx="3540125" cy="595312"/>
          </a:xfrm>
          <a:prstGeom prst="rect">
            <a:avLst/>
          </a:prstGeom>
          <a:noFill/>
          <a:ln w="9525">
            <a:noFill/>
            <a:miter lim="800000"/>
            <a:headEnd/>
            <a:tailEnd/>
          </a:ln>
          <a:effectLst/>
        </p:spPr>
        <p:txBody>
          <a:bodyPr wrap="none">
            <a:spAutoFit/>
          </a:bodyPr>
          <a:lstStyle/>
          <a:p>
            <a:pPr>
              <a:defRPr/>
            </a:pPr>
            <a:r>
              <a:rPr kumimoji="1" lang="en-US" altLang="zh-CN" sz="3300" b="1">
                <a:effectLst>
                  <a:outerShdw blurRad="38100" dist="38100" dir="2700000" algn="tl">
                    <a:srgbClr val="C0C0C0"/>
                  </a:outerShdw>
                </a:effectLst>
                <a:latin typeface="微软雅黑" pitchFamily="34" charset="-122"/>
                <a:ea typeface="微软雅黑" pitchFamily="34" charset="-122"/>
                <a:cs typeface="+mn-cs"/>
              </a:rPr>
              <a:t>3-6-1.</a:t>
            </a:r>
            <a:r>
              <a:rPr kumimoji="1" lang="zh-CN" altLang="en-US" sz="3300" b="1">
                <a:effectLst>
                  <a:outerShdw blurRad="38100" dist="38100" dir="2700000" algn="tl">
                    <a:srgbClr val="C0C0C0"/>
                  </a:outerShdw>
                </a:effectLst>
                <a:latin typeface="微软雅黑" pitchFamily="34" charset="-122"/>
                <a:ea typeface="微软雅黑" pitchFamily="34" charset="-122"/>
                <a:cs typeface="+mn-cs"/>
              </a:rPr>
              <a:t>波面和波线</a:t>
            </a:r>
          </a:p>
        </p:txBody>
      </p:sp>
      <p:sp>
        <p:nvSpPr>
          <p:cNvPr id="60421" name="矩形 22"/>
          <p:cNvSpPr>
            <a:spLocks noChangeArrowheads="1"/>
          </p:cNvSpPr>
          <p:nvPr/>
        </p:nvSpPr>
        <p:spPr bwMode="auto">
          <a:xfrm>
            <a:off x="250825" y="1484313"/>
            <a:ext cx="8785225" cy="1620837"/>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波传播过程中，为了形象地描述波在空间中的传播特性，将振动状态相同的点，即相位相同的点组成的面</a:t>
            </a:r>
            <a:r>
              <a:rPr kumimoji="1" lang="zh-CN" altLang="en-US" sz="2800" b="1">
                <a:sym typeface="Symbol" pitchFamily="18" charset="2"/>
              </a:rPr>
              <a:t>称为波面</a:t>
            </a:r>
            <a:r>
              <a:rPr kumimoji="1" lang="zh-CN" altLang="en-US" sz="2800" b="1"/>
              <a:t>。</a:t>
            </a:r>
          </a:p>
        </p:txBody>
      </p:sp>
      <p:sp>
        <p:nvSpPr>
          <p:cNvPr id="60422" name="矩形 22"/>
          <p:cNvSpPr>
            <a:spLocks noChangeArrowheads="1"/>
          </p:cNvSpPr>
          <p:nvPr/>
        </p:nvSpPr>
        <p:spPr bwMode="auto">
          <a:xfrm>
            <a:off x="250825" y="3068638"/>
            <a:ext cx="8785225"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波面垂直的方向是波的传播方向，在此方向画一些带箭头的线，叫波线。</a:t>
            </a:r>
            <a:r>
              <a:rPr kumimoji="1" lang="zh-CN" altLang="en-US" sz="2800"/>
              <a:t> </a:t>
            </a:r>
          </a:p>
        </p:txBody>
      </p:sp>
      <p:pic>
        <p:nvPicPr>
          <p:cNvPr id="60424" name="图片 729" descr="新文档 2017-05-01 09.07.06_1"/>
          <p:cNvPicPr>
            <a:picLocks noChangeAspect="1" noChangeArrowheads="1"/>
          </p:cNvPicPr>
          <p:nvPr/>
        </p:nvPicPr>
        <p:blipFill>
          <a:blip r:embed="rId2"/>
          <a:srcRect/>
          <a:stretch>
            <a:fillRect/>
          </a:stretch>
        </p:blipFill>
        <p:spPr bwMode="auto">
          <a:xfrm>
            <a:off x="1692275" y="4076700"/>
            <a:ext cx="5616575" cy="1725613"/>
          </a:xfrm>
          <a:prstGeom prst="rect">
            <a:avLst/>
          </a:prstGeom>
          <a:noFill/>
          <a:ln w="9525">
            <a:noFill/>
            <a:miter lim="800000"/>
            <a:headEnd/>
            <a:tailEnd/>
          </a:ln>
        </p:spPr>
      </p:pic>
      <p:sp>
        <p:nvSpPr>
          <p:cNvPr id="60426" name="矩形 22"/>
          <p:cNvSpPr>
            <a:spLocks noChangeArrowheads="1"/>
          </p:cNvSpPr>
          <p:nvPr/>
        </p:nvSpPr>
        <p:spPr bwMode="auto">
          <a:xfrm>
            <a:off x="323850" y="5634038"/>
            <a:ext cx="8785225"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由波源最初振动状态传到的各点所连成的波面，叫做波前</a:t>
            </a:r>
            <a:r>
              <a:rPr kumimoji="1" lang="zh-CN" altLang="en-US" sz="2800"/>
              <a:t> </a:t>
            </a:r>
            <a:r>
              <a:rPr kumimoji="1" lang="zh-CN" altLang="en-US" sz="2800" b="1"/>
              <a:t>。</a:t>
            </a:r>
            <a:r>
              <a:rPr kumimoji="1" lang="zh-CN"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1000"/>
                                        <p:tgtEl>
                                          <p:spTgt spid="604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22"/>
                                        </p:tgtEl>
                                        <p:attrNameLst>
                                          <p:attrName>style.visibility</p:attrName>
                                        </p:attrNameLst>
                                      </p:cBhvr>
                                      <p:to>
                                        <p:strVal val="visible"/>
                                      </p:to>
                                    </p:set>
                                    <p:animEffect transition="in" filter="wipe(left)">
                                      <p:cBhvr>
                                        <p:cTn id="12" dur="1000"/>
                                        <p:tgtEl>
                                          <p:spTgt spid="604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24"/>
                                        </p:tgtEl>
                                        <p:attrNameLst>
                                          <p:attrName>style.visibility</p:attrName>
                                        </p:attrNameLst>
                                      </p:cBhvr>
                                      <p:to>
                                        <p:strVal val="visible"/>
                                      </p:to>
                                    </p:set>
                                    <p:animEffect transition="in" filter="wipe(left)">
                                      <p:cBhvr>
                                        <p:cTn id="17" dur="2000"/>
                                        <p:tgtEl>
                                          <p:spTgt spid="604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0426"/>
                                        </p:tgtEl>
                                        <p:attrNameLst>
                                          <p:attrName>style.visibility</p:attrName>
                                        </p:attrNameLst>
                                      </p:cBhvr>
                                      <p:to>
                                        <p:strVal val="visible"/>
                                      </p:to>
                                    </p:set>
                                    <p:animEffect transition="in" filter="wipe(left)">
                                      <p:cBhvr>
                                        <p:cTn id="22" dur="10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p:bldP spid="604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p:cNvSpPr txBox="1">
            <a:spLocks noChangeArrowheads="1"/>
          </p:cNvSpPr>
          <p:nvPr/>
        </p:nvSpPr>
        <p:spPr bwMode="auto">
          <a:xfrm>
            <a:off x="684213" y="836613"/>
            <a:ext cx="3540125" cy="595312"/>
          </a:xfrm>
          <a:prstGeom prst="rect">
            <a:avLst/>
          </a:prstGeom>
          <a:noFill/>
          <a:ln w="9525">
            <a:noFill/>
            <a:miter lim="800000"/>
            <a:headEnd/>
            <a:tailEnd/>
          </a:ln>
          <a:effectLst/>
        </p:spPr>
        <p:txBody>
          <a:bodyPr wrap="none">
            <a:spAutoFit/>
          </a:bodyPr>
          <a:lstStyle/>
          <a:p>
            <a:pPr>
              <a:defRPr/>
            </a:pPr>
            <a:r>
              <a:rPr kumimoji="1" lang="en-US" altLang="zh-CN" sz="3300" b="1">
                <a:effectLst>
                  <a:outerShdw blurRad="38100" dist="38100" dir="2700000" algn="tl">
                    <a:srgbClr val="C0C0C0"/>
                  </a:outerShdw>
                </a:effectLst>
                <a:latin typeface="微软雅黑" pitchFamily="34" charset="-122"/>
                <a:ea typeface="微软雅黑" pitchFamily="34" charset="-122"/>
                <a:cs typeface="+mn-cs"/>
              </a:rPr>
              <a:t>3-6-2.</a:t>
            </a:r>
            <a:r>
              <a:rPr kumimoji="1" lang="zh-CN" altLang="en-US" sz="3300" b="1">
                <a:effectLst>
                  <a:outerShdw blurRad="38100" dist="38100" dir="2700000" algn="tl">
                    <a:srgbClr val="C0C0C0"/>
                  </a:outerShdw>
                </a:effectLst>
                <a:latin typeface="微软雅黑" pitchFamily="34" charset="-122"/>
                <a:ea typeface="微软雅黑" pitchFamily="34" charset="-122"/>
                <a:cs typeface="+mn-cs"/>
              </a:rPr>
              <a:t>惠更斯原理</a:t>
            </a:r>
          </a:p>
        </p:txBody>
      </p:sp>
      <p:sp>
        <p:nvSpPr>
          <p:cNvPr id="56325" name="矩形 22"/>
          <p:cNvSpPr>
            <a:spLocks noChangeArrowheads="1"/>
          </p:cNvSpPr>
          <p:nvPr/>
        </p:nvSpPr>
        <p:spPr bwMode="auto">
          <a:xfrm>
            <a:off x="179388" y="1484313"/>
            <a:ext cx="8785225" cy="264636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荷兰物理学家惠更斯</a:t>
            </a:r>
            <a:r>
              <a:rPr kumimoji="1" lang="en-US" altLang="zh-CN" sz="2800" b="1"/>
              <a:t>(Christiaan Huygens</a:t>
            </a:r>
            <a:r>
              <a:rPr kumimoji="1" lang="zh-CN" altLang="en-US" sz="2800" b="1"/>
              <a:t>，</a:t>
            </a:r>
            <a:r>
              <a:rPr kumimoji="1" lang="en-US" altLang="zh-CN" sz="2800" b="1"/>
              <a:t>1629</a:t>
            </a:r>
            <a:r>
              <a:rPr kumimoji="1" lang="zh-CN" altLang="en-US" sz="2800" b="1"/>
              <a:t>年</a:t>
            </a:r>
            <a:r>
              <a:rPr kumimoji="1" lang="en-US" altLang="zh-CN" sz="2800" b="1"/>
              <a:t>-1695</a:t>
            </a:r>
            <a:r>
              <a:rPr kumimoji="1" lang="zh-CN" altLang="en-US" sz="2800" b="1"/>
              <a:t>年</a:t>
            </a:r>
            <a:r>
              <a:rPr kumimoji="1" lang="en-US" altLang="zh-CN" sz="2800" b="1"/>
              <a:t>)</a:t>
            </a:r>
            <a:r>
              <a:rPr kumimoji="1" lang="zh-CN" altLang="en-US" sz="2800" b="1"/>
              <a:t>，于</a:t>
            </a:r>
            <a:r>
              <a:rPr kumimoji="1" lang="en-US" altLang="zh-CN" sz="2800" b="1"/>
              <a:t>1690</a:t>
            </a:r>
            <a:r>
              <a:rPr kumimoji="1" lang="zh-CN" altLang="en-US" sz="2800" b="1"/>
              <a:t>年提出一条描述波传播特性的重要原理：介质中任一波面上的各点，都可以看做发射子波的波源，其后任意时刻，这些子波在波前进方向的包络面就是新的波前。 </a:t>
            </a:r>
          </a:p>
        </p:txBody>
      </p:sp>
      <p:pic>
        <p:nvPicPr>
          <p:cNvPr id="56327" name="图片 735" descr="新文档 2017-05-01 10.52.43_1"/>
          <p:cNvPicPr>
            <a:picLocks noChangeAspect="1" noChangeArrowheads="1"/>
          </p:cNvPicPr>
          <p:nvPr/>
        </p:nvPicPr>
        <p:blipFill>
          <a:blip r:embed="rId2"/>
          <a:srcRect t="7121" r="30421"/>
          <a:stretch>
            <a:fillRect/>
          </a:stretch>
        </p:blipFill>
        <p:spPr bwMode="auto">
          <a:xfrm>
            <a:off x="1476375" y="4005263"/>
            <a:ext cx="2417763" cy="2484437"/>
          </a:xfrm>
          <a:prstGeom prst="rect">
            <a:avLst/>
          </a:prstGeom>
          <a:noFill/>
          <a:ln w="9525">
            <a:noFill/>
            <a:miter lim="800000"/>
            <a:headEnd/>
            <a:tailEnd/>
          </a:ln>
        </p:spPr>
      </p:pic>
      <p:pic>
        <p:nvPicPr>
          <p:cNvPr id="56330" name="图片 738" descr="新文档 2017-05-01 11.53.35_1"/>
          <p:cNvPicPr>
            <a:picLocks noChangeAspect="1" noChangeArrowheads="1"/>
          </p:cNvPicPr>
          <p:nvPr/>
        </p:nvPicPr>
        <p:blipFill>
          <a:blip r:embed="rId3"/>
          <a:srcRect t="7919"/>
          <a:stretch>
            <a:fillRect/>
          </a:stretch>
        </p:blipFill>
        <p:spPr bwMode="auto">
          <a:xfrm>
            <a:off x="5292725" y="4149725"/>
            <a:ext cx="1868488" cy="2359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wipe(left)">
                                      <p:cBhvr>
                                        <p:cTn id="7" dur="1000"/>
                                        <p:tgtEl>
                                          <p:spTgt spid="5632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circle(out)">
                                      <p:cBhvr>
                                        <p:cTn id="12" dur="2000"/>
                                        <p:tgtEl>
                                          <p:spTgt spid="563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30"/>
                                        </p:tgtEl>
                                        <p:attrNameLst>
                                          <p:attrName>style.visibility</p:attrName>
                                        </p:attrNameLst>
                                      </p:cBhvr>
                                      <p:to>
                                        <p:strVal val="visible"/>
                                      </p:to>
                                    </p:set>
                                    <p:animEffect transition="in" filter="wipe(left)">
                                      <p:cBhvr>
                                        <p:cTn id="17" dur="2000"/>
                                        <p:tgtEl>
                                          <p:spTgt spid="5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矩形 22"/>
          <p:cNvSpPr>
            <a:spLocks noChangeArrowheads="1"/>
          </p:cNvSpPr>
          <p:nvPr/>
        </p:nvSpPr>
        <p:spPr bwMode="auto">
          <a:xfrm>
            <a:off x="179388" y="1754188"/>
            <a:ext cx="8785225" cy="59531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用惠更斯原理可以解释波的衍射现象。</a:t>
            </a:r>
            <a:r>
              <a:rPr kumimoji="1" lang="zh-CN" altLang="en-US" sz="2800"/>
              <a:t> </a:t>
            </a:r>
          </a:p>
        </p:txBody>
      </p:sp>
      <p:pic>
        <p:nvPicPr>
          <p:cNvPr id="61446" name="图片 1160" descr="新文档 2017-05-01 11.56.48_1"/>
          <p:cNvPicPr>
            <a:picLocks noChangeAspect="1" noChangeArrowheads="1"/>
          </p:cNvPicPr>
          <p:nvPr/>
        </p:nvPicPr>
        <p:blipFill>
          <a:blip r:embed="rId2"/>
          <a:srcRect/>
          <a:stretch>
            <a:fillRect/>
          </a:stretch>
        </p:blipFill>
        <p:spPr bwMode="auto">
          <a:xfrm>
            <a:off x="2987675" y="2492375"/>
            <a:ext cx="2554288" cy="3384550"/>
          </a:xfrm>
          <a:prstGeom prst="rect">
            <a:avLst/>
          </a:prstGeom>
          <a:noFill/>
          <a:ln w="9525">
            <a:noFill/>
            <a:miter lim="800000"/>
            <a:headEnd/>
            <a:tailEnd/>
          </a:ln>
        </p:spPr>
      </p:pic>
      <p:sp>
        <p:nvSpPr>
          <p:cNvPr id="61448" name="Text Box 8"/>
          <p:cNvSpPr txBox="1">
            <a:spLocks noChangeArrowheads="1"/>
          </p:cNvSpPr>
          <p:nvPr/>
        </p:nvSpPr>
        <p:spPr bwMode="auto">
          <a:xfrm>
            <a:off x="684213" y="836613"/>
            <a:ext cx="3540125" cy="595312"/>
          </a:xfrm>
          <a:prstGeom prst="rect">
            <a:avLst/>
          </a:prstGeom>
          <a:noFill/>
          <a:ln w="9525">
            <a:noFill/>
            <a:miter lim="800000"/>
            <a:headEnd/>
            <a:tailEnd/>
          </a:ln>
          <a:effectLst/>
        </p:spPr>
        <p:txBody>
          <a:bodyPr wrap="none">
            <a:spAutoFit/>
          </a:bodyPr>
          <a:lstStyle/>
          <a:p>
            <a:pPr>
              <a:defRPr/>
            </a:pPr>
            <a:r>
              <a:rPr kumimoji="1" lang="en-US" altLang="zh-CN" sz="3300" b="1">
                <a:effectLst>
                  <a:outerShdw blurRad="38100" dist="38100" dir="2700000" algn="tl">
                    <a:srgbClr val="C0C0C0"/>
                  </a:outerShdw>
                </a:effectLst>
                <a:latin typeface="微软雅黑" pitchFamily="34" charset="-122"/>
                <a:ea typeface="微软雅黑" pitchFamily="34" charset="-122"/>
                <a:cs typeface="+mn-cs"/>
              </a:rPr>
              <a:t>3-6-2.</a:t>
            </a:r>
            <a:r>
              <a:rPr kumimoji="1" lang="zh-CN" altLang="en-US" sz="3300" b="1">
                <a:effectLst>
                  <a:outerShdw blurRad="38100" dist="38100" dir="2700000" algn="tl">
                    <a:srgbClr val="C0C0C0"/>
                  </a:outerShdw>
                </a:effectLst>
                <a:latin typeface="微软雅黑" pitchFamily="34" charset="-122"/>
                <a:ea typeface="微软雅黑" pitchFamily="34" charset="-122"/>
                <a:cs typeface="+mn-cs"/>
              </a:rPr>
              <a:t>惠更斯原理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left)">
                                      <p:cBhvr>
                                        <p:cTn id="7" dur="10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wipe(left)">
                                      <p:cBhvr>
                                        <p:cTn id="12" dur="20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p:cNvSpPr txBox="1">
            <a:spLocks noChangeArrowheads="1"/>
          </p:cNvSpPr>
          <p:nvPr/>
        </p:nvSpPr>
        <p:spPr bwMode="auto">
          <a:xfrm>
            <a:off x="684213" y="836613"/>
            <a:ext cx="3121025" cy="595312"/>
          </a:xfrm>
          <a:prstGeom prst="rect">
            <a:avLst/>
          </a:prstGeom>
          <a:noFill/>
          <a:ln w="9525">
            <a:noFill/>
            <a:miter lim="800000"/>
            <a:headEnd/>
            <a:tailEnd/>
          </a:ln>
          <a:effectLst/>
        </p:spPr>
        <p:txBody>
          <a:bodyPr wrap="none">
            <a:spAutoFit/>
          </a:bodyPr>
          <a:lstStyle/>
          <a:p>
            <a:pPr>
              <a:defRPr/>
            </a:pPr>
            <a:r>
              <a:rPr kumimoji="1" lang="en-US" altLang="zh-CN" sz="3300" b="1">
                <a:effectLst>
                  <a:outerShdw blurRad="38100" dist="38100" dir="2700000" algn="tl">
                    <a:srgbClr val="C0C0C0"/>
                  </a:outerShdw>
                </a:effectLst>
                <a:latin typeface="微软雅黑" pitchFamily="34" charset="-122"/>
                <a:ea typeface="微软雅黑" pitchFamily="34" charset="-122"/>
                <a:cs typeface="+mn-cs"/>
              </a:rPr>
              <a:t>3-6-3.</a:t>
            </a:r>
            <a:r>
              <a:rPr kumimoji="1" lang="zh-CN" altLang="en-US" sz="3300" b="1">
                <a:effectLst>
                  <a:outerShdw blurRad="38100" dist="38100" dir="2700000" algn="tl">
                    <a:srgbClr val="C0C0C0"/>
                  </a:outerShdw>
                </a:effectLst>
                <a:latin typeface="微软雅黑" pitchFamily="34" charset="-122"/>
                <a:ea typeface="微软雅黑" pitchFamily="34" charset="-122"/>
                <a:cs typeface="+mn-cs"/>
              </a:rPr>
              <a:t>波的反射</a:t>
            </a:r>
          </a:p>
        </p:txBody>
      </p:sp>
      <p:sp>
        <p:nvSpPr>
          <p:cNvPr id="57349" name="矩形 22"/>
          <p:cNvSpPr>
            <a:spLocks noChangeArrowheads="1"/>
          </p:cNvSpPr>
          <p:nvPr/>
        </p:nvSpPr>
        <p:spPr bwMode="auto">
          <a:xfrm>
            <a:off x="179388" y="1754188"/>
            <a:ext cx="8785225" cy="59531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用惠更斯原理可以确定反射波的传播方向。</a:t>
            </a:r>
            <a:r>
              <a:rPr kumimoji="1" lang="zh-CN" altLang="en-US" sz="2800"/>
              <a:t> </a:t>
            </a:r>
          </a:p>
        </p:txBody>
      </p:sp>
      <p:pic>
        <p:nvPicPr>
          <p:cNvPr id="57351" name="图片 1163" descr="IMG_0421"/>
          <p:cNvPicPr>
            <a:picLocks noChangeAspect="1" noChangeArrowheads="1"/>
          </p:cNvPicPr>
          <p:nvPr/>
        </p:nvPicPr>
        <p:blipFill>
          <a:blip r:embed="rId2"/>
          <a:srcRect/>
          <a:stretch>
            <a:fillRect/>
          </a:stretch>
        </p:blipFill>
        <p:spPr bwMode="auto">
          <a:xfrm>
            <a:off x="2268538" y="2708275"/>
            <a:ext cx="3549650" cy="1911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left)">
                                      <p:cBhvr>
                                        <p:cTn id="7" dur="1000"/>
                                        <p:tgtEl>
                                          <p:spTgt spid="573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51"/>
                                        </p:tgtEl>
                                        <p:attrNameLst>
                                          <p:attrName>style.visibility</p:attrName>
                                        </p:attrNameLst>
                                      </p:cBhvr>
                                      <p:to>
                                        <p:strVal val="visible"/>
                                      </p:to>
                                    </p:set>
                                    <p:animEffect transition="in" filter="wipe(left)">
                                      <p:cBhvr>
                                        <p:cTn id="12" dur="20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a:spLocks noChangeArrowheads="1"/>
          </p:cNvSpPr>
          <p:nvPr/>
        </p:nvSpPr>
        <p:spPr bwMode="auto">
          <a:xfrm>
            <a:off x="684213" y="836613"/>
            <a:ext cx="3121025" cy="595312"/>
          </a:xfrm>
          <a:prstGeom prst="rect">
            <a:avLst/>
          </a:prstGeom>
          <a:noFill/>
          <a:ln w="9525">
            <a:noFill/>
            <a:miter lim="800000"/>
            <a:headEnd/>
            <a:tailEnd/>
          </a:ln>
          <a:effectLst/>
        </p:spPr>
        <p:txBody>
          <a:bodyPr wrap="none">
            <a:spAutoFit/>
          </a:bodyPr>
          <a:lstStyle/>
          <a:p>
            <a:pPr>
              <a:defRPr/>
            </a:pPr>
            <a:r>
              <a:rPr kumimoji="1" lang="en-US" altLang="zh-CN" sz="3300" b="1">
                <a:effectLst>
                  <a:outerShdw blurRad="38100" dist="38100" dir="2700000" algn="tl">
                    <a:srgbClr val="C0C0C0"/>
                  </a:outerShdw>
                </a:effectLst>
                <a:latin typeface="微软雅黑" pitchFamily="34" charset="-122"/>
                <a:ea typeface="微软雅黑" pitchFamily="34" charset="-122"/>
                <a:cs typeface="+mn-cs"/>
              </a:rPr>
              <a:t>3-6-4.</a:t>
            </a:r>
            <a:r>
              <a:rPr kumimoji="1" lang="zh-CN" altLang="en-US" sz="3300" b="1">
                <a:effectLst>
                  <a:outerShdw blurRad="38100" dist="38100" dir="2700000" algn="tl">
                    <a:srgbClr val="C0C0C0"/>
                  </a:outerShdw>
                </a:effectLst>
                <a:latin typeface="微软雅黑" pitchFamily="34" charset="-122"/>
                <a:ea typeface="微软雅黑" pitchFamily="34" charset="-122"/>
                <a:cs typeface="+mn-cs"/>
              </a:rPr>
              <a:t>波的折射</a:t>
            </a:r>
          </a:p>
        </p:txBody>
      </p:sp>
      <p:sp>
        <p:nvSpPr>
          <p:cNvPr id="59397" name="矩形 22"/>
          <p:cNvSpPr>
            <a:spLocks noChangeArrowheads="1"/>
          </p:cNvSpPr>
          <p:nvPr/>
        </p:nvSpPr>
        <p:spPr bwMode="auto">
          <a:xfrm>
            <a:off x="179388" y="1754188"/>
            <a:ext cx="8785225"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当波从一种介质进入另一种介质时，会发生折射现象，用惠更斯原理可以解释这种现象。</a:t>
            </a:r>
          </a:p>
        </p:txBody>
      </p:sp>
      <p:pic>
        <p:nvPicPr>
          <p:cNvPr id="59399" name="图片 1164" descr="IMG_0422"/>
          <p:cNvPicPr>
            <a:picLocks noChangeAspect="1" noChangeArrowheads="1"/>
          </p:cNvPicPr>
          <p:nvPr/>
        </p:nvPicPr>
        <p:blipFill>
          <a:blip r:embed="rId2"/>
          <a:srcRect/>
          <a:stretch>
            <a:fillRect/>
          </a:stretch>
        </p:blipFill>
        <p:spPr bwMode="auto">
          <a:xfrm>
            <a:off x="2700338" y="3068638"/>
            <a:ext cx="3240087" cy="30083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left)">
                                      <p:cBhvr>
                                        <p:cTn id="7" dur="1000"/>
                                        <p:tgtEl>
                                          <p:spTgt spid="593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9399"/>
                                        </p:tgtEl>
                                        <p:attrNameLst>
                                          <p:attrName>style.visibility</p:attrName>
                                        </p:attrNameLst>
                                      </p:cBhvr>
                                      <p:to>
                                        <p:strVal val="visible"/>
                                      </p:to>
                                    </p:set>
                                    <p:animEffect transition="in" filter="wipe(up)">
                                      <p:cBhvr>
                                        <p:cTn id="12" dur="20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3"/>
          <p:cNvSpPr txBox="1">
            <a:spLocks noChangeArrowheads="1"/>
          </p:cNvSpPr>
          <p:nvPr/>
        </p:nvSpPr>
        <p:spPr bwMode="auto">
          <a:xfrm>
            <a:off x="1763713" y="1071563"/>
            <a:ext cx="3240087" cy="557212"/>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波的独立性原理</a:t>
            </a:r>
          </a:p>
        </p:txBody>
      </p:sp>
      <p:sp>
        <p:nvSpPr>
          <p:cNvPr id="64514" name="Text Box 4"/>
          <p:cNvSpPr txBox="1">
            <a:spLocks noChangeArrowheads="1"/>
          </p:cNvSpPr>
          <p:nvPr/>
        </p:nvSpPr>
        <p:spPr bwMode="auto">
          <a:xfrm>
            <a:off x="1763713" y="2008188"/>
            <a:ext cx="3240087" cy="557212"/>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波的叠加原理</a:t>
            </a:r>
          </a:p>
        </p:txBody>
      </p:sp>
      <p:sp>
        <p:nvSpPr>
          <p:cNvPr id="64515" name="Text Box 6"/>
          <p:cNvSpPr txBox="1">
            <a:spLocks noChangeArrowheads="1"/>
          </p:cNvSpPr>
          <p:nvPr/>
        </p:nvSpPr>
        <p:spPr bwMode="auto">
          <a:xfrm>
            <a:off x="5867400" y="1576388"/>
            <a:ext cx="2952750" cy="557212"/>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波的衍射和干涉</a:t>
            </a:r>
          </a:p>
        </p:txBody>
      </p:sp>
      <p:sp>
        <p:nvSpPr>
          <p:cNvPr id="64516" name="Text Box 7"/>
          <p:cNvSpPr txBox="1">
            <a:spLocks noChangeArrowheads="1"/>
          </p:cNvSpPr>
          <p:nvPr/>
        </p:nvSpPr>
        <p:spPr bwMode="auto">
          <a:xfrm>
            <a:off x="1763713" y="3213100"/>
            <a:ext cx="2159000" cy="557213"/>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多普勒现象</a:t>
            </a:r>
          </a:p>
        </p:txBody>
      </p:sp>
      <p:sp>
        <p:nvSpPr>
          <p:cNvPr id="64517" name="Text Box 11"/>
          <p:cNvSpPr txBox="1">
            <a:spLocks noChangeArrowheads="1"/>
          </p:cNvSpPr>
          <p:nvPr/>
        </p:nvSpPr>
        <p:spPr bwMode="auto">
          <a:xfrm>
            <a:off x="5292725" y="4959350"/>
            <a:ext cx="2057400" cy="557213"/>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波的衍射</a:t>
            </a:r>
          </a:p>
        </p:txBody>
      </p:sp>
      <p:sp>
        <p:nvSpPr>
          <p:cNvPr id="64518" name="Text Box 15"/>
          <p:cNvSpPr txBox="1">
            <a:spLocks noChangeArrowheads="1"/>
          </p:cNvSpPr>
          <p:nvPr/>
        </p:nvSpPr>
        <p:spPr bwMode="auto">
          <a:xfrm>
            <a:off x="5219700" y="6040438"/>
            <a:ext cx="2808288" cy="557212"/>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波的反射和折射</a:t>
            </a:r>
          </a:p>
        </p:txBody>
      </p:sp>
      <p:sp>
        <p:nvSpPr>
          <p:cNvPr id="64519" name="Text Box 16"/>
          <p:cNvSpPr txBox="1">
            <a:spLocks noChangeArrowheads="1"/>
          </p:cNvSpPr>
          <p:nvPr/>
        </p:nvSpPr>
        <p:spPr bwMode="auto">
          <a:xfrm>
            <a:off x="1835150" y="5464175"/>
            <a:ext cx="2519363" cy="557213"/>
          </a:xfrm>
          <a:prstGeom prst="rect">
            <a:avLst/>
          </a:prstGeom>
          <a:solidFill>
            <a:schemeClr val="bg1"/>
          </a:solidFill>
          <a:ln w="38100">
            <a:solidFill>
              <a:schemeClr val="folHlink"/>
            </a:solidFill>
            <a:miter lim="800000"/>
            <a:headEnd/>
            <a:tailEnd/>
          </a:ln>
        </p:spPr>
        <p:txBody>
          <a:bodyPr lIns="91434" tIns="45717" rIns="91434" bIns="45717">
            <a:spAutoFit/>
          </a:bodyPr>
          <a:lstStyle/>
          <a:p>
            <a:pPr>
              <a:spcBef>
                <a:spcPct val="50000"/>
              </a:spcBef>
            </a:pPr>
            <a:r>
              <a:rPr kumimoji="1" lang="zh-CN" altLang="en-US" sz="2800" b="1">
                <a:latin typeface="宋体" pitchFamily="2" charset="-122"/>
              </a:rPr>
              <a:t>惠更斯原理</a:t>
            </a:r>
          </a:p>
        </p:txBody>
      </p:sp>
      <p:sp>
        <p:nvSpPr>
          <p:cNvPr id="64520" name="TextBox 32"/>
          <p:cNvSpPr txBox="1">
            <a:spLocks noChangeArrowheads="1"/>
          </p:cNvSpPr>
          <p:nvPr/>
        </p:nvSpPr>
        <p:spPr bwMode="auto">
          <a:xfrm>
            <a:off x="179388" y="3213100"/>
            <a:ext cx="1246187" cy="509588"/>
          </a:xfrm>
          <a:prstGeom prst="rect">
            <a:avLst/>
          </a:prstGeom>
          <a:noFill/>
          <a:ln w="9525">
            <a:noFill/>
            <a:miter lim="800000"/>
            <a:headEnd/>
            <a:tailEnd/>
          </a:ln>
        </p:spPr>
        <p:txBody>
          <a:bodyPr lIns="82589" tIns="41294" rIns="82589" bIns="41294">
            <a:spAutoFit/>
          </a:bodyPr>
          <a:lstStyle/>
          <a:p>
            <a:r>
              <a:rPr lang="zh-CN" altLang="en-US" sz="2800" b="1">
                <a:latin typeface="宋体" pitchFamily="2" charset="-122"/>
              </a:rPr>
              <a:t>小结</a:t>
            </a:r>
          </a:p>
        </p:txBody>
      </p:sp>
      <p:sp>
        <p:nvSpPr>
          <p:cNvPr id="15381" name="左大括号 33"/>
          <p:cNvSpPr>
            <a:spLocks/>
          </p:cNvSpPr>
          <p:nvPr/>
        </p:nvSpPr>
        <p:spPr bwMode="auto">
          <a:xfrm>
            <a:off x="1116013" y="1287463"/>
            <a:ext cx="650875" cy="4392612"/>
          </a:xfrm>
          <a:prstGeom prst="leftBrace">
            <a:avLst>
              <a:gd name="adj1" fmla="val 0"/>
              <a:gd name="adj2" fmla="val 50000"/>
            </a:avLst>
          </a:prstGeom>
          <a:noFill/>
          <a:ln w="38100" algn="ctr">
            <a:solidFill>
              <a:schemeClr val="tx1"/>
            </a:solidFill>
            <a:round/>
            <a:headEnd/>
            <a:tailEnd/>
          </a:ln>
        </p:spPr>
        <p:txBody>
          <a:bodyPr lIns="82589" tIns="41294" rIns="82589" bIns="41294"/>
          <a:lstStyle/>
          <a:p>
            <a:pPr fontAlgn="auto">
              <a:spcBef>
                <a:spcPts val="0"/>
              </a:spcBef>
              <a:spcAft>
                <a:spcPts val="0"/>
              </a:spcAft>
              <a:defRPr/>
            </a:pPr>
            <a:endParaRPr lang="zh-CN" altLang="en-US" sz="2800" b="1">
              <a:latin typeface="+mn-ea"/>
              <a:ea typeface="+mn-ea"/>
              <a:cs typeface="+mn-cs"/>
            </a:endParaRPr>
          </a:p>
        </p:txBody>
      </p:sp>
      <p:sp>
        <p:nvSpPr>
          <p:cNvPr id="7" name="右大括号 6"/>
          <p:cNvSpPr/>
          <p:nvPr/>
        </p:nvSpPr>
        <p:spPr>
          <a:xfrm>
            <a:off x="5003800" y="1287463"/>
            <a:ext cx="762000" cy="1141412"/>
          </a:xfrm>
          <a:prstGeom prst="rightBrace">
            <a:avLst>
              <a:gd name="adj1" fmla="val 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 name="右大括号 6"/>
          <p:cNvSpPr>
            <a:spLocks/>
          </p:cNvSpPr>
          <p:nvPr/>
        </p:nvSpPr>
        <p:spPr bwMode="auto">
          <a:xfrm flipH="1">
            <a:off x="4427538" y="5176838"/>
            <a:ext cx="762000" cy="1141412"/>
          </a:xfrm>
          <a:prstGeom prst="rightBrace">
            <a:avLst>
              <a:gd name="adj1" fmla="val 0"/>
              <a:gd name="adj2" fmla="val 50000"/>
            </a:avLst>
          </a:prstGeom>
          <a:noFill/>
          <a:ln w="38100" algn="ctr">
            <a:solidFill>
              <a:schemeClr val="tx1"/>
            </a:solidFill>
            <a:round/>
            <a:headEnd/>
            <a:tailEnd/>
          </a:ln>
        </p:spPr>
        <p:txBody>
          <a:bodyPr anchor="ctr"/>
          <a:lstStyle/>
          <a:p>
            <a:pPr algn="ctr" fontAlgn="auto">
              <a:spcBef>
                <a:spcPts val="0"/>
              </a:spcBef>
              <a:spcAft>
                <a:spcPts val="0"/>
              </a:spcAft>
              <a:defRPr/>
            </a:pPr>
            <a:endParaRPr lang="zh-CN" altLang="en-US">
              <a:latin typeface="+mn-lt"/>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3"/>
          <p:cNvSpPr txBox="1">
            <a:spLocks noChangeArrowheads="1"/>
          </p:cNvSpPr>
          <p:nvPr/>
        </p:nvSpPr>
        <p:spPr bwMode="auto">
          <a:xfrm>
            <a:off x="336550" y="803275"/>
            <a:ext cx="5603875" cy="579438"/>
          </a:xfrm>
          <a:prstGeom prst="rect">
            <a:avLst/>
          </a:prstGeom>
          <a:solidFill>
            <a:schemeClr val="bg1"/>
          </a:solidFill>
          <a:ln w="38100">
            <a:noFill/>
            <a:miter lim="800000"/>
            <a:headEnd/>
            <a:tailEnd/>
          </a:ln>
        </p:spPr>
        <p:txBody>
          <a:bodyPr lIns="91434" tIns="45717" rIns="91434" bIns="45717">
            <a:spAutoFit/>
          </a:bodyPr>
          <a:lstStyle/>
          <a:p>
            <a:pPr>
              <a:spcBef>
                <a:spcPct val="50000"/>
              </a:spcBef>
            </a:pPr>
            <a:r>
              <a:rPr kumimoji="1" lang="en-US" altLang="zh-CN" sz="3200" b="1">
                <a:latin typeface="微软雅黑" pitchFamily="34" charset="-122"/>
                <a:ea typeface="微软雅黑" pitchFamily="34" charset="-122"/>
              </a:rPr>
              <a:t>3-4-1. </a:t>
            </a:r>
            <a:r>
              <a:rPr kumimoji="1" lang="zh-CN" altLang="en-US" sz="3200" b="1">
                <a:latin typeface="微软雅黑" pitchFamily="34" charset="-122"/>
                <a:ea typeface="微软雅黑" pitchFamily="34" charset="-122"/>
              </a:rPr>
              <a:t>波的衍射</a:t>
            </a:r>
          </a:p>
        </p:txBody>
      </p:sp>
      <p:sp>
        <p:nvSpPr>
          <p:cNvPr id="47109" name="矩形 22"/>
          <p:cNvSpPr>
            <a:spLocks noChangeArrowheads="1"/>
          </p:cNvSpPr>
          <p:nvPr/>
        </p:nvSpPr>
        <p:spPr bwMode="auto">
          <a:xfrm>
            <a:off x="250825" y="1484313"/>
            <a:ext cx="8748713"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lang="zh-CN" altLang="en-US" sz="2800" b="1">
                <a:latin typeface="宋体" pitchFamily="2" charset="-122"/>
              </a:rPr>
              <a:t>波在传播过程中，遇到障碍物时，传播方向发生变化，出现绕过障碍物的现象，这种现象叫波的衍射</a:t>
            </a:r>
            <a:r>
              <a:rPr lang="zh-CN" altLang="en-US" sz="2800">
                <a:latin typeface="宋体" pitchFamily="2" charset="-122"/>
              </a:rPr>
              <a:t> 。</a:t>
            </a:r>
            <a:endParaRPr lang="en-US" altLang="zh-CN" sz="2800">
              <a:latin typeface="宋体" pitchFamily="2" charset="-122"/>
            </a:endParaRPr>
          </a:p>
        </p:txBody>
      </p:sp>
      <p:sp>
        <p:nvSpPr>
          <p:cNvPr id="47110" name="矩形 22"/>
          <p:cNvSpPr>
            <a:spLocks noChangeArrowheads="1"/>
          </p:cNvSpPr>
          <p:nvPr/>
        </p:nvSpPr>
        <p:spPr bwMode="auto">
          <a:xfrm>
            <a:off x="287338" y="2636838"/>
            <a:ext cx="8748712"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lang="zh-CN" altLang="en-US" sz="2800" b="1"/>
              <a:t>衍射是波特有的现象，凡能发生衍射现象的物理过程，一定以波的方式存在</a:t>
            </a:r>
            <a:r>
              <a:rPr lang="zh-CN" altLang="en-US" sz="2800"/>
              <a:t> </a:t>
            </a:r>
            <a:r>
              <a:rPr lang="zh-CN" altLang="en-US" sz="2800" b="1">
                <a:latin typeface="Arial" charset="0"/>
              </a:rPr>
              <a:t>。</a:t>
            </a:r>
            <a:r>
              <a:rPr kumimoji="1" lang="en-US" altLang="zh-CN" sz="2800"/>
              <a:t> </a:t>
            </a:r>
            <a:endParaRPr kumimoji="1" lang="zh-CN" altLang="en-US" sz="2800"/>
          </a:p>
        </p:txBody>
      </p:sp>
      <p:sp>
        <p:nvSpPr>
          <p:cNvPr id="47111" name="矩形 22"/>
          <p:cNvSpPr>
            <a:spLocks noChangeArrowheads="1"/>
          </p:cNvSpPr>
          <p:nvPr/>
        </p:nvSpPr>
        <p:spPr bwMode="auto">
          <a:xfrm>
            <a:off x="250825" y="3644900"/>
            <a:ext cx="8748713"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lang="zh-CN" altLang="en-US" sz="2800" b="1"/>
              <a:t>实验表面，只有缝、孔的宽度或障碍物的尺寸跟波长可以相比拟时，才能观察到明显的衍射现象</a:t>
            </a:r>
            <a:r>
              <a:rPr lang="zh-CN" altLang="en-US" sz="2800"/>
              <a:t> </a:t>
            </a:r>
            <a:r>
              <a:rPr lang="zh-CN" altLang="en-US" sz="2800" b="1">
                <a:latin typeface="Arial" charset="0"/>
              </a:rPr>
              <a:t>。</a:t>
            </a:r>
            <a:r>
              <a:rPr kumimoji="1" lang="en-US" altLang="zh-CN" sz="2800"/>
              <a:t> </a:t>
            </a:r>
            <a:endParaRPr kumimoji="1" lang="zh-CN" altLang="en-US" sz="2800"/>
          </a:p>
        </p:txBody>
      </p:sp>
      <p:pic>
        <p:nvPicPr>
          <p:cNvPr id="47113" name="图片 706"/>
          <p:cNvPicPr>
            <a:picLocks noChangeAspect="1" noChangeArrowheads="1"/>
          </p:cNvPicPr>
          <p:nvPr/>
        </p:nvPicPr>
        <p:blipFill>
          <a:blip r:embed="rId2"/>
          <a:srcRect/>
          <a:stretch>
            <a:fillRect/>
          </a:stretch>
        </p:blipFill>
        <p:spPr bwMode="auto">
          <a:xfrm>
            <a:off x="2195513" y="4868863"/>
            <a:ext cx="1944687" cy="1392237"/>
          </a:xfrm>
          <a:prstGeom prst="rect">
            <a:avLst/>
          </a:prstGeom>
          <a:noFill/>
          <a:ln w="9525">
            <a:noFill/>
            <a:miter lim="800000"/>
            <a:headEnd/>
            <a:tailEnd/>
          </a:ln>
        </p:spPr>
      </p:pic>
      <p:pic>
        <p:nvPicPr>
          <p:cNvPr id="47116" name="图片 707"/>
          <p:cNvPicPr>
            <a:picLocks noChangeAspect="1" noChangeArrowheads="1"/>
          </p:cNvPicPr>
          <p:nvPr/>
        </p:nvPicPr>
        <p:blipFill>
          <a:blip r:embed="rId3"/>
          <a:srcRect/>
          <a:stretch>
            <a:fillRect/>
          </a:stretch>
        </p:blipFill>
        <p:spPr bwMode="auto">
          <a:xfrm>
            <a:off x="4787900" y="4868863"/>
            <a:ext cx="1655763" cy="1389062"/>
          </a:xfrm>
          <a:prstGeom prst="rect">
            <a:avLst/>
          </a:prstGeom>
          <a:noFill/>
          <a:ln w="9525">
            <a:noFill/>
            <a:miter lim="800000"/>
            <a:headEnd/>
            <a:tailEnd/>
          </a:ln>
        </p:spPr>
      </p:pic>
      <p:sp>
        <p:nvSpPr>
          <p:cNvPr id="2" name="Text Box 14"/>
          <p:cNvSpPr txBox="1">
            <a:spLocks noChangeArrowheads="1"/>
          </p:cNvSpPr>
          <p:nvPr/>
        </p:nvSpPr>
        <p:spPr bwMode="auto">
          <a:xfrm>
            <a:off x="3605213" y="6251575"/>
            <a:ext cx="2046287" cy="519113"/>
          </a:xfrm>
          <a:prstGeom prst="rect">
            <a:avLst/>
          </a:prstGeom>
          <a:noFill/>
          <a:ln w="9525">
            <a:noFill/>
            <a:miter lim="800000"/>
            <a:headEnd/>
            <a:tailEnd/>
          </a:ln>
        </p:spPr>
        <p:txBody>
          <a:bodyPr>
            <a:spAutoFit/>
          </a:bodyPr>
          <a:lstStyle/>
          <a:p>
            <a:r>
              <a:rPr lang="zh-CN" altLang="en-US" sz="2800" b="1"/>
              <a:t>水波的衍射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Effect transition="in" filter="wipe(up)">
                                      <p:cBhvr>
                                        <p:cTn id="7" dur="500"/>
                                        <p:tgtEl>
                                          <p:spTgt spid="47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left)">
                                      <p:cBhvr>
                                        <p:cTn id="12" dur="10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1"/>
                                        </p:tgtEl>
                                        <p:attrNameLst>
                                          <p:attrName>style.visibility</p:attrName>
                                        </p:attrNameLst>
                                      </p:cBhvr>
                                      <p:to>
                                        <p:strVal val="visible"/>
                                      </p:to>
                                    </p:set>
                                    <p:animEffect transition="in" filter="wipe(left)">
                                      <p:cBhvr>
                                        <p:cTn id="17" dur="1000"/>
                                        <p:tgtEl>
                                          <p:spTgt spid="471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47113"/>
                                        </p:tgtEl>
                                        <p:attrNameLst>
                                          <p:attrName>style.visibility</p:attrName>
                                        </p:attrNameLst>
                                      </p:cBhvr>
                                      <p:to>
                                        <p:strVal val="visible"/>
                                      </p:to>
                                    </p:set>
                                    <p:animEffect transition="in" filter="circle(out)">
                                      <p:cBhvr>
                                        <p:cTn id="22" dur="2000"/>
                                        <p:tgtEl>
                                          <p:spTgt spid="4711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animEffect transition="in" filter="circle(out)">
                                      <p:cBhvr>
                                        <p:cTn id="27" dur="2000"/>
                                        <p:tgtEl>
                                          <p:spTgt spid="4711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P spid="47110" grpId="0"/>
      <p:bldP spid="47111"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矩形 22"/>
          <p:cNvSpPr>
            <a:spLocks noChangeArrowheads="1"/>
          </p:cNvSpPr>
          <p:nvPr/>
        </p:nvSpPr>
        <p:spPr bwMode="auto">
          <a:xfrm>
            <a:off x="107950" y="1412875"/>
            <a:ext cx="3889375" cy="1620838"/>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sym typeface="Symbol" pitchFamily="18" charset="2"/>
              </a:rPr>
              <a:t>几列波相遇后，各波的</a:t>
            </a:r>
            <a:r>
              <a:rPr kumimoji="1" lang="zh-CN" altLang="en-US" sz="2800" b="1" i="1">
                <a:sym typeface="Symbol" pitchFamily="18" charset="2"/>
              </a:rPr>
              <a:t> 、 、</a:t>
            </a:r>
            <a:r>
              <a:rPr kumimoji="1" lang="zh-CN" altLang="en-US" sz="2800" b="1"/>
              <a:t>振动方向、传播方向不变。</a:t>
            </a:r>
            <a:endParaRPr lang="en-US" altLang="zh-CN" sz="2800">
              <a:latin typeface="宋体" pitchFamily="2" charset="-122"/>
            </a:endParaRPr>
          </a:p>
        </p:txBody>
      </p:sp>
      <p:sp>
        <p:nvSpPr>
          <p:cNvPr id="52238" name="Rectangle 5"/>
          <p:cNvSpPr>
            <a:spLocks noChangeArrowheads="1"/>
          </p:cNvSpPr>
          <p:nvPr/>
        </p:nvSpPr>
        <p:spPr bwMode="auto">
          <a:xfrm>
            <a:off x="971550" y="2997200"/>
            <a:ext cx="3095625" cy="457200"/>
          </a:xfrm>
          <a:prstGeom prst="rect">
            <a:avLst/>
          </a:prstGeom>
          <a:noFill/>
          <a:ln w="9525">
            <a:noFill/>
            <a:miter lim="800000"/>
            <a:headEnd/>
            <a:tailEnd/>
          </a:ln>
        </p:spPr>
        <p:txBody>
          <a:bodyPr>
            <a:spAutoFit/>
          </a:bodyPr>
          <a:lstStyle/>
          <a:p>
            <a:r>
              <a:rPr kumimoji="1" lang="en-US" altLang="zh-CN" sz="2400" b="1"/>
              <a:t>——</a:t>
            </a:r>
            <a:r>
              <a:rPr kumimoji="1" lang="zh-CN" altLang="en-US" sz="2400" b="1"/>
              <a:t>波的独立性原理</a:t>
            </a:r>
          </a:p>
        </p:txBody>
      </p:sp>
      <p:sp>
        <p:nvSpPr>
          <p:cNvPr id="52230" name="矩形 22"/>
          <p:cNvSpPr>
            <a:spLocks noChangeArrowheads="1"/>
          </p:cNvSpPr>
          <p:nvPr/>
        </p:nvSpPr>
        <p:spPr bwMode="auto">
          <a:xfrm>
            <a:off x="107950" y="3473450"/>
            <a:ext cx="4645025" cy="315912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当几列波在空间某点相遇，该处质点的振动将是各个波所引起的分振动的合成；任一时刻质点的位移是各列波单独存在时在该点产生的位移的矢量和。</a:t>
            </a:r>
            <a:r>
              <a:rPr kumimoji="1" lang="en-US" altLang="zh-CN" sz="2800"/>
              <a:t> </a:t>
            </a:r>
            <a:endParaRPr kumimoji="1" lang="zh-CN" altLang="en-US" sz="2800"/>
          </a:p>
        </p:txBody>
      </p:sp>
      <p:sp>
        <p:nvSpPr>
          <p:cNvPr id="52231" name="Rectangle 7"/>
          <p:cNvSpPr>
            <a:spLocks noChangeArrowheads="1"/>
          </p:cNvSpPr>
          <p:nvPr/>
        </p:nvSpPr>
        <p:spPr bwMode="auto">
          <a:xfrm>
            <a:off x="4643438" y="6140450"/>
            <a:ext cx="2971800" cy="457200"/>
          </a:xfrm>
          <a:prstGeom prst="rect">
            <a:avLst/>
          </a:prstGeom>
          <a:noFill/>
          <a:ln w="9525">
            <a:noFill/>
            <a:miter lim="800000"/>
            <a:headEnd/>
            <a:tailEnd/>
          </a:ln>
        </p:spPr>
        <p:txBody>
          <a:bodyPr>
            <a:spAutoFit/>
          </a:bodyPr>
          <a:lstStyle/>
          <a:p>
            <a:r>
              <a:rPr kumimoji="1" lang="en-US" altLang="zh-CN" sz="2400" b="1"/>
              <a:t>——  </a:t>
            </a:r>
            <a:r>
              <a:rPr kumimoji="1" lang="zh-CN" altLang="en-US" sz="2400" b="1"/>
              <a:t>波的叠加原理</a:t>
            </a:r>
          </a:p>
        </p:txBody>
      </p:sp>
      <p:grpSp>
        <p:nvGrpSpPr>
          <p:cNvPr id="52232" name="Group 8"/>
          <p:cNvGrpSpPr>
            <a:grpSpLocks/>
          </p:cNvGrpSpPr>
          <p:nvPr/>
        </p:nvGrpSpPr>
        <p:grpSpPr bwMode="auto">
          <a:xfrm>
            <a:off x="4400550" y="549275"/>
            <a:ext cx="4419600" cy="2286000"/>
            <a:chOff x="384" y="480"/>
            <a:chExt cx="3072" cy="1666"/>
          </a:xfrm>
        </p:grpSpPr>
        <p:graphicFrame>
          <p:nvGraphicFramePr>
            <p:cNvPr id="52233" name="Object 9"/>
            <p:cNvGraphicFramePr>
              <a:graphicFrameLocks noChangeAspect="1"/>
            </p:cNvGraphicFramePr>
            <p:nvPr/>
          </p:nvGraphicFramePr>
          <p:xfrm>
            <a:off x="720" y="576"/>
            <a:ext cx="2736" cy="1570"/>
          </p:xfrm>
          <a:graphic>
            <a:graphicData uri="http://schemas.openxmlformats.org/presentationml/2006/ole">
              <p:oleObj spid="_x0000_s52233" name="剪辑" r:id="rId3" imgW="5124240" imgH="3406680" progId="">
                <p:embed/>
              </p:oleObj>
            </a:graphicData>
          </a:graphic>
        </p:graphicFrame>
        <p:sp>
          <p:nvSpPr>
            <p:cNvPr id="52271" name="Freeform 10"/>
            <p:cNvSpPr>
              <a:spLocks/>
            </p:cNvSpPr>
            <p:nvPr/>
          </p:nvSpPr>
          <p:spPr bwMode="auto">
            <a:xfrm>
              <a:off x="384" y="480"/>
              <a:ext cx="1392" cy="1168"/>
            </a:xfrm>
            <a:custGeom>
              <a:avLst/>
              <a:gdLst>
                <a:gd name="T0" fmla="*/ 1272 w 1296"/>
                <a:gd name="T1" fmla="*/ 136 h 1168"/>
                <a:gd name="T2" fmla="*/ 1169 w 1296"/>
                <a:gd name="T3" fmla="*/ 136 h 1168"/>
                <a:gd name="T4" fmla="*/ 653 w 1296"/>
                <a:gd name="T5" fmla="*/ 40 h 1168"/>
                <a:gd name="T6" fmla="*/ 241 w 1296"/>
                <a:gd name="T7" fmla="*/ 376 h 1168"/>
                <a:gd name="T8" fmla="*/ 292 w 1296"/>
                <a:gd name="T9" fmla="*/ 760 h 1168"/>
                <a:gd name="T10" fmla="*/ 137 w 1296"/>
                <a:gd name="T11" fmla="*/ 952 h 1168"/>
                <a:gd name="T12" fmla="*/ 1117 w 1296"/>
                <a:gd name="T13" fmla="*/ 1096 h 1168"/>
                <a:gd name="T14" fmla="*/ 1065 w 1296"/>
                <a:gd name="T15" fmla="*/ 520 h 1168"/>
                <a:gd name="T16" fmla="*/ 1272 w 1296"/>
                <a:gd name="T17" fmla="*/ 232 h 1168"/>
                <a:gd name="T18" fmla="*/ 1375 w 1296"/>
                <a:gd name="T19" fmla="*/ 376 h 1168"/>
                <a:gd name="T20" fmla="*/ 1375 w 1296"/>
                <a:gd name="T21" fmla="*/ 280 h 1168"/>
                <a:gd name="T22" fmla="*/ 1272 w 1296"/>
                <a:gd name="T23" fmla="*/ 136 h 1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6"/>
                <a:gd name="T37" fmla="*/ 0 h 1168"/>
                <a:gd name="T38" fmla="*/ 1296 w 1296"/>
                <a:gd name="T39" fmla="*/ 1168 h 1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6" h="1168">
                  <a:moveTo>
                    <a:pt x="1184" y="136"/>
                  </a:moveTo>
                  <a:cubicBezTo>
                    <a:pt x="1152" y="112"/>
                    <a:pt x="1184" y="152"/>
                    <a:pt x="1088" y="136"/>
                  </a:cubicBezTo>
                  <a:cubicBezTo>
                    <a:pt x="992" y="120"/>
                    <a:pt x="752" y="0"/>
                    <a:pt x="608" y="40"/>
                  </a:cubicBezTo>
                  <a:cubicBezTo>
                    <a:pt x="464" y="80"/>
                    <a:pt x="280" y="256"/>
                    <a:pt x="224" y="376"/>
                  </a:cubicBezTo>
                  <a:cubicBezTo>
                    <a:pt x="168" y="496"/>
                    <a:pt x="288" y="664"/>
                    <a:pt x="272" y="760"/>
                  </a:cubicBezTo>
                  <a:cubicBezTo>
                    <a:pt x="256" y="856"/>
                    <a:pt x="0" y="896"/>
                    <a:pt x="128" y="952"/>
                  </a:cubicBezTo>
                  <a:cubicBezTo>
                    <a:pt x="256" y="1008"/>
                    <a:pt x="896" y="1168"/>
                    <a:pt x="1040" y="1096"/>
                  </a:cubicBezTo>
                  <a:cubicBezTo>
                    <a:pt x="1184" y="1024"/>
                    <a:pt x="968" y="664"/>
                    <a:pt x="992" y="520"/>
                  </a:cubicBezTo>
                  <a:cubicBezTo>
                    <a:pt x="1016" y="376"/>
                    <a:pt x="1136" y="256"/>
                    <a:pt x="1184" y="232"/>
                  </a:cubicBezTo>
                  <a:cubicBezTo>
                    <a:pt x="1232" y="208"/>
                    <a:pt x="1264" y="368"/>
                    <a:pt x="1280" y="376"/>
                  </a:cubicBezTo>
                  <a:cubicBezTo>
                    <a:pt x="1296" y="384"/>
                    <a:pt x="1296" y="328"/>
                    <a:pt x="1280" y="280"/>
                  </a:cubicBezTo>
                  <a:cubicBezTo>
                    <a:pt x="1264" y="232"/>
                    <a:pt x="1216" y="160"/>
                    <a:pt x="1184" y="136"/>
                  </a:cubicBezTo>
                  <a:close/>
                </a:path>
              </a:pathLst>
            </a:custGeom>
            <a:solidFill>
              <a:srgbClr val="003300"/>
            </a:solidFill>
            <a:ln w="9525">
              <a:solidFill>
                <a:schemeClr val="tx1"/>
              </a:solidFill>
              <a:round/>
              <a:headEnd/>
              <a:tailEnd/>
            </a:ln>
          </p:spPr>
          <p:txBody>
            <a:bodyPr wrap="none" anchor="ctr"/>
            <a:lstStyle/>
            <a:p>
              <a:endParaRPr lang="en-US"/>
            </a:p>
          </p:txBody>
        </p:sp>
        <p:sp>
          <p:nvSpPr>
            <p:cNvPr id="52272" name="Freeform 11"/>
            <p:cNvSpPr>
              <a:spLocks/>
            </p:cNvSpPr>
            <p:nvPr/>
          </p:nvSpPr>
          <p:spPr bwMode="auto">
            <a:xfrm>
              <a:off x="1680" y="1008"/>
              <a:ext cx="144" cy="48"/>
            </a:xfrm>
            <a:custGeom>
              <a:avLst/>
              <a:gdLst>
                <a:gd name="T0" fmla="*/ 144 w 144"/>
                <a:gd name="T1" fmla="*/ 0 h 48"/>
                <a:gd name="T2" fmla="*/ 0 w 144"/>
                <a:gd name="T3" fmla="*/ 48 h 48"/>
                <a:gd name="T4" fmla="*/ 0 60000 65536"/>
                <a:gd name="T5" fmla="*/ 0 60000 65536"/>
                <a:gd name="T6" fmla="*/ 0 w 144"/>
                <a:gd name="T7" fmla="*/ 0 h 48"/>
                <a:gd name="T8" fmla="*/ 144 w 144"/>
                <a:gd name="T9" fmla="*/ 48 h 48"/>
              </a:gdLst>
              <a:ahLst/>
              <a:cxnLst>
                <a:cxn ang="T4">
                  <a:pos x="T0" y="T1"/>
                </a:cxn>
                <a:cxn ang="T5">
                  <a:pos x="T2" y="T3"/>
                </a:cxn>
              </a:cxnLst>
              <a:rect l="T6" t="T7" r="T8" b="T9"/>
              <a:pathLst>
                <a:path w="144" h="48">
                  <a:moveTo>
                    <a:pt x="144" y="0"/>
                  </a:moveTo>
                  <a:cubicBezTo>
                    <a:pt x="88" y="20"/>
                    <a:pt x="32" y="40"/>
                    <a:pt x="0" y="48"/>
                  </a:cubicBezTo>
                </a:path>
              </a:pathLst>
            </a:custGeom>
            <a:noFill/>
            <a:ln w="9525">
              <a:solidFill>
                <a:schemeClr val="tx1"/>
              </a:solidFill>
              <a:round/>
              <a:headEnd/>
              <a:tailEnd/>
            </a:ln>
          </p:spPr>
          <p:txBody>
            <a:bodyPr wrap="none" anchor="ctr"/>
            <a:lstStyle/>
            <a:p>
              <a:endParaRPr lang="en-US"/>
            </a:p>
          </p:txBody>
        </p:sp>
      </p:grpSp>
      <p:graphicFrame>
        <p:nvGraphicFramePr>
          <p:cNvPr id="52236" name="Object 12"/>
          <p:cNvGraphicFramePr>
            <a:graphicFrameLocks noChangeAspect="1"/>
          </p:cNvGraphicFramePr>
          <p:nvPr/>
        </p:nvGraphicFramePr>
        <p:xfrm>
          <a:off x="3768725" y="1052513"/>
          <a:ext cx="5124450" cy="3406775"/>
        </p:xfrm>
        <a:graphic>
          <a:graphicData uri="http://schemas.openxmlformats.org/presentationml/2006/ole">
            <p:oleObj spid="_x0000_s52236" name="剪辑" r:id="rId4" imgW="5124240" imgH="3406680" progId="">
              <p:embed/>
            </p:oleObj>
          </a:graphicData>
        </a:graphic>
      </p:graphicFrame>
      <p:grpSp>
        <p:nvGrpSpPr>
          <p:cNvPr id="52237" name="Group 13"/>
          <p:cNvGrpSpPr>
            <a:grpSpLocks/>
          </p:cNvGrpSpPr>
          <p:nvPr/>
        </p:nvGrpSpPr>
        <p:grpSpPr bwMode="auto">
          <a:xfrm>
            <a:off x="4213225" y="4125913"/>
            <a:ext cx="4967288" cy="2111375"/>
            <a:chOff x="-1776" y="2510"/>
            <a:chExt cx="3129" cy="1330"/>
          </a:xfrm>
        </p:grpSpPr>
        <p:sp>
          <p:nvSpPr>
            <p:cNvPr id="52267" name="Line 14"/>
            <p:cNvSpPr>
              <a:spLocks noChangeShapeType="1"/>
            </p:cNvSpPr>
            <p:nvPr/>
          </p:nvSpPr>
          <p:spPr bwMode="auto">
            <a:xfrm>
              <a:off x="-1776" y="3216"/>
              <a:ext cx="3024" cy="0"/>
            </a:xfrm>
            <a:prstGeom prst="line">
              <a:avLst/>
            </a:prstGeom>
            <a:noFill/>
            <a:ln w="38100">
              <a:solidFill>
                <a:srgbClr val="99FF33"/>
              </a:solidFill>
              <a:round/>
              <a:headEnd/>
              <a:tailEnd type="triangle" w="med" len="med"/>
            </a:ln>
          </p:spPr>
          <p:txBody>
            <a:bodyPr wrap="none" anchor="ctr"/>
            <a:lstStyle/>
            <a:p>
              <a:endParaRPr lang="en-US"/>
            </a:p>
          </p:txBody>
        </p:sp>
        <p:sp>
          <p:nvSpPr>
            <p:cNvPr id="52268" name="Line 15"/>
            <p:cNvSpPr>
              <a:spLocks noChangeShapeType="1"/>
            </p:cNvSpPr>
            <p:nvPr/>
          </p:nvSpPr>
          <p:spPr bwMode="auto">
            <a:xfrm flipV="1">
              <a:off x="-1574" y="2594"/>
              <a:ext cx="0" cy="1246"/>
            </a:xfrm>
            <a:prstGeom prst="line">
              <a:avLst/>
            </a:prstGeom>
            <a:noFill/>
            <a:ln w="38100">
              <a:solidFill>
                <a:srgbClr val="99FF33"/>
              </a:solidFill>
              <a:round/>
              <a:headEnd/>
              <a:tailEnd type="triangle" w="med" len="med"/>
            </a:ln>
          </p:spPr>
          <p:txBody>
            <a:bodyPr wrap="none" anchor="ctr"/>
            <a:lstStyle/>
            <a:p>
              <a:endParaRPr lang="en-US"/>
            </a:p>
          </p:txBody>
        </p:sp>
        <p:sp>
          <p:nvSpPr>
            <p:cNvPr id="52269" name="Text Box 16"/>
            <p:cNvSpPr txBox="1">
              <a:spLocks noChangeArrowheads="1"/>
            </p:cNvSpPr>
            <p:nvPr/>
          </p:nvSpPr>
          <p:spPr bwMode="auto">
            <a:xfrm>
              <a:off x="1152" y="2942"/>
              <a:ext cx="201" cy="288"/>
            </a:xfrm>
            <a:prstGeom prst="rect">
              <a:avLst/>
            </a:prstGeom>
            <a:noFill/>
            <a:ln w="9525">
              <a:noFill/>
              <a:miter lim="800000"/>
              <a:headEnd/>
              <a:tailEnd/>
            </a:ln>
          </p:spPr>
          <p:txBody>
            <a:bodyPr wrap="none">
              <a:spAutoFit/>
            </a:bodyPr>
            <a:lstStyle/>
            <a:p>
              <a:r>
                <a:rPr kumimoji="1" lang="en-US" altLang="zh-CN" sz="2400" i="1">
                  <a:solidFill>
                    <a:srgbClr val="66FF33"/>
                  </a:solidFill>
                </a:rPr>
                <a:t>x</a:t>
              </a:r>
            </a:p>
          </p:txBody>
        </p:sp>
        <p:sp>
          <p:nvSpPr>
            <p:cNvPr id="52270" name="Text Box 17"/>
            <p:cNvSpPr txBox="1">
              <a:spLocks noChangeArrowheads="1"/>
            </p:cNvSpPr>
            <p:nvPr/>
          </p:nvSpPr>
          <p:spPr bwMode="auto">
            <a:xfrm>
              <a:off x="-1536" y="2510"/>
              <a:ext cx="201" cy="288"/>
            </a:xfrm>
            <a:prstGeom prst="rect">
              <a:avLst/>
            </a:prstGeom>
            <a:noFill/>
            <a:ln w="9525">
              <a:noFill/>
              <a:miter lim="800000"/>
              <a:headEnd/>
              <a:tailEnd/>
            </a:ln>
          </p:spPr>
          <p:txBody>
            <a:bodyPr wrap="none">
              <a:spAutoFit/>
            </a:bodyPr>
            <a:lstStyle/>
            <a:p>
              <a:r>
                <a:rPr kumimoji="1" lang="en-US" altLang="zh-CN" sz="2400" i="1">
                  <a:solidFill>
                    <a:srgbClr val="66FF33"/>
                  </a:solidFill>
                </a:rPr>
                <a:t>y</a:t>
              </a:r>
            </a:p>
          </p:txBody>
        </p:sp>
      </p:grpSp>
      <p:grpSp>
        <p:nvGrpSpPr>
          <p:cNvPr id="52242" name="Group 18"/>
          <p:cNvGrpSpPr>
            <a:grpSpLocks/>
          </p:cNvGrpSpPr>
          <p:nvPr/>
        </p:nvGrpSpPr>
        <p:grpSpPr bwMode="auto">
          <a:xfrm>
            <a:off x="4594225" y="4964113"/>
            <a:ext cx="4343400" cy="508000"/>
            <a:chOff x="1440" y="3216"/>
            <a:chExt cx="2752" cy="560"/>
          </a:xfrm>
        </p:grpSpPr>
        <p:grpSp>
          <p:nvGrpSpPr>
            <p:cNvPr id="52253" name="Group 19"/>
            <p:cNvGrpSpPr>
              <a:grpSpLocks/>
            </p:cNvGrpSpPr>
            <p:nvPr/>
          </p:nvGrpSpPr>
          <p:grpSpPr bwMode="auto">
            <a:xfrm>
              <a:off x="1440" y="3264"/>
              <a:ext cx="1824" cy="512"/>
              <a:chOff x="864" y="2880"/>
              <a:chExt cx="1272" cy="896"/>
            </a:xfrm>
          </p:grpSpPr>
          <p:grpSp>
            <p:nvGrpSpPr>
              <p:cNvPr id="52258" name="Group 20"/>
              <p:cNvGrpSpPr>
                <a:grpSpLocks/>
              </p:cNvGrpSpPr>
              <p:nvPr/>
            </p:nvGrpSpPr>
            <p:grpSpPr bwMode="auto">
              <a:xfrm>
                <a:off x="864" y="2880"/>
                <a:ext cx="424" cy="896"/>
                <a:chOff x="2880" y="2112"/>
                <a:chExt cx="2304" cy="2016"/>
              </a:xfrm>
            </p:grpSpPr>
            <p:sp>
              <p:nvSpPr>
                <p:cNvPr id="52265" name="Freeform 21"/>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52266" name="Freeform 22"/>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grpSp>
            <p:nvGrpSpPr>
              <p:cNvPr id="52259" name="Group 23"/>
              <p:cNvGrpSpPr>
                <a:grpSpLocks/>
              </p:cNvGrpSpPr>
              <p:nvPr/>
            </p:nvGrpSpPr>
            <p:grpSpPr bwMode="auto">
              <a:xfrm>
                <a:off x="1288" y="2880"/>
                <a:ext cx="424" cy="896"/>
                <a:chOff x="2880" y="2112"/>
                <a:chExt cx="2304" cy="2016"/>
              </a:xfrm>
            </p:grpSpPr>
            <p:sp>
              <p:nvSpPr>
                <p:cNvPr id="52263" name="Freeform 24"/>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52264" name="Freeform 25"/>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grpSp>
            <p:nvGrpSpPr>
              <p:cNvPr id="52260" name="Group 26"/>
              <p:cNvGrpSpPr>
                <a:grpSpLocks/>
              </p:cNvGrpSpPr>
              <p:nvPr/>
            </p:nvGrpSpPr>
            <p:grpSpPr bwMode="auto">
              <a:xfrm>
                <a:off x="1712" y="2880"/>
                <a:ext cx="424" cy="896"/>
                <a:chOff x="2880" y="2112"/>
                <a:chExt cx="2304" cy="2016"/>
              </a:xfrm>
            </p:grpSpPr>
            <p:sp>
              <p:nvSpPr>
                <p:cNvPr id="2" name="Freeform 27"/>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52262" name="Freeform 28"/>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grpSp>
        <p:grpSp>
          <p:nvGrpSpPr>
            <p:cNvPr id="52254" name="Group 29"/>
            <p:cNvGrpSpPr>
              <a:grpSpLocks/>
            </p:cNvGrpSpPr>
            <p:nvPr/>
          </p:nvGrpSpPr>
          <p:grpSpPr bwMode="auto">
            <a:xfrm>
              <a:off x="3280" y="3232"/>
              <a:ext cx="608" cy="512"/>
              <a:chOff x="2880" y="2112"/>
              <a:chExt cx="2304" cy="2016"/>
            </a:xfrm>
          </p:grpSpPr>
          <p:sp>
            <p:nvSpPr>
              <p:cNvPr id="52256" name="Freeform 30"/>
              <p:cNvSpPr>
                <a:spLocks/>
              </p:cNvSpPr>
              <p:nvPr/>
            </p:nvSpPr>
            <p:spPr bwMode="auto">
              <a:xfrm>
                <a:off x="2880" y="2112"/>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3" name="Freeform 31"/>
              <p:cNvSpPr>
                <a:spLocks/>
              </p:cNvSpPr>
              <p:nvPr/>
            </p:nvSpPr>
            <p:spPr bwMode="auto">
              <a:xfrm flipV="1">
                <a:off x="4032" y="3120"/>
                <a:ext cx="1152" cy="1008"/>
              </a:xfrm>
              <a:custGeom>
                <a:avLst/>
                <a:gdLst>
                  <a:gd name="T0" fmla="*/ 0 w 1152"/>
                  <a:gd name="T1" fmla="*/ 1008 h 1008"/>
                  <a:gd name="T2" fmla="*/ 192 w 1152"/>
                  <a:gd name="T3" fmla="*/ 528 h 1008"/>
                  <a:gd name="T4" fmla="*/ 384 w 1152"/>
                  <a:gd name="T5" fmla="*/ 144 h 1008"/>
                  <a:gd name="T6" fmla="*/ 576 w 1152"/>
                  <a:gd name="T7" fmla="*/ 0 h 1008"/>
                  <a:gd name="T8" fmla="*/ 768 w 1152"/>
                  <a:gd name="T9" fmla="*/ 144 h 1008"/>
                  <a:gd name="T10" fmla="*/ 960 w 1152"/>
                  <a:gd name="T11" fmla="*/ 528 h 1008"/>
                  <a:gd name="T12" fmla="*/ 1152 w 1152"/>
                  <a:gd name="T13" fmla="*/ 100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sp>
          <p:nvSpPr>
            <p:cNvPr id="52255" name="Freeform 32"/>
            <p:cNvSpPr>
              <a:spLocks/>
            </p:cNvSpPr>
            <p:nvPr/>
          </p:nvSpPr>
          <p:spPr bwMode="auto">
            <a:xfrm>
              <a:off x="3888" y="3216"/>
              <a:ext cx="304" cy="256"/>
            </a:xfrm>
            <a:custGeom>
              <a:avLst/>
              <a:gdLst>
                <a:gd name="T0" fmla="*/ 0 w 1152"/>
                <a:gd name="T1" fmla="*/ 256 h 1008"/>
                <a:gd name="T2" fmla="*/ 51 w 1152"/>
                <a:gd name="T3" fmla="*/ 134 h 1008"/>
                <a:gd name="T4" fmla="*/ 101 w 1152"/>
                <a:gd name="T5" fmla="*/ 37 h 1008"/>
                <a:gd name="T6" fmla="*/ 152 w 1152"/>
                <a:gd name="T7" fmla="*/ 0 h 1008"/>
                <a:gd name="T8" fmla="*/ 203 w 1152"/>
                <a:gd name="T9" fmla="*/ 37 h 1008"/>
                <a:gd name="T10" fmla="*/ 253 w 1152"/>
                <a:gd name="T11" fmla="*/ 134 h 1008"/>
                <a:gd name="T12" fmla="*/ 304 w 1152"/>
                <a:gd name="T13" fmla="*/ 256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grpSp>
        <p:nvGrpSpPr>
          <p:cNvPr id="52257" name="Group 33"/>
          <p:cNvGrpSpPr>
            <a:grpSpLocks/>
          </p:cNvGrpSpPr>
          <p:nvPr/>
        </p:nvGrpSpPr>
        <p:grpSpPr bwMode="auto">
          <a:xfrm>
            <a:off x="4518025" y="4506913"/>
            <a:ext cx="4343400" cy="1498600"/>
            <a:chOff x="3792" y="2112"/>
            <a:chExt cx="1094" cy="896"/>
          </a:xfrm>
        </p:grpSpPr>
        <p:sp>
          <p:nvSpPr>
            <p:cNvPr id="52250" name="Freeform 34"/>
            <p:cNvSpPr>
              <a:spLocks/>
            </p:cNvSpPr>
            <p:nvPr/>
          </p:nvSpPr>
          <p:spPr bwMode="auto">
            <a:xfrm>
              <a:off x="3792" y="2112"/>
              <a:ext cx="365" cy="448"/>
            </a:xfrm>
            <a:custGeom>
              <a:avLst/>
              <a:gdLst>
                <a:gd name="T0" fmla="*/ 0 w 1152"/>
                <a:gd name="T1" fmla="*/ 448 h 1008"/>
                <a:gd name="T2" fmla="*/ 61 w 1152"/>
                <a:gd name="T3" fmla="*/ 235 h 1008"/>
                <a:gd name="T4" fmla="*/ 122 w 1152"/>
                <a:gd name="T5" fmla="*/ 64 h 1008"/>
                <a:gd name="T6" fmla="*/ 183 w 1152"/>
                <a:gd name="T7" fmla="*/ 0 h 1008"/>
                <a:gd name="T8" fmla="*/ 243 w 1152"/>
                <a:gd name="T9" fmla="*/ 64 h 1008"/>
                <a:gd name="T10" fmla="*/ 304 w 1152"/>
                <a:gd name="T11" fmla="*/ 235 h 1008"/>
                <a:gd name="T12" fmla="*/ 365 w 1152"/>
                <a:gd name="T13" fmla="*/ 44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52251" name="Freeform 35"/>
            <p:cNvSpPr>
              <a:spLocks/>
            </p:cNvSpPr>
            <p:nvPr/>
          </p:nvSpPr>
          <p:spPr bwMode="auto">
            <a:xfrm flipV="1">
              <a:off x="4157" y="2560"/>
              <a:ext cx="365" cy="448"/>
            </a:xfrm>
            <a:custGeom>
              <a:avLst/>
              <a:gdLst>
                <a:gd name="T0" fmla="*/ 0 w 1152"/>
                <a:gd name="T1" fmla="*/ 448 h 1008"/>
                <a:gd name="T2" fmla="*/ 61 w 1152"/>
                <a:gd name="T3" fmla="*/ 235 h 1008"/>
                <a:gd name="T4" fmla="*/ 122 w 1152"/>
                <a:gd name="T5" fmla="*/ 64 h 1008"/>
                <a:gd name="T6" fmla="*/ 183 w 1152"/>
                <a:gd name="T7" fmla="*/ 0 h 1008"/>
                <a:gd name="T8" fmla="*/ 243 w 1152"/>
                <a:gd name="T9" fmla="*/ 64 h 1008"/>
                <a:gd name="T10" fmla="*/ 304 w 1152"/>
                <a:gd name="T11" fmla="*/ 235 h 1008"/>
                <a:gd name="T12" fmla="*/ 365 w 1152"/>
                <a:gd name="T13" fmla="*/ 44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sp>
          <p:nvSpPr>
            <p:cNvPr id="52252" name="Freeform 36"/>
            <p:cNvSpPr>
              <a:spLocks/>
            </p:cNvSpPr>
            <p:nvPr/>
          </p:nvSpPr>
          <p:spPr bwMode="auto">
            <a:xfrm>
              <a:off x="4522" y="2112"/>
              <a:ext cx="364" cy="448"/>
            </a:xfrm>
            <a:custGeom>
              <a:avLst/>
              <a:gdLst>
                <a:gd name="T0" fmla="*/ 0 w 1152"/>
                <a:gd name="T1" fmla="*/ 448 h 1008"/>
                <a:gd name="T2" fmla="*/ 61 w 1152"/>
                <a:gd name="T3" fmla="*/ 235 h 1008"/>
                <a:gd name="T4" fmla="*/ 121 w 1152"/>
                <a:gd name="T5" fmla="*/ 64 h 1008"/>
                <a:gd name="T6" fmla="*/ 182 w 1152"/>
                <a:gd name="T7" fmla="*/ 0 h 1008"/>
                <a:gd name="T8" fmla="*/ 243 w 1152"/>
                <a:gd name="T9" fmla="*/ 64 h 1008"/>
                <a:gd name="T10" fmla="*/ 303 w 1152"/>
                <a:gd name="T11" fmla="*/ 235 h 1008"/>
                <a:gd name="T12" fmla="*/ 364 w 1152"/>
                <a:gd name="T13" fmla="*/ 448 h 1008"/>
                <a:gd name="T14" fmla="*/ 0 60000 65536"/>
                <a:gd name="T15" fmla="*/ 0 60000 65536"/>
                <a:gd name="T16" fmla="*/ 0 60000 65536"/>
                <a:gd name="T17" fmla="*/ 0 60000 65536"/>
                <a:gd name="T18" fmla="*/ 0 60000 65536"/>
                <a:gd name="T19" fmla="*/ 0 60000 65536"/>
                <a:gd name="T20" fmla="*/ 0 60000 65536"/>
                <a:gd name="T21" fmla="*/ 0 w 1152"/>
                <a:gd name="T22" fmla="*/ 0 h 1008"/>
                <a:gd name="T23" fmla="*/ 1152 w 1152"/>
                <a:gd name="T24" fmla="*/ 1008 h 10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1008">
                  <a:moveTo>
                    <a:pt x="0" y="1008"/>
                  </a:moveTo>
                  <a:cubicBezTo>
                    <a:pt x="64" y="840"/>
                    <a:pt x="128" y="672"/>
                    <a:pt x="192" y="528"/>
                  </a:cubicBezTo>
                  <a:cubicBezTo>
                    <a:pt x="256" y="384"/>
                    <a:pt x="320" y="232"/>
                    <a:pt x="384" y="144"/>
                  </a:cubicBezTo>
                  <a:cubicBezTo>
                    <a:pt x="448" y="56"/>
                    <a:pt x="512" y="0"/>
                    <a:pt x="576" y="0"/>
                  </a:cubicBezTo>
                  <a:cubicBezTo>
                    <a:pt x="640" y="0"/>
                    <a:pt x="704" y="56"/>
                    <a:pt x="768" y="144"/>
                  </a:cubicBezTo>
                  <a:cubicBezTo>
                    <a:pt x="832" y="232"/>
                    <a:pt x="896" y="384"/>
                    <a:pt x="960" y="528"/>
                  </a:cubicBezTo>
                  <a:cubicBezTo>
                    <a:pt x="1024" y="672"/>
                    <a:pt x="1120" y="928"/>
                    <a:pt x="1152" y="1008"/>
                  </a:cubicBezTo>
                </a:path>
              </a:pathLst>
            </a:custGeom>
            <a:noFill/>
            <a:ln w="38100" cmpd="sng">
              <a:solidFill>
                <a:srgbClr val="FFFF00"/>
              </a:solidFill>
              <a:round/>
              <a:headEnd/>
              <a:tailEnd/>
            </a:ln>
          </p:spPr>
          <p:txBody>
            <a:bodyPr wrap="none" anchor="ctr"/>
            <a:lstStyle/>
            <a:p>
              <a:endParaRPr lang="en-US"/>
            </a:p>
          </p:txBody>
        </p:sp>
      </p:grpSp>
      <p:grpSp>
        <p:nvGrpSpPr>
          <p:cNvPr id="52261" name="Group 37"/>
          <p:cNvGrpSpPr>
            <a:grpSpLocks/>
          </p:cNvGrpSpPr>
          <p:nvPr/>
        </p:nvGrpSpPr>
        <p:grpSpPr bwMode="auto">
          <a:xfrm>
            <a:off x="4572000" y="4292600"/>
            <a:ext cx="4343400" cy="1905000"/>
            <a:chOff x="1440" y="2880"/>
            <a:chExt cx="2736" cy="1200"/>
          </a:xfrm>
        </p:grpSpPr>
        <p:sp>
          <p:nvSpPr>
            <p:cNvPr id="52247" name="Freeform 38"/>
            <p:cNvSpPr>
              <a:spLocks/>
            </p:cNvSpPr>
            <p:nvPr/>
          </p:nvSpPr>
          <p:spPr bwMode="auto">
            <a:xfrm>
              <a:off x="3264" y="2880"/>
              <a:ext cx="912" cy="616"/>
            </a:xfrm>
            <a:custGeom>
              <a:avLst/>
              <a:gdLst>
                <a:gd name="T0" fmla="*/ 0 w 912"/>
                <a:gd name="T1" fmla="*/ 616 h 664"/>
                <a:gd name="T2" fmla="*/ 96 w 912"/>
                <a:gd name="T3" fmla="*/ 171 h 664"/>
                <a:gd name="T4" fmla="*/ 144 w 912"/>
                <a:gd name="T5" fmla="*/ 37 h 664"/>
                <a:gd name="T6" fmla="*/ 240 w 912"/>
                <a:gd name="T7" fmla="*/ 37 h 664"/>
                <a:gd name="T8" fmla="*/ 384 w 912"/>
                <a:gd name="T9" fmla="*/ 215 h 664"/>
                <a:gd name="T10" fmla="*/ 480 w 912"/>
                <a:gd name="T11" fmla="*/ 260 h 664"/>
                <a:gd name="T12" fmla="*/ 624 w 912"/>
                <a:gd name="T13" fmla="*/ 37 h 664"/>
                <a:gd name="T14" fmla="*/ 720 w 912"/>
                <a:gd name="T15" fmla="*/ 37 h 664"/>
                <a:gd name="T16" fmla="*/ 768 w 912"/>
                <a:gd name="T17" fmla="*/ 126 h 664"/>
                <a:gd name="T18" fmla="*/ 816 w 912"/>
                <a:gd name="T19" fmla="*/ 304 h 664"/>
                <a:gd name="T20" fmla="*/ 864 w 912"/>
                <a:gd name="T21" fmla="*/ 482 h 664"/>
                <a:gd name="T22" fmla="*/ 912 w 912"/>
                <a:gd name="T23" fmla="*/ 616 h 6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2"/>
                <a:gd name="T37" fmla="*/ 0 h 664"/>
                <a:gd name="T38" fmla="*/ 912 w 912"/>
                <a:gd name="T39" fmla="*/ 664 h 6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2" h="664">
                  <a:moveTo>
                    <a:pt x="0" y="664"/>
                  </a:moveTo>
                  <a:cubicBezTo>
                    <a:pt x="36" y="476"/>
                    <a:pt x="72" y="288"/>
                    <a:pt x="96" y="184"/>
                  </a:cubicBezTo>
                  <a:cubicBezTo>
                    <a:pt x="120" y="80"/>
                    <a:pt x="120" y="64"/>
                    <a:pt x="144" y="40"/>
                  </a:cubicBezTo>
                  <a:cubicBezTo>
                    <a:pt x="168" y="16"/>
                    <a:pt x="200" y="8"/>
                    <a:pt x="240" y="40"/>
                  </a:cubicBezTo>
                  <a:cubicBezTo>
                    <a:pt x="280" y="72"/>
                    <a:pt x="344" y="192"/>
                    <a:pt x="384" y="232"/>
                  </a:cubicBezTo>
                  <a:cubicBezTo>
                    <a:pt x="424" y="272"/>
                    <a:pt x="440" y="312"/>
                    <a:pt x="480" y="280"/>
                  </a:cubicBezTo>
                  <a:cubicBezTo>
                    <a:pt x="520" y="248"/>
                    <a:pt x="584" y="80"/>
                    <a:pt x="624" y="40"/>
                  </a:cubicBezTo>
                  <a:cubicBezTo>
                    <a:pt x="664" y="0"/>
                    <a:pt x="696" y="24"/>
                    <a:pt x="720" y="40"/>
                  </a:cubicBezTo>
                  <a:cubicBezTo>
                    <a:pt x="744" y="56"/>
                    <a:pt x="752" y="88"/>
                    <a:pt x="768" y="136"/>
                  </a:cubicBezTo>
                  <a:cubicBezTo>
                    <a:pt x="784" y="184"/>
                    <a:pt x="800" y="264"/>
                    <a:pt x="816" y="328"/>
                  </a:cubicBezTo>
                  <a:cubicBezTo>
                    <a:pt x="832" y="392"/>
                    <a:pt x="848" y="464"/>
                    <a:pt x="864" y="520"/>
                  </a:cubicBezTo>
                  <a:cubicBezTo>
                    <a:pt x="880" y="576"/>
                    <a:pt x="904" y="640"/>
                    <a:pt x="912" y="664"/>
                  </a:cubicBezTo>
                </a:path>
              </a:pathLst>
            </a:custGeom>
            <a:noFill/>
            <a:ln w="38100" cmpd="sng">
              <a:solidFill>
                <a:srgbClr val="FF3300"/>
              </a:solidFill>
              <a:round/>
              <a:headEnd/>
              <a:tailEnd/>
            </a:ln>
          </p:spPr>
          <p:txBody>
            <a:bodyPr wrap="none" anchor="ctr"/>
            <a:lstStyle/>
            <a:p>
              <a:endParaRPr lang="en-US"/>
            </a:p>
          </p:txBody>
        </p:sp>
        <p:sp>
          <p:nvSpPr>
            <p:cNvPr id="52248" name="Freeform 39"/>
            <p:cNvSpPr>
              <a:spLocks/>
            </p:cNvSpPr>
            <p:nvPr/>
          </p:nvSpPr>
          <p:spPr bwMode="auto">
            <a:xfrm flipH="1" flipV="1">
              <a:off x="2304" y="3408"/>
              <a:ext cx="960" cy="672"/>
            </a:xfrm>
            <a:custGeom>
              <a:avLst/>
              <a:gdLst>
                <a:gd name="T0" fmla="*/ 0 w 912"/>
                <a:gd name="T1" fmla="*/ 672 h 664"/>
                <a:gd name="T2" fmla="*/ 101 w 912"/>
                <a:gd name="T3" fmla="*/ 186 h 664"/>
                <a:gd name="T4" fmla="*/ 152 w 912"/>
                <a:gd name="T5" fmla="*/ 40 h 664"/>
                <a:gd name="T6" fmla="*/ 253 w 912"/>
                <a:gd name="T7" fmla="*/ 40 h 664"/>
                <a:gd name="T8" fmla="*/ 404 w 912"/>
                <a:gd name="T9" fmla="*/ 235 h 664"/>
                <a:gd name="T10" fmla="*/ 505 w 912"/>
                <a:gd name="T11" fmla="*/ 283 h 664"/>
                <a:gd name="T12" fmla="*/ 657 w 912"/>
                <a:gd name="T13" fmla="*/ 40 h 664"/>
                <a:gd name="T14" fmla="*/ 758 w 912"/>
                <a:gd name="T15" fmla="*/ 40 h 664"/>
                <a:gd name="T16" fmla="*/ 808 w 912"/>
                <a:gd name="T17" fmla="*/ 138 h 664"/>
                <a:gd name="T18" fmla="*/ 859 w 912"/>
                <a:gd name="T19" fmla="*/ 332 h 664"/>
                <a:gd name="T20" fmla="*/ 909 w 912"/>
                <a:gd name="T21" fmla="*/ 526 h 664"/>
                <a:gd name="T22" fmla="*/ 960 w 912"/>
                <a:gd name="T23" fmla="*/ 672 h 6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2"/>
                <a:gd name="T37" fmla="*/ 0 h 664"/>
                <a:gd name="T38" fmla="*/ 912 w 912"/>
                <a:gd name="T39" fmla="*/ 664 h 6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2" h="664">
                  <a:moveTo>
                    <a:pt x="0" y="664"/>
                  </a:moveTo>
                  <a:cubicBezTo>
                    <a:pt x="36" y="476"/>
                    <a:pt x="72" y="288"/>
                    <a:pt x="96" y="184"/>
                  </a:cubicBezTo>
                  <a:cubicBezTo>
                    <a:pt x="120" y="80"/>
                    <a:pt x="120" y="64"/>
                    <a:pt x="144" y="40"/>
                  </a:cubicBezTo>
                  <a:cubicBezTo>
                    <a:pt x="168" y="16"/>
                    <a:pt x="200" y="8"/>
                    <a:pt x="240" y="40"/>
                  </a:cubicBezTo>
                  <a:cubicBezTo>
                    <a:pt x="280" y="72"/>
                    <a:pt x="344" y="192"/>
                    <a:pt x="384" y="232"/>
                  </a:cubicBezTo>
                  <a:cubicBezTo>
                    <a:pt x="424" y="272"/>
                    <a:pt x="440" y="312"/>
                    <a:pt x="480" y="280"/>
                  </a:cubicBezTo>
                  <a:cubicBezTo>
                    <a:pt x="520" y="248"/>
                    <a:pt x="584" y="80"/>
                    <a:pt x="624" y="40"/>
                  </a:cubicBezTo>
                  <a:cubicBezTo>
                    <a:pt x="664" y="0"/>
                    <a:pt x="696" y="24"/>
                    <a:pt x="720" y="40"/>
                  </a:cubicBezTo>
                  <a:cubicBezTo>
                    <a:pt x="744" y="56"/>
                    <a:pt x="752" y="88"/>
                    <a:pt x="768" y="136"/>
                  </a:cubicBezTo>
                  <a:cubicBezTo>
                    <a:pt x="784" y="184"/>
                    <a:pt x="800" y="264"/>
                    <a:pt x="816" y="328"/>
                  </a:cubicBezTo>
                  <a:cubicBezTo>
                    <a:pt x="832" y="392"/>
                    <a:pt x="848" y="464"/>
                    <a:pt x="864" y="520"/>
                  </a:cubicBezTo>
                  <a:cubicBezTo>
                    <a:pt x="880" y="576"/>
                    <a:pt x="904" y="640"/>
                    <a:pt x="912" y="664"/>
                  </a:cubicBezTo>
                </a:path>
              </a:pathLst>
            </a:custGeom>
            <a:noFill/>
            <a:ln w="38100" cmpd="sng">
              <a:solidFill>
                <a:srgbClr val="FF3300"/>
              </a:solidFill>
              <a:round/>
              <a:headEnd/>
              <a:tailEnd/>
            </a:ln>
          </p:spPr>
          <p:txBody>
            <a:bodyPr wrap="none" anchor="ctr"/>
            <a:lstStyle/>
            <a:p>
              <a:endParaRPr lang="en-US"/>
            </a:p>
          </p:txBody>
        </p:sp>
        <p:sp>
          <p:nvSpPr>
            <p:cNvPr id="52249" name="Freeform 40"/>
            <p:cNvSpPr>
              <a:spLocks/>
            </p:cNvSpPr>
            <p:nvPr/>
          </p:nvSpPr>
          <p:spPr bwMode="auto">
            <a:xfrm>
              <a:off x="1440" y="2928"/>
              <a:ext cx="912" cy="568"/>
            </a:xfrm>
            <a:custGeom>
              <a:avLst/>
              <a:gdLst>
                <a:gd name="T0" fmla="*/ 0 w 912"/>
                <a:gd name="T1" fmla="*/ 568 h 664"/>
                <a:gd name="T2" fmla="*/ 96 w 912"/>
                <a:gd name="T3" fmla="*/ 157 h 664"/>
                <a:gd name="T4" fmla="*/ 144 w 912"/>
                <a:gd name="T5" fmla="*/ 34 h 664"/>
                <a:gd name="T6" fmla="*/ 240 w 912"/>
                <a:gd name="T7" fmla="*/ 34 h 664"/>
                <a:gd name="T8" fmla="*/ 384 w 912"/>
                <a:gd name="T9" fmla="*/ 198 h 664"/>
                <a:gd name="T10" fmla="*/ 480 w 912"/>
                <a:gd name="T11" fmla="*/ 240 h 664"/>
                <a:gd name="T12" fmla="*/ 624 w 912"/>
                <a:gd name="T13" fmla="*/ 34 h 664"/>
                <a:gd name="T14" fmla="*/ 720 w 912"/>
                <a:gd name="T15" fmla="*/ 34 h 664"/>
                <a:gd name="T16" fmla="*/ 768 w 912"/>
                <a:gd name="T17" fmla="*/ 116 h 664"/>
                <a:gd name="T18" fmla="*/ 816 w 912"/>
                <a:gd name="T19" fmla="*/ 281 h 664"/>
                <a:gd name="T20" fmla="*/ 864 w 912"/>
                <a:gd name="T21" fmla="*/ 445 h 664"/>
                <a:gd name="T22" fmla="*/ 912 w 912"/>
                <a:gd name="T23" fmla="*/ 568 h 6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2"/>
                <a:gd name="T37" fmla="*/ 0 h 664"/>
                <a:gd name="T38" fmla="*/ 912 w 912"/>
                <a:gd name="T39" fmla="*/ 664 h 6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2" h="664">
                  <a:moveTo>
                    <a:pt x="0" y="664"/>
                  </a:moveTo>
                  <a:cubicBezTo>
                    <a:pt x="36" y="476"/>
                    <a:pt x="72" y="288"/>
                    <a:pt x="96" y="184"/>
                  </a:cubicBezTo>
                  <a:cubicBezTo>
                    <a:pt x="120" y="80"/>
                    <a:pt x="120" y="64"/>
                    <a:pt x="144" y="40"/>
                  </a:cubicBezTo>
                  <a:cubicBezTo>
                    <a:pt x="168" y="16"/>
                    <a:pt x="200" y="8"/>
                    <a:pt x="240" y="40"/>
                  </a:cubicBezTo>
                  <a:cubicBezTo>
                    <a:pt x="280" y="72"/>
                    <a:pt x="344" y="192"/>
                    <a:pt x="384" y="232"/>
                  </a:cubicBezTo>
                  <a:cubicBezTo>
                    <a:pt x="424" y="272"/>
                    <a:pt x="440" y="312"/>
                    <a:pt x="480" y="280"/>
                  </a:cubicBezTo>
                  <a:cubicBezTo>
                    <a:pt x="520" y="248"/>
                    <a:pt x="584" y="80"/>
                    <a:pt x="624" y="40"/>
                  </a:cubicBezTo>
                  <a:cubicBezTo>
                    <a:pt x="664" y="0"/>
                    <a:pt x="696" y="24"/>
                    <a:pt x="720" y="40"/>
                  </a:cubicBezTo>
                  <a:cubicBezTo>
                    <a:pt x="744" y="56"/>
                    <a:pt x="752" y="88"/>
                    <a:pt x="768" y="136"/>
                  </a:cubicBezTo>
                  <a:cubicBezTo>
                    <a:pt x="784" y="184"/>
                    <a:pt x="800" y="264"/>
                    <a:pt x="816" y="328"/>
                  </a:cubicBezTo>
                  <a:cubicBezTo>
                    <a:pt x="832" y="392"/>
                    <a:pt x="848" y="464"/>
                    <a:pt x="864" y="520"/>
                  </a:cubicBezTo>
                  <a:cubicBezTo>
                    <a:pt x="880" y="576"/>
                    <a:pt x="904" y="640"/>
                    <a:pt x="912" y="664"/>
                  </a:cubicBezTo>
                </a:path>
              </a:pathLst>
            </a:custGeom>
            <a:noFill/>
            <a:ln w="38100" cmpd="sng">
              <a:solidFill>
                <a:srgbClr val="FF3300"/>
              </a:solidFill>
              <a:round/>
              <a:headEnd/>
              <a:tailEnd/>
            </a:ln>
          </p:spPr>
          <p:txBody>
            <a:bodyPr wrap="none" anchor="ctr"/>
            <a:lstStyle/>
            <a:p>
              <a:endParaRPr lang="en-US"/>
            </a:p>
          </p:txBody>
        </p:sp>
      </p:grpSp>
      <p:sp>
        <p:nvSpPr>
          <p:cNvPr id="52246" name="Text Box 3"/>
          <p:cNvSpPr txBox="1">
            <a:spLocks noChangeArrowheads="1"/>
          </p:cNvSpPr>
          <p:nvPr/>
        </p:nvSpPr>
        <p:spPr bwMode="auto">
          <a:xfrm>
            <a:off x="336550" y="692150"/>
            <a:ext cx="3514725" cy="579438"/>
          </a:xfrm>
          <a:prstGeom prst="rect">
            <a:avLst/>
          </a:prstGeom>
          <a:solidFill>
            <a:schemeClr val="bg1"/>
          </a:solidFill>
          <a:ln w="38100">
            <a:noFill/>
            <a:miter lim="800000"/>
            <a:headEnd/>
            <a:tailEnd/>
          </a:ln>
        </p:spPr>
        <p:txBody>
          <a:bodyPr lIns="91434" tIns="45717" rIns="91434" bIns="45717">
            <a:spAutoFit/>
          </a:bodyPr>
          <a:lstStyle/>
          <a:p>
            <a:pPr>
              <a:spcBef>
                <a:spcPct val="50000"/>
              </a:spcBef>
            </a:pPr>
            <a:r>
              <a:rPr kumimoji="1" lang="en-US" altLang="zh-CN" sz="3200" b="1">
                <a:latin typeface="微软雅黑" pitchFamily="34" charset="-122"/>
                <a:ea typeface="微软雅黑" pitchFamily="34" charset="-122"/>
              </a:rPr>
              <a:t>3-4-2. </a:t>
            </a:r>
            <a:r>
              <a:rPr kumimoji="1" lang="zh-CN" altLang="en-US" sz="3200" b="1">
                <a:latin typeface="微软雅黑" pitchFamily="34" charset="-122"/>
                <a:ea typeface="微软雅黑" pitchFamily="34" charset="-122"/>
              </a:rPr>
              <a:t>波的叠加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32"/>
                                        </p:tgtEl>
                                        <p:attrNameLst>
                                          <p:attrName>style.visibility</p:attrName>
                                        </p:attrNameLst>
                                      </p:cBhvr>
                                      <p:to>
                                        <p:strVal val="visible"/>
                                      </p:to>
                                    </p:set>
                                    <p:animEffect transition="in" filter="wipe(left)">
                                      <p:cBhvr>
                                        <p:cTn id="7" dur="500"/>
                                        <p:tgtEl>
                                          <p:spTgt spid="522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2236"/>
                                        </p:tgtEl>
                                        <p:attrNameLst>
                                          <p:attrName>style.visibility</p:attrName>
                                        </p:attrNameLst>
                                      </p:cBhvr>
                                      <p:to>
                                        <p:strVal val="visible"/>
                                      </p:to>
                                    </p:set>
                                    <p:animEffect transition="in" filter="wipe(left)">
                                      <p:cBhvr>
                                        <p:cTn id="11" dur="500"/>
                                        <p:tgtEl>
                                          <p:spTgt spid="522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2237"/>
                                        </p:tgtEl>
                                        <p:attrNameLst>
                                          <p:attrName>style.visibility</p:attrName>
                                        </p:attrNameLst>
                                      </p:cBhvr>
                                      <p:to>
                                        <p:strVal val="visible"/>
                                      </p:to>
                                    </p:set>
                                    <p:animEffect transition="in" filter="wipe(left)">
                                      <p:cBhvr>
                                        <p:cTn id="16" dur="500"/>
                                        <p:tgtEl>
                                          <p:spTgt spid="522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2242"/>
                                        </p:tgtEl>
                                        <p:attrNameLst>
                                          <p:attrName>style.visibility</p:attrName>
                                        </p:attrNameLst>
                                      </p:cBhvr>
                                      <p:to>
                                        <p:strVal val="visible"/>
                                      </p:to>
                                    </p:set>
                                    <p:animEffect transition="in" filter="wipe(left)">
                                      <p:cBhvr>
                                        <p:cTn id="20" dur="500"/>
                                        <p:tgtEl>
                                          <p:spTgt spid="5224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2257"/>
                                        </p:tgtEl>
                                        <p:attrNameLst>
                                          <p:attrName>style.visibility</p:attrName>
                                        </p:attrNameLst>
                                      </p:cBhvr>
                                      <p:to>
                                        <p:strVal val="visible"/>
                                      </p:to>
                                    </p:set>
                                    <p:animEffect transition="in" filter="wipe(left)">
                                      <p:cBhvr>
                                        <p:cTn id="24" dur="500"/>
                                        <p:tgtEl>
                                          <p:spTgt spid="522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261"/>
                                        </p:tgtEl>
                                        <p:attrNameLst>
                                          <p:attrName>style.visibility</p:attrName>
                                        </p:attrNameLst>
                                      </p:cBhvr>
                                      <p:to>
                                        <p:strVal val="visible"/>
                                      </p:to>
                                    </p:set>
                                    <p:animEffect transition="in" filter="wipe(left)">
                                      <p:cBhvr>
                                        <p:cTn id="29" dur="500"/>
                                        <p:tgtEl>
                                          <p:spTgt spid="5226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228"/>
                                        </p:tgtEl>
                                        <p:attrNameLst>
                                          <p:attrName>style.visibility</p:attrName>
                                        </p:attrNameLst>
                                      </p:cBhvr>
                                      <p:to>
                                        <p:strVal val="visible"/>
                                      </p:to>
                                    </p:set>
                                    <p:animEffect transition="in" filter="wipe(left)">
                                      <p:cBhvr>
                                        <p:cTn id="34" dur="1000"/>
                                        <p:tgtEl>
                                          <p:spTgt spid="522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52238"/>
                                        </p:tgtEl>
                                        <p:attrNameLst>
                                          <p:attrName>style.visibility</p:attrName>
                                        </p:attrNameLst>
                                      </p:cBhvr>
                                      <p:to>
                                        <p:strVal val="visible"/>
                                      </p:to>
                                    </p:set>
                                    <p:animEffect transition="in" filter="wipe(left)">
                                      <p:cBhvr>
                                        <p:cTn id="39" dur="300"/>
                                        <p:tgtEl>
                                          <p:spTgt spid="522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2230"/>
                                        </p:tgtEl>
                                        <p:attrNameLst>
                                          <p:attrName>style.visibility</p:attrName>
                                        </p:attrNameLst>
                                      </p:cBhvr>
                                      <p:to>
                                        <p:strVal val="visible"/>
                                      </p:to>
                                    </p:set>
                                    <p:animEffect transition="in" filter="wipe(left)">
                                      <p:cBhvr>
                                        <p:cTn id="44" dur="1000"/>
                                        <p:tgtEl>
                                          <p:spTgt spid="522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iterate type="wd">
                                    <p:tmPct val="100000"/>
                                  </p:iterate>
                                  <p:childTnLst>
                                    <p:set>
                                      <p:cBhvr>
                                        <p:cTn id="48" dur="1" fill="hold">
                                          <p:stCondLst>
                                            <p:cond delay="0"/>
                                          </p:stCondLst>
                                        </p:cTn>
                                        <p:tgtEl>
                                          <p:spTgt spid="52231"/>
                                        </p:tgtEl>
                                        <p:attrNameLst>
                                          <p:attrName>style.visibility</p:attrName>
                                        </p:attrNameLst>
                                      </p:cBhvr>
                                      <p:to>
                                        <p:strVal val="visible"/>
                                      </p:to>
                                    </p:set>
                                    <p:animEffect transition="in" filter="wipe(left)">
                                      <p:cBhvr>
                                        <p:cTn id="49" dur="300"/>
                                        <p:tgtEl>
                                          <p:spTgt spid="5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38" grpId="0" autoUpdateAnimBg="0"/>
      <p:bldP spid="52230" grpId="0"/>
      <p:bldP spid="522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709"/>
          <p:cNvPicPr>
            <a:picLocks noChangeAspect="1" noChangeArrowheads="1"/>
          </p:cNvPicPr>
          <p:nvPr/>
        </p:nvPicPr>
        <p:blipFill>
          <a:blip r:embed="rId2"/>
          <a:srcRect/>
          <a:stretch>
            <a:fillRect/>
          </a:stretch>
        </p:blipFill>
        <p:spPr bwMode="auto">
          <a:xfrm>
            <a:off x="3059113" y="1196975"/>
            <a:ext cx="2938462" cy="3384550"/>
          </a:xfrm>
          <a:prstGeom prst="rect">
            <a:avLst/>
          </a:prstGeom>
          <a:noFill/>
          <a:ln w="9525">
            <a:noFill/>
            <a:miter lim="800000"/>
            <a:headEnd/>
            <a:tailEnd/>
          </a:ln>
        </p:spPr>
      </p:pic>
      <p:sp>
        <p:nvSpPr>
          <p:cNvPr id="53250" name="Text Box 3"/>
          <p:cNvSpPr txBox="1">
            <a:spLocks noChangeArrowheads="1"/>
          </p:cNvSpPr>
          <p:nvPr/>
        </p:nvSpPr>
        <p:spPr bwMode="auto">
          <a:xfrm>
            <a:off x="336550" y="803275"/>
            <a:ext cx="5603875" cy="579438"/>
          </a:xfrm>
          <a:prstGeom prst="rect">
            <a:avLst/>
          </a:prstGeom>
          <a:solidFill>
            <a:schemeClr val="bg1"/>
          </a:solidFill>
          <a:ln w="38100">
            <a:noFill/>
            <a:miter lim="800000"/>
            <a:headEnd/>
            <a:tailEnd/>
          </a:ln>
        </p:spPr>
        <p:txBody>
          <a:bodyPr lIns="91434" tIns="45717" rIns="91434" bIns="45717">
            <a:spAutoFit/>
          </a:bodyPr>
          <a:lstStyle/>
          <a:p>
            <a:pPr>
              <a:spcBef>
                <a:spcPct val="50000"/>
              </a:spcBef>
            </a:pPr>
            <a:r>
              <a:rPr kumimoji="1" lang="en-US" altLang="zh-CN" sz="3200" b="1">
                <a:latin typeface="微软雅黑" pitchFamily="34" charset="-122"/>
                <a:ea typeface="微软雅黑" pitchFamily="34" charset="-122"/>
              </a:rPr>
              <a:t>3-4-3. </a:t>
            </a:r>
            <a:r>
              <a:rPr kumimoji="1" lang="zh-CN" altLang="en-US" sz="3200" b="1">
                <a:latin typeface="微软雅黑" pitchFamily="34" charset="-122"/>
                <a:ea typeface="微软雅黑" pitchFamily="34" charset="-122"/>
              </a:rPr>
              <a:t>波的干涉</a:t>
            </a:r>
          </a:p>
        </p:txBody>
      </p:sp>
      <p:sp>
        <p:nvSpPr>
          <p:cNvPr id="50184" name="矩形 22"/>
          <p:cNvSpPr>
            <a:spLocks noChangeArrowheads="1"/>
          </p:cNvSpPr>
          <p:nvPr/>
        </p:nvSpPr>
        <p:spPr bwMode="auto">
          <a:xfrm>
            <a:off x="179388" y="4724400"/>
            <a:ext cx="8785225" cy="1620838"/>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如图所示：两根细杆同步振动，则水面上出现了一条条相对平静的区域和起伏剧烈的区域，这两类区域在水面上的位置是稳定不变的</a:t>
            </a:r>
            <a:r>
              <a:rPr kumimoji="1" lang="zh-CN" altLang="en-US" sz="2800"/>
              <a:t> </a:t>
            </a:r>
            <a:r>
              <a:rPr kumimoji="1" lang="zh-CN" altLang="en-US" sz="2800" b="1"/>
              <a:t>。</a:t>
            </a:r>
            <a:r>
              <a:rPr kumimoji="1" lang="en-US" altLang="zh-CN" sz="2800"/>
              <a:t> </a:t>
            </a:r>
            <a:endParaRPr kumimoji="1"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wipe(left)">
                                      <p:cBhvr>
                                        <p:cTn id="7" dur="10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3"/>
          <p:cNvSpPr txBox="1">
            <a:spLocks noChangeArrowheads="1"/>
          </p:cNvSpPr>
          <p:nvPr/>
        </p:nvSpPr>
        <p:spPr bwMode="auto">
          <a:xfrm>
            <a:off x="336550" y="803275"/>
            <a:ext cx="5603875" cy="579438"/>
          </a:xfrm>
          <a:prstGeom prst="rect">
            <a:avLst/>
          </a:prstGeom>
          <a:solidFill>
            <a:schemeClr val="bg1"/>
          </a:solidFill>
          <a:ln w="38100">
            <a:noFill/>
            <a:miter lim="800000"/>
            <a:headEnd/>
            <a:tailEnd/>
          </a:ln>
        </p:spPr>
        <p:txBody>
          <a:bodyPr lIns="91434" tIns="45717" rIns="91434" bIns="45717">
            <a:spAutoFit/>
          </a:bodyPr>
          <a:lstStyle/>
          <a:p>
            <a:pPr>
              <a:spcBef>
                <a:spcPct val="50000"/>
              </a:spcBef>
            </a:pPr>
            <a:r>
              <a:rPr kumimoji="1" lang="en-US" altLang="zh-CN" sz="3200" b="1">
                <a:latin typeface="微软雅黑" pitchFamily="34" charset="-122"/>
                <a:ea typeface="微软雅黑" pitchFamily="34" charset="-122"/>
              </a:rPr>
              <a:t>3-4-3. </a:t>
            </a:r>
            <a:r>
              <a:rPr kumimoji="1" lang="zh-CN" altLang="en-US" sz="3200" b="1">
                <a:latin typeface="微软雅黑" pitchFamily="34" charset="-122"/>
                <a:ea typeface="微软雅黑" pitchFamily="34" charset="-122"/>
              </a:rPr>
              <a:t>波的干涉</a:t>
            </a:r>
          </a:p>
        </p:txBody>
      </p:sp>
      <p:sp>
        <p:nvSpPr>
          <p:cNvPr id="49158" name="矩形 22"/>
          <p:cNvSpPr>
            <a:spLocks noChangeArrowheads="1"/>
          </p:cNvSpPr>
          <p:nvPr/>
        </p:nvSpPr>
        <p:spPr bwMode="auto">
          <a:xfrm>
            <a:off x="179388" y="1484313"/>
            <a:ext cx="8785225" cy="1620837"/>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频率相同、振动方向平行、相位相同或相位差恒定的两列波相遇时，使某些区域振动始终加强，而使某些区域振动始终减弱的现象，叫做波的干涉现象</a:t>
            </a:r>
            <a:r>
              <a:rPr kumimoji="1" lang="zh-CN" altLang="en-US" sz="2800"/>
              <a:t> </a:t>
            </a:r>
            <a:r>
              <a:rPr kumimoji="1" lang="zh-CN" altLang="en-US" sz="2800" b="1"/>
              <a:t>。</a:t>
            </a:r>
            <a:r>
              <a:rPr kumimoji="1" lang="en-US" altLang="zh-CN" sz="2800"/>
              <a:t> </a:t>
            </a:r>
            <a:endParaRPr kumimoji="1" lang="zh-CN" altLang="en-US" sz="2800"/>
          </a:p>
        </p:txBody>
      </p:sp>
      <p:sp>
        <p:nvSpPr>
          <p:cNvPr id="49159" name="矩形 22"/>
          <p:cNvSpPr>
            <a:spLocks noChangeArrowheads="1"/>
          </p:cNvSpPr>
          <p:nvPr/>
        </p:nvSpPr>
        <p:spPr bwMode="auto">
          <a:xfrm>
            <a:off x="250825" y="3141663"/>
            <a:ext cx="8785225" cy="59531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产生干涉的一个必要条件是，两列波的频率必须相同</a:t>
            </a:r>
            <a:r>
              <a:rPr kumimoji="1" lang="zh-CN" altLang="en-US" sz="2800"/>
              <a:t> </a:t>
            </a:r>
            <a:r>
              <a:rPr kumimoji="1" lang="zh-CN" altLang="en-US" sz="2800" b="1"/>
              <a:t>。</a:t>
            </a:r>
            <a:r>
              <a:rPr kumimoji="1" lang="en-US" altLang="zh-CN" sz="2800"/>
              <a:t> </a:t>
            </a:r>
            <a:endParaRPr kumimoji="1" lang="zh-CN" altLang="en-US" sz="2800"/>
          </a:p>
        </p:txBody>
      </p:sp>
      <p:sp>
        <p:nvSpPr>
          <p:cNvPr id="49160" name="矩形 22"/>
          <p:cNvSpPr>
            <a:spLocks noChangeArrowheads="1"/>
          </p:cNvSpPr>
          <p:nvPr/>
        </p:nvSpPr>
        <p:spPr bwMode="auto">
          <a:xfrm>
            <a:off x="323850" y="3789363"/>
            <a:ext cx="8785225" cy="1108075"/>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产生干涉的另一个必要条件是，两个波源的相位差必须保持不变</a:t>
            </a:r>
            <a:r>
              <a:rPr kumimoji="1" lang="zh-CN" altLang="en-US" sz="2800"/>
              <a:t> </a:t>
            </a:r>
            <a:r>
              <a:rPr kumimoji="1" lang="zh-CN" altLang="en-US" sz="2800" b="1"/>
              <a:t>。</a:t>
            </a:r>
            <a:r>
              <a:rPr kumimoji="1" lang="en-US" altLang="zh-CN" sz="2800"/>
              <a:t> </a:t>
            </a:r>
            <a:endParaRPr kumimoji="1" lang="zh-CN" altLang="en-US" sz="2800"/>
          </a:p>
        </p:txBody>
      </p:sp>
      <p:grpSp>
        <p:nvGrpSpPr>
          <p:cNvPr id="49161" name="Group 9"/>
          <p:cNvGrpSpPr>
            <a:grpSpLocks/>
          </p:cNvGrpSpPr>
          <p:nvPr/>
        </p:nvGrpSpPr>
        <p:grpSpPr bwMode="auto">
          <a:xfrm>
            <a:off x="3492500" y="4383088"/>
            <a:ext cx="2286000" cy="2286000"/>
            <a:chOff x="3936" y="2400"/>
            <a:chExt cx="1056" cy="1056"/>
          </a:xfrm>
        </p:grpSpPr>
        <p:sp>
          <p:nvSpPr>
            <p:cNvPr id="54279" name="Oval 10"/>
            <p:cNvSpPr>
              <a:spLocks noChangeArrowheads="1"/>
            </p:cNvSpPr>
            <p:nvPr/>
          </p:nvSpPr>
          <p:spPr bwMode="auto">
            <a:xfrm>
              <a:off x="3936" y="2400"/>
              <a:ext cx="1056" cy="1056"/>
            </a:xfrm>
            <a:prstGeom prst="ellipse">
              <a:avLst/>
            </a:prstGeom>
            <a:gradFill rotWithShape="0">
              <a:gsLst>
                <a:gs pos="0">
                  <a:srgbClr val="FFFF00"/>
                </a:gs>
                <a:gs pos="100000">
                  <a:srgbClr val="292900"/>
                </a:gs>
              </a:gsLst>
              <a:path path="shape">
                <a:fillToRect l="50000" t="50000" r="50000" b="50000"/>
              </a:path>
            </a:gradFill>
            <a:ln w="57150">
              <a:solidFill>
                <a:srgbClr val="6666FF"/>
              </a:solidFill>
              <a:round/>
              <a:headEnd/>
              <a:tailEnd/>
            </a:ln>
          </p:spPr>
          <p:txBody>
            <a:bodyPr wrap="none" anchor="ctr"/>
            <a:lstStyle/>
            <a:p>
              <a:pPr algn="ctr"/>
              <a:endParaRPr kumimoji="1" lang="zh-CN" altLang="en-US" sz="2400">
                <a:solidFill>
                  <a:srgbClr val="FFFF00"/>
                </a:solidFill>
              </a:endParaRPr>
            </a:p>
          </p:txBody>
        </p:sp>
        <p:sp>
          <p:nvSpPr>
            <p:cNvPr id="54280" name="Oval 11"/>
            <p:cNvSpPr>
              <a:spLocks noChangeArrowheads="1"/>
            </p:cNvSpPr>
            <p:nvPr/>
          </p:nvSpPr>
          <p:spPr bwMode="auto">
            <a:xfrm>
              <a:off x="4224" y="2688"/>
              <a:ext cx="480" cy="480"/>
            </a:xfrm>
            <a:prstGeom prst="ellipse">
              <a:avLst/>
            </a:prstGeom>
            <a:noFill/>
            <a:ln w="57150">
              <a:solidFill>
                <a:srgbClr val="FFFF00"/>
              </a:solidFill>
              <a:round/>
              <a:headEnd/>
              <a:tailEnd/>
            </a:ln>
          </p:spPr>
          <p:txBody>
            <a:bodyPr wrap="none" anchor="ctr"/>
            <a:lstStyle/>
            <a:p>
              <a:endParaRPr lang="en-US"/>
            </a:p>
          </p:txBody>
        </p:sp>
        <p:sp>
          <p:nvSpPr>
            <p:cNvPr id="54281" name="Oval 12"/>
            <p:cNvSpPr>
              <a:spLocks noChangeArrowheads="1"/>
            </p:cNvSpPr>
            <p:nvPr/>
          </p:nvSpPr>
          <p:spPr bwMode="auto">
            <a:xfrm>
              <a:off x="4128" y="2592"/>
              <a:ext cx="672" cy="672"/>
            </a:xfrm>
            <a:prstGeom prst="ellipse">
              <a:avLst/>
            </a:prstGeom>
            <a:noFill/>
            <a:ln w="57150">
              <a:solidFill>
                <a:srgbClr val="FFFF00"/>
              </a:solidFill>
              <a:round/>
              <a:headEnd/>
              <a:tailEnd/>
            </a:ln>
          </p:spPr>
          <p:txBody>
            <a:bodyPr wrap="none" anchor="ctr"/>
            <a:lstStyle/>
            <a:p>
              <a:endParaRPr lang="en-US"/>
            </a:p>
          </p:txBody>
        </p:sp>
        <p:sp>
          <p:nvSpPr>
            <p:cNvPr id="54282" name="Oval 13"/>
            <p:cNvSpPr>
              <a:spLocks noChangeArrowheads="1"/>
            </p:cNvSpPr>
            <p:nvPr/>
          </p:nvSpPr>
          <p:spPr bwMode="auto">
            <a:xfrm>
              <a:off x="4032" y="2496"/>
              <a:ext cx="864" cy="864"/>
            </a:xfrm>
            <a:prstGeom prst="ellipse">
              <a:avLst/>
            </a:prstGeom>
            <a:noFill/>
            <a:ln w="38100">
              <a:solidFill>
                <a:srgbClr val="FFFF00"/>
              </a:solidFill>
              <a:round/>
              <a:headEnd/>
              <a:tailEnd/>
            </a:ln>
          </p:spPr>
          <p:txBody>
            <a:bodyPr wrap="none" anchor="ctr"/>
            <a:lstStyle/>
            <a:p>
              <a:endParaRPr lang="en-US"/>
            </a:p>
          </p:txBody>
        </p:sp>
        <p:sp>
          <p:nvSpPr>
            <p:cNvPr id="54283" name="Oval 14"/>
            <p:cNvSpPr>
              <a:spLocks noChangeArrowheads="1"/>
            </p:cNvSpPr>
            <p:nvPr/>
          </p:nvSpPr>
          <p:spPr bwMode="auto">
            <a:xfrm>
              <a:off x="3984" y="2448"/>
              <a:ext cx="960" cy="960"/>
            </a:xfrm>
            <a:prstGeom prst="ellipse">
              <a:avLst/>
            </a:prstGeom>
            <a:noFill/>
            <a:ln w="38100">
              <a:solidFill>
                <a:srgbClr val="FFFF00"/>
              </a:solidFill>
              <a:round/>
              <a:headEnd/>
              <a:tailEnd/>
            </a:ln>
          </p:spPr>
          <p:txBody>
            <a:bodyPr wrap="none" anchor="ctr"/>
            <a:lstStyle/>
            <a:p>
              <a:endParaRPr lang="en-US"/>
            </a:p>
          </p:txBody>
        </p:sp>
        <p:sp>
          <p:nvSpPr>
            <p:cNvPr id="54284" name="Oval 15"/>
            <p:cNvSpPr>
              <a:spLocks noChangeArrowheads="1"/>
            </p:cNvSpPr>
            <p:nvPr/>
          </p:nvSpPr>
          <p:spPr bwMode="auto">
            <a:xfrm>
              <a:off x="4080" y="2544"/>
              <a:ext cx="768" cy="768"/>
            </a:xfrm>
            <a:prstGeom prst="ellipse">
              <a:avLst/>
            </a:prstGeom>
            <a:noFill/>
            <a:ln w="38100">
              <a:solidFill>
                <a:srgbClr val="FFFF00"/>
              </a:solidFill>
              <a:round/>
              <a:headEnd/>
              <a:tailEnd/>
            </a:ln>
          </p:spPr>
          <p:txBody>
            <a:bodyPr wrap="none" anchor="ctr"/>
            <a:lstStyle/>
            <a:p>
              <a:endParaRPr lang="en-US"/>
            </a:p>
          </p:txBody>
        </p:sp>
        <p:sp>
          <p:nvSpPr>
            <p:cNvPr id="54285" name="Oval 16"/>
            <p:cNvSpPr>
              <a:spLocks noChangeArrowheads="1"/>
            </p:cNvSpPr>
            <p:nvPr/>
          </p:nvSpPr>
          <p:spPr bwMode="auto">
            <a:xfrm>
              <a:off x="4320" y="2784"/>
              <a:ext cx="288" cy="288"/>
            </a:xfrm>
            <a:prstGeom prst="ellipse">
              <a:avLst/>
            </a:prstGeom>
            <a:noFill/>
            <a:ln w="57150">
              <a:solidFill>
                <a:srgbClr val="FFFF00"/>
              </a:solidFill>
              <a:round/>
              <a:headEnd/>
              <a:tailEnd/>
            </a:ln>
          </p:spPr>
          <p:txBody>
            <a:bodyPr wrap="none" anchor="ctr"/>
            <a:lstStyle/>
            <a:p>
              <a:endParaRPr lang="en-US"/>
            </a:p>
          </p:txBody>
        </p:sp>
        <p:sp>
          <p:nvSpPr>
            <p:cNvPr id="54286" name="Oval 17"/>
            <p:cNvSpPr>
              <a:spLocks noChangeArrowheads="1"/>
            </p:cNvSpPr>
            <p:nvPr/>
          </p:nvSpPr>
          <p:spPr bwMode="auto">
            <a:xfrm>
              <a:off x="4416" y="2880"/>
              <a:ext cx="96" cy="96"/>
            </a:xfrm>
            <a:prstGeom prst="ellipse">
              <a:avLst/>
            </a:prstGeom>
            <a:noFill/>
            <a:ln w="57150">
              <a:solidFill>
                <a:srgbClr val="FFFF00"/>
              </a:solidFill>
              <a:round/>
              <a:headEnd/>
              <a:tailEnd/>
            </a:ln>
          </p:spPr>
          <p:txBody>
            <a:bodyPr wrap="none" anchor="ctr"/>
            <a:lstStyle/>
            <a:p>
              <a:endParaRPr lang="en-US"/>
            </a:p>
          </p:txBody>
        </p:sp>
      </p:grpSp>
      <p:sp>
        <p:nvSpPr>
          <p:cNvPr id="49170" name="Text Box 18"/>
          <p:cNvSpPr txBox="1">
            <a:spLocks noChangeArrowheads="1"/>
          </p:cNvSpPr>
          <p:nvPr/>
        </p:nvSpPr>
        <p:spPr bwMode="auto">
          <a:xfrm>
            <a:off x="5992813" y="6088063"/>
            <a:ext cx="2328862" cy="457200"/>
          </a:xfrm>
          <a:prstGeom prst="rect">
            <a:avLst/>
          </a:prstGeom>
          <a:noFill/>
          <a:ln w="9525">
            <a:noFill/>
            <a:miter lim="800000"/>
            <a:headEnd/>
            <a:tailEnd/>
          </a:ln>
        </p:spPr>
        <p:txBody>
          <a:bodyPr wrap="none">
            <a:spAutoFit/>
          </a:bodyPr>
          <a:lstStyle/>
          <a:p>
            <a:r>
              <a:rPr lang="zh-CN" altLang="en-US" sz="2400" b="1"/>
              <a:t>牛顿环干涉图样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wipe(left)">
                                      <p:cBhvr>
                                        <p:cTn id="7" dur="1000"/>
                                        <p:tgtEl>
                                          <p:spTgt spid="491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wipe(left)">
                                      <p:cBhvr>
                                        <p:cTn id="12" dur="1000"/>
                                        <p:tgtEl>
                                          <p:spTgt spid="491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wipe(left)">
                                      <p:cBhvr>
                                        <p:cTn id="17" dur="1000"/>
                                        <p:tgtEl>
                                          <p:spTgt spid="49160"/>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272" fill="hold" nodeType="clickEffect">
                                  <p:stCondLst>
                                    <p:cond delay="0"/>
                                  </p:stCondLst>
                                  <p:childTnLst>
                                    <p:set>
                                      <p:cBhvr>
                                        <p:cTn id="21" dur="1" fill="hold">
                                          <p:stCondLst>
                                            <p:cond delay="0"/>
                                          </p:stCondLst>
                                        </p:cTn>
                                        <p:tgtEl>
                                          <p:spTgt spid="49161"/>
                                        </p:tgtEl>
                                        <p:attrNameLst>
                                          <p:attrName>style.visibility</p:attrName>
                                        </p:attrNameLst>
                                      </p:cBhvr>
                                      <p:to>
                                        <p:strVal val="visible"/>
                                      </p:to>
                                    </p:set>
                                    <p:anim calcmode="lin" valueType="num">
                                      <p:cBhvr>
                                        <p:cTn id="22" dur="500" fill="hold"/>
                                        <p:tgtEl>
                                          <p:spTgt spid="49161"/>
                                        </p:tgtEl>
                                        <p:attrNameLst>
                                          <p:attrName>ppt_w</p:attrName>
                                        </p:attrNameLst>
                                      </p:cBhvr>
                                      <p:tavLst>
                                        <p:tav tm="0">
                                          <p:val>
                                            <p:strVal val="2/3*#ppt_w"/>
                                          </p:val>
                                        </p:tav>
                                        <p:tav tm="100000">
                                          <p:val>
                                            <p:strVal val="#ppt_w"/>
                                          </p:val>
                                        </p:tav>
                                      </p:tavLst>
                                    </p:anim>
                                    <p:anim calcmode="lin" valueType="num">
                                      <p:cBhvr>
                                        <p:cTn id="23" dur="500" fill="hold"/>
                                        <p:tgtEl>
                                          <p:spTgt spid="49161"/>
                                        </p:tgtEl>
                                        <p:attrNameLst>
                                          <p:attrName>ppt_h</p:attrName>
                                        </p:attrNameLst>
                                      </p:cBhvr>
                                      <p:tavLst>
                                        <p:tav tm="0">
                                          <p:val>
                                            <p:strVal val="2/3*#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9170"/>
                                        </p:tgtEl>
                                        <p:attrNameLst>
                                          <p:attrName>style.visibility</p:attrName>
                                        </p:attrNameLst>
                                      </p:cBhvr>
                                      <p:to>
                                        <p:strVal val="visible"/>
                                      </p:to>
                                    </p:set>
                                    <p:animEffect transition="in" filter="wipe(left)">
                                      <p:cBhvr>
                                        <p:cTn id="27" dur="500"/>
                                        <p:tgtEl>
                                          <p:spTgt spid="49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P spid="49159" grpId="0"/>
      <p:bldP spid="49160" grpId="0"/>
      <p:bldP spid="491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 Box 4"/>
          <p:cNvSpPr txBox="1">
            <a:spLocks noChangeArrowheads="1"/>
          </p:cNvSpPr>
          <p:nvPr/>
        </p:nvSpPr>
        <p:spPr bwMode="auto">
          <a:xfrm>
            <a:off x="104775" y="404813"/>
            <a:ext cx="9039225" cy="3081337"/>
          </a:xfrm>
          <a:prstGeom prst="rect">
            <a:avLst/>
          </a:prstGeom>
          <a:noFill/>
          <a:ln w="9525">
            <a:noFill/>
            <a:miter lim="800000"/>
            <a:headEnd/>
            <a:tailEnd/>
          </a:ln>
        </p:spPr>
        <p:txBody>
          <a:bodyPr wrap="none">
            <a:spAutoFit/>
          </a:bodyPr>
          <a:lstStyle/>
          <a:p>
            <a:endParaRPr lang="en-US" altLang="zh-CN" sz="2800" b="1"/>
          </a:p>
          <a:p>
            <a:r>
              <a:rPr lang="en-US" altLang="zh-CN" sz="2800" b="1"/>
              <a:t>【</a:t>
            </a:r>
            <a:r>
              <a:rPr lang="zh-CN" altLang="en-US" sz="2800" b="1"/>
              <a:t>例</a:t>
            </a:r>
            <a:r>
              <a:rPr lang="en-US" altLang="zh-CN" sz="2800" b="1"/>
              <a:t>】 </a:t>
            </a:r>
            <a:r>
              <a:rPr lang="zh-CN" altLang="en-US" sz="2800" b="1"/>
              <a:t>如图所示，两列简谐横波均沿</a:t>
            </a:r>
            <a:r>
              <a:rPr lang="en-US" altLang="zh-CN" sz="2800" b="1" i="1"/>
              <a:t>x</a:t>
            </a:r>
            <a:r>
              <a:rPr lang="zh-CN" altLang="en-US" sz="2800" b="1"/>
              <a:t>轴传播，传播速度</a:t>
            </a:r>
          </a:p>
          <a:p>
            <a:r>
              <a:rPr lang="zh-CN" altLang="en-US" sz="2800" b="1"/>
              <a:t>大小相等，其中一列沿</a:t>
            </a:r>
            <a:r>
              <a:rPr lang="en-US" altLang="zh-CN" sz="2800" b="1" i="1"/>
              <a:t>x</a:t>
            </a:r>
            <a:r>
              <a:rPr lang="zh-CN" altLang="en-US" sz="2800" b="1"/>
              <a:t>轴正方向传播（图中实线），另</a:t>
            </a:r>
          </a:p>
          <a:p>
            <a:r>
              <a:rPr lang="zh-CN" altLang="en-US" sz="2800" b="1"/>
              <a:t>一列波沿</a:t>
            </a:r>
            <a:r>
              <a:rPr lang="en-US" altLang="zh-CN" sz="2800" b="1" i="1"/>
              <a:t>x</a:t>
            </a:r>
            <a:r>
              <a:rPr lang="zh-CN" altLang="en-US" sz="2800" b="1"/>
              <a:t>轴负方向传播（图中虚线）。这两列波的频率</a:t>
            </a:r>
          </a:p>
          <a:p>
            <a:r>
              <a:rPr lang="zh-CN" altLang="en-US" sz="2800" b="1"/>
              <a:t>相同，开始振动时振动方向均沿</a:t>
            </a:r>
            <a:r>
              <a:rPr lang="en-US" altLang="zh-CN" sz="2800" b="1" i="1"/>
              <a:t>y</a:t>
            </a:r>
            <a:r>
              <a:rPr lang="zh-CN" altLang="en-US" sz="2800" b="1"/>
              <a:t>轴方向。对于图中</a:t>
            </a:r>
          </a:p>
          <a:p>
            <a:r>
              <a:rPr lang="en-US" altLang="zh-CN" sz="2800" b="1" i="1"/>
              <a:t>x</a:t>
            </a:r>
            <a:r>
              <a:rPr lang="en-US" altLang="zh-CN" sz="2800" b="1"/>
              <a:t>=1,2,3,4,5,6,7,8</a:t>
            </a:r>
            <a:r>
              <a:rPr lang="zh-CN" altLang="en-US" sz="2800" b="1"/>
              <a:t>各点，振动振幅最大的点是哪些？振动振</a:t>
            </a:r>
          </a:p>
          <a:p>
            <a:r>
              <a:rPr lang="zh-CN" altLang="en-US" sz="2800" b="1"/>
              <a:t>幅最小的点又是哪些？</a:t>
            </a:r>
          </a:p>
        </p:txBody>
      </p:sp>
      <p:grpSp>
        <p:nvGrpSpPr>
          <p:cNvPr id="55298" name="组合 335"/>
          <p:cNvGrpSpPr>
            <a:grpSpLocks/>
          </p:cNvGrpSpPr>
          <p:nvPr/>
        </p:nvGrpSpPr>
        <p:grpSpPr bwMode="auto">
          <a:xfrm>
            <a:off x="4502150" y="3284538"/>
            <a:ext cx="3382963" cy="1676400"/>
            <a:chOff x="9137" y="165340"/>
            <a:chExt cx="5326" cy="2640"/>
          </a:xfrm>
        </p:grpSpPr>
        <p:pic>
          <p:nvPicPr>
            <p:cNvPr id="55301" name="图片 336" descr="新文档 2017-05-04 17.06.35_1"/>
            <p:cNvPicPr>
              <a:picLocks noChangeAspect="1" noChangeArrowheads="1"/>
            </p:cNvPicPr>
            <p:nvPr/>
          </p:nvPicPr>
          <p:blipFill>
            <a:blip r:embed="rId2"/>
            <a:srcRect/>
            <a:stretch>
              <a:fillRect/>
            </a:stretch>
          </p:blipFill>
          <p:spPr bwMode="auto">
            <a:xfrm>
              <a:off x="9137" y="165340"/>
              <a:ext cx="5326" cy="1962"/>
            </a:xfrm>
            <a:prstGeom prst="rect">
              <a:avLst/>
            </a:prstGeom>
            <a:noFill/>
            <a:ln w="9525">
              <a:noFill/>
              <a:miter lim="800000"/>
              <a:headEnd/>
              <a:tailEnd/>
            </a:ln>
          </p:spPr>
        </p:pic>
        <p:sp>
          <p:nvSpPr>
            <p:cNvPr id="55302" name="文本框 337"/>
            <p:cNvSpPr txBox="1">
              <a:spLocks noChangeArrowheads="1"/>
            </p:cNvSpPr>
            <p:nvPr/>
          </p:nvSpPr>
          <p:spPr bwMode="auto">
            <a:xfrm>
              <a:off x="11145" y="167424"/>
              <a:ext cx="1440" cy="556"/>
            </a:xfrm>
            <a:prstGeom prst="rect">
              <a:avLst/>
            </a:prstGeom>
            <a:solidFill>
              <a:srgbClr val="FFFFFF"/>
            </a:solidFill>
            <a:ln w="9525">
              <a:noFill/>
              <a:miter lim="800000"/>
              <a:headEnd/>
              <a:tailEnd/>
            </a:ln>
          </p:spPr>
          <p:txBody>
            <a:bodyPr/>
            <a:lstStyle/>
            <a:p>
              <a:pPr algn="just"/>
              <a:endParaRPr kumimoji="1" lang="en-US" altLang="zh-CN" sz="2400" i="1">
                <a:solidFill>
                  <a:srgbClr val="FFFF00"/>
                </a:solidFill>
              </a:endParaRPr>
            </a:p>
          </p:txBody>
        </p:sp>
      </p:grpSp>
      <p:sp>
        <p:nvSpPr>
          <p:cNvPr id="53256" name="Text Box 8"/>
          <p:cNvSpPr txBox="1">
            <a:spLocks noChangeArrowheads="1"/>
          </p:cNvSpPr>
          <p:nvPr/>
        </p:nvSpPr>
        <p:spPr bwMode="auto">
          <a:xfrm>
            <a:off x="250825" y="4292600"/>
            <a:ext cx="9023350" cy="1373188"/>
          </a:xfrm>
          <a:prstGeom prst="rect">
            <a:avLst/>
          </a:prstGeom>
          <a:noFill/>
          <a:ln w="9525">
            <a:noFill/>
            <a:miter lim="800000"/>
            <a:headEnd/>
            <a:tailEnd/>
          </a:ln>
        </p:spPr>
        <p:txBody>
          <a:bodyPr wrap="none">
            <a:spAutoFit/>
          </a:bodyPr>
          <a:lstStyle/>
          <a:p>
            <a:r>
              <a:rPr lang="zh-CN" altLang="en-US" sz="2800" b="1"/>
              <a:t>解：正向波和负向波在</a:t>
            </a:r>
            <a:r>
              <a:rPr lang="en-US" altLang="zh-CN" sz="2800" b="1" i="1"/>
              <a:t>x</a:t>
            </a:r>
            <a:r>
              <a:rPr lang="en-US" altLang="zh-CN" sz="2800" b="1"/>
              <a:t>=4</a:t>
            </a:r>
            <a:r>
              <a:rPr lang="zh-CN" altLang="en-US" sz="2800" b="1"/>
              <a:t>点引起的振动均向</a:t>
            </a:r>
            <a:r>
              <a:rPr lang="en-US" altLang="zh-CN" sz="2800" b="1" i="1"/>
              <a:t>y</a:t>
            </a:r>
            <a:r>
              <a:rPr lang="zh-CN" altLang="en-US" sz="2800" b="1"/>
              <a:t>轴正向</a:t>
            </a:r>
          </a:p>
          <a:p>
            <a:r>
              <a:rPr lang="zh-CN" altLang="en-US" sz="2800" b="1"/>
              <a:t>运动，在</a:t>
            </a:r>
            <a:r>
              <a:rPr lang="en-US" altLang="zh-CN" sz="2800" b="1" i="1"/>
              <a:t>x</a:t>
            </a:r>
            <a:r>
              <a:rPr lang="en-US" altLang="zh-CN" sz="2800" b="1"/>
              <a:t>=8</a:t>
            </a:r>
            <a:r>
              <a:rPr lang="zh-CN" altLang="en-US" sz="2800" b="1"/>
              <a:t>点均向</a:t>
            </a:r>
            <a:r>
              <a:rPr lang="en-US" altLang="zh-CN" sz="2800" b="1"/>
              <a:t>y</a:t>
            </a:r>
            <a:r>
              <a:rPr lang="zh-CN" altLang="en-US" sz="2800" b="1"/>
              <a:t>轴负向运动。对这两点，两列波</a:t>
            </a:r>
          </a:p>
          <a:p>
            <a:r>
              <a:rPr lang="zh-CN" altLang="en-US" sz="2800" b="1"/>
              <a:t>引起的两个分振动相位差为</a:t>
            </a:r>
            <a:r>
              <a:rPr lang="en-US" altLang="zh-CN" sz="2800" b="1"/>
              <a:t>0</a:t>
            </a:r>
            <a:r>
              <a:rPr lang="zh-CN" altLang="en-US" sz="2800" b="1"/>
              <a:t>，故振动加强，振幅最大。 </a:t>
            </a:r>
          </a:p>
        </p:txBody>
      </p:sp>
      <p:sp>
        <p:nvSpPr>
          <p:cNvPr id="53257" name="Text Box 9"/>
          <p:cNvSpPr txBox="1">
            <a:spLocks noChangeArrowheads="1"/>
          </p:cNvSpPr>
          <p:nvPr/>
        </p:nvSpPr>
        <p:spPr bwMode="auto">
          <a:xfrm>
            <a:off x="250825" y="5661025"/>
            <a:ext cx="8748713" cy="946150"/>
          </a:xfrm>
          <a:prstGeom prst="rect">
            <a:avLst/>
          </a:prstGeom>
          <a:noFill/>
          <a:ln w="9525">
            <a:noFill/>
            <a:miter lim="800000"/>
            <a:headEnd/>
            <a:tailEnd/>
          </a:ln>
        </p:spPr>
        <p:txBody>
          <a:bodyPr>
            <a:spAutoFit/>
          </a:bodyPr>
          <a:lstStyle/>
          <a:p>
            <a:r>
              <a:rPr lang="zh-CN" altLang="en-US" sz="2800" b="1"/>
              <a:t>    正向波和负向波在</a:t>
            </a:r>
            <a:r>
              <a:rPr lang="en-US" altLang="zh-CN" sz="2800" b="1" i="1"/>
              <a:t>x</a:t>
            </a:r>
            <a:r>
              <a:rPr lang="en-US" altLang="zh-CN" sz="2800" b="1"/>
              <a:t>=2,6</a:t>
            </a:r>
            <a:r>
              <a:rPr lang="zh-CN" altLang="en-US" sz="2800" b="1"/>
              <a:t>两点引起的振动方向相反，相位差为</a:t>
            </a:r>
            <a:r>
              <a:rPr lang="zh-CN" altLang="en-US" sz="2800" b="1">
                <a:sym typeface="Symbol" pitchFamily="18" charset="2"/>
              </a:rPr>
              <a:t></a:t>
            </a:r>
            <a:r>
              <a:rPr lang="zh-CN" altLang="en-US" sz="2800" b="1"/>
              <a:t>，故这两点振动相互抵消，振幅最小。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6"/>
                                        </p:tgtEl>
                                        <p:attrNameLst>
                                          <p:attrName>style.visibility</p:attrName>
                                        </p:attrNameLst>
                                      </p:cBhvr>
                                      <p:to>
                                        <p:strVal val="visible"/>
                                      </p:to>
                                    </p:set>
                                    <p:animEffect transition="in" filter="wipe(left)">
                                      <p:cBhvr>
                                        <p:cTn id="7" dur="1000"/>
                                        <p:tgtEl>
                                          <p:spTgt spid="532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7"/>
                                        </p:tgtEl>
                                        <p:attrNameLst>
                                          <p:attrName>style.visibility</p:attrName>
                                        </p:attrNameLst>
                                      </p:cBhvr>
                                      <p:to>
                                        <p:strVal val="visible"/>
                                      </p:to>
                                    </p:set>
                                    <p:animEffect transition="in" filter="wipe(left)">
                                      <p:cBhvr>
                                        <p:cTn id="12" dur="1000"/>
                                        <p:tgtEl>
                                          <p:spTgt spid="53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P spid="532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755650" y="836613"/>
            <a:ext cx="3743325" cy="747712"/>
          </a:xfrm>
          <a:prstGeom prst="rect">
            <a:avLst/>
          </a:prstGeom>
          <a:noFill/>
          <a:ln w="9525">
            <a:noFill/>
            <a:miter lim="800000"/>
            <a:headEnd/>
            <a:tailEnd/>
          </a:ln>
          <a:effectLst/>
        </p:spPr>
        <p:txBody>
          <a:bodyPr wrap="none">
            <a:spAutoFit/>
          </a:bodyPr>
          <a:lstStyle/>
          <a:p>
            <a:pPr>
              <a:defRPr/>
            </a:pPr>
            <a:r>
              <a:rPr lang="en-US" altLang="zh-CN"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3.5</a:t>
            </a:r>
            <a:r>
              <a:rPr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多普勒效应</a:t>
            </a:r>
          </a:p>
        </p:txBody>
      </p:sp>
      <p:sp>
        <p:nvSpPr>
          <p:cNvPr id="54277" name="矩形 22"/>
          <p:cNvSpPr>
            <a:spLocks noChangeArrowheads="1"/>
          </p:cNvSpPr>
          <p:nvPr/>
        </p:nvSpPr>
        <p:spPr bwMode="auto">
          <a:xfrm>
            <a:off x="179388" y="1484313"/>
            <a:ext cx="8785225" cy="264636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如果波源或观察者或两者都相对于介质运动，那么观察者接收到的频率与波源发出的频率就不同了，这种现象是奥地利物理学家多普勒（</a:t>
            </a:r>
            <a:r>
              <a:rPr kumimoji="1" lang="en-US" altLang="zh-CN" sz="2800" b="1"/>
              <a:t>Christian Andreas Doppler</a:t>
            </a:r>
            <a:r>
              <a:rPr kumimoji="1" lang="zh-CN" altLang="en-US" sz="2800" b="1"/>
              <a:t>，</a:t>
            </a:r>
            <a:r>
              <a:rPr kumimoji="1" lang="en-US" altLang="zh-CN" sz="2800" b="1"/>
              <a:t>1803</a:t>
            </a:r>
            <a:r>
              <a:rPr kumimoji="1" lang="zh-CN" altLang="en-US" sz="2800" b="1"/>
              <a:t>年</a:t>
            </a:r>
            <a:r>
              <a:rPr kumimoji="1" lang="en-US" altLang="zh-CN" sz="2800" b="1"/>
              <a:t>-1853</a:t>
            </a:r>
            <a:r>
              <a:rPr kumimoji="1" lang="zh-CN" altLang="en-US" sz="2800" b="1"/>
              <a:t>年）在</a:t>
            </a:r>
            <a:r>
              <a:rPr kumimoji="1" lang="en-US" altLang="zh-CN" sz="2800" b="1"/>
              <a:t>1842</a:t>
            </a:r>
            <a:r>
              <a:rPr kumimoji="1" lang="zh-CN" altLang="en-US" sz="2800" b="1"/>
              <a:t>年首先发现的，所以叫多普勒效应（</a:t>
            </a:r>
            <a:r>
              <a:rPr kumimoji="1" lang="en-US" altLang="zh-CN" sz="2800" b="1"/>
              <a:t>Doppler effect</a:t>
            </a:r>
            <a:r>
              <a:rPr kumimoji="1" lang="zh-CN" altLang="en-US" sz="2800" b="1"/>
              <a:t>）。</a:t>
            </a:r>
            <a:r>
              <a:rPr kumimoji="1" lang="en-US" altLang="zh-CN" sz="2800"/>
              <a:t> </a:t>
            </a:r>
            <a:endParaRPr kumimoji="1" lang="zh-CN" altLang="en-US" sz="2800"/>
          </a:p>
        </p:txBody>
      </p:sp>
      <p:sp>
        <p:nvSpPr>
          <p:cNvPr id="54278" name="矩形 22"/>
          <p:cNvSpPr>
            <a:spLocks noChangeArrowheads="1"/>
          </p:cNvSpPr>
          <p:nvPr/>
        </p:nvSpPr>
        <p:spPr bwMode="auto">
          <a:xfrm>
            <a:off x="250825" y="4248150"/>
            <a:ext cx="8785225" cy="2133600"/>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如果波源和观察者都是相对于介质是静止的，观察者单位时间内接收到的完全波的个数与单位时间内波源发出的完全波的个数相同，即观察者接收到的频率与波源的频率相同。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left)">
                                      <p:cBhvr>
                                        <p:cTn id="7" dur="1000"/>
                                        <p:tgtEl>
                                          <p:spTgt spid="54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wipe(left)">
                                      <p:cBhvr>
                                        <p:cTn id="12" dur="10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P spid="542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矩形 22"/>
          <p:cNvSpPr>
            <a:spLocks noChangeArrowheads="1"/>
          </p:cNvSpPr>
          <p:nvPr/>
        </p:nvSpPr>
        <p:spPr bwMode="auto">
          <a:xfrm>
            <a:off x="179388" y="3860800"/>
            <a:ext cx="8785225" cy="2133600"/>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当波源与观察者相互靠近时，单位时间内通过观察者的波峰（或密部）的数目增加，接收到的频率增加；反之，当波源与观察者相互远离时，接收到的频率变小。</a:t>
            </a:r>
            <a:r>
              <a:rPr kumimoji="1" lang="en-US" altLang="zh-CN" sz="2800"/>
              <a:t> </a:t>
            </a:r>
            <a:endParaRPr kumimoji="1" lang="zh-CN" altLang="en-US" sz="2800"/>
          </a:p>
        </p:txBody>
      </p:sp>
      <p:sp>
        <p:nvSpPr>
          <p:cNvPr id="58373" name="Text Box 5"/>
          <p:cNvSpPr txBox="1">
            <a:spLocks noChangeArrowheads="1"/>
          </p:cNvSpPr>
          <p:nvPr/>
        </p:nvSpPr>
        <p:spPr bwMode="auto">
          <a:xfrm>
            <a:off x="755650" y="836613"/>
            <a:ext cx="3743325" cy="747712"/>
          </a:xfrm>
          <a:prstGeom prst="rect">
            <a:avLst/>
          </a:prstGeom>
          <a:noFill/>
          <a:ln w="9525">
            <a:noFill/>
            <a:miter lim="800000"/>
            <a:headEnd/>
            <a:tailEnd/>
          </a:ln>
          <a:effectLst/>
        </p:spPr>
        <p:txBody>
          <a:bodyPr wrap="none">
            <a:spAutoFit/>
          </a:bodyPr>
          <a:lstStyle/>
          <a:p>
            <a:pPr>
              <a:defRPr/>
            </a:pPr>
            <a:r>
              <a:rPr lang="en-US" altLang="zh-CN"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3.5</a:t>
            </a:r>
            <a:r>
              <a:rPr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多普勒效应</a:t>
            </a:r>
          </a:p>
        </p:txBody>
      </p:sp>
      <p:sp>
        <p:nvSpPr>
          <p:cNvPr id="58374" name="矩形 22"/>
          <p:cNvSpPr>
            <a:spLocks noChangeArrowheads="1"/>
          </p:cNvSpPr>
          <p:nvPr/>
        </p:nvSpPr>
        <p:spPr bwMode="auto">
          <a:xfrm>
            <a:off x="250825" y="1700213"/>
            <a:ext cx="8785225" cy="2133600"/>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如果波源或者观察者相对于介质运动时，观察者单位时间内接收到的完全波个数与单位时间内波源发出的完全波的个数不同，即观察者所接收到的频率与波源的振动频率不同。</a:t>
            </a:r>
          </a:p>
        </p:txBody>
      </p:sp>
      <p:sp>
        <p:nvSpPr>
          <p:cNvPr id="58375" name="矩形 22"/>
          <p:cNvSpPr>
            <a:spLocks noChangeArrowheads="1"/>
          </p:cNvSpPr>
          <p:nvPr/>
        </p:nvSpPr>
        <p:spPr bwMode="auto">
          <a:xfrm>
            <a:off x="250825" y="6002338"/>
            <a:ext cx="8785225" cy="595312"/>
          </a:xfrm>
          <a:prstGeom prst="rect">
            <a:avLst/>
          </a:prstGeom>
          <a:noFill/>
          <a:ln w="9525">
            <a:noFill/>
            <a:miter lim="800000"/>
            <a:headEnd/>
            <a:tailEnd/>
          </a:ln>
        </p:spPr>
        <p:txBody>
          <a:bodyPr lIns="82589" tIns="41294" rIns="82589" bIns="41294">
            <a:spAutoFit/>
          </a:bodyPr>
          <a:lstStyle/>
          <a:p>
            <a:pPr marL="274638" indent="-274638">
              <a:lnSpc>
                <a:spcPct val="120000"/>
              </a:lnSpc>
              <a:spcBef>
                <a:spcPct val="50000"/>
              </a:spcBef>
              <a:buFont typeface="Arial" charset="0"/>
              <a:buChar char="•"/>
            </a:pPr>
            <a:r>
              <a:rPr kumimoji="1" lang="zh-CN" altLang="en-US" sz="2800" b="1"/>
              <a:t>不仅机械波有多普勒效应，电磁波也有多普勒效应。</a:t>
            </a:r>
            <a:r>
              <a:rPr kumimoji="1" lang="en-US" altLang="zh-CN" sz="2800"/>
              <a:t> </a:t>
            </a:r>
            <a:endParaRPr kumimoji="1"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10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wipe(left)">
                                      <p:cBhvr>
                                        <p:cTn id="12" dur="1000"/>
                                        <p:tgtEl>
                                          <p:spTgt spid="583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5"/>
                                        </p:tgtEl>
                                        <p:attrNameLst>
                                          <p:attrName>style.visibility</p:attrName>
                                        </p:attrNameLst>
                                      </p:cBhvr>
                                      <p:to>
                                        <p:strVal val="visible"/>
                                      </p:to>
                                    </p:set>
                                    <p:animEffect transition="in" filter="wipe(left)">
                                      <p:cBhvr>
                                        <p:cTn id="17" dur="10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4" grpId="0"/>
      <p:bldP spid="583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4"/>
          <p:cNvSpPr>
            <a:spLocks noChangeArrowheads="1"/>
          </p:cNvSpPr>
          <p:nvPr/>
        </p:nvSpPr>
        <p:spPr bwMode="auto">
          <a:xfrm>
            <a:off x="539750" y="908050"/>
            <a:ext cx="7772400" cy="5400675"/>
          </a:xfrm>
          <a:prstGeom prst="rect">
            <a:avLst/>
          </a:prstGeom>
          <a:noFill/>
          <a:ln w="9525">
            <a:noFill/>
            <a:miter lim="800000"/>
            <a:headEnd/>
            <a:tailEnd/>
          </a:ln>
        </p:spPr>
        <p:txBody>
          <a:bodyPr lIns="91434" tIns="45717" rIns="91434" bIns="45717" anchor="ctr"/>
          <a:lstStyle/>
          <a:p>
            <a:pPr>
              <a:lnSpc>
                <a:spcPct val="180000"/>
              </a:lnSpc>
              <a:defRPr/>
            </a:pPr>
            <a:r>
              <a:rPr kumimoji="1" lang="en-US" altLang="zh-CN"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3.6 </a:t>
            </a:r>
            <a:r>
              <a:rPr kumimoji="1"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t>惠更斯原理</a:t>
            </a:r>
            <a:br>
              <a:rPr kumimoji="1" lang="zh-CN" altLang="en-US" sz="4300" b="1">
                <a:solidFill>
                  <a:srgbClr val="3333FF"/>
                </a:solidFill>
                <a:effectLst>
                  <a:outerShdw blurRad="38100" dist="38100" dir="2700000" algn="tl">
                    <a:srgbClr val="C0C0C0"/>
                  </a:outerShdw>
                </a:effectLst>
                <a:latin typeface="微软雅黑" pitchFamily="34" charset="-122"/>
                <a:ea typeface="微软雅黑" pitchFamily="34" charset="-122"/>
                <a:cs typeface="+mn-cs"/>
              </a:rPr>
            </a:br>
            <a:r>
              <a:rPr kumimoji="1" lang="zh-CN" altLang="en-US" sz="1600" b="1">
                <a:solidFill>
                  <a:srgbClr val="3333FF"/>
                </a:solidFill>
                <a:effectLst>
                  <a:outerShdw blurRad="38100" dist="38100" dir="2700000" algn="tl">
                    <a:srgbClr val="C0C0C0"/>
                  </a:outerShdw>
                </a:effectLst>
                <a:latin typeface="微软雅黑" pitchFamily="34" charset="-122"/>
                <a:ea typeface="微软雅黑" pitchFamily="34" charset="-122"/>
                <a:cs typeface="+mn-cs"/>
              </a:rPr>
              <a:t/>
            </a:r>
            <a:br>
              <a:rPr kumimoji="1" lang="zh-CN" altLang="en-US" sz="1600" b="1">
                <a:solidFill>
                  <a:srgbClr val="3333FF"/>
                </a:solidFill>
                <a:effectLst>
                  <a:outerShdw blurRad="38100" dist="38100" dir="2700000" algn="tl">
                    <a:srgbClr val="C0C0C0"/>
                  </a:outerShdw>
                </a:effectLst>
                <a:latin typeface="微软雅黑" pitchFamily="34"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3-6-1.</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波面和波线</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3-6-2.</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惠更斯原理</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3-6-3.</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波的反射</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r>
              <a:rPr kumimoji="1" lang="zh-CN" altLang="en-US" sz="3300" b="1">
                <a:effectLst>
                  <a:outerShdw blurRad="38100" dist="38100" dir="2700000" algn="tl">
                    <a:srgbClr val="C0C0C0"/>
                  </a:outerShdw>
                </a:effectLst>
                <a:latin typeface="宋体" pitchFamily="2" charset="-122"/>
                <a:ea typeface="微软雅黑" pitchFamily="34" charset="-122"/>
                <a:cs typeface="+mn-cs"/>
              </a:rPr>
              <a:t>    </a:t>
            </a:r>
            <a:r>
              <a:rPr kumimoji="1" lang="en-US" altLang="zh-CN" sz="3300" b="1">
                <a:effectLst>
                  <a:outerShdw blurRad="38100" dist="38100" dir="2700000" algn="tl">
                    <a:srgbClr val="C0C0C0"/>
                  </a:outerShdw>
                </a:effectLst>
                <a:latin typeface="宋体" pitchFamily="2" charset="-122"/>
                <a:ea typeface="微软雅黑" pitchFamily="34" charset="-122"/>
                <a:cs typeface="+mn-cs"/>
              </a:rPr>
              <a:t>3-6-4.</a:t>
            </a:r>
            <a:r>
              <a:rPr kumimoji="1" lang="zh-CN" altLang="en-US" sz="3300" b="1">
                <a:effectLst>
                  <a:outerShdw blurRad="38100" dist="38100" dir="2700000" algn="tl">
                    <a:srgbClr val="C0C0C0"/>
                  </a:outerShdw>
                </a:effectLst>
                <a:latin typeface="宋体" pitchFamily="2" charset="-122"/>
                <a:ea typeface="微软雅黑" pitchFamily="34" charset="-122"/>
                <a:cs typeface="+mn-cs"/>
              </a:rPr>
              <a:t>波的折射</a:t>
            </a:r>
            <a:br>
              <a:rPr kumimoji="1" lang="zh-CN" altLang="en-US" sz="3300" b="1">
                <a:effectLst>
                  <a:outerShdw blurRad="38100" dist="38100" dir="2700000" algn="tl">
                    <a:srgbClr val="C0C0C0"/>
                  </a:outerShdw>
                </a:effectLst>
                <a:latin typeface="宋体" pitchFamily="2" charset="-122"/>
                <a:ea typeface="微软雅黑" pitchFamily="34" charset="-122"/>
                <a:cs typeface="+mn-cs"/>
              </a:rPr>
            </a:br>
            <a:endParaRPr kumimoji="1" lang="zh-CN" altLang="en-US" sz="3300" b="1">
              <a:effectLst>
                <a:outerShdw blurRad="38100" dist="38100" dir="2700000" algn="tl">
                  <a:srgbClr val="C0C0C0"/>
                </a:outerShdw>
              </a:effectLst>
              <a:latin typeface="宋体" pitchFamily="2" charset="-122"/>
              <a:ea typeface="微软雅黑"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0-#ppt_w/2"/>
                                          </p:val>
                                        </p:tav>
                                        <p:tav tm="100000">
                                          <p:val>
                                            <p:strVal val="#ppt_x"/>
                                          </p:val>
                                        </p:tav>
                                      </p:tavLst>
                                    </p:anim>
                                    <p:anim calcmode="lin" valueType="num">
                                      <p:cBhvr additive="base">
                                        <p:cTn id="8" dur="500" fill="hold"/>
                                        <p:tgtEl>
                                          <p:spTgt spid="553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微软雅黑"/>
        <a:ea typeface="微软雅黑"/>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3295</TotalTime>
  <Words>1320</Words>
  <Application>Microsoft Office PowerPoint</Application>
  <PresentationFormat>全屏显示(4:3)</PresentationFormat>
  <Paragraphs>59</Paragraphs>
  <Slides>15</Slides>
  <Notes>0</Notes>
  <HiddenSlides>0</HiddenSlides>
  <MMClips>0</MMClips>
  <ScaleCrop>false</ScaleCrop>
  <HeadingPairs>
    <vt:vector size="8" baseType="variant">
      <vt:variant>
        <vt:lpstr>已用的字体</vt:lpstr>
      </vt:variant>
      <vt:variant>
        <vt:i4>7</vt:i4>
      </vt:variant>
      <vt:variant>
        <vt:lpstr>演示文稿设计模板</vt:lpstr>
      </vt:variant>
      <vt:variant>
        <vt:i4>11</vt:i4>
      </vt:variant>
      <vt:variant>
        <vt:lpstr>嵌入 OLE 服务器</vt:lpstr>
      </vt:variant>
      <vt:variant>
        <vt:i4>1</vt:i4>
      </vt:variant>
      <vt:variant>
        <vt:lpstr>幻灯片标题</vt:lpstr>
      </vt:variant>
      <vt:variant>
        <vt:i4>15</vt:i4>
      </vt:variant>
    </vt:vector>
  </HeadingPairs>
  <TitlesOfParts>
    <vt:vector size="34" baseType="lpstr">
      <vt:lpstr>Times New Roman</vt:lpstr>
      <vt:lpstr>宋体</vt:lpstr>
      <vt:lpstr>Arial</vt:lpstr>
      <vt:lpstr>微软雅黑</vt:lpstr>
      <vt:lpstr>Calibri</vt:lpstr>
      <vt:lpstr>华文楷体</vt:lpstr>
      <vt:lpstr>Symbol</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Office 主题​​</vt:lpstr>
      <vt:lpstr>剪辑</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Capiron</cp:lastModifiedBy>
  <cp:revision>28</cp:revision>
  <dcterms:created xsi:type="dcterms:W3CDTF">2017-06-28T03:02:51Z</dcterms:created>
  <dcterms:modified xsi:type="dcterms:W3CDTF">2017-08-01T06:42:47Z</dcterms:modified>
</cp:coreProperties>
</file>