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68" r:id="rId5"/>
    <p:sldId id="270" r:id="rId6"/>
    <p:sldId id="284" r:id="rId7"/>
    <p:sldId id="273" r:id="rId8"/>
    <p:sldId id="271" r:id="rId9"/>
    <p:sldId id="281" r:id="rId10"/>
    <p:sldId id="269" r:id="rId11"/>
    <p:sldId id="274" r:id="rId12"/>
    <p:sldId id="276" r:id="rId13"/>
    <p:sldId id="277" r:id="rId14"/>
    <p:sldId id="2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4.1</a:t>
            </a:r>
            <a:r>
              <a:rPr lang="zh-CN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电荷及电荷守恒定律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556792"/>
            <a:ext cx="8244408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4.1 </a:t>
            </a:r>
            <a:r>
              <a:rPr kumimoji="1" lang="zh-CN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电荷及电荷守恒定律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4.2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库仑定律与电场强度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4.3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电势能与电势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4.4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静电现象的应用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4.5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电容器的电容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4.6 </a:t>
            </a:r>
            <a:r>
              <a:rPr kumimoji="1" lang="zh-CN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带电粒子在电场中的</a:t>
            </a:r>
            <a:r>
              <a:rPr lang="zh-CN" altLang="zh-CN" sz="3600" dirty="0" smtClean="0"/>
              <a:t>运动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07704" y="692696"/>
            <a:ext cx="5041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4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章  </a:t>
            </a:r>
            <a:r>
              <a:rPr lang="zh-CN" altLang="en-US" sz="54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静电场</a:t>
            </a: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908720"/>
            <a:ext cx="8712919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电荷守恒定律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电荷既不会创生，也不会消失，它只能从一个物体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转移</a:t>
            </a:r>
            <a:r>
              <a:rPr lang="zh-CN" altLang="en-US" sz="3200" b="1" dirty="0" smtClean="0">
                <a:latin typeface="+mn-ea"/>
              </a:rPr>
              <a:t>到另一个物体，或者从物体的一部分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转移</a:t>
            </a:r>
            <a:r>
              <a:rPr lang="zh-CN" altLang="en-US" sz="3200" b="1" dirty="0" smtClean="0">
                <a:latin typeface="+mn-ea"/>
              </a:rPr>
              <a:t>到另一部分；在转移的过程中，电荷的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总量保持不变</a:t>
            </a:r>
            <a:r>
              <a:rPr lang="zh-CN" altLang="en-US" sz="3200" b="1" dirty="0" smtClean="0">
                <a:latin typeface="+mn-ea"/>
              </a:rPr>
              <a:t>。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一个与外界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没有电荷交换</a:t>
            </a:r>
            <a:r>
              <a:rPr lang="zh-CN" altLang="en-US" sz="3200" b="1" dirty="0" smtClean="0">
                <a:latin typeface="+mn-ea"/>
              </a:rPr>
              <a:t>的系统，电荷的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代数和</a:t>
            </a:r>
            <a:r>
              <a:rPr lang="zh-CN" altLang="en-US" sz="3200" b="1" dirty="0" smtClean="0">
                <a:latin typeface="+mn-ea"/>
              </a:rPr>
              <a:t>保持不变。</a:t>
            </a:r>
            <a:endParaRPr lang="zh-CN" altLang="en-US" sz="3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38" name="Object 2"/>
          <p:cNvGraphicFramePr>
            <a:graphicFrameLocks noChangeAspect="1"/>
          </p:cNvGraphicFramePr>
          <p:nvPr/>
        </p:nvGraphicFramePr>
        <p:xfrm>
          <a:off x="467544" y="2780928"/>
          <a:ext cx="8270875" cy="1023938"/>
        </p:xfrm>
        <a:graphic>
          <a:graphicData uri="http://schemas.openxmlformats.org/presentationml/2006/ole">
            <p:oleObj spid="_x0000_s24578" name="Equation" r:id="rId3" imgW="3504960" imgH="431640" progId="Equation.DSMT4">
              <p:embed/>
            </p:oleObj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79512" y="764704"/>
            <a:ext cx="55451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）元电荷</a:t>
            </a:r>
          </a:p>
        </p:txBody>
      </p:sp>
      <p:graphicFrame>
        <p:nvGraphicFramePr>
          <p:cNvPr id="56335" name="Object 3"/>
          <p:cNvGraphicFramePr>
            <a:graphicFrameLocks noChangeAspect="1"/>
          </p:cNvGraphicFramePr>
          <p:nvPr/>
        </p:nvGraphicFramePr>
        <p:xfrm>
          <a:off x="467544" y="1484784"/>
          <a:ext cx="7832725" cy="585788"/>
        </p:xfrm>
        <a:graphic>
          <a:graphicData uri="http://schemas.openxmlformats.org/presentationml/2006/ole">
            <p:oleObj spid="_x0000_s24579" name="Equation" r:id="rId4" imgW="2971800" imgH="228600" progId="Equation.DSMT4">
              <p:embed/>
            </p:oleObj>
          </a:graphicData>
        </a:graphic>
      </p:graphicFrame>
      <p:graphicFrame>
        <p:nvGraphicFramePr>
          <p:cNvPr id="56337" name="Object 4"/>
          <p:cNvGraphicFramePr>
            <a:graphicFrameLocks noChangeAspect="1"/>
          </p:cNvGraphicFramePr>
          <p:nvPr/>
        </p:nvGraphicFramePr>
        <p:xfrm>
          <a:off x="458019" y="2146772"/>
          <a:ext cx="5629275" cy="576262"/>
        </p:xfrm>
        <a:graphic>
          <a:graphicData uri="http://schemas.openxmlformats.org/presentationml/2006/ole">
            <p:oleObj spid="_x0000_s24580" name="Equation" r:id="rId5" imgW="2108160" imgH="215640" progId="Equation.DSMT4">
              <p:embed/>
            </p:oleObj>
          </a:graphicData>
        </a:graphic>
      </p:graphicFrame>
      <p:graphicFrame>
        <p:nvGraphicFramePr>
          <p:cNvPr id="56342" name="Object 5"/>
          <p:cNvGraphicFramePr>
            <a:graphicFrameLocks noChangeAspect="1"/>
          </p:cNvGraphicFramePr>
          <p:nvPr/>
        </p:nvGraphicFramePr>
        <p:xfrm>
          <a:off x="473125" y="4018434"/>
          <a:ext cx="7889875" cy="1223963"/>
        </p:xfrm>
        <a:graphic>
          <a:graphicData uri="http://schemas.openxmlformats.org/presentationml/2006/ole">
            <p:oleObj spid="_x0000_s24581" name="Equation" r:id="rId6" imgW="2831760" imgH="457200" progId="Equation.DSMT4">
              <p:embed/>
            </p:oleObj>
          </a:graphicData>
        </a:graphic>
      </p:graphicFrame>
      <p:graphicFrame>
        <p:nvGraphicFramePr>
          <p:cNvPr id="56343" name="Object 6"/>
          <p:cNvGraphicFramePr>
            <a:graphicFrameLocks noChangeAspect="1"/>
          </p:cNvGraphicFramePr>
          <p:nvPr/>
        </p:nvGraphicFramePr>
        <p:xfrm>
          <a:off x="313556" y="5242397"/>
          <a:ext cx="8515350" cy="1066800"/>
        </p:xfrm>
        <a:graphic>
          <a:graphicData uri="http://schemas.openxmlformats.org/presentationml/2006/ole">
            <p:oleObj spid="_x0000_s24582" name="Equation" r:id="rId7" imgW="33400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01650" y="1268413"/>
            <a:ext cx="8246814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1.  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有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三个塑料小球，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间都是相互吸引的，如果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带正电，则 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A.  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球均带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负电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B.  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球带负电，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球带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正电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C.  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球中必有一个带负电，而另</a:t>
            </a:r>
          </a:p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       一个不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带电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D.  B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球都不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带电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12160" y="4149080"/>
            <a:ext cx="208915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FFFF"/>
                </a:solidFill>
                <a:ea typeface="华文行楷" pitchFamily="2" charset="-122"/>
              </a:rPr>
              <a:t>        </a:t>
            </a:r>
            <a:r>
              <a:rPr lang="en-US" altLang="zh-CN" sz="4800" b="1" dirty="0">
                <a:solidFill>
                  <a:srgbClr val="FF0066"/>
                </a:solidFill>
                <a:ea typeface="华文行楷" pitchFamily="2" charset="-122"/>
              </a:rPr>
              <a:t>C</a:t>
            </a: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1547664" y="588863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077200" cy="15843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、如图所示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是被绝缘支架分别架起的金属球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并相隔一定距离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其中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带正电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,B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不带电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则以下说法中正确的是</a:t>
            </a:r>
            <a:r>
              <a:rPr lang="zh-CN" altLang="en-US" sz="2800" b="1" dirty="0" smtClean="0">
                <a:latin typeface="+mn-ea"/>
              </a:rPr>
              <a:t>（    ）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19138" y="2843058"/>
            <a:ext cx="8424862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A.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导体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带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负电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B.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导体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左端出现负电荷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右端出现正电荷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并且</a:t>
            </a:r>
          </a:p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电荷量大小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相等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C.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不动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沿图中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aa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`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分开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则两边的电荷量</a:t>
            </a:r>
          </a:p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大小可能不等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与如何分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有关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D.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向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逐渐靠近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左端和右端的电荷量大</a:t>
            </a:r>
          </a:p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小始终相等并且连续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变化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E.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接触一下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金属体所带总电荷量</a:t>
            </a:r>
          </a:p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保持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不变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372200" y="1916832"/>
            <a:ext cx="2332037" cy="1509712"/>
            <a:chOff x="4059" y="1706"/>
            <a:chExt cx="1224" cy="792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87" y="2143"/>
              <a:ext cx="216" cy="312"/>
              <a:chOff x="6120" y="3624"/>
              <a:chExt cx="540" cy="780"/>
            </a:xfrm>
          </p:grpSpPr>
          <p:sp>
            <p:nvSpPr>
              <p:cNvPr id="23591" name="Rectangle 6"/>
              <p:cNvSpPr>
                <a:spLocks noChangeAspect="1" noChangeArrowheads="1"/>
              </p:cNvSpPr>
              <p:nvPr/>
            </p:nvSpPr>
            <p:spPr bwMode="auto">
              <a:xfrm>
                <a:off x="6120" y="4248"/>
                <a:ext cx="54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Rectangle 7"/>
              <p:cNvSpPr>
                <a:spLocks noChangeAspect="1" noChangeArrowheads="1"/>
              </p:cNvSpPr>
              <p:nvPr/>
            </p:nvSpPr>
            <p:spPr bwMode="auto">
              <a:xfrm>
                <a:off x="6300" y="3624"/>
                <a:ext cx="18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59" name="Oval 8"/>
            <p:cNvSpPr>
              <a:spLocks noChangeAspect="1" noChangeArrowheads="1"/>
            </p:cNvSpPr>
            <p:nvPr/>
          </p:nvSpPr>
          <p:spPr bwMode="auto">
            <a:xfrm>
              <a:off x="4707" y="1831"/>
              <a:ext cx="576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Text Box 9"/>
            <p:cNvSpPr txBox="1">
              <a:spLocks noChangeAspect="1" noChangeArrowheads="1"/>
            </p:cNvSpPr>
            <p:nvPr/>
          </p:nvSpPr>
          <p:spPr bwMode="auto">
            <a:xfrm>
              <a:off x="4911" y="1893"/>
              <a:ext cx="16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rgbClr val="003300"/>
                  </a:solidFill>
                  <a:latin typeface="Times New Roman" pitchFamily="18" charset="0"/>
                </a:rPr>
                <a:t>B</a:t>
              </a:r>
              <a:endParaRPr lang="en-US" altLang="zh-CN" sz="1600">
                <a:solidFill>
                  <a:srgbClr val="003300"/>
                </a:solidFill>
              </a:endParaRPr>
            </a:p>
          </p:txBody>
        </p:sp>
        <p:grpSp>
          <p:nvGrpSpPr>
            <p:cNvPr id="4" name="Group 10"/>
            <p:cNvGrpSpPr>
              <a:grpSpLocks noChangeAspect="1"/>
            </p:cNvGrpSpPr>
            <p:nvPr/>
          </p:nvGrpSpPr>
          <p:grpSpPr bwMode="auto">
            <a:xfrm>
              <a:off x="4059" y="1768"/>
              <a:ext cx="482" cy="730"/>
              <a:chOff x="4140" y="2532"/>
              <a:chExt cx="1205" cy="1824"/>
            </a:xfrm>
          </p:grpSpPr>
          <p:grpSp>
            <p:nvGrpSpPr>
              <p:cNvPr id="5" name="Group 11"/>
              <p:cNvGrpSpPr>
                <a:grpSpLocks noChangeAspect="1"/>
              </p:cNvGrpSpPr>
              <p:nvPr/>
            </p:nvGrpSpPr>
            <p:grpSpPr bwMode="auto">
              <a:xfrm>
                <a:off x="4348" y="3499"/>
                <a:ext cx="790" cy="125"/>
                <a:chOff x="4375" y="3499"/>
                <a:chExt cx="790" cy="125"/>
              </a:xfrm>
            </p:grpSpPr>
            <p:grpSp>
              <p:nvGrpSpPr>
                <p:cNvPr id="6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4375" y="3499"/>
                  <a:ext cx="125" cy="125"/>
                  <a:chOff x="4005" y="4905"/>
                  <a:chExt cx="180" cy="180"/>
                </a:xfrm>
              </p:grpSpPr>
              <p:sp>
                <p:nvSpPr>
                  <p:cNvPr id="23589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05" y="4995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0" name="Line 14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4005" y="4995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5040" y="3499"/>
                  <a:ext cx="125" cy="125"/>
                  <a:chOff x="4005" y="4905"/>
                  <a:chExt cx="180" cy="180"/>
                </a:xfrm>
              </p:grpSpPr>
              <p:sp>
                <p:nvSpPr>
                  <p:cNvPr id="23587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05" y="4995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8" name="Line 17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4005" y="4995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18"/>
              <p:cNvGrpSpPr>
                <a:grpSpLocks noChangeAspect="1"/>
              </p:cNvGrpSpPr>
              <p:nvPr/>
            </p:nvGrpSpPr>
            <p:grpSpPr bwMode="auto">
              <a:xfrm>
                <a:off x="4140" y="2532"/>
                <a:ext cx="1205" cy="1824"/>
                <a:chOff x="4140" y="2532"/>
                <a:chExt cx="1205" cy="1824"/>
              </a:xfrm>
            </p:grpSpPr>
            <p:grpSp>
              <p:nvGrpSpPr>
                <p:cNvPr id="9" name="Group 19"/>
                <p:cNvGrpSpPr>
                  <a:grpSpLocks noChangeAspect="1"/>
                </p:cNvGrpSpPr>
                <p:nvPr/>
              </p:nvGrpSpPr>
              <p:grpSpPr bwMode="auto">
                <a:xfrm>
                  <a:off x="4140" y="3000"/>
                  <a:ext cx="1205" cy="125"/>
                  <a:chOff x="4140" y="3000"/>
                  <a:chExt cx="1205" cy="125"/>
                </a:xfrm>
              </p:grpSpPr>
              <p:grpSp>
                <p:nvGrpSpPr>
                  <p:cNvPr id="10" name="Group 2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220" y="3000"/>
                    <a:ext cx="125" cy="125"/>
                    <a:chOff x="4005" y="4905"/>
                    <a:chExt cx="180" cy="180"/>
                  </a:xfrm>
                </p:grpSpPr>
                <p:sp>
                  <p:nvSpPr>
                    <p:cNvPr id="23583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84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" name="Group 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140" y="3000"/>
                    <a:ext cx="125" cy="125"/>
                    <a:chOff x="4005" y="4905"/>
                    <a:chExt cx="180" cy="180"/>
                  </a:xfrm>
                </p:grpSpPr>
                <p:sp>
                  <p:nvSpPr>
                    <p:cNvPr id="23581" name="Line 2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82" name="Line 25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" name="Group 26"/>
                <p:cNvGrpSpPr>
                  <a:grpSpLocks noChangeAspect="1"/>
                </p:cNvGrpSpPr>
                <p:nvPr/>
              </p:nvGrpSpPr>
              <p:grpSpPr bwMode="auto">
                <a:xfrm>
                  <a:off x="4293" y="2532"/>
                  <a:ext cx="900" cy="1824"/>
                  <a:chOff x="4320" y="2532"/>
                  <a:chExt cx="900" cy="1824"/>
                </a:xfrm>
              </p:grpSpPr>
              <p:grpSp>
                <p:nvGrpSpPr>
                  <p:cNvPr id="13" name="Group 2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0" y="2688"/>
                    <a:ext cx="900" cy="1668"/>
                    <a:chOff x="4320" y="2688"/>
                    <a:chExt cx="900" cy="1668"/>
                  </a:xfrm>
                </p:grpSpPr>
                <p:grpSp>
                  <p:nvGrpSpPr>
                    <p:cNvPr id="14" name="Group 2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500" y="3576"/>
                      <a:ext cx="540" cy="780"/>
                      <a:chOff x="3960" y="4248"/>
                      <a:chExt cx="540" cy="780"/>
                    </a:xfrm>
                  </p:grpSpPr>
                  <p:sp>
                    <p:nvSpPr>
                      <p:cNvPr id="23577" name="Rectangle 2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960" y="4872"/>
                        <a:ext cx="540" cy="1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578" name="Rectangle 3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40" y="4248"/>
                        <a:ext cx="180" cy="6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" name="Group 3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320" y="2688"/>
                      <a:ext cx="900" cy="900"/>
                      <a:chOff x="4320" y="2688"/>
                      <a:chExt cx="900" cy="900"/>
                    </a:xfrm>
                  </p:grpSpPr>
                  <p:sp>
                    <p:nvSpPr>
                      <p:cNvPr id="23575" name="Oval 3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320" y="2688"/>
                        <a:ext cx="900" cy="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576" name="Text Box 33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545" y="2904"/>
                        <a:ext cx="450" cy="4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just"/>
                        <a:r>
                          <a:rPr lang="en-US" altLang="zh-CN" sz="1600">
                            <a:solidFill>
                              <a:srgbClr val="003300"/>
                            </a:solidFill>
                            <a:latin typeface="Times New Roman" pitchFamily="18" charset="0"/>
                          </a:rPr>
                          <a:t>A</a:t>
                        </a:r>
                        <a:endParaRPr lang="en-US" altLang="zh-CN" sz="1600">
                          <a:solidFill>
                            <a:srgbClr val="0033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" name="Group 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07" y="2532"/>
                    <a:ext cx="125" cy="125"/>
                    <a:chOff x="4005" y="4905"/>
                    <a:chExt cx="180" cy="180"/>
                  </a:xfrm>
                </p:grpSpPr>
                <p:sp>
                  <p:nvSpPr>
                    <p:cNvPr id="23571" name="Line 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72" name="Line 36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4005" y="4995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3562" name="Line 37"/>
            <p:cNvSpPr>
              <a:spLocks noChangeAspect="1" noChangeShapeType="1"/>
            </p:cNvSpPr>
            <p:nvPr/>
          </p:nvSpPr>
          <p:spPr bwMode="auto">
            <a:xfrm>
              <a:off x="4707" y="1768"/>
              <a:ext cx="432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Text Box 38"/>
            <p:cNvSpPr txBox="1">
              <a:spLocks noChangeAspect="1" noChangeArrowheads="1"/>
            </p:cNvSpPr>
            <p:nvPr/>
          </p:nvSpPr>
          <p:spPr bwMode="auto">
            <a:xfrm>
              <a:off x="4563" y="1706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endParaRPr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23564" name="Text Box 39"/>
            <p:cNvSpPr txBox="1">
              <a:spLocks noChangeAspect="1" noChangeArrowheads="1"/>
            </p:cNvSpPr>
            <p:nvPr/>
          </p:nvSpPr>
          <p:spPr bwMode="auto">
            <a:xfrm>
              <a:off x="5067" y="2143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a`</a:t>
              </a:r>
              <a:endParaRPr lang="en-US" altLang="zh-CN" sz="1600">
                <a:solidFill>
                  <a:schemeClr val="folHlink"/>
                </a:solidFill>
              </a:endParaRPr>
            </a:p>
          </p:txBody>
        </p:sp>
      </p:grp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3275856" y="1988840"/>
            <a:ext cx="18002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66"/>
                </a:solidFill>
              </a:rPr>
              <a:t>BE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547664" y="588863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96752"/>
            <a:ext cx="8136830" cy="532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1. </a:t>
            </a:r>
            <a:r>
              <a:rPr lang="zh-CN" altLang="en-US" sz="2400" b="1" dirty="0" smtClean="0">
                <a:latin typeface="宋体" charset="-122"/>
              </a:rPr>
              <a:t>自然界存在两</a:t>
            </a:r>
            <a:r>
              <a:rPr lang="zh-CN" altLang="en-US" sz="2400" dirty="0" smtClean="0">
                <a:latin typeface="宋体" charset="-122"/>
              </a:rPr>
              <a:t>种</a:t>
            </a:r>
            <a:r>
              <a:rPr lang="zh-CN" altLang="en-US" sz="2400" b="1" dirty="0" smtClean="0">
                <a:latin typeface="宋体" charset="-122"/>
              </a:rPr>
              <a:t>电荷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1</a:t>
            </a:r>
            <a:r>
              <a:rPr lang="zh-CN" altLang="en-US" sz="2400" b="1" dirty="0" smtClean="0">
                <a:latin typeface="宋体" charset="-122"/>
              </a:rPr>
              <a:t>）正电荷：丝绸摩擦过的玻璃棒所带的电荷</a:t>
            </a:r>
            <a:r>
              <a:rPr lang="zh-CN" altLang="en-US" sz="2400" dirty="0" smtClean="0">
                <a:latin typeface="宋体" charset="-122"/>
              </a:rPr>
              <a:t> </a:t>
            </a:r>
            <a:endParaRPr lang="zh-CN" altLang="en-US" sz="2400" b="1" dirty="0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2</a:t>
            </a:r>
            <a:r>
              <a:rPr lang="zh-CN" altLang="en-US" sz="2400" b="1" dirty="0" smtClean="0">
                <a:latin typeface="宋体" charset="-122"/>
              </a:rPr>
              <a:t>）负电荷：毛皮摩擦过的橡胶棒所带的电荷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2. </a:t>
            </a:r>
            <a:r>
              <a:rPr lang="zh-CN" altLang="en-US" sz="2400" b="1" dirty="0" smtClean="0">
                <a:latin typeface="宋体" charset="-122"/>
              </a:rPr>
              <a:t>使物体带电的方式带电方式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(1)</a:t>
            </a:r>
            <a:r>
              <a:rPr lang="zh-CN" altLang="en-US" sz="2400" b="1" dirty="0" smtClean="0">
                <a:latin typeface="宋体" charset="-122"/>
              </a:rPr>
              <a:t>摩擦起电： 电子从一个物体转移到另一个物体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(2)</a:t>
            </a:r>
            <a:r>
              <a:rPr lang="zh-CN" altLang="en-US" sz="2400" b="1" dirty="0" smtClean="0">
                <a:latin typeface="宋体" charset="-122"/>
              </a:rPr>
              <a:t>接触起电：电荷从一个物体转移到另一个物体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(3)</a:t>
            </a:r>
            <a:r>
              <a:rPr lang="zh-CN" altLang="en-US" sz="2400" b="1" dirty="0" smtClean="0">
                <a:latin typeface="宋体" charset="-122"/>
              </a:rPr>
              <a:t>感应起电：电荷从物体的一部分转移到另一部分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              规律：</a:t>
            </a:r>
            <a:r>
              <a:rPr lang="zh-CN" altLang="en-US" sz="2400" b="1" dirty="0" smtClean="0">
                <a:solidFill>
                  <a:srgbClr val="FF0066"/>
                </a:solidFill>
                <a:latin typeface="宋体" charset="-122"/>
              </a:rPr>
              <a:t>近异远同</a:t>
            </a:r>
            <a:r>
              <a:rPr lang="zh-CN" altLang="en-US" sz="2400" b="1" dirty="0" smtClean="0">
                <a:latin typeface="宋体" charset="-122"/>
              </a:rPr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3. </a:t>
            </a:r>
            <a:r>
              <a:rPr lang="zh-CN" altLang="en-US" sz="2400" b="1" dirty="0" smtClean="0">
                <a:latin typeface="宋体" charset="-122"/>
              </a:rPr>
              <a:t>电荷守恒定律：一个与外界没有电荷交换的系统，电荷的代数和总是保持不变。</a:t>
            </a:r>
            <a:endParaRPr lang="en-US" altLang="zh-CN" sz="2400" b="1" dirty="0" smtClean="0">
              <a:latin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 smtClean="0">
                <a:latin typeface="宋体" charset="-122"/>
              </a:rPr>
              <a:t>4. </a:t>
            </a:r>
            <a:r>
              <a:rPr lang="zh-CN" altLang="en-US" sz="2400" b="1" dirty="0" smtClean="0">
                <a:latin typeface="宋体" charset="-122"/>
              </a:rPr>
              <a:t>元电荷：电荷量都是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/>
              <a:t>的电荷，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e</a:t>
            </a:r>
            <a:r>
              <a:rPr lang="en-US" altLang="zh-CN" sz="2400" dirty="0" smtClean="0"/>
              <a:t>=1.60×10</a:t>
            </a:r>
            <a:r>
              <a:rPr lang="en-US" altLang="zh-CN" sz="2400" baseline="30000" dirty="0" smtClean="0"/>
              <a:t>-19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</a:t>
            </a:r>
            <a:endParaRPr lang="en-US" altLang="zh-CN" sz="2400" b="1" dirty="0" smtClean="0">
              <a:latin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latin typeface="宋体" charset="-122"/>
              </a:rPr>
              <a:t>注意：</a:t>
            </a:r>
            <a:r>
              <a:rPr lang="zh-CN" altLang="en-US" sz="2400" dirty="0" smtClean="0"/>
              <a:t>所有带电体的电荷量或者等于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/>
              <a:t>，或者等于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/>
              <a:t>的整数倍。电荷量是不能连续变化的物理量。</a:t>
            </a:r>
            <a:endParaRPr lang="zh-CN" altLang="en-US" sz="2400" b="1" dirty="0" smtClean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  </a:t>
            </a:r>
            <a:r>
              <a:rPr kumimoji="1" lang="zh-CN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电荷及电荷守恒定律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自然界中两种电荷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起电方式及带电实质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电荷守恒定律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元电荷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59632" y="908720"/>
            <a:ext cx="6481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电荷是一种物质属性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1628800"/>
            <a:ext cx="871291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自然界中两种电荷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富兰克林命名）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正电荷</a:t>
            </a:r>
            <a:r>
              <a:rPr lang="zh-CN" altLang="en-US" sz="3200" b="1" dirty="0" smtClean="0">
                <a:latin typeface="+mn-ea"/>
              </a:rPr>
              <a:t>：丝绸</a:t>
            </a:r>
            <a:r>
              <a:rPr lang="zh-CN" altLang="en-US" sz="3200" b="1" dirty="0">
                <a:latin typeface="+mn-ea"/>
              </a:rPr>
              <a:t>摩擦过的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玻璃棒</a:t>
            </a:r>
            <a:r>
              <a:rPr lang="zh-CN" altLang="en-US" sz="3200" b="1" dirty="0">
                <a:latin typeface="+mn-ea"/>
              </a:rPr>
              <a:t>所带的电荷 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负电荷</a:t>
            </a:r>
            <a:r>
              <a:rPr lang="zh-CN" altLang="en-US" sz="3200" b="1" dirty="0" smtClean="0">
                <a:latin typeface="+mn-ea"/>
              </a:rPr>
              <a:t>：毛皮</a:t>
            </a:r>
            <a:r>
              <a:rPr lang="zh-CN" altLang="en-US" sz="3200" b="1" dirty="0">
                <a:latin typeface="+mn-ea"/>
              </a:rPr>
              <a:t>摩擦过的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橡胶棒</a:t>
            </a:r>
            <a:r>
              <a:rPr lang="zh-CN" altLang="en-US" sz="3200" b="1" dirty="0">
                <a:latin typeface="+mn-ea"/>
              </a:rPr>
              <a:t>所带的电荷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9552" y="4005064"/>
            <a:ext cx="8101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同种电荷相互排斥，异种电荷相互吸引。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908720"/>
            <a:ext cx="871291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 b="1" dirty="0" smtClean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起电方式及带电实质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摩擦起电：实质</a:t>
            </a:r>
            <a:r>
              <a:rPr lang="en-US" altLang="zh-CN" sz="3200" b="1" dirty="0" smtClean="0">
                <a:latin typeface="+mn-ea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电子得失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接触起电：实质</a:t>
            </a:r>
            <a:r>
              <a:rPr lang="en-US" altLang="zh-CN" sz="3200" b="1" dirty="0" smtClean="0">
                <a:latin typeface="+mn-ea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电子转移</a:t>
            </a:r>
            <a:endParaRPr lang="en-US" altLang="zh-CN" sz="32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感应起电：实质</a:t>
            </a:r>
            <a:r>
              <a:rPr lang="en-US" altLang="zh-CN" sz="3200" b="1" dirty="0" smtClean="0">
                <a:latin typeface="+mn-ea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电子转移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79512" y="4221088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这些起电方式使物体（系）的电荷增加了吗？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71775" y="4149725"/>
            <a:ext cx="4897438" cy="2314575"/>
            <a:chOff x="1972" y="2607"/>
            <a:chExt cx="3085" cy="1458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1972" y="2607"/>
              <a:ext cx="3085" cy="1406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48" y="2724"/>
              <a:ext cx="205" cy="250"/>
              <a:chOff x="4665" y="2379"/>
              <a:chExt cx="234" cy="291"/>
            </a:xfrm>
          </p:grpSpPr>
          <p:sp>
            <p:nvSpPr>
              <p:cNvPr id="11269" name="Oval 5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346" y="3367"/>
              <a:ext cx="206" cy="250"/>
              <a:chOff x="4665" y="2379"/>
              <a:chExt cx="235" cy="292"/>
            </a:xfrm>
          </p:grpSpPr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5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722" y="3055"/>
              <a:ext cx="204" cy="250"/>
              <a:chOff x="4665" y="2379"/>
              <a:chExt cx="234" cy="291"/>
            </a:xfrm>
          </p:grpSpPr>
          <p:sp>
            <p:nvSpPr>
              <p:cNvPr id="11275" name="Oval 11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Text Box 12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781" y="3542"/>
              <a:ext cx="205" cy="250"/>
              <a:chOff x="4665" y="2379"/>
              <a:chExt cx="234" cy="291"/>
            </a:xfrm>
          </p:grpSpPr>
          <p:sp>
            <p:nvSpPr>
              <p:cNvPr id="11278" name="Oval 14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386" y="3775"/>
              <a:ext cx="205" cy="250"/>
              <a:chOff x="4665" y="2379"/>
              <a:chExt cx="235" cy="291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Text Box 18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118" y="3815"/>
              <a:ext cx="206" cy="250"/>
              <a:chOff x="4665" y="2379"/>
              <a:chExt cx="236" cy="291"/>
            </a:xfrm>
          </p:grpSpPr>
          <p:sp>
            <p:nvSpPr>
              <p:cNvPr id="11284" name="Oval 20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Text Box 21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495" y="3114"/>
              <a:ext cx="204" cy="250"/>
              <a:chOff x="4665" y="2379"/>
              <a:chExt cx="234" cy="291"/>
            </a:xfrm>
          </p:grpSpPr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Text Box 24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456" y="3483"/>
              <a:ext cx="206" cy="250"/>
              <a:chOff x="4665" y="2379"/>
              <a:chExt cx="236" cy="291"/>
            </a:xfrm>
          </p:grpSpPr>
          <p:sp>
            <p:nvSpPr>
              <p:cNvPr id="11290" name="Oval 26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3831" y="3172"/>
              <a:ext cx="205" cy="250"/>
              <a:chOff x="4665" y="2379"/>
              <a:chExt cx="234" cy="291"/>
            </a:xfrm>
          </p:grpSpPr>
          <p:sp>
            <p:nvSpPr>
              <p:cNvPr id="11293" name="Oval 29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30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485" y="2939"/>
              <a:ext cx="205" cy="250"/>
              <a:chOff x="4665" y="2379"/>
              <a:chExt cx="234" cy="291"/>
            </a:xfrm>
          </p:grpSpPr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33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4446" y="3269"/>
              <a:ext cx="204" cy="250"/>
              <a:chOff x="4665" y="2379"/>
              <a:chExt cx="234" cy="291"/>
            </a:xfrm>
          </p:grpSpPr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Text Box 36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822" y="2958"/>
              <a:ext cx="206" cy="250"/>
              <a:chOff x="4665" y="2379"/>
              <a:chExt cx="236" cy="291"/>
            </a:xfrm>
          </p:grpSpPr>
          <p:sp>
            <p:nvSpPr>
              <p:cNvPr id="11302" name="Oval 38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Text Box 39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3732" y="3444"/>
              <a:ext cx="208" cy="250"/>
              <a:chOff x="2564" y="2052"/>
              <a:chExt cx="238" cy="291"/>
            </a:xfrm>
          </p:grpSpPr>
          <p:sp>
            <p:nvSpPr>
              <p:cNvPr id="11305" name="Oval 41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Text Box 42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3931" y="3698"/>
              <a:ext cx="206" cy="250"/>
              <a:chOff x="4665" y="2379"/>
              <a:chExt cx="236" cy="291"/>
            </a:xfrm>
          </p:grpSpPr>
          <p:sp>
            <p:nvSpPr>
              <p:cNvPr id="11308" name="Oval 44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Text Box 45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4842" y="3775"/>
              <a:ext cx="204" cy="250"/>
              <a:chOff x="4665" y="2379"/>
              <a:chExt cx="234" cy="291"/>
            </a:xfrm>
          </p:grpSpPr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Text Box 48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4267" y="3718"/>
              <a:ext cx="206" cy="250"/>
              <a:chOff x="4665" y="2379"/>
              <a:chExt cx="236" cy="291"/>
            </a:xfrm>
          </p:grpSpPr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5" name="Text Box 51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3118" y="2957"/>
              <a:ext cx="205" cy="250"/>
              <a:chOff x="4665" y="2379"/>
              <a:chExt cx="234" cy="291"/>
            </a:xfrm>
          </p:grpSpPr>
          <p:sp>
            <p:nvSpPr>
              <p:cNvPr id="11317" name="Oval 53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Text Box 54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494" y="2607"/>
              <a:ext cx="204" cy="250"/>
              <a:chOff x="4665" y="2379"/>
              <a:chExt cx="234" cy="291"/>
            </a:xfrm>
          </p:grpSpPr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Text Box 57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3989" y="3444"/>
              <a:ext cx="205" cy="250"/>
              <a:chOff x="4665" y="2379"/>
              <a:chExt cx="234" cy="291"/>
            </a:xfrm>
          </p:grpSpPr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Text Box 60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3158" y="3366"/>
              <a:ext cx="205" cy="250"/>
              <a:chOff x="4665" y="2379"/>
              <a:chExt cx="235" cy="291"/>
            </a:xfrm>
          </p:grpSpPr>
          <p:sp>
            <p:nvSpPr>
              <p:cNvPr id="11326" name="Oval 62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7" name="Text Box 63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3" name="Group 64"/>
            <p:cNvGrpSpPr>
              <a:grpSpLocks/>
            </p:cNvGrpSpPr>
            <p:nvPr/>
          </p:nvGrpSpPr>
          <p:grpSpPr bwMode="auto">
            <a:xfrm>
              <a:off x="4029" y="2763"/>
              <a:ext cx="205" cy="250"/>
              <a:chOff x="4665" y="2379"/>
              <a:chExt cx="234" cy="291"/>
            </a:xfrm>
          </p:grpSpPr>
          <p:sp>
            <p:nvSpPr>
              <p:cNvPr id="11329" name="Oval 65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Text Box 66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4" name="Group 67"/>
            <p:cNvGrpSpPr>
              <a:grpSpLocks/>
            </p:cNvGrpSpPr>
            <p:nvPr/>
          </p:nvGrpSpPr>
          <p:grpSpPr bwMode="auto">
            <a:xfrm>
              <a:off x="4525" y="3483"/>
              <a:ext cx="204" cy="250"/>
              <a:chOff x="4665" y="2379"/>
              <a:chExt cx="234" cy="291"/>
            </a:xfrm>
          </p:grpSpPr>
          <p:sp>
            <p:nvSpPr>
              <p:cNvPr id="11332" name="Oval 68"/>
              <p:cNvSpPr>
                <a:spLocks noChangeArrowheads="1"/>
              </p:cNvSpPr>
              <p:nvPr/>
            </p:nvSpPr>
            <p:spPr bwMode="auto">
              <a:xfrm>
                <a:off x="4665" y="2416"/>
                <a:ext cx="181" cy="181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Text Box 69"/>
              <p:cNvSpPr txBox="1">
                <a:spLocks noChangeArrowheads="1"/>
              </p:cNvSpPr>
              <p:nvPr/>
            </p:nvSpPr>
            <p:spPr bwMode="auto">
              <a:xfrm>
                <a:off x="4665" y="237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rgbClr val="333399"/>
                    </a:solidFill>
                    <a:ea typeface="PMingLiU" pitchFamily="18" charset="-120"/>
                  </a:rPr>
                  <a:t>–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25" name="Group 70"/>
            <p:cNvGrpSpPr>
              <a:grpSpLocks/>
            </p:cNvGrpSpPr>
            <p:nvPr/>
          </p:nvGrpSpPr>
          <p:grpSpPr bwMode="auto">
            <a:xfrm>
              <a:off x="2108" y="2684"/>
              <a:ext cx="2919" cy="1341"/>
              <a:chOff x="2108" y="1913"/>
              <a:chExt cx="2919" cy="1341"/>
            </a:xfrm>
          </p:grpSpPr>
          <p:grpSp>
            <p:nvGrpSpPr>
              <p:cNvPr id="26" name="Group 71"/>
              <p:cNvGrpSpPr>
                <a:grpSpLocks/>
              </p:cNvGrpSpPr>
              <p:nvPr/>
            </p:nvGrpSpPr>
            <p:grpSpPr bwMode="auto">
              <a:xfrm>
                <a:off x="2108" y="2771"/>
                <a:ext cx="209" cy="250"/>
                <a:chOff x="2564" y="2052"/>
                <a:chExt cx="239" cy="291"/>
              </a:xfrm>
            </p:grpSpPr>
            <p:sp>
              <p:nvSpPr>
                <p:cNvPr id="11336" name="Oval 72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27" name="Group 74"/>
              <p:cNvGrpSpPr>
                <a:grpSpLocks/>
              </p:cNvGrpSpPr>
              <p:nvPr/>
            </p:nvGrpSpPr>
            <p:grpSpPr bwMode="auto">
              <a:xfrm>
                <a:off x="2148" y="2341"/>
                <a:ext cx="209" cy="250"/>
                <a:chOff x="2564" y="2052"/>
                <a:chExt cx="239" cy="291"/>
              </a:xfrm>
            </p:grpSpPr>
            <p:sp>
              <p:nvSpPr>
                <p:cNvPr id="11339" name="Oval 75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28" name="Group 77"/>
              <p:cNvGrpSpPr>
                <a:grpSpLocks/>
              </p:cNvGrpSpPr>
              <p:nvPr/>
            </p:nvGrpSpPr>
            <p:grpSpPr bwMode="auto">
              <a:xfrm>
                <a:off x="2524" y="2030"/>
                <a:ext cx="208" cy="250"/>
                <a:chOff x="2564" y="2052"/>
                <a:chExt cx="239" cy="291"/>
              </a:xfrm>
            </p:grpSpPr>
            <p:sp>
              <p:nvSpPr>
                <p:cNvPr id="11342" name="Oval 78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29" name="Group 80"/>
              <p:cNvGrpSpPr>
                <a:grpSpLocks/>
              </p:cNvGrpSpPr>
              <p:nvPr/>
            </p:nvGrpSpPr>
            <p:grpSpPr bwMode="auto">
              <a:xfrm>
                <a:off x="2584" y="2498"/>
                <a:ext cx="209" cy="250"/>
                <a:chOff x="2564" y="2052"/>
                <a:chExt cx="239" cy="291"/>
              </a:xfrm>
            </p:grpSpPr>
            <p:sp>
              <p:nvSpPr>
                <p:cNvPr id="11345" name="Oval 81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30" name="Group 83"/>
              <p:cNvGrpSpPr>
                <a:grpSpLocks/>
              </p:cNvGrpSpPr>
              <p:nvPr/>
            </p:nvGrpSpPr>
            <p:grpSpPr bwMode="auto">
              <a:xfrm>
                <a:off x="2544" y="2847"/>
                <a:ext cx="209" cy="250"/>
                <a:chOff x="2564" y="2052"/>
                <a:chExt cx="239" cy="291"/>
              </a:xfrm>
            </p:grpSpPr>
            <p:sp>
              <p:nvSpPr>
                <p:cNvPr id="11348" name="Oval 84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31" name="Group 86"/>
              <p:cNvGrpSpPr>
                <a:grpSpLocks/>
              </p:cNvGrpSpPr>
              <p:nvPr/>
            </p:nvGrpSpPr>
            <p:grpSpPr bwMode="auto">
              <a:xfrm>
                <a:off x="3154" y="2790"/>
                <a:ext cx="208" cy="250"/>
                <a:chOff x="2564" y="2052"/>
                <a:chExt cx="238" cy="291"/>
              </a:xfrm>
            </p:grpSpPr>
            <p:sp>
              <p:nvSpPr>
                <p:cNvPr id="11351" name="Oval 87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25" name="Group 89"/>
              <p:cNvGrpSpPr>
                <a:grpSpLocks/>
              </p:cNvGrpSpPr>
              <p:nvPr/>
            </p:nvGrpSpPr>
            <p:grpSpPr bwMode="auto">
              <a:xfrm>
                <a:off x="3297" y="2089"/>
                <a:ext cx="209" cy="250"/>
                <a:chOff x="2564" y="2052"/>
                <a:chExt cx="240" cy="292"/>
              </a:xfrm>
            </p:grpSpPr>
            <p:sp>
              <p:nvSpPr>
                <p:cNvPr id="11354" name="Oval 90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28" name="Group 92"/>
              <p:cNvGrpSpPr>
                <a:grpSpLocks/>
              </p:cNvGrpSpPr>
              <p:nvPr/>
            </p:nvGrpSpPr>
            <p:grpSpPr bwMode="auto">
              <a:xfrm>
                <a:off x="3257" y="2419"/>
                <a:ext cx="209" cy="250"/>
                <a:chOff x="2564" y="2052"/>
                <a:chExt cx="239" cy="291"/>
              </a:xfrm>
            </p:grpSpPr>
            <p:sp>
              <p:nvSpPr>
                <p:cNvPr id="11357" name="Oval 93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31" name="Group 95"/>
              <p:cNvGrpSpPr>
                <a:grpSpLocks/>
              </p:cNvGrpSpPr>
              <p:nvPr/>
            </p:nvGrpSpPr>
            <p:grpSpPr bwMode="auto">
              <a:xfrm>
                <a:off x="3633" y="2147"/>
                <a:ext cx="209" cy="250"/>
                <a:chOff x="2564" y="2052"/>
                <a:chExt cx="239" cy="291"/>
              </a:xfrm>
            </p:grpSpPr>
            <p:sp>
              <p:nvSpPr>
                <p:cNvPr id="11360" name="Oval 96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34" name="Group 98"/>
              <p:cNvGrpSpPr>
                <a:grpSpLocks/>
              </p:cNvGrpSpPr>
              <p:nvPr/>
            </p:nvGrpSpPr>
            <p:grpSpPr bwMode="auto">
              <a:xfrm>
                <a:off x="4287" y="1913"/>
                <a:ext cx="209" cy="250"/>
                <a:chOff x="2564" y="2052"/>
                <a:chExt cx="239" cy="291"/>
              </a:xfrm>
            </p:grpSpPr>
            <p:sp>
              <p:nvSpPr>
                <p:cNvPr id="11363" name="Oval 99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37" name="Group 101"/>
              <p:cNvGrpSpPr>
                <a:grpSpLocks/>
              </p:cNvGrpSpPr>
              <p:nvPr/>
            </p:nvGrpSpPr>
            <p:grpSpPr bwMode="auto">
              <a:xfrm>
                <a:off x="4248" y="2244"/>
                <a:ext cx="209" cy="250"/>
                <a:chOff x="2564" y="2052"/>
                <a:chExt cx="240" cy="291"/>
              </a:xfrm>
            </p:grpSpPr>
            <p:sp>
              <p:nvSpPr>
                <p:cNvPr id="11366" name="Oval 102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40" name="Group 104"/>
              <p:cNvGrpSpPr>
                <a:grpSpLocks/>
              </p:cNvGrpSpPr>
              <p:nvPr/>
            </p:nvGrpSpPr>
            <p:grpSpPr bwMode="auto">
              <a:xfrm>
                <a:off x="4623" y="1933"/>
                <a:ext cx="209" cy="250"/>
                <a:chOff x="2564" y="2052"/>
                <a:chExt cx="239" cy="291"/>
              </a:xfrm>
            </p:grpSpPr>
            <p:sp>
              <p:nvSpPr>
                <p:cNvPr id="11369" name="Oval 105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43" name="Group 107"/>
              <p:cNvGrpSpPr>
                <a:grpSpLocks/>
              </p:cNvGrpSpPr>
              <p:nvPr/>
            </p:nvGrpSpPr>
            <p:grpSpPr bwMode="auto">
              <a:xfrm>
                <a:off x="3693" y="3004"/>
                <a:ext cx="209" cy="250"/>
                <a:chOff x="2564" y="2052"/>
                <a:chExt cx="239" cy="291"/>
              </a:xfrm>
            </p:grpSpPr>
            <p:sp>
              <p:nvSpPr>
                <p:cNvPr id="11372" name="Oval 108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46" name="Group 110"/>
              <p:cNvGrpSpPr>
                <a:grpSpLocks/>
              </p:cNvGrpSpPr>
              <p:nvPr/>
            </p:nvGrpSpPr>
            <p:grpSpPr bwMode="auto">
              <a:xfrm>
                <a:off x="4604" y="2966"/>
                <a:ext cx="210" cy="250"/>
                <a:chOff x="2564" y="2052"/>
                <a:chExt cx="240" cy="291"/>
              </a:xfrm>
            </p:grpSpPr>
            <p:sp>
              <p:nvSpPr>
                <p:cNvPr id="11375" name="Oval 111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49" name="Group 113"/>
              <p:cNvGrpSpPr>
                <a:grpSpLocks/>
              </p:cNvGrpSpPr>
              <p:nvPr/>
            </p:nvGrpSpPr>
            <p:grpSpPr bwMode="auto">
              <a:xfrm>
                <a:off x="2880" y="2361"/>
                <a:ext cx="209" cy="250"/>
                <a:chOff x="2564" y="2052"/>
                <a:chExt cx="239" cy="291"/>
              </a:xfrm>
            </p:grpSpPr>
            <p:sp>
              <p:nvSpPr>
                <p:cNvPr id="11378" name="Oval 114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52" name="Group 116"/>
              <p:cNvGrpSpPr>
                <a:grpSpLocks/>
              </p:cNvGrpSpPr>
              <p:nvPr/>
            </p:nvGrpSpPr>
            <p:grpSpPr bwMode="auto">
              <a:xfrm>
                <a:off x="2920" y="1931"/>
                <a:ext cx="209" cy="250"/>
                <a:chOff x="2564" y="2052"/>
                <a:chExt cx="239" cy="291"/>
              </a:xfrm>
            </p:grpSpPr>
            <p:sp>
              <p:nvSpPr>
                <p:cNvPr id="11381" name="Oval 117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55" name="Group 119"/>
              <p:cNvGrpSpPr>
                <a:grpSpLocks/>
              </p:cNvGrpSpPr>
              <p:nvPr/>
            </p:nvGrpSpPr>
            <p:grpSpPr bwMode="auto">
              <a:xfrm>
                <a:off x="3337" y="2946"/>
                <a:ext cx="209" cy="250"/>
                <a:chOff x="2564" y="2052"/>
                <a:chExt cx="240" cy="291"/>
              </a:xfrm>
            </p:grpSpPr>
            <p:sp>
              <p:nvSpPr>
                <p:cNvPr id="11384" name="Oval 120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58" name="Group 122"/>
              <p:cNvGrpSpPr>
                <a:grpSpLocks/>
              </p:cNvGrpSpPr>
              <p:nvPr/>
            </p:nvGrpSpPr>
            <p:grpSpPr bwMode="auto">
              <a:xfrm>
                <a:off x="2861" y="2985"/>
                <a:ext cx="209" cy="250"/>
                <a:chOff x="2564" y="2052"/>
                <a:chExt cx="239" cy="291"/>
              </a:xfrm>
            </p:grpSpPr>
            <p:sp>
              <p:nvSpPr>
                <p:cNvPr id="11387" name="Oval 123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61" name="Group 125"/>
              <p:cNvGrpSpPr>
                <a:grpSpLocks/>
              </p:cNvGrpSpPr>
              <p:nvPr/>
            </p:nvGrpSpPr>
            <p:grpSpPr bwMode="auto">
              <a:xfrm>
                <a:off x="4223" y="2712"/>
                <a:ext cx="209" cy="250"/>
                <a:chOff x="2564" y="2052"/>
                <a:chExt cx="239" cy="291"/>
              </a:xfrm>
            </p:grpSpPr>
            <p:sp>
              <p:nvSpPr>
                <p:cNvPr id="11390" name="Oval 126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9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64" name="Group 128"/>
              <p:cNvGrpSpPr>
                <a:grpSpLocks/>
              </p:cNvGrpSpPr>
              <p:nvPr/>
            </p:nvGrpSpPr>
            <p:grpSpPr bwMode="auto">
              <a:xfrm>
                <a:off x="3812" y="1913"/>
                <a:ext cx="210" cy="250"/>
                <a:chOff x="2564" y="2052"/>
                <a:chExt cx="240" cy="291"/>
              </a:xfrm>
            </p:grpSpPr>
            <p:sp>
              <p:nvSpPr>
                <p:cNvPr id="11393" name="Oval 129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9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67" name="Group 131"/>
              <p:cNvGrpSpPr>
                <a:grpSpLocks/>
              </p:cNvGrpSpPr>
              <p:nvPr/>
            </p:nvGrpSpPr>
            <p:grpSpPr bwMode="auto">
              <a:xfrm>
                <a:off x="4818" y="2771"/>
                <a:ext cx="209" cy="250"/>
                <a:chOff x="2564" y="2052"/>
                <a:chExt cx="239" cy="291"/>
              </a:xfrm>
            </p:grpSpPr>
            <p:sp>
              <p:nvSpPr>
                <p:cNvPr id="11396" name="Oval 132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9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70" name="Group 134"/>
              <p:cNvGrpSpPr>
                <a:grpSpLocks/>
              </p:cNvGrpSpPr>
              <p:nvPr/>
            </p:nvGrpSpPr>
            <p:grpSpPr bwMode="auto">
              <a:xfrm>
                <a:off x="4739" y="2420"/>
                <a:ext cx="208" cy="250"/>
                <a:chOff x="2564" y="2052"/>
                <a:chExt cx="239" cy="291"/>
              </a:xfrm>
            </p:grpSpPr>
            <p:sp>
              <p:nvSpPr>
                <p:cNvPr id="11399" name="Oval 135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0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</p:grpSp>
      </p:grpSp>
      <p:grpSp>
        <p:nvGrpSpPr>
          <p:cNvPr id="11473" name="Group 137"/>
          <p:cNvGrpSpPr>
            <a:grpSpLocks/>
          </p:cNvGrpSpPr>
          <p:nvPr/>
        </p:nvGrpSpPr>
        <p:grpSpPr bwMode="auto">
          <a:xfrm>
            <a:off x="827088" y="1916113"/>
            <a:ext cx="4897437" cy="2232025"/>
            <a:chOff x="521" y="1207"/>
            <a:chExt cx="3085" cy="1406"/>
          </a:xfrm>
        </p:grpSpPr>
        <p:sp>
          <p:nvSpPr>
            <p:cNvPr id="11402" name="Rectangle 138"/>
            <p:cNvSpPr>
              <a:spLocks noChangeArrowheads="1"/>
            </p:cNvSpPr>
            <p:nvPr/>
          </p:nvSpPr>
          <p:spPr bwMode="auto">
            <a:xfrm>
              <a:off x="521" y="1207"/>
              <a:ext cx="3085" cy="1406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1476" name="Group 139"/>
            <p:cNvGrpSpPr>
              <a:grpSpLocks/>
            </p:cNvGrpSpPr>
            <p:nvPr/>
          </p:nvGrpSpPr>
          <p:grpSpPr bwMode="auto">
            <a:xfrm>
              <a:off x="551" y="1253"/>
              <a:ext cx="2919" cy="1341"/>
              <a:chOff x="2108" y="1913"/>
              <a:chExt cx="2919" cy="1341"/>
            </a:xfrm>
          </p:grpSpPr>
          <p:grpSp>
            <p:nvGrpSpPr>
              <p:cNvPr id="11479" name="Group 140"/>
              <p:cNvGrpSpPr>
                <a:grpSpLocks/>
              </p:cNvGrpSpPr>
              <p:nvPr/>
            </p:nvGrpSpPr>
            <p:grpSpPr bwMode="auto">
              <a:xfrm>
                <a:off x="2108" y="2771"/>
                <a:ext cx="209" cy="250"/>
                <a:chOff x="2564" y="2052"/>
                <a:chExt cx="239" cy="291"/>
              </a:xfrm>
            </p:grpSpPr>
            <p:sp>
              <p:nvSpPr>
                <p:cNvPr id="11405" name="Oval 141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0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82" name="Group 143"/>
              <p:cNvGrpSpPr>
                <a:grpSpLocks/>
              </p:cNvGrpSpPr>
              <p:nvPr/>
            </p:nvGrpSpPr>
            <p:grpSpPr bwMode="auto">
              <a:xfrm>
                <a:off x="2148" y="2341"/>
                <a:ext cx="209" cy="250"/>
                <a:chOff x="2564" y="2052"/>
                <a:chExt cx="239" cy="291"/>
              </a:xfrm>
            </p:grpSpPr>
            <p:sp>
              <p:nvSpPr>
                <p:cNvPr id="11408" name="Oval 144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0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85" name="Group 146"/>
              <p:cNvGrpSpPr>
                <a:grpSpLocks/>
              </p:cNvGrpSpPr>
              <p:nvPr/>
            </p:nvGrpSpPr>
            <p:grpSpPr bwMode="auto">
              <a:xfrm>
                <a:off x="2524" y="2030"/>
                <a:ext cx="208" cy="250"/>
                <a:chOff x="2564" y="2052"/>
                <a:chExt cx="239" cy="291"/>
              </a:xfrm>
            </p:grpSpPr>
            <p:sp>
              <p:nvSpPr>
                <p:cNvPr id="11411" name="Oval 147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1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88" name="Group 149"/>
              <p:cNvGrpSpPr>
                <a:grpSpLocks/>
              </p:cNvGrpSpPr>
              <p:nvPr/>
            </p:nvGrpSpPr>
            <p:grpSpPr bwMode="auto">
              <a:xfrm>
                <a:off x="2584" y="2498"/>
                <a:ext cx="209" cy="250"/>
                <a:chOff x="2564" y="2052"/>
                <a:chExt cx="239" cy="291"/>
              </a:xfrm>
            </p:grpSpPr>
            <p:sp>
              <p:nvSpPr>
                <p:cNvPr id="11414" name="Oval 150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1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91" name="Group 152"/>
              <p:cNvGrpSpPr>
                <a:grpSpLocks/>
              </p:cNvGrpSpPr>
              <p:nvPr/>
            </p:nvGrpSpPr>
            <p:grpSpPr bwMode="auto">
              <a:xfrm>
                <a:off x="2544" y="2847"/>
                <a:ext cx="209" cy="250"/>
                <a:chOff x="2564" y="2052"/>
                <a:chExt cx="239" cy="291"/>
              </a:xfrm>
            </p:grpSpPr>
            <p:sp>
              <p:nvSpPr>
                <p:cNvPr id="11417" name="Oval 153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1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94" name="Group 155"/>
              <p:cNvGrpSpPr>
                <a:grpSpLocks/>
              </p:cNvGrpSpPr>
              <p:nvPr/>
            </p:nvGrpSpPr>
            <p:grpSpPr bwMode="auto">
              <a:xfrm>
                <a:off x="3154" y="2790"/>
                <a:ext cx="208" cy="250"/>
                <a:chOff x="2564" y="2052"/>
                <a:chExt cx="238" cy="291"/>
              </a:xfrm>
            </p:grpSpPr>
            <p:sp>
              <p:nvSpPr>
                <p:cNvPr id="11420" name="Oval 156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2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497" name="Group 158"/>
              <p:cNvGrpSpPr>
                <a:grpSpLocks/>
              </p:cNvGrpSpPr>
              <p:nvPr/>
            </p:nvGrpSpPr>
            <p:grpSpPr bwMode="auto">
              <a:xfrm>
                <a:off x="3297" y="2089"/>
                <a:ext cx="209" cy="250"/>
                <a:chOff x="2564" y="2052"/>
                <a:chExt cx="240" cy="292"/>
              </a:xfrm>
            </p:grpSpPr>
            <p:sp>
              <p:nvSpPr>
                <p:cNvPr id="11423" name="Oval 159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2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00" name="Group 161"/>
              <p:cNvGrpSpPr>
                <a:grpSpLocks/>
              </p:cNvGrpSpPr>
              <p:nvPr/>
            </p:nvGrpSpPr>
            <p:grpSpPr bwMode="auto">
              <a:xfrm>
                <a:off x="3257" y="2419"/>
                <a:ext cx="209" cy="250"/>
                <a:chOff x="2564" y="2052"/>
                <a:chExt cx="239" cy="291"/>
              </a:xfrm>
            </p:grpSpPr>
            <p:sp>
              <p:nvSpPr>
                <p:cNvPr id="11426" name="Oval 162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27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03" name="Group 164"/>
              <p:cNvGrpSpPr>
                <a:grpSpLocks/>
              </p:cNvGrpSpPr>
              <p:nvPr/>
            </p:nvGrpSpPr>
            <p:grpSpPr bwMode="auto">
              <a:xfrm>
                <a:off x="3633" y="2147"/>
                <a:ext cx="209" cy="250"/>
                <a:chOff x="2564" y="2052"/>
                <a:chExt cx="239" cy="291"/>
              </a:xfrm>
            </p:grpSpPr>
            <p:sp>
              <p:nvSpPr>
                <p:cNvPr id="11429" name="Oval 165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3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06" name="Group 167"/>
              <p:cNvGrpSpPr>
                <a:grpSpLocks/>
              </p:cNvGrpSpPr>
              <p:nvPr/>
            </p:nvGrpSpPr>
            <p:grpSpPr bwMode="auto">
              <a:xfrm>
                <a:off x="4287" y="1913"/>
                <a:ext cx="209" cy="250"/>
                <a:chOff x="2564" y="2052"/>
                <a:chExt cx="239" cy="291"/>
              </a:xfrm>
            </p:grpSpPr>
            <p:sp>
              <p:nvSpPr>
                <p:cNvPr id="11432" name="Oval 168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33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09" name="Group 170"/>
              <p:cNvGrpSpPr>
                <a:grpSpLocks/>
              </p:cNvGrpSpPr>
              <p:nvPr/>
            </p:nvGrpSpPr>
            <p:grpSpPr bwMode="auto">
              <a:xfrm>
                <a:off x="4248" y="2244"/>
                <a:ext cx="209" cy="250"/>
                <a:chOff x="2564" y="2052"/>
                <a:chExt cx="240" cy="291"/>
              </a:xfrm>
            </p:grpSpPr>
            <p:sp>
              <p:nvSpPr>
                <p:cNvPr id="11435" name="Oval 171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36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12" name="Group 173"/>
              <p:cNvGrpSpPr>
                <a:grpSpLocks/>
              </p:cNvGrpSpPr>
              <p:nvPr/>
            </p:nvGrpSpPr>
            <p:grpSpPr bwMode="auto">
              <a:xfrm>
                <a:off x="4623" y="1933"/>
                <a:ext cx="209" cy="250"/>
                <a:chOff x="2564" y="2052"/>
                <a:chExt cx="239" cy="291"/>
              </a:xfrm>
            </p:grpSpPr>
            <p:sp>
              <p:nvSpPr>
                <p:cNvPr id="11438" name="Oval 174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39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 dirty="0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 dirty="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15" name="Group 176"/>
              <p:cNvGrpSpPr>
                <a:grpSpLocks/>
              </p:cNvGrpSpPr>
              <p:nvPr/>
            </p:nvGrpSpPr>
            <p:grpSpPr bwMode="auto">
              <a:xfrm>
                <a:off x="3693" y="3004"/>
                <a:ext cx="209" cy="250"/>
                <a:chOff x="2564" y="2052"/>
                <a:chExt cx="239" cy="291"/>
              </a:xfrm>
            </p:grpSpPr>
            <p:sp>
              <p:nvSpPr>
                <p:cNvPr id="11441" name="Oval 177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4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518" name="Group 179"/>
              <p:cNvGrpSpPr>
                <a:grpSpLocks/>
              </p:cNvGrpSpPr>
              <p:nvPr/>
            </p:nvGrpSpPr>
            <p:grpSpPr bwMode="auto">
              <a:xfrm>
                <a:off x="4604" y="2966"/>
                <a:ext cx="210" cy="250"/>
                <a:chOff x="2564" y="2052"/>
                <a:chExt cx="240" cy="291"/>
              </a:xfrm>
            </p:grpSpPr>
            <p:sp>
              <p:nvSpPr>
                <p:cNvPr id="11444" name="Oval 180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45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64" name="Group 182"/>
              <p:cNvGrpSpPr>
                <a:grpSpLocks/>
              </p:cNvGrpSpPr>
              <p:nvPr/>
            </p:nvGrpSpPr>
            <p:grpSpPr bwMode="auto">
              <a:xfrm>
                <a:off x="2880" y="2361"/>
                <a:ext cx="209" cy="250"/>
                <a:chOff x="2564" y="2052"/>
                <a:chExt cx="239" cy="291"/>
              </a:xfrm>
            </p:grpSpPr>
            <p:sp>
              <p:nvSpPr>
                <p:cNvPr id="11447" name="Oval 183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48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65" name="Group 185"/>
              <p:cNvGrpSpPr>
                <a:grpSpLocks/>
              </p:cNvGrpSpPr>
              <p:nvPr/>
            </p:nvGrpSpPr>
            <p:grpSpPr bwMode="auto">
              <a:xfrm>
                <a:off x="2920" y="1931"/>
                <a:ext cx="209" cy="250"/>
                <a:chOff x="2564" y="2052"/>
                <a:chExt cx="239" cy="291"/>
              </a:xfrm>
            </p:grpSpPr>
            <p:sp>
              <p:nvSpPr>
                <p:cNvPr id="11450" name="Oval 186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1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66" name="Group 188"/>
              <p:cNvGrpSpPr>
                <a:grpSpLocks/>
              </p:cNvGrpSpPr>
              <p:nvPr/>
            </p:nvGrpSpPr>
            <p:grpSpPr bwMode="auto">
              <a:xfrm>
                <a:off x="3337" y="2946"/>
                <a:ext cx="209" cy="250"/>
                <a:chOff x="2564" y="2052"/>
                <a:chExt cx="240" cy="291"/>
              </a:xfrm>
            </p:grpSpPr>
            <p:sp>
              <p:nvSpPr>
                <p:cNvPr id="11453" name="Oval 189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4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68" name="Group 191"/>
              <p:cNvGrpSpPr>
                <a:grpSpLocks/>
              </p:cNvGrpSpPr>
              <p:nvPr/>
            </p:nvGrpSpPr>
            <p:grpSpPr bwMode="auto">
              <a:xfrm>
                <a:off x="2861" y="2985"/>
                <a:ext cx="209" cy="250"/>
                <a:chOff x="2564" y="2052"/>
                <a:chExt cx="239" cy="291"/>
              </a:xfrm>
            </p:grpSpPr>
            <p:sp>
              <p:nvSpPr>
                <p:cNvPr id="11456" name="Oval 192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7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71" name="Group 194"/>
              <p:cNvGrpSpPr>
                <a:grpSpLocks/>
              </p:cNvGrpSpPr>
              <p:nvPr/>
            </p:nvGrpSpPr>
            <p:grpSpPr bwMode="auto">
              <a:xfrm>
                <a:off x="4223" y="2712"/>
                <a:ext cx="209" cy="250"/>
                <a:chOff x="2564" y="2052"/>
                <a:chExt cx="239" cy="291"/>
              </a:xfrm>
            </p:grpSpPr>
            <p:sp>
              <p:nvSpPr>
                <p:cNvPr id="11459" name="Oval 195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0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74" name="Group 197"/>
              <p:cNvGrpSpPr>
                <a:grpSpLocks/>
              </p:cNvGrpSpPr>
              <p:nvPr/>
            </p:nvGrpSpPr>
            <p:grpSpPr bwMode="auto">
              <a:xfrm>
                <a:off x="3812" y="1913"/>
                <a:ext cx="210" cy="250"/>
                <a:chOff x="2564" y="2052"/>
                <a:chExt cx="240" cy="291"/>
              </a:xfrm>
            </p:grpSpPr>
            <p:sp>
              <p:nvSpPr>
                <p:cNvPr id="11462" name="Oval 198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3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77" name="Group 200"/>
              <p:cNvGrpSpPr>
                <a:grpSpLocks/>
              </p:cNvGrpSpPr>
              <p:nvPr/>
            </p:nvGrpSpPr>
            <p:grpSpPr bwMode="auto">
              <a:xfrm>
                <a:off x="4818" y="2771"/>
                <a:ext cx="209" cy="250"/>
                <a:chOff x="2564" y="2052"/>
                <a:chExt cx="239" cy="291"/>
              </a:xfrm>
            </p:grpSpPr>
            <p:sp>
              <p:nvSpPr>
                <p:cNvPr id="11465" name="Oval 201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6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280" name="Group 203"/>
              <p:cNvGrpSpPr>
                <a:grpSpLocks/>
              </p:cNvGrpSpPr>
              <p:nvPr/>
            </p:nvGrpSpPr>
            <p:grpSpPr bwMode="auto">
              <a:xfrm>
                <a:off x="4739" y="2420"/>
                <a:ext cx="208" cy="250"/>
                <a:chOff x="2564" y="2052"/>
                <a:chExt cx="239" cy="291"/>
              </a:xfrm>
            </p:grpSpPr>
            <p:sp>
              <p:nvSpPr>
                <p:cNvPr id="11468" name="Oval 204"/>
                <p:cNvSpPr>
                  <a:spLocks noChangeArrowheads="1"/>
                </p:cNvSpPr>
                <p:nvPr/>
              </p:nvSpPr>
              <p:spPr bwMode="auto">
                <a:xfrm>
                  <a:off x="2576" y="2079"/>
                  <a:ext cx="181" cy="19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9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2564" y="2052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TW" sz="2000" b="1">
                      <a:solidFill>
                        <a:schemeClr val="accent2"/>
                      </a:solidFill>
                      <a:ea typeface="PMingLiU" pitchFamily="18" charset="-120"/>
                    </a:rPr>
                    <a:t>+</a:t>
                  </a:r>
                  <a:endParaRPr lang="zh-TW" sz="3200">
                    <a:latin typeface="Times New Roman" pitchFamily="18" charset="0"/>
                    <a:ea typeface="PMingLiU" pitchFamily="18" charset="-120"/>
                  </a:endParaRPr>
                </a:p>
              </p:txBody>
            </p:sp>
          </p:grpSp>
        </p:grpSp>
      </p:grpSp>
      <p:grpSp>
        <p:nvGrpSpPr>
          <p:cNvPr id="11283" name="Group 206"/>
          <p:cNvGrpSpPr>
            <a:grpSpLocks/>
          </p:cNvGrpSpPr>
          <p:nvPr/>
        </p:nvGrpSpPr>
        <p:grpSpPr bwMode="auto">
          <a:xfrm>
            <a:off x="1042988" y="2101850"/>
            <a:ext cx="325437" cy="396875"/>
            <a:chOff x="4665" y="2379"/>
            <a:chExt cx="234" cy="291"/>
          </a:xfrm>
        </p:grpSpPr>
        <p:sp>
          <p:nvSpPr>
            <p:cNvPr id="11471" name="Oval 207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" name="Text Box 208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286" name="Group 209"/>
          <p:cNvGrpSpPr>
            <a:grpSpLocks/>
          </p:cNvGrpSpPr>
          <p:nvPr/>
        </p:nvGrpSpPr>
        <p:grpSpPr bwMode="auto">
          <a:xfrm>
            <a:off x="1357313" y="3122613"/>
            <a:ext cx="327025" cy="396875"/>
            <a:chOff x="4665" y="2379"/>
            <a:chExt cx="235" cy="292"/>
          </a:xfrm>
        </p:grpSpPr>
        <p:sp>
          <p:nvSpPr>
            <p:cNvPr id="11474" name="Oval 210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" name="Text Box 211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289" name="Group 212"/>
          <p:cNvGrpSpPr>
            <a:grpSpLocks/>
          </p:cNvGrpSpPr>
          <p:nvPr/>
        </p:nvGrpSpPr>
        <p:grpSpPr bwMode="auto">
          <a:xfrm>
            <a:off x="1954213" y="2627313"/>
            <a:ext cx="323850" cy="396875"/>
            <a:chOff x="4665" y="2379"/>
            <a:chExt cx="234" cy="291"/>
          </a:xfrm>
        </p:grpSpPr>
        <p:sp>
          <p:nvSpPr>
            <p:cNvPr id="11477" name="Oval 213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8" name="Text Box 214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292" name="Group 215"/>
          <p:cNvGrpSpPr>
            <a:grpSpLocks/>
          </p:cNvGrpSpPr>
          <p:nvPr/>
        </p:nvGrpSpPr>
        <p:grpSpPr bwMode="auto">
          <a:xfrm>
            <a:off x="2047875" y="3400425"/>
            <a:ext cx="325438" cy="396875"/>
            <a:chOff x="4665" y="2379"/>
            <a:chExt cx="234" cy="291"/>
          </a:xfrm>
        </p:grpSpPr>
        <p:sp>
          <p:nvSpPr>
            <p:cNvPr id="11480" name="Oval 216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81" name="Text Box 217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295" name="Group 218"/>
          <p:cNvGrpSpPr>
            <a:grpSpLocks/>
          </p:cNvGrpSpPr>
          <p:nvPr/>
        </p:nvGrpSpPr>
        <p:grpSpPr bwMode="auto">
          <a:xfrm>
            <a:off x="3644900" y="3770313"/>
            <a:ext cx="325438" cy="396875"/>
            <a:chOff x="4665" y="2379"/>
            <a:chExt cx="235" cy="291"/>
          </a:xfrm>
        </p:grpSpPr>
        <p:sp>
          <p:nvSpPr>
            <p:cNvPr id="11483" name="Oval 219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84" name="Text Box 220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21" name="Group 221"/>
          <p:cNvGrpSpPr>
            <a:grpSpLocks/>
          </p:cNvGrpSpPr>
          <p:nvPr/>
        </p:nvGrpSpPr>
        <p:grpSpPr bwMode="auto">
          <a:xfrm>
            <a:off x="3181350" y="2720975"/>
            <a:ext cx="323850" cy="396875"/>
            <a:chOff x="4665" y="2379"/>
            <a:chExt cx="234" cy="291"/>
          </a:xfrm>
        </p:grpSpPr>
        <p:sp>
          <p:nvSpPr>
            <p:cNvPr id="11486" name="Oval 222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87" name="Text Box 223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24" name="Group 224"/>
          <p:cNvGrpSpPr>
            <a:grpSpLocks/>
          </p:cNvGrpSpPr>
          <p:nvPr/>
        </p:nvGrpSpPr>
        <p:grpSpPr bwMode="auto">
          <a:xfrm>
            <a:off x="3119438" y="3306763"/>
            <a:ext cx="327025" cy="396875"/>
            <a:chOff x="4665" y="2379"/>
            <a:chExt cx="236" cy="291"/>
          </a:xfrm>
        </p:grpSpPr>
        <p:sp>
          <p:nvSpPr>
            <p:cNvPr id="11489" name="Oval 225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90" name="Text Box 226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27" name="Group 227"/>
          <p:cNvGrpSpPr>
            <a:grpSpLocks/>
          </p:cNvGrpSpPr>
          <p:nvPr/>
        </p:nvGrpSpPr>
        <p:grpSpPr bwMode="auto">
          <a:xfrm>
            <a:off x="3714750" y="2813050"/>
            <a:ext cx="325438" cy="396875"/>
            <a:chOff x="4665" y="2379"/>
            <a:chExt cx="234" cy="291"/>
          </a:xfrm>
        </p:grpSpPr>
        <p:sp>
          <p:nvSpPr>
            <p:cNvPr id="11492" name="Oval 228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93" name="Text Box 229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0" name="Group 230"/>
          <p:cNvGrpSpPr>
            <a:grpSpLocks/>
          </p:cNvGrpSpPr>
          <p:nvPr/>
        </p:nvGrpSpPr>
        <p:grpSpPr bwMode="auto">
          <a:xfrm>
            <a:off x="4752975" y="2443163"/>
            <a:ext cx="325438" cy="396875"/>
            <a:chOff x="4665" y="2379"/>
            <a:chExt cx="234" cy="291"/>
          </a:xfrm>
        </p:grpSpPr>
        <p:sp>
          <p:nvSpPr>
            <p:cNvPr id="11495" name="Oval 231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96" name="Text Box 232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5" name="Group 233"/>
          <p:cNvGrpSpPr>
            <a:grpSpLocks/>
          </p:cNvGrpSpPr>
          <p:nvPr/>
        </p:nvGrpSpPr>
        <p:grpSpPr bwMode="auto">
          <a:xfrm>
            <a:off x="4691063" y="2967038"/>
            <a:ext cx="323850" cy="396875"/>
            <a:chOff x="4665" y="2379"/>
            <a:chExt cx="234" cy="291"/>
          </a:xfrm>
        </p:grpSpPr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99" name="Text Box 235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6" name="Group 236"/>
          <p:cNvGrpSpPr>
            <a:grpSpLocks/>
          </p:cNvGrpSpPr>
          <p:nvPr/>
        </p:nvGrpSpPr>
        <p:grpSpPr bwMode="auto">
          <a:xfrm>
            <a:off x="5287963" y="2473325"/>
            <a:ext cx="327025" cy="396875"/>
            <a:chOff x="4665" y="2379"/>
            <a:chExt cx="236" cy="291"/>
          </a:xfrm>
        </p:grpSpPr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02" name="Text Box 238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7" name="Group 239"/>
          <p:cNvGrpSpPr>
            <a:grpSpLocks/>
          </p:cNvGrpSpPr>
          <p:nvPr/>
        </p:nvGrpSpPr>
        <p:grpSpPr bwMode="auto">
          <a:xfrm>
            <a:off x="3557588" y="3244850"/>
            <a:ext cx="330200" cy="396875"/>
            <a:chOff x="2564" y="2052"/>
            <a:chExt cx="238" cy="291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2576" y="2079"/>
              <a:ext cx="181" cy="190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05" name="Text Box 241"/>
            <p:cNvSpPr txBox="1">
              <a:spLocks noChangeArrowheads="1"/>
            </p:cNvSpPr>
            <p:nvPr/>
          </p:nvSpPr>
          <p:spPr bwMode="auto">
            <a:xfrm>
              <a:off x="2564" y="2052"/>
              <a:ext cx="2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chemeClr val="accent2"/>
                  </a:solidFill>
                  <a:ea typeface="PMingLiU" pitchFamily="18" charset="-120"/>
                </a:rPr>
                <a:t>+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8" name="Group 242"/>
          <p:cNvGrpSpPr>
            <a:grpSpLocks/>
          </p:cNvGrpSpPr>
          <p:nvPr/>
        </p:nvGrpSpPr>
        <p:grpSpPr bwMode="auto">
          <a:xfrm>
            <a:off x="3873500" y="3648075"/>
            <a:ext cx="327025" cy="396875"/>
            <a:chOff x="4665" y="2379"/>
            <a:chExt cx="236" cy="291"/>
          </a:xfrm>
        </p:grpSpPr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08" name="Text Box 244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39" name="Group 245"/>
          <p:cNvGrpSpPr>
            <a:grpSpLocks/>
          </p:cNvGrpSpPr>
          <p:nvPr/>
        </p:nvGrpSpPr>
        <p:grpSpPr bwMode="auto">
          <a:xfrm>
            <a:off x="5435600" y="3644900"/>
            <a:ext cx="323850" cy="396875"/>
            <a:chOff x="4665" y="2379"/>
            <a:chExt cx="234" cy="291"/>
          </a:xfrm>
        </p:grpSpPr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11" name="Text Box 247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0" name="Group 248"/>
          <p:cNvGrpSpPr>
            <a:grpSpLocks/>
          </p:cNvGrpSpPr>
          <p:nvPr/>
        </p:nvGrpSpPr>
        <p:grpSpPr bwMode="auto">
          <a:xfrm>
            <a:off x="4406900" y="3679825"/>
            <a:ext cx="327025" cy="396875"/>
            <a:chOff x="4665" y="2379"/>
            <a:chExt cx="236" cy="291"/>
          </a:xfrm>
        </p:grpSpPr>
        <p:sp>
          <p:nvSpPr>
            <p:cNvPr id="11513" name="Oval 249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14" name="Text Box 250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1" name="Group 251"/>
          <p:cNvGrpSpPr>
            <a:grpSpLocks/>
          </p:cNvGrpSpPr>
          <p:nvPr/>
        </p:nvGrpSpPr>
        <p:grpSpPr bwMode="auto">
          <a:xfrm>
            <a:off x="2582863" y="2471738"/>
            <a:ext cx="325437" cy="396875"/>
            <a:chOff x="4665" y="2379"/>
            <a:chExt cx="234" cy="291"/>
          </a:xfrm>
        </p:grpSpPr>
        <p:sp>
          <p:nvSpPr>
            <p:cNvPr id="11516" name="Oval 252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17" name="Text Box 253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2" name="Group 254"/>
          <p:cNvGrpSpPr>
            <a:grpSpLocks/>
          </p:cNvGrpSpPr>
          <p:nvPr/>
        </p:nvGrpSpPr>
        <p:grpSpPr bwMode="auto">
          <a:xfrm>
            <a:off x="5403850" y="1916113"/>
            <a:ext cx="323850" cy="396875"/>
            <a:chOff x="4665" y="2379"/>
            <a:chExt cx="234" cy="291"/>
          </a:xfrm>
        </p:grpSpPr>
        <p:sp>
          <p:nvSpPr>
            <p:cNvPr id="11519" name="Oval 255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20" name="Text Box 256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3" name="Group 257"/>
          <p:cNvGrpSpPr>
            <a:grpSpLocks/>
          </p:cNvGrpSpPr>
          <p:nvPr/>
        </p:nvGrpSpPr>
        <p:grpSpPr bwMode="auto">
          <a:xfrm>
            <a:off x="3965575" y="3244850"/>
            <a:ext cx="325438" cy="396875"/>
            <a:chOff x="4665" y="2379"/>
            <a:chExt cx="234" cy="291"/>
          </a:xfrm>
        </p:grpSpPr>
        <p:sp>
          <p:nvSpPr>
            <p:cNvPr id="11522" name="Oval 258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23" name="Text Box 259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4" name="Group 260"/>
          <p:cNvGrpSpPr>
            <a:grpSpLocks/>
          </p:cNvGrpSpPr>
          <p:nvPr/>
        </p:nvGrpSpPr>
        <p:grpSpPr bwMode="auto">
          <a:xfrm>
            <a:off x="2646363" y="3121025"/>
            <a:ext cx="325437" cy="396875"/>
            <a:chOff x="4665" y="2379"/>
            <a:chExt cx="235" cy="291"/>
          </a:xfrm>
        </p:grpSpPr>
        <p:sp>
          <p:nvSpPr>
            <p:cNvPr id="11525" name="Oval 261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26" name="Text Box 262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5" name="Group 263"/>
          <p:cNvGrpSpPr>
            <a:grpSpLocks/>
          </p:cNvGrpSpPr>
          <p:nvPr/>
        </p:nvGrpSpPr>
        <p:grpSpPr bwMode="auto">
          <a:xfrm>
            <a:off x="4029075" y="2163763"/>
            <a:ext cx="325438" cy="396875"/>
            <a:chOff x="4665" y="2379"/>
            <a:chExt cx="234" cy="291"/>
          </a:xfrm>
        </p:grpSpPr>
        <p:sp>
          <p:nvSpPr>
            <p:cNvPr id="11528" name="Oval 264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29" name="Text Box 265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1546" name="Group 266"/>
          <p:cNvGrpSpPr>
            <a:grpSpLocks/>
          </p:cNvGrpSpPr>
          <p:nvPr/>
        </p:nvGrpSpPr>
        <p:grpSpPr bwMode="auto">
          <a:xfrm>
            <a:off x="4816475" y="3306763"/>
            <a:ext cx="323850" cy="396875"/>
            <a:chOff x="4665" y="2379"/>
            <a:chExt cx="234" cy="291"/>
          </a:xfrm>
        </p:grpSpPr>
        <p:sp>
          <p:nvSpPr>
            <p:cNvPr id="11531" name="Oval 267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2" name="Text Box 268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sp>
        <p:nvSpPr>
          <p:cNvPr id="11533" name="Text Box 26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67544" y="692696"/>
            <a:ext cx="6567488" cy="854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000" b="1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摩擦起电</a:t>
            </a:r>
            <a:endParaRPr kumimoji="1" lang="zh-CN" altLang="en-US" sz="5000" b="1" dirty="0">
              <a:solidFill>
                <a:schemeClr val="accent2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1534" name="Text Box 2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18716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68208E-6 C -0.01667 0.02313 -0.03299 0.04648 -0.04288 0.07677 C -0.05278 0.10706 -0.05295 0.14937 -0.05938 0.18174 C -0.0658 0.21411 -0.07535 0.25133 -0.0816 0.27099 C -0.08802 0.29041 -0.09271 0.29457 -0.0974 0.298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4971E-6 C -0.01233 0.02335 -0.02466 0.04671 -0.03195 0.07723 C -0.03924 0.10752 -0.03941 0.15006 -0.0441 0.18266 C -0.04896 0.21503 -0.05591 0.25249 -0.06077 0.27214 C -0.06545 0.29179 -0.06893 0.29596 -0.0724 0.3003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79191E-6 C -0.00868 0.02982 -0.01736 0.05965 -0.02257 0.0985 C -0.02778 0.13711 -0.02795 0.19167 -0.03125 0.23306 C -0.03455 0.27445 -0.03959 0.32231 -0.04288 0.34728 C -0.04636 0.37225 -0.04879 0.37757 -0.05122 0.3831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31214E-7 C -0.02153 0.02775 -0.04288 0.05549 -0.05573 0.09156 C -0.06875 0.1274 -0.06893 0.17803 -0.07726 0.21665 C -0.08559 0.25503 -0.09792 0.29942 -0.10625 0.32277 C -0.11441 0.3459 -0.12066 0.35098 -0.12674 0.35607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1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1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71676E-6 C -0.03125 0.02752 -0.06233 0.05526 -0.0809 0.0911 C -0.09965 0.12694 -0.09983 0.17711 -0.11198 0.21549 C -0.12413 0.25388 -0.14202 0.29804 -0.15399 0.32116 C -0.16597 0.34428 -0.175 0.34937 -0.18386 0.35445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1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62 0.02821 -0.08906 0.05642 -0.1158 0.09295 C -0.14254 0.12948 -0.14288 0.18081 -0.16024 0.21989 C -0.17761 0.25896 -0.2033 0.30405 -0.22049 0.32763 C -0.23767 0.35122 -0.25052 0.3563 -0.26337 0.36139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1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21387E-6 C -0.03941 0.01804 -0.07847 0.0363 -0.10208 0.05965 C -0.12569 0.08324 -0.12587 0.1163 -0.14114 0.1415 C -0.15642 0.16671 -0.17916 0.19584 -0.19427 0.21087 C -0.20937 0.22613 -0.22066 0.22937 -0.23194 0.2328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0867E-6 C -0.04948 0.01664 -0.09861 0.03375 -0.12813 0.05595 C -0.15764 0.07768 -0.15816 0.1089 -0.17726 0.13225 C -0.19653 0.15583 -0.22483 0.18312 -0.24393 0.19722 C -0.26285 0.21132 -0.27709 0.21456 -0.29115 0.2178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1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1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7341E-6 C 0.00452 0.0289 0.00886 0.05804 0.01164 0.09572 C 0.01424 0.13318 0.01441 0.18613 0.01615 0.22659 C 0.01789 0.26682 0.02049 0.3133 0.02223 0.33757 C 0.02396 0.36208 0.02518 0.36717 0.02657 0.37272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62 0.02821 -0.08906 0.05642 -0.1158 0.09295 C -0.14254 0.12948 -0.14288 0.18081 -0.16024 0.21989 C -0.17761 0.25896 -0.2033 0.30405 -0.22049 0.32763 C -0.23767 0.35122 -0.25052 0.3563 -0.26337 0.36139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11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62 0.02821 -0.08906 0.05642 -0.1158 0.09295 C -0.14254 0.12948 -0.14288 0.18081 -0.16024 0.21989 C -0.17761 0.25896 -0.2033 0.30405 -0.22049 0.32763 C -0.23767 0.35122 -0.25052 0.3563 -0.26337 0.36139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1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5607E-7 C -0.05833 0.03838 -0.11632 0.07676 -0.15122 0.12647 C -0.18611 0.17618 -0.18663 0.24624 -0.2092 0.29942 C -0.23195 0.3526 -0.26545 0.4141 -0.28785 0.44624 C -0.31024 0.47838 -0.32708 0.48532 -0.34375 0.49225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1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2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4798E-6 C -0.05503 0.03538 -0.1099 0.07099 -0.14288 0.117 C -0.17569 0.16347 -0.17621 0.22821 -0.19757 0.27746 C -0.21892 0.32694 -0.25069 0.38382 -0.27187 0.41341 C -0.29305 0.44324 -0.30885 0.44971 -0.32448 0.45642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2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62428E-7 C -0.06146 0.02405 -0.12257 0.04832 -0.1592 0.07977 C -0.19583 0.11121 -0.19653 0.15538 -0.22014 0.1889 C -0.24392 0.22266 -0.27934 0.2615 -0.30278 0.28162 C -0.32639 0.30197 -0.3441 0.30636 -0.36146 0.31098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31214E-7 C -0.04913 0.02844 -0.09774 0.05711 -0.12708 0.0941 C -0.15642 0.1311 -0.15677 0.18335 -0.17569 0.22289 C -0.19479 0.26243 -0.22291 0.30821 -0.24166 0.33202 C -0.26059 0.35607 -0.27465 0.36116 -0.28854 0.36647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1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3.93064E-6 C -0.03125 -0.00046 -0.06233 -0.00069 -0.0967 3.93064E-6 C -0.13108 0.00069 -0.17813 0.00139 -0.20625 0.00416 C -0.23438 0.00694 -0.25399 0.00347 -0.26511 0.01688 C -0.27622 0.03029 -0.2724 0.04093 -0.27292 0.08463 C -0.27344 0.12832 -0.27083 0.2037 -0.26823 0.2790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11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78035E-7 C 0.00486 0.03746 0.0099 0.07514 0.01649 0.09873 C 0.02309 0.12231 0.02465 0.11538 0.03958 0.1415 C 0.05434 0.16786 0.07986 0.21225 0.10538 0.2568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12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93642E-7 C -0.00416 0.02173 -0.00833 0.04393 -0.00954 0.07538 C -0.01093 0.10682 -0.00642 0.15699 -0.00816 0.1889 C -0.00989 0.22058 -0.01614 0.24347 -0.01996 0.26613 C -0.02395 0.28879 -0.02882 0.31121 -0.03177 0.32532 C -0.03489 0.33942 -0.0368 0.34451 -0.03854 0.35006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1214E-6 C -0.01303 0.00301 -0.0257 0.00601 -0.03594 0.01642 C -0.04636 0.02682 -0.05452 0.03191 -0.06198 0.06243 C -0.06928 0.09318 -0.07223 0.15908 -0.08021 0.20046 C -0.08837 0.24208 -0.0868 0.27792 -0.11007 0.31075 C -0.13334 0.34382 -0.17674 0.37133 -0.21997 0.39931 " pathEditMode="relative" rAng="0" ptsTypes="aaaaaA">
                                      <p:cBhvr>
                                        <p:cTn id="42" dur="2000" fill="hold"/>
                                        <p:tgtEl>
                                          <p:spTgt spid="11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2000" fill="hold"/>
                                        <p:tgtEl>
                                          <p:spTgt spid="11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08092E-6 C 0.03889 0.04624 0.07795 0.09249 0.11111 0.13757 C 0.14427 0.18266 0.18021 0.21734 0.19844 0.27075 C 0.21667 0.32416 0.21215 0.41642 0.22066 0.45873 C 0.22917 0.50104 0.24462 0.51306 0.24931 0.52439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pic>
        <p:nvPicPr>
          <p:cNvPr id="5" name="Picture 6" descr="磨擦起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692696"/>
            <a:ext cx="4325566" cy="563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2348880"/>
            <a:ext cx="41036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实质：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</a:rPr>
              <a:t>电子从一个物体</a:t>
            </a:r>
            <a:r>
              <a:rPr lang="zh-CN" altLang="en-US" sz="2800" b="1" dirty="0">
                <a:solidFill>
                  <a:srgbClr val="FF0066"/>
                </a:solidFill>
                <a:ea typeface="黑体" pitchFamily="49" charset="-122"/>
              </a:rPr>
              <a:t>转移</a:t>
            </a:r>
            <a:r>
              <a:rPr lang="zh-CN" altLang="en-US" sz="2800" b="1" dirty="0">
                <a:ea typeface="黑体" pitchFamily="49" charset="-122"/>
              </a:rPr>
              <a:t>到另一个物体上，得到电子带负电，失去电子带正电。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11560" y="764704"/>
            <a:ext cx="3960812" cy="862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000" b="1" dirty="0" smtClean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接触</a:t>
            </a:r>
            <a:r>
              <a:rPr lang="zh-CN" altLang="en-US" sz="5000" b="1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带电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258888" y="1844675"/>
            <a:ext cx="7273925" cy="1512888"/>
            <a:chOff x="158" y="1162"/>
            <a:chExt cx="5217" cy="104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58" y="1162"/>
              <a:ext cx="5217" cy="1043"/>
              <a:chOff x="295" y="1752"/>
              <a:chExt cx="5217" cy="1043"/>
            </a:xfrm>
          </p:grpSpPr>
          <p:sp>
            <p:nvSpPr>
              <p:cNvPr id="2079" name="Line 8"/>
              <p:cNvSpPr>
                <a:spLocks noChangeShapeType="1"/>
              </p:cNvSpPr>
              <p:nvPr/>
            </p:nvSpPr>
            <p:spPr bwMode="auto">
              <a:xfrm>
                <a:off x="1837" y="2296"/>
                <a:ext cx="18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Text Box 9"/>
              <p:cNvSpPr txBox="1">
                <a:spLocks noChangeArrowheads="1"/>
              </p:cNvSpPr>
              <p:nvPr/>
            </p:nvSpPr>
            <p:spPr bwMode="auto">
              <a:xfrm>
                <a:off x="2146" y="1752"/>
                <a:ext cx="127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ea typeface="华文新魏" pitchFamily="2" charset="-122"/>
                  </a:rPr>
                  <a:t>接触后</a:t>
                </a:r>
              </a:p>
            </p:txBody>
          </p:sp>
          <p:sp>
            <p:nvSpPr>
              <p:cNvPr id="2081" name="Text Box 10"/>
              <p:cNvSpPr txBox="1">
                <a:spLocks noChangeArrowheads="1"/>
              </p:cNvSpPr>
              <p:nvPr/>
            </p:nvSpPr>
            <p:spPr bwMode="auto">
              <a:xfrm>
                <a:off x="2191" y="2353"/>
                <a:ext cx="128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ea typeface="华文新魏" pitchFamily="2" charset="-122"/>
                  </a:rPr>
                  <a:t>再分开</a:t>
                </a:r>
              </a:p>
            </p:txBody>
          </p:sp>
          <p:sp>
            <p:nvSpPr>
              <p:cNvPr id="2082" name="Text Box 11"/>
              <p:cNvSpPr txBox="1">
                <a:spLocks noChangeArrowheads="1"/>
              </p:cNvSpPr>
              <p:nvPr/>
            </p:nvSpPr>
            <p:spPr bwMode="auto">
              <a:xfrm>
                <a:off x="295" y="2070"/>
                <a:ext cx="680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>
                    <a:solidFill>
                      <a:srgbClr val="FF0066"/>
                    </a:solidFill>
                  </a:rPr>
                  <a:t>+Q</a:t>
                </a: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3833" y="1843"/>
                <a:ext cx="1679" cy="725"/>
                <a:chOff x="3923" y="1253"/>
                <a:chExt cx="1679" cy="725"/>
              </a:xfrm>
            </p:grpSpPr>
            <p:sp>
              <p:nvSpPr>
                <p:cNvPr id="120845" name="Oval 13"/>
                <p:cNvSpPr>
                  <a:spLocks noChangeArrowheads="1"/>
                </p:cNvSpPr>
                <p:nvPr/>
              </p:nvSpPr>
              <p:spPr bwMode="auto">
                <a:xfrm>
                  <a:off x="3923" y="1298"/>
                  <a:ext cx="726" cy="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20846" name="Oval 14"/>
                <p:cNvSpPr>
                  <a:spLocks noChangeArrowheads="1"/>
                </p:cNvSpPr>
                <p:nvPr/>
              </p:nvSpPr>
              <p:spPr bwMode="auto">
                <a:xfrm>
                  <a:off x="4830" y="1298"/>
                  <a:ext cx="726" cy="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aphicFrame>
              <p:nvGraphicFramePr>
                <p:cNvPr id="2050" name="Object 2"/>
                <p:cNvGraphicFramePr>
                  <a:graphicFrameLocks noChangeAspect="1"/>
                </p:cNvGraphicFramePr>
                <p:nvPr/>
              </p:nvGraphicFramePr>
              <p:xfrm>
                <a:off x="4014" y="1264"/>
                <a:ext cx="635" cy="698"/>
              </p:xfrm>
              <a:graphic>
                <a:graphicData uri="http://schemas.openxmlformats.org/presentationml/2006/ole">
                  <p:oleObj spid="_x0000_s23554" name="公式" r:id="rId3" imgW="279360" imgH="393480" progId="Equation.3">
                    <p:embed/>
                  </p:oleObj>
                </a:graphicData>
              </a:graphic>
            </p:graphicFrame>
            <p:graphicFrame>
              <p:nvGraphicFramePr>
                <p:cNvPr id="2051" name="Object 3"/>
                <p:cNvGraphicFramePr>
                  <a:graphicFrameLocks noChangeAspect="1"/>
                </p:cNvGraphicFramePr>
                <p:nvPr/>
              </p:nvGraphicFramePr>
              <p:xfrm>
                <a:off x="4967" y="1253"/>
                <a:ext cx="635" cy="720"/>
              </p:xfrm>
              <a:graphic>
                <a:graphicData uri="http://schemas.openxmlformats.org/presentationml/2006/ole">
                  <p:oleObj spid="_x0000_s23555" name="公式" r:id="rId4" imgW="279360" imgH="406080" progId="Equation.3">
                    <p:embed/>
                  </p:oleObj>
                </a:graphicData>
              </a:graphic>
            </p:graphicFrame>
          </p:grpSp>
          <p:sp>
            <p:nvSpPr>
              <p:cNvPr id="120849" name="Oval 17"/>
              <p:cNvSpPr>
                <a:spLocks noChangeArrowheads="1"/>
              </p:cNvSpPr>
              <p:nvPr/>
            </p:nvSpPr>
            <p:spPr bwMode="auto">
              <a:xfrm>
                <a:off x="1066" y="1934"/>
                <a:ext cx="726" cy="68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20861" name="Oval 29"/>
            <p:cNvSpPr>
              <a:spLocks noChangeArrowheads="1"/>
            </p:cNvSpPr>
            <p:nvPr/>
          </p:nvSpPr>
          <p:spPr bwMode="auto">
            <a:xfrm>
              <a:off x="158" y="1344"/>
              <a:ext cx="726" cy="68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600">
                  <a:solidFill>
                    <a:srgbClr val="FF6600"/>
                  </a:solidFill>
                  <a:latin typeface="华文新魏" pitchFamily="2" charset="-122"/>
                  <a:ea typeface="华文新魏" pitchFamily="2" charset="-122"/>
                </a:rPr>
                <a:t>+Q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258888" y="3500438"/>
            <a:ext cx="7129462" cy="1625600"/>
            <a:chOff x="295" y="2523"/>
            <a:chExt cx="5171" cy="1068"/>
          </a:xfrm>
        </p:grpSpPr>
        <p:sp>
          <p:nvSpPr>
            <p:cNvPr id="2057" name="Line 31"/>
            <p:cNvSpPr>
              <a:spLocks noChangeShapeType="1"/>
            </p:cNvSpPr>
            <p:nvPr/>
          </p:nvSpPr>
          <p:spPr bwMode="auto">
            <a:xfrm>
              <a:off x="2064" y="3113"/>
              <a:ext cx="170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Text Box 32"/>
            <p:cNvSpPr txBox="1">
              <a:spLocks noChangeArrowheads="1"/>
            </p:cNvSpPr>
            <p:nvPr/>
          </p:nvSpPr>
          <p:spPr bwMode="auto">
            <a:xfrm>
              <a:off x="2227" y="2523"/>
              <a:ext cx="1923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华文新魏" pitchFamily="2" charset="-122"/>
                </a:rPr>
                <a:t>接触后</a:t>
              </a:r>
            </a:p>
          </p:txBody>
        </p:sp>
        <p:sp>
          <p:nvSpPr>
            <p:cNvPr id="2059" name="Text Box 33"/>
            <p:cNvSpPr txBox="1">
              <a:spLocks noChangeArrowheads="1"/>
            </p:cNvSpPr>
            <p:nvPr/>
          </p:nvSpPr>
          <p:spPr bwMode="auto">
            <a:xfrm>
              <a:off x="2245" y="3170"/>
              <a:ext cx="192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华文新魏" pitchFamily="2" charset="-122"/>
                </a:rPr>
                <a:t>再分开</a:t>
              </a:r>
            </a:p>
          </p:txBody>
        </p:sp>
        <p:sp>
          <p:nvSpPr>
            <p:cNvPr id="120866" name="Oval 34"/>
            <p:cNvSpPr>
              <a:spLocks noChangeArrowheads="1"/>
            </p:cNvSpPr>
            <p:nvPr/>
          </p:nvSpPr>
          <p:spPr bwMode="auto">
            <a:xfrm>
              <a:off x="295" y="2704"/>
              <a:ext cx="727" cy="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67" name="Oval 35"/>
            <p:cNvSpPr>
              <a:spLocks noChangeArrowheads="1"/>
            </p:cNvSpPr>
            <p:nvPr/>
          </p:nvSpPr>
          <p:spPr bwMode="auto">
            <a:xfrm>
              <a:off x="1156" y="2704"/>
              <a:ext cx="725" cy="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62" name="Text Box 36"/>
            <p:cNvSpPr txBox="1">
              <a:spLocks noChangeArrowheads="1"/>
            </p:cNvSpPr>
            <p:nvPr/>
          </p:nvSpPr>
          <p:spPr bwMode="auto">
            <a:xfrm>
              <a:off x="612" y="2795"/>
              <a:ext cx="408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0066"/>
                  </a:solidFill>
                </a:rPr>
                <a:t>Q</a:t>
              </a:r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31" y="2931"/>
              <a:ext cx="181" cy="181"/>
              <a:chOff x="1111" y="2886"/>
              <a:chExt cx="181" cy="181"/>
            </a:xfrm>
          </p:grpSpPr>
          <p:sp>
            <p:nvSpPr>
              <p:cNvPr id="2075" name="Line 38"/>
              <p:cNvSpPr>
                <a:spLocks noChangeShapeType="1"/>
              </p:cNvSpPr>
              <p:nvPr/>
            </p:nvSpPr>
            <p:spPr bwMode="auto">
              <a:xfrm>
                <a:off x="1111" y="2976"/>
                <a:ext cx="181" cy="0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Line 39"/>
              <p:cNvSpPr>
                <a:spLocks noChangeShapeType="1"/>
              </p:cNvSpPr>
              <p:nvPr/>
            </p:nvSpPr>
            <p:spPr bwMode="auto">
              <a:xfrm>
                <a:off x="1202" y="2886"/>
                <a:ext cx="0" cy="181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4" name="Text Box 40"/>
            <p:cNvSpPr txBox="1">
              <a:spLocks noChangeArrowheads="1"/>
            </p:cNvSpPr>
            <p:nvPr/>
          </p:nvSpPr>
          <p:spPr bwMode="auto">
            <a:xfrm>
              <a:off x="1292" y="2840"/>
              <a:ext cx="588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66"/>
                  </a:solidFill>
                </a:rPr>
                <a:t>3Q</a:t>
              </a:r>
            </a:p>
          </p:txBody>
        </p:sp>
        <p:sp>
          <p:nvSpPr>
            <p:cNvPr id="2065" name="Line 41"/>
            <p:cNvSpPr>
              <a:spLocks noChangeShapeType="1"/>
            </p:cNvSpPr>
            <p:nvPr/>
          </p:nvSpPr>
          <p:spPr bwMode="auto">
            <a:xfrm>
              <a:off x="1202" y="3067"/>
              <a:ext cx="136" cy="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833" y="2704"/>
              <a:ext cx="1633" cy="681"/>
              <a:chOff x="3833" y="2704"/>
              <a:chExt cx="1633" cy="681"/>
            </a:xfrm>
          </p:grpSpPr>
          <p:sp>
            <p:nvSpPr>
              <p:cNvPr id="120875" name="Oval 43"/>
              <p:cNvSpPr>
                <a:spLocks noChangeArrowheads="1"/>
              </p:cNvSpPr>
              <p:nvPr/>
            </p:nvSpPr>
            <p:spPr bwMode="auto">
              <a:xfrm>
                <a:off x="3833" y="2704"/>
                <a:ext cx="725" cy="67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0876" name="Oval 44"/>
              <p:cNvSpPr>
                <a:spLocks noChangeArrowheads="1"/>
              </p:cNvSpPr>
              <p:nvPr/>
            </p:nvSpPr>
            <p:spPr bwMode="auto">
              <a:xfrm>
                <a:off x="4741" y="2706"/>
                <a:ext cx="725" cy="67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3923" y="2840"/>
                <a:ext cx="499" cy="462"/>
                <a:chOff x="2608" y="3657"/>
                <a:chExt cx="499" cy="462"/>
              </a:xfrm>
            </p:grpSpPr>
            <p:sp>
              <p:nvSpPr>
                <p:cNvPr id="2073" name="Line 46"/>
                <p:cNvSpPr>
                  <a:spLocks noChangeShapeType="1"/>
                </p:cNvSpPr>
                <p:nvPr/>
              </p:nvSpPr>
              <p:spPr bwMode="auto">
                <a:xfrm>
                  <a:off x="2608" y="3884"/>
                  <a:ext cx="181" cy="0"/>
                </a:xfrm>
                <a:prstGeom prst="line">
                  <a:avLst/>
                </a:prstGeom>
                <a:noFill/>
                <a:ln w="762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744" y="3657"/>
                  <a:ext cx="363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4000" b="1">
                      <a:solidFill>
                        <a:srgbClr val="FF0066"/>
                      </a:solidFill>
                    </a:rPr>
                    <a:t>Q</a:t>
                  </a: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4830" y="2840"/>
                <a:ext cx="499" cy="462"/>
                <a:chOff x="2608" y="3657"/>
                <a:chExt cx="499" cy="462"/>
              </a:xfrm>
            </p:grpSpPr>
            <p:sp>
              <p:nvSpPr>
                <p:cNvPr id="2071" name="Line 49"/>
                <p:cNvSpPr>
                  <a:spLocks noChangeShapeType="1"/>
                </p:cNvSpPr>
                <p:nvPr/>
              </p:nvSpPr>
              <p:spPr bwMode="auto">
                <a:xfrm>
                  <a:off x="2608" y="3884"/>
                  <a:ext cx="181" cy="0"/>
                </a:xfrm>
                <a:prstGeom prst="line">
                  <a:avLst/>
                </a:prstGeom>
                <a:noFill/>
                <a:ln w="762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744" y="3657"/>
                  <a:ext cx="363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4000" b="1">
                      <a:solidFill>
                        <a:srgbClr val="FF0066"/>
                      </a:solidFill>
                    </a:rPr>
                    <a:t>Q</a:t>
                  </a:r>
                </a:p>
              </p:txBody>
            </p:sp>
          </p:grpSp>
        </p:grpSp>
      </p:grpSp>
      <p:sp>
        <p:nvSpPr>
          <p:cNvPr id="120884" name="Text Box 52"/>
          <p:cNvSpPr txBox="1">
            <a:spLocks noChangeArrowheads="1"/>
          </p:cNvSpPr>
          <p:nvPr/>
        </p:nvSpPr>
        <p:spPr bwMode="auto">
          <a:xfrm>
            <a:off x="539552" y="5392738"/>
            <a:ext cx="7920880" cy="1200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a typeface="华文新魏" pitchFamily="2" charset="-122"/>
              </a:rPr>
              <a:t>微观解释</a:t>
            </a:r>
            <a:r>
              <a:rPr lang="zh-CN" altLang="en-US" sz="3600" b="1" dirty="0" smtClean="0">
                <a:ea typeface="华文新魏" pitchFamily="2" charset="-122"/>
              </a:rPr>
              <a:t>：电荷</a:t>
            </a:r>
            <a:r>
              <a:rPr lang="zh-CN" altLang="en-US" sz="3600" b="1" dirty="0">
                <a:ea typeface="华文新魏" pitchFamily="2" charset="-122"/>
              </a:rPr>
              <a:t>从一个物体转移到另一个</a:t>
            </a:r>
            <a:r>
              <a:rPr lang="zh-CN" altLang="en-US" sz="3600" b="1" dirty="0" smtClean="0">
                <a:ea typeface="华文新魏" pitchFamily="2" charset="-122"/>
              </a:rPr>
              <a:t>物体。</a:t>
            </a:r>
            <a:endParaRPr lang="zh-CN" altLang="en-US" sz="3600" b="1" dirty="0"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197100" y="2708275"/>
            <a:ext cx="2590800" cy="2487613"/>
            <a:chOff x="68" y="1772"/>
            <a:chExt cx="1632" cy="1567"/>
          </a:xfrm>
        </p:grpSpPr>
        <p:pic>
          <p:nvPicPr>
            <p:cNvPr id="12291" name="Picture 3" descr="20061020543820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" y="1772"/>
              <a:ext cx="1632" cy="1567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75" y="2046"/>
              <a:ext cx="209" cy="250"/>
              <a:chOff x="2564" y="2052"/>
              <a:chExt cx="209" cy="250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202" y="2228"/>
              <a:ext cx="209" cy="250"/>
              <a:chOff x="2564" y="2052"/>
              <a:chExt cx="209" cy="250"/>
            </a:xfrm>
          </p:grpSpPr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Text Box 9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975" y="2364"/>
              <a:ext cx="209" cy="250"/>
              <a:chOff x="2564" y="2052"/>
              <a:chExt cx="209" cy="250"/>
            </a:xfrm>
          </p:grpSpPr>
          <p:sp>
            <p:nvSpPr>
              <p:cNvPr id="12299" name="Oval 11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202" y="2523"/>
              <a:ext cx="209" cy="250"/>
              <a:chOff x="2564" y="2052"/>
              <a:chExt cx="209" cy="250"/>
            </a:xfrm>
          </p:grpSpPr>
          <p:sp>
            <p:nvSpPr>
              <p:cNvPr id="12302" name="Oval 14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748" y="2454"/>
              <a:ext cx="209" cy="250"/>
              <a:chOff x="2564" y="2052"/>
              <a:chExt cx="209" cy="250"/>
            </a:xfrm>
          </p:grpSpPr>
          <p:sp>
            <p:nvSpPr>
              <p:cNvPr id="12305" name="Oval 17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Text Box 18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975" y="2636"/>
              <a:ext cx="209" cy="250"/>
              <a:chOff x="2564" y="2052"/>
              <a:chExt cx="209" cy="250"/>
            </a:xfrm>
          </p:grpSpPr>
          <p:sp>
            <p:nvSpPr>
              <p:cNvPr id="12308" name="Oval 20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Text Box 21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76" y="2341"/>
              <a:ext cx="209" cy="250"/>
              <a:chOff x="2564" y="2052"/>
              <a:chExt cx="209" cy="250"/>
            </a:xfrm>
          </p:grpSpPr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Text Box 24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748" y="2205"/>
              <a:ext cx="209" cy="250"/>
              <a:chOff x="2564" y="2052"/>
              <a:chExt cx="209" cy="250"/>
            </a:xfrm>
          </p:grpSpPr>
          <p:sp>
            <p:nvSpPr>
              <p:cNvPr id="12314" name="Oval 26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Text Box 27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539" y="2590"/>
              <a:ext cx="209" cy="250"/>
              <a:chOff x="2564" y="2052"/>
              <a:chExt cx="209" cy="250"/>
            </a:xfrm>
          </p:grpSpPr>
          <p:sp>
            <p:nvSpPr>
              <p:cNvPr id="12317" name="Oval 29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Text Box 30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748" y="2726"/>
              <a:ext cx="209" cy="250"/>
              <a:chOff x="2564" y="2052"/>
              <a:chExt cx="209" cy="250"/>
            </a:xfrm>
          </p:grpSpPr>
          <p:sp>
            <p:nvSpPr>
              <p:cNvPr id="12320" name="Oval 32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Text Box 33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67" y="2024"/>
              <a:ext cx="209" cy="250"/>
              <a:chOff x="2564" y="2052"/>
              <a:chExt cx="209" cy="250"/>
            </a:xfrm>
          </p:grpSpPr>
          <p:sp>
            <p:nvSpPr>
              <p:cNvPr id="12323" name="Oval 35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Text Box 36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12325" name="Text Box 3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-468560" y="764704"/>
            <a:ext cx="6567488" cy="115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7000" b="1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感应起电</a:t>
            </a:r>
            <a:endParaRPr kumimoji="1" lang="zh-CN" altLang="en-US" sz="7000" b="1" dirty="0">
              <a:solidFill>
                <a:schemeClr val="accent2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3130550" y="2914650"/>
            <a:ext cx="4897438" cy="2232025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endParaRPr lang="zh-CN" altLang="en-US"/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3409950" y="3100388"/>
            <a:ext cx="325438" cy="396875"/>
            <a:chOff x="4665" y="2379"/>
            <a:chExt cx="234" cy="291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3724275" y="4121150"/>
            <a:ext cx="327025" cy="396875"/>
            <a:chOff x="4665" y="2379"/>
            <a:chExt cx="235" cy="292"/>
          </a:xfrm>
        </p:grpSpPr>
        <p:sp>
          <p:nvSpPr>
            <p:cNvPr id="12331" name="Oval 43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4321175" y="3625850"/>
            <a:ext cx="323850" cy="396875"/>
            <a:chOff x="4665" y="2379"/>
            <a:chExt cx="234" cy="291"/>
          </a:xfrm>
        </p:grpSpPr>
        <p:sp>
          <p:nvSpPr>
            <p:cNvPr id="12334" name="Oval 46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Text Box 47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4414838" y="4398963"/>
            <a:ext cx="325437" cy="396875"/>
            <a:chOff x="4665" y="2379"/>
            <a:chExt cx="234" cy="291"/>
          </a:xfrm>
        </p:grpSpPr>
        <p:sp>
          <p:nvSpPr>
            <p:cNvPr id="12337" name="Oval 49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3787775" y="4768850"/>
            <a:ext cx="325438" cy="396875"/>
            <a:chOff x="4665" y="2379"/>
            <a:chExt cx="235" cy="291"/>
          </a:xfrm>
        </p:grpSpPr>
        <p:sp>
          <p:nvSpPr>
            <p:cNvPr id="12340" name="Oval 52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4949825" y="4832350"/>
            <a:ext cx="327025" cy="396875"/>
            <a:chOff x="4665" y="2379"/>
            <a:chExt cx="236" cy="291"/>
          </a:xfrm>
        </p:grpSpPr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Text Box 56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5548313" y="3719513"/>
            <a:ext cx="323850" cy="396875"/>
            <a:chOff x="4665" y="2379"/>
            <a:chExt cx="234" cy="291"/>
          </a:xfrm>
        </p:grpSpPr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Text Box 59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5486400" y="4305300"/>
            <a:ext cx="327025" cy="396875"/>
            <a:chOff x="4665" y="2379"/>
            <a:chExt cx="236" cy="291"/>
          </a:xfrm>
        </p:grpSpPr>
        <p:sp>
          <p:nvSpPr>
            <p:cNvPr id="12349" name="Oval 61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Text Box 62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081713" y="3811588"/>
            <a:ext cx="325437" cy="396875"/>
            <a:chOff x="4665" y="2379"/>
            <a:chExt cx="234" cy="291"/>
          </a:xfrm>
        </p:grpSpPr>
        <p:sp>
          <p:nvSpPr>
            <p:cNvPr id="12352" name="Oval 64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Text Box 65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7119938" y="3441700"/>
            <a:ext cx="325437" cy="396875"/>
            <a:chOff x="4665" y="2379"/>
            <a:chExt cx="234" cy="291"/>
          </a:xfrm>
        </p:grpSpPr>
        <p:sp>
          <p:nvSpPr>
            <p:cNvPr id="12355" name="Oval 67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Text Box 68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058025" y="3965575"/>
            <a:ext cx="323850" cy="396875"/>
            <a:chOff x="4665" y="2379"/>
            <a:chExt cx="234" cy="291"/>
          </a:xfrm>
        </p:grpSpPr>
        <p:sp>
          <p:nvSpPr>
            <p:cNvPr id="12358" name="Oval 70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654925" y="3471863"/>
            <a:ext cx="327025" cy="396875"/>
            <a:chOff x="4665" y="2379"/>
            <a:chExt cx="236" cy="291"/>
          </a:xfrm>
        </p:grpSpPr>
        <p:sp>
          <p:nvSpPr>
            <p:cNvPr id="12361" name="Oval 73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Text Box 74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5924550" y="4243388"/>
            <a:ext cx="330200" cy="396875"/>
            <a:chOff x="2564" y="2052"/>
            <a:chExt cx="238" cy="291"/>
          </a:xfrm>
        </p:grpSpPr>
        <p:sp>
          <p:nvSpPr>
            <p:cNvPr id="12364" name="Oval 76"/>
            <p:cNvSpPr>
              <a:spLocks noChangeArrowheads="1"/>
            </p:cNvSpPr>
            <p:nvPr/>
          </p:nvSpPr>
          <p:spPr bwMode="auto">
            <a:xfrm>
              <a:off x="2576" y="2079"/>
              <a:ext cx="181" cy="190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564" y="2052"/>
              <a:ext cx="2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chemeClr val="accent2"/>
                  </a:solidFill>
                  <a:ea typeface="PMingLiU" pitchFamily="18" charset="-120"/>
                </a:rPr>
                <a:t>+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6240463" y="4646613"/>
            <a:ext cx="327025" cy="396875"/>
            <a:chOff x="4665" y="2379"/>
            <a:chExt cx="236" cy="291"/>
          </a:xfrm>
        </p:grpSpPr>
        <p:sp>
          <p:nvSpPr>
            <p:cNvPr id="12367" name="Oval 79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Text Box 80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7686675" y="4768850"/>
            <a:ext cx="323850" cy="396875"/>
            <a:chOff x="4665" y="2379"/>
            <a:chExt cx="234" cy="291"/>
          </a:xfrm>
        </p:grpSpPr>
        <p:sp>
          <p:nvSpPr>
            <p:cNvPr id="12370" name="Oval 82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6773863" y="4678363"/>
            <a:ext cx="327025" cy="396875"/>
            <a:chOff x="4665" y="2379"/>
            <a:chExt cx="236" cy="291"/>
          </a:xfrm>
        </p:grpSpPr>
        <p:sp>
          <p:nvSpPr>
            <p:cNvPr id="12373" name="Oval 85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Text Box 86"/>
            <p:cNvSpPr txBox="1">
              <a:spLocks noChangeArrowheads="1"/>
            </p:cNvSpPr>
            <p:nvPr/>
          </p:nvSpPr>
          <p:spPr bwMode="auto">
            <a:xfrm>
              <a:off x="4665" y="2379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949825" y="3470275"/>
            <a:ext cx="325438" cy="396875"/>
            <a:chOff x="4665" y="2379"/>
            <a:chExt cx="234" cy="291"/>
          </a:xfrm>
        </p:grpSpPr>
        <p:sp>
          <p:nvSpPr>
            <p:cNvPr id="12376" name="Oval 88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Text Box 89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46725" y="2914650"/>
            <a:ext cx="323850" cy="396875"/>
            <a:chOff x="4665" y="2379"/>
            <a:chExt cx="234" cy="291"/>
          </a:xfrm>
        </p:grpSpPr>
        <p:sp>
          <p:nvSpPr>
            <p:cNvPr id="12379" name="Oval 91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Text Box 92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2322" name="Group 93"/>
          <p:cNvGrpSpPr>
            <a:grpSpLocks/>
          </p:cNvGrpSpPr>
          <p:nvPr/>
        </p:nvGrpSpPr>
        <p:grpSpPr bwMode="auto">
          <a:xfrm>
            <a:off x="6332538" y="4243388"/>
            <a:ext cx="325437" cy="396875"/>
            <a:chOff x="4665" y="2379"/>
            <a:chExt cx="234" cy="291"/>
          </a:xfrm>
        </p:grpSpPr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Text Box 95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2327" name="Group 96"/>
          <p:cNvGrpSpPr>
            <a:grpSpLocks/>
          </p:cNvGrpSpPr>
          <p:nvPr/>
        </p:nvGrpSpPr>
        <p:grpSpPr bwMode="auto">
          <a:xfrm>
            <a:off x="5013325" y="4119563"/>
            <a:ext cx="325438" cy="396875"/>
            <a:chOff x="4665" y="2379"/>
            <a:chExt cx="235" cy="291"/>
          </a:xfrm>
        </p:grpSpPr>
        <p:sp>
          <p:nvSpPr>
            <p:cNvPr id="12385" name="Oval 97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6" name="Text Box 98"/>
            <p:cNvSpPr txBox="1">
              <a:spLocks noChangeArrowheads="1"/>
            </p:cNvSpPr>
            <p:nvPr/>
          </p:nvSpPr>
          <p:spPr bwMode="auto">
            <a:xfrm>
              <a:off x="4665" y="2379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2330" name="Group 99"/>
          <p:cNvGrpSpPr>
            <a:grpSpLocks/>
          </p:cNvGrpSpPr>
          <p:nvPr/>
        </p:nvGrpSpPr>
        <p:grpSpPr bwMode="auto">
          <a:xfrm>
            <a:off x="6396038" y="3162300"/>
            <a:ext cx="325437" cy="396875"/>
            <a:chOff x="4665" y="2379"/>
            <a:chExt cx="234" cy="291"/>
          </a:xfrm>
        </p:grpSpPr>
        <p:sp>
          <p:nvSpPr>
            <p:cNvPr id="12388" name="Oval 100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9" name="Text Box 101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2333" name="Group 102"/>
          <p:cNvGrpSpPr>
            <a:grpSpLocks/>
          </p:cNvGrpSpPr>
          <p:nvPr/>
        </p:nvGrpSpPr>
        <p:grpSpPr bwMode="auto">
          <a:xfrm>
            <a:off x="7183438" y="4305300"/>
            <a:ext cx="323850" cy="396875"/>
            <a:chOff x="4665" y="2379"/>
            <a:chExt cx="234" cy="291"/>
          </a:xfrm>
        </p:grpSpPr>
        <p:sp>
          <p:nvSpPr>
            <p:cNvPr id="12391" name="Oval 103"/>
            <p:cNvSpPr>
              <a:spLocks noChangeArrowheads="1"/>
            </p:cNvSpPr>
            <p:nvPr/>
          </p:nvSpPr>
          <p:spPr bwMode="auto">
            <a:xfrm>
              <a:off x="4665" y="2416"/>
              <a:ext cx="181" cy="181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Text Box 104"/>
            <p:cNvSpPr txBox="1">
              <a:spLocks noChangeArrowheads="1"/>
            </p:cNvSpPr>
            <p:nvPr/>
          </p:nvSpPr>
          <p:spPr bwMode="auto">
            <a:xfrm>
              <a:off x="4665" y="237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sz="2000" b="1">
                  <a:solidFill>
                    <a:srgbClr val="333399"/>
                  </a:solidFill>
                  <a:ea typeface="PMingLiU" pitchFamily="18" charset="-120"/>
                </a:rPr>
                <a:t>–</a:t>
              </a:r>
              <a:endParaRPr lang="zh-TW" sz="3200">
                <a:latin typeface="Times New Roman" pitchFamily="18" charset="0"/>
                <a:ea typeface="PMingLiU" pitchFamily="18" charset="-120"/>
              </a:endParaRPr>
            </a:p>
          </p:txBody>
        </p:sp>
      </p:grpSp>
      <p:grpSp>
        <p:nvGrpSpPr>
          <p:cNvPr id="12336" name="Group 105"/>
          <p:cNvGrpSpPr>
            <a:grpSpLocks/>
          </p:cNvGrpSpPr>
          <p:nvPr/>
        </p:nvGrpSpPr>
        <p:grpSpPr bwMode="auto">
          <a:xfrm>
            <a:off x="3346450" y="3036888"/>
            <a:ext cx="4633913" cy="2128837"/>
            <a:chOff x="2108" y="1913"/>
            <a:chExt cx="2919" cy="1341"/>
          </a:xfrm>
        </p:grpSpPr>
        <p:grpSp>
          <p:nvGrpSpPr>
            <p:cNvPr id="12339" name="Group 106"/>
            <p:cNvGrpSpPr>
              <a:grpSpLocks/>
            </p:cNvGrpSpPr>
            <p:nvPr/>
          </p:nvGrpSpPr>
          <p:grpSpPr bwMode="auto">
            <a:xfrm>
              <a:off x="2108" y="2771"/>
              <a:ext cx="209" cy="250"/>
              <a:chOff x="2564" y="2052"/>
              <a:chExt cx="239" cy="291"/>
            </a:xfrm>
          </p:grpSpPr>
          <p:sp>
            <p:nvSpPr>
              <p:cNvPr id="12395" name="Oval 107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6" name="Text Box 108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42" name="Group 109"/>
            <p:cNvGrpSpPr>
              <a:grpSpLocks/>
            </p:cNvGrpSpPr>
            <p:nvPr/>
          </p:nvGrpSpPr>
          <p:grpSpPr bwMode="auto">
            <a:xfrm>
              <a:off x="2148" y="2341"/>
              <a:ext cx="209" cy="250"/>
              <a:chOff x="2564" y="2052"/>
              <a:chExt cx="239" cy="291"/>
            </a:xfrm>
          </p:grpSpPr>
          <p:sp>
            <p:nvSpPr>
              <p:cNvPr id="12398" name="Oval 110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" name="Text Box 111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45" name="Group 112"/>
            <p:cNvGrpSpPr>
              <a:grpSpLocks/>
            </p:cNvGrpSpPr>
            <p:nvPr/>
          </p:nvGrpSpPr>
          <p:grpSpPr bwMode="auto">
            <a:xfrm>
              <a:off x="2524" y="2030"/>
              <a:ext cx="208" cy="250"/>
              <a:chOff x="2564" y="2052"/>
              <a:chExt cx="239" cy="291"/>
            </a:xfrm>
          </p:grpSpPr>
          <p:sp>
            <p:nvSpPr>
              <p:cNvPr id="12401" name="Oval 113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2" name="Text Box 114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48" name="Group 115"/>
            <p:cNvGrpSpPr>
              <a:grpSpLocks/>
            </p:cNvGrpSpPr>
            <p:nvPr/>
          </p:nvGrpSpPr>
          <p:grpSpPr bwMode="auto">
            <a:xfrm>
              <a:off x="2584" y="2498"/>
              <a:ext cx="209" cy="250"/>
              <a:chOff x="2564" y="2052"/>
              <a:chExt cx="239" cy="291"/>
            </a:xfrm>
          </p:grpSpPr>
          <p:sp>
            <p:nvSpPr>
              <p:cNvPr id="12404" name="Oval 116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" name="Text Box 117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51" name="Group 118"/>
            <p:cNvGrpSpPr>
              <a:grpSpLocks/>
            </p:cNvGrpSpPr>
            <p:nvPr/>
          </p:nvGrpSpPr>
          <p:grpSpPr bwMode="auto">
            <a:xfrm>
              <a:off x="2544" y="2847"/>
              <a:ext cx="209" cy="250"/>
              <a:chOff x="2564" y="2052"/>
              <a:chExt cx="239" cy="291"/>
            </a:xfrm>
          </p:grpSpPr>
          <p:sp>
            <p:nvSpPr>
              <p:cNvPr id="12407" name="Oval 119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8" name="Text Box 120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54" name="Group 121"/>
            <p:cNvGrpSpPr>
              <a:grpSpLocks/>
            </p:cNvGrpSpPr>
            <p:nvPr/>
          </p:nvGrpSpPr>
          <p:grpSpPr bwMode="auto">
            <a:xfrm>
              <a:off x="3154" y="2790"/>
              <a:ext cx="208" cy="250"/>
              <a:chOff x="2564" y="2052"/>
              <a:chExt cx="238" cy="291"/>
            </a:xfrm>
          </p:grpSpPr>
          <p:sp>
            <p:nvSpPr>
              <p:cNvPr id="12410" name="Oval 122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1" name="Text Box 123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57" name="Group 124"/>
            <p:cNvGrpSpPr>
              <a:grpSpLocks/>
            </p:cNvGrpSpPr>
            <p:nvPr/>
          </p:nvGrpSpPr>
          <p:grpSpPr bwMode="auto">
            <a:xfrm>
              <a:off x="3297" y="2089"/>
              <a:ext cx="209" cy="250"/>
              <a:chOff x="2564" y="2052"/>
              <a:chExt cx="240" cy="292"/>
            </a:xfrm>
          </p:grpSpPr>
          <p:sp>
            <p:nvSpPr>
              <p:cNvPr id="12413" name="Oval 125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4" name="Text Box 126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4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60" name="Group 127"/>
            <p:cNvGrpSpPr>
              <a:grpSpLocks/>
            </p:cNvGrpSpPr>
            <p:nvPr/>
          </p:nvGrpSpPr>
          <p:grpSpPr bwMode="auto">
            <a:xfrm>
              <a:off x="3257" y="2419"/>
              <a:ext cx="209" cy="250"/>
              <a:chOff x="2564" y="2052"/>
              <a:chExt cx="239" cy="291"/>
            </a:xfrm>
          </p:grpSpPr>
          <p:sp>
            <p:nvSpPr>
              <p:cNvPr id="12416" name="Oval 128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7" name="Text Box 129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63" name="Group 130"/>
            <p:cNvGrpSpPr>
              <a:grpSpLocks/>
            </p:cNvGrpSpPr>
            <p:nvPr/>
          </p:nvGrpSpPr>
          <p:grpSpPr bwMode="auto">
            <a:xfrm>
              <a:off x="3633" y="2147"/>
              <a:ext cx="209" cy="250"/>
              <a:chOff x="2564" y="2052"/>
              <a:chExt cx="239" cy="291"/>
            </a:xfrm>
          </p:grpSpPr>
          <p:sp>
            <p:nvSpPr>
              <p:cNvPr id="12419" name="Oval 131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0" name="Text Box 132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66" name="Group 133"/>
            <p:cNvGrpSpPr>
              <a:grpSpLocks/>
            </p:cNvGrpSpPr>
            <p:nvPr/>
          </p:nvGrpSpPr>
          <p:grpSpPr bwMode="auto">
            <a:xfrm>
              <a:off x="4287" y="1913"/>
              <a:ext cx="209" cy="250"/>
              <a:chOff x="2564" y="2052"/>
              <a:chExt cx="239" cy="291"/>
            </a:xfrm>
          </p:grpSpPr>
          <p:sp>
            <p:nvSpPr>
              <p:cNvPr id="12422" name="Oval 134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3" name="Text Box 135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69" name="Group 136"/>
            <p:cNvGrpSpPr>
              <a:grpSpLocks/>
            </p:cNvGrpSpPr>
            <p:nvPr/>
          </p:nvGrpSpPr>
          <p:grpSpPr bwMode="auto">
            <a:xfrm>
              <a:off x="4248" y="2244"/>
              <a:ext cx="209" cy="250"/>
              <a:chOff x="2564" y="2052"/>
              <a:chExt cx="240" cy="291"/>
            </a:xfrm>
          </p:grpSpPr>
          <p:sp>
            <p:nvSpPr>
              <p:cNvPr id="12425" name="Oval 137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6" name="Text Box 138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72" name="Group 139"/>
            <p:cNvGrpSpPr>
              <a:grpSpLocks/>
            </p:cNvGrpSpPr>
            <p:nvPr/>
          </p:nvGrpSpPr>
          <p:grpSpPr bwMode="auto">
            <a:xfrm>
              <a:off x="4623" y="1933"/>
              <a:ext cx="209" cy="250"/>
              <a:chOff x="2564" y="2052"/>
              <a:chExt cx="239" cy="291"/>
            </a:xfrm>
          </p:grpSpPr>
          <p:sp>
            <p:nvSpPr>
              <p:cNvPr id="12428" name="Oval 140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9" name="Text Box 141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75" name="Group 142"/>
            <p:cNvGrpSpPr>
              <a:grpSpLocks/>
            </p:cNvGrpSpPr>
            <p:nvPr/>
          </p:nvGrpSpPr>
          <p:grpSpPr bwMode="auto">
            <a:xfrm>
              <a:off x="3693" y="3004"/>
              <a:ext cx="209" cy="250"/>
              <a:chOff x="2564" y="2052"/>
              <a:chExt cx="239" cy="291"/>
            </a:xfrm>
          </p:grpSpPr>
          <p:sp>
            <p:nvSpPr>
              <p:cNvPr id="12431" name="Oval 143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2" name="Text Box 144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78" name="Group 145"/>
            <p:cNvGrpSpPr>
              <a:grpSpLocks/>
            </p:cNvGrpSpPr>
            <p:nvPr/>
          </p:nvGrpSpPr>
          <p:grpSpPr bwMode="auto">
            <a:xfrm>
              <a:off x="4604" y="2966"/>
              <a:ext cx="210" cy="250"/>
              <a:chOff x="2564" y="2052"/>
              <a:chExt cx="240" cy="291"/>
            </a:xfrm>
          </p:grpSpPr>
          <p:sp>
            <p:nvSpPr>
              <p:cNvPr id="12434" name="Oval 146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5" name="Text Box 147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81" name="Group 148"/>
            <p:cNvGrpSpPr>
              <a:grpSpLocks/>
            </p:cNvGrpSpPr>
            <p:nvPr/>
          </p:nvGrpSpPr>
          <p:grpSpPr bwMode="auto">
            <a:xfrm>
              <a:off x="2880" y="2361"/>
              <a:ext cx="209" cy="250"/>
              <a:chOff x="2564" y="2052"/>
              <a:chExt cx="239" cy="291"/>
            </a:xfrm>
          </p:grpSpPr>
          <p:sp>
            <p:nvSpPr>
              <p:cNvPr id="12437" name="Oval 149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8" name="Text Box 150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84" name="Group 151"/>
            <p:cNvGrpSpPr>
              <a:grpSpLocks/>
            </p:cNvGrpSpPr>
            <p:nvPr/>
          </p:nvGrpSpPr>
          <p:grpSpPr bwMode="auto">
            <a:xfrm>
              <a:off x="2920" y="1931"/>
              <a:ext cx="209" cy="250"/>
              <a:chOff x="2564" y="2052"/>
              <a:chExt cx="239" cy="291"/>
            </a:xfrm>
          </p:grpSpPr>
          <p:sp>
            <p:nvSpPr>
              <p:cNvPr id="12440" name="Oval 152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1" name="Text Box 153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87" name="Group 154"/>
            <p:cNvGrpSpPr>
              <a:grpSpLocks/>
            </p:cNvGrpSpPr>
            <p:nvPr/>
          </p:nvGrpSpPr>
          <p:grpSpPr bwMode="auto">
            <a:xfrm>
              <a:off x="3337" y="2946"/>
              <a:ext cx="209" cy="250"/>
              <a:chOff x="2564" y="2052"/>
              <a:chExt cx="240" cy="291"/>
            </a:xfrm>
          </p:grpSpPr>
          <p:sp>
            <p:nvSpPr>
              <p:cNvPr id="12443" name="Oval 155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4" name="Text Box 156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90" name="Group 157"/>
            <p:cNvGrpSpPr>
              <a:grpSpLocks/>
            </p:cNvGrpSpPr>
            <p:nvPr/>
          </p:nvGrpSpPr>
          <p:grpSpPr bwMode="auto">
            <a:xfrm>
              <a:off x="2861" y="2985"/>
              <a:ext cx="209" cy="250"/>
              <a:chOff x="2564" y="2052"/>
              <a:chExt cx="239" cy="291"/>
            </a:xfrm>
          </p:grpSpPr>
          <p:sp>
            <p:nvSpPr>
              <p:cNvPr id="12446" name="Oval 158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7" name="Text Box 159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93" name="Group 160"/>
            <p:cNvGrpSpPr>
              <a:grpSpLocks/>
            </p:cNvGrpSpPr>
            <p:nvPr/>
          </p:nvGrpSpPr>
          <p:grpSpPr bwMode="auto">
            <a:xfrm>
              <a:off x="4223" y="2712"/>
              <a:ext cx="209" cy="250"/>
              <a:chOff x="2564" y="2052"/>
              <a:chExt cx="239" cy="291"/>
            </a:xfrm>
          </p:grpSpPr>
          <p:sp>
            <p:nvSpPr>
              <p:cNvPr id="12449" name="Oval 161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0" name="Text Box 162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94" name="Group 163"/>
            <p:cNvGrpSpPr>
              <a:grpSpLocks/>
            </p:cNvGrpSpPr>
            <p:nvPr/>
          </p:nvGrpSpPr>
          <p:grpSpPr bwMode="auto">
            <a:xfrm>
              <a:off x="3812" y="1913"/>
              <a:ext cx="210" cy="250"/>
              <a:chOff x="2564" y="2052"/>
              <a:chExt cx="240" cy="291"/>
            </a:xfrm>
          </p:grpSpPr>
          <p:sp>
            <p:nvSpPr>
              <p:cNvPr id="12452" name="Oval 164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3" name="Text Box 165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397" name="Group 166"/>
            <p:cNvGrpSpPr>
              <a:grpSpLocks/>
            </p:cNvGrpSpPr>
            <p:nvPr/>
          </p:nvGrpSpPr>
          <p:grpSpPr bwMode="auto">
            <a:xfrm>
              <a:off x="4818" y="2771"/>
              <a:ext cx="209" cy="250"/>
              <a:chOff x="2564" y="2052"/>
              <a:chExt cx="239" cy="291"/>
            </a:xfrm>
          </p:grpSpPr>
          <p:sp>
            <p:nvSpPr>
              <p:cNvPr id="12455" name="Oval 167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6" name="Text Box 168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12400" name="Group 169"/>
            <p:cNvGrpSpPr>
              <a:grpSpLocks/>
            </p:cNvGrpSpPr>
            <p:nvPr/>
          </p:nvGrpSpPr>
          <p:grpSpPr bwMode="auto">
            <a:xfrm>
              <a:off x="4739" y="2420"/>
              <a:ext cx="208" cy="250"/>
              <a:chOff x="2564" y="2052"/>
              <a:chExt cx="239" cy="291"/>
            </a:xfrm>
          </p:grpSpPr>
          <p:sp>
            <p:nvSpPr>
              <p:cNvPr id="12458" name="Oval 170"/>
              <p:cNvSpPr>
                <a:spLocks noChangeArrowheads="1"/>
              </p:cNvSpPr>
              <p:nvPr/>
            </p:nvSpPr>
            <p:spPr bwMode="auto">
              <a:xfrm>
                <a:off x="2576" y="2079"/>
                <a:ext cx="181" cy="19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9" name="Text Box 171"/>
              <p:cNvSpPr txBox="1">
                <a:spLocks noChangeArrowheads="1"/>
              </p:cNvSpPr>
              <p:nvPr/>
            </p:nvSpPr>
            <p:spPr bwMode="auto">
              <a:xfrm>
                <a:off x="2564" y="2052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TW" sz="2000" b="1">
                    <a:solidFill>
                      <a:schemeClr val="accent2"/>
                    </a:solidFill>
                    <a:ea typeface="PMingLiU" pitchFamily="18" charset="-120"/>
                  </a:rPr>
                  <a:t>+</a:t>
                </a:r>
                <a:endParaRPr lang="zh-TW" sz="3200"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12460" name="AutoShape 172"/>
          <p:cNvSpPr>
            <a:spLocks noChangeArrowheads="1"/>
          </p:cNvSpPr>
          <p:nvPr/>
        </p:nvSpPr>
        <p:spPr bwMode="auto">
          <a:xfrm>
            <a:off x="6372225" y="1268413"/>
            <a:ext cx="2160588" cy="792162"/>
          </a:xfrm>
          <a:prstGeom prst="wedgeRectCallout">
            <a:avLst>
              <a:gd name="adj1" fmla="val 9884"/>
              <a:gd name="adj2" fmla="val -22343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zh-CN" altLang="en-US" sz="5000" b="1" baseline="300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金属导体</a:t>
            </a:r>
          </a:p>
        </p:txBody>
      </p:sp>
      <p:sp>
        <p:nvSpPr>
          <p:cNvPr id="12461" name="Text Box 17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180022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74" name="矩形 173"/>
          <p:cNvSpPr/>
          <p:nvPr/>
        </p:nvSpPr>
        <p:spPr>
          <a:xfrm>
            <a:off x="1259632" y="5805264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宋体" charset="-122"/>
              </a:rPr>
              <a:t>规律：</a:t>
            </a:r>
            <a:r>
              <a:rPr lang="zh-CN" altLang="en-US" sz="3200" b="1" dirty="0" smtClean="0">
                <a:solidFill>
                  <a:srgbClr val="FF0066"/>
                </a:solidFill>
                <a:latin typeface="宋体" charset="-122"/>
              </a:rPr>
              <a:t>近异远同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2948E-6 L 0.3309 -1.329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21965E-6 L -0.0691 -4.2196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407 L -0.0868 0.04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48 -0.02242 L -0.05052 -0.022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8844E-6 L -0.16562 -3.988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4104E-6 L -0.16441 -3.410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5723E-6 L -0.23594 -3.7572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8" dur="2000" fill="hold"/>
                                        <p:tgtEl>
                                          <p:spTgt spid="12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135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种起电方法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95288" y="2708275"/>
            <a:ext cx="8748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起电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的本质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35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摩擦起电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、接触起电、感应起电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395288" y="3429000"/>
            <a:ext cx="8748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12788"/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无论是哪种起电方式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其本质都是将正、负电荷分开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使电荷发生转移，并不是创造电荷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836</Words>
  <Application>Microsoft Office PowerPoint</Application>
  <PresentationFormat>全屏显示(4:3)</PresentationFormat>
  <Paragraphs>228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主题​​</vt:lpstr>
      <vt:lpstr>公式</vt:lpstr>
      <vt:lpstr>Equation</vt:lpstr>
      <vt:lpstr>    4.1 电荷及电荷守恒定律     4.2 库仑定律与电场强度     4.3 电势能与电势     4.4 静电现象的应用      4.5 电容器的电容      4.6 带电粒子在电场中的运动</vt:lpstr>
      <vt:lpstr>4.1  电荷及电荷守恒定律      1.自然界中两种电荷     2.起电方式及带电实质     3.电荷守恒定律      4.元电荷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小  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lenovo</cp:lastModifiedBy>
  <cp:revision>42</cp:revision>
  <dcterms:created xsi:type="dcterms:W3CDTF">2017-06-28T03:02:51Z</dcterms:created>
  <dcterms:modified xsi:type="dcterms:W3CDTF">2017-07-26T11:58:14Z</dcterms:modified>
</cp:coreProperties>
</file>