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86" r:id="rId4"/>
    <p:sldId id="287" r:id="rId5"/>
    <p:sldId id="292" r:id="rId6"/>
    <p:sldId id="293" r:id="rId7"/>
    <p:sldId id="294" r:id="rId8"/>
    <p:sldId id="295" r:id="rId9"/>
    <p:sldId id="296" r:id="rId10"/>
    <p:sldId id="321" r:id="rId11"/>
    <p:sldId id="298" r:id="rId12"/>
    <p:sldId id="299" r:id="rId13"/>
    <p:sldId id="300" r:id="rId14"/>
    <p:sldId id="301" r:id="rId15"/>
    <p:sldId id="302" r:id="rId16"/>
    <p:sldId id="303" r:id="rId17"/>
    <p:sldId id="320" r:id="rId18"/>
    <p:sldId id="317" r:id="rId19"/>
    <p:sldId id="313" r:id="rId20"/>
    <p:sldId id="315" r:id="rId21"/>
    <p:sldId id="289" r:id="rId22"/>
    <p:sldId id="290" r:id="rId23"/>
    <p:sldId id="31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50F6E-A7CC-4DCF-85FC-F0261B4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96D01E-499D-42F2-82AE-5EBCCF20C9E9}" type="datetime1">
              <a:rPr lang="zh-CN" altLang="en-US"/>
              <a:pPr/>
              <a:t>2017/7/26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BAED8-B63C-450F-976E-791EF6CB44E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4.2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库仑定律与电场强度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&#39640;&#20108;&#35838;&#20214;\&#30005;&#22330;&#24378;&#24230;\1.3%20%20&#30005;&#22330;&#24378;&#24230;\1h\&#21248;&#24378;&#30005;&#22330;(mpeg4)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库仑定律与电场强度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库仑定律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电场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电场强度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电场线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2209800" y="1911350"/>
            <a:ext cx="1143000" cy="5334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宋体" pitchFamily="2" charset="-122"/>
              </a:rPr>
              <a:t>电荷</a:t>
            </a:r>
            <a:r>
              <a:rPr lang="en-US" altLang="zh-CN" sz="2400" b="1">
                <a:latin typeface="宋体" pitchFamily="2" charset="-122"/>
              </a:rPr>
              <a:t>A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3124200" y="1606550"/>
            <a:ext cx="1676400" cy="304800"/>
          </a:xfrm>
          <a:prstGeom prst="curvedDown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886200" y="1911350"/>
            <a:ext cx="16764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电   场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876800" y="1682750"/>
            <a:ext cx="1676400" cy="228600"/>
          </a:xfrm>
          <a:prstGeom prst="curvedDownArrow">
            <a:avLst>
              <a:gd name="adj1" fmla="val 146667"/>
              <a:gd name="adj2" fmla="val 293333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096000" y="1911350"/>
            <a:ext cx="1143000" cy="5334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宋体" pitchFamily="2" charset="-122"/>
              </a:rPr>
              <a:t>电荷</a:t>
            </a:r>
            <a:r>
              <a:rPr lang="en-US" altLang="zh-CN" sz="2000" b="1">
                <a:latin typeface="宋体" pitchFamily="2" charset="-122"/>
              </a:rPr>
              <a:t>B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 flipH="1" flipV="1">
            <a:off x="2743200" y="2482850"/>
            <a:ext cx="1981200" cy="304800"/>
          </a:xfrm>
          <a:prstGeom prst="curvedDownArrow">
            <a:avLst>
              <a:gd name="adj1" fmla="val 130000"/>
              <a:gd name="adj2" fmla="val 260000"/>
              <a:gd name="adj3" fmla="val 33333"/>
            </a:avLst>
          </a:prstGeom>
          <a:solidFill>
            <a:srgbClr val="00CC00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 flipH="1" flipV="1">
            <a:off x="4724400" y="2463800"/>
            <a:ext cx="1981200" cy="304800"/>
          </a:xfrm>
          <a:prstGeom prst="curvedDownArrow">
            <a:avLst>
              <a:gd name="adj1" fmla="val 130000"/>
              <a:gd name="adj2" fmla="val 260000"/>
              <a:gd name="adj3" fmla="val 33333"/>
            </a:avLst>
          </a:prstGeom>
          <a:solidFill>
            <a:srgbClr val="00CC00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53050" y="27114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CC00"/>
                </a:solidFill>
                <a:ea typeface="华文隶书" pitchFamily="2" charset="-122"/>
              </a:rPr>
              <a:t>激发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371850" y="27495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CC00"/>
                </a:solidFill>
                <a:ea typeface="华文隶书" pitchFamily="2" charset="-122"/>
              </a:rPr>
              <a:t>施力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429000" y="9969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华文隶书" pitchFamily="2" charset="-122"/>
              </a:rPr>
              <a:t>激发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295900" y="10350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华文隶书" pitchFamily="2" charset="-122"/>
              </a:rPr>
              <a:t>施力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512888" y="4048125"/>
            <a:ext cx="7097712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50F30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场的思想是法拉第最富有创造性的思想，是自牛顿以来最重要的发现。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                                         </a:t>
            </a:r>
            <a:r>
              <a:rPr lang="en-US" altLang="zh-CN" sz="3200" b="1">
                <a:solidFill>
                  <a:srgbClr val="0033CC"/>
                </a:solidFill>
                <a:latin typeface="华文楷体"/>
                <a:ea typeface="华文新魏" pitchFamily="2" charset="-122"/>
              </a:rPr>
              <a:t>——</a:t>
            </a:r>
            <a:r>
              <a:rPr lang="zh-CN" altLang="en-US" sz="3200" b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爱因斯坦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63" grpId="0" animBg="1"/>
      <p:bldP spid="15364" grpId="0" animBg="1" autoUpdateAnimBg="0"/>
      <p:bldP spid="15365" grpId="0" animBg="1"/>
      <p:bldP spid="15366" grpId="0" animBg="1" autoUpdateAnimBg="0"/>
      <p:bldP spid="15367" grpId="0" animBg="1"/>
      <p:bldP spid="15368" grpId="0" animBg="1"/>
      <p:bldP spid="15369" grpId="0" autoUpdateAnimBg="0"/>
      <p:bldP spid="15370" grpId="0" autoUpdateAnimBg="0"/>
      <p:bldP spid="15371" grpId="0" autoUpdateAnimBg="0"/>
      <p:bldP spid="15372" grpId="0" autoUpdateAnimBg="0"/>
      <p:bldP spid="15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700338" y="3141663"/>
          <a:ext cx="1511300" cy="808037"/>
        </p:xfrm>
        <a:graphic>
          <a:graphicData uri="http://schemas.openxmlformats.org/presentationml/2006/ole">
            <p:oleObj spid="_x0000_s52226" r:id="rId3" imgW="740128" imgH="395733" progId="Equation.3">
              <p:embed/>
            </p:oleObj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 l="29195" t="32387" r="41096" b="39946"/>
          <a:stretch>
            <a:fillRect/>
          </a:stretch>
        </p:blipFill>
        <p:spPr bwMode="auto">
          <a:xfrm>
            <a:off x="1624013" y="1844824"/>
            <a:ext cx="5562600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560" y="764704"/>
            <a:ext cx="81369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E83200"/>
                </a:solidFill>
                <a:latin typeface="宋体" charset="-122"/>
              </a:rPr>
              <a:t>电场的基本性质：</a:t>
            </a:r>
            <a:r>
              <a:rPr lang="zh-CN" altLang="en-US" sz="2800" b="1" dirty="0" smtClean="0">
                <a:latin typeface="宋体" charset="-122"/>
              </a:rPr>
              <a:t>对放入电场的电荷有力的作用，这种力叫做电场力。</a:t>
            </a:r>
            <a:endParaRPr lang="zh-CN" altLang="en-US" sz="2800" b="1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flipH="1">
            <a:off x="366713" y="4757886"/>
            <a:ext cx="3427412" cy="1185863"/>
          </a:xfrm>
          <a:prstGeom prst="wedgeRectCallout">
            <a:avLst>
              <a:gd name="adj1" fmla="val -9028"/>
              <a:gd name="adj2" fmla="val -1285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800" b="1">
                <a:solidFill>
                  <a:srgbClr val="FF0000"/>
                </a:solidFill>
              </a:rPr>
              <a:t>场源电荷</a:t>
            </a:r>
            <a:r>
              <a:rPr lang="zh-CN" altLang="en-US" sz="2800" b="1"/>
              <a:t>：产生电场</a:t>
            </a:r>
          </a:p>
          <a:p>
            <a:r>
              <a:rPr lang="zh-CN" altLang="en-US" sz="2800" b="1"/>
              <a:t>的电荷，又称</a:t>
            </a:r>
            <a:r>
              <a:rPr lang="zh-CN" altLang="en-US" sz="2800" b="1">
                <a:solidFill>
                  <a:srgbClr val="FF0000"/>
                </a:solidFill>
              </a:rPr>
              <a:t>场电荷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337050" y="4761061"/>
            <a:ext cx="4454525" cy="2057400"/>
          </a:xfrm>
          <a:prstGeom prst="wedgeRectCallout">
            <a:avLst>
              <a:gd name="adj1" fmla="val -47250"/>
              <a:gd name="adj2" fmla="val -95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800" b="1">
                <a:solidFill>
                  <a:srgbClr val="FF0000"/>
                </a:solidFill>
              </a:rPr>
              <a:t>试探电荷(检验电荷)：</a:t>
            </a:r>
            <a:r>
              <a:rPr lang="zh-CN" altLang="en-US" sz="2800" b="1"/>
              <a:t>用来</a:t>
            </a:r>
          </a:p>
          <a:p>
            <a:r>
              <a:rPr lang="zh-CN" altLang="en-US" sz="2800" b="1"/>
              <a:t>检验电场的电荷，(</a:t>
            </a:r>
            <a:r>
              <a:rPr lang="zh-CN" altLang="en-US" sz="2400" b="1">
                <a:solidFill>
                  <a:srgbClr val="FF0000"/>
                </a:solidFill>
              </a:rPr>
              <a:t>要求电荷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量和尺寸充分小，对原来的电场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不产生明显的影响</a:t>
            </a:r>
            <a:r>
              <a:rPr lang="zh-CN" altLang="en-US" sz="2400" b="1"/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nimBg="1" autoUpdateAnimBg="0"/>
      <p:bldP spid="819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31640" y="2060848"/>
            <a:ext cx="6819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放入电场中某点的试探电荷所受的电场力</a:t>
            </a:r>
            <a:r>
              <a:rPr lang="zh-CN" altLang="en-US" sz="2800" b="1" i="1" dirty="0">
                <a:latin typeface="Times New Roman" pitchFamily="18" charset="0"/>
              </a:rPr>
              <a:t>F</a:t>
            </a:r>
          </a:p>
          <a:p>
            <a:r>
              <a:rPr lang="zh-CN" altLang="en-US" sz="2800" b="1" dirty="0">
                <a:latin typeface="宋体" charset="-122"/>
              </a:rPr>
              <a:t>跟它的电荷量</a:t>
            </a:r>
            <a:r>
              <a:rPr lang="zh-CN" altLang="en-US" sz="2800" b="1" i="1" dirty="0">
                <a:latin typeface="Times New Roman" pitchFamily="18" charset="0"/>
              </a:rPr>
              <a:t>q</a:t>
            </a:r>
            <a:r>
              <a:rPr lang="zh-CN" altLang="en-US" sz="2800" b="1" dirty="0">
                <a:latin typeface="宋体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比值</a:t>
            </a:r>
            <a:endParaRPr lang="zh-CN" altLang="en-US" sz="2800" b="1" dirty="0">
              <a:latin typeface="宋体" charset="-122"/>
            </a:endParaRPr>
          </a:p>
          <a:p>
            <a:endParaRPr lang="zh-CN" altLang="en-US" sz="28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3528" y="198884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宋体" charset="-122"/>
              </a:rPr>
              <a:t>定义：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3850" y="5106988"/>
            <a:ext cx="7435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宋体" charset="-122"/>
              </a:rPr>
              <a:t>矢量</a:t>
            </a:r>
            <a:r>
              <a:rPr lang="zh-CN" altLang="en-US" sz="2800" b="1" dirty="0">
                <a:latin typeface="宋体" charset="-122"/>
              </a:rPr>
              <a:t>还是标量？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23850" y="1304355"/>
            <a:ext cx="743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宋体" charset="-122"/>
              </a:rPr>
              <a:t>物理</a:t>
            </a:r>
            <a:r>
              <a:rPr lang="zh-CN" altLang="en-US" sz="2800" b="1" dirty="0">
                <a:latin typeface="宋体" charset="-122"/>
              </a:rPr>
              <a:t>意义：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01625" y="3236913"/>
            <a:ext cx="7435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宋体" charset="-122"/>
              </a:rPr>
              <a:t>定义</a:t>
            </a:r>
            <a:r>
              <a:rPr lang="zh-CN" altLang="en-US" sz="2800" b="1" dirty="0">
                <a:latin typeface="宋体" charset="-122"/>
              </a:rPr>
              <a:t>式：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96863" y="4271963"/>
            <a:ext cx="743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宋体" charset="-122"/>
              </a:rPr>
              <a:t>单位</a:t>
            </a:r>
            <a:r>
              <a:rPr lang="zh-CN" altLang="en-US" sz="2800" b="1" dirty="0">
                <a:latin typeface="宋体" charset="-122"/>
              </a:rPr>
              <a:t>：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195736" y="1340768"/>
            <a:ext cx="309634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描述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电场强弱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296196" y="3114030"/>
            <a:ext cx="45942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1">
                <a:latin typeface="Times New Roman" pitchFamily="18" charset="0"/>
              </a:rPr>
              <a:t>E</a:t>
            </a:r>
            <a:r>
              <a:rPr lang="zh-CN" altLang="en-US" sz="2800" b="1"/>
              <a:t>与</a:t>
            </a: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/>
              <a:t>成正比，与</a:t>
            </a:r>
            <a:r>
              <a:rPr lang="zh-CN" altLang="en-US" sz="2800" b="1" i="1">
                <a:latin typeface="Times New Roman" pitchFamily="18" charset="0"/>
              </a:rPr>
              <a:t>q</a:t>
            </a:r>
            <a:r>
              <a:rPr lang="zh-CN" altLang="en-US" sz="2800" b="1"/>
              <a:t>成反比？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80312" y="2924944"/>
            <a:ext cx="1190625" cy="1003300"/>
            <a:chOff x="0" y="0"/>
            <a:chExt cx="1874" cy="1580"/>
          </a:xfrm>
        </p:grpSpPr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0" y="0"/>
              <a:ext cx="1875" cy="15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0" y="0"/>
              <a:ext cx="1875" cy="15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331640" y="4287838"/>
            <a:ext cx="7435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牛[顿]每库[仑]，符号N/C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835696" y="3231505"/>
            <a:ext cx="1112838" cy="885825"/>
            <a:chOff x="0" y="0"/>
            <a:chExt cx="1754" cy="1394"/>
          </a:xfrm>
        </p:grpSpPr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0" y="0"/>
            <a:ext cx="1474" cy="1390"/>
          </p:xfrm>
          <a:graphic>
            <a:graphicData uri="http://schemas.openxmlformats.org/presentationml/2006/ole">
              <p:oleObj spid="_x0000_s53250" r:id="rId3" imgW="447728" imgH="422348" progId="Equation.3">
                <p:embed/>
              </p:oleObj>
            </a:graphicData>
          </a:graphic>
        </p:graphicFrame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0" y="32"/>
              <a:ext cx="1754" cy="13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6402" name="AutoShape 18"/>
          <p:cNvSpPr>
            <a:spLocks noChangeArrowheads="1"/>
          </p:cNvSpPr>
          <p:nvPr/>
        </p:nvSpPr>
        <p:spPr bwMode="auto">
          <a:xfrm flipV="1">
            <a:off x="5652120" y="908720"/>
            <a:ext cx="2236788" cy="965200"/>
          </a:xfrm>
          <a:prstGeom prst="wedgeRoundRectCallout">
            <a:avLst>
              <a:gd name="adj1" fmla="val -78315"/>
              <a:gd name="adj2" fmla="val -127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比值定义法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3458121" y="3631555"/>
            <a:ext cx="2124075" cy="517525"/>
          </a:xfrm>
          <a:prstGeom prst="wedgeRectCallout">
            <a:avLst>
              <a:gd name="adj1" fmla="val -86986"/>
              <a:gd name="adj2" fmla="val 89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试探电荷电荷量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95536" y="548680"/>
            <a:ext cx="3313112" cy="908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电场强度</a:t>
            </a:r>
            <a:endParaRPr kumimoji="1" lang="zh-CN" altLang="en-US" sz="32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  <p:bldP spid="16387" grpId="0"/>
      <p:bldP spid="16388" grpId="0"/>
      <p:bldP spid="16390" grpId="0"/>
      <p:bldP spid="16391" grpId="0"/>
      <p:bldP spid="16392" grpId="0"/>
      <p:bldP spid="16393" grpId="0" bldLvl="0" autoUpdateAnimBg="0"/>
      <p:bldP spid="16394" grpId="0" bldLvl="0" autoUpdateAnimBg="0"/>
      <p:bldP spid="16398" grpId="0" bldLvl="0" autoUpdateAnimBg="0"/>
      <p:bldP spid="16402" grpId="0" bldLvl="0" animBg="1" autoUpdateAnimBg="0"/>
      <p:bldP spid="1640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1509713" y="106045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00CCFF"/>
                </a:solidFill>
                <a:latin typeface="Times New Roman" pitchFamily="18" charset="0"/>
              </a:rPr>
              <a:t>+</a:t>
            </a:r>
            <a:r>
              <a:rPr lang="en-US" altLang="zh-CN" sz="3200" b="1" i="1">
                <a:solidFill>
                  <a:srgbClr val="00CCFF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092325" y="1385888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482725" y="3176588"/>
            <a:ext cx="609600" cy="609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00CCFF"/>
                </a:solidFill>
                <a:latin typeface="Times New Roman" pitchFamily="18" charset="0"/>
              </a:rPr>
              <a:t>+</a:t>
            </a:r>
            <a:r>
              <a:rPr lang="en-US" altLang="zh-CN" sz="3200" b="1" i="1">
                <a:solidFill>
                  <a:srgbClr val="00CCFF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092325" y="3481388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87725" y="2795588"/>
            <a:ext cx="1474788" cy="1443037"/>
            <a:chOff x="0" y="0"/>
            <a:chExt cx="2323" cy="2272"/>
          </a:xfrm>
        </p:grpSpPr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723" y="1672"/>
              <a:ext cx="600" cy="6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3200" b="1">
                  <a:latin typeface="Times New Roman" pitchFamily="18" charset="0"/>
                </a:rPr>
                <a:t>-</a:t>
              </a:r>
              <a:r>
                <a:rPr lang="en-US" altLang="zh-CN" sz="3200" b="1" i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0"/>
              <a:ext cx="1860" cy="1097"/>
              <a:chOff x="0" y="0"/>
              <a:chExt cx="1860" cy="1098"/>
            </a:xfrm>
          </p:grpSpPr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 rot="10891652" flipV="1">
                <a:off x="70" y="1080"/>
                <a:ext cx="1790" cy="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18" cy="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endParaRPr lang="en-US" altLang="zh-CN" sz="32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1723" y="820"/>
              <a:ext cx="437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420" name="Rectangle 9"/>
          <p:cNvSpPr>
            <a:spLocks noChangeArrowheads="1"/>
          </p:cNvSpPr>
          <p:nvPr/>
        </p:nvSpPr>
        <p:spPr bwMode="auto">
          <a:xfrm>
            <a:off x="733425" y="4813300"/>
            <a:ext cx="8258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规定电场中某点电场强度的方向与</a:t>
            </a: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正电荷</a:t>
            </a:r>
            <a:r>
              <a:rPr lang="zh-CN" altLang="en-US" sz="2800" b="1">
                <a:latin typeface="宋体" charset="-122"/>
              </a:rPr>
              <a:t>在该点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所受静电力的方向相同 </a:t>
            </a:r>
          </a:p>
          <a:p>
            <a:pPr marL="342900" indent="-342900">
              <a:spcBef>
                <a:spcPct val="20000"/>
              </a:spcBef>
            </a:pPr>
            <a:endParaRPr lang="zh-CN" altLang="en-US" sz="2800" b="1">
              <a:latin typeface="宋体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57700" y="1238250"/>
            <a:ext cx="1544638" cy="885825"/>
            <a:chOff x="0" y="0"/>
            <a:chExt cx="2434" cy="1395"/>
          </a:xfrm>
        </p:grpSpPr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110" y="795"/>
              <a:ext cx="600" cy="6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3200" b="1" dirty="0">
                  <a:latin typeface="Times New Roman" pitchFamily="18" charset="0"/>
                </a:rPr>
                <a:t>+</a:t>
              </a:r>
              <a:r>
                <a:rPr lang="en-US" altLang="zh-CN" sz="3200" b="1" i="1" dirty="0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10" y="210"/>
              <a:ext cx="2025" cy="1185"/>
              <a:chOff x="0" y="0"/>
              <a:chExt cx="2026" cy="1184"/>
            </a:xfrm>
          </p:grpSpPr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800" cy="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Text Box 17"/>
              <p:cNvSpPr txBox="1">
                <a:spLocks noChangeArrowheads="1"/>
              </p:cNvSpPr>
              <p:nvPr/>
            </p:nvSpPr>
            <p:spPr bwMode="auto">
              <a:xfrm>
                <a:off x="1308" y="272"/>
                <a:ext cx="718" cy="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F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0" y="0"/>
              <a:ext cx="438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 flipH="1">
            <a:off x="882650" y="2570163"/>
            <a:ext cx="768985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itchFamily="18" charset="0"/>
                <a:sym typeface="Arial" charset="0"/>
              </a:rPr>
              <a:t>设一个点电荷的电荷量为</a:t>
            </a:r>
            <a:r>
              <a:rPr lang="zh-CN" altLang="en-US" sz="2800" b="1" i="1">
                <a:latin typeface="Times New Roman" pitchFamily="18" charset="0"/>
                <a:sym typeface="Arial" charset="0"/>
              </a:rPr>
              <a:t>Q</a:t>
            </a:r>
            <a:r>
              <a:rPr lang="zh-CN" altLang="en-US" sz="2800" b="1">
                <a:latin typeface="Times New Roman" pitchFamily="18" charset="0"/>
                <a:sym typeface="Arial" charset="0"/>
              </a:rPr>
              <a:t>，距它</a:t>
            </a:r>
            <a:r>
              <a:rPr lang="zh-CN" altLang="en-US" sz="2800" b="1" i="1">
                <a:latin typeface="Times New Roman" pitchFamily="18" charset="0"/>
                <a:sym typeface="Arial" charset="0"/>
              </a:rPr>
              <a:t>r</a:t>
            </a:r>
            <a:r>
              <a:rPr lang="zh-CN" altLang="en-US" sz="2800" b="1">
                <a:latin typeface="Times New Roman" pitchFamily="18" charset="0"/>
                <a:sym typeface="Arial" charset="0"/>
              </a:rPr>
              <a:t>处有一个试探电荷</a:t>
            </a:r>
            <a:r>
              <a:rPr lang="zh-CN" altLang="en-US" sz="2800" b="1" i="1">
                <a:latin typeface="Times New Roman" pitchFamily="18" charset="0"/>
                <a:sym typeface="Arial" charset="0"/>
              </a:rPr>
              <a:t>q</a:t>
            </a:r>
            <a:r>
              <a:rPr lang="zh-CN" altLang="en-US" sz="2800" b="1">
                <a:latin typeface="Times New Roman" pitchFamily="18" charset="0"/>
                <a:sym typeface="Arial" charset="0"/>
              </a:rPr>
              <a:t>,请你根据库仑定律和电场强度的定义计算出该点的电场强度，并寻找电场强度与场源电荷的关系。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82650" y="1724025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sym typeface="Arial" charset="0"/>
              </a:rPr>
              <a:t>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20485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548680"/>
            <a:ext cx="7737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E83200"/>
                </a:solidFill>
                <a:latin typeface="黑体" pitchFamily="49" charset="-122"/>
                <a:ea typeface="黑体" pitchFamily="49" charset="-122"/>
              </a:rPr>
              <a:t>真空</a:t>
            </a:r>
            <a:r>
              <a:rPr lang="zh-CN" altLang="en-US" sz="3600" b="1" dirty="0">
                <a:solidFill>
                  <a:srgbClr val="E83200"/>
                </a:solidFill>
                <a:latin typeface="黑体" pitchFamily="49" charset="-122"/>
                <a:ea typeface="黑体" pitchFamily="49" charset="-122"/>
              </a:rPr>
              <a:t>中点电荷的电场</a:t>
            </a:r>
            <a:r>
              <a:rPr lang="zh-CN" altLang="en-US" sz="3600" b="1" dirty="0">
                <a:solidFill>
                  <a:srgbClr val="E83200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强度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55875" y="3265488"/>
            <a:ext cx="360363" cy="360362"/>
            <a:chOff x="0" y="0"/>
            <a:chExt cx="227" cy="227"/>
          </a:xfrm>
        </p:grpSpPr>
        <p:sp>
          <p:nvSpPr>
            <p:cNvPr id="21508" name="Oval 6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45" y="46"/>
              <a:ext cx="117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>
                  <a:ln w="9525">
                    <a:solidFill>
                      <a:srgbClr val="00CC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宋体"/>
                  <a:ea typeface="宋体"/>
                </a:rPr>
                <a:t>+</a:t>
              </a:r>
              <a:endParaRPr lang="zh-CN" altLang="en-US" sz="3600" b="1">
                <a:ln w="9525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11863" y="3265488"/>
            <a:ext cx="360362" cy="360362"/>
            <a:chOff x="0" y="0"/>
            <a:chExt cx="227" cy="227"/>
          </a:xfrm>
        </p:grpSpPr>
        <p:sp>
          <p:nvSpPr>
            <p:cNvPr id="21511" name="Oval 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6" y="91"/>
              <a:ext cx="136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>
                  <a:ln w="9525">
                    <a:solidFill>
                      <a:srgbClr val="00CCFF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宋体"/>
                  <a:ea typeface="宋体"/>
                </a:rPr>
                <a:t>-</a:t>
              </a:r>
              <a:endParaRPr lang="zh-CN" altLang="en-US" sz="3600">
                <a:ln w="9525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76375" y="2112963"/>
            <a:ext cx="5975350" cy="2592387"/>
            <a:chOff x="0" y="0"/>
            <a:chExt cx="3764" cy="1633"/>
          </a:xfrm>
        </p:grpSpPr>
        <p:sp>
          <p:nvSpPr>
            <p:cNvPr id="21514" name="Line 12"/>
            <p:cNvSpPr>
              <a:spLocks noChangeShapeType="1"/>
            </p:cNvSpPr>
            <p:nvPr/>
          </p:nvSpPr>
          <p:spPr bwMode="auto">
            <a:xfrm flipV="1">
              <a:off x="771" y="46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3"/>
            <p:cNvSpPr>
              <a:spLocks noChangeShapeType="1"/>
            </p:cNvSpPr>
            <p:nvPr/>
          </p:nvSpPr>
          <p:spPr bwMode="auto">
            <a:xfrm flipV="1">
              <a:off x="771" y="953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4"/>
            <p:cNvSpPr>
              <a:spLocks noChangeShapeType="1"/>
            </p:cNvSpPr>
            <p:nvPr/>
          </p:nvSpPr>
          <p:spPr bwMode="auto">
            <a:xfrm flipV="1">
              <a:off x="2948" y="0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5"/>
            <p:cNvSpPr>
              <a:spLocks noChangeShapeType="1"/>
            </p:cNvSpPr>
            <p:nvPr/>
          </p:nvSpPr>
          <p:spPr bwMode="auto">
            <a:xfrm flipV="1">
              <a:off x="2948" y="953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6"/>
            <p:cNvSpPr>
              <a:spLocks noChangeShapeType="1"/>
            </p:cNvSpPr>
            <p:nvPr/>
          </p:nvSpPr>
          <p:spPr bwMode="auto">
            <a:xfrm rot="16200000" flipV="1">
              <a:off x="1247" y="522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7"/>
            <p:cNvSpPr>
              <a:spLocks noChangeShapeType="1"/>
            </p:cNvSpPr>
            <p:nvPr/>
          </p:nvSpPr>
          <p:spPr bwMode="auto">
            <a:xfrm rot="16200000" flipV="1">
              <a:off x="2517" y="477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8"/>
            <p:cNvSpPr>
              <a:spLocks noChangeShapeType="1"/>
            </p:cNvSpPr>
            <p:nvPr/>
          </p:nvSpPr>
          <p:spPr bwMode="auto">
            <a:xfrm rot="16200000" flipV="1">
              <a:off x="3424" y="477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9"/>
            <p:cNvSpPr>
              <a:spLocks noChangeShapeType="1"/>
            </p:cNvSpPr>
            <p:nvPr/>
          </p:nvSpPr>
          <p:spPr bwMode="auto">
            <a:xfrm rot="16200000" flipV="1">
              <a:off x="340" y="522"/>
              <a:ext cx="0" cy="6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181" y="182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21"/>
            <p:cNvSpPr>
              <a:spLocks noChangeShapeType="1"/>
            </p:cNvSpPr>
            <p:nvPr/>
          </p:nvSpPr>
          <p:spPr bwMode="auto">
            <a:xfrm flipH="1" flipV="1">
              <a:off x="2358" y="136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22"/>
            <p:cNvSpPr>
              <a:spLocks noChangeShapeType="1"/>
            </p:cNvSpPr>
            <p:nvPr/>
          </p:nvSpPr>
          <p:spPr bwMode="auto">
            <a:xfrm flipH="1" flipV="1">
              <a:off x="861" y="953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23"/>
            <p:cNvSpPr>
              <a:spLocks noChangeShapeType="1"/>
            </p:cNvSpPr>
            <p:nvPr/>
          </p:nvSpPr>
          <p:spPr bwMode="auto">
            <a:xfrm flipH="1" flipV="1">
              <a:off x="3039" y="908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24"/>
            <p:cNvSpPr>
              <a:spLocks noChangeShapeType="1"/>
            </p:cNvSpPr>
            <p:nvPr/>
          </p:nvSpPr>
          <p:spPr bwMode="auto">
            <a:xfrm flipV="1">
              <a:off x="861" y="182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5"/>
            <p:cNvSpPr>
              <a:spLocks noChangeShapeType="1"/>
            </p:cNvSpPr>
            <p:nvPr/>
          </p:nvSpPr>
          <p:spPr bwMode="auto">
            <a:xfrm flipV="1">
              <a:off x="3039" y="182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26"/>
            <p:cNvSpPr>
              <a:spLocks noChangeShapeType="1"/>
            </p:cNvSpPr>
            <p:nvPr/>
          </p:nvSpPr>
          <p:spPr bwMode="auto">
            <a:xfrm flipV="1">
              <a:off x="2358" y="908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27"/>
            <p:cNvSpPr>
              <a:spLocks noChangeShapeType="1"/>
            </p:cNvSpPr>
            <p:nvPr/>
          </p:nvSpPr>
          <p:spPr bwMode="auto">
            <a:xfrm flipV="1">
              <a:off x="226" y="908"/>
              <a:ext cx="499" cy="5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187450" y="2041525"/>
            <a:ext cx="6265863" cy="2952750"/>
            <a:chOff x="0" y="0"/>
            <a:chExt cx="3947" cy="1860"/>
          </a:xfrm>
        </p:grpSpPr>
        <p:sp>
          <p:nvSpPr>
            <p:cNvPr id="21531" name="Line 29"/>
            <p:cNvSpPr>
              <a:spLocks noChangeShapeType="1"/>
            </p:cNvSpPr>
            <p:nvPr/>
          </p:nvSpPr>
          <p:spPr bwMode="auto">
            <a:xfrm flipV="1">
              <a:off x="953" y="91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30"/>
            <p:cNvSpPr>
              <a:spLocks noChangeShapeType="1"/>
            </p:cNvSpPr>
            <p:nvPr/>
          </p:nvSpPr>
          <p:spPr bwMode="auto">
            <a:xfrm flipV="1">
              <a:off x="3130" y="1361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31"/>
            <p:cNvSpPr>
              <a:spLocks noChangeShapeType="1"/>
            </p:cNvSpPr>
            <p:nvPr/>
          </p:nvSpPr>
          <p:spPr bwMode="auto">
            <a:xfrm>
              <a:off x="953" y="1542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32"/>
            <p:cNvSpPr>
              <a:spLocks noChangeShapeType="1"/>
            </p:cNvSpPr>
            <p:nvPr/>
          </p:nvSpPr>
          <p:spPr bwMode="auto">
            <a:xfrm>
              <a:off x="3130" y="0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33"/>
            <p:cNvSpPr>
              <a:spLocks noChangeShapeType="1"/>
            </p:cNvSpPr>
            <p:nvPr/>
          </p:nvSpPr>
          <p:spPr bwMode="auto">
            <a:xfrm rot="16200000">
              <a:off x="1837" y="748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34"/>
            <p:cNvSpPr>
              <a:spLocks noChangeShapeType="1"/>
            </p:cNvSpPr>
            <p:nvPr/>
          </p:nvSpPr>
          <p:spPr bwMode="auto">
            <a:xfrm rot="16200000">
              <a:off x="2427" y="703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35"/>
            <p:cNvSpPr>
              <a:spLocks noChangeShapeType="1"/>
            </p:cNvSpPr>
            <p:nvPr/>
          </p:nvSpPr>
          <p:spPr bwMode="auto">
            <a:xfrm rot="5400000" flipH="1">
              <a:off x="3788" y="703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36"/>
            <p:cNvSpPr>
              <a:spLocks noChangeShapeType="1"/>
            </p:cNvSpPr>
            <p:nvPr/>
          </p:nvSpPr>
          <p:spPr bwMode="auto">
            <a:xfrm rot="5400000" flipH="1">
              <a:off x="159" y="748"/>
              <a:ext cx="0" cy="318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37"/>
            <p:cNvSpPr>
              <a:spLocks noChangeShapeType="1"/>
            </p:cNvSpPr>
            <p:nvPr/>
          </p:nvSpPr>
          <p:spPr bwMode="auto">
            <a:xfrm flipV="1">
              <a:off x="1361" y="181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38"/>
            <p:cNvSpPr>
              <a:spLocks noChangeShapeType="1"/>
            </p:cNvSpPr>
            <p:nvPr/>
          </p:nvSpPr>
          <p:spPr bwMode="auto">
            <a:xfrm flipV="1">
              <a:off x="2540" y="1270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39"/>
            <p:cNvSpPr>
              <a:spLocks noChangeShapeType="1"/>
            </p:cNvSpPr>
            <p:nvPr/>
          </p:nvSpPr>
          <p:spPr bwMode="auto">
            <a:xfrm flipH="1" flipV="1">
              <a:off x="318" y="181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40"/>
            <p:cNvSpPr>
              <a:spLocks noChangeShapeType="1"/>
            </p:cNvSpPr>
            <p:nvPr/>
          </p:nvSpPr>
          <p:spPr bwMode="auto">
            <a:xfrm flipH="1" flipV="1">
              <a:off x="3493" y="1270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41"/>
            <p:cNvSpPr>
              <a:spLocks noChangeShapeType="1"/>
            </p:cNvSpPr>
            <p:nvPr/>
          </p:nvSpPr>
          <p:spPr bwMode="auto">
            <a:xfrm>
              <a:off x="1361" y="1361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42"/>
            <p:cNvSpPr>
              <a:spLocks noChangeShapeType="1"/>
            </p:cNvSpPr>
            <p:nvPr/>
          </p:nvSpPr>
          <p:spPr bwMode="auto">
            <a:xfrm>
              <a:off x="2540" y="181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Line 43"/>
            <p:cNvSpPr>
              <a:spLocks noChangeShapeType="1"/>
            </p:cNvSpPr>
            <p:nvPr/>
          </p:nvSpPr>
          <p:spPr bwMode="auto">
            <a:xfrm flipH="1">
              <a:off x="318" y="1361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Line 44"/>
            <p:cNvSpPr>
              <a:spLocks noChangeShapeType="1"/>
            </p:cNvSpPr>
            <p:nvPr/>
          </p:nvSpPr>
          <p:spPr bwMode="auto">
            <a:xfrm flipH="1">
              <a:off x="3493" y="227"/>
              <a:ext cx="227" cy="272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059113" y="3121025"/>
            <a:ext cx="3716337" cy="657225"/>
            <a:chOff x="0" y="0"/>
            <a:chExt cx="2341" cy="414"/>
          </a:xfrm>
        </p:grpSpPr>
        <p:sp>
          <p:nvSpPr>
            <p:cNvPr id="21548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0" y="0"/>
              <a:ext cx="163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宋体"/>
                  <a:ea typeface="宋体"/>
                </a:rPr>
                <a:t>Q</a:t>
              </a:r>
              <a:endParaRPr lang="zh-CN" altLang="en-US" sz="360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宋体"/>
                <a:ea typeface="宋体"/>
              </a:endParaRPr>
            </a:p>
          </p:txBody>
        </p:sp>
        <p:sp>
          <p:nvSpPr>
            <p:cNvPr id="21549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178" y="227"/>
              <a:ext cx="163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宋体"/>
                  <a:ea typeface="宋体"/>
                </a:rPr>
                <a:t>Q</a:t>
              </a:r>
              <a:endParaRPr lang="zh-CN" altLang="en-US" sz="360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21550" name="AutoShape 57"/>
          <p:cNvSpPr>
            <a:spLocks/>
          </p:cNvSpPr>
          <p:nvPr/>
        </p:nvSpPr>
        <p:spPr bwMode="auto">
          <a:xfrm>
            <a:off x="8172450" y="2473325"/>
            <a:ext cx="571500" cy="2057400"/>
          </a:xfrm>
          <a:prstGeom prst="accentBorderCallout2">
            <a:avLst>
              <a:gd name="adj1" fmla="val 5556"/>
              <a:gd name="adj2" fmla="val -13333"/>
              <a:gd name="adj3" fmla="val 5556"/>
              <a:gd name="adj4" fmla="val -153333"/>
              <a:gd name="adj5" fmla="val 45912"/>
              <a:gd name="adj6" fmla="val -298611"/>
            </a:avLst>
          </a:prstGeom>
          <a:solidFill>
            <a:schemeClr val="bg1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>
                <a:solidFill>
                  <a:schemeClr val="accent2"/>
                </a:solidFill>
                <a:ea typeface="华文行楷" pitchFamily="2" charset="-122"/>
              </a:rPr>
              <a:t>场源电荷</a:t>
            </a:r>
          </a:p>
        </p:txBody>
      </p:sp>
      <p:sp>
        <p:nvSpPr>
          <p:cNvPr id="21551" name="AutoShape 58"/>
          <p:cNvSpPr>
            <a:spLocks/>
          </p:cNvSpPr>
          <p:nvPr/>
        </p:nvSpPr>
        <p:spPr bwMode="auto">
          <a:xfrm>
            <a:off x="323850" y="2473325"/>
            <a:ext cx="571500" cy="2057400"/>
          </a:xfrm>
          <a:prstGeom prst="accentBorderCallout2">
            <a:avLst>
              <a:gd name="adj1" fmla="val 5556"/>
              <a:gd name="adj2" fmla="val 113333"/>
              <a:gd name="adj3" fmla="val 5556"/>
              <a:gd name="adj4" fmla="val 235000"/>
              <a:gd name="adj5" fmla="val 38810"/>
              <a:gd name="adj6" fmla="val 361389"/>
            </a:avLst>
          </a:prstGeom>
          <a:solidFill>
            <a:schemeClr val="bg1"/>
          </a:solidFill>
          <a:ln w="9525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>
                <a:solidFill>
                  <a:schemeClr val="accent2"/>
                </a:solidFill>
                <a:ea typeface="华文行楷" pitchFamily="2" charset="-122"/>
              </a:rPr>
              <a:t>场源电荷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251520" y="1340768"/>
            <a:ext cx="1259632" cy="588566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333FF"/>
                </a:solidFill>
                <a:ea typeface="华文新魏" pitchFamily="2" charset="-122"/>
              </a:rPr>
              <a:t>大小：</a:t>
            </a:r>
            <a:endParaRPr lang="zh-CN" altLang="en-US" sz="3200" b="1" dirty="0">
              <a:solidFill>
                <a:srgbClr val="3333FF"/>
              </a:solidFill>
              <a:ea typeface="华文新魏" pitchFamily="2" charset="-122"/>
            </a:endParaRP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179703" y="4653271"/>
            <a:ext cx="8496620" cy="1901517"/>
            <a:chOff x="83" y="-82"/>
            <a:chExt cx="13381" cy="2994"/>
          </a:xfrm>
        </p:grpSpPr>
        <p:sp>
          <p:nvSpPr>
            <p:cNvPr id="21561" name="Text Box 53"/>
            <p:cNvSpPr txBox="1">
              <a:spLocks noChangeArrowheads="1"/>
            </p:cNvSpPr>
            <p:nvPr/>
          </p:nvSpPr>
          <p:spPr bwMode="auto">
            <a:xfrm>
              <a:off x="311" y="926"/>
              <a:ext cx="13153" cy="19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170" tIns="46990" rIns="90170" bIns="4699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i="1">
                  <a:latin typeface="Times New Roman" pitchFamily="18" charset="0"/>
                </a:rPr>
                <a:t>Q</a:t>
              </a:r>
              <a:r>
                <a:rPr lang="zh-CN" altLang="en-US" sz="2800" b="1">
                  <a:latin typeface="宋体" charset="-122"/>
                </a:rPr>
                <a:t>是</a:t>
              </a: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正电荷</a:t>
              </a:r>
              <a:r>
                <a:rPr lang="zh-CN" altLang="en-US" sz="2800" b="1">
                  <a:latin typeface="宋体" charset="-122"/>
                </a:rPr>
                <a:t>，</a:t>
              </a:r>
              <a:r>
                <a:rPr lang="en-US" sz="2800" b="1">
                  <a:latin typeface="宋体" charset="-122"/>
                </a:rPr>
                <a:t>E</a:t>
              </a:r>
              <a:r>
                <a:rPr lang="zh-CN" altLang="en-US" sz="2800" b="1">
                  <a:latin typeface="宋体" charset="-122"/>
                </a:rPr>
                <a:t>的方向</a:t>
              </a: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沿着半径向外</a:t>
              </a:r>
              <a:r>
                <a:rPr lang="zh-CN" altLang="en-US" sz="2800" b="1">
                  <a:latin typeface="宋体" charset="-122"/>
                </a:rPr>
                <a:t>；</a:t>
              </a:r>
            </a:p>
            <a:p>
              <a:pPr>
                <a:spcBef>
                  <a:spcPct val="50000"/>
                </a:spcBef>
              </a:pPr>
              <a:r>
                <a:rPr lang="en-US" sz="2800" b="1" i="1">
                  <a:latin typeface="Times New Roman" pitchFamily="18" charset="0"/>
                </a:rPr>
                <a:t>Q</a:t>
              </a:r>
              <a:r>
                <a:rPr lang="zh-CN" altLang="en-US" sz="2800" b="1">
                  <a:latin typeface="宋体" charset="-122"/>
                </a:rPr>
                <a:t>是</a:t>
              </a: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负电荷</a:t>
              </a:r>
              <a:r>
                <a:rPr lang="zh-CN" altLang="en-US" sz="2800" b="1">
                  <a:latin typeface="宋体" charset="-122"/>
                </a:rPr>
                <a:t>，</a:t>
              </a:r>
              <a:r>
                <a:rPr lang="en-US" sz="2800" b="1">
                  <a:latin typeface="宋体" charset="-122"/>
                </a:rPr>
                <a:t>E</a:t>
              </a:r>
              <a:r>
                <a:rPr lang="zh-CN" altLang="en-US" sz="2800" b="1">
                  <a:latin typeface="宋体" charset="-122"/>
                </a:rPr>
                <a:t>的方向</a:t>
              </a:r>
              <a:r>
                <a:rPr lang="zh-CN" altLang="en-US" sz="2800" b="1">
                  <a:solidFill>
                    <a:srgbClr val="FF0000"/>
                  </a:solidFill>
                  <a:latin typeface="宋体" charset="-122"/>
                </a:rPr>
                <a:t>沿着半径向内</a:t>
              </a:r>
              <a:r>
                <a:rPr lang="zh-CN" altLang="en-US" sz="2800" b="1">
                  <a:latin typeface="宋体" charset="-122"/>
                </a:rPr>
                <a:t>．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83" y="-82"/>
              <a:ext cx="2351" cy="92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3333FF"/>
                  </a:solidFill>
                  <a:ea typeface="华文新魏" pitchFamily="2" charset="-122"/>
                </a:rPr>
                <a:t>方向：</a:t>
              </a:r>
              <a:endParaRPr lang="zh-CN" altLang="en-US" dirty="0"/>
            </a:p>
          </p:txBody>
        </p:sp>
      </p:grpSp>
      <p:graphicFrame>
        <p:nvGraphicFramePr>
          <p:cNvPr id="60" name="Object 10"/>
          <p:cNvGraphicFramePr>
            <a:graphicFrameLocks noChangeAspect="1"/>
          </p:cNvGraphicFramePr>
          <p:nvPr/>
        </p:nvGraphicFramePr>
        <p:xfrm>
          <a:off x="1835696" y="1268760"/>
          <a:ext cx="2880320" cy="808186"/>
        </p:xfrm>
        <a:graphic>
          <a:graphicData uri="http://schemas.openxmlformats.org/presentationml/2006/ole">
            <p:oleObj spid="_x0000_s55298" name="Equation" r:id="rId3" imgW="15490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0" grpId="0" bldLvl="0" animBg="1" autoUpdateAnimBg="0"/>
      <p:bldP spid="21551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23528" y="1484784"/>
            <a:ext cx="8010525" cy="138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170" tIns="46990" rIns="90170" bIns="4699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>
                <a:latin typeface="隶书" pitchFamily="49" charset="-122"/>
              </a:rPr>
              <a:t>电场中某点的电场强度为各个点电荷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</a:rPr>
              <a:t>单独</a:t>
            </a:r>
            <a:r>
              <a:rPr lang="zh-CN" altLang="en-US" sz="2800" b="1" dirty="0">
                <a:latin typeface="隶书" pitchFamily="49" charset="-122"/>
              </a:rPr>
              <a:t>在该点产生的电场强度的矢量和</a:t>
            </a:r>
            <a:r>
              <a:rPr lang="zh-CN" altLang="en-US" sz="2800" b="1" dirty="0" smtClean="0">
                <a:latin typeface="隶书" pitchFamily="49" charset="-122"/>
              </a:rPr>
              <a:t>。</a:t>
            </a:r>
            <a:endParaRPr lang="en-US" altLang="zh-CN" sz="2800" b="1" dirty="0" smtClean="0">
              <a:latin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latin typeface="隶书" pitchFamily="49" charset="-122"/>
              </a:rPr>
              <a:t>采用平行四边形法则。</a:t>
            </a:r>
            <a:endParaRPr lang="zh-CN" altLang="en-US" sz="2800" b="1" dirty="0">
              <a:latin typeface="隶书" pitchFamily="49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4422775" cy="588962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ea typeface="华文新魏" pitchFamily="2" charset="-122"/>
              </a:rPr>
              <a:t>电场</a:t>
            </a:r>
            <a:r>
              <a:rPr lang="zh-CN" altLang="en-US" sz="3200" b="1" dirty="0">
                <a:solidFill>
                  <a:srgbClr val="FF0000"/>
                </a:solidFill>
                <a:ea typeface="华文新魏" pitchFamily="2" charset="-122"/>
              </a:rPr>
              <a:t>的叠加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84375" y="4441825"/>
            <a:ext cx="730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i="1">
                <a:latin typeface="Times New Roman" pitchFamily="18" charset="0"/>
              </a:rPr>
              <a:t>+Q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289550" y="4521200"/>
            <a:ext cx="611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i="1">
                <a:latin typeface="Times New Roman" pitchFamily="18" charset="0"/>
              </a:rPr>
              <a:t>-Q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924175" y="4521200"/>
            <a:ext cx="171450" cy="209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118100" y="4521200"/>
            <a:ext cx="171450" cy="209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4772025" y="3409950"/>
            <a:ext cx="171450" cy="211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924175" y="4619625"/>
            <a:ext cx="236537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2924175" y="3621088"/>
            <a:ext cx="1847850" cy="9985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87913" y="3467100"/>
            <a:ext cx="346075" cy="1208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206875" y="30273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i="1">
                <a:latin typeface="Times New Roman" pitchFamily="18" charset="0"/>
              </a:rPr>
              <a:t>P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99050" y="3189288"/>
            <a:ext cx="833438" cy="1019175"/>
            <a:chOff x="0" y="0"/>
            <a:chExt cx="1312" cy="1605"/>
          </a:xfrm>
        </p:grpSpPr>
        <p:sp>
          <p:nvSpPr>
            <p:cNvPr id="23566" name="箭头 629"/>
            <p:cNvSpPr>
              <a:spLocks noChangeShapeType="1"/>
            </p:cNvSpPr>
            <p:nvPr/>
          </p:nvSpPr>
          <p:spPr bwMode="auto">
            <a:xfrm flipV="1">
              <a:off x="0" y="997"/>
              <a:ext cx="1312" cy="6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箭头 631"/>
            <p:cNvSpPr>
              <a:spLocks noChangeShapeType="1"/>
            </p:cNvSpPr>
            <p:nvPr/>
          </p:nvSpPr>
          <p:spPr bwMode="auto">
            <a:xfrm>
              <a:off x="946" y="0"/>
              <a:ext cx="361" cy="1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87913" y="2584450"/>
            <a:ext cx="1419225" cy="965200"/>
            <a:chOff x="0" y="0"/>
            <a:chExt cx="2234" cy="1520"/>
          </a:xfrm>
        </p:grpSpPr>
        <p:sp>
          <p:nvSpPr>
            <p:cNvPr id="23569" name="箭头 629"/>
            <p:cNvSpPr>
              <a:spLocks noChangeShapeType="1"/>
            </p:cNvSpPr>
            <p:nvPr/>
          </p:nvSpPr>
          <p:spPr bwMode="auto">
            <a:xfrm flipV="1">
              <a:off x="0" y="912"/>
              <a:ext cx="1312" cy="60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1312" y="0"/>
              <a:ext cx="923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zh-CN" altLang="en-US" sz="3200" b="1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57688" y="3551238"/>
            <a:ext cx="758825" cy="989012"/>
            <a:chOff x="0" y="0"/>
            <a:chExt cx="1196" cy="1558"/>
          </a:xfrm>
        </p:grpSpPr>
        <p:sp>
          <p:nvSpPr>
            <p:cNvPr id="23572" name="箭头 631"/>
            <p:cNvSpPr>
              <a:spLocks noChangeShapeType="1"/>
            </p:cNvSpPr>
            <p:nvPr/>
          </p:nvSpPr>
          <p:spPr bwMode="auto">
            <a:xfrm>
              <a:off x="836" y="0"/>
              <a:ext cx="361" cy="103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0" y="518"/>
              <a:ext cx="923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lang="zh-CN" altLang="en-US" sz="3200" b="1" baseline="-250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887913" y="3551238"/>
            <a:ext cx="1466850" cy="649287"/>
            <a:chOff x="0" y="0"/>
            <a:chExt cx="2309" cy="1022"/>
          </a:xfrm>
        </p:grpSpPr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0" y="0"/>
              <a:ext cx="1595" cy="42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595" y="110"/>
              <a:ext cx="715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0975" y="1387053"/>
            <a:ext cx="575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）电场线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用来形象的描述电场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9460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3114253"/>
            <a:ext cx="5056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）几种常见电场的电场线</a:t>
            </a:r>
            <a:r>
              <a:rPr lang="zh-CN" altLang="en-US" sz="2800" b="1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55650" y="1963316"/>
            <a:ext cx="460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</a:rPr>
              <a:t>电场方向：</a:t>
            </a:r>
            <a:r>
              <a:rPr lang="zh-CN" altLang="en-US" sz="2400" b="1">
                <a:solidFill>
                  <a:srgbClr val="000000"/>
                </a:solidFill>
              </a:rPr>
              <a:t>切线方向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5650" y="2537991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66"/>
                </a:solidFill>
              </a:rPr>
              <a:t>电场强弱：</a:t>
            </a:r>
            <a:r>
              <a:rPr lang="zh-CN" altLang="en-US" sz="2400" b="1">
                <a:solidFill>
                  <a:srgbClr val="000000"/>
                </a:solidFill>
              </a:rPr>
              <a:t>电场线疏密。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6877050" y="0"/>
          <a:ext cx="2051050" cy="1916113"/>
        </p:xfrm>
        <a:graphic>
          <a:graphicData uri="http://schemas.openxmlformats.org/presentationml/2006/ole">
            <p:oleObj spid="_x0000_s95234" name="位图图像" r:id="rId4" imgW="1295238" imgH="1209524" progId="PBrush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804025" y="1844675"/>
          <a:ext cx="2124075" cy="1871663"/>
        </p:xfrm>
        <a:graphic>
          <a:graphicData uri="http://schemas.openxmlformats.org/presentationml/2006/ole">
            <p:oleObj spid="_x0000_s95235" name="位图图像" r:id="rId5" imgW="1333333" imgH="1257476" progId="PBrush">
              <p:embed/>
            </p:oleObj>
          </a:graphicData>
        </a:graphic>
      </p:graphicFrame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288" y="3619078"/>
            <a:ext cx="4822825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025" y="3789363"/>
            <a:ext cx="19081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9388" y="5661248"/>
            <a:ext cx="6676828" cy="9541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匀强电场：各点场强大小和方向都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r>
              <a:rPr kumimoji="1" lang="zh-CN" altLang="en-US" sz="2800" b="1" dirty="0" smtClean="0">
                <a:solidFill>
                  <a:srgbClr val="FF3399"/>
                </a:solidFill>
                <a:latin typeface="宋体" charset="-122"/>
              </a:rPr>
              <a:t>其电场线是距离相等的平行直线。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948488" y="5373688"/>
            <a:ext cx="1727200" cy="1484312"/>
            <a:chOff x="4377" y="3385"/>
            <a:chExt cx="1088" cy="935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377" y="3385"/>
              <a:ext cx="1088" cy="726"/>
              <a:chOff x="4377" y="3475"/>
              <a:chExt cx="1088" cy="726"/>
            </a:xfrm>
          </p:grpSpPr>
          <p:sp>
            <p:nvSpPr>
              <p:cNvPr id="19470" name="Oval 14"/>
              <p:cNvSpPr>
                <a:spLocks noChangeArrowheads="1"/>
              </p:cNvSpPr>
              <p:nvPr/>
            </p:nvSpPr>
            <p:spPr bwMode="auto">
              <a:xfrm>
                <a:off x="4830" y="3475"/>
                <a:ext cx="137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+</a:t>
                </a:r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4377" y="4110"/>
                <a:ext cx="1088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4422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4604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4786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4967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5149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>
                <a:off x="5320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Arc 22"/>
              <p:cNvSpPr>
                <a:spLocks/>
              </p:cNvSpPr>
              <p:nvPr/>
            </p:nvSpPr>
            <p:spPr bwMode="auto">
              <a:xfrm>
                <a:off x="4967" y="3521"/>
                <a:ext cx="498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9" name="Arc 23"/>
              <p:cNvSpPr>
                <a:spLocks/>
              </p:cNvSpPr>
              <p:nvPr/>
            </p:nvSpPr>
            <p:spPr bwMode="auto">
              <a:xfrm>
                <a:off x="4830" y="3566"/>
                <a:ext cx="45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0" name="Arc 24"/>
              <p:cNvSpPr>
                <a:spLocks/>
              </p:cNvSpPr>
              <p:nvPr/>
            </p:nvSpPr>
            <p:spPr bwMode="auto">
              <a:xfrm flipH="1">
                <a:off x="4649" y="3566"/>
                <a:ext cx="36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Arc 25"/>
              <p:cNvSpPr>
                <a:spLocks/>
              </p:cNvSpPr>
              <p:nvPr/>
            </p:nvSpPr>
            <p:spPr bwMode="auto">
              <a:xfrm flipH="1">
                <a:off x="4377" y="3543"/>
                <a:ext cx="476" cy="544"/>
              </a:xfrm>
              <a:custGeom>
                <a:avLst/>
                <a:gdLst>
                  <a:gd name="G0" fmla="+- 1304 0 0"/>
                  <a:gd name="G1" fmla="+- 21600 0 0"/>
                  <a:gd name="G2" fmla="+- 21600 0 0"/>
                  <a:gd name="T0" fmla="*/ 0 w 22904"/>
                  <a:gd name="T1" fmla="*/ 39 h 21600"/>
                  <a:gd name="T2" fmla="*/ 22904 w 22904"/>
                  <a:gd name="T3" fmla="*/ 21600 h 21600"/>
                  <a:gd name="T4" fmla="*/ 1304 w 229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904" h="216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</a:path>
                  <a:path w="22904" h="216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  <a:lnTo>
                      <a:pt x="1304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>
                <a:off x="4907" y="3636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>
                <a:off x="4377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4649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528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5465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4422" y="4089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点和板间电场</a:t>
              </a:r>
            </a:p>
          </p:txBody>
        </p:sp>
      </p:grp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95536" y="548680"/>
            <a:ext cx="3313112" cy="908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电场线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435600" y="702964"/>
            <a:ext cx="1800225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匀强电场</a:t>
            </a:r>
          </a:p>
        </p:txBody>
      </p:sp>
      <p:pic>
        <p:nvPicPr>
          <p:cNvPr id="33795" name="匀强电场(mpeg4)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207789"/>
            <a:ext cx="7185025" cy="5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7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37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5"/>
                  </p:tgtEl>
                </p:cond>
              </p:nextCondLst>
            </p:seq>
            <p:video>
              <p:cMediaNode>
                <p:cTn id="7" fill="hold" display="0" nodeType="clickEffect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412776"/>
            <a:ext cx="6264696" cy="119065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b="1" dirty="0" smtClean="0"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b="1" dirty="0" smtClean="0">
                <a:latin typeface="+mn-ea"/>
              </a:rPr>
              <a:t>静电场</a:t>
            </a:r>
            <a:r>
              <a:rPr lang="zh-CN" altLang="en-US" b="1" dirty="0">
                <a:latin typeface="+mn-ea"/>
              </a:rPr>
              <a:t>的电场线总是从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正电荷（或者从无穷远）</a:t>
            </a:r>
            <a:r>
              <a:rPr lang="zh-CN" altLang="en-US" b="1" dirty="0">
                <a:latin typeface="+mn-ea"/>
              </a:rPr>
              <a:t>出发到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负电荷终止（或者延伸到无穷远）</a:t>
            </a:r>
            <a:r>
              <a:rPr lang="zh-CN" altLang="en-US" b="1" dirty="0">
                <a:latin typeface="+mn-ea"/>
              </a:rPr>
              <a:t>；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51520" y="3140968"/>
            <a:ext cx="6264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b="1" dirty="0" smtClean="0">
                <a:latin typeface="+mn-ea"/>
              </a:rPr>
              <a:t>B.</a:t>
            </a:r>
            <a:r>
              <a:rPr lang="zh-CN" altLang="en-US" sz="3200" b="1" dirty="0" smtClean="0">
                <a:latin typeface="+mn-ea"/>
              </a:rPr>
              <a:t>电场线</a:t>
            </a:r>
            <a:r>
              <a:rPr lang="zh-CN" altLang="en-US" sz="3200" b="1" dirty="0">
                <a:latin typeface="+mn-ea"/>
              </a:rPr>
              <a:t>越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密</a:t>
            </a:r>
            <a:r>
              <a:rPr lang="zh-CN" altLang="en-US" sz="3200" b="1" dirty="0">
                <a:latin typeface="+mn-ea"/>
              </a:rPr>
              <a:t>的地方，场强越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大</a:t>
            </a:r>
            <a:r>
              <a:rPr lang="en-US" altLang="zh-CN" sz="3200" b="1" dirty="0">
                <a:latin typeface="+mn-ea"/>
              </a:rPr>
              <a:t>; </a:t>
            </a:r>
            <a:r>
              <a:rPr lang="zh-CN" altLang="en-US" sz="3200" b="1" dirty="0">
                <a:latin typeface="+mn-ea"/>
              </a:rPr>
              <a:t>电场线越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稀</a:t>
            </a:r>
            <a:r>
              <a:rPr lang="zh-CN" altLang="en-US" sz="3200" b="1" dirty="0">
                <a:latin typeface="+mn-ea"/>
              </a:rPr>
              <a:t>的地方，场强越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小</a:t>
            </a:r>
            <a:r>
              <a:rPr lang="zh-CN" altLang="en-US" sz="3200" b="1" dirty="0">
                <a:latin typeface="+mn-ea"/>
              </a:rPr>
              <a:t>；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51520" y="836712"/>
            <a:ext cx="4248150" cy="523220"/>
          </a:xfrm>
          <a:prstGeom prst="rect">
            <a:avLst/>
          </a:prstGeom>
          <a:noFill/>
          <a:ln w="9525" cap="sq" algn="ctr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）电场线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的特征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877050" y="0"/>
          <a:ext cx="2051050" cy="1916113"/>
        </p:xfrm>
        <a:graphic>
          <a:graphicData uri="http://schemas.openxmlformats.org/presentationml/2006/ole">
            <p:oleObj spid="_x0000_s90113" name="位图图像" r:id="rId3" imgW="1295238" imgH="1209524" progId="PBrush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804025" y="1844675"/>
          <a:ext cx="2124075" cy="1871663"/>
        </p:xfrm>
        <a:graphic>
          <a:graphicData uri="http://schemas.openxmlformats.org/presentationml/2006/ole">
            <p:oleObj spid="_x0000_s90114" name="位图图像" r:id="rId4" imgW="1333333" imgH="1257476" progId="PBrush">
              <p:embed/>
            </p:oleObj>
          </a:graphicData>
        </a:graphic>
      </p:graphicFrame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437112"/>
            <a:ext cx="4822825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025" y="3789363"/>
            <a:ext cx="19081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948488" y="5373688"/>
            <a:ext cx="1727200" cy="1484312"/>
            <a:chOff x="4377" y="3385"/>
            <a:chExt cx="1088" cy="935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4377" y="3385"/>
              <a:ext cx="1088" cy="726"/>
              <a:chOff x="4377" y="3475"/>
              <a:chExt cx="1088" cy="726"/>
            </a:xfrm>
          </p:grpSpPr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4830" y="3475"/>
                <a:ext cx="137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+</a:t>
                </a: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4377" y="4110"/>
                <a:ext cx="1088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422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604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4786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4967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149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320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22"/>
              <p:cNvSpPr>
                <a:spLocks/>
              </p:cNvSpPr>
              <p:nvPr/>
            </p:nvSpPr>
            <p:spPr bwMode="auto">
              <a:xfrm>
                <a:off x="4967" y="3521"/>
                <a:ext cx="498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23"/>
              <p:cNvSpPr>
                <a:spLocks/>
              </p:cNvSpPr>
              <p:nvPr/>
            </p:nvSpPr>
            <p:spPr bwMode="auto">
              <a:xfrm>
                <a:off x="4830" y="3566"/>
                <a:ext cx="45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24"/>
              <p:cNvSpPr>
                <a:spLocks/>
              </p:cNvSpPr>
              <p:nvPr/>
            </p:nvSpPr>
            <p:spPr bwMode="auto">
              <a:xfrm flipH="1">
                <a:off x="4649" y="3566"/>
                <a:ext cx="36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rc 25"/>
              <p:cNvSpPr>
                <a:spLocks/>
              </p:cNvSpPr>
              <p:nvPr/>
            </p:nvSpPr>
            <p:spPr bwMode="auto">
              <a:xfrm flipH="1">
                <a:off x="4377" y="3543"/>
                <a:ext cx="476" cy="544"/>
              </a:xfrm>
              <a:custGeom>
                <a:avLst/>
                <a:gdLst>
                  <a:gd name="G0" fmla="+- 1304 0 0"/>
                  <a:gd name="G1" fmla="+- 21600 0 0"/>
                  <a:gd name="G2" fmla="+- 21600 0 0"/>
                  <a:gd name="T0" fmla="*/ 0 w 22904"/>
                  <a:gd name="T1" fmla="*/ 39 h 21600"/>
                  <a:gd name="T2" fmla="*/ 22904 w 22904"/>
                  <a:gd name="T3" fmla="*/ 21600 h 21600"/>
                  <a:gd name="T4" fmla="*/ 1304 w 229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904" h="216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</a:path>
                  <a:path w="22904" h="216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  <a:lnTo>
                      <a:pt x="1304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4907" y="3636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4377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4649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528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5465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422" y="4089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点和板间电场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05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536" y="548680"/>
            <a:ext cx="3313112" cy="908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库仑定律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51520" y="1412776"/>
            <a:ext cx="8676456" cy="15081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solidFill>
                  <a:srgbClr val="66FFFF"/>
                </a:solidFill>
                <a:latin typeface="Times New Roman" pitchFamily="18" charset="0"/>
                <a:ea typeface="华文行楷" pitchFamily="2" charset="-122"/>
              </a:rPr>
              <a:t>      </a:t>
            </a:r>
            <a:r>
              <a:rPr kumimoji="1" lang="zh-CN" altLang="en-US" sz="2800" b="1" dirty="0">
                <a:latin typeface="+mn-ea"/>
              </a:rPr>
              <a:t>真空中两个静止点电荷之间的相互作用力，与它们的电荷量的乘积成正比，与它们的距离的二次方成反比，作用力的方向在它们的连线上。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5288" y="2852738"/>
            <a:ext cx="4392612" cy="1655762"/>
            <a:chOff x="431" y="1525"/>
            <a:chExt cx="2767" cy="1043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31" y="1888"/>
              <a:ext cx="998" cy="40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dirty="0">
                  <a:solidFill>
                    <a:srgbClr val="FF6600"/>
                  </a:solidFill>
                  <a:latin typeface="Times New Roman" pitchFamily="18" charset="0"/>
                  <a:ea typeface="华文行楷" pitchFamily="2" charset="-122"/>
                </a:rPr>
                <a:t>大小：</a:t>
              </a:r>
            </a:p>
          </p:txBody>
        </p:sp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1384" y="1525"/>
            <a:ext cx="1814" cy="1043"/>
          </p:xfrm>
          <a:graphic>
            <a:graphicData uri="http://schemas.openxmlformats.org/presentationml/2006/ole">
              <p:oleObj spid="_x0000_s48130" name="Equation" r:id="rId3" imgW="711000" imgH="406080" progId="Equation.DSMT4">
                <p:embed/>
              </p:oleObj>
            </a:graphicData>
          </a:graphic>
        </p:graphicFrame>
      </p:grp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27584" y="4437112"/>
            <a:ext cx="7848872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K</a:t>
            </a:r>
            <a:r>
              <a:rPr kumimoji="1" lang="zh-CN" altLang="en-US" sz="3600" b="1" dirty="0">
                <a:latin typeface="华文新魏" pitchFamily="2" charset="-122"/>
                <a:ea typeface="华文新魏" pitchFamily="2" charset="-122"/>
              </a:rPr>
              <a:t>为静电力常量：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K=9.0×10</a:t>
            </a:r>
            <a:r>
              <a:rPr kumimoji="1" lang="en-US" altLang="zh-CN" sz="3600" b="1" baseline="300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en-US" altLang="zh-CN" sz="3600" b="1" dirty="0">
                <a:latin typeface="Times New Roman"/>
                <a:ea typeface="华文新魏" pitchFamily="2" charset="-122"/>
              </a:rPr>
              <a:t>·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en-US" altLang="zh-CN" sz="3600" b="1" baseline="30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/C</a:t>
            </a:r>
            <a:r>
              <a:rPr kumimoji="1" lang="en-US" altLang="zh-CN" sz="3600" b="1" baseline="30000" dirty="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95536" y="5157192"/>
            <a:ext cx="2016125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方向</a:t>
            </a:r>
            <a:r>
              <a:rPr kumimoji="1" lang="en-US" altLang="zh-CN" sz="3600" b="1" dirty="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kumimoji="1" lang="en-US" altLang="zh-CN" sz="3600" b="1" baseline="30000" dirty="0">
              <a:solidFill>
                <a:srgbClr val="FF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690688" y="5262563"/>
            <a:ext cx="6838950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在两点电荷的连线上</a:t>
            </a:r>
            <a:r>
              <a:rPr kumimoji="1" lang="en-US" altLang="zh-CN" sz="2400" b="1" dirty="0" smtClean="0">
                <a:latin typeface="华文新魏" pitchFamily="2" charset="-122"/>
                <a:ea typeface="华文新魏" pitchFamily="2" charset="-122"/>
              </a:rPr>
              <a:t>, </a:t>
            </a:r>
            <a:r>
              <a:rPr kumimoji="1" lang="zh-CN" altLang="en-US" sz="2400" b="1" dirty="0" smtClean="0">
                <a:latin typeface="华文新魏" pitchFamily="2" charset="-122"/>
                <a:ea typeface="华文新魏" pitchFamily="2" charset="-122"/>
              </a:rPr>
              <a:t>同种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电荷相斥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400" b="1" dirty="0">
                <a:latin typeface="华文新魏" pitchFamily="2" charset="-122"/>
                <a:ea typeface="华文新魏" pitchFamily="2" charset="-122"/>
              </a:rPr>
              <a:t>异种电荷相吸</a:t>
            </a:r>
            <a:r>
              <a:rPr kumimoji="1" lang="en-US" altLang="zh-CN" sz="2400" b="1" dirty="0">
                <a:latin typeface="华文新魏" pitchFamily="2" charset="-122"/>
                <a:ea typeface="华文新魏" pitchFamily="2" charset="-122"/>
              </a:rPr>
              <a:t>.</a:t>
            </a:r>
            <a:endParaRPr kumimoji="1" lang="en-US" altLang="zh-CN" sz="2400" b="1" baseline="30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1520" y="5877272"/>
            <a:ext cx="874871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电荷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间相互作用力叫做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静电力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库仑力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31" grpId="0"/>
      <p:bldP spid="5134" grpId="0"/>
      <p:bldP spid="5135" grpId="0"/>
      <p:bldP spid="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6408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3200" b="1" dirty="0" smtClean="0">
                <a:latin typeface="+mn-ea"/>
              </a:rPr>
              <a:t>C. </a:t>
            </a:r>
            <a:r>
              <a:rPr kumimoji="1" lang="zh-CN" altLang="en-US" sz="3200" b="1" dirty="0" smtClean="0">
                <a:latin typeface="+mn-ea"/>
              </a:rPr>
              <a:t>任意</a:t>
            </a:r>
            <a:r>
              <a:rPr kumimoji="1" lang="zh-CN" altLang="en-US" sz="3200" b="1" dirty="0">
                <a:latin typeface="+mn-ea"/>
              </a:rPr>
              <a:t>两条电场线都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+mn-ea"/>
              </a:rPr>
              <a:t>不相交。</a:t>
            </a:r>
            <a:endParaRPr kumimoji="1" lang="en-US" altLang="zh-CN" sz="3200" b="1" dirty="0">
              <a:latin typeface="+mn-ea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653136"/>
            <a:ext cx="4822825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877050" y="0"/>
          <a:ext cx="2051050" cy="1916113"/>
        </p:xfrm>
        <a:graphic>
          <a:graphicData uri="http://schemas.openxmlformats.org/presentationml/2006/ole">
            <p:oleObj spid="_x0000_s88065" name="位图图像" r:id="rId4" imgW="1295238" imgH="1209524" progId="PBrush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804025" y="1844675"/>
          <a:ext cx="2124075" cy="1871663"/>
        </p:xfrm>
        <a:graphic>
          <a:graphicData uri="http://schemas.openxmlformats.org/presentationml/2006/ole">
            <p:oleObj spid="_x0000_s88066" name="位图图像" r:id="rId5" imgW="1333333" imgH="1257476" progId="PBrush">
              <p:embed/>
            </p:oleObj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025" y="3789363"/>
            <a:ext cx="19081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948488" y="5373688"/>
            <a:ext cx="1727200" cy="1484312"/>
            <a:chOff x="4377" y="3385"/>
            <a:chExt cx="1088" cy="935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4377" y="3385"/>
              <a:ext cx="1088" cy="726"/>
              <a:chOff x="4377" y="3475"/>
              <a:chExt cx="1088" cy="726"/>
            </a:xfrm>
          </p:grpSpPr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>
                <a:off x="4830" y="3475"/>
                <a:ext cx="137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+</a:t>
                </a: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4377" y="4110"/>
                <a:ext cx="1088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422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604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4786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4967" y="4138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149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320" y="4142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22"/>
              <p:cNvSpPr>
                <a:spLocks/>
              </p:cNvSpPr>
              <p:nvPr/>
            </p:nvSpPr>
            <p:spPr bwMode="auto">
              <a:xfrm>
                <a:off x="4967" y="3521"/>
                <a:ext cx="498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23"/>
              <p:cNvSpPr>
                <a:spLocks/>
              </p:cNvSpPr>
              <p:nvPr/>
            </p:nvSpPr>
            <p:spPr bwMode="auto">
              <a:xfrm>
                <a:off x="4830" y="3566"/>
                <a:ext cx="45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24"/>
              <p:cNvSpPr>
                <a:spLocks/>
              </p:cNvSpPr>
              <p:nvPr/>
            </p:nvSpPr>
            <p:spPr bwMode="auto">
              <a:xfrm flipH="1">
                <a:off x="4649" y="3566"/>
                <a:ext cx="363" cy="521"/>
              </a:xfrm>
              <a:custGeom>
                <a:avLst/>
                <a:gdLst>
                  <a:gd name="G0" fmla="+- 0 0 0"/>
                  <a:gd name="G1" fmla="+- 20681 0 0"/>
                  <a:gd name="G2" fmla="+- 21600 0 0"/>
                  <a:gd name="T0" fmla="*/ 6234 w 21600"/>
                  <a:gd name="T1" fmla="*/ 0 h 20681"/>
                  <a:gd name="T2" fmla="*/ 21600 w 21600"/>
                  <a:gd name="T3" fmla="*/ 20681 h 20681"/>
                  <a:gd name="T4" fmla="*/ 0 w 21600"/>
                  <a:gd name="T5" fmla="*/ 20681 h 20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681" fill="none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</a:path>
                  <a:path w="21600" h="20681" stroke="0" extrusionOk="0">
                    <a:moveTo>
                      <a:pt x="6233" y="0"/>
                    </a:moveTo>
                    <a:cubicBezTo>
                      <a:pt x="15356" y="2750"/>
                      <a:pt x="21600" y="11152"/>
                      <a:pt x="21600" y="20681"/>
                    </a:cubicBezTo>
                    <a:lnTo>
                      <a:pt x="0" y="206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rc 25"/>
              <p:cNvSpPr>
                <a:spLocks/>
              </p:cNvSpPr>
              <p:nvPr/>
            </p:nvSpPr>
            <p:spPr bwMode="auto">
              <a:xfrm flipH="1">
                <a:off x="4377" y="3543"/>
                <a:ext cx="476" cy="544"/>
              </a:xfrm>
              <a:custGeom>
                <a:avLst/>
                <a:gdLst>
                  <a:gd name="G0" fmla="+- 1304 0 0"/>
                  <a:gd name="G1" fmla="+- 21600 0 0"/>
                  <a:gd name="G2" fmla="+- 21600 0 0"/>
                  <a:gd name="T0" fmla="*/ 0 w 22904"/>
                  <a:gd name="T1" fmla="*/ 39 h 21600"/>
                  <a:gd name="T2" fmla="*/ 22904 w 22904"/>
                  <a:gd name="T3" fmla="*/ 21600 h 21600"/>
                  <a:gd name="T4" fmla="*/ 1304 w 229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904" h="21600" fill="none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</a:path>
                  <a:path w="22904" h="21600" stroke="0" extrusionOk="0">
                    <a:moveTo>
                      <a:pt x="0" y="39"/>
                    </a:moveTo>
                    <a:cubicBezTo>
                      <a:pt x="434" y="13"/>
                      <a:pt x="869" y="-1"/>
                      <a:pt x="1304" y="0"/>
                    </a:cubicBezTo>
                    <a:cubicBezTo>
                      <a:pt x="13233" y="0"/>
                      <a:pt x="22904" y="9670"/>
                      <a:pt x="22904" y="21600"/>
                    </a:cubicBezTo>
                    <a:lnTo>
                      <a:pt x="1304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4907" y="3636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4377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4649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528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5465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4422" y="4089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点和板间电场</a:t>
              </a: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79512" y="1484784"/>
            <a:ext cx="6408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3200" b="1" dirty="0" smtClean="0">
                <a:latin typeface="+mn-ea"/>
              </a:rPr>
              <a:t>D. </a:t>
            </a:r>
            <a:r>
              <a:rPr kumimoji="1" lang="zh-CN" altLang="en-US" sz="3200" b="1" dirty="0" smtClean="0">
                <a:latin typeface="+mn-ea"/>
              </a:rPr>
              <a:t>电场线是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+mn-ea"/>
              </a:rPr>
              <a:t>假想线</a:t>
            </a:r>
            <a:r>
              <a:rPr kumimoji="1" lang="zh-CN" altLang="en-US" sz="3200" b="1" dirty="0" smtClean="0">
                <a:latin typeface="+mn-ea"/>
              </a:rPr>
              <a:t>，不是真实存在的。</a:t>
            </a:r>
            <a:endParaRPr kumimoji="1" lang="zh-CN" altLang="en-US" sz="3200" b="1" dirty="0">
              <a:latin typeface="+mn-ea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79512" y="2636912"/>
            <a:ext cx="640871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3200" b="1" dirty="0" smtClean="0">
                <a:latin typeface="+mn-ea"/>
              </a:rPr>
              <a:t>E. </a:t>
            </a:r>
            <a:r>
              <a:rPr kumimoji="1" lang="zh-CN" altLang="en-US" sz="3200" b="1" dirty="0" smtClean="0">
                <a:latin typeface="+mn-ea"/>
              </a:rPr>
              <a:t>在电场中可以画出无数条电场线，我们就只画一部分表示就可以了。没有画的地方并不是就没有电场了！</a:t>
            </a:r>
            <a:endParaRPr kumimoji="1"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29" grpId="0" autoUpdateAnimBg="0"/>
      <p:bldP spid="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rgbClr val="FF6600"/>
                </a:solidFill>
                <a:ea typeface="华文新魏" pitchFamily="2" charset="-122"/>
              </a:rPr>
              <a:t>课堂训练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916832"/>
            <a:ext cx="8507413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、关于点电荷的下列说法中正确的是：</a:t>
            </a:r>
          </a:p>
          <a:p>
            <a:pPr>
              <a:buFontTx/>
              <a:buNone/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A .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真正的点电荷是不存在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的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B .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点电荷是一种理想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模型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C .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足够小的电荷就是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点电荷</a:t>
            </a:r>
            <a:endParaRPr kumimoji="1" lang="zh-CN" altLang="en-US" sz="2800" b="1" dirty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D .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一个带电体能否看成点电荷，不是看它的尺寸大小，而是看它的形状和大小对所研究的问题的影响是否可以忽略不计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3568" y="1916832"/>
            <a:ext cx="2089150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rgbClr val="FF0066"/>
                </a:solidFill>
                <a:ea typeface="华文行楷" pitchFamily="2" charset="-122"/>
              </a:rPr>
              <a:t> </a:t>
            </a:r>
            <a:r>
              <a:rPr kumimoji="1" lang="en-US" altLang="zh-CN" sz="7200" b="1" dirty="0">
                <a:solidFill>
                  <a:srgbClr val="FF0066"/>
                </a:solidFill>
              </a:rPr>
              <a:t>√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11560" y="2564904"/>
            <a:ext cx="2089150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rgbClr val="FF0066"/>
                </a:solidFill>
                <a:ea typeface="华文行楷" pitchFamily="2" charset="-122"/>
              </a:rPr>
              <a:t> </a:t>
            </a:r>
            <a:r>
              <a:rPr kumimoji="1" lang="en-US" altLang="zh-CN" sz="7200" b="1" dirty="0">
                <a:solidFill>
                  <a:srgbClr val="FF0066"/>
                </a:solidFill>
              </a:rPr>
              <a:t>√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11560" y="3717032"/>
            <a:ext cx="2089150" cy="1189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rgbClr val="FF0066"/>
                </a:solidFill>
                <a:ea typeface="华文行楷" pitchFamily="2" charset="-122"/>
              </a:rPr>
              <a:t> </a:t>
            </a:r>
            <a:r>
              <a:rPr kumimoji="1" lang="en-US" altLang="zh-CN" sz="7200" b="1" dirty="0">
                <a:solidFill>
                  <a:srgbClr val="FF0066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rgbClr val="FF6600"/>
                </a:solidFill>
                <a:ea typeface="华文新魏" pitchFamily="2" charset="-122"/>
              </a:rPr>
              <a:t>课堂训练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964612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 三个相同的金属小球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，原来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不带电，而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带等量异种电荷，相隔一定距离放置，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之间的静电力为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F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。现将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球分别与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接触后拿开，则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之间的静电力将变为（      ）。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F/2              B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F/4            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  C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F/8               D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3F/8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131840" y="2348880"/>
            <a:ext cx="208915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FFFF"/>
                </a:solidFill>
                <a:ea typeface="华文行楷" pitchFamily="2" charset="-122"/>
              </a:rPr>
              <a:t>        </a:t>
            </a:r>
            <a:r>
              <a:rPr lang="en-US" altLang="zh-CN" sz="4800" b="1" dirty="0">
                <a:solidFill>
                  <a:srgbClr val="FF0066"/>
                </a:solidFill>
                <a:ea typeface="华文行楷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512" y="1484784"/>
            <a:ext cx="8370888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3200" b="1" dirty="0">
                <a:solidFill>
                  <a:srgbClr val="FFFF00"/>
                </a:solidFill>
                <a:latin typeface="宋体" charset="-122"/>
              </a:rPr>
              <a:t>   </a:t>
            </a:r>
            <a:r>
              <a:rPr kumimoji="1" lang="zh-CN" altLang="en-US" sz="2800" b="1" dirty="0" smtClean="0">
                <a:latin typeface="宋体" charset="-122"/>
              </a:rPr>
              <a:t>电场线</a:t>
            </a:r>
            <a:r>
              <a:rPr kumimoji="1" lang="zh-CN" altLang="en-US" sz="2800" b="1" dirty="0">
                <a:latin typeface="宋体" charset="-122"/>
              </a:rPr>
              <a:t>就是检验电荷在电场中的运动轨迹，对吗？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2276475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 smtClean="0">
                <a:latin typeface="宋体" charset="-122"/>
              </a:rPr>
              <a:t>电场线</a:t>
            </a:r>
            <a:r>
              <a:rPr kumimoji="1" lang="zh-CN" altLang="en-US" sz="2800" b="1" dirty="0">
                <a:latin typeface="宋体" charset="-122"/>
              </a:rPr>
              <a:t>是为形象地描述电场而引入的假想曲线，规定电场线上每一点的切线方向与该点的场强方向是一致的，也是正电荷在该点受力产生加速度的方向。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23528" y="378904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kumimoji="1" lang="zh-CN" altLang="en-US" sz="2800" b="1" dirty="0" smtClean="0">
                <a:latin typeface="宋体" charset="-122"/>
              </a:rPr>
              <a:t>运动</a:t>
            </a:r>
            <a:r>
              <a:rPr kumimoji="1" lang="zh-CN" altLang="en-US" sz="2800" b="1" dirty="0">
                <a:latin typeface="宋体" charset="-122"/>
              </a:rPr>
              <a:t>轨迹是带电粒子在电场中实际通过的路径，路径上每点的切线方向为粒子在该点的速度方向。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629816"/>
            <a:ext cx="8229600" cy="6389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anose="020B0503020204020204" pitchFamily="34" charset="-122"/>
                <a:ea typeface="华文新魏" pitchFamily="2" charset="-122"/>
                <a:cs typeface="+mj-cs"/>
              </a:rPr>
              <a:t>课堂训练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微软雅黑" panose="020B0503020204020204" pitchFamily="34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 autoUpdateAnimBg="0"/>
      <p:bldP spid="51203" grpId="0" autoUpdateAnimBg="0"/>
      <p:bldP spid="512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0805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小  结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库仑定律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843808" y="1340768"/>
          <a:ext cx="2000552" cy="1150262"/>
        </p:xfrm>
        <a:graphic>
          <a:graphicData uri="http://schemas.openxmlformats.org/presentationml/2006/ole">
            <p:oleObj spid="_x0000_s79874" name="Equation" r:id="rId3" imgW="711000" imgH="40608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2708920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 smtClean="0"/>
              <a:t>适用条件：①真空；②点电荷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356992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电场强度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271838" y="3573463"/>
          <a:ext cx="1187450" cy="1027112"/>
        </p:xfrm>
        <a:graphic>
          <a:graphicData uri="http://schemas.openxmlformats.org/presentationml/2006/ole">
            <p:oleObj spid="_x0000_s79876" name="Equation" r:id="rId4" imgW="469800" imgH="419040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173413" y="4554190"/>
          <a:ext cx="2798762" cy="1035050"/>
        </p:xfrm>
        <a:graphic>
          <a:graphicData uri="http://schemas.openxmlformats.org/presentationml/2006/ole">
            <p:oleObj spid="_x0000_s79875" name="Equation" r:id="rId5" imgW="1155600" imgH="431640" progId="Equation.DSMT4">
              <p:embed/>
            </p:oleObj>
          </a:graphicData>
        </a:graphic>
      </p:graphicFrame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23528" y="3941276"/>
            <a:ext cx="30963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）定义式：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51520" y="4797152"/>
            <a:ext cx="29803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）点电荷：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5517232"/>
            <a:ext cx="8892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）电场线：为了形象地描述电场而作的一些假想线。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79877" grpId="0"/>
      <p:bldP spid="79878" grpId="0"/>
      <p:bldP spid="798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620688"/>
            <a:ext cx="3313112" cy="908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说明：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23528" y="1484784"/>
            <a:ext cx="763270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）适用范围</a:t>
            </a:r>
            <a:r>
              <a:rPr kumimoji="1"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843808" y="2348880"/>
            <a:ext cx="2808287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A.</a:t>
            </a:r>
            <a:r>
              <a:rPr kumimoji="1" lang="zh-CN" altLang="en-US" sz="3600" b="1" dirty="0">
                <a:latin typeface="华文新魏" pitchFamily="2" charset="-122"/>
                <a:ea typeface="华文新魏" pitchFamily="2" charset="-122"/>
              </a:rPr>
              <a:t>真空中；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363170" y="2348880"/>
            <a:ext cx="2881313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B.</a:t>
            </a:r>
            <a:r>
              <a:rPr kumimoji="1" lang="zh-CN" altLang="en-US" sz="3600" b="1" dirty="0">
                <a:latin typeface="华文新魏" pitchFamily="2" charset="-122"/>
                <a:ea typeface="华文新魏" pitchFamily="2" charset="-122"/>
              </a:rPr>
              <a:t>点电荷</a:t>
            </a:r>
            <a:r>
              <a:rPr kumimoji="1" lang="en-US" altLang="zh-CN" sz="3600" b="1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11560" y="3645867"/>
            <a:ext cx="6480720" cy="1008063"/>
          </a:xfrm>
          <a:prstGeom prst="wedgeRoundRectCallout">
            <a:avLst>
              <a:gd name="adj1" fmla="val -9"/>
              <a:gd name="adj2" fmla="val -123699"/>
              <a:gd name="adj3" fmla="val 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800" b="1">
                <a:ea typeface="楷体_GB2312" pitchFamily="49" charset="-122"/>
              </a:rPr>
              <a:t>在空气中的结果与真空中相差很小，</a:t>
            </a:r>
          </a:p>
          <a:p>
            <a:pPr algn="ctr"/>
            <a:r>
              <a:rPr kumimoji="1" lang="zh-CN" altLang="en-US" sz="2800" b="1">
                <a:ea typeface="楷体_GB2312" pitchFamily="49" charset="-122"/>
              </a:rPr>
              <a:t>因此在空气中也可使用真空中的公式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/>
      <p:bldP spid="20497" grpId="0"/>
      <p:bldP spid="204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1520" y="692696"/>
            <a:ext cx="352839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(2)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点电荷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0825" y="1404937"/>
            <a:ext cx="8893175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809625"/>
            <a:r>
              <a:rPr kumimoji="1" lang="en-US" altLang="zh-CN" sz="3200" b="1" dirty="0" smtClean="0">
                <a:latin typeface="+mn-ea"/>
              </a:rPr>
              <a:t>A.</a:t>
            </a:r>
            <a:r>
              <a:rPr kumimoji="1" lang="zh-CN" altLang="en-US" sz="3200" b="1" dirty="0" smtClean="0">
                <a:latin typeface="+mn-ea"/>
              </a:rPr>
              <a:t>在</a:t>
            </a:r>
            <a:r>
              <a:rPr kumimoji="1" lang="zh-CN" altLang="en-US" sz="3200" b="1" dirty="0">
                <a:latin typeface="+mn-ea"/>
              </a:rPr>
              <a:t>研究带电体间的相互作用时，如果带电体本身的线度远小于它们之间的距离．带电体本身的大小，</a:t>
            </a:r>
            <a:r>
              <a:rPr kumimoji="1" lang="zh-CN" altLang="en-US" sz="3200" b="1" dirty="0" smtClean="0">
                <a:latin typeface="+mn-ea"/>
              </a:rPr>
              <a:t>对所</a:t>
            </a:r>
            <a:r>
              <a:rPr kumimoji="1" lang="zh-CN" altLang="en-US" sz="3200" b="1" dirty="0">
                <a:latin typeface="+mn-ea"/>
              </a:rPr>
              <a:t>讨论的问题影响甚小</a:t>
            </a:r>
            <a:r>
              <a:rPr kumimoji="1" lang="zh-CN" altLang="en-US" sz="3200" b="1" dirty="0" smtClean="0">
                <a:latin typeface="+mn-ea"/>
              </a:rPr>
              <a:t>，可</a:t>
            </a:r>
            <a:r>
              <a:rPr kumimoji="1" lang="zh-CN" altLang="en-US" sz="3200" b="1" dirty="0">
                <a:latin typeface="+mn-ea"/>
              </a:rPr>
              <a:t>把带电体视为一几何点，并称它为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点电荷</a:t>
            </a:r>
            <a:r>
              <a:rPr kumimoji="1" lang="zh-CN" altLang="en-US" sz="3200" b="1" dirty="0">
                <a:latin typeface="+mn-ea"/>
              </a:rPr>
              <a:t>。</a:t>
            </a:r>
          </a:p>
          <a:p>
            <a:pPr indent="809625"/>
            <a:r>
              <a:rPr kumimoji="1" lang="en-US" altLang="zh-CN" sz="3200" b="1" dirty="0" smtClean="0">
                <a:latin typeface="+mn-ea"/>
              </a:rPr>
              <a:t>B.</a:t>
            </a:r>
            <a:r>
              <a:rPr kumimoji="1" lang="zh-CN" altLang="en-US" sz="3200" b="1" dirty="0" smtClean="0">
                <a:latin typeface="+mn-ea"/>
              </a:rPr>
              <a:t>点电荷</a:t>
            </a:r>
            <a:r>
              <a:rPr kumimoji="1" lang="zh-CN" altLang="en-US" sz="3200" b="1" dirty="0">
                <a:latin typeface="+mn-ea"/>
              </a:rPr>
              <a:t>是实际带电体在一定条件下的抽象，是为了简化某些问题的讨论而引进的一个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理想化的模型</a:t>
            </a:r>
            <a:r>
              <a:rPr kumimoji="1" lang="zh-CN" altLang="en-US" sz="3200" b="1" dirty="0">
                <a:latin typeface="+mn-ea"/>
              </a:rPr>
              <a:t>。</a:t>
            </a:r>
          </a:p>
          <a:p>
            <a:pPr indent="809625"/>
            <a:r>
              <a:rPr kumimoji="1" lang="en-US" altLang="zh-CN" sz="3200" b="1" dirty="0" smtClean="0">
                <a:latin typeface="+mn-ea"/>
              </a:rPr>
              <a:t>C.</a:t>
            </a:r>
            <a:r>
              <a:rPr kumimoji="1" lang="zh-CN" altLang="en-US" sz="3200" b="1" dirty="0" smtClean="0">
                <a:latin typeface="+mn-ea"/>
              </a:rPr>
              <a:t>点电荷</a:t>
            </a:r>
            <a:r>
              <a:rPr kumimoji="1" lang="zh-CN" altLang="en-US" sz="3200" b="1" dirty="0">
                <a:latin typeface="+mn-ea"/>
              </a:rPr>
              <a:t>本身的线度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不一定很小</a:t>
            </a:r>
            <a:r>
              <a:rPr kumimoji="1" lang="zh-CN" altLang="en-US" sz="3200" b="1" dirty="0">
                <a:latin typeface="+mn-ea"/>
              </a:rPr>
              <a:t>，它所带的电量也可以很大。点电荷这个概念与力学中的“质点”类似。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51520" y="836712"/>
            <a:ext cx="763270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）静电力常量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987824" y="1628800"/>
            <a:ext cx="5544616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k=9.0×10</a:t>
            </a:r>
            <a:r>
              <a:rPr kumimoji="1" lang="en-US" altLang="zh-CN" sz="3600" b="1" baseline="30000" dirty="0" smtClean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1" lang="en-US" altLang="zh-CN" sz="3600" b="1" dirty="0" smtClean="0">
                <a:latin typeface="Times New Roman"/>
                <a:ea typeface="华文新魏" pitchFamily="2" charset="-122"/>
              </a:rPr>
              <a:t>·</a:t>
            </a: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1" lang="en-US" altLang="zh-CN" sz="3600" b="1" baseline="30000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sz="3600" b="1" dirty="0" smtClean="0">
                <a:latin typeface="华文新魏" pitchFamily="2" charset="-122"/>
                <a:ea typeface="华文新魏" pitchFamily="2" charset="-122"/>
              </a:rPr>
              <a:t>/C</a:t>
            </a:r>
            <a:r>
              <a:rPr kumimoji="1" lang="en-US" altLang="zh-CN" sz="3600" b="1" baseline="30000" dirty="0" smtClean="0">
                <a:latin typeface="华文新魏" pitchFamily="2" charset="-122"/>
                <a:ea typeface="华文新魏" pitchFamily="2" charset="-122"/>
              </a:rPr>
              <a:t>2</a:t>
            </a:r>
            <a:endParaRPr kumimoji="1" lang="en-US" altLang="zh-CN" sz="3600" b="1" baseline="30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9552" y="2348880"/>
            <a:ext cx="7848872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latin typeface="华文新魏" pitchFamily="2" charset="-122"/>
                <a:ea typeface="华文新魏" pitchFamily="2" charset="-122"/>
              </a:rPr>
              <a:t>常常写成</a:t>
            </a:r>
            <a:endParaRPr kumimoji="1" lang="en-US" altLang="zh-CN" sz="3600" b="1" baseline="300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7864" y="2420889"/>
          <a:ext cx="1962919" cy="1441242"/>
        </p:xfrm>
        <a:graphic>
          <a:graphicData uri="http://schemas.openxmlformats.org/presentationml/2006/ole">
            <p:oleObj spid="_x0000_s49154" name="Equation" r:id="rId3" imgW="609480" imgH="44424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699792" y="3933056"/>
          <a:ext cx="5753707" cy="1103349"/>
        </p:xfrm>
        <a:graphic>
          <a:graphicData uri="http://schemas.openxmlformats.org/presentationml/2006/ole">
            <p:oleObj spid="_x0000_s49155" name="Equation" r:id="rId4" imgW="2133360" imgH="406080" progId="Equation.DSMT4">
              <p:embed/>
            </p:oleObj>
          </a:graphicData>
        </a:graphic>
      </p:graphicFrame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899592" y="5301208"/>
            <a:ext cx="3888432" cy="576063"/>
          </a:xfrm>
          <a:prstGeom prst="wedgeRoundRectCallout">
            <a:avLst>
              <a:gd name="adj1" fmla="val -9"/>
              <a:gd name="adj2" fmla="val -123699"/>
              <a:gd name="adj3" fmla="val 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800" b="1" dirty="0" smtClean="0">
                <a:ea typeface="楷体_GB2312" pitchFamily="49" charset="-122"/>
              </a:rPr>
              <a:t>真空中的介电常数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860032" y="5805264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868144" y="5120426"/>
          <a:ext cx="3009156" cy="1737574"/>
        </p:xfrm>
        <a:graphic>
          <a:graphicData uri="http://schemas.openxmlformats.org/presentationml/2006/ole">
            <p:oleObj spid="_x0000_s49156" name="Equation" r:id="rId5" imgW="7743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987425"/>
            <a:r>
              <a:rPr lang="zh-CN" altLang="en-US" sz="3600" b="1" dirty="0"/>
              <a:t>一般带电体受到的</a:t>
            </a:r>
            <a:r>
              <a:rPr lang="zh-CN" altLang="en-US" sz="3600" b="1" dirty="0" smtClean="0"/>
              <a:t>重力通常</a:t>
            </a:r>
            <a:r>
              <a:rPr lang="zh-CN" altLang="en-US" sz="3600" b="1" dirty="0"/>
              <a:t>都比较</a:t>
            </a:r>
            <a:r>
              <a:rPr lang="zh-CN" altLang="en-US" sz="3600" b="1" dirty="0" smtClean="0"/>
              <a:t>大，所以在电场中重力不能被忽略。</a:t>
            </a:r>
            <a:endParaRPr lang="en-US" altLang="zh-CN" sz="3600" b="1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536" y="2924944"/>
            <a:ext cx="828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987425"/>
            <a:r>
              <a:rPr lang="zh-CN" altLang="en-US" sz="3600" b="1" dirty="0"/>
              <a:t>而基本粒子像电子、质子、原子核等</a:t>
            </a:r>
            <a:r>
              <a:rPr lang="en-US" altLang="zh-CN" sz="3600" b="1" dirty="0"/>
              <a:t>,</a:t>
            </a:r>
            <a:r>
              <a:rPr lang="zh-CN" altLang="en-US" sz="3600" b="1" dirty="0"/>
              <a:t>因为其本身质量非常</a:t>
            </a:r>
            <a:r>
              <a:rPr lang="zh-CN" altLang="en-US" sz="3600" b="1" dirty="0" smtClean="0"/>
              <a:t>小，基本粒子</a:t>
            </a:r>
            <a:r>
              <a:rPr lang="zh-CN" altLang="en-US" sz="3600" b="1" dirty="0"/>
              <a:t>受到重力往往也很</a:t>
            </a:r>
            <a:r>
              <a:rPr lang="zh-CN" altLang="en-US" sz="3600" b="1" dirty="0" smtClean="0"/>
              <a:t>小，所以在电场中基本粒子的重力往往</a:t>
            </a:r>
            <a:r>
              <a:rPr lang="zh-CN" altLang="en-US" sz="3600" b="1" dirty="0"/>
              <a:t>可忽略</a:t>
            </a:r>
            <a:r>
              <a:rPr lang="zh-CN" altLang="en-US" sz="3600" b="1" dirty="0" smtClean="0"/>
              <a:t>不计。</a:t>
            </a:r>
            <a:endParaRPr lang="en-US" altLang="zh-CN" sz="3600" b="1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836712"/>
            <a:ext cx="763270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）带电体的重力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536" y="548680"/>
            <a:ext cx="3313112" cy="908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电场</a:t>
            </a:r>
          </a:p>
        </p:txBody>
      </p:sp>
      <p:grpSp>
        <p:nvGrpSpPr>
          <p:cNvPr id="10" name="xjhrw12"/>
          <p:cNvGrpSpPr>
            <a:grpSpLocks noChangeAspect="1"/>
          </p:cNvGrpSpPr>
          <p:nvPr/>
        </p:nvGrpSpPr>
        <p:grpSpPr bwMode="auto">
          <a:xfrm>
            <a:off x="683568" y="1700808"/>
            <a:ext cx="1216620" cy="1507912"/>
            <a:chOff x="1792" y="1443"/>
            <a:chExt cx="5177" cy="6422"/>
          </a:xfrm>
        </p:grpSpPr>
        <p:sp>
          <p:nvSpPr>
            <p:cNvPr id="11" name="Freeform 15"/>
            <p:cNvSpPr>
              <a:spLocks noChangeAspect="1"/>
            </p:cNvSpPr>
            <p:nvPr/>
          </p:nvSpPr>
          <p:spPr bwMode="auto">
            <a:xfrm>
              <a:off x="3157" y="2670"/>
              <a:ext cx="1150" cy="838"/>
            </a:xfrm>
            <a:custGeom>
              <a:avLst/>
              <a:gdLst>
                <a:gd name="T0" fmla="*/ 852 w 1150"/>
                <a:gd name="T1" fmla="*/ 0 h 838"/>
                <a:gd name="T2" fmla="*/ 672 w 1150"/>
                <a:gd name="T3" fmla="*/ 105 h 838"/>
                <a:gd name="T4" fmla="*/ 525 w 1150"/>
                <a:gd name="T5" fmla="*/ 128 h 838"/>
                <a:gd name="T6" fmla="*/ 380 w 1150"/>
                <a:gd name="T7" fmla="*/ 288 h 838"/>
                <a:gd name="T8" fmla="*/ 335 w 1150"/>
                <a:gd name="T9" fmla="*/ 350 h 838"/>
                <a:gd name="T10" fmla="*/ 320 w 1150"/>
                <a:gd name="T11" fmla="*/ 403 h 838"/>
                <a:gd name="T12" fmla="*/ 300 w 1150"/>
                <a:gd name="T13" fmla="*/ 458 h 838"/>
                <a:gd name="T14" fmla="*/ 262 w 1150"/>
                <a:gd name="T15" fmla="*/ 518 h 838"/>
                <a:gd name="T16" fmla="*/ 210 w 1150"/>
                <a:gd name="T17" fmla="*/ 550 h 838"/>
                <a:gd name="T18" fmla="*/ 122 w 1150"/>
                <a:gd name="T19" fmla="*/ 565 h 838"/>
                <a:gd name="T20" fmla="*/ 0 w 1150"/>
                <a:gd name="T21" fmla="*/ 565 h 838"/>
                <a:gd name="T22" fmla="*/ 97 w 1150"/>
                <a:gd name="T23" fmla="*/ 838 h 838"/>
                <a:gd name="T24" fmla="*/ 437 w 1150"/>
                <a:gd name="T25" fmla="*/ 838 h 838"/>
                <a:gd name="T26" fmla="*/ 485 w 1150"/>
                <a:gd name="T27" fmla="*/ 743 h 838"/>
                <a:gd name="T28" fmla="*/ 492 w 1150"/>
                <a:gd name="T29" fmla="*/ 703 h 838"/>
                <a:gd name="T30" fmla="*/ 710 w 1150"/>
                <a:gd name="T31" fmla="*/ 430 h 838"/>
                <a:gd name="T32" fmla="*/ 792 w 1150"/>
                <a:gd name="T33" fmla="*/ 393 h 838"/>
                <a:gd name="T34" fmla="*/ 835 w 1150"/>
                <a:gd name="T35" fmla="*/ 358 h 838"/>
                <a:gd name="T36" fmla="*/ 895 w 1150"/>
                <a:gd name="T37" fmla="*/ 370 h 838"/>
                <a:gd name="T38" fmla="*/ 990 w 1150"/>
                <a:gd name="T39" fmla="*/ 370 h 838"/>
                <a:gd name="T40" fmla="*/ 1150 w 1150"/>
                <a:gd name="T41" fmla="*/ 363 h 838"/>
                <a:gd name="T42" fmla="*/ 1142 w 1150"/>
                <a:gd name="T43" fmla="*/ 105 h 838"/>
                <a:gd name="T44" fmla="*/ 852 w 1150"/>
                <a:gd name="T45" fmla="*/ 0 h 8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50"/>
                <a:gd name="T70" fmla="*/ 0 h 838"/>
                <a:gd name="T71" fmla="*/ 1150 w 1150"/>
                <a:gd name="T72" fmla="*/ 838 h 8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50" h="838">
                  <a:moveTo>
                    <a:pt x="852" y="0"/>
                  </a:moveTo>
                  <a:lnTo>
                    <a:pt x="672" y="105"/>
                  </a:lnTo>
                  <a:lnTo>
                    <a:pt x="525" y="128"/>
                  </a:lnTo>
                  <a:lnTo>
                    <a:pt x="380" y="288"/>
                  </a:lnTo>
                  <a:lnTo>
                    <a:pt x="335" y="350"/>
                  </a:lnTo>
                  <a:lnTo>
                    <a:pt x="320" y="403"/>
                  </a:lnTo>
                  <a:lnTo>
                    <a:pt x="300" y="458"/>
                  </a:lnTo>
                  <a:lnTo>
                    <a:pt x="262" y="518"/>
                  </a:lnTo>
                  <a:lnTo>
                    <a:pt x="210" y="550"/>
                  </a:lnTo>
                  <a:lnTo>
                    <a:pt x="122" y="565"/>
                  </a:lnTo>
                  <a:lnTo>
                    <a:pt x="0" y="565"/>
                  </a:lnTo>
                  <a:lnTo>
                    <a:pt x="97" y="838"/>
                  </a:lnTo>
                  <a:lnTo>
                    <a:pt x="437" y="838"/>
                  </a:lnTo>
                  <a:lnTo>
                    <a:pt x="485" y="743"/>
                  </a:lnTo>
                  <a:lnTo>
                    <a:pt x="492" y="703"/>
                  </a:lnTo>
                  <a:lnTo>
                    <a:pt x="710" y="430"/>
                  </a:lnTo>
                  <a:lnTo>
                    <a:pt x="792" y="393"/>
                  </a:lnTo>
                  <a:lnTo>
                    <a:pt x="835" y="358"/>
                  </a:lnTo>
                  <a:lnTo>
                    <a:pt x="895" y="370"/>
                  </a:lnTo>
                  <a:lnTo>
                    <a:pt x="990" y="370"/>
                  </a:lnTo>
                  <a:lnTo>
                    <a:pt x="1150" y="363"/>
                  </a:lnTo>
                  <a:lnTo>
                    <a:pt x="1142" y="105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 noChangeAspect="1"/>
            </p:cNvSpPr>
            <p:nvPr/>
          </p:nvSpPr>
          <p:spPr bwMode="auto">
            <a:xfrm>
              <a:off x="5542" y="6238"/>
              <a:ext cx="710" cy="1297"/>
            </a:xfrm>
            <a:custGeom>
              <a:avLst/>
              <a:gdLst>
                <a:gd name="T0" fmla="*/ 75 w 710"/>
                <a:gd name="T1" fmla="*/ 0 h 1297"/>
                <a:gd name="T2" fmla="*/ 45 w 710"/>
                <a:gd name="T3" fmla="*/ 32 h 1297"/>
                <a:gd name="T4" fmla="*/ 27 w 710"/>
                <a:gd name="T5" fmla="*/ 90 h 1297"/>
                <a:gd name="T6" fmla="*/ 7 w 710"/>
                <a:gd name="T7" fmla="*/ 170 h 1297"/>
                <a:gd name="T8" fmla="*/ 0 w 710"/>
                <a:gd name="T9" fmla="*/ 297 h 1297"/>
                <a:gd name="T10" fmla="*/ 7 w 710"/>
                <a:gd name="T11" fmla="*/ 460 h 1297"/>
                <a:gd name="T12" fmla="*/ 42 w 710"/>
                <a:gd name="T13" fmla="*/ 500 h 1297"/>
                <a:gd name="T14" fmla="*/ 75 w 710"/>
                <a:gd name="T15" fmla="*/ 522 h 1297"/>
                <a:gd name="T16" fmla="*/ 152 w 710"/>
                <a:gd name="T17" fmla="*/ 747 h 1297"/>
                <a:gd name="T18" fmla="*/ 275 w 710"/>
                <a:gd name="T19" fmla="*/ 1052 h 1297"/>
                <a:gd name="T20" fmla="*/ 305 w 710"/>
                <a:gd name="T21" fmla="*/ 1232 h 1297"/>
                <a:gd name="T22" fmla="*/ 507 w 710"/>
                <a:gd name="T23" fmla="*/ 1297 h 1297"/>
                <a:gd name="T24" fmla="*/ 710 w 710"/>
                <a:gd name="T25" fmla="*/ 1112 h 1297"/>
                <a:gd name="T26" fmla="*/ 657 w 710"/>
                <a:gd name="T27" fmla="*/ 507 h 1297"/>
                <a:gd name="T28" fmla="*/ 675 w 710"/>
                <a:gd name="T29" fmla="*/ 482 h 1297"/>
                <a:gd name="T30" fmla="*/ 687 w 710"/>
                <a:gd name="T31" fmla="*/ 445 h 1297"/>
                <a:gd name="T32" fmla="*/ 690 w 710"/>
                <a:gd name="T33" fmla="*/ 350 h 1297"/>
                <a:gd name="T34" fmla="*/ 680 w 710"/>
                <a:gd name="T35" fmla="*/ 275 h 1297"/>
                <a:gd name="T36" fmla="*/ 650 w 710"/>
                <a:gd name="T37" fmla="*/ 162 h 1297"/>
                <a:gd name="T38" fmla="*/ 585 w 710"/>
                <a:gd name="T39" fmla="*/ 2 h 1297"/>
                <a:gd name="T40" fmla="*/ 460 w 710"/>
                <a:gd name="T41" fmla="*/ 22 h 1297"/>
                <a:gd name="T42" fmla="*/ 360 w 710"/>
                <a:gd name="T43" fmla="*/ 47 h 1297"/>
                <a:gd name="T44" fmla="*/ 285 w 710"/>
                <a:gd name="T45" fmla="*/ 60 h 1297"/>
                <a:gd name="T46" fmla="*/ 190 w 710"/>
                <a:gd name="T47" fmla="*/ 55 h 1297"/>
                <a:gd name="T48" fmla="*/ 75 w 710"/>
                <a:gd name="T49" fmla="*/ 0 h 12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10"/>
                <a:gd name="T76" fmla="*/ 0 h 1297"/>
                <a:gd name="T77" fmla="*/ 710 w 710"/>
                <a:gd name="T78" fmla="*/ 1297 h 129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10" h="1297">
                  <a:moveTo>
                    <a:pt x="75" y="0"/>
                  </a:moveTo>
                  <a:lnTo>
                    <a:pt x="45" y="32"/>
                  </a:lnTo>
                  <a:lnTo>
                    <a:pt x="27" y="90"/>
                  </a:lnTo>
                  <a:lnTo>
                    <a:pt x="7" y="170"/>
                  </a:lnTo>
                  <a:lnTo>
                    <a:pt x="0" y="297"/>
                  </a:lnTo>
                  <a:lnTo>
                    <a:pt x="7" y="460"/>
                  </a:lnTo>
                  <a:lnTo>
                    <a:pt x="42" y="500"/>
                  </a:lnTo>
                  <a:lnTo>
                    <a:pt x="75" y="522"/>
                  </a:lnTo>
                  <a:lnTo>
                    <a:pt x="152" y="747"/>
                  </a:lnTo>
                  <a:lnTo>
                    <a:pt x="275" y="1052"/>
                  </a:lnTo>
                  <a:lnTo>
                    <a:pt x="305" y="1232"/>
                  </a:lnTo>
                  <a:lnTo>
                    <a:pt x="507" y="1297"/>
                  </a:lnTo>
                  <a:lnTo>
                    <a:pt x="710" y="1112"/>
                  </a:lnTo>
                  <a:lnTo>
                    <a:pt x="657" y="507"/>
                  </a:lnTo>
                  <a:lnTo>
                    <a:pt x="675" y="482"/>
                  </a:lnTo>
                  <a:lnTo>
                    <a:pt x="687" y="445"/>
                  </a:lnTo>
                  <a:lnTo>
                    <a:pt x="690" y="350"/>
                  </a:lnTo>
                  <a:lnTo>
                    <a:pt x="680" y="275"/>
                  </a:lnTo>
                  <a:lnTo>
                    <a:pt x="650" y="162"/>
                  </a:lnTo>
                  <a:lnTo>
                    <a:pt x="585" y="2"/>
                  </a:lnTo>
                  <a:lnTo>
                    <a:pt x="460" y="22"/>
                  </a:lnTo>
                  <a:lnTo>
                    <a:pt x="360" y="47"/>
                  </a:lnTo>
                  <a:lnTo>
                    <a:pt x="285" y="60"/>
                  </a:lnTo>
                  <a:lnTo>
                    <a:pt x="190" y="5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ChangeAspect="1"/>
            </p:cNvSpPr>
            <p:nvPr/>
          </p:nvSpPr>
          <p:spPr bwMode="auto">
            <a:xfrm>
              <a:off x="2389" y="4928"/>
              <a:ext cx="743" cy="945"/>
            </a:xfrm>
            <a:custGeom>
              <a:avLst/>
              <a:gdLst>
                <a:gd name="T0" fmla="*/ 43 w 743"/>
                <a:gd name="T1" fmla="*/ 392 h 945"/>
                <a:gd name="T2" fmla="*/ 185 w 743"/>
                <a:gd name="T3" fmla="*/ 582 h 945"/>
                <a:gd name="T4" fmla="*/ 185 w 743"/>
                <a:gd name="T5" fmla="*/ 665 h 945"/>
                <a:gd name="T6" fmla="*/ 198 w 743"/>
                <a:gd name="T7" fmla="*/ 715 h 945"/>
                <a:gd name="T8" fmla="*/ 283 w 743"/>
                <a:gd name="T9" fmla="*/ 870 h 945"/>
                <a:gd name="T10" fmla="*/ 313 w 743"/>
                <a:gd name="T11" fmla="*/ 907 h 945"/>
                <a:gd name="T12" fmla="*/ 355 w 743"/>
                <a:gd name="T13" fmla="*/ 937 h 945"/>
                <a:gd name="T14" fmla="*/ 445 w 743"/>
                <a:gd name="T15" fmla="*/ 945 h 945"/>
                <a:gd name="T16" fmla="*/ 735 w 743"/>
                <a:gd name="T17" fmla="*/ 512 h 945"/>
                <a:gd name="T18" fmla="*/ 743 w 743"/>
                <a:gd name="T19" fmla="*/ 422 h 945"/>
                <a:gd name="T20" fmla="*/ 743 w 743"/>
                <a:gd name="T21" fmla="*/ 387 h 945"/>
                <a:gd name="T22" fmla="*/ 735 w 743"/>
                <a:gd name="T23" fmla="*/ 370 h 945"/>
                <a:gd name="T24" fmla="*/ 720 w 743"/>
                <a:gd name="T25" fmla="*/ 337 h 945"/>
                <a:gd name="T26" fmla="*/ 573 w 743"/>
                <a:gd name="T27" fmla="*/ 212 h 945"/>
                <a:gd name="T28" fmla="*/ 535 w 743"/>
                <a:gd name="T29" fmla="*/ 210 h 945"/>
                <a:gd name="T30" fmla="*/ 463 w 743"/>
                <a:gd name="T31" fmla="*/ 205 h 945"/>
                <a:gd name="T32" fmla="*/ 313 w 743"/>
                <a:gd name="T33" fmla="*/ 0 h 945"/>
                <a:gd name="T34" fmla="*/ 0 w 743"/>
                <a:gd name="T35" fmla="*/ 227 h 945"/>
                <a:gd name="T36" fmla="*/ 43 w 743"/>
                <a:gd name="T37" fmla="*/ 392 h 9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43"/>
                <a:gd name="T58" fmla="*/ 0 h 945"/>
                <a:gd name="T59" fmla="*/ 743 w 743"/>
                <a:gd name="T60" fmla="*/ 945 h 9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43" h="945">
                  <a:moveTo>
                    <a:pt x="43" y="392"/>
                  </a:moveTo>
                  <a:lnTo>
                    <a:pt x="185" y="582"/>
                  </a:lnTo>
                  <a:lnTo>
                    <a:pt x="185" y="665"/>
                  </a:lnTo>
                  <a:lnTo>
                    <a:pt x="198" y="715"/>
                  </a:lnTo>
                  <a:lnTo>
                    <a:pt x="283" y="870"/>
                  </a:lnTo>
                  <a:lnTo>
                    <a:pt x="313" y="907"/>
                  </a:lnTo>
                  <a:lnTo>
                    <a:pt x="355" y="937"/>
                  </a:lnTo>
                  <a:lnTo>
                    <a:pt x="445" y="945"/>
                  </a:lnTo>
                  <a:lnTo>
                    <a:pt x="735" y="512"/>
                  </a:lnTo>
                  <a:lnTo>
                    <a:pt x="743" y="422"/>
                  </a:lnTo>
                  <a:lnTo>
                    <a:pt x="743" y="387"/>
                  </a:lnTo>
                  <a:lnTo>
                    <a:pt x="735" y="370"/>
                  </a:lnTo>
                  <a:lnTo>
                    <a:pt x="720" y="337"/>
                  </a:lnTo>
                  <a:lnTo>
                    <a:pt x="573" y="212"/>
                  </a:lnTo>
                  <a:lnTo>
                    <a:pt x="535" y="210"/>
                  </a:lnTo>
                  <a:lnTo>
                    <a:pt x="463" y="205"/>
                  </a:lnTo>
                  <a:lnTo>
                    <a:pt x="313" y="0"/>
                  </a:lnTo>
                  <a:lnTo>
                    <a:pt x="0" y="227"/>
                  </a:lnTo>
                  <a:lnTo>
                    <a:pt x="43" y="39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 noChangeAspect="1"/>
            </p:cNvSpPr>
            <p:nvPr/>
          </p:nvSpPr>
          <p:spPr bwMode="auto">
            <a:xfrm>
              <a:off x="1792" y="4718"/>
              <a:ext cx="1095" cy="580"/>
            </a:xfrm>
            <a:custGeom>
              <a:avLst/>
              <a:gdLst>
                <a:gd name="T0" fmla="*/ 95 w 1095"/>
                <a:gd name="T1" fmla="*/ 580 h 580"/>
                <a:gd name="T2" fmla="*/ 37 w 1095"/>
                <a:gd name="T3" fmla="*/ 580 h 580"/>
                <a:gd name="T4" fmla="*/ 27 w 1095"/>
                <a:gd name="T5" fmla="*/ 572 h 580"/>
                <a:gd name="T6" fmla="*/ 7 w 1095"/>
                <a:gd name="T7" fmla="*/ 552 h 580"/>
                <a:gd name="T8" fmla="*/ 0 w 1095"/>
                <a:gd name="T9" fmla="*/ 527 h 580"/>
                <a:gd name="T10" fmla="*/ 5 w 1095"/>
                <a:gd name="T11" fmla="*/ 492 h 580"/>
                <a:gd name="T12" fmla="*/ 20 w 1095"/>
                <a:gd name="T13" fmla="*/ 460 h 580"/>
                <a:gd name="T14" fmla="*/ 57 w 1095"/>
                <a:gd name="T15" fmla="*/ 390 h 580"/>
                <a:gd name="T16" fmla="*/ 95 w 1095"/>
                <a:gd name="T17" fmla="*/ 342 h 580"/>
                <a:gd name="T18" fmla="*/ 147 w 1095"/>
                <a:gd name="T19" fmla="*/ 270 h 580"/>
                <a:gd name="T20" fmla="*/ 202 w 1095"/>
                <a:gd name="T21" fmla="*/ 215 h 580"/>
                <a:gd name="T22" fmla="*/ 320 w 1095"/>
                <a:gd name="T23" fmla="*/ 122 h 580"/>
                <a:gd name="T24" fmla="*/ 400 w 1095"/>
                <a:gd name="T25" fmla="*/ 92 h 580"/>
                <a:gd name="T26" fmla="*/ 452 w 1095"/>
                <a:gd name="T27" fmla="*/ 90 h 580"/>
                <a:gd name="T28" fmla="*/ 607 w 1095"/>
                <a:gd name="T29" fmla="*/ 82 h 580"/>
                <a:gd name="T30" fmla="*/ 752 w 1095"/>
                <a:gd name="T31" fmla="*/ 37 h 580"/>
                <a:gd name="T32" fmla="*/ 832 w 1095"/>
                <a:gd name="T33" fmla="*/ 0 h 580"/>
                <a:gd name="T34" fmla="*/ 1025 w 1095"/>
                <a:gd name="T35" fmla="*/ 0 h 580"/>
                <a:gd name="T36" fmla="*/ 1057 w 1095"/>
                <a:gd name="T37" fmla="*/ 22 h 580"/>
                <a:gd name="T38" fmla="*/ 1080 w 1095"/>
                <a:gd name="T39" fmla="*/ 52 h 580"/>
                <a:gd name="T40" fmla="*/ 1092 w 1095"/>
                <a:gd name="T41" fmla="*/ 85 h 580"/>
                <a:gd name="T42" fmla="*/ 1095 w 1095"/>
                <a:gd name="T43" fmla="*/ 150 h 580"/>
                <a:gd name="T44" fmla="*/ 1087 w 1095"/>
                <a:gd name="T45" fmla="*/ 195 h 580"/>
                <a:gd name="T46" fmla="*/ 1070 w 1095"/>
                <a:gd name="T47" fmla="*/ 215 h 580"/>
                <a:gd name="T48" fmla="*/ 1025 w 1095"/>
                <a:gd name="T49" fmla="*/ 225 h 580"/>
                <a:gd name="T50" fmla="*/ 95 w 1095"/>
                <a:gd name="T51" fmla="*/ 580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95"/>
                <a:gd name="T79" fmla="*/ 0 h 580"/>
                <a:gd name="T80" fmla="*/ 1095 w 1095"/>
                <a:gd name="T81" fmla="*/ 580 h 5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95" h="580">
                  <a:moveTo>
                    <a:pt x="95" y="580"/>
                  </a:moveTo>
                  <a:lnTo>
                    <a:pt x="37" y="580"/>
                  </a:lnTo>
                  <a:lnTo>
                    <a:pt x="27" y="572"/>
                  </a:lnTo>
                  <a:lnTo>
                    <a:pt x="7" y="552"/>
                  </a:lnTo>
                  <a:lnTo>
                    <a:pt x="0" y="527"/>
                  </a:lnTo>
                  <a:lnTo>
                    <a:pt x="5" y="492"/>
                  </a:lnTo>
                  <a:lnTo>
                    <a:pt x="20" y="460"/>
                  </a:lnTo>
                  <a:lnTo>
                    <a:pt x="57" y="390"/>
                  </a:lnTo>
                  <a:lnTo>
                    <a:pt x="95" y="342"/>
                  </a:lnTo>
                  <a:lnTo>
                    <a:pt x="147" y="270"/>
                  </a:lnTo>
                  <a:lnTo>
                    <a:pt x="202" y="215"/>
                  </a:lnTo>
                  <a:lnTo>
                    <a:pt x="320" y="122"/>
                  </a:lnTo>
                  <a:lnTo>
                    <a:pt x="400" y="92"/>
                  </a:lnTo>
                  <a:lnTo>
                    <a:pt x="452" y="90"/>
                  </a:lnTo>
                  <a:lnTo>
                    <a:pt x="607" y="82"/>
                  </a:lnTo>
                  <a:lnTo>
                    <a:pt x="752" y="37"/>
                  </a:lnTo>
                  <a:lnTo>
                    <a:pt x="832" y="0"/>
                  </a:lnTo>
                  <a:lnTo>
                    <a:pt x="1025" y="0"/>
                  </a:lnTo>
                  <a:lnTo>
                    <a:pt x="1057" y="22"/>
                  </a:lnTo>
                  <a:lnTo>
                    <a:pt x="1080" y="52"/>
                  </a:lnTo>
                  <a:lnTo>
                    <a:pt x="1092" y="85"/>
                  </a:lnTo>
                  <a:lnTo>
                    <a:pt x="1095" y="150"/>
                  </a:lnTo>
                  <a:lnTo>
                    <a:pt x="1087" y="195"/>
                  </a:lnTo>
                  <a:lnTo>
                    <a:pt x="1070" y="215"/>
                  </a:lnTo>
                  <a:lnTo>
                    <a:pt x="1025" y="225"/>
                  </a:lnTo>
                  <a:lnTo>
                    <a:pt x="95" y="5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1827" y="4748"/>
              <a:ext cx="1037" cy="587"/>
            </a:xfrm>
            <a:custGeom>
              <a:avLst/>
              <a:gdLst>
                <a:gd name="T0" fmla="*/ 1037 w 1037"/>
                <a:gd name="T1" fmla="*/ 390 h 587"/>
                <a:gd name="T2" fmla="*/ 1037 w 1037"/>
                <a:gd name="T3" fmla="*/ 330 h 587"/>
                <a:gd name="T4" fmla="*/ 1020 w 1037"/>
                <a:gd name="T5" fmla="*/ 277 h 587"/>
                <a:gd name="T6" fmla="*/ 1005 w 1037"/>
                <a:gd name="T7" fmla="*/ 232 h 587"/>
                <a:gd name="T8" fmla="*/ 1027 w 1037"/>
                <a:gd name="T9" fmla="*/ 185 h 587"/>
                <a:gd name="T10" fmla="*/ 1020 w 1037"/>
                <a:gd name="T11" fmla="*/ 172 h 587"/>
                <a:gd name="T12" fmla="*/ 1015 w 1037"/>
                <a:gd name="T13" fmla="*/ 157 h 587"/>
                <a:gd name="T14" fmla="*/ 1027 w 1037"/>
                <a:gd name="T15" fmla="*/ 130 h 587"/>
                <a:gd name="T16" fmla="*/ 1030 w 1037"/>
                <a:gd name="T17" fmla="*/ 62 h 587"/>
                <a:gd name="T18" fmla="*/ 1015 w 1037"/>
                <a:gd name="T19" fmla="*/ 25 h 587"/>
                <a:gd name="T20" fmla="*/ 982 w 1037"/>
                <a:gd name="T21" fmla="*/ 2 h 587"/>
                <a:gd name="T22" fmla="*/ 970 w 1037"/>
                <a:gd name="T23" fmla="*/ 0 h 587"/>
                <a:gd name="T24" fmla="*/ 805 w 1037"/>
                <a:gd name="T25" fmla="*/ 2 h 587"/>
                <a:gd name="T26" fmla="*/ 662 w 1037"/>
                <a:gd name="T27" fmla="*/ 60 h 587"/>
                <a:gd name="T28" fmla="*/ 572 w 1037"/>
                <a:gd name="T29" fmla="*/ 82 h 587"/>
                <a:gd name="T30" fmla="*/ 497 w 1037"/>
                <a:gd name="T31" fmla="*/ 85 h 587"/>
                <a:gd name="T32" fmla="*/ 382 w 1037"/>
                <a:gd name="T33" fmla="*/ 92 h 587"/>
                <a:gd name="T34" fmla="*/ 342 w 1037"/>
                <a:gd name="T35" fmla="*/ 100 h 587"/>
                <a:gd name="T36" fmla="*/ 307 w 1037"/>
                <a:gd name="T37" fmla="*/ 112 h 587"/>
                <a:gd name="T38" fmla="*/ 275 w 1037"/>
                <a:gd name="T39" fmla="*/ 137 h 587"/>
                <a:gd name="T40" fmla="*/ 157 w 1037"/>
                <a:gd name="T41" fmla="*/ 245 h 587"/>
                <a:gd name="T42" fmla="*/ 122 w 1037"/>
                <a:gd name="T43" fmla="*/ 285 h 587"/>
                <a:gd name="T44" fmla="*/ 25 w 1037"/>
                <a:gd name="T45" fmla="*/ 412 h 587"/>
                <a:gd name="T46" fmla="*/ 0 w 1037"/>
                <a:gd name="T47" fmla="*/ 462 h 587"/>
                <a:gd name="T48" fmla="*/ 0 w 1037"/>
                <a:gd name="T49" fmla="*/ 497 h 587"/>
                <a:gd name="T50" fmla="*/ 15 w 1037"/>
                <a:gd name="T51" fmla="*/ 527 h 587"/>
                <a:gd name="T52" fmla="*/ 40 w 1037"/>
                <a:gd name="T53" fmla="*/ 555 h 587"/>
                <a:gd name="T54" fmla="*/ 105 w 1037"/>
                <a:gd name="T55" fmla="*/ 572 h 587"/>
                <a:gd name="T56" fmla="*/ 447 w 1037"/>
                <a:gd name="T57" fmla="*/ 572 h 587"/>
                <a:gd name="T58" fmla="*/ 610 w 1037"/>
                <a:gd name="T59" fmla="*/ 587 h 587"/>
                <a:gd name="T60" fmla="*/ 640 w 1037"/>
                <a:gd name="T61" fmla="*/ 585 h 587"/>
                <a:gd name="T62" fmla="*/ 647 w 1037"/>
                <a:gd name="T63" fmla="*/ 565 h 587"/>
                <a:gd name="T64" fmla="*/ 647 w 1037"/>
                <a:gd name="T65" fmla="*/ 542 h 587"/>
                <a:gd name="T66" fmla="*/ 632 w 1037"/>
                <a:gd name="T67" fmla="*/ 522 h 587"/>
                <a:gd name="T68" fmla="*/ 625 w 1037"/>
                <a:gd name="T69" fmla="*/ 490 h 587"/>
                <a:gd name="T70" fmla="*/ 625 w 1037"/>
                <a:gd name="T71" fmla="*/ 462 h 587"/>
                <a:gd name="T72" fmla="*/ 655 w 1037"/>
                <a:gd name="T73" fmla="*/ 405 h 587"/>
                <a:gd name="T74" fmla="*/ 702 w 1037"/>
                <a:gd name="T75" fmla="*/ 352 h 587"/>
                <a:gd name="T76" fmla="*/ 770 w 1037"/>
                <a:gd name="T77" fmla="*/ 300 h 587"/>
                <a:gd name="T78" fmla="*/ 832 w 1037"/>
                <a:gd name="T79" fmla="*/ 277 h 587"/>
                <a:gd name="T80" fmla="*/ 885 w 1037"/>
                <a:gd name="T81" fmla="*/ 277 h 587"/>
                <a:gd name="T82" fmla="*/ 925 w 1037"/>
                <a:gd name="T83" fmla="*/ 297 h 587"/>
                <a:gd name="T84" fmla="*/ 945 w 1037"/>
                <a:gd name="T85" fmla="*/ 330 h 587"/>
                <a:gd name="T86" fmla="*/ 982 w 1037"/>
                <a:gd name="T87" fmla="*/ 367 h 587"/>
                <a:gd name="T88" fmla="*/ 1037 w 1037"/>
                <a:gd name="T89" fmla="*/ 390 h 5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37"/>
                <a:gd name="T136" fmla="*/ 0 h 587"/>
                <a:gd name="T137" fmla="*/ 1037 w 1037"/>
                <a:gd name="T138" fmla="*/ 587 h 5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37" h="587">
                  <a:moveTo>
                    <a:pt x="1037" y="390"/>
                  </a:moveTo>
                  <a:lnTo>
                    <a:pt x="1037" y="330"/>
                  </a:lnTo>
                  <a:lnTo>
                    <a:pt x="1020" y="277"/>
                  </a:lnTo>
                  <a:lnTo>
                    <a:pt x="1005" y="232"/>
                  </a:lnTo>
                  <a:lnTo>
                    <a:pt x="1027" y="185"/>
                  </a:lnTo>
                  <a:lnTo>
                    <a:pt x="1020" y="172"/>
                  </a:lnTo>
                  <a:lnTo>
                    <a:pt x="1015" y="157"/>
                  </a:lnTo>
                  <a:lnTo>
                    <a:pt x="1027" y="130"/>
                  </a:lnTo>
                  <a:lnTo>
                    <a:pt x="1030" y="62"/>
                  </a:lnTo>
                  <a:lnTo>
                    <a:pt x="1015" y="25"/>
                  </a:lnTo>
                  <a:lnTo>
                    <a:pt x="982" y="2"/>
                  </a:lnTo>
                  <a:lnTo>
                    <a:pt x="970" y="0"/>
                  </a:lnTo>
                  <a:lnTo>
                    <a:pt x="805" y="2"/>
                  </a:lnTo>
                  <a:lnTo>
                    <a:pt x="662" y="60"/>
                  </a:lnTo>
                  <a:lnTo>
                    <a:pt x="572" y="82"/>
                  </a:lnTo>
                  <a:lnTo>
                    <a:pt x="497" y="85"/>
                  </a:lnTo>
                  <a:lnTo>
                    <a:pt x="382" y="92"/>
                  </a:lnTo>
                  <a:lnTo>
                    <a:pt x="342" y="100"/>
                  </a:lnTo>
                  <a:lnTo>
                    <a:pt x="307" y="112"/>
                  </a:lnTo>
                  <a:lnTo>
                    <a:pt x="275" y="137"/>
                  </a:lnTo>
                  <a:lnTo>
                    <a:pt x="157" y="245"/>
                  </a:lnTo>
                  <a:lnTo>
                    <a:pt x="122" y="285"/>
                  </a:lnTo>
                  <a:lnTo>
                    <a:pt x="25" y="412"/>
                  </a:lnTo>
                  <a:lnTo>
                    <a:pt x="0" y="462"/>
                  </a:lnTo>
                  <a:lnTo>
                    <a:pt x="0" y="497"/>
                  </a:lnTo>
                  <a:lnTo>
                    <a:pt x="15" y="527"/>
                  </a:lnTo>
                  <a:lnTo>
                    <a:pt x="40" y="555"/>
                  </a:lnTo>
                  <a:lnTo>
                    <a:pt x="105" y="572"/>
                  </a:lnTo>
                  <a:lnTo>
                    <a:pt x="447" y="572"/>
                  </a:lnTo>
                  <a:lnTo>
                    <a:pt x="610" y="587"/>
                  </a:lnTo>
                  <a:lnTo>
                    <a:pt x="640" y="585"/>
                  </a:lnTo>
                  <a:lnTo>
                    <a:pt x="647" y="565"/>
                  </a:lnTo>
                  <a:lnTo>
                    <a:pt x="647" y="542"/>
                  </a:lnTo>
                  <a:lnTo>
                    <a:pt x="632" y="522"/>
                  </a:lnTo>
                  <a:lnTo>
                    <a:pt x="625" y="490"/>
                  </a:lnTo>
                  <a:lnTo>
                    <a:pt x="625" y="462"/>
                  </a:lnTo>
                  <a:lnTo>
                    <a:pt x="655" y="405"/>
                  </a:lnTo>
                  <a:lnTo>
                    <a:pt x="702" y="352"/>
                  </a:lnTo>
                  <a:lnTo>
                    <a:pt x="770" y="300"/>
                  </a:lnTo>
                  <a:lnTo>
                    <a:pt x="832" y="277"/>
                  </a:lnTo>
                  <a:lnTo>
                    <a:pt x="885" y="277"/>
                  </a:lnTo>
                  <a:lnTo>
                    <a:pt x="925" y="297"/>
                  </a:lnTo>
                  <a:lnTo>
                    <a:pt x="945" y="330"/>
                  </a:lnTo>
                  <a:lnTo>
                    <a:pt x="982" y="367"/>
                  </a:lnTo>
                  <a:lnTo>
                    <a:pt x="1037" y="390"/>
                  </a:lnTo>
                  <a:close/>
                </a:path>
              </a:pathLst>
            </a:custGeom>
            <a:solidFill>
              <a:srgbClr val="A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0"/>
            <p:cNvSpPr>
              <a:spLocks noChangeAspect="1"/>
            </p:cNvSpPr>
            <p:nvPr/>
          </p:nvSpPr>
          <p:spPr bwMode="auto">
            <a:xfrm>
              <a:off x="2802" y="5238"/>
              <a:ext cx="1220" cy="912"/>
            </a:xfrm>
            <a:custGeom>
              <a:avLst/>
              <a:gdLst>
                <a:gd name="T0" fmla="*/ 1220 w 1220"/>
                <a:gd name="T1" fmla="*/ 190 h 912"/>
                <a:gd name="T2" fmla="*/ 1062 w 1220"/>
                <a:gd name="T3" fmla="*/ 310 h 912"/>
                <a:gd name="T4" fmla="*/ 865 w 1220"/>
                <a:gd name="T5" fmla="*/ 525 h 912"/>
                <a:gd name="T6" fmla="*/ 720 w 1220"/>
                <a:gd name="T7" fmla="*/ 695 h 912"/>
                <a:gd name="T8" fmla="*/ 625 w 1220"/>
                <a:gd name="T9" fmla="*/ 795 h 912"/>
                <a:gd name="T10" fmla="*/ 520 w 1220"/>
                <a:gd name="T11" fmla="*/ 810 h 912"/>
                <a:gd name="T12" fmla="*/ 407 w 1220"/>
                <a:gd name="T13" fmla="*/ 905 h 912"/>
                <a:gd name="T14" fmla="*/ 370 w 1220"/>
                <a:gd name="T15" fmla="*/ 912 h 912"/>
                <a:gd name="T16" fmla="*/ 282 w 1220"/>
                <a:gd name="T17" fmla="*/ 905 h 912"/>
                <a:gd name="T18" fmla="*/ 195 w 1220"/>
                <a:gd name="T19" fmla="*/ 877 h 912"/>
                <a:gd name="T20" fmla="*/ 117 w 1220"/>
                <a:gd name="T21" fmla="*/ 825 h 912"/>
                <a:gd name="T22" fmla="*/ 45 w 1220"/>
                <a:gd name="T23" fmla="*/ 757 h 912"/>
                <a:gd name="T24" fmla="*/ 5 w 1220"/>
                <a:gd name="T25" fmla="*/ 637 h 912"/>
                <a:gd name="T26" fmla="*/ 0 w 1220"/>
                <a:gd name="T27" fmla="*/ 600 h 912"/>
                <a:gd name="T28" fmla="*/ 37 w 1220"/>
                <a:gd name="T29" fmla="*/ 495 h 912"/>
                <a:gd name="T30" fmla="*/ 95 w 1220"/>
                <a:gd name="T31" fmla="*/ 400 h 912"/>
                <a:gd name="T32" fmla="*/ 142 w 1220"/>
                <a:gd name="T33" fmla="*/ 332 h 912"/>
                <a:gd name="T34" fmla="*/ 285 w 1220"/>
                <a:gd name="T35" fmla="*/ 227 h 912"/>
                <a:gd name="T36" fmla="*/ 330 w 1220"/>
                <a:gd name="T37" fmla="*/ 145 h 912"/>
                <a:gd name="T38" fmla="*/ 340 w 1220"/>
                <a:gd name="T39" fmla="*/ 182 h 912"/>
                <a:gd name="T40" fmla="*/ 555 w 1220"/>
                <a:gd name="T41" fmla="*/ 0 h 912"/>
                <a:gd name="T42" fmla="*/ 1035 w 1220"/>
                <a:gd name="T43" fmla="*/ 55 h 912"/>
                <a:gd name="T44" fmla="*/ 1220 w 1220"/>
                <a:gd name="T45" fmla="*/ 190 h 9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20"/>
                <a:gd name="T70" fmla="*/ 0 h 912"/>
                <a:gd name="T71" fmla="*/ 1220 w 1220"/>
                <a:gd name="T72" fmla="*/ 912 h 9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20" h="912">
                  <a:moveTo>
                    <a:pt x="1220" y="190"/>
                  </a:moveTo>
                  <a:lnTo>
                    <a:pt x="1062" y="310"/>
                  </a:lnTo>
                  <a:lnTo>
                    <a:pt x="865" y="525"/>
                  </a:lnTo>
                  <a:lnTo>
                    <a:pt x="720" y="695"/>
                  </a:lnTo>
                  <a:lnTo>
                    <a:pt x="625" y="795"/>
                  </a:lnTo>
                  <a:lnTo>
                    <a:pt x="520" y="810"/>
                  </a:lnTo>
                  <a:lnTo>
                    <a:pt x="407" y="905"/>
                  </a:lnTo>
                  <a:lnTo>
                    <a:pt x="370" y="912"/>
                  </a:lnTo>
                  <a:lnTo>
                    <a:pt x="282" y="905"/>
                  </a:lnTo>
                  <a:lnTo>
                    <a:pt x="195" y="877"/>
                  </a:lnTo>
                  <a:lnTo>
                    <a:pt x="117" y="825"/>
                  </a:lnTo>
                  <a:lnTo>
                    <a:pt x="45" y="757"/>
                  </a:lnTo>
                  <a:lnTo>
                    <a:pt x="5" y="637"/>
                  </a:lnTo>
                  <a:lnTo>
                    <a:pt x="0" y="600"/>
                  </a:lnTo>
                  <a:lnTo>
                    <a:pt x="37" y="495"/>
                  </a:lnTo>
                  <a:lnTo>
                    <a:pt x="95" y="400"/>
                  </a:lnTo>
                  <a:lnTo>
                    <a:pt x="142" y="332"/>
                  </a:lnTo>
                  <a:lnTo>
                    <a:pt x="285" y="227"/>
                  </a:lnTo>
                  <a:lnTo>
                    <a:pt x="330" y="145"/>
                  </a:lnTo>
                  <a:lnTo>
                    <a:pt x="340" y="182"/>
                  </a:lnTo>
                  <a:lnTo>
                    <a:pt x="555" y="0"/>
                  </a:lnTo>
                  <a:lnTo>
                    <a:pt x="1035" y="55"/>
                  </a:lnTo>
                  <a:lnTo>
                    <a:pt x="1220" y="19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/>
            <p:cNvSpPr>
              <a:spLocks noChangeAspect="1"/>
            </p:cNvSpPr>
            <p:nvPr/>
          </p:nvSpPr>
          <p:spPr bwMode="auto">
            <a:xfrm>
              <a:off x="3232" y="4005"/>
              <a:ext cx="2545" cy="1630"/>
            </a:xfrm>
            <a:custGeom>
              <a:avLst/>
              <a:gdLst>
                <a:gd name="T0" fmla="*/ 872 w 2545"/>
                <a:gd name="T1" fmla="*/ 0 h 1630"/>
                <a:gd name="T2" fmla="*/ 2000 w 2545"/>
                <a:gd name="T3" fmla="*/ 413 h 1630"/>
                <a:gd name="T4" fmla="*/ 2045 w 2545"/>
                <a:gd name="T5" fmla="*/ 458 h 1630"/>
                <a:gd name="T6" fmla="*/ 2082 w 2545"/>
                <a:gd name="T7" fmla="*/ 525 h 1630"/>
                <a:gd name="T8" fmla="*/ 2097 w 2545"/>
                <a:gd name="T9" fmla="*/ 615 h 1630"/>
                <a:gd name="T10" fmla="*/ 2105 w 2545"/>
                <a:gd name="T11" fmla="*/ 683 h 1630"/>
                <a:gd name="T12" fmla="*/ 2172 w 2545"/>
                <a:gd name="T13" fmla="*/ 683 h 1630"/>
                <a:gd name="T14" fmla="*/ 2202 w 2545"/>
                <a:gd name="T15" fmla="*/ 915 h 1630"/>
                <a:gd name="T16" fmla="*/ 2277 w 2545"/>
                <a:gd name="T17" fmla="*/ 960 h 1630"/>
                <a:gd name="T18" fmla="*/ 2315 w 2545"/>
                <a:gd name="T19" fmla="*/ 990 h 1630"/>
                <a:gd name="T20" fmla="*/ 2405 w 2545"/>
                <a:gd name="T21" fmla="*/ 1080 h 1630"/>
                <a:gd name="T22" fmla="*/ 2485 w 2545"/>
                <a:gd name="T23" fmla="*/ 1193 h 1630"/>
                <a:gd name="T24" fmla="*/ 2545 w 2545"/>
                <a:gd name="T25" fmla="*/ 1308 h 1630"/>
                <a:gd name="T26" fmla="*/ 1762 w 2545"/>
                <a:gd name="T27" fmla="*/ 1623 h 1630"/>
                <a:gd name="T28" fmla="*/ 1650 w 2545"/>
                <a:gd name="T29" fmla="*/ 1630 h 1630"/>
                <a:gd name="T30" fmla="*/ 1570 w 2545"/>
                <a:gd name="T31" fmla="*/ 1608 h 1630"/>
                <a:gd name="T32" fmla="*/ 1487 w 2545"/>
                <a:gd name="T33" fmla="*/ 1570 h 1630"/>
                <a:gd name="T34" fmla="*/ 1292 w 2545"/>
                <a:gd name="T35" fmla="*/ 1178 h 1630"/>
                <a:gd name="T36" fmla="*/ 1082 w 2545"/>
                <a:gd name="T37" fmla="*/ 1293 h 1630"/>
                <a:gd name="T38" fmla="*/ 992 w 2545"/>
                <a:gd name="T39" fmla="*/ 1383 h 1630"/>
                <a:gd name="T40" fmla="*/ 932 w 2545"/>
                <a:gd name="T41" fmla="*/ 1495 h 1630"/>
                <a:gd name="T42" fmla="*/ 827 w 2545"/>
                <a:gd name="T43" fmla="*/ 1443 h 1630"/>
                <a:gd name="T44" fmla="*/ 752 w 2545"/>
                <a:gd name="T45" fmla="*/ 1428 h 1630"/>
                <a:gd name="T46" fmla="*/ 555 w 2545"/>
                <a:gd name="T47" fmla="*/ 1383 h 1630"/>
                <a:gd name="T48" fmla="*/ 427 w 2545"/>
                <a:gd name="T49" fmla="*/ 1368 h 1630"/>
                <a:gd name="T50" fmla="*/ 352 w 2545"/>
                <a:gd name="T51" fmla="*/ 1360 h 1630"/>
                <a:gd name="T52" fmla="*/ 322 w 2545"/>
                <a:gd name="T53" fmla="*/ 1345 h 1630"/>
                <a:gd name="T54" fmla="*/ 262 w 2545"/>
                <a:gd name="T55" fmla="*/ 1330 h 1630"/>
                <a:gd name="T56" fmla="*/ 15 w 2545"/>
                <a:gd name="T57" fmla="*/ 1185 h 1630"/>
                <a:gd name="T58" fmla="*/ 0 w 2545"/>
                <a:gd name="T59" fmla="*/ 1140 h 1630"/>
                <a:gd name="T60" fmla="*/ 112 w 2545"/>
                <a:gd name="T61" fmla="*/ 1080 h 1630"/>
                <a:gd name="T62" fmla="*/ 330 w 2545"/>
                <a:gd name="T63" fmla="*/ 810 h 1630"/>
                <a:gd name="T64" fmla="*/ 382 w 2545"/>
                <a:gd name="T65" fmla="*/ 645 h 1630"/>
                <a:gd name="T66" fmla="*/ 412 w 2545"/>
                <a:gd name="T67" fmla="*/ 608 h 1630"/>
                <a:gd name="T68" fmla="*/ 592 w 2545"/>
                <a:gd name="T69" fmla="*/ 428 h 1630"/>
                <a:gd name="T70" fmla="*/ 615 w 2545"/>
                <a:gd name="T71" fmla="*/ 348 h 1630"/>
                <a:gd name="T72" fmla="*/ 637 w 2545"/>
                <a:gd name="T73" fmla="*/ 303 h 1630"/>
                <a:gd name="T74" fmla="*/ 680 w 2545"/>
                <a:gd name="T75" fmla="*/ 265 h 1630"/>
                <a:gd name="T76" fmla="*/ 745 w 2545"/>
                <a:gd name="T77" fmla="*/ 213 h 1630"/>
                <a:gd name="T78" fmla="*/ 872 w 2545"/>
                <a:gd name="T79" fmla="*/ 0 h 1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45"/>
                <a:gd name="T121" fmla="*/ 0 h 1630"/>
                <a:gd name="T122" fmla="*/ 2545 w 2545"/>
                <a:gd name="T123" fmla="*/ 1630 h 1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45" h="1630">
                  <a:moveTo>
                    <a:pt x="872" y="0"/>
                  </a:moveTo>
                  <a:lnTo>
                    <a:pt x="2000" y="413"/>
                  </a:lnTo>
                  <a:lnTo>
                    <a:pt x="2045" y="458"/>
                  </a:lnTo>
                  <a:lnTo>
                    <a:pt x="2082" y="525"/>
                  </a:lnTo>
                  <a:lnTo>
                    <a:pt x="2097" y="615"/>
                  </a:lnTo>
                  <a:lnTo>
                    <a:pt x="2105" y="683"/>
                  </a:lnTo>
                  <a:lnTo>
                    <a:pt x="2172" y="683"/>
                  </a:lnTo>
                  <a:lnTo>
                    <a:pt x="2202" y="915"/>
                  </a:lnTo>
                  <a:lnTo>
                    <a:pt x="2277" y="960"/>
                  </a:lnTo>
                  <a:lnTo>
                    <a:pt x="2315" y="990"/>
                  </a:lnTo>
                  <a:lnTo>
                    <a:pt x="2405" y="1080"/>
                  </a:lnTo>
                  <a:lnTo>
                    <a:pt x="2485" y="1193"/>
                  </a:lnTo>
                  <a:lnTo>
                    <a:pt x="2545" y="1308"/>
                  </a:lnTo>
                  <a:lnTo>
                    <a:pt x="1762" y="1623"/>
                  </a:lnTo>
                  <a:lnTo>
                    <a:pt x="1650" y="1630"/>
                  </a:lnTo>
                  <a:lnTo>
                    <a:pt x="1570" y="1608"/>
                  </a:lnTo>
                  <a:lnTo>
                    <a:pt x="1487" y="1570"/>
                  </a:lnTo>
                  <a:lnTo>
                    <a:pt x="1292" y="1178"/>
                  </a:lnTo>
                  <a:lnTo>
                    <a:pt x="1082" y="1293"/>
                  </a:lnTo>
                  <a:lnTo>
                    <a:pt x="992" y="1383"/>
                  </a:lnTo>
                  <a:lnTo>
                    <a:pt x="932" y="1495"/>
                  </a:lnTo>
                  <a:lnTo>
                    <a:pt x="827" y="1443"/>
                  </a:lnTo>
                  <a:lnTo>
                    <a:pt x="752" y="1428"/>
                  </a:lnTo>
                  <a:lnTo>
                    <a:pt x="555" y="1383"/>
                  </a:lnTo>
                  <a:lnTo>
                    <a:pt x="427" y="1368"/>
                  </a:lnTo>
                  <a:lnTo>
                    <a:pt x="352" y="1360"/>
                  </a:lnTo>
                  <a:lnTo>
                    <a:pt x="322" y="1345"/>
                  </a:lnTo>
                  <a:lnTo>
                    <a:pt x="262" y="1330"/>
                  </a:lnTo>
                  <a:lnTo>
                    <a:pt x="15" y="1185"/>
                  </a:lnTo>
                  <a:lnTo>
                    <a:pt x="0" y="1140"/>
                  </a:lnTo>
                  <a:lnTo>
                    <a:pt x="112" y="1080"/>
                  </a:lnTo>
                  <a:lnTo>
                    <a:pt x="330" y="810"/>
                  </a:lnTo>
                  <a:lnTo>
                    <a:pt x="382" y="645"/>
                  </a:lnTo>
                  <a:lnTo>
                    <a:pt x="412" y="608"/>
                  </a:lnTo>
                  <a:lnTo>
                    <a:pt x="592" y="428"/>
                  </a:lnTo>
                  <a:lnTo>
                    <a:pt x="615" y="348"/>
                  </a:lnTo>
                  <a:lnTo>
                    <a:pt x="637" y="303"/>
                  </a:lnTo>
                  <a:lnTo>
                    <a:pt x="680" y="265"/>
                  </a:lnTo>
                  <a:lnTo>
                    <a:pt x="745" y="21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E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/>
            <p:cNvSpPr>
              <a:spLocks noChangeAspect="1"/>
            </p:cNvSpPr>
            <p:nvPr/>
          </p:nvSpPr>
          <p:spPr bwMode="auto">
            <a:xfrm>
              <a:off x="4717" y="2208"/>
              <a:ext cx="225" cy="212"/>
            </a:xfrm>
            <a:custGeom>
              <a:avLst/>
              <a:gdLst>
                <a:gd name="T0" fmla="*/ 0 w 225"/>
                <a:gd name="T1" fmla="*/ 42 h 212"/>
                <a:gd name="T2" fmla="*/ 30 w 225"/>
                <a:gd name="T3" fmla="*/ 15 h 212"/>
                <a:gd name="T4" fmla="*/ 100 w 225"/>
                <a:gd name="T5" fmla="*/ 0 h 212"/>
                <a:gd name="T6" fmla="*/ 145 w 225"/>
                <a:gd name="T7" fmla="*/ 7 h 212"/>
                <a:gd name="T8" fmla="*/ 225 w 225"/>
                <a:gd name="T9" fmla="*/ 22 h 212"/>
                <a:gd name="T10" fmla="*/ 45 w 225"/>
                <a:gd name="T11" fmla="*/ 212 h 212"/>
                <a:gd name="T12" fmla="*/ 0 w 225"/>
                <a:gd name="T13" fmla="*/ 42 h 2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"/>
                <a:gd name="T22" fmla="*/ 0 h 212"/>
                <a:gd name="T23" fmla="*/ 225 w 225"/>
                <a:gd name="T24" fmla="*/ 212 h 2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" h="212">
                  <a:moveTo>
                    <a:pt x="0" y="42"/>
                  </a:moveTo>
                  <a:lnTo>
                    <a:pt x="30" y="15"/>
                  </a:lnTo>
                  <a:lnTo>
                    <a:pt x="100" y="0"/>
                  </a:lnTo>
                  <a:lnTo>
                    <a:pt x="145" y="7"/>
                  </a:lnTo>
                  <a:lnTo>
                    <a:pt x="225" y="22"/>
                  </a:lnTo>
                  <a:lnTo>
                    <a:pt x="45" y="21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 noChangeAspect="1"/>
            </p:cNvSpPr>
            <p:nvPr/>
          </p:nvSpPr>
          <p:spPr bwMode="auto">
            <a:xfrm>
              <a:off x="2792" y="3238"/>
              <a:ext cx="860" cy="675"/>
            </a:xfrm>
            <a:custGeom>
              <a:avLst/>
              <a:gdLst>
                <a:gd name="T0" fmla="*/ 322 w 860"/>
                <a:gd name="T1" fmla="*/ 15 h 675"/>
                <a:gd name="T2" fmla="*/ 142 w 860"/>
                <a:gd name="T3" fmla="*/ 42 h 675"/>
                <a:gd name="T4" fmla="*/ 67 w 860"/>
                <a:gd name="T5" fmla="*/ 27 h 675"/>
                <a:gd name="T6" fmla="*/ 52 w 860"/>
                <a:gd name="T7" fmla="*/ 50 h 675"/>
                <a:gd name="T8" fmla="*/ 90 w 860"/>
                <a:gd name="T9" fmla="*/ 90 h 675"/>
                <a:gd name="T10" fmla="*/ 280 w 860"/>
                <a:gd name="T11" fmla="*/ 102 h 675"/>
                <a:gd name="T12" fmla="*/ 275 w 860"/>
                <a:gd name="T13" fmla="*/ 135 h 675"/>
                <a:gd name="T14" fmla="*/ 127 w 860"/>
                <a:gd name="T15" fmla="*/ 197 h 675"/>
                <a:gd name="T16" fmla="*/ 15 w 860"/>
                <a:gd name="T17" fmla="*/ 240 h 675"/>
                <a:gd name="T18" fmla="*/ 2 w 860"/>
                <a:gd name="T19" fmla="*/ 285 h 675"/>
                <a:gd name="T20" fmla="*/ 30 w 860"/>
                <a:gd name="T21" fmla="*/ 305 h 675"/>
                <a:gd name="T22" fmla="*/ 95 w 860"/>
                <a:gd name="T23" fmla="*/ 295 h 675"/>
                <a:gd name="T24" fmla="*/ 330 w 860"/>
                <a:gd name="T25" fmla="*/ 227 h 675"/>
                <a:gd name="T26" fmla="*/ 52 w 860"/>
                <a:gd name="T27" fmla="*/ 425 h 675"/>
                <a:gd name="T28" fmla="*/ 50 w 860"/>
                <a:gd name="T29" fmla="*/ 455 h 675"/>
                <a:gd name="T30" fmla="*/ 102 w 860"/>
                <a:gd name="T31" fmla="*/ 477 h 675"/>
                <a:gd name="T32" fmla="*/ 172 w 860"/>
                <a:gd name="T33" fmla="*/ 462 h 675"/>
                <a:gd name="T34" fmla="*/ 415 w 860"/>
                <a:gd name="T35" fmla="*/ 320 h 675"/>
                <a:gd name="T36" fmla="*/ 437 w 860"/>
                <a:gd name="T37" fmla="*/ 350 h 675"/>
                <a:gd name="T38" fmla="*/ 362 w 860"/>
                <a:gd name="T39" fmla="*/ 542 h 675"/>
                <a:gd name="T40" fmla="*/ 452 w 860"/>
                <a:gd name="T41" fmla="*/ 675 h 675"/>
                <a:gd name="T42" fmla="*/ 487 w 860"/>
                <a:gd name="T43" fmla="*/ 640 h 675"/>
                <a:gd name="T44" fmla="*/ 465 w 860"/>
                <a:gd name="T45" fmla="*/ 505 h 675"/>
                <a:gd name="T46" fmla="*/ 587 w 860"/>
                <a:gd name="T47" fmla="*/ 365 h 675"/>
                <a:gd name="T48" fmla="*/ 652 w 860"/>
                <a:gd name="T49" fmla="*/ 377 h 675"/>
                <a:gd name="T50" fmla="*/ 717 w 860"/>
                <a:gd name="T51" fmla="*/ 507 h 675"/>
                <a:gd name="T52" fmla="*/ 757 w 860"/>
                <a:gd name="T53" fmla="*/ 565 h 675"/>
                <a:gd name="T54" fmla="*/ 822 w 860"/>
                <a:gd name="T55" fmla="*/ 572 h 675"/>
                <a:gd name="T56" fmla="*/ 860 w 860"/>
                <a:gd name="T57" fmla="*/ 535 h 675"/>
                <a:gd name="T58" fmla="*/ 822 w 860"/>
                <a:gd name="T59" fmla="*/ 455 h 675"/>
                <a:gd name="T60" fmla="*/ 795 w 860"/>
                <a:gd name="T61" fmla="*/ 302 h 675"/>
                <a:gd name="T62" fmla="*/ 807 w 860"/>
                <a:gd name="T63" fmla="*/ 260 h 675"/>
                <a:gd name="T64" fmla="*/ 600 w 860"/>
                <a:gd name="T65" fmla="*/ 215 h 675"/>
                <a:gd name="T66" fmla="*/ 475 w 860"/>
                <a:gd name="T67" fmla="*/ 162 h 675"/>
                <a:gd name="T68" fmla="*/ 412 w 860"/>
                <a:gd name="T69" fmla="*/ 95 h 675"/>
                <a:gd name="T70" fmla="*/ 367 w 860"/>
                <a:gd name="T71" fmla="*/ 0 h 6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60"/>
                <a:gd name="T109" fmla="*/ 0 h 675"/>
                <a:gd name="T110" fmla="*/ 860 w 860"/>
                <a:gd name="T111" fmla="*/ 675 h 67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60" h="675">
                  <a:moveTo>
                    <a:pt x="367" y="0"/>
                  </a:moveTo>
                  <a:lnTo>
                    <a:pt x="322" y="15"/>
                  </a:lnTo>
                  <a:lnTo>
                    <a:pt x="230" y="30"/>
                  </a:lnTo>
                  <a:lnTo>
                    <a:pt x="142" y="42"/>
                  </a:lnTo>
                  <a:lnTo>
                    <a:pt x="102" y="37"/>
                  </a:lnTo>
                  <a:lnTo>
                    <a:pt x="67" y="27"/>
                  </a:lnTo>
                  <a:lnTo>
                    <a:pt x="52" y="35"/>
                  </a:lnTo>
                  <a:lnTo>
                    <a:pt x="52" y="50"/>
                  </a:lnTo>
                  <a:lnTo>
                    <a:pt x="60" y="67"/>
                  </a:lnTo>
                  <a:lnTo>
                    <a:pt x="90" y="90"/>
                  </a:lnTo>
                  <a:lnTo>
                    <a:pt x="135" y="102"/>
                  </a:lnTo>
                  <a:lnTo>
                    <a:pt x="280" y="102"/>
                  </a:lnTo>
                  <a:lnTo>
                    <a:pt x="282" y="127"/>
                  </a:lnTo>
                  <a:lnTo>
                    <a:pt x="275" y="135"/>
                  </a:lnTo>
                  <a:lnTo>
                    <a:pt x="260" y="142"/>
                  </a:lnTo>
                  <a:lnTo>
                    <a:pt x="127" y="197"/>
                  </a:lnTo>
                  <a:lnTo>
                    <a:pt x="52" y="222"/>
                  </a:lnTo>
                  <a:lnTo>
                    <a:pt x="15" y="240"/>
                  </a:lnTo>
                  <a:lnTo>
                    <a:pt x="0" y="267"/>
                  </a:lnTo>
                  <a:lnTo>
                    <a:pt x="2" y="285"/>
                  </a:lnTo>
                  <a:lnTo>
                    <a:pt x="15" y="297"/>
                  </a:lnTo>
                  <a:lnTo>
                    <a:pt x="30" y="305"/>
                  </a:lnTo>
                  <a:lnTo>
                    <a:pt x="50" y="310"/>
                  </a:lnTo>
                  <a:lnTo>
                    <a:pt x="95" y="295"/>
                  </a:lnTo>
                  <a:lnTo>
                    <a:pt x="282" y="230"/>
                  </a:lnTo>
                  <a:lnTo>
                    <a:pt x="330" y="227"/>
                  </a:lnTo>
                  <a:lnTo>
                    <a:pt x="355" y="250"/>
                  </a:lnTo>
                  <a:lnTo>
                    <a:pt x="52" y="425"/>
                  </a:lnTo>
                  <a:lnTo>
                    <a:pt x="45" y="440"/>
                  </a:lnTo>
                  <a:lnTo>
                    <a:pt x="50" y="455"/>
                  </a:lnTo>
                  <a:lnTo>
                    <a:pt x="65" y="470"/>
                  </a:lnTo>
                  <a:lnTo>
                    <a:pt x="102" y="477"/>
                  </a:lnTo>
                  <a:lnTo>
                    <a:pt x="132" y="475"/>
                  </a:lnTo>
                  <a:lnTo>
                    <a:pt x="172" y="462"/>
                  </a:lnTo>
                  <a:lnTo>
                    <a:pt x="390" y="320"/>
                  </a:lnTo>
                  <a:lnTo>
                    <a:pt x="415" y="320"/>
                  </a:lnTo>
                  <a:lnTo>
                    <a:pt x="435" y="335"/>
                  </a:lnTo>
                  <a:lnTo>
                    <a:pt x="437" y="350"/>
                  </a:lnTo>
                  <a:lnTo>
                    <a:pt x="360" y="500"/>
                  </a:lnTo>
                  <a:lnTo>
                    <a:pt x="362" y="542"/>
                  </a:lnTo>
                  <a:lnTo>
                    <a:pt x="415" y="667"/>
                  </a:lnTo>
                  <a:lnTo>
                    <a:pt x="452" y="675"/>
                  </a:lnTo>
                  <a:lnTo>
                    <a:pt x="475" y="662"/>
                  </a:lnTo>
                  <a:lnTo>
                    <a:pt x="487" y="640"/>
                  </a:lnTo>
                  <a:lnTo>
                    <a:pt x="487" y="615"/>
                  </a:lnTo>
                  <a:lnTo>
                    <a:pt x="465" y="505"/>
                  </a:lnTo>
                  <a:lnTo>
                    <a:pt x="542" y="377"/>
                  </a:lnTo>
                  <a:lnTo>
                    <a:pt x="587" y="365"/>
                  </a:lnTo>
                  <a:lnTo>
                    <a:pt x="632" y="347"/>
                  </a:lnTo>
                  <a:lnTo>
                    <a:pt x="652" y="377"/>
                  </a:lnTo>
                  <a:lnTo>
                    <a:pt x="712" y="447"/>
                  </a:lnTo>
                  <a:lnTo>
                    <a:pt x="717" y="507"/>
                  </a:lnTo>
                  <a:lnTo>
                    <a:pt x="732" y="540"/>
                  </a:lnTo>
                  <a:lnTo>
                    <a:pt x="757" y="565"/>
                  </a:lnTo>
                  <a:lnTo>
                    <a:pt x="800" y="577"/>
                  </a:lnTo>
                  <a:lnTo>
                    <a:pt x="822" y="572"/>
                  </a:lnTo>
                  <a:lnTo>
                    <a:pt x="845" y="562"/>
                  </a:lnTo>
                  <a:lnTo>
                    <a:pt x="860" y="535"/>
                  </a:lnTo>
                  <a:lnTo>
                    <a:pt x="855" y="505"/>
                  </a:lnTo>
                  <a:lnTo>
                    <a:pt x="822" y="455"/>
                  </a:lnTo>
                  <a:lnTo>
                    <a:pt x="807" y="422"/>
                  </a:lnTo>
                  <a:lnTo>
                    <a:pt x="795" y="302"/>
                  </a:lnTo>
                  <a:lnTo>
                    <a:pt x="795" y="280"/>
                  </a:lnTo>
                  <a:lnTo>
                    <a:pt x="807" y="260"/>
                  </a:lnTo>
                  <a:lnTo>
                    <a:pt x="830" y="220"/>
                  </a:lnTo>
                  <a:lnTo>
                    <a:pt x="600" y="215"/>
                  </a:lnTo>
                  <a:lnTo>
                    <a:pt x="652" y="175"/>
                  </a:lnTo>
                  <a:lnTo>
                    <a:pt x="475" y="162"/>
                  </a:lnTo>
                  <a:lnTo>
                    <a:pt x="540" y="110"/>
                  </a:lnTo>
                  <a:lnTo>
                    <a:pt x="412" y="95"/>
                  </a:lnTo>
                  <a:lnTo>
                    <a:pt x="457" y="4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/>
            <p:cNvSpPr>
              <a:spLocks noChangeAspect="1"/>
            </p:cNvSpPr>
            <p:nvPr/>
          </p:nvSpPr>
          <p:spPr bwMode="auto">
            <a:xfrm>
              <a:off x="5382" y="2720"/>
              <a:ext cx="787" cy="855"/>
            </a:xfrm>
            <a:custGeom>
              <a:avLst/>
              <a:gdLst>
                <a:gd name="T0" fmla="*/ 0 w 787"/>
                <a:gd name="T1" fmla="*/ 0 h 855"/>
                <a:gd name="T2" fmla="*/ 57 w 787"/>
                <a:gd name="T3" fmla="*/ 13 h 855"/>
                <a:gd name="T4" fmla="*/ 105 w 787"/>
                <a:gd name="T5" fmla="*/ 38 h 855"/>
                <a:gd name="T6" fmla="*/ 317 w 787"/>
                <a:gd name="T7" fmla="*/ 178 h 855"/>
                <a:gd name="T8" fmla="*/ 482 w 787"/>
                <a:gd name="T9" fmla="*/ 253 h 855"/>
                <a:gd name="T10" fmla="*/ 510 w 787"/>
                <a:gd name="T11" fmla="*/ 275 h 855"/>
                <a:gd name="T12" fmla="*/ 612 w 787"/>
                <a:gd name="T13" fmla="*/ 383 h 855"/>
                <a:gd name="T14" fmla="*/ 682 w 787"/>
                <a:gd name="T15" fmla="*/ 420 h 855"/>
                <a:gd name="T16" fmla="*/ 712 w 787"/>
                <a:gd name="T17" fmla="*/ 445 h 855"/>
                <a:gd name="T18" fmla="*/ 757 w 787"/>
                <a:gd name="T19" fmla="*/ 520 h 855"/>
                <a:gd name="T20" fmla="*/ 772 w 787"/>
                <a:gd name="T21" fmla="*/ 565 h 855"/>
                <a:gd name="T22" fmla="*/ 780 w 787"/>
                <a:gd name="T23" fmla="*/ 608 h 855"/>
                <a:gd name="T24" fmla="*/ 787 w 787"/>
                <a:gd name="T25" fmla="*/ 740 h 855"/>
                <a:gd name="T26" fmla="*/ 697 w 787"/>
                <a:gd name="T27" fmla="*/ 815 h 855"/>
                <a:gd name="T28" fmla="*/ 587 w 787"/>
                <a:gd name="T29" fmla="*/ 855 h 855"/>
                <a:gd name="T30" fmla="*/ 562 w 787"/>
                <a:gd name="T31" fmla="*/ 838 h 855"/>
                <a:gd name="T32" fmla="*/ 645 w 787"/>
                <a:gd name="T33" fmla="*/ 770 h 855"/>
                <a:gd name="T34" fmla="*/ 525 w 787"/>
                <a:gd name="T35" fmla="*/ 770 h 855"/>
                <a:gd name="T36" fmla="*/ 467 w 787"/>
                <a:gd name="T37" fmla="*/ 718 h 855"/>
                <a:gd name="T38" fmla="*/ 472 w 787"/>
                <a:gd name="T39" fmla="*/ 680 h 855"/>
                <a:gd name="T40" fmla="*/ 550 w 787"/>
                <a:gd name="T41" fmla="*/ 680 h 855"/>
                <a:gd name="T42" fmla="*/ 525 w 787"/>
                <a:gd name="T43" fmla="*/ 623 h 855"/>
                <a:gd name="T44" fmla="*/ 502 w 787"/>
                <a:gd name="T45" fmla="*/ 595 h 855"/>
                <a:gd name="T46" fmla="*/ 502 w 787"/>
                <a:gd name="T47" fmla="*/ 450 h 855"/>
                <a:gd name="T48" fmla="*/ 445 w 787"/>
                <a:gd name="T49" fmla="*/ 400 h 855"/>
                <a:gd name="T50" fmla="*/ 102 w 787"/>
                <a:gd name="T51" fmla="*/ 333 h 855"/>
                <a:gd name="T52" fmla="*/ 0 w 787"/>
                <a:gd name="T53" fmla="*/ 0 h 85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7"/>
                <a:gd name="T82" fmla="*/ 0 h 855"/>
                <a:gd name="T83" fmla="*/ 787 w 787"/>
                <a:gd name="T84" fmla="*/ 855 h 85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7" h="855">
                  <a:moveTo>
                    <a:pt x="0" y="0"/>
                  </a:moveTo>
                  <a:lnTo>
                    <a:pt x="57" y="13"/>
                  </a:lnTo>
                  <a:lnTo>
                    <a:pt x="105" y="38"/>
                  </a:lnTo>
                  <a:lnTo>
                    <a:pt x="317" y="178"/>
                  </a:lnTo>
                  <a:lnTo>
                    <a:pt x="482" y="253"/>
                  </a:lnTo>
                  <a:lnTo>
                    <a:pt x="510" y="275"/>
                  </a:lnTo>
                  <a:lnTo>
                    <a:pt x="612" y="383"/>
                  </a:lnTo>
                  <a:lnTo>
                    <a:pt x="682" y="420"/>
                  </a:lnTo>
                  <a:lnTo>
                    <a:pt x="712" y="445"/>
                  </a:lnTo>
                  <a:lnTo>
                    <a:pt x="757" y="520"/>
                  </a:lnTo>
                  <a:lnTo>
                    <a:pt x="772" y="565"/>
                  </a:lnTo>
                  <a:lnTo>
                    <a:pt x="780" y="608"/>
                  </a:lnTo>
                  <a:lnTo>
                    <a:pt x="787" y="740"/>
                  </a:lnTo>
                  <a:lnTo>
                    <a:pt x="697" y="815"/>
                  </a:lnTo>
                  <a:lnTo>
                    <a:pt x="587" y="855"/>
                  </a:lnTo>
                  <a:lnTo>
                    <a:pt x="562" y="838"/>
                  </a:lnTo>
                  <a:lnTo>
                    <a:pt x="645" y="770"/>
                  </a:lnTo>
                  <a:lnTo>
                    <a:pt x="525" y="770"/>
                  </a:lnTo>
                  <a:lnTo>
                    <a:pt x="467" y="718"/>
                  </a:lnTo>
                  <a:lnTo>
                    <a:pt x="472" y="680"/>
                  </a:lnTo>
                  <a:lnTo>
                    <a:pt x="550" y="680"/>
                  </a:lnTo>
                  <a:lnTo>
                    <a:pt x="525" y="623"/>
                  </a:lnTo>
                  <a:lnTo>
                    <a:pt x="502" y="595"/>
                  </a:lnTo>
                  <a:lnTo>
                    <a:pt x="502" y="450"/>
                  </a:lnTo>
                  <a:lnTo>
                    <a:pt x="445" y="400"/>
                  </a:lnTo>
                  <a:lnTo>
                    <a:pt x="102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/>
            <p:cNvSpPr>
              <a:spLocks noChangeAspect="1"/>
            </p:cNvSpPr>
            <p:nvPr/>
          </p:nvSpPr>
          <p:spPr bwMode="auto">
            <a:xfrm>
              <a:off x="4792" y="5193"/>
              <a:ext cx="1282" cy="1145"/>
            </a:xfrm>
            <a:custGeom>
              <a:avLst/>
              <a:gdLst>
                <a:gd name="T0" fmla="*/ 0 w 1282"/>
                <a:gd name="T1" fmla="*/ 310 h 1145"/>
                <a:gd name="T2" fmla="*/ 57 w 1282"/>
                <a:gd name="T3" fmla="*/ 230 h 1145"/>
                <a:gd name="T4" fmla="*/ 275 w 1282"/>
                <a:gd name="T5" fmla="*/ 92 h 1145"/>
                <a:gd name="T6" fmla="*/ 335 w 1282"/>
                <a:gd name="T7" fmla="*/ 67 h 1145"/>
                <a:gd name="T8" fmla="*/ 402 w 1282"/>
                <a:gd name="T9" fmla="*/ 35 h 1145"/>
                <a:gd name="T10" fmla="*/ 467 w 1282"/>
                <a:gd name="T11" fmla="*/ 27 h 1145"/>
                <a:gd name="T12" fmla="*/ 610 w 1282"/>
                <a:gd name="T13" fmla="*/ 15 h 1145"/>
                <a:gd name="T14" fmla="*/ 692 w 1282"/>
                <a:gd name="T15" fmla="*/ 0 h 1145"/>
                <a:gd name="T16" fmla="*/ 770 w 1282"/>
                <a:gd name="T17" fmla="*/ 0 h 1145"/>
                <a:gd name="T18" fmla="*/ 837 w 1282"/>
                <a:gd name="T19" fmla="*/ 35 h 1145"/>
                <a:gd name="T20" fmla="*/ 930 w 1282"/>
                <a:gd name="T21" fmla="*/ 95 h 1145"/>
                <a:gd name="T22" fmla="*/ 1020 w 1282"/>
                <a:gd name="T23" fmla="*/ 215 h 1145"/>
                <a:gd name="T24" fmla="*/ 1260 w 1282"/>
                <a:gd name="T25" fmla="*/ 525 h 1145"/>
                <a:gd name="T26" fmla="*/ 1282 w 1282"/>
                <a:gd name="T27" fmla="*/ 647 h 1145"/>
                <a:gd name="T28" fmla="*/ 1282 w 1282"/>
                <a:gd name="T29" fmla="*/ 957 h 1145"/>
                <a:gd name="T30" fmla="*/ 1250 w 1282"/>
                <a:gd name="T31" fmla="*/ 1070 h 1145"/>
                <a:gd name="T32" fmla="*/ 965 w 1282"/>
                <a:gd name="T33" fmla="*/ 1145 h 1145"/>
                <a:gd name="T34" fmla="*/ 830 w 1282"/>
                <a:gd name="T35" fmla="*/ 1070 h 1145"/>
                <a:gd name="T36" fmla="*/ 830 w 1282"/>
                <a:gd name="T37" fmla="*/ 1002 h 1145"/>
                <a:gd name="T38" fmla="*/ 835 w 1282"/>
                <a:gd name="T39" fmla="*/ 975 h 1145"/>
                <a:gd name="T40" fmla="*/ 850 w 1282"/>
                <a:gd name="T41" fmla="*/ 945 h 1145"/>
                <a:gd name="T42" fmla="*/ 860 w 1282"/>
                <a:gd name="T43" fmla="*/ 930 h 1145"/>
                <a:gd name="T44" fmla="*/ 822 w 1282"/>
                <a:gd name="T45" fmla="*/ 835 h 1145"/>
                <a:gd name="T46" fmla="*/ 755 w 1282"/>
                <a:gd name="T47" fmla="*/ 775 h 1145"/>
                <a:gd name="T48" fmla="*/ 565 w 1282"/>
                <a:gd name="T49" fmla="*/ 670 h 1145"/>
                <a:gd name="T50" fmla="*/ 507 w 1282"/>
                <a:gd name="T51" fmla="*/ 632 h 1145"/>
                <a:gd name="T52" fmla="*/ 395 w 1282"/>
                <a:gd name="T53" fmla="*/ 540 h 1145"/>
                <a:gd name="T54" fmla="*/ 252 w 1282"/>
                <a:gd name="T55" fmla="*/ 472 h 1145"/>
                <a:gd name="T56" fmla="*/ 187 w 1282"/>
                <a:gd name="T57" fmla="*/ 437 h 1145"/>
                <a:gd name="T58" fmla="*/ 87 w 1282"/>
                <a:gd name="T59" fmla="*/ 392 h 1145"/>
                <a:gd name="T60" fmla="*/ 37 w 1282"/>
                <a:gd name="T61" fmla="*/ 362 h 1145"/>
                <a:gd name="T62" fmla="*/ 0 w 1282"/>
                <a:gd name="T63" fmla="*/ 310 h 11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82"/>
                <a:gd name="T97" fmla="*/ 0 h 1145"/>
                <a:gd name="T98" fmla="*/ 1282 w 1282"/>
                <a:gd name="T99" fmla="*/ 1145 h 114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82" h="1145">
                  <a:moveTo>
                    <a:pt x="0" y="310"/>
                  </a:moveTo>
                  <a:lnTo>
                    <a:pt x="57" y="230"/>
                  </a:lnTo>
                  <a:lnTo>
                    <a:pt x="275" y="92"/>
                  </a:lnTo>
                  <a:lnTo>
                    <a:pt x="335" y="67"/>
                  </a:lnTo>
                  <a:lnTo>
                    <a:pt x="402" y="35"/>
                  </a:lnTo>
                  <a:lnTo>
                    <a:pt x="467" y="27"/>
                  </a:lnTo>
                  <a:lnTo>
                    <a:pt x="610" y="15"/>
                  </a:lnTo>
                  <a:lnTo>
                    <a:pt x="692" y="0"/>
                  </a:lnTo>
                  <a:lnTo>
                    <a:pt x="770" y="0"/>
                  </a:lnTo>
                  <a:lnTo>
                    <a:pt x="837" y="35"/>
                  </a:lnTo>
                  <a:lnTo>
                    <a:pt x="930" y="95"/>
                  </a:lnTo>
                  <a:lnTo>
                    <a:pt x="1020" y="215"/>
                  </a:lnTo>
                  <a:lnTo>
                    <a:pt x="1260" y="525"/>
                  </a:lnTo>
                  <a:lnTo>
                    <a:pt x="1282" y="647"/>
                  </a:lnTo>
                  <a:lnTo>
                    <a:pt x="1282" y="957"/>
                  </a:lnTo>
                  <a:lnTo>
                    <a:pt x="1250" y="1070"/>
                  </a:lnTo>
                  <a:lnTo>
                    <a:pt x="965" y="1145"/>
                  </a:lnTo>
                  <a:lnTo>
                    <a:pt x="830" y="1070"/>
                  </a:lnTo>
                  <a:lnTo>
                    <a:pt x="830" y="1002"/>
                  </a:lnTo>
                  <a:lnTo>
                    <a:pt x="835" y="975"/>
                  </a:lnTo>
                  <a:lnTo>
                    <a:pt x="850" y="945"/>
                  </a:lnTo>
                  <a:lnTo>
                    <a:pt x="860" y="930"/>
                  </a:lnTo>
                  <a:lnTo>
                    <a:pt x="822" y="835"/>
                  </a:lnTo>
                  <a:lnTo>
                    <a:pt x="755" y="775"/>
                  </a:lnTo>
                  <a:lnTo>
                    <a:pt x="565" y="670"/>
                  </a:lnTo>
                  <a:lnTo>
                    <a:pt x="507" y="632"/>
                  </a:lnTo>
                  <a:lnTo>
                    <a:pt x="395" y="540"/>
                  </a:lnTo>
                  <a:lnTo>
                    <a:pt x="252" y="472"/>
                  </a:lnTo>
                  <a:lnTo>
                    <a:pt x="187" y="437"/>
                  </a:lnTo>
                  <a:lnTo>
                    <a:pt x="87" y="392"/>
                  </a:lnTo>
                  <a:lnTo>
                    <a:pt x="37" y="362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FF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/>
            <p:cNvSpPr>
              <a:spLocks noChangeAspect="1"/>
            </p:cNvSpPr>
            <p:nvPr/>
          </p:nvSpPr>
          <p:spPr bwMode="auto">
            <a:xfrm>
              <a:off x="2592" y="5178"/>
              <a:ext cx="257" cy="260"/>
            </a:xfrm>
            <a:custGeom>
              <a:avLst/>
              <a:gdLst>
                <a:gd name="T0" fmla="*/ 240 w 257"/>
                <a:gd name="T1" fmla="*/ 0 h 260"/>
                <a:gd name="T2" fmla="*/ 257 w 257"/>
                <a:gd name="T3" fmla="*/ 35 h 260"/>
                <a:gd name="T4" fmla="*/ 202 w 257"/>
                <a:gd name="T5" fmla="*/ 45 h 260"/>
                <a:gd name="T6" fmla="*/ 152 w 257"/>
                <a:gd name="T7" fmla="*/ 70 h 260"/>
                <a:gd name="T8" fmla="*/ 85 w 257"/>
                <a:gd name="T9" fmla="*/ 122 h 260"/>
                <a:gd name="T10" fmla="*/ 57 w 257"/>
                <a:gd name="T11" fmla="*/ 157 h 260"/>
                <a:gd name="T12" fmla="*/ 27 w 257"/>
                <a:gd name="T13" fmla="*/ 215 h 260"/>
                <a:gd name="T14" fmla="*/ 0 w 257"/>
                <a:gd name="T15" fmla="*/ 260 h 260"/>
                <a:gd name="T16" fmla="*/ 35 w 257"/>
                <a:gd name="T17" fmla="*/ 152 h 260"/>
                <a:gd name="T18" fmla="*/ 27 w 257"/>
                <a:gd name="T19" fmla="*/ 182 h 260"/>
                <a:gd name="T20" fmla="*/ 50 w 257"/>
                <a:gd name="T21" fmla="*/ 150 h 260"/>
                <a:gd name="T22" fmla="*/ 57 w 257"/>
                <a:gd name="T23" fmla="*/ 120 h 260"/>
                <a:gd name="T24" fmla="*/ 100 w 257"/>
                <a:gd name="T25" fmla="*/ 77 h 260"/>
                <a:gd name="T26" fmla="*/ 145 w 257"/>
                <a:gd name="T27" fmla="*/ 50 h 260"/>
                <a:gd name="T28" fmla="*/ 190 w 257"/>
                <a:gd name="T29" fmla="*/ 22 h 260"/>
                <a:gd name="T30" fmla="*/ 240 w 257"/>
                <a:gd name="T31" fmla="*/ 0 h 2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7"/>
                <a:gd name="T49" fmla="*/ 0 h 260"/>
                <a:gd name="T50" fmla="*/ 257 w 257"/>
                <a:gd name="T51" fmla="*/ 260 h 2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7" h="260">
                  <a:moveTo>
                    <a:pt x="240" y="0"/>
                  </a:moveTo>
                  <a:lnTo>
                    <a:pt x="257" y="35"/>
                  </a:lnTo>
                  <a:lnTo>
                    <a:pt x="202" y="45"/>
                  </a:lnTo>
                  <a:lnTo>
                    <a:pt x="152" y="70"/>
                  </a:lnTo>
                  <a:lnTo>
                    <a:pt x="85" y="122"/>
                  </a:lnTo>
                  <a:lnTo>
                    <a:pt x="57" y="157"/>
                  </a:lnTo>
                  <a:lnTo>
                    <a:pt x="27" y="215"/>
                  </a:lnTo>
                  <a:lnTo>
                    <a:pt x="0" y="260"/>
                  </a:lnTo>
                  <a:lnTo>
                    <a:pt x="35" y="152"/>
                  </a:lnTo>
                  <a:lnTo>
                    <a:pt x="27" y="182"/>
                  </a:lnTo>
                  <a:lnTo>
                    <a:pt x="50" y="150"/>
                  </a:lnTo>
                  <a:lnTo>
                    <a:pt x="57" y="120"/>
                  </a:lnTo>
                  <a:lnTo>
                    <a:pt x="100" y="77"/>
                  </a:lnTo>
                  <a:lnTo>
                    <a:pt x="145" y="50"/>
                  </a:lnTo>
                  <a:lnTo>
                    <a:pt x="190" y="22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7"/>
            <p:cNvGrpSpPr>
              <a:grpSpLocks noChangeAspect="1"/>
            </p:cNvGrpSpPr>
            <p:nvPr/>
          </p:nvGrpSpPr>
          <p:grpSpPr bwMode="auto">
            <a:xfrm>
              <a:off x="2067" y="5078"/>
              <a:ext cx="345" cy="327"/>
              <a:chOff x="2067" y="5078"/>
              <a:chExt cx="345" cy="327"/>
            </a:xfrm>
          </p:grpSpPr>
          <p:sp>
            <p:nvSpPr>
              <p:cNvPr id="86" name="Line 28"/>
              <p:cNvSpPr>
                <a:spLocks noChangeAspect="1" noChangeShapeType="1"/>
              </p:cNvSpPr>
              <p:nvPr/>
            </p:nvSpPr>
            <p:spPr bwMode="auto">
              <a:xfrm>
                <a:off x="2067" y="5245"/>
                <a:ext cx="112" cy="93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2097" y="5228"/>
                <a:ext cx="17" cy="117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0"/>
              <p:cNvSpPr>
                <a:spLocks noChangeAspect="1" noChangeShapeType="1"/>
              </p:cNvSpPr>
              <p:nvPr/>
            </p:nvSpPr>
            <p:spPr bwMode="auto">
              <a:xfrm flipH="1">
                <a:off x="2183" y="5208"/>
                <a:ext cx="29" cy="137"/>
              </a:xfrm>
              <a:prstGeom prst="line">
                <a:avLst/>
              </a:pr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31"/>
              <p:cNvSpPr>
                <a:spLocks noChangeAspect="1"/>
              </p:cNvSpPr>
              <p:nvPr/>
            </p:nvSpPr>
            <p:spPr bwMode="auto">
              <a:xfrm>
                <a:off x="2159" y="5200"/>
                <a:ext cx="253" cy="205"/>
              </a:xfrm>
              <a:custGeom>
                <a:avLst/>
                <a:gdLst>
                  <a:gd name="T0" fmla="*/ 0 w 253"/>
                  <a:gd name="T1" fmla="*/ 43 h 205"/>
                  <a:gd name="T2" fmla="*/ 115 w 253"/>
                  <a:gd name="T3" fmla="*/ 115 h 205"/>
                  <a:gd name="T4" fmla="*/ 215 w 253"/>
                  <a:gd name="T5" fmla="*/ 0 h 205"/>
                  <a:gd name="T6" fmla="*/ 253 w 253"/>
                  <a:gd name="T7" fmla="*/ 110 h 205"/>
                  <a:gd name="T8" fmla="*/ 228 w 253"/>
                  <a:gd name="T9" fmla="*/ 140 h 205"/>
                  <a:gd name="T10" fmla="*/ 200 w 253"/>
                  <a:gd name="T11" fmla="*/ 183 h 205"/>
                  <a:gd name="T12" fmla="*/ 170 w 253"/>
                  <a:gd name="T13" fmla="*/ 205 h 205"/>
                  <a:gd name="T14" fmla="*/ 153 w 253"/>
                  <a:gd name="T15" fmla="*/ 163 h 205"/>
                  <a:gd name="T16" fmla="*/ 153 w 253"/>
                  <a:gd name="T17" fmla="*/ 123 h 205"/>
                  <a:gd name="T18" fmla="*/ 205 w 253"/>
                  <a:gd name="T19" fmla="*/ 68 h 205"/>
                  <a:gd name="T20" fmla="*/ 228 w 253"/>
                  <a:gd name="T21" fmla="*/ 118 h 20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3"/>
                  <a:gd name="T34" fmla="*/ 0 h 205"/>
                  <a:gd name="T35" fmla="*/ 253 w 253"/>
                  <a:gd name="T36" fmla="*/ 205 h 20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3" h="205">
                    <a:moveTo>
                      <a:pt x="0" y="43"/>
                    </a:moveTo>
                    <a:lnTo>
                      <a:pt x="115" y="115"/>
                    </a:lnTo>
                    <a:lnTo>
                      <a:pt x="215" y="0"/>
                    </a:lnTo>
                    <a:lnTo>
                      <a:pt x="253" y="110"/>
                    </a:lnTo>
                    <a:lnTo>
                      <a:pt x="228" y="140"/>
                    </a:lnTo>
                    <a:lnTo>
                      <a:pt x="200" y="183"/>
                    </a:lnTo>
                    <a:lnTo>
                      <a:pt x="170" y="205"/>
                    </a:lnTo>
                    <a:lnTo>
                      <a:pt x="153" y="163"/>
                    </a:lnTo>
                    <a:lnTo>
                      <a:pt x="153" y="123"/>
                    </a:lnTo>
                    <a:lnTo>
                      <a:pt x="205" y="68"/>
                    </a:lnTo>
                    <a:lnTo>
                      <a:pt x="228" y="118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32"/>
              <p:cNvSpPr>
                <a:spLocks noChangeAspect="1"/>
              </p:cNvSpPr>
              <p:nvPr/>
            </p:nvSpPr>
            <p:spPr bwMode="auto">
              <a:xfrm>
                <a:off x="2237" y="5078"/>
                <a:ext cx="122" cy="202"/>
              </a:xfrm>
              <a:custGeom>
                <a:avLst/>
                <a:gdLst>
                  <a:gd name="T0" fmla="*/ 0 w 122"/>
                  <a:gd name="T1" fmla="*/ 0 h 202"/>
                  <a:gd name="T2" fmla="*/ 92 w 122"/>
                  <a:gd name="T3" fmla="*/ 60 h 202"/>
                  <a:gd name="T4" fmla="*/ 85 w 122"/>
                  <a:gd name="T5" fmla="*/ 105 h 202"/>
                  <a:gd name="T6" fmla="*/ 122 w 122"/>
                  <a:gd name="T7" fmla="*/ 175 h 202"/>
                  <a:gd name="T8" fmla="*/ 90 w 122"/>
                  <a:gd name="T9" fmla="*/ 202 h 202"/>
                  <a:gd name="T10" fmla="*/ 32 w 122"/>
                  <a:gd name="T11" fmla="*/ 137 h 2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2"/>
                  <a:gd name="T19" fmla="*/ 0 h 202"/>
                  <a:gd name="T20" fmla="*/ 122 w 122"/>
                  <a:gd name="T21" fmla="*/ 202 h 2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2" h="202">
                    <a:moveTo>
                      <a:pt x="0" y="0"/>
                    </a:moveTo>
                    <a:lnTo>
                      <a:pt x="92" y="60"/>
                    </a:lnTo>
                    <a:lnTo>
                      <a:pt x="85" y="105"/>
                    </a:lnTo>
                    <a:lnTo>
                      <a:pt x="122" y="175"/>
                    </a:lnTo>
                    <a:lnTo>
                      <a:pt x="90" y="202"/>
                    </a:lnTo>
                    <a:lnTo>
                      <a:pt x="32" y="137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>
                <a:spLocks noChangeAspect="1"/>
              </p:cNvSpPr>
              <p:nvPr/>
            </p:nvSpPr>
            <p:spPr bwMode="auto">
              <a:xfrm>
                <a:off x="2322" y="5318"/>
                <a:ext cx="65" cy="42"/>
              </a:xfrm>
              <a:custGeom>
                <a:avLst/>
                <a:gdLst>
                  <a:gd name="T0" fmla="*/ 0 w 65"/>
                  <a:gd name="T1" fmla="*/ 0 h 42"/>
                  <a:gd name="T2" fmla="*/ 27 w 65"/>
                  <a:gd name="T3" fmla="*/ 42 h 42"/>
                  <a:gd name="T4" fmla="*/ 65 w 65"/>
                  <a:gd name="T5" fmla="*/ 7 h 42"/>
                  <a:gd name="T6" fmla="*/ 0 60000 65536"/>
                  <a:gd name="T7" fmla="*/ 0 60000 65536"/>
                  <a:gd name="T8" fmla="*/ 0 60000 65536"/>
                  <a:gd name="T9" fmla="*/ 0 w 65"/>
                  <a:gd name="T10" fmla="*/ 0 h 42"/>
                  <a:gd name="T11" fmla="*/ 65 w 65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" h="42">
                    <a:moveTo>
                      <a:pt x="0" y="0"/>
                    </a:moveTo>
                    <a:lnTo>
                      <a:pt x="27" y="42"/>
                    </a:lnTo>
                    <a:lnTo>
                      <a:pt x="65" y="7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Freeform 34"/>
            <p:cNvSpPr>
              <a:spLocks noChangeAspect="1"/>
            </p:cNvSpPr>
            <p:nvPr/>
          </p:nvSpPr>
          <p:spPr bwMode="auto">
            <a:xfrm>
              <a:off x="2367" y="4853"/>
              <a:ext cx="205" cy="177"/>
            </a:xfrm>
            <a:custGeom>
              <a:avLst/>
              <a:gdLst>
                <a:gd name="T0" fmla="*/ 65 w 205"/>
                <a:gd name="T1" fmla="*/ 0 h 177"/>
                <a:gd name="T2" fmla="*/ 205 w 205"/>
                <a:gd name="T3" fmla="*/ 145 h 177"/>
                <a:gd name="T4" fmla="*/ 152 w 205"/>
                <a:gd name="T5" fmla="*/ 177 h 177"/>
                <a:gd name="T6" fmla="*/ 0 w 205"/>
                <a:gd name="T7" fmla="*/ 15 h 177"/>
                <a:gd name="T8" fmla="*/ 65 w 205"/>
                <a:gd name="T9" fmla="*/ 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77"/>
                <a:gd name="T17" fmla="*/ 205 w 205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77">
                  <a:moveTo>
                    <a:pt x="65" y="0"/>
                  </a:moveTo>
                  <a:lnTo>
                    <a:pt x="205" y="145"/>
                  </a:lnTo>
                  <a:lnTo>
                    <a:pt x="152" y="177"/>
                  </a:lnTo>
                  <a:lnTo>
                    <a:pt x="0" y="1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 noChangeAspect="1"/>
            </p:cNvSpPr>
            <p:nvPr/>
          </p:nvSpPr>
          <p:spPr bwMode="auto">
            <a:xfrm>
              <a:off x="2232" y="4870"/>
              <a:ext cx="262" cy="205"/>
            </a:xfrm>
            <a:custGeom>
              <a:avLst/>
              <a:gdLst>
                <a:gd name="T0" fmla="*/ 87 w 262"/>
                <a:gd name="T1" fmla="*/ 0 h 205"/>
                <a:gd name="T2" fmla="*/ 262 w 262"/>
                <a:gd name="T3" fmla="*/ 173 h 205"/>
                <a:gd name="T4" fmla="*/ 227 w 262"/>
                <a:gd name="T5" fmla="*/ 205 h 205"/>
                <a:gd name="T6" fmla="*/ 0 w 262"/>
                <a:gd name="T7" fmla="*/ 5 h 205"/>
                <a:gd name="T8" fmla="*/ 87 w 262"/>
                <a:gd name="T9" fmla="*/ 0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05"/>
                <a:gd name="T17" fmla="*/ 262 w 262"/>
                <a:gd name="T18" fmla="*/ 205 h 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05">
                  <a:moveTo>
                    <a:pt x="87" y="0"/>
                  </a:moveTo>
                  <a:lnTo>
                    <a:pt x="262" y="173"/>
                  </a:lnTo>
                  <a:lnTo>
                    <a:pt x="227" y="205"/>
                  </a:lnTo>
                  <a:lnTo>
                    <a:pt x="0" y="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 noChangeAspect="1"/>
            </p:cNvSpPr>
            <p:nvPr/>
          </p:nvSpPr>
          <p:spPr bwMode="auto">
            <a:xfrm>
              <a:off x="2099" y="4890"/>
              <a:ext cx="338" cy="250"/>
            </a:xfrm>
            <a:custGeom>
              <a:avLst/>
              <a:gdLst>
                <a:gd name="T0" fmla="*/ 85 w 338"/>
                <a:gd name="T1" fmla="*/ 0 h 250"/>
                <a:gd name="T2" fmla="*/ 338 w 338"/>
                <a:gd name="T3" fmla="*/ 208 h 250"/>
                <a:gd name="T4" fmla="*/ 308 w 338"/>
                <a:gd name="T5" fmla="*/ 250 h 250"/>
                <a:gd name="T6" fmla="*/ 0 w 338"/>
                <a:gd name="T7" fmla="*/ 30 h 250"/>
                <a:gd name="T8" fmla="*/ 85 w 338"/>
                <a:gd name="T9" fmla="*/ 0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"/>
                <a:gd name="T16" fmla="*/ 0 h 250"/>
                <a:gd name="T17" fmla="*/ 338 w 338"/>
                <a:gd name="T18" fmla="*/ 250 h 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" h="250">
                  <a:moveTo>
                    <a:pt x="85" y="0"/>
                  </a:moveTo>
                  <a:lnTo>
                    <a:pt x="338" y="208"/>
                  </a:lnTo>
                  <a:lnTo>
                    <a:pt x="308" y="250"/>
                  </a:lnTo>
                  <a:lnTo>
                    <a:pt x="0" y="3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37"/>
            <p:cNvGrpSpPr>
              <a:grpSpLocks noChangeAspect="1"/>
            </p:cNvGrpSpPr>
            <p:nvPr/>
          </p:nvGrpSpPr>
          <p:grpSpPr bwMode="auto">
            <a:xfrm>
              <a:off x="3309" y="4088"/>
              <a:ext cx="980" cy="1195"/>
              <a:chOff x="3309" y="4088"/>
              <a:chExt cx="980" cy="1195"/>
            </a:xfrm>
          </p:grpSpPr>
          <p:sp>
            <p:nvSpPr>
              <p:cNvPr id="83" name="Freeform 38"/>
              <p:cNvSpPr>
                <a:spLocks noChangeAspect="1"/>
              </p:cNvSpPr>
              <p:nvPr/>
            </p:nvSpPr>
            <p:spPr bwMode="auto">
              <a:xfrm>
                <a:off x="3309" y="4088"/>
                <a:ext cx="883" cy="1122"/>
              </a:xfrm>
              <a:custGeom>
                <a:avLst/>
                <a:gdLst>
                  <a:gd name="T0" fmla="*/ 883 w 883"/>
                  <a:gd name="T1" fmla="*/ 0 h 1122"/>
                  <a:gd name="T2" fmla="*/ 823 w 883"/>
                  <a:gd name="T3" fmla="*/ 47 h 1122"/>
                  <a:gd name="T4" fmla="*/ 780 w 883"/>
                  <a:gd name="T5" fmla="*/ 85 h 1122"/>
                  <a:gd name="T6" fmla="*/ 733 w 883"/>
                  <a:gd name="T7" fmla="*/ 135 h 1122"/>
                  <a:gd name="T8" fmla="*/ 680 w 883"/>
                  <a:gd name="T9" fmla="*/ 200 h 1122"/>
                  <a:gd name="T10" fmla="*/ 653 w 883"/>
                  <a:gd name="T11" fmla="*/ 230 h 1122"/>
                  <a:gd name="T12" fmla="*/ 633 w 883"/>
                  <a:gd name="T13" fmla="*/ 270 h 1122"/>
                  <a:gd name="T14" fmla="*/ 610 w 883"/>
                  <a:gd name="T15" fmla="*/ 330 h 1122"/>
                  <a:gd name="T16" fmla="*/ 593 w 883"/>
                  <a:gd name="T17" fmla="*/ 367 h 1122"/>
                  <a:gd name="T18" fmla="*/ 423 w 883"/>
                  <a:gd name="T19" fmla="*/ 547 h 1122"/>
                  <a:gd name="T20" fmla="*/ 398 w 883"/>
                  <a:gd name="T21" fmla="*/ 575 h 1122"/>
                  <a:gd name="T22" fmla="*/ 378 w 883"/>
                  <a:gd name="T23" fmla="*/ 605 h 1122"/>
                  <a:gd name="T24" fmla="*/ 280 w 883"/>
                  <a:gd name="T25" fmla="*/ 825 h 1122"/>
                  <a:gd name="T26" fmla="*/ 263 w 883"/>
                  <a:gd name="T27" fmla="*/ 852 h 1122"/>
                  <a:gd name="T28" fmla="*/ 243 w 883"/>
                  <a:gd name="T29" fmla="*/ 877 h 1122"/>
                  <a:gd name="T30" fmla="*/ 120 w 883"/>
                  <a:gd name="T31" fmla="*/ 1032 h 1122"/>
                  <a:gd name="T32" fmla="*/ 138 w 883"/>
                  <a:gd name="T33" fmla="*/ 1017 h 1122"/>
                  <a:gd name="T34" fmla="*/ 98 w 883"/>
                  <a:gd name="T35" fmla="*/ 1050 h 1122"/>
                  <a:gd name="T36" fmla="*/ 0 w 883"/>
                  <a:gd name="T37" fmla="*/ 1122 h 11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83"/>
                  <a:gd name="T58" fmla="*/ 0 h 1122"/>
                  <a:gd name="T59" fmla="*/ 883 w 883"/>
                  <a:gd name="T60" fmla="*/ 1122 h 11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83" h="1122">
                    <a:moveTo>
                      <a:pt x="883" y="0"/>
                    </a:moveTo>
                    <a:lnTo>
                      <a:pt x="823" y="47"/>
                    </a:lnTo>
                    <a:lnTo>
                      <a:pt x="780" y="85"/>
                    </a:lnTo>
                    <a:lnTo>
                      <a:pt x="733" y="135"/>
                    </a:lnTo>
                    <a:lnTo>
                      <a:pt x="680" y="200"/>
                    </a:lnTo>
                    <a:lnTo>
                      <a:pt x="653" y="230"/>
                    </a:lnTo>
                    <a:lnTo>
                      <a:pt x="633" y="270"/>
                    </a:lnTo>
                    <a:lnTo>
                      <a:pt x="610" y="330"/>
                    </a:lnTo>
                    <a:lnTo>
                      <a:pt x="593" y="367"/>
                    </a:lnTo>
                    <a:lnTo>
                      <a:pt x="423" y="547"/>
                    </a:lnTo>
                    <a:lnTo>
                      <a:pt x="398" y="575"/>
                    </a:lnTo>
                    <a:lnTo>
                      <a:pt x="378" y="605"/>
                    </a:lnTo>
                    <a:lnTo>
                      <a:pt x="280" y="825"/>
                    </a:lnTo>
                    <a:lnTo>
                      <a:pt x="263" y="852"/>
                    </a:lnTo>
                    <a:lnTo>
                      <a:pt x="243" y="877"/>
                    </a:lnTo>
                    <a:lnTo>
                      <a:pt x="120" y="1032"/>
                    </a:lnTo>
                    <a:lnTo>
                      <a:pt x="138" y="1017"/>
                    </a:lnTo>
                    <a:lnTo>
                      <a:pt x="98" y="1050"/>
                    </a:lnTo>
                    <a:lnTo>
                      <a:pt x="0" y="1122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39"/>
              <p:cNvSpPr>
                <a:spLocks noChangeAspect="1"/>
              </p:cNvSpPr>
              <p:nvPr/>
            </p:nvSpPr>
            <p:spPr bwMode="auto">
              <a:xfrm>
                <a:off x="3349" y="4125"/>
                <a:ext cx="883" cy="1123"/>
              </a:xfrm>
              <a:custGeom>
                <a:avLst/>
                <a:gdLst>
                  <a:gd name="T0" fmla="*/ 883 w 883"/>
                  <a:gd name="T1" fmla="*/ 0 h 1123"/>
                  <a:gd name="T2" fmla="*/ 823 w 883"/>
                  <a:gd name="T3" fmla="*/ 48 h 1123"/>
                  <a:gd name="T4" fmla="*/ 780 w 883"/>
                  <a:gd name="T5" fmla="*/ 83 h 1123"/>
                  <a:gd name="T6" fmla="*/ 733 w 883"/>
                  <a:gd name="T7" fmla="*/ 135 h 1123"/>
                  <a:gd name="T8" fmla="*/ 680 w 883"/>
                  <a:gd name="T9" fmla="*/ 200 h 1123"/>
                  <a:gd name="T10" fmla="*/ 653 w 883"/>
                  <a:gd name="T11" fmla="*/ 230 h 1123"/>
                  <a:gd name="T12" fmla="*/ 630 w 883"/>
                  <a:gd name="T13" fmla="*/ 270 h 1123"/>
                  <a:gd name="T14" fmla="*/ 608 w 883"/>
                  <a:gd name="T15" fmla="*/ 330 h 1123"/>
                  <a:gd name="T16" fmla="*/ 593 w 883"/>
                  <a:gd name="T17" fmla="*/ 368 h 1123"/>
                  <a:gd name="T18" fmla="*/ 423 w 883"/>
                  <a:gd name="T19" fmla="*/ 548 h 1123"/>
                  <a:gd name="T20" fmla="*/ 398 w 883"/>
                  <a:gd name="T21" fmla="*/ 575 h 1123"/>
                  <a:gd name="T22" fmla="*/ 378 w 883"/>
                  <a:gd name="T23" fmla="*/ 605 h 1123"/>
                  <a:gd name="T24" fmla="*/ 280 w 883"/>
                  <a:gd name="T25" fmla="*/ 825 h 1123"/>
                  <a:gd name="T26" fmla="*/ 263 w 883"/>
                  <a:gd name="T27" fmla="*/ 853 h 1123"/>
                  <a:gd name="T28" fmla="*/ 243 w 883"/>
                  <a:gd name="T29" fmla="*/ 878 h 1123"/>
                  <a:gd name="T30" fmla="*/ 120 w 883"/>
                  <a:gd name="T31" fmla="*/ 1033 h 1123"/>
                  <a:gd name="T32" fmla="*/ 138 w 883"/>
                  <a:gd name="T33" fmla="*/ 1018 h 1123"/>
                  <a:gd name="T34" fmla="*/ 98 w 883"/>
                  <a:gd name="T35" fmla="*/ 1050 h 1123"/>
                  <a:gd name="T36" fmla="*/ 0 w 883"/>
                  <a:gd name="T37" fmla="*/ 1123 h 1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83"/>
                  <a:gd name="T58" fmla="*/ 0 h 1123"/>
                  <a:gd name="T59" fmla="*/ 883 w 883"/>
                  <a:gd name="T60" fmla="*/ 1123 h 112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83" h="1123">
                    <a:moveTo>
                      <a:pt x="883" y="0"/>
                    </a:moveTo>
                    <a:lnTo>
                      <a:pt x="823" y="48"/>
                    </a:lnTo>
                    <a:lnTo>
                      <a:pt x="780" y="83"/>
                    </a:lnTo>
                    <a:lnTo>
                      <a:pt x="733" y="135"/>
                    </a:lnTo>
                    <a:lnTo>
                      <a:pt x="680" y="200"/>
                    </a:lnTo>
                    <a:lnTo>
                      <a:pt x="653" y="230"/>
                    </a:lnTo>
                    <a:lnTo>
                      <a:pt x="630" y="270"/>
                    </a:lnTo>
                    <a:lnTo>
                      <a:pt x="608" y="330"/>
                    </a:lnTo>
                    <a:lnTo>
                      <a:pt x="593" y="368"/>
                    </a:lnTo>
                    <a:lnTo>
                      <a:pt x="423" y="548"/>
                    </a:lnTo>
                    <a:lnTo>
                      <a:pt x="398" y="575"/>
                    </a:lnTo>
                    <a:lnTo>
                      <a:pt x="378" y="605"/>
                    </a:lnTo>
                    <a:lnTo>
                      <a:pt x="280" y="825"/>
                    </a:lnTo>
                    <a:lnTo>
                      <a:pt x="263" y="853"/>
                    </a:lnTo>
                    <a:lnTo>
                      <a:pt x="243" y="878"/>
                    </a:lnTo>
                    <a:lnTo>
                      <a:pt x="120" y="1033"/>
                    </a:lnTo>
                    <a:lnTo>
                      <a:pt x="138" y="1018"/>
                    </a:lnTo>
                    <a:lnTo>
                      <a:pt x="98" y="1050"/>
                    </a:lnTo>
                    <a:lnTo>
                      <a:pt x="0" y="1123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40"/>
              <p:cNvSpPr>
                <a:spLocks noChangeAspect="1"/>
              </p:cNvSpPr>
              <p:nvPr/>
            </p:nvSpPr>
            <p:spPr bwMode="auto">
              <a:xfrm>
                <a:off x="3407" y="4163"/>
                <a:ext cx="882" cy="1120"/>
              </a:xfrm>
              <a:custGeom>
                <a:avLst/>
                <a:gdLst>
                  <a:gd name="T0" fmla="*/ 882 w 882"/>
                  <a:gd name="T1" fmla="*/ 0 h 1120"/>
                  <a:gd name="T2" fmla="*/ 822 w 882"/>
                  <a:gd name="T3" fmla="*/ 45 h 1120"/>
                  <a:gd name="T4" fmla="*/ 780 w 882"/>
                  <a:gd name="T5" fmla="*/ 82 h 1120"/>
                  <a:gd name="T6" fmla="*/ 732 w 882"/>
                  <a:gd name="T7" fmla="*/ 135 h 1120"/>
                  <a:gd name="T8" fmla="*/ 680 w 882"/>
                  <a:gd name="T9" fmla="*/ 200 h 1120"/>
                  <a:gd name="T10" fmla="*/ 652 w 882"/>
                  <a:gd name="T11" fmla="*/ 230 h 1120"/>
                  <a:gd name="T12" fmla="*/ 630 w 882"/>
                  <a:gd name="T13" fmla="*/ 270 h 1120"/>
                  <a:gd name="T14" fmla="*/ 607 w 882"/>
                  <a:gd name="T15" fmla="*/ 330 h 1120"/>
                  <a:gd name="T16" fmla="*/ 590 w 882"/>
                  <a:gd name="T17" fmla="*/ 367 h 1120"/>
                  <a:gd name="T18" fmla="*/ 422 w 882"/>
                  <a:gd name="T19" fmla="*/ 547 h 1120"/>
                  <a:gd name="T20" fmla="*/ 397 w 882"/>
                  <a:gd name="T21" fmla="*/ 575 h 1120"/>
                  <a:gd name="T22" fmla="*/ 377 w 882"/>
                  <a:gd name="T23" fmla="*/ 605 h 1120"/>
                  <a:gd name="T24" fmla="*/ 280 w 882"/>
                  <a:gd name="T25" fmla="*/ 825 h 1120"/>
                  <a:gd name="T26" fmla="*/ 262 w 882"/>
                  <a:gd name="T27" fmla="*/ 852 h 1120"/>
                  <a:gd name="T28" fmla="*/ 242 w 882"/>
                  <a:gd name="T29" fmla="*/ 877 h 1120"/>
                  <a:gd name="T30" fmla="*/ 120 w 882"/>
                  <a:gd name="T31" fmla="*/ 1032 h 1120"/>
                  <a:gd name="T32" fmla="*/ 137 w 882"/>
                  <a:gd name="T33" fmla="*/ 1017 h 1120"/>
                  <a:gd name="T34" fmla="*/ 97 w 882"/>
                  <a:gd name="T35" fmla="*/ 1050 h 1120"/>
                  <a:gd name="T36" fmla="*/ 0 w 882"/>
                  <a:gd name="T37" fmla="*/ 1120 h 1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82"/>
                  <a:gd name="T58" fmla="*/ 0 h 1120"/>
                  <a:gd name="T59" fmla="*/ 882 w 882"/>
                  <a:gd name="T60" fmla="*/ 1120 h 1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82" h="1120">
                    <a:moveTo>
                      <a:pt x="882" y="0"/>
                    </a:moveTo>
                    <a:lnTo>
                      <a:pt x="822" y="45"/>
                    </a:lnTo>
                    <a:lnTo>
                      <a:pt x="780" y="82"/>
                    </a:lnTo>
                    <a:lnTo>
                      <a:pt x="732" y="135"/>
                    </a:lnTo>
                    <a:lnTo>
                      <a:pt x="680" y="200"/>
                    </a:lnTo>
                    <a:lnTo>
                      <a:pt x="652" y="230"/>
                    </a:lnTo>
                    <a:lnTo>
                      <a:pt x="630" y="270"/>
                    </a:lnTo>
                    <a:lnTo>
                      <a:pt x="607" y="330"/>
                    </a:lnTo>
                    <a:lnTo>
                      <a:pt x="590" y="367"/>
                    </a:lnTo>
                    <a:lnTo>
                      <a:pt x="422" y="547"/>
                    </a:lnTo>
                    <a:lnTo>
                      <a:pt x="397" y="575"/>
                    </a:lnTo>
                    <a:lnTo>
                      <a:pt x="377" y="605"/>
                    </a:lnTo>
                    <a:lnTo>
                      <a:pt x="280" y="825"/>
                    </a:lnTo>
                    <a:lnTo>
                      <a:pt x="262" y="852"/>
                    </a:lnTo>
                    <a:lnTo>
                      <a:pt x="242" y="877"/>
                    </a:lnTo>
                    <a:lnTo>
                      <a:pt x="120" y="1032"/>
                    </a:lnTo>
                    <a:lnTo>
                      <a:pt x="137" y="1017"/>
                    </a:lnTo>
                    <a:lnTo>
                      <a:pt x="97" y="1050"/>
                    </a:lnTo>
                    <a:lnTo>
                      <a:pt x="0" y="1120"/>
                    </a:lnTo>
                  </a:path>
                </a:pathLst>
              </a:custGeom>
              <a:noFill/>
              <a:ln w="12700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Freeform 41"/>
            <p:cNvSpPr>
              <a:spLocks noChangeAspect="1"/>
            </p:cNvSpPr>
            <p:nvPr/>
          </p:nvSpPr>
          <p:spPr bwMode="auto">
            <a:xfrm>
              <a:off x="4409" y="5040"/>
              <a:ext cx="450" cy="535"/>
            </a:xfrm>
            <a:custGeom>
              <a:avLst/>
              <a:gdLst>
                <a:gd name="T0" fmla="*/ 450 w 450"/>
                <a:gd name="T1" fmla="*/ 0 h 535"/>
                <a:gd name="T2" fmla="*/ 143 w 450"/>
                <a:gd name="T3" fmla="*/ 128 h 535"/>
                <a:gd name="T4" fmla="*/ 63 w 450"/>
                <a:gd name="T5" fmla="*/ 163 h 535"/>
                <a:gd name="T6" fmla="*/ 0 w 450"/>
                <a:gd name="T7" fmla="*/ 205 h 535"/>
                <a:gd name="T8" fmla="*/ 33 w 450"/>
                <a:gd name="T9" fmla="*/ 230 h 535"/>
                <a:gd name="T10" fmla="*/ 68 w 450"/>
                <a:gd name="T11" fmla="*/ 230 h 535"/>
                <a:gd name="T12" fmla="*/ 105 w 450"/>
                <a:gd name="T13" fmla="*/ 230 h 535"/>
                <a:gd name="T14" fmla="*/ 135 w 450"/>
                <a:gd name="T15" fmla="*/ 250 h 535"/>
                <a:gd name="T16" fmla="*/ 148 w 450"/>
                <a:gd name="T17" fmla="*/ 285 h 535"/>
                <a:gd name="T18" fmla="*/ 155 w 450"/>
                <a:gd name="T19" fmla="*/ 340 h 535"/>
                <a:gd name="T20" fmla="*/ 185 w 450"/>
                <a:gd name="T21" fmla="*/ 385 h 535"/>
                <a:gd name="T22" fmla="*/ 223 w 450"/>
                <a:gd name="T23" fmla="*/ 420 h 535"/>
                <a:gd name="T24" fmla="*/ 255 w 450"/>
                <a:gd name="T25" fmla="*/ 458 h 535"/>
                <a:gd name="T26" fmla="*/ 313 w 450"/>
                <a:gd name="T27" fmla="*/ 535 h 535"/>
                <a:gd name="T28" fmla="*/ 305 w 450"/>
                <a:gd name="T29" fmla="*/ 463 h 535"/>
                <a:gd name="T30" fmla="*/ 285 w 450"/>
                <a:gd name="T31" fmla="*/ 383 h 535"/>
                <a:gd name="T32" fmla="*/ 275 w 450"/>
                <a:gd name="T33" fmla="*/ 338 h 535"/>
                <a:gd name="T34" fmla="*/ 275 w 450"/>
                <a:gd name="T35" fmla="*/ 300 h 535"/>
                <a:gd name="T36" fmla="*/ 290 w 450"/>
                <a:gd name="T37" fmla="*/ 228 h 535"/>
                <a:gd name="T38" fmla="*/ 305 w 450"/>
                <a:gd name="T39" fmla="*/ 183 h 535"/>
                <a:gd name="T40" fmla="*/ 328 w 450"/>
                <a:gd name="T41" fmla="*/ 140 h 535"/>
                <a:gd name="T42" fmla="*/ 388 w 450"/>
                <a:gd name="T43" fmla="*/ 75 h 535"/>
                <a:gd name="T44" fmla="*/ 450 w 450"/>
                <a:gd name="T45" fmla="*/ 0 h 5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0"/>
                <a:gd name="T70" fmla="*/ 0 h 535"/>
                <a:gd name="T71" fmla="*/ 450 w 450"/>
                <a:gd name="T72" fmla="*/ 535 h 53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0" h="535">
                  <a:moveTo>
                    <a:pt x="450" y="0"/>
                  </a:moveTo>
                  <a:lnTo>
                    <a:pt x="143" y="128"/>
                  </a:lnTo>
                  <a:lnTo>
                    <a:pt x="63" y="163"/>
                  </a:lnTo>
                  <a:lnTo>
                    <a:pt x="0" y="205"/>
                  </a:lnTo>
                  <a:lnTo>
                    <a:pt x="33" y="230"/>
                  </a:lnTo>
                  <a:lnTo>
                    <a:pt x="68" y="230"/>
                  </a:lnTo>
                  <a:lnTo>
                    <a:pt x="105" y="230"/>
                  </a:lnTo>
                  <a:lnTo>
                    <a:pt x="135" y="250"/>
                  </a:lnTo>
                  <a:lnTo>
                    <a:pt x="148" y="285"/>
                  </a:lnTo>
                  <a:lnTo>
                    <a:pt x="155" y="340"/>
                  </a:lnTo>
                  <a:lnTo>
                    <a:pt x="185" y="385"/>
                  </a:lnTo>
                  <a:lnTo>
                    <a:pt x="223" y="420"/>
                  </a:lnTo>
                  <a:lnTo>
                    <a:pt x="255" y="458"/>
                  </a:lnTo>
                  <a:lnTo>
                    <a:pt x="313" y="535"/>
                  </a:lnTo>
                  <a:lnTo>
                    <a:pt x="305" y="463"/>
                  </a:lnTo>
                  <a:lnTo>
                    <a:pt x="285" y="383"/>
                  </a:lnTo>
                  <a:lnTo>
                    <a:pt x="275" y="338"/>
                  </a:lnTo>
                  <a:lnTo>
                    <a:pt x="275" y="300"/>
                  </a:lnTo>
                  <a:lnTo>
                    <a:pt x="290" y="228"/>
                  </a:lnTo>
                  <a:lnTo>
                    <a:pt x="305" y="183"/>
                  </a:lnTo>
                  <a:lnTo>
                    <a:pt x="328" y="140"/>
                  </a:lnTo>
                  <a:lnTo>
                    <a:pt x="388" y="7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2"/>
            <p:cNvSpPr>
              <a:spLocks noChangeAspect="1"/>
            </p:cNvSpPr>
            <p:nvPr/>
          </p:nvSpPr>
          <p:spPr bwMode="auto">
            <a:xfrm>
              <a:off x="4432" y="4905"/>
              <a:ext cx="775" cy="233"/>
            </a:xfrm>
            <a:custGeom>
              <a:avLst/>
              <a:gdLst>
                <a:gd name="T0" fmla="*/ 775 w 775"/>
                <a:gd name="T1" fmla="*/ 108 h 233"/>
                <a:gd name="T2" fmla="*/ 720 w 775"/>
                <a:gd name="T3" fmla="*/ 53 h 233"/>
                <a:gd name="T4" fmla="*/ 645 w 775"/>
                <a:gd name="T5" fmla="*/ 23 h 233"/>
                <a:gd name="T6" fmla="*/ 585 w 775"/>
                <a:gd name="T7" fmla="*/ 8 h 233"/>
                <a:gd name="T8" fmla="*/ 535 w 775"/>
                <a:gd name="T9" fmla="*/ 0 h 233"/>
                <a:gd name="T10" fmla="*/ 452 w 775"/>
                <a:gd name="T11" fmla="*/ 5 h 233"/>
                <a:gd name="T12" fmla="*/ 410 w 775"/>
                <a:gd name="T13" fmla="*/ 15 h 233"/>
                <a:gd name="T14" fmla="*/ 307 w 775"/>
                <a:gd name="T15" fmla="*/ 35 h 233"/>
                <a:gd name="T16" fmla="*/ 237 w 775"/>
                <a:gd name="T17" fmla="*/ 58 h 233"/>
                <a:gd name="T18" fmla="*/ 145 w 775"/>
                <a:gd name="T19" fmla="*/ 95 h 233"/>
                <a:gd name="T20" fmla="*/ 290 w 775"/>
                <a:gd name="T21" fmla="*/ 93 h 233"/>
                <a:gd name="T22" fmla="*/ 70 w 775"/>
                <a:gd name="T23" fmla="*/ 180 h 233"/>
                <a:gd name="T24" fmla="*/ 32 w 775"/>
                <a:gd name="T25" fmla="*/ 203 h 233"/>
                <a:gd name="T26" fmla="*/ 0 w 775"/>
                <a:gd name="T27" fmla="*/ 233 h 233"/>
                <a:gd name="T28" fmla="*/ 222 w 775"/>
                <a:gd name="T29" fmla="*/ 160 h 233"/>
                <a:gd name="T30" fmla="*/ 360 w 775"/>
                <a:gd name="T31" fmla="*/ 118 h 233"/>
                <a:gd name="T32" fmla="*/ 455 w 775"/>
                <a:gd name="T33" fmla="*/ 80 h 233"/>
                <a:gd name="T34" fmla="*/ 470 w 775"/>
                <a:gd name="T35" fmla="*/ 80 h 233"/>
                <a:gd name="T36" fmla="*/ 557 w 775"/>
                <a:gd name="T37" fmla="*/ 85 h 233"/>
                <a:gd name="T38" fmla="*/ 775 w 775"/>
                <a:gd name="T39" fmla="*/ 108 h 2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5"/>
                <a:gd name="T61" fmla="*/ 0 h 233"/>
                <a:gd name="T62" fmla="*/ 775 w 775"/>
                <a:gd name="T63" fmla="*/ 233 h 2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5" h="233">
                  <a:moveTo>
                    <a:pt x="775" y="108"/>
                  </a:moveTo>
                  <a:lnTo>
                    <a:pt x="720" y="53"/>
                  </a:lnTo>
                  <a:lnTo>
                    <a:pt x="645" y="23"/>
                  </a:lnTo>
                  <a:lnTo>
                    <a:pt x="585" y="8"/>
                  </a:lnTo>
                  <a:lnTo>
                    <a:pt x="535" y="0"/>
                  </a:lnTo>
                  <a:lnTo>
                    <a:pt x="452" y="5"/>
                  </a:lnTo>
                  <a:lnTo>
                    <a:pt x="410" y="15"/>
                  </a:lnTo>
                  <a:lnTo>
                    <a:pt x="307" y="35"/>
                  </a:lnTo>
                  <a:lnTo>
                    <a:pt x="237" y="58"/>
                  </a:lnTo>
                  <a:lnTo>
                    <a:pt x="145" y="95"/>
                  </a:lnTo>
                  <a:lnTo>
                    <a:pt x="290" y="93"/>
                  </a:lnTo>
                  <a:lnTo>
                    <a:pt x="70" y="180"/>
                  </a:lnTo>
                  <a:lnTo>
                    <a:pt x="32" y="203"/>
                  </a:lnTo>
                  <a:lnTo>
                    <a:pt x="0" y="233"/>
                  </a:lnTo>
                  <a:lnTo>
                    <a:pt x="222" y="160"/>
                  </a:lnTo>
                  <a:lnTo>
                    <a:pt x="360" y="118"/>
                  </a:lnTo>
                  <a:lnTo>
                    <a:pt x="455" y="80"/>
                  </a:lnTo>
                  <a:lnTo>
                    <a:pt x="470" y="80"/>
                  </a:lnTo>
                  <a:lnTo>
                    <a:pt x="557" y="85"/>
                  </a:lnTo>
                  <a:lnTo>
                    <a:pt x="775" y="10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43"/>
            <p:cNvGrpSpPr>
              <a:grpSpLocks noChangeAspect="1"/>
            </p:cNvGrpSpPr>
            <p:nvPr/>
          </p:nvGrpSpPr>
          <p:grpSpPr bwMode="auto">
            <a:xfrm>
              <a:off x="4209" y="2855"/>
              <a:ext cx="468" cy="735"/>
              <a:chOff x="4209" y="2855"/>
              <a:chExt cx="468" cy="735"/>
            </a:xfrm>
          </p:grpSpPr>
          <p:sp>
            <p:nvSpPr>
              <p:cNvPr id="81" name="Freeform 44"/>
              <p:cNvSpPr>
                <a:spLocks noChangeAspect="1"/>
              </p:cNvSpPr>
              <p:nvPr/>
            </p:nvSpPr>
            <p:spPr bwMode="auto">
              <a:xfrm>
                <a:off x="4267" y="2855"/>
                <a:ext cx="410" cy="315"/>
              </a:xfrm>
              <a:custGeom>
                <a:avLst/>
                <a:gdLst>
                  <a:gd name="T0" fmla="*/ 0 w 410"/>
                  <a:gd name="T1" fmla="*/ 315 h 315"/>
                  <a:gd name="T2" fmla="*/ 192 w 410"/>
                  <a:gd name="T3" fmla="*/ 100 h 315"/>
                  <a:gd name="T4" fmla="*/ 225 w 410"/>
                  <a:gd name="T5" fmla="*/ 75 h 315"/>
                  <a:gd name="T6" fmla="*/ 270 w 410"/>
                  <a:gd name="T7" fmla="*/ 58 h 315"/>
                  <a:gd name="T8" fmla="*/ 410 w 410"/>
                  <a:gd name="T9" fmla="*/ 0 h 315"/>
                  <a:gd name="T10" fmla="*/ 0 w 410"/>
                  <a:gd name="T11" fmla="*/ 315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0"/>
                  <a:gd name="T19" fmla="*/ 0 h 315"/>
                  <a:gd name="T20" fmla="*/ 410 w 410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0" h="315">
                    <a:moveTo>
                      <a:pt x="0" y="315"/>
                    </a:moveTo>
                    <a:lnTo>
                      <a:pt x="192" y="100"/>
                    </a:lnTo>
                    <a:lnTo>
                      <a:pt x="225" y="75"/>
                    </a:lnTo>
                    <a:lnTo>
                      <a:pt x="270" y="58"/>
                    </a:lnTo>
                    <a:lnTo>
                      <a:pt x="410" y="0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FF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45"/>
              <p:cNvSpPr>
                <a:spLocks noChangeAspect="1"/>
              </p:cNvSpPr>
              <p:nvPr/>
            </p:nvSpPr>
            <p:spPr bwMode="auto">
              <a:xfrm>
                <a:off x="4209" y="3370"/>
                <a:ext cx="180" cy="220"/>
              </a:xfrm>
              <a:custGeom>
                <a:avLst/>
                <a:gdLst>
                  <a:gd name="T0" fmla="*/ 0 w 180"/>
                  <a:gd name="T1" fmla="*/ 220 h 220"/>
                  <a:gd name="T2" fmla="*/ 180 w 180"/>
                  <a:gd name="T3" fmla="*/ 0 h 220"/>
                  <a:gd name="T4" fmla="*/ 103 w 180"/>
                  <a:gd name="T5" fmla="*/ 148 h 220"/>
                  <a:gd name="T6" fmla="*/ 80 w 180"/>
                  <a:gd name="T7" fmla="*/ 175 h 220"/>
                  <a:gd name="T8" fmla="*/ 48 w 180"/>
                  <a:gd name="T9" fmla="*/ 198 h 220"/>
                  <a:gd name="T10" fmla="*/ 0 w 180"/>
                  <a:gd name="T11" fmla="*/ 220 h 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0"/>
                  <a:gd name="T19" fmla="*/ 0 h 220"/>
                  <a:gd name="T20" fmla="*/ 180 w 180"/>
                  <a:gd name="T21" fmla="*/ 220 h 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0" h="220">
                    <a:moveTo>
                      <a:pt x="0" y="220"/>
                    </a:moveTo>
                    <a:lnTo>
                      <a:pt x="180" y="0"/>
                    </a:lnTo>
                    <a:lnTo>
                      <a:pt x="103" y="148"/>
                    </a:lnTo>
                    <a:lnTo>
                      <a:pt x="80" y="175"/>
                    </a:lnTo>
                    <a:lnTo>
                      <a:pt x="48" y="198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FF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Freeform 46"/>
            <p:cNvSpPr>
              <a:spLocks noChangeAspect="1"/>
            </p:cNvSpPr>
            <p:nvPr/>
          </p:nvSpPr>
          <p:spPr bwMode="auto">
            <a:xfrm>
              <a:off x="3932" y="2243"/>
              <a:ext cx="1572" cy="2197"/>
            </a:xfrm>
            <a:custGeom>
              <a:avLst/>
              <a:gdLst>
                <a:gd name="T0" fmla="*/ 1407 w 1572"/>
                <a:gd name="T1" fmla="*/ 407 h 2197"/>
                <a:gd name="T2" fmla="*/ 1475 w 1572"/>
                <a:gd name="T3" fmla="*/ 490 h 2197"/>
                <a:gd name="T4" fmla="*/ 1542 w 1572"/>
                <a:gd name="T5" fmla="*/ 727 h 2197"/>
                <a:gd name="T6" fmla="*/ 1557 w 1572"/>
                <a:gd name="T7" fmla="*/ 817 h 2197"/>
                <a:gd name="T8" fmla="*/ 1572 w 1572"/>
                <a:gd name="T9" fmla="*/ 1212 h 2197"/>
                <a:gd name="T10" fmla="*/ 1565 w 1572"/>
                <a:gd name="T11" fmla="*/ 1430 h 2197"/>
                <a:gd name="T12" fmla="*/ 1535 w 1572"/>
                <a:gd name="T13" fmla="*/ 1697 h 2197"/>
                <a:gd name="T14" fmla="*/ 1452 w 1572"/>
                <a:gd name="T15" fmla="*/ 1950 h 2197"/>
                <a:gd name="T16" fmla="*/ 1415 w 1572"/>
                <a:gd name="T17" fmla="*/ 2122 h 2197"/>
                <a:gd name="T18" fmla="*/ 1415 w 1572"/>
                <a:gd name="T19" fmla="*/ 2197 h 2197"/>
                <a:gd name="T20" fmla="*/ 1242 w 1572"/>
                <a:gd name="T21" fmla="*/ 2167 h 2197"/>
                <a:gd name="T22" fmla="*/ 1132 w 1572"/>
                <a:gd name="T23" fmla="*/ 2175 h 2197"/>
                <a:gd name="T24" fmla="*/ 1027 w 1572"/>
                <a:gd name="T25" fmla="*/ 2167 h 2197"/>
                <a:gd name="T26" fmla="*/ 775 w 1572"/>
                <a:gd name="T27" fmla="*/ 2077 h 2197"/>
                <a:gd name="T28" fmla="*/ 722 w 1572"/>
                <a:gd name="T29" fmla="*/ 2085 h 2197"/>
                <a:gd name="T30" fmla="*/ 700 w 1572"/>
                <a:gd name="T31" fmla="*/ 2017 h 2197"/>
                <a:gd name="T32" fmla="*/ 595 w 1572"/>
                <a:gd name="T33" fmla="*/ 1957 h 2197"/>
                <a:gd name="T34" fmla="*/ 415 w 1572"/>
                <a:gd name="T35" fmla="*/ 1892 h 2197"/>
                <a:gd name="T36" fmla="*/ 305 w 1572"/>
                <a:gd name="T37" fmla="*/ 1802 h 2197"/>
                <a:gd name="T38" fmla="*/ 170 w 1572"/>
                <a:gd name="T39" fmla="*/ 1765 h 2197"/>
                <a:gd name="T40" fmla="*/ 297 w 1572"/>
                <a:gd name="T41" fmla="*/ 1130 h 2197"/>
                <a:gd name="T42" fmla="*/ 290 w 1572"/>
                <a:gd name="T43" fmla="*/ 912 h 2197"/>
                <a:gd name="T44" fmla="*/ 185 w 1572"/>
                <a:gd name="T45" fmla="*/ 795 h 2197"/>
                <a:gd name="T46" fmla="*/ 297 w 1572"/>
                <a:gd name="T47" fmla="*/ 742 h 2197"/>
                <a:gd name="T48" fmla="*/ 312 w 1572"/>
                <a:gd name="T49" fmla="*/ 712 h 2197"/>
                <a:gd name="T50" fmla="*/ 320 w 1572"/>
                <a:gd name="T51" fmla="*/ 660 h 2197"/>
                <a:gd name="T52" fmla="*/ 312 w 1572"/>
                <a:gd name="T53" fmla="*/ 577 h 2197"/>
                <a:gd name="T54" fmla="*/ 245 w 1572"/>
                <a:gd name="T55" fmla="*/ 527 h 2197"/>
                <a:gd name="T56" fmla="*/ 125 w 1572"/>
                <a:gd name="T57" fmla="*/ 467 h 2197"/>
                <a:gd name="T58" fmla="*/ 42 w 1572"/>
                <a:gd name="T59" fmla="*/ 460 h 2197"/>
                <a:gd name="T60" fmla="*/ 15 w 1572"/>
                <a:gd name="T61" fmla="*/ 467 h 2197"/>
                <a:gd name="T62" fmla="*/ 0 w 1572"/>
                <a:gd name="T63" fmla="*/ 430 h 2197"/>
                <a:gd name="T64" fmla="*/ 65 w 1572"/>
                <a:gd name="T65" fmla="*/ 340 h 2197"/>
                <a:gd name="T66" fmla="*/ 155 w 1572"/>
                <a:gd name="T67" fmla="*/ 332 h 2197"/>
                <a:gd name="T68" fmla="*/ 237 w 1572"/>
                <a:gd name="T69" fmla="*/ 227 h 2197"/>
                <a:gd name="T70" fmla="*/ 400 w 1572"/>
                <a:gd name="T71" fmla="*/ 205 h 2197"/>
                <a:gd name="T72" fmla="*/ 685 w 1572"/>
                <a:gd name="T73" fmla="*/ 130 h 2197"/>
                <a:gd name="T74" fmla="*/ 782 w 1572"/>
                <a:gd name="T75" fmla="*/ 0 h 2197"/>
                <a:gd name="T76" fmla="*/ 850 w 1572"/>
                <a:gd name="T77" fmla="*/ 145 h 2197"/>
                <a:gd name="T78" fmla="*/ 957 w 1572"/>
                <a:gd name="T79" fmla="*/ 205 h 2197"/>
                <a:gd name="T80" fmla="*/ 1382 w 1572"/>
                <a:gd name="T81" fmla="*/ 585 h 2197"/>
                <a:gd name="T82" fmla="*/ 1407 w 1572"/>
                <a:gd name="T83" fmla="*/ 407 h 219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72"/>
                <a:gd name="T127" fmla="*/ 0 h 2197"/>
                <a:gd name="T128" fmla="*/ 1572 w 1572"/>
                <a:gd name="T129" fmla="*/ 2197 h 219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72" h="2197">
                  <a:moveTo>
                    <a:pt x="1407" y="407"/>
                  </a:moveTo>
                  <a:lnTo>
                    <a:pt x="1475" y="490"/>
                  </a:lnTo>
                  <a:lnTo>
                    <a:pt x="1542" y="727"/>
                  </a:lnTo>
                  <a:lnTo>
                    <a:pt x="1557" y="817"/>
                  </a:lnTo>
                  <a:lnTo>
                    <a:pt x="1572" y="1212"/>
                  </a:lnTo>
                  <a:lnTo>
                    <a:pt x="1565" y="1430"/>
                  </a:lnTo>
                  <a:lnTo>
                    <a:pt x="1535" y="1697"/>
                  </a:lnTo>
                  <a:lnTo>
                    <a:pt x="1452" y="1950"/>
                  </a:lnTo>
                  <a:lnTo>
                    <a:pt x="1415" y="2122"/>
                  </a:lnTo>
                  <a:lnTo>
                    <a:pt x="1415" y="2197"/>
                  </a:lnTo>
                  <a:lnTo>
                    <a:pt x="1242" y="2167"/>
                  </a:lnTo>
                  <a:lnTo>
                    <a:pt x="1132" y="2175"/>
                  </a:lnTo>
                  <a:lnTo>
                    <a:pt x="1027" y="2167"/>
                  </a:lnTo>
                  <a:lnTo>
                    <a:pt x="775" y="2077"/>
                  </a:lnTo>
                  <a:lnTo>
                    <a:pt x="722" y="2085"/>
                  </a:lnTo>
                  <a:lnTo>
                    <a:pt x="700" y="2017"/>
                  </a:lnTo>
                  <a:lnTo>
                    <a:pt x="595" y="1957"/>
                  </a:lnTo>
                  <a:lnTo>
                    <a:pt x="415" y="1892"/>
                  </a:lnTo>
                  <a:lnTo>
                    <a:pt x="305" y="1802"/>
                  </a:lnTo>
                  <a:lnTo>
                    <a:pt x="170" y="1765"/>
                  </a:lnTo>
                  <a:lnTo>
                    <a:pt x="297" y="1130"/>
                  </a:lnTo>
                  <a:lnTo>
                    <a:pt x="290" y="912"/>
                  </a:lnTo>
                  <a:lnTo>
                    <a:pt x="185" y="795"/>
                  </a:lnTo>
                  <a:lnTo>
                    <a:pt x="297" y="742"/>
                  </a:lnTo>
                  <a:lnTo>
                    <a:pt x="312" y="712"/>
                  </a:lnTo>
                  <a:lnTo>
                    <a:pt x="320" y="660"/>
                  </a:lnTo>
                  <a:lnTo>
                    <a:pt x="312" y="577"/>
                  </a:lnTo>
                  <a:lnTo>
                    <a:pt x="245" y="527"/>
                  </a:lnTo>
                  <a:lnTo>
                    <a:pt x="125" y="467"/>
                  </a:lnTo>
                  <a:lnTo>
                    <a:pt x="42" y="460"/>
                  </a:lnTo>
                  <a:lnTo>
                    <a:pt x="15" y="467"/>
                  </a:lnTo>
                  <a:lnTo>
                    <a:pt x="0" y="430"/>
                  </a:lnTo>
                  <a:lnTo>
                    <a:pt x="65" y="340"/>
                  </a:lnTo>
                  <a:lnTo>
                    <a:pt x="155" y="332"/>
                  </a:lnTo>
                  <a:lnTo>
                    <a:pt x="237" y="227"/>
                  </a:lnTo>
                  <a:lnTo>
                    <a:pt x="400" y="205"/>
                  </a:lnTo>
                  <a:lnTo>
                    <a:pt x="685" y="130"/>
                  </a:lnTo>
                  <a:lnTo>
                    <a:pt x="782" y="0"/>
                  </a:lnTo>
                  <a:lnTo>
                    <a:pt x="850" y="145"/>
                  </a:lnTo>
                  <a:lnTo>
                    <a:pt x="957" y="205"/>
                  </a:lnTo>
                  <a:lnTo>
                    <a:pt x="1382" y="585"/>
                  </a:lnTo>
                  <a:lnTo>
                    <a:pt x="1407" y="407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 noChangeAspect="1"/>
            </p:cNvSpPr>
            <p:nvPr/>
          </p:nvSpPr>
          <p:spPr bwMode="auto">
            <a:xfrm>
              <a:off x="4769" y="2188"/>
              <a:ext cx="578" cy="727"/>
            </a:xfrm>
            <a:custGeom>
              <a:avLst/>
              <a:gdLst>
                <a:gd name="T0" fmla="*/ 143 w 578"/>
                <a:gd name="T1" fmla="*/ 45 h 727"/>
                <a:gd name="T2" fmla="*/ 0 w 578"/>
                <a:gd name="T3" fmla="*/ 185 h 727"/>
                <a:gd name="T4" fmla="*/ 113 w 578"/>
                <a:gd name="T5" fmla="*/ 257 h 727"/>
                <a:gd name="T6" fmla="*/ 135 w 578"/>
                <a:gd name="T7" fmla="*/ 277 h 727"/>
                <a:gd name="T8" fmla="*/ 143 w 578"/>
                <a:gd name="T9" fmla="*/ 300 h 727"/>
                <a:gd name="T10" fmla="*/ 153 w 578"/>
                <a:gd name="T11" fmla="*/ 327 h 727"/>
                <a:gd name="T12" fmla="*/ 170 w 578"/>
                <a:gd name="T13" fmla="*/ 362 h 727"/>
                <a:gd name="T14" fmla="*/ 185 w 578"/>
                <a:gd name="T15" fmla="*/ 392 h 727"/>
                <a:gd name="T16" fmla="*/ 205 w 578"/>
                <a:gd name="T17" fmla="*/ 425 h 727"/>
                <a:gd name="T18" fmla="*/ 228 w 578"/>
                <a:gd name="T19" fmla="*/ 455 h 727"/>
                <a:gd name="T20" fmla="*/ 235 w 578"/>
                <a:gd name="T21" fmla="*/ 467 h 727"/>
                <a:gd name="T22" fmla="*/ 250 w 578"/>
                <a:gd name="T23" fmla="*/ 482 h 727"/>
                <a:gd name="T24" fmla="*/ 268 w 578"/>
                <a:gd name="T25" fmla="*/ 497 h 727"/>
                <a:gd name="T26" fmla="*/ 293 w 578"/>
                <a:gd name="T27" fmla="*/ 512 h 727"/>
                <a:gd name="T28" fmla="*/ 325 w 578"/>
                <a:gd name="T29" fmla="*/ 525 h 727"/>
                <a:gd name="T30" fmla="*/ 363 w 578"/>
                <a:gd name="T31" fmla="*/ 535 h 727"/>
                <a:gd name="T32" fmla="*/ 415 w 578"/>
                <a:gd name="T33" fmla="*/ 547 h 727"/>
                <a:gd name="T34" fmla="*/ 468 w 578"/>
                <a:gd name="T35" fmla="*/ 565 h 727"/>
                <a:gd name="T36" fmla="*/ 465 w 578"/>
                <a:gd name="T37" fmla="*/ 585 h 727"/>
                <a:gd name="T38" fmla="*/ 555 w 578"/>
                <a:gd name="T39" fmla="*/ 727 h 727"/>
                <a:gd name="T40" fmla="*/ 553 w 578"/>
                <a:gd name="T41" fmla="*/ 600 h 727"/>
                <a:gd name="T42" fmla="*/ 578 w 578"/>
                <a:gd name="T43" fmla="*/ 472 h 727"/>
                <a:gd name="T44" fmla="*/ 200 w 578"/>
                <a:gd name="T45" fmla="*/ 0 h 727"/>
                <a:gd name="T46" fmla="*/ 143 w 578"/>
                <a:gd name="T47" fmla="*/ 45 h 72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78"/>
                <a:gd name="T73" fmla="*/ 0 h 727"/>
                <a:gd name="T74" fmla="*/ 578 w 578"/>
                <a:gd name="T75" fmla="*/ 727 h 72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78" h="727">
                  <a:moveTo>
                    <a:pt x="143" y="45"/>
                  </a:moveTo>
                  <a:lnTo>
                    <a:pt x="0" y="185"/>
                  </a:lnTo>
                  <a:lnTo>
                    <a:pt x="113" y="257"/>
                  </a:lnTo>
                  <a:lnTo>
                    <a:pt x="135" y="277"/>
                  </a:lnTo>
                  <a:lnTo>
                    <a:pt x="143" y="300"/>
                  </a:lnTo>
                  <a:lnTo>
                    <a:pt x="153" y="327"/>
                  </a:lnTo>
                  <a:lnTo>
                    <a:pt x="170" y="362"/>
                  </a:lnTo>
                  <a:lnTo>
                    <a:pt x="185" y="392"/>
                  </a:lnTo>
                  <a:lnTo>
                    <a:pt x="205" y="425"/>
                  </a:lnTo>
                  <a:lnTo>
                    <a:pt x="228" y="455"/>
                  </a:lnTo>
                  <a:lnTo>
                    <a:pt x="235" y="467"/>
                  </a:lnTo>
                  <a:lnTo>
                    <a:pt x="250" y="482"/>
                  </a:lnTo>
                  <a:lnTo>
                    <a:pt x="268" y="497"/>
                  </a:lnTo>
                  <a:lnTo>
                    <a:pt x="293" y="512"/>
                  </a:lnTo>
                  <a:lnTo>
                    <a:pt x="325" y="525"/>
                  </a:lnTo>
                  <a:lnTo>
                    <a:pt x="363" y="535"/>
                  </a:lnTo>
                  <a:lnTo>
                    <a:pt x="415" y="547"/>
                  </a:lnTo>
                  <a:lnTo>
                    <a:pt x="468" y="565"/>
                  </a:lnTo>
                  <a:lnTo>
                    <a:pt x="465" y="585"/>
                  </a:lnTo>
                  <a:lnTo>
                    <a:pt x="555" y="727"/>
                  </a:lnTo>
                  <a:lnTo>
                    <a:pt x="553" y="600"/>
                  </a:lnTo>
                  <a:lnTo>
                    <a:pt x="578" y="472"/>
                  </a:lnTo>
                  <a:lnTo>
                    <a:pt x="200" y="0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A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 noChangeAspect="1"/>
            </p:cNvSpPr>
            <p:nvPr/>
          </p:nvSpPr>
          <p:spPr bwMode="auto">
            <a:xfrm>
              <a:off x="4862" y="1660"/>
              <a:ext cx="882" cy="1030"/>
            </a:xfrm>
            <a:custGeom>
              <a:avLst/>
              <a:gdLst>
                <a:gd name="T0" fmla="*/ 882 w 882"/>
                <a:gd name="T1" fmla="*/ 283 h 1030"/>
                <a:gd name="T2" fmla="*/ 882 w 882"/>
                <a:gd name="T3" fmla="*/ 355 h 1030"/>
                <a:gd name="T4" fmla="*/ 867 w 882"/>
                <a:gd name="T5" fmla="*/ 415 h 1030"/>
                <a:gd name="T6" fmla="*/ 852 w 882"/>
                <a:gd name="T7" fmla="*/ 453 h 1030"/>
                <a:gd name="T8" fmla="*/ 825 w 882"/>
                <a:gd name="T9" fmla="*/ 493 h 1030"/>
                <a:gd name="T10" fmla="*/ 752 w 882"/>
                <a:gd name="T11" fmla="*/ 588 h 1030"/>
                <a:gd name="T12" fmla="*/ 735 w 882"/>
                <a:gd name="T13" fmla="*/ 610 h 1030"/>
                <a:gd name="T14" fmla="*/ 737 w 882"/>
                <a:gd name="T15" fmla="*/ 630 h 1030"/>
                <a:gd name="T16" fmla="*/ 735 w 882"/>
                <a:gd name="T17" fmla="*/ 660 h 1030"/>
                <a:gd name="T18" fmla="*/ 722 w 882"/>
                <a:gd name="T19" fmla="*/ 693 h 1030"/>
                <a:gd name="T20" fmla="*/ 700 w 882"/>
                <a:gd name="T21" fmla="*/ 723 h 1030"/>
                <a:gd name="T22" fmla="*/ 667 w 882"/>
                <a:gd name="T23" fmla="*/ 763 h 1030"/>
                <a:gd name="T24" fmla="*/ 640 w 882"/>
                <a:gd name="T25" fmla="*/ 790 h 1030"/>
                <a:gd name="T26" fmla="*/ 625 w 882"/>
                <a:gd name="T27" fmla="*/ 825 h 1030"/>
                <a:gd name="T28" fmla="*/ 620 w 882"/>
                <a:gd name="T29" fmla="*/ 843 h 1030"/>
                <a:gd name="T30" fmla="*/ 607 w 882"/>
                <a:gd name="T31" fmla="*/ 860 h 1030"/>
                <a:gd name="T32" fmla="*/ 590 w 882"/>
                <a:gd name="T33" fmla="*/ 875 h 1030"/>
                <a:gd name="T34" fmla="*/ 567 w 882"/>
                <a:gd name="T35" fmla="*/ 888 h 1030"/>
                <a:gd name="T36" fmla="*/ 505 w 882"/>
                <a:gd name="T37" fmla="*/ 985 h 1030"/>
                <a:gd name="T38" fmla="*/ 485 w 882"/>
                <a:gd name="T39" fmla="*/ 1023 h 1030"/>
                <a:gd name="T40" fmla="*/ 472 w 882"/>
                <a:gd name="T41" fmla="*/ 1028 h 1030"/>
                <a:gd name="T42" fmla="*/ 455 w 882"/>
                <a:gd name="T43" fmla="*/ 1030 h 1030"/>
                <a:gd name="T44" fmla="*/ 430 w 882"/>
                <a:gd name="T45" fmla="*/ 1030 h 1030"/>
                <a:gd name="T46" fmla="*/ 402 w 882"/>
                <a:gd name="T47" fmla="*/ 1028 h 1030"/>
                <a:gd name="T48" fmla="*/ 382 w 882"/>
                <a:gd name="T49" fmla="*/ 1020 h 1030"/>
                <a:gd name="T50" fmla="*/ 362 w 882"/>
                <a:gd name="T51" fmla="*/ 1000 h 1030"/>
                <a:gd name="T52" fmla="*/ 272 w 882"/>
                <a:gd name="T53" fmla="*/ 920 h 1030"/>
                <a:gd name="T54" fmla="*/ 247 w 882"/>
                <a:gd name="T55" fmla="*/ 898 h 1030"/>
                <a:gd name="T56" fmla="*/ 222 w 882"/>
                <a:gd name="T57" fmla="*/ 875 h 1030"/>
                <a:gd name="T58" fmla="*/ 170 w 882"/>
                <a:gd name="T59" fmla="*/ 815 h 1030"/>
                <a:gd name="T60" fmla="*/ 150 w 882"/>
                <a:gd name="T61" fmla="*/ 780 h 1030"/>
                <a:gd name="T62" fmla="*/ 140 w 882"/>
                <a:gd name="T63" fmla="*/ 755 h 1030"/>
                <a:gd name="T64" fmla="*/ 135 w 882"/>
                <a:gd name="T65" fmla="*/ 733 h 1030"/>
                <a:gd name="T66" fmla="*/ 132 w 882"/>
                <a:gd name="T67" fmla="*/ 688 h 1030"/>
                <a:gd name="T68" fmla="*/ 132 w 882"/>
                <a:gd name="T69" fmla="*/ 653 h 1030"/>
                <a:gd name="T70" fmla="*/ 137 w 882"/>
                <a:gd name="T71" fmla="*/ 615 h 1030"/>
                <a:gd name="T72" fmla="*/ 140 w 882"/>
                <a:gd name="T73" fmla="*/ 583 h 1030"/>
                <a:gd name="T74" fmla="*/ 90 w 882"/>
                <a:gd name="T75" fmla="*/ 558 h 1030"/>
                <a:gd name="T76" fmla="*/ 0 w 882"/>
                <a:gd name="T77" fmla="*/ 408 h 1030"/>
                <a:gd name="T78" fmla="*/ 150 w 882"/>
                <a:gd name="T79" fmla="*/ 75 h 1030"/>
                <a:gd name="T80" fmla="*/ 522 w 882"/>
                <a:gd name="T81" fmla="*/ 0 h 1030"/>
                <a:gd name="T82" fmla="*/ 882 w 882"/>
                <a:gd name="T83" fmla="*/ 283 h 10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82"/>
                <a:gd name="T127" fmla="*/ 0 h 1030"/>
                <a:gd name="T128" fmla="*/ 882 w 882"/>
                <a:gd name="T129" fmla="*/ 1030 h 10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82" h="1030">
                  <a:moveTo>
                    <a:pt x="882" y="283"/>
                  </a:moveTo>
                  <a:lnTo>
                    <a:pt x="882" y="355"/>
                  </a:lnTo>
                  <a:lnTo>
                    <a:pt x="867" y="415"/>
                  </a:lnTo>
                  <a:lnTo>
                    <a:pt x="852" y="453"/>
                  </a:lnTo>
                  <a:lnTo>
                    <a:pt x="825" y="493"/>
                  </a:lnTo>
                  <a:lnTo>
                    <a:pt x="752" y="588"/>
                  </a:lnTo>
                  <a:lnTo>
                    <a:pt x="735" y="610"/>
                  </a:lnTo>
                  <a:lnTo>
                    <a:pt x="737" y="630"/>
                  </a:lnTo>
                  <a:lnTo>
                    <a:pt x="735" y="660"/>
                  </a:lnTo>
                  <a:lnTo>
                    <a:pt x="722" y="693"/>
                  </a:lnTo>
                  <a:lnTo>
                    <a:pt x="700" y="723"/>
                  </a:lnTo>
                  <a:lnTo>
                    <a:pt x="667" y="763"/>
                  </a:lnTo>
                  <a:lnTo>
                    <a:pt x="640" y="790"/>
                  </a:lnTo>
                  <a:lnTo>
                    <a:pt x="625" y="825"/>
                  </a:lnTo>
                  <a:lnTo>
                    <a:pt x="620" y="843"/>
                  </a:lnTo>
                  <a:lnTo>
                    <a:pt x="607" y="860"/>
                  </a:lnTo>
                  <a:lnTo>
                    <a:pt x="590" y="875"/>
                  </a:lnTo>
                  <a:lnTo>
                    <a:pt x="567" y="888"/>
                  </a:lnTo>
                  <a:lnTo>
                    <a:pt x="505" y="985"/>
                  </a:lnTo>
                  <a:lnTo>
                    <a:pt x="485" y="1023"/>
                  </a:lnTo>
                  <a:lnTo>
                    <a:pt x="472" y="1028"/>
                  </a:lnTo>
                  <a:lnTo>
                    <a:pt x="455" y="1030"/>
                  </a:lnTo>
                  <a:lnTo>
                    <a:pt x="430" y="1030"/>
                  </a:lnTo>
                  <a:lnTo>
                    <a:pt x="402" y="1028"/>
                  </a:lnTo>
                  <a:lnTo>
                    <a:pt x="382" y="1020"/>
                  </a:lnTo>
                  <a:lnTo>
                    <a:pt x="362" y="1000"/>
                  </a:lnTo>
                  <a:lnTo>
                    <a:pt x="272" y="920"/>
                  </a:lnTo>
                  <a:lnTo>
                    <a:pt x="247" y="898"/>
                  </a:lnTo>
                  <a:lnTo>
                    <a:pt x="222" y="875"/>
                  </a:lnTo>
                  <a:lnTo>
                    <a:pt x="170" y="815"/>
                  </a:lnTo>
                  <a:lnTo>
                    <a:pt x="150" y="780"/>
                  </a:lnTo>
                  <a:lnTo>
                    <a:pt x="140" y="755"/>
                  </a:lnTo>
                  <a:lnTo>
                    <a:pt x="135" y="733"/>
                  </a:lnTo>
                  <a:lnTo>
                    <a:pt x="132" y="688"/>
                  </a:lnTo>
                  <a:lnTo>
                    <a:pt x="132" y="653"/>
                  </a:lnTo>
                  <a:lnTo>
                    <a:pt x="137" y="615"/>
                  </a:lnTo>
                  <a:lnTo>
                    <a:pt x="140" y="583"/>
                  </a:lnTo>
                  <a:lnTo>
                    <a:pt x="90" y="558"/>
                  </a:lnTo>
                  <a:lnTo>
                    <a:pt x="0" y="408"/>
                  </a:lnTo>
                  <a:lnTo>
                    <a:pt x="150" y="75"/>
                  </a:lnTo>
                  <a:lnTo>
                    <a:pt x="522" y="0"/>
                  </a:lnTo>
                  <a:lnTo>
                    <a:pt x="882" y="283"/>
                  </a:lnTo>
                  <a:close/>
                </a:path>
              </a:pathLst>
            </a:custGeom>
            <a:solidFill>
              <a:srgbClr val="FFE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 noChangeAspect="1"/>
            </p:cNvSpPr>
            <p:nvPr/>
          </p:nvSpPr>
          <p:spPr bwMode="auto">
            <a:xfrm>
              <a:off x="4702" y="1443"/>
              <a:ext cx="1147" cy="790"/>
            </a:xfrm>
            <a:custGeom>
              <a:avLst/>
              <a:gdLst>
                <a:gd name="T0" fmla="*/ 1117 w 1147"/>
                <a:gd name="T1" fmla="*/ 405 h 790"/>
                <a:gd name="T2" fmla="*/ 1057 w 1147"/>
                <a:gd name="T3" fmla="*/ 285 h 790"/>
                <a:gd name="T4" fmla="*/ 975 w 1147"/>
                <a:gd name="T5" fmla="*/ 185 h 790"/>
                <a:gd name="T6" fmla="*/ 862 w 1147"/>
                <a:gd name="T7" fmla="*/ 115 h 790"/>
                <a:gd name="T8" fmla="*/ 762 w 1147"/>
                <a:gd name="T9" fmla="*/ 40 h 790"/>
                <a:gd name="T10" fmla="*/ 662 w 1147"/>
                <a:gd name="T11" fmla="*/ 5 h 790"/>
                <a:gd name="T12" fmla="*/ 582 w 1147"/>
                <a:gd name="T13" fmla="*/ 2 h 790"/>
                <a:gd name="T14" fmla="*/ 522 w 1147"/>
                <a:gd name="T15" fmla="*/ 22 h 790"/>
                <a:gd name="T16" fmla="*/ 457 w 1147"/>
                <a:gd name="T17" fmla="*/ 52 h 790"/>
                <a:gd name="T18" fmla="*/ 432 w 1147"/>
                <a:gd name="T19" fmla="*/ 87 h 790"/>
                <a:gd name="T20" fmla="*/ 335 w 1147"/>
                <a:gd name="T21" fmla="*/ 75 h 790"/>
                <a:gd name="T22" fmla="*/ 315 w 1147"/>
                <a:gd name="T23" fmla="*/ 115 h 790"/>
                <a:gd name="T24" fmla="*/ 287 w 1147"/>
                <a:gd name="T25" fmla="*/ 167 h 790"/>
                <a:gd name="T26" fmla="*/ 125 w 1147"/>
                <a:gd name="T27" fmla="*/ 202 h 790"/>
                <a:gd name="T28" fmla="*/ 207 w 1147"/>
                <a:gd name="T29" fmla="*/ 270 h 790"/>
                <a:gd name="T30" fmla="*/ 100 w 1147"/>
                <a:gd name="T31" fmla="*/ 307 h 790"/>
                <a:gd name="T32" fmla="*/ 125 w 1147"/>
                <a:gd name="T33" fmla="*/ 350 h 790"/>
                <a:gd name="T34" fmla="*/ 0 w 1147"/>
                <a:gd name="T35" fmla="*/ 400 h 790"/>
                <a:gd name="T36" fmla="*/ 127 w 1147"/>
                <a:gd name="T37" fmla="*/ 440 h 790"/>
                <a:gd name="T38" fmla="*/ 85 w 1147"/>
                <a:gd name="T39" fmla="*/ 497 h 790"/>
                <a:gd name="T40" fmla="*/ 155 w 1147"/>
                <a:gd name="T41" fmla="*/ 560 h 790"/>
                <a:gd name="T42" fmla="*/ 125 w 1147"/>
                <a:gd name="T43" fmla="*/ 622 h 790"/>
                <a:gd name="T44" fmla="*/ 202 w 1147"/>
                <a:gd name="T45" fmla="*/ 782 h 790"/>
                <a:gd name="T46" fmla="*/ 265 w 1147"/>
                <a:gd name="T47" fmla="*/ 772 h 790"/>
                <a:gd name="T48" fmla="*/ 215 w 1147"/>
                <a:gd name="T49" fmla="*/ 615 h 790"/>
                <a:gd name="T50" fmla="*/ 352 w 1147"/>
                <a:gd name="T51" fmla="*/ 567 h 790"/>
                <a:gd name="T52" fmla="*/ 387 w 1147"/>
                <a:gd name="T53" fmla="*/ 585 h 790"/>
                <a:gd name="T54" fmla="*/ 372 w 1147"/>
                <a:gd name="T55" fmla="*/ 625 h 790"/>
                <a:gd name="T56" fmla="*/ 400 w 1147"/>
                <a:gd name="T57" fmla="*/ 595 h 790"/>
                <a:gd name="T58" fmla="*/ 485 w 1147"/>
                <a:gd name="T59" fmla="*/ 485 h 790"/>
                <a:gd name="T60" fmla="*/ 612 w 1147"/>
                <a:gd name="T61" fmla="*/ 382 h 790"/>
                <a:gd name="T62" fmla="*/ 702 w 1147"/>
                <a:gd name="T63" fmla="*/ 360 h 790"/>
                <a:gd name="T64" fmla="*/ 922 w 1147"/>
                <a:gd name="T65" fmla="*/ 485 h 790"/>
                <a:gd name="T66" fmla="*/ 1035 w 1147"/>
                <a:gd name="T67" fmla="*/ 512 h 790"/>
                <a:gd name="T68" fmla="*/ 1147 w 1147"/>
                <a:gd name="T69" fmla="*/ 447 h 7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47"/>
                <a:gd name="T106" fmla="*/ 0 h 790"/>
                <a:gd name="T107" fmla="*/ 1147 w 1147"/>
                <a:gd name="T108" fmla="*/ 790 h 7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7" h="790">
                  <a:moveTo>
                    <a:pt x="1147" y="447"/>
                  </a:moveTo>
                  <a:lnTo>
                    <a:pt x="1117" y="405"/>
                  </a:lnTo>
                  <a:lnTo>
                    <a:pt x="1102" y="375"/>
                  </a:lnTo>
                  <a:lnTo>
                    <a:pt x="1057" y="285"/>
                  </a:lnTo>
                  <a:lnTo>
                    <a:pt x="1020" y="225"/>
                  </a:lnTo>
                  <a:lnTo>
                    <a:pt x="975" y="185"/>
                  </a:lnTo>
                  <a:lnTo>
                    <a:pt x="930" y="150"/>
                  </a:lnTo>
                  <a:lnTo>
                    <a:pt x="862" y="115"/>
                  </a:lnTo>
                  <a:lnTo>
                    <a:pt x="800" y="62"/>
                  </a:lnTo>
                  <a:lnTo>
                    <a:pt x="762" y="40"/>
                  </a:lnTo>
                  <a:lnTo>
                    <a:pt x="717" y="22"/>
                  </a:lnTo>
                  <a:lnTo>
                    <a:pt x="662" y="5"/>
                  </a:lnTo>
                  <a:lnTo>
                    <a:pt x="617" y="0"/>
                  </a:lnTo>
                  <a:lnTo>
                    <a:pt x="582" y="2"/>
                  </a:lnTo>
                  <a:lnTo>
                    <a:pt x="552" y="10"/>
                  </a:lnTo>
                  <a:lnTo>
                    <a:pt x="522" y="22"/>
                  </a:lnTo>
                  <a:lnTo>
                    <a:pt x="477" y="47"/>
                  </a:lnTo>
                  <a:lnTo>
                    <a:pt x="457" y="52"/>
                  </a:lnTo>
                  <a:lnTo>
                    <a:pt x="442" y="65"/>
                  </a:lnTo>
                  <a:lnTo>
                    <a:pt x="432" y="87"/>
                  </a:lnTo>
                  <a:lnTo>
                    <a:pt x="380" y="50"/>
                  </a:lnTo>
                  <a:lnTo>
                    <a:pt x="335" y="75"/>
                  </a:lnTo>
                  <a:lnTo>
                    <a:pt x="320" y="102"/>
                  </a:lnTo>
                  <a:lnTo>
                    <a:pt x="315" y="115"/>
                  </a:lnTo>
                  <a:lnTo>
                    <a:pt x="305" y="132"/>
                  </a:lnTo>
                  <a:lnTo>
                    <a:pt x="287" y="167"/>
                  </a:lnTo>
                  <a:lnTo>
                    <a:pt x="195" y="207"/>
                  </a:lnTo>
                  <a:lnTo>
                    <a:pt x="125" y="202"/>
                  </a:lnTo>
                  <a:lnTo>
                    <a:pt x="195" y="240"/>
                  </a:lnTo>
                  <a:lnTo>
                    <a:pt x="207" y="270"/>
                  </a:lnTo>
                  <a:lnTo>
                    <a:pt x="195" y="285"/>
                  </a:lnTo>
                  <a:lnTo>
                    <a:pt x="100" y="307"/>
                  </a:lnTo>
                  <a:lnTo>
                    <a:pt x="52" y="305"/>
                  </a:lnTo>
                  <a:lnTo>
                    <a:pt x="125" y="350"/>
                  </a:lnTo>
                  <a:lnTo>
                    <a:pt x="100" y="380"/>
                  </a:lnTo>
                  <a:lnTo>
                    <a:pt x="0" y="400"/>
                  </a:lnTo>
                  <a:lnTo>
                    <a:pt x="30" y="432"/>
                  </a:lnTo>
                  <a:lnTo>
                    <a:pt x="127" y="440"/>
                  </a:lnTo>
                  <a:lnTo>
                    <a:pt x="140" y="455"/>
                  </a:lnTo>
                  <a:lnTo>
                    <a:pt x="85" y="497"/>
                  </a:lnTo>
                  <a:lnTo>
                    <a:pt x="75" y="532"/>
                  </a:lnTo>
                  <a:lnTo>
                    <a:pt x="155" y="560"/>
                  </a:lnTo>
                  <a:lnTo>
                    <a:pt x="125" y="602"/>
                  </a:lnTo>
                  <a:lnTo>
                    <a:pt x="125" y="622"/>
                  </a:lnTo>
                  <a:lnTo>
                    <a:pt x="132" y="640"/>
                  </a:lnTo>
                  <a:lnTo>
                    <a:pt x="202" y="782"/>
                  </a:lnTo>
                  <a:lnTo>
                    <a:pt x="252" y="790"/>
                  </a:lnTo>
                  <a:lnTo>
                    <a:pt x="265" y="772"/>
                  </a:lnTo>
                  <a:lnTo>
                    <a:pt x="255" y="752"/>
                  </a:lnTo>
                  <a:lnTo>
                    <a:pt x="215" y="615"/>
                  </a:lnTo>
                  <a:lnTo>
                    <a:pt x="245" y="545"/>
                  </a:lnTo>
                  <a:lnTo>
                    <a:pt x="352" y="567"/>
                  </a:lnTo>
                  <a:lnTo>
                    <a:pt x="377" y="552"/>
                  </a:lnTo>
                  <a:lnTo>
                    <a:pt x="387" y="585"/>
                  </a:lnTo>
                  <a:lnTo>
                    <a:pt x="385" y="602"/>
                  </a:lnTo>
                  <a:lnTo>
                    <a:pt x="372" y="625"/>
                  </a:lnTo>
                  <a:lnTo>
                    <a:pt x="390" y="627"/>
                  </a:lnTo>
                  <a:lnTo>
                    <a:pt x="400" y="595"/>
                  </a:lnTo>
                  <a:lnTo>
                    <a:pt x="402" y="567"/>
                  </a:lnTo>
                  <a:lnTo>
                    <a:pt x="485" y="485"/>
                  </a:lnTo>
                  <a:lnTo>
                    <a:pt x="545" y="390"/>
                  </a:lnTo>
                  <a:lnTo>
                    <a:pt x="612" y="382"/>
                  </a:lnTo>
                  <a:lnTo>
                    <a:pt x="602" y="272"/>
                  </a:lnTo>
                  <a:lnTo>
                    <a:pt x="702" y="360"/>
                  </a:lnTo>
                  <a:lnTo>
                    <a:pt x="820" y="400"/>
                  </a:lnTo>
                  <a:lnTo>
                    <a:pt x="922" y="485"/>
                  </a:lnTo>
                  <a:lnTo>
                    <a:pt x="995" y="502"/>
                  </a:lnTo>
                  <a:lnTo>
                    <a:pt x="1035" y="512"/>
                  </a:lnTo>
                  <a:lnTo>
                    <a:pt x="1095" y="515"/>
                  </a:lnTo>
                  <a:lnTo>
                    <a:pt x="1147" y="447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 noChangeAspect="1"/>
            </p:cNvSpPr>
            <p:nvPr/>
          </p:nvSpPr>
          <p:spPr bwMode="auto">
            <a:xfrm>
              <a:off x="4869" y="1938"/>
              <a:ext cx="273" cy="75"/>
            </a:xfrm>
            <a:custGeom>
              <a:avLst/>
              <a:gdLst>
                <a:gd name="T0" fmla="*/ 243 w 273"/>
                <a:gd name="T1" fmla="*/ 0 h 75"/>
                <a:gd name="T2" fmla="*/ 273 w 273"/>
                <a:gd name="T3" fmla="*/ 15 h 75"/>
                <a:gd name="T4" fmla="*/ 243 w 273"/>
                <a:gd name="T5" fmla="*/ 35 h 75"/>
                <a:gd name="T6" fmla="*/ 213 w 273"/>
                <a:gd name="T7" fmla="*/ 55 h 75"/>
                <a:gd name="T8" fmla="*/ 195 w 273"/>
                <a:gd name="T9" fmla="*/ 67 h 75"/>
                <a:gd name="T10" fmla="*/ 175 w 273"/>
                <a:gd name="T11" fmla="*/ 75 h 75"/>
                <a:gd name="T12" fmla="*/ 150 w 273"/>
                <a:gd name="T13" fmla="*/ 67 h 75"/>
                <a:gd name="T14" fmla="*/ 128 w 273"/>
                <a:gd name="T15" fmla="*/ 60 h 75"/>
                <a:gd name="T16" fmla="*/ 95 w 273"/>
                <a:gd name="T17" fmla="*/ 60 h 75"/>
                <a:gd name="T18" fmla="*/ 68 w 273"/>
                <a:gd name="T19" fmla="*/ 57 h 75"/>
                <a:gd name="T20" fmla="*/ 0 w 273"/>
                <a:gd name="T21" fmla="*/ 37 h 75"/>
                <a:gd name="T22" fmla="*/ 55 w 273"/>
                <a:gd name="T23" fmla="*/ 32 h 75"/>
                <a:gd name="T24" fmla="*/ 118 w 273"/>
                <a:gd name="T25" fmla="*/ 22 h 75"/>
                <a:gd name="T26" fmla="*/ 163 w 273"/>
                <a:gd name="T27" fmla="*/ 20 h 75"/>
                <a:gd name="T28" fmla="*/ 243 w 273"/>
                <a:gd name="T29" fmla="*/ 0 h 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3"/>
                <a:gd name="T46" fmla="*/ 0 h 75"/>
                <a:gd name="T47" fmla="*/ 273 w 273"/>
                <a:gd name="T48" fmla="*/ 75 h 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3" h="75">
                  <a:moveTo>
                    <a:pt x="243" y="0"/>
                  </a:moveTo>
                  <a:lnTo>
                    <a:pt x="273" y="15"/>
                  </a:lnTo>
                  <a:lnTo>
                    <a:pt x="243" y="35"/>
                  </a:lnTo>
                  <a:lnTo>
                    <a:pt x="213" y="55"/>
                  </a:lnTo>
                  <a:lnTo>
                    <a:pt x="195" y="67"/>
                  </a:lnTo>
                  <a:lnTo>
                    <a:pt x="175" y="75"/>
                  </a:lnTo>
                  <a:lnTo>
                    <a:pt x="150" y="67"/>
                  </a:lnTo>
                  <a:lnTo>
                    <a:pt x="128" y="60"/>
                  </a:lnTo>
                  <a:lnTo>
                    <a:pt x="95" y="60"/>
                  </a:lnTo>
                  <a:lnTo>
                    <a:pt x="68" y="57"/>
                  </a:lnTo>
                  <a:lnTo>
                    <a:pt x="0" y="37"/>
                  </a:lnTo>
                  <a:lnTo>
                    <a:pt x="55" y="32"/>
                  </a:lnTo>
                  <a:lnTo>
                    <a:pt x="118" y="22"/>
                  </a:lnTo>
                  <a:lnTo>
                    <a:pt x="163" y="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 noChangeAspect="1"/>
            </p:cNvSpPr>
            <p:nvPr/>
          </p:nvSpPr>
          <p:spPr bwMode="auto">
            <a:xfrm>
              <a:off x="4804" y="1860"/>
              <a:ext cx="368" cy="98"/>
            </a:xfrm>
            <a:custGeom>
              <a:avLst/>
              <a:gdLst>
                <a:gd name="T0" fmla="*/ 368 w 368"/>
                <a:gd name="T1" fmla="*/ 33 h 98"/>
                <a:gd name="T2" fmla="*/ 348 w 368"/>
                <a:gd name="T3" fmla="*/ 53 h 98"/>
                <a:gd name="T4" fmla="*/ 320 w 368"/>
                <a:gd name="T5" fmla="*/ 73 h 98"/>
                <a:gd name="T6" fmla="*/ 300 w 368"/>
                <a:gd name="T7" fmla="*/ 83 h 98"/>
                <a:gd name="T8" fmla="*/ 275 w 368"/>
                <a:gd name="T9" fmla="*/ 93 h 98"/>
                <a:gd name="T10" fmla="*/ 250 w 368"/>
                <a:gd name="T11" fmla="*/ 98 h 98"/>
                <a:gd name="T12" fmla="*/ 225 w 368"/>
                <a:gd name="T13" fmla="*/ 98 h 98"/>
                <a:gd name="T14" fmla="*/ 205 w 368"/>
                <a:gd name="T15" fmla="*/ 93 h 98"/>
                <a:gd name="T16" fmla="*/ 178 w 368"/>
                <a:gd name="T17" fmla="*/ 88 h 98"/>
                <a:gd name="T18" fmla="*/ 143 w 368"/>
                <a:gd name="T19" fmla="*/ 75 h 98"/>
                <a:gd name="T20" fmla="*/ 78 w 368"/>
                <a:gd name="T21" fmla="*/ 55 h 98"/>
                <a:gd name="T22" fmla="*/ 0 w 368"/>
                <a:gd name="T23" fmla="*/ 25 h 98"/>
                <a:gd name="T24" fmla="*/ 285 w 368"/>
                <a:gd name="T25" fmla="*/ 0 h 98"/>
                <a:gd name="T26" fmla="*/ 323 w 368"/>
                <a:gd name="T27" fmla="*/ 5 h 98"/>
                <a:gd name="T28" fmla="*/ 343 w 368"/>
                <a:gd name="T29" fmla="*/ 13 h 98"/>
                <a:gd name="T30" fmla="*/ 368 w 368"/>
                <a:gd name="T31" fmla="*/ 33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8"/>
                <a:gd name="T49" fmla="*/ 0 h 98"/>
                <a:gd name="T50" fmla="*/ 368 w 368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8" h="98">
                  <a:moveTo>
                    <a:pt x="368" y="33"/>
                  </a:moveTo>
                  <a:lnTo>
                    <a:pt x="348" y="53"/>
                  </a:lnTo>
                  <a:lnTo>
                    <a:pt x="320" y="73"/>
                  </a:lnTo>
                  <a:lnTo>
                    <a:pt x="300" y="83"/>
                  </a:lnTo>
                  <a:lnTo>
                    <a:pt x="275" y="93"/>
                  </a:lnTo>
                  <a:lnTo>
                    <a:pt x="250" y="98"/>
                  </a:lnTo>
                  <a:lnTo>
                    <a:pt x="225" y="98"/>
                  </a:lnTo>
                  <a:lnTo>
                    <a:pt x="205" y="93"/>
                  </a:lnTo>
                  <a:lnTo>
                    <a:pt x="178" y="88"/>
                  </a:lnTo>
                  <a:lnTo>
                    <a:pt x="143" y="75"/>
                  </a:lnTo>
                  <a:lnTo>
                    <a:pt x="78" y="55"/>
                  </a:lnTo>
                  <a:lnTo>
                    <a:pt x="0" y="25"/>
                  </a:lnTo>
                  <a:lnTo>
                    <a:pt x="285" y="0"/>
                  </a:lnTo>
                  <a:lnTo>
                    <a:pt x="323" y="5"/>
                  </a:lnTo>
                  <a:lnTo>
                    <a:pt x="343" y="13"/>
                  </a:lnTo>
                  <a:lnTo>
                    <a:pt x="368" y="33"/>
                  </a:lnTo>
                  <a:close/>
                </a:path>
              </a:pathLst>
            </a:custGeom>
            <a:solidFill>
              <a:srgbClr val="A05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2"/>
            <p:cNvSpPr>
              <a:spLocks noChangeAspect="1"/>
            </p:cNvSpPr>
            <p:nvPr/>
          </p:nvSpPr>
          <p:spPr bwMode="auto">
            <a:xfrm>
              <a:off x="4874" y="1695"/>
              <a:ext cx="368" cy="125"/>
            </a:xfrm>
            <a:custGeom>
              <a:avLst/>
              <a:gdLst>
                <a:gd name="T0" fmla="*/ 345 w 368"/>
                <a:gd name="T1" fmla="*/ 40 h 125"/>
                <a:gd name="T2" fmla="*/ 368 w 368"/>
                <a:gd name="T3" fmla="*/ 78 h 125"/>
                <a:gd name="T4" fmla="*/ 303 w 368"/>
                <a:gd name="T5" fmla="*/ 125 h 125"/>
                <a:gd name="T6" fmla="*/ 118 w 368"/>
                <a:gd name="T7" fmla="*/ 93 h 125"/>
                <a:gd name="T8" fmla="*/ 75 w 368"/>
                <a:gd name="T9" fmla="*/ 73 h 125"/>
                <a:gd name="T10" fmla="*/ 38 w 368"/>
                <a:gd name="T11" fmla="*/ 45 h 125"/>
                <a:gd name="T12" fmla="*/ 0 w 368"/>
                <a:gd name="T13" fmla="*/ 10 h 125"/>
                <a:gd name="T14" fmla="*/ 75 w 368"/>
                <a:gd name="T15" fmla="*/ 30 h 125"/>
                <a:gd name="T16" fmla="*/ 93 w 368"/>
                <a:gd name="T17" fmla="*/ 28 h 125"/>
                <a:gd name="T18" fmla="*/ 133 w 368"/>
                <a:gd name="T19" fmla="*/ 13 h 125"/>
                <a:gd name="T20" fmla="*/ 163 w 368"/>
                <a:gd name="T21" fmla="*/ 3 h 125"/>
                <a:gd name="T22" fmla="*/ 193 w 368"/>
                <a:gd name="T23" fmla="*/ 0 h 125"/>
                <a:gd name="T24" fmla="*/ 228 w 368"/>
                <a:gd name="T25" fmla="*/ 0 h 125"/>
                <a:gd name="T26" fmla="*/ 278 w 368"/>
                <a:gd name="T27" fmla="*/ 8 h 125"/>
                <a:gd name="T28" fmla="*/ 318 w 368"/>
                <a:gd name="T29" fmla="*/ 20 h 125"/>
                <a:gd name="T30" fmla="*/ 345 w 368"/>
                <a:gd name="T31" fmla="*/ 40 h 1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8"/>
                <a:gd name="T49" fmla="*/ 0 h 125"/>
                <a:gd name="T50" fmla="*/ 368 w 368"/>
                <a:gd name="T51" fmla="*/ 125 h 1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8" h="125">
                  <a:moveTo>
                    <a:pt x="345" y="40"/>
                  </a:moveTo>
                  <a:lnTo>
                    <a:pt x="368" y="78"/>
                  </a:lnTo>
                  <a:lnTo>
                    <a:pt x="303" y="125"/>
                  </a:lnTo>
                  <a:lnTo>
                    <a:pt x="118" y="93"/>
                  </a:lnTo>
                  <a:lnTo>
                    <a:pt x="75" y="73"/>
                  </a:lnTo>
                  <a:lnTo>
                    <a:pt x="38" y="45"/>
                  </a:lnTo>
                  <a:lnTo>
                    <a:pt x="0" y="10"/>
                  </a:lnTo>
                  <a:lnTo>
                    <a:pt x="75" y="30"/>
                  </a:lnTo>
                  <a:lnTo>
                    <a:pt x="93" y="28"/>
                  </a:lnTo>
                  <a:lnTo>
                    <a:pt x="133" y="13"/>
                  </a:lnTo>
                  <a:lnTo>
                    <a:pt x="163" y="3"/>
                  </a:lnTo>
                  <a:lnTo>
                    <a:pt x="193" y="0"/>
                  </a:lnTo>
                  <a:lnTo>
                    <a:pt x="228" y="0"/>
                  </a:lnTo>
                  <a:lnTo>
                    <a:pt x="278" y="8"/>
                  </a:lnTo>
                  <a:lnTo>
                    <a:pt x="318" y="20"/>
                  </a:lnTo>
                  <a:lnTo>
                    <a:pt x="345" y="40"/>
                  </a:lnTo>
                  <a:close/>
                </a:path>
              </a:pathLst>
            </a:custGeom>
            <a:solidFill>
              <a:srgbClr val="A05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3"/>
            <p:cNvSpPr>
              <a:spLocks noChangeAspect="1"/>
            </p:cNvSpPr>
            <p:nvPr/>
          </p:nvSpPr>
          <p:spPr bwMode="auto">
            <a:xfrm>
              <a:off x="4919" y="1588"/>
              <a:ext cx="330" cy="115"/>
            </a:xfrm>
            <a:custGeom>
              <a:avLst/>
              <a:gdLst>
                <a:gd name="T0" fmla="*/ 330 w 330"/>
                <a:gd name="T1" fmla="*/ 87 h 115"/>
                <a:gd name="T2" fmla="*/ 310 w 330"/>
                <a:gd name="T3" fmla="*/ 55 h 115"/>
                <a:gd name="T4" fmla="*/ 280 w 330"/>
                <a:gd name="T5" fmla="*/ 30 h 115"/>
                <a:gd name="T6" fmla="*/ 243 w 330"/>
                <a:gd name="T7" fmla="*/ 7 h 115"/>
                <a:gd name="T8" fmla="*/ 200 w 330"/>
                <a:gd name="T9" fmla="*/ 5 h 115"/>
                <a:gd name="T10" fmla="*/ 168 w 330"/>
                <a:gd name="T11" fmla="*/ 10 h 115"/>
                <a:gd name="T12" fmla="*/ 138 w 330"/>
                <a:gd name="T13" fmla="*/ 17 h 115"/>
                <a:gd name="T14" fmla="*/ 108 w 330"/>
                <a:gd name="T15" fmla="*/ 27 h 115"/>
                <a:gd name="T16" fmla="*/ 90 w 330"/>
                <a:gd name="T17" fmla="*/ 30 h 115"/>
                <a:gd name="T18" fmla="*/ 80 w 330"/>
                <a:gd name="T19" fmla="*/ 27 h 115"/>
                <a:gd name="T20" fmla="*/ 45 w 330"/>
                <a:gd name="T21" fmla="*/ 17 h 115"/>
                <a:gd name="T22" fmla="*/ 0 w 330"/>
                <a:gd name="T23" fmla="*/ 0 h 115"/>
                <a:gd name="T24" fmla="*/ 65 w 330"/>
                <a:gd name="T25" fmla="*/ 57 h 115"/>
                <a:gd name="T26" fmla="*/ 103 w 330"/>
                <a:gd name="T27" fmla="*/ 80 h 115"/>
                <a:gd name="T28" fmla="*/ 133 w 330"/>
                <a:gd name="T29" fmla="*/ 92 h 115"/>
                <a:gd name="T30" fmla="*/ 153 w 330"/>
                <a:gd name="T31" fmla="*/ 100 h 115"/>
                <a:gd name="T32" fmla="*/ 180 w 330"/>
                <a:gd name="T33" fmla="*/ 110 h 115"/>
                <a:gd name="T34" fmla="*/ 225 w 330"/>
                <a:gd name="T35" fmla="*/ 115 h 115"/>
                <a:gd name="T36" fmla="*/ 248 w 330"/>
                <a:gd name="T37" fmla="*/ 115 h 115"/>
                <a:gd name="T38" fmla="*/ 293 w 330"/>
                <a:gd name="T39" fmla="*/ 105 h 115"/>
                <a:gd name="T40" fmla="*/ 330 w 330"/>
                <a:gd name="T41" fmla="*/ 87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0"/>
                <a:gd name="T64" fmla="*/ 0 h 115"/>
                <a:gd name="T65" fmla="*/ 330 w 330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0" h="115">
                  <a:moveTo>
                    <a:pt x="330" y="87"/>
                  </a:moveTo>
                  <a:lnTo>
                    <a:pt x="310" y="55"/>
                  </a:lnTo>
                  <a:lnTo>
                    <a:pt x="280" y="30"/>
                  </a:lnTo>
                  <a:lnTo>
                    <a:pt x="243" y="7"/>
                  </a:lnTo>
                  <a:lnTo>
                    <a:pt x="200" y="5"/>
                  </a:lnTo>
                  <a:lnTo>
                    <a:pt x="168" y="10"/>
                  </a:lnTo>
                  <a:lnTo>
                    <a:pt x="138" y="17"/>
                  </a:lnTo>
                  <a:lnTo>
                    <a:pt x="108" y="27"/>
                  </a:lnTo>
                  <a:lnTo>
                    <a:pt x="90" y="30"/>
                  </a:lnTo>
                  <a:lnTo>
                    <a:pt x="80" y="27"/>
                  </a:lnTo>
                  <a:lnTo>
                    <a:pt x="45" y="17"/>
                  </a:lnTo>
                  <a:lnTo>
                    <a:pt x="0" y="0"/>
                  </a:lnTo>
                  <a:lnTo>
                    <a:pt x="65" y="57"/>
                  </a:lnTo>
                  <a:lnTo>
                    <a:pt x="103" y="80"/>
                  </a:lnTo>
                  <a:lnTo>
                    <a:pt x="133" y="92"/>
                  </a:lnTo>
                  <a:lnTo>
                    <a:pt x="153" y="100"/>
                  </a:lnTo>
                  <a:lnTo>
                    <a:pt x="180" y="110"/>
                  </a:lnTo>
                  <a:lnTo>
                    <a:pt x="225" y="115"/>
                  </a:lnTo>
                  <a:lnTo>
                    <a:pt x="248" y="115"/>
                  </a:lnTo>
                  <a:lnTo>
                    <a:pt x="293" y="105"/>
                  </a:lnTo>
                  <a:lnTo>
                    <a:pt x="330" y="87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4"/>
            <p:cNvSpPr>
              <a:spLocks noChangeAspect="1"/>
            </p:cNvSpPr>
            <p:nvPr/>
          </p:nvSpPr>
          <p:spPr bwMode="auto">
            <a:xfrm>
              <a:off x="4802" y="1788"/>
              <a:ext cx="390" cy="105"/>
            </a:xfrm>
            <a:custGeom>
              <a:avLst/>
              <a:gdLst>
                <a:gd name="T0" fmla="*/ 390 w 390"/>
                <a:gd name="T1" fmla="*/ 37 h 105"/>
                <a:gd name="T2" fmla="*/ 287 w 390"/>
                <a:gd name="T3" fmla="*/ 2 h 105"/>
                <a:gd name="T4" fmla="*/ 250 w 390"/>
                <a:gd name="T5" fmla="*/ 0 h 105"/>
                <a:gd name="T6" fmla="*/ 187 w 390"/>
                <a:gd name="T7" fmla="*/ 0 h 105"/>
                <a:gd name="T8" fmla="*/ 152 w 390"/>
                <a:gd name="T9" fmla="*/ 10 h 105"/>
                <a:gd name="T10" fmla="*/ 97 w 390"/>
                <a:gd name="T11" fmla="*/ 27 h 105"/>
                <a:gd name="T12" fmla="*/ 72 w 390"/>
                <a:gd name="T13" fmla="*/ 30 h 105"/>
                <a:gd name="T14" fmla="*/ 0 w 390"/>
                <a:gd name="T15" fmla="*/ 30 h 105"/>
                <a:gd name="T16" fmla="*/ 87 w 390"/>
                <a:gd name="T17" fmla="*/ 75 h 105"/>
                <a:gd name="T18" fmla="*/ 140 w 390"/>
                <a:gd name="T19" fmla="*/ 95 h 105"/>
                <a:gd name="T20" fmla="*/ 167 w 390"/>
                <a:gd name="T21" fmla="*/ 102 h 105"/>
                <a:gd name="T22" fmla="*/ 210 w 390"/>
                <a:gd name="T23" fmla="*/ 105 h 105"/>
                <a:gd name="T24" fmla="*/ 250 w 390"/>
                <a:gd name="T25" fmla="*/ 97 h 105"/>
                <a:gd name="T26" fmla="*/ 262 w 390"/>
                <a:gd name="T27" fmla="*/ 90 h 105"/>
                <a:gd name="T28" fmla="*/ 285 w 390"/>
                <a:gd name="T29" fmla="*/ 80 h 105"/>
                <a:gd name="T30" fmla="*/ 307 w 390"/>
                <a:gd name="T31" fmla="*/ 70 h 105"/>
                <a:gd name="T32" fmla="*/ 345 w 390"/>
                <a:gd name="T33" fmla="*/ 57 h 105"/>
                <a:gd name="T34" fmla="*/ 372 w 390"/>
                <a:gd name="T35" fmla="*/ 50 h 105"/>
                <a:gd name="T36" fmla="*/ 390 w 390"/>
                <a:gd name="T37" fmla="*/ 37 h 10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0"/>
                <a:gd name="T58" fmla="*/ 0 h 105"/>
                <a:gd name="T59" fmla="*/ 390 w 390"/>
                <a:gd name="T60" fmla="*/ 105 h 10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0" h="105">
                  <a:moveTo>
                    <a:pt x="390" y="37"/>
                  </a:moveTo>
                  <a:lnTo>
                    <a:pt x="287" y="2"/>
                  </a:lnTo>
                  <a:lnTo>
                    <a:pt x="250" y="0"/>
                  </a:lnTo>
                  <a:lnTo>
                    <a:pt x="187" y="0"/>
                  </a:lnTo>
                  <a:lnTo>
                    <a:pt x="152" y="10"/>
                  </a:lnTo>
                  <a:lnTo>
                    <a:pt x="97" y="27"/>
                  </a:lnTo>
                  <a:lnTo>
                    <a:pt x="72" y="30"/>
                  </a:lnTo>
                  <a:lnTo>
                    <a:pt x="0" y="30"/>
                  </a:lnTo>
                  <a:lnTo>
                    <a:pt x="87" y="75"/>
                  </a:lnTo>
                  <a:lnTo>
                    <a:pt x="140" y="95"/>
                  </a:lnTo>
                  <a:lnTo>
                    <a:pt x="167" y="102"/>
                  </a:lnTo>
                  <a:lnTo>
                    <a:pt x="210" y="105"/>
                  </a:lnTo>
                  <a:lnTo>
                    <a:pt x="250" y="97"/>
                  </a:lnTo>
                  <a:lnTo>
                    <a:pt x="262" y="90"/>
                  </a:lnTo>
                  <a:lnTo>
                    <a:pt x="285" y="80"/>
                  </a:lnTo>
                  <a:lnTo>
                    <a:pt x="307" y="70"/>
                  </a:lnTo>
                  <a:lnTo>
                    <a:pt x="345" y="57"/>
                  </a:lnTo>
                  <a:lnTo>
                    <a:pt x="372" y="50"/>
                  </a:lnTo>
                  <a:lnTo>
                    <a:pt x="390" y="37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5"/>
            <p:cNvSpPr>
              <a:spLocks noChangeAspect="1"/>
            </p:cNvSpPr>
            <p:nvPr/>
          </p:nvSpPr>
          <p:spPr bwMode="auto">
            <a:xfrm>
              <a:off x="4947" y="2008"/>
              <a:ext cx="97" cy="160"/>
            </a:xfrm>
            <a:custGeom>
              <a:avLst/>
              <a:gdLst>
                <a:gd name="T0" fmla="*/ 27 w 97"/>
                <a:gd name="T1" fmla="*/ 70 h 160"/>
                <a:gd name="T2" fmla="*/ 40 w 97"/>
                <a:gd name="T3" fmla="*/ 135 h 160"/>
                <a:gd name="T4" fmla="*/ 40 w 97"/>
                <a:gd name="T5" fmla="*/ 150 h 160"/>
                <a:gd name="T6" fmla="*/ 32 w 97"/>
                <a:gd name="T7" fmla="*/ 160 h 160"/>
                <a:gd name="T8" fmla="*/ 20 w 97"/>
                <a:gd name="T9" fmla="*/ 160 h 160"/>
                <a:gd name="T10" fmla="*/ 10 w 97"/>
                <a:gd name="T11" fmla="*/ 155 h 160"/>
                <a:gd name="T12" fmla="*/ 7 w 97"/>
                <a:gd name="T13" fmla="*/ 145 h 160"/>
                <a:gd name="T14" fmla="*/ 7 w 97"/>
                <a:gd name="T15" fmla="*/ 70 h 160"/>
                <a:gd name="T16" fmla="*/ 0 w 97"/>
                <a:gd name="T17" fmla="*/ 45 h 160"/>
                <a:gd name="T18" fmla="*/ 0 w 97"/>
                <a:gd name="T19" fmla="*/ 35 h 160"/>
                <a:gd name="T20" fmla="*/ 5 w 97"/>
                <a:gd name="T21" fmla="*/ 22 h 160"/>
                <a:gd name="T22" fmla="*/ 7 w 97"/>
                <a:gd name="T23" fmla="*/ 15 h 160"/>
                <a:gd name="T24" fmla="*/ 15 w 97"/>
                <a:gd name="T25" fmla="*/ 7 h 160"/>
                <a:gd name="T26" fmla="*/ 25 w 97"/>
                <a:gd name="T27" fmla="*/ 0 h 160"/>
                <a:gd name="T28" fmla="*/ 40 w 97"/>
                <a:gd name="T29" fmla="*/ 0 h 160"/>
                <a:gd name="T30" fmla="*/ 57 w 97"/>
                <a:gd name="T31" fmla="*/ 2 h 160"/>
                <a:gd name="T32" fmla="*/ 77 w 97"/>
                <a:gd name="T33" fmla="*/ 7 h 160"/>
                <a:gd name="T34" fmla="*/ 87 w 97"/>
                <a:gd name="T35" fmla="*/ 15 h 160"/>
                <a:gd name="T36" fmla="*/ 97 w 97"/>
                <a:gd name="T37" fmla="*/ 30 h 160"/>
                <a:gd name="T38" fmla="*/ 95 w 97"/>
                <a:gd name="T39" fmla="*/ 45 h 160"/>
                <a:gd name="T40" fmla="*/ 87 w 97"/>
                <a:gd name="T41" fmla="*/ 60 h 160"/>
                <a:gd name="T42" fmla="*/ 72 w 97"/>
                <a:gd name="T43" fmla="*/ 70 h 160"/>
                <a:gd name="T44" fmla="*/ 27 w 97"/>
                <a:gd name="T45" fmla="*/ 70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7"/>
                <a:gd name="T70" fmla="*/ 0 h 160"/>
                <a:gd name="T71" fmla="*/ 97 w 97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7" h="160">
                  <a:moveTo>
                    <a:pt x="27" y="70"/>
                  </a:moveTo>
                  <a:lnTo>
                    <a:pt x="40" y="135"/>
                  </a:lnTo>
                  <a:lnTo>
                    <a:pt x="40" y="150"/>
                  </a:lnTo>
                  <a:lnTo>
                    <a:pt x="32" y="160"/>
                  </a:lnTo>
                  <a:lnTo>
                    <a:pt x="20" y="160"/>
                  </a:lnTo>
                  <a:lnTo>
                    <a:pt x="10" y="155"/>
                  </a:lnTo>
                  <a:lnTo>
                    <a:pt x="7" y="145"/>
                  </a:lnTo>
                  <a:lnTo>
                    <a:pt x="7" y="70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5" y="22"/>
                  </a:lnTo>
                  <a:lnTo>
                    <a:pt x="7" y="15"/>
                  </a:lnTo>
                  <a:lnTo>
                    <a:pt x="15" y="7"/>
                  </a:lnTo>
                  <a:lnTo>
                    <a:pt x="25" y="0"/>
                  </a:lnTo>
                  <a:lnTo>
                    <a:pt x="40" y="0"/>
                  </a:lnTo>
                  <a:lnTo>
                    <a:pt x="57" y="2"/>
                  </a:lnTo>
                  <a:lnTo>
                    <a:pt x="77" y="7"/>
                  </a:lnTo>
                  <a:lnTo>
                    <a:pt x="87" y="15"/>
                  </a:lnTo>
                  <a:lnTo>
                    <a:pt x="97" y="30"/>
                  </a:lnTo>
                  <a:lnTo>
                    <a:pt x="95" y="45"/>
                  </a:lnTo>
                  <a:lnTo>
                    <a:pt x="87" y="60"/>
                  </a:lnTo>
                  <a:lnTo>
                    <a:pt x="72" y="70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FFA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6"/>
            <p:cNvSpPr>
              <a:spLocks noChangeAspect="1"/>
            </p:cNvSpPr>
            <p:nvPr/>
          </p:nvSpPr>
          <p:spPr bwMode="auto">
            <a:xfrm>
              <a:off x="4967" y="2013"/>
              <a:ext cx="42" cy="35"/>
            </a:xfrm>
            <a:custGeom>
              <a:avLst/>
              <a:gdLst>
                <a:gd name="T0" fmla="*/ 0 w 42"/>
                <a:gd name="T1" fmla="*/ 35 h 35"/>
                <a:gd name="T2" fmla="*/ 5 w 42"/>
                <a:gd name="T3" fmla="*/ 32 h 35"/>
                <a:gd name="T4" fmla="*/ 5 w 42"/>
                <a:gd name="T5" fmla="*/ 25 h 35"/>
                <a:gd name="T6" fmla="*/ 15 w 42"/>
                <a:gd name="T7" fmla="*/ 12 h 35"/>
                <a:gd name="T8" fmla="*/ 25 w 42"/>
                <a:gd name="T9" fmla="*/ 17 h 35"/>
                <a:gd name="T10" fmla="*/ 32 w 42"/>
                <a:gd name="T11" fmla="*/ 25 h 35"/>
                <a:gd name="T12" fmla="*/ 40 w 42"/>
                <a:gd name="T13" fmla="*/ 20 h 35"/>
                <a:gd name="T14" fmla="*/ 42 w 42"/>
                <a:gd name="T15" fmla="*/ 12 h 35"/>
                <a:gd name="T16" fmla="*/ 32 w 42"/>
                <a:gd name="T17" fmla="*/ 0 h 35"/>
                <a:gd name="T18" fmla="*/ 22 w 42"/>
                <a:gd name="T19" fmla="*/ 0 h 35"/>
                <a:gd name="T20" fmla="*/ 10 w 42"/>
                <a:gd name="T21" fmla="*/ 2 h 35"/>
                <a:gd name="T22" fmla="*/ 7 w 42"/>
                <a:gd name="T23" fmla="*/ 12 h 35"/>
                <a:gd name="T24" fmla="*/ 0 w 42"/>
                <a:gd name="T25" fmla="*/ 35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35"/>
                <a:gd name="T41" fmla="*/ 42 w 42"/>
                <a:gd name="T42" fmla="*/ 35 h 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35">
                  <a:moveTo>
                    <a:pt x="0" y="35"/>
                  </a:moveTo>
                  <a:lnTo>
                    <a:pt x="5" y="32"/>
                  </a:lnTo>
                  <a:lnTo>
                    <a:pt x="5" y="25"/>
                  </a:lnTo>
                  <a:lnTo>
                    <a:pt x="15" y="12"/>
                  </a:lnTo>
                  <a:lnTo>
                    <a:pt x="25" y="17"/>
                  </a:lnTo>
                  <a:lnTo>
                    <a:pt x="32" y="25"/>
                  </a:lnTo>
                  <a:lnTo>
                    <a:pt x="40" y="20"/>
                  </a:lnTo>
                  <a:lnTo>
                    <a:pt x="42" y="12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0" y="2"/>
                  </a:lnTo>
                  <a:lnTo>
                    <a:pt x="7" y="12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57"/>
            <p:cNvGrpSpPr>
              <a:grpSpLocks noChangeAspect="1"/>
            </p:cNvGrpSpPr>
            <p:nvPr/>
          </p:nvGrpSpPr>
          <p:grpSpPr bwMode="auto">
            <a:xfrm>
              <a:off x="5112" y="2020"/>
              <a:ext cx="567" cy="518"/>
              <a:chOff x="5112" y="2020"/>
              <a:chExt cx="567" cy="518"/>
            </a:xfrm>
          </p:grpSpPr>
          <p:grpSp>
            <p:nvGrpSpPr>
              <p:cNvPr id="56" name="Group 58"/>
              <p:cNvGrpSpPr>
                <a:grpSpLocks noChangeAspect="1"/>
              </p:cNvGrpSpPr>
              <p:nvPr/>
            </p:nvGrpSpPr>
            <p:grpSpPr bwMode="auto">
              <a:xfrm>
                <a:off x="5112" y="2065"/>
                <a:ext cx="542" cy="473"/>
                <a:chOff x="5112" y="2065"/>
                <a:chExt cx="542" cy="473"/>
              </a:xfrm>
            </p:grpSpPr>
            <p:sp>
              <p:nvSpPr>
                <p:cNvPr id="60" name="Freeform 59"/>
                <p:cNvSpPr>
                  <a:spLocks noChangeAspect="1"/>
                </p:cNvSpPr>
                <p:nvPr/>
              </p:nvSpPr>
              <p:spPr bwMode="auto">
                <a:xfrm>
                  <a:off x="5309" y="2085"/>
                  <a:ext cx="150" cy="98"/>
                </a:xfrm>
                <a:custGeom>
                  <a:avLst/>
                  <a:gdLst>
                    <a:gd name="T0" fmla="*/ 143 w 150"/>
                    <a:gd name="T1" fmla="*/ 45 h 98"/>
                    <a:gd name="T2" fmla="*/ 150 w 150"/>
                    <a:gd name="T3" fmla="*/ 98 h 98"/>
                    <a:gd name="T4" fmla="*/ 118 w 150"/>
                    <a:gd name="T5" fmla="*/ 93 h 98"/>
                    <a:gd name="T6" fmla="*/ 90 w 150"/>
                    <a:gd name="T7" fmla="*/ 93 h 98"/>
                    <a:gd name="T8" fmla="*/ 65 w 150"/>
                    <a:gd name="T9" fmla="*/ 90 h 98"/>
                    <a:gd name="T10" fmla="*/ 33 w 150"/>
                    <a:gd name="T11" fmla="*/ 73 h 98"/>
                    <a:gd name="T12" fmla="*/ 8 w 150"/>
                    <a:gd name="T13" fmla="*/ 53 h 98"/>
                    <a:gd name="T14" fmla="*/ 3 w 150"/>
                    <a:gd name="T15" fmla="*/ 30 h 98"/>
                    <a:gd name="T16" fmla="*/ 0 w 150"/>
                    <a:gd name="T17" fmla="*/ 15 h 98"/>
                    <a:gd name="T18" fmla="*/ 0 w 150"/>
                    <a:gd name="T19" fmla="*/ 5 h 98"/>
                    <a:gd name="T20" fmla="*/ 70 w 150"/>
                    <a:gd name="T21" fmla="*/ 0 h 98"/>
                    <a:gd name="T22" fmla="*/ 143 w 150"/>
                    <a:gd name="T23" fmla="*/ 45 h 9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50"/>
                    <a:gd name="T37" fmla="*/ 0 h 98"/>
                    <a:gd name="T38" fmla="*/ 150 w 150"/>
                    <a:gd name="T39" fmla="*/ 98 h 9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50" h="98">
                      <a:moveTo>
                        <a:pt x="143" y="45"/>
                      </a:moveTo>
                      <a:lnTo>
                        <a:pt x="150" y="98"/>
                      </a:lnTo>
                      <a:lnTo>
                        <a:pt x="118" y="93"/>
                      </a:lnTo>
                      <a:lnTo>
                        <a:pt x="90" y="93"/>
                      </a:lnTo>
                      <a:lnTo>
                        <a:pt x="65" y="90"/>
                      </a:lnTo>
                      <a:lnTo>
                        <a:pt x="33" y="73"/>
                      </a:lnTo>
                      <a:lnTo>
                        <a:pt x="8" y="53"/>
                      </a:lnTo>
                      <a:lnTo>
                        <a:pt x="3" y="30"/>
                      </a:lnTo>
                      <a:lnTo>
                        <a:pt x="0" y="15"/>
                      </a:lnTo>
                      <a:lnTo>
                        <a:pt x="0" y="5"/>
                      </a:lnTo>
                      <a:lnTo>
                        <a:pt x="70" y="0"/>
                      </a:lnTo>
                      <a:lnTo>
                        <a:pt x="143" y="4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60"/>
                <p:cNvSpPr>
                  <a:spLocks noChangeAspect="1"/>
                </p:cNvSpPr>
                <p:nvPr/>
              </p:nvSpPr>
              <p:spPr bwMode="auto">
                <a:xfrm>
                  <a:off x="5552" y="2188"/>
                  <a:ext cx="85" cy="75"/>
                </a:xfrm>
                <a:custGeom>
                  <a:avLst/>
                  <a:gdLst>
                    <a:gd name="T0" fmla="*/ 85 w 85"/>
                    <a:gd name="T1" fmla="*/ 30 h 75"/>
                    <a:gd name="T2" fmla="*/ 75 w 85"/>
                    <a:gd name="T3" fmla="*/ 50 h 75"/>
                    <a:gd name="T4" fmla="*/ 47 w 85"/>
                    <a:gd name="T5" fmla="*/ 75 h 75"/>
                    <a:gd name="T6" fmla="*/ 37 w 85"/>
                    <a:gd name="T7" fmla="*/ 62 h 75"/>
                    <a:gd name="T8" fmla="*/ 15 w 85"/>
                    <a:gd name="T9" fmla="*/ 52 h 75"/>
                    <a:gd name="T10" fmla="*/ 5 w 85"/>
                    <a:gd name="T11" fmla="*/ 37 h 75"/>
                    <a:gd name="T12" fmla="*/ 0 w 85"/>
                    <a:gd name="T13" fmla="*/ 27 h 75"/>
                    <a:gd name="T14" fmla="*/ 5 w 85"/>
                    <a:gd name="T15" fmla="*/ 20 h 75"/>
                    <a:gd name="T16" fmla="*/ 20 w 85"/>
                    <a:gd name="T17" fmla="*/ 0 h 75"/>
                    <a:gd name="T18" fmla="*/ 70 w 85"/>
                    <a:gd name="T19" fmla="*/ 10 h 75"/>
                    <a:gd name="T20" fmla="*/ 85 w 85"/>
                    <a:gd name="T21" fmla="*/ 3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5"/>
                    <a:gd name="T34" fmla="*/ 0 h 75"/>
                    <a:gd name="T35" fmla="*/ 85 w 85"/>
                    <a:gd name="T36" fmla="*/ 75 h 7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5" h="75">
                      <a:moveTo>
                        <a:pt x="85" y="30"/>
                      </a:moveTo>
                      <a:lnTo>
                        <a:pt x="75" y="50"/>
                      </a:lnTo>
                      <a:lnTo>
                        <a:pt x="47" y="75"/>
                      </a:lnTo>
                      <a:lnTo>
                        <a:pt x="37" y="62"/>
                      </a:lnTo>
                      <a:lnTo>
                        <a:pt x="15" y="52"/>
                      </a:lnTo>
                      <a:lnTo>
                        <a:pt x="5" y="37"/>
                      </a:lnTo>
                      <a:lnTo>
                        <a:pt x="0" y="27"/>
                      </a:lnTo>
                      <a:lnTo>
                        <a:pt x="5" y="20"/>
                      </a:lnTo>
                      <a:lnTo>
                        <a:pt x="20" y="0"/>
                      </a:lnTo>
                      <a:lnTo>
                        <a:pt x="70" y="10"/>
                      </a:lnTo>
                      <a:lnTo>
                        <a:pt x="85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61"/>
                <p:cNvSpPr>
                  <a:spLocks noChangeAspect="1"/>
                </p:cNvSpPr>
                <p:nvPr/>
              </p:nvSpPr>
              <p:spPr bwMode="auto">
                <a:xfrm>
                  <a:off x="5327" y="2090"/>
                  <a:ext cx="105" cy="60"/>
                </a:xfrm>
                <a:custGeom>
                  <a:avLst/>
                  <a:gdLst>
                    <a:gd name="T0" fmla="*/ 0 w 105"/>
                    <a:gd name="T1" fmla="*/ 13 h 60"/>
                    <a:gd name="T2" fmla="*/ 5 w 105"/>
                    <a:gd name="T3" fmla="*/ 33 h 60"/>
                    <a:gd name="T4" fmla="*/ 12 w 105"/>
                    <a:gd name="T5" fmla="*/ 40 h 60"/>
                    <a:gd name="T6" fmla="*/ 25 w 105"/>
                    <a:gd name="T7" fmla="*/ 48 h 60"/>
                    <a:gd name="T8" fmla="*/ 35 w 105"/>
                    <a:gd name="T9" fmla="*/ 55 h 60"/>
                    <a:gd name="T10" fmla="*/ 50 w 105"/>
                    <a:gd name="T11" fmla="*/ 60 h 60"/>
                    <a:gd name="T12" fmla="*/ 65 w 105"/>
                    <a:gd name="T13" fmla="*/ 60 h 60"/>
                    <a:gd name="T14" fmla="*/ 87 w 105"/>
                    <a:gd name="T15" fmla="*/ 60 h 60"/>
                    <a:gd name="T16" fmla="*/ 105 w 105"/>
                    <a:gd name="T17" fmla="*/ 60 h 60"/>
                    <a:gd name="T18" fmla="*/ 97 w 105"/>
                    <a:gd name="T19" fmla="*/ 35 h 60"/>
                    <a:gd name="T20" fmla="*/ 80 w 105"/>
                    <a:gd name="T21" fmla="*/ 15 h 60"/>
                    <a:gd name="T22" fmla="*/ 32 w 105"/>
                    <a:gd name="T23" fmla="*/ 0 h 60"/>
                    <a:gd name="T24" fmla="*/ 0 w 105"/>
                    <a:gd name="T25" fmla="*/ 13 h 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5"/>
                    <a:gd name="T40" fmla="*/ 0 h 60"/>
                    <a:gd name="T41" fmla="*/ 105 w 105"/>
                    <a:gd name="T42" fmla="*/ 60 h 6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5" h="60">
                      <a:moveTo>
                        <a:pt x="0" y="13"/>
                      </a:moveTo>
                      <a:lnTo>
                        <a:pt x="5" y="33"/>
                      </a:lnTo>
                      <a:lnTo>
                        <a:pt x="12" y="40"/>
                      </a:lnTo>
                      <a:lnTo>
                        <a:pt x="25" y="48"/>
                      </a:lnTo>
                      <a:lnTo>
                        <a:pt x="35" y="55"/>
                      </a:lnTo>
                      <a:lnTo>
                        <a:pt x="50" y="60"/>
                      </a:lnTo>
                      <a:lnTo>
                        <a:pt x="65" y="60"/>
                      </a:lnTo>
                      <a:lnTo>
                        <a:pt x="87" y="60"/>
                      </a:lnTo>
                      <a:lnTo>
                        <a:pt x="105" y="60"/>
                      </a:lnTo>
                      <a:lnTo>
                        <a:pt x="97" y="35"/>
                      </a:lnTo>
                      <a:lnTo>
                        <a:pt x="80" y="15"/>
                      </a:lnTo>
                      <a:lnTo>
                        <a:pt x="32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62"/>
                <p:cNvSpPr>
                  <a:spLocks noChangeAspect="1"/>
                </p:cNvSpPr>
                <p:nvPr/>
              </p:nvSpPr>
              <p:spPr bwMode="auto">
                <a:xfrm>
                  <a:off x="5567" y="2195"/>
                  <a:ext cx="65" cy="48"/>
                </a:xfrm>
                <a:custGeom>
                  <a:avLst/>
                  <a:gdLst>
                    <a:gd name="T0" fmla="*/ 65 w 65"/>
                    <a:gd name="T1" fmla="*/ 25 h 48"/>
                    <a:gd name="T2" fmla="*/ 57 w 65"/>
                    <a:gd name="T3" fmla="*/ 35 h 48"/>
                    <a:gd name="T4" fmla="*/ 50 w 65"/>
                    <a:gd name="T5" fmla="*/ 43 h 48"/>
                    <a:gd name="T6" fmla="*/ 40 w 65"/>
                    <a:gd name="T7" fmla="*/ 48 h 48"/>
                    <a:gd name="T8" fmla="*/ 25 w 65"/>
                    <a:gd name="T9" fmla="*/ 48 h 48"/>
                    <a:gd name="T10" fmla="*/ 15 w 65"/>
                    <a:gd name="T11" fmla="*/ 40 h 48"/>
                    <a:gd name="T12" fmla="*/ 7 w 65"/>
                    <a:gd name="T13" fmla="*/ 35 h 48"/>
                    <a:gd name="T14" fmla="*/ 2 w 65"/>
                    <a:gd name="T15" fmla="*/ 30 h 48"/>
                    <a:gd name="T16" fmla="*/ 2 w 65"/>
                    <a:gd name="T17" fmla="*/ 18 h 48"/>
                    <a:gd name="T18" fmla="*/ 0 w 65"/>
                    <a:gd name="T19" fmla="*/ 5 h 48"/>
                    <a:gd name="T20" fmla="*/ 22 w 65"/>
                    <a:gd name="T21" fmla="*/ 0 h 48"/>
                    <a:gd name="T22" fmla="*/ 45 w 65"/>
                    <a:gd name="T23" fmla="*/ 0 h 48"/>
                    <a:gd name="T24" fmla="*/ 65 w 65"/>
                    <a:gd name="T25" fmla="*/ 25 h 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5"/>
                    <a:gd name="T40" fmla="*/ 0 h 48"/>
                    <a:gd name="T41" fmla="*/ 65 w 65"/>
                    <a:gd name="T42" fmla="*/ 48 h 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5" h="48">
                      <a:moveTo>
                        <a:pt x="65" y="25"/>
                      </a:moveTo>
                      <a:lnTo>
                        <a:pt x="57" y="35"/>
                      </a:lnTo>
                      <a:lnTo>
                        <a:pt x="50" y="43"/>
                      </a:lnTo>
                      <a:lnTo>
                        <a:pt x="40" y="48"/>
                      </a:lnTo>
                      <a:lnTo>
                        <a:pt x="25" y="48"/>
                      </a:lnTo>
                      <a:lnTo>
                        <a:pt x="15" y="40"/>
                      </a:lnTo>
                      <a:lnTo>
                        <a:pt x="7" y="35"/>
                      </a:lnTo>
                      <a:lnTo>
                        <a:pt x="2" y="30"/>
                      </a:lnTo>
                      <a:lnTo>
                        <a:pt x="2" y="18"/>
                      </a:lnTo>
                      <a:lnTo>
                        <a:pt x="0" y="5"/>
                      </a:lnTo>
                      <a:lnTo>
                        <a:pt x="22" y="0"/>
                      </a:lnTo>
                      <a:lnTo>
                        <a:pt x="45" y="0"/>
                      </a:lnTo>
                      <a:lnTo>
                        <a:pt x="65" y="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5369" y="2093"/>
                  <a:ext cx="63" cy="57"/>
                </a:xfrm>
                <a:prstGeom prst="ellipse">
                  <a:avLst/>
                </a:prstGeom>
                <a:solidFill>
                  <a:srgbClr val="0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5584" y="2185"/>
                  <a:ext cx="50" cy="53"/>
                </a:xfrm>
                <a:prstGeom prst="ellipse">
                  <a:avLst/>
                </a:prstGeom>
                <a:solidFill>
                  <a:srgbClr val="0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5382" y="2103"/>
                  <a:ext cx="32" cy="3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5592" y="2195"/>
                  <a:ext cx="27" cy="2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5392" y="2113"/>
                  <a:ext cx="15" cy="1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9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5112" y="2128"/>
                  <a:ext cx="412" cy="410"/>
                  <a:chOff x="5112" y="2128"/>
                  <a:chExt cx="412" cy="410"/>
                </a:xfrm>
              </p:grpSpPr>
              <p:sp>
                <p:nvSpPr>
                  <p:cNvPr id="7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5112" y="2128"/>
                    <a:ext cx="240" cy="357"/>
                  </a:xfrm>
                  <a:custGeom>
                    <a:avLst/>
                    <a:gdLst>
                      <a:gd name="T0" fmla="*/ 25 w 240"/>
                      <a:gd name="T1" fmla="*/ 0 h 357"/>
                      <a:gd name="T2" fmla="*/ 92 w 240"/>
                      <a:gd name="T3" fmla="*/ 102 h 357"/>
                      <a:gd name="T4" fmla="*/ 107 w 240"/>
                      <a:gd name="T5" fmla="*/ 117 h 357"/>
                      <a:gd name="T6" fmla="*/ 125 w 240"/>
                      <a:gd name="T7" fmla="*/ 127 h 357"/>
                      <a:gd name="T8" fmla="*/ 142 w 240"/>
                      <a:gd name="T9" fmla="*/ 132 h 357"/>
                      <a:gd name="T10" fmla="*/ 197 w 240"/>
                      <a:gd name="T11" fmla="*/ 132 h 357"/>
                      <a:gd name="T12" fmla="*/ 240 w 240"/>
                      <a:gd name="T13" fmla="*/ 160 h 357"/>
                      <a:gd name="T14" fmla="*/ 172 w 240"/>
                      <a:gd name="T15" fmla="*/ 167 h 357"/>
                      <a:gd name="T16" fmla="*/ 137 w 240"/>
                      <a:gd name="T17" fmla="*/ 170 h 357"/>
                      <a:gd name="T18" fmla="*/ 105 w 240"/>
                      <a:gd name="T19" fmla="*/ 175 h 357"/>
                      <a:gd name="T20" fmla="*/ 80 w 240"/>
                      <a:gd name="T21" fmla="*/ 202 h 357"/>
                      <a:gd name="T22" fmla="*/ 52 w 240"/>
                      <a:gd name="T23" fmla="*/ 272 h 357"/>
                      <a:gd name="T24" fmla="*/ 67 w 240"/>
                      <a:gd name="T25" fmla="*/ 357 h 357"/>
                      <a:gd name="T26" fmla="*/ 47 w 240"/>
                      <a:gd name="T27" fmla="*/ 322 h 357"/>
                      <a:gd name="T28" fmla="*/ 32 w 240"/>
                      <a:gd name="T29" fmla="*/ 302 h 357"/>
                      <a:gd name="T30" fmla="*/ 22 w 240"/>
                      <a:gd name="T31" fmla="*/ 282 h 357"/>
                      <a:gd name="T32" fmla="*/ 22 w 240"/>
                      <a:gd name="T33" fmla="*/ 265 h 357"/>
                      <a:gd name="T34" fmla="*/ 22 w 240"/>
                      <a:gd name="T35" fmla="*/ 242 h 357"/>
                      <a:gd name="T36" fmla="*/ 30 w 240"/>
                      <a:gd name="T37" fmla="*/ 202 h 357"/>
                      <a:gd name="T38" fmla="*/ 27 w 240"/>
                      <a:gd name="T39" fmla="*/ 220 h 357"/>
                      <a:gd name="T40" fmla="*/ 40 w 240"/>
                      <a:gd name="T41" fmla="*/ 185 h 357"/>
                      <a:gd name="T42" fmla="*/ 52 w 240"/>
                      <a:gd name="T43" fmla="*/ 167 h 357"/>
                      <a:gd name="T44" fmla="*/ 15 w 240"/>
                      <a:gd name="T45" fmla="*/ 125 h 357"/>
                      <a:gd name="T46" fmla="*/ 5 w 240"/>
                      <a:gd name="T47" fmla="*/ 107 h 357"/>
                      <a:gd name="T48" fmla="*/ 0 w 240"/>
                      <a:gd name="T49" fmla="*/ 92 h 357"/>
                      <a:gd name="T50" fmla="*/ 2 w 240"/>
                      <a:gd name="T51" fmla="*/ 75 h 357"/>
                      <a:gd name="T52" fmla="*/ 7 w 240"/>
                      <a:gd name="T53" fmla="*/ 55 h 357"/>
                      <a:gd name="T54" fmla="*/ 25 w 240"/>
                      <a:gd name="T55" fmla="*/ 0 h 357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40"/>
                      <a:gd name="T85" fmla="*/ 0 h 357"/>
                      <a:gd name="T86" fmla="*/ 240 w 240"/>
                      <a:gd name="T87" fmla="*/ 357 h 357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40" h="357">
                        <a:moveTo>
                          <a:pt x="25" y="0"/>
                        </a:moveTo>
                        <a:lnTo>
                          <a:pt x="92" y="102"/>
                        </a:lnTo>
                        <a:lnTo>
                          <a:pt x="107" y="117"/>
                        </a:lnTo>
                        <a:lnTo>
                          <a:pt x="125" y="127"/>
                        </a:lnTo>
                        <a:lnTo>
                          <a:pt x="142" y="132"/>
                        </a:lnTo>
                        <a:lnTo>
                          <a:pt x="197" y="132"/>
                        </a:lnTo>
                        <a:lnTo>
                          <a:pt x="240" y="160"/>
                        </a:lnTo>
                        <a:lnTo>
                          <a:pt x="172" y="167"/>
                        </a:lnTo>
                        <a:lnTo>
                          <a:pt x="137" y="170"/>
                        </a:lnTo>
                        <a:lnTo>
                          <a:pt x="105" y="175"/>
                        </a:lnTo>
                        <a:lnTo>
                          <a:pt x="80" y="202"/>
                        </a:lnTo>
                        <a:lnTo>
                          <a:pt x="52" y="272"/>
                        </a:lnTo>
                        <a:lnTo>
                          <a:pt x="67" y="357"/>
                        </a:lnTo>
                        <a:lnTo>
                          <a:pt x="47" y="322"/>
                        </a:lnTo>
                        <a:lnTo>
                          <a:pt x="32" y="302"/>
                        </a:lnTo>
                        <a:lnTo>
                          <a:pt x="22" y="282"/>
                        </a:lnTo>
                        <a:lnTo>
                          <a:pt x="22" y="265"/>
                        </a:lnTo>
                        <a:lnTo>
                          <a:pt x="22" y="242"/>
                        </a:lnTo>
                        <a:lnTo>
                          <a:pt x="30" y="202"/>
                        </a:lnTo>
                        <a:lnTo>
                          <a:pt x="27" y="220"/>
                        </a:lnTo>
                        <a:lnTo>
                          <a:pt x="40" y="185"/>
                        </a:lnTo>
                        <a:lnTo>
                          <a:pt x="52" y="167"/>
                        </a:lnTo>
                        <a:lnTo>
                          <a:pt x="15" y="125"/>
                        </a:lnTo>
                        <a:lnTo>
                          <a:pt x="5" y="107"/>
                        </a:lnTo>
                        <a:lnTo>
                          <a:pt x="0" y="92"/>
                        </a:lnTo>
                        <a:lnTo>
                          <a:pt x="2" y="75"/>
                        </a:lnTo>
                        <a:lnTo>
                          <a:pt x="7" y="5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70"/>
                  <p:cNvSpPr>
                    <a:spLocks noChangeAspect="1"/>
                  </p:cNvSpPr>
                  <p:nvPr/>
                </p:nvSpPr>
                <p:spPr bwMode="auto">
                  <a:xfrm>
                    <a:off x="5264" y="2513"/>
                    <a:ext cx="128" cy="25"/>
                  </a:xfrm>
                  <a:custGeom>
                    <a:avLst/>
                    <a:gdLst>
                      <a:gd name="T0" fmla="*/ 128 w 128"/>
                      <a:gd name="T1" fmla="*/ 22 h 25"/>
                      <a:gd name="T2" fmla="*/ 95 w 128"/>
                      <a:gd name="T3" fmla="*/ 0 h 25"/>
                      <a:gd name="T4" fmla="*/ 43 w 128"/>
                      <a:gd name="T5" fmla="*/ 0 h 25"/>
                      <a:gd name="T6" fmla="*/ 0 w 128"/>
                      <a:gd name="T7" fmla="*/ 7 h 25"/>
                      <a:gd name="T8" fmla="*/ 40 w 128"/>
                      <a:gd name="T9" fmla="*/ 25 h 25"/>
                      <a:gd name="T10" fmla="*/ 128 w 128"/>
                      <a:gd name="T11" fmla="*/ 22 h 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8"/>
                      <a:gd name="T19" fmla="*/ 0 h 25"/>
                      <a:gd name="T20" fmla="*/ 128 w 128"/>
                      <a:gd name="T21" fmla="*/ 25 h 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8" h="25">
                        <a:moveTo>
                          <a:pt x="128" y="22"/>
                        </a:moveTo>
                        <a:lnTo>
                          <a:pt x="95" y="0"/>
                        </a:lnTo>
                        <a:lnTo>
                          <a:pt x="43" y="0"/>
                        </a:lnTo>
                        <a:lnTo>
                          <a:pt x="0" y="7"/>
                        </a:lnTo>
                        <a:lnTo>
                          <a:pt x="40" y="25"/>
                        </a:lnTo>
                        <a:lnTo>
                          <a:pt x="128" y="22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5327" y="2450"/>
                    <a:ext cx="137" cy="40"/>
                  </a:xfrm>
                  <a:custGeom>
                    <a:avLst/>
                    <a:gdLst>
                      <a:gd name="T0" fmla="*/ 0 w 137"/>
                      <a:gd name="T1" fmla="*/ 0 h 40"/>
                      <a:gd name="T2" fmla="*/ 85 w 137"/>
                      <a:gd name="T3" fmla="*/ 0 h 40"/>
                      <a:gd name="T4" fmla="*/ 95 w 137"/>
                      <a:gd name="T5" fmla="*/ 10 h 40"/>
                      <a:gd name="T6" fmla="*/ 115 w 137"/>
                      <a:gd name="T7" fmla="*/ 13 h 40"/>
                      <a:gd name="T8" fmla="*/ 137 w 137"/>
                      <a:gd name="T9" fmla="*/ 40 h 40"/>
                      <a:gd name="T10" fmla="*/ 105 w 137"/>
                      <a:gd name="T11" fmla="*/ 23 h 40"/>
                      <a:gd name="T12" fmla="*/ 80 w 137"/>
                      <a:gd name="T13" fmla="*/ 20 h 40"/>
                      <a:gd name="T14" fmla="*/ 40 w 137"/>
                      <a:gd name="T15" fmla="*/ 10 h 40"/>
                      <a:gd name="T16" fmla="*/ 0 w 137"/>
                      <a:gd name="T17" fmla="*/ 0 h 4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7"/>
                      <a:gd name="T28" fmla="*/ 0 h 40"/>
                      <a:gd name="T29" fmla="*/ 137 w 137"/>
                      <a:gd name="T30" fmla="*/ 40 h 4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7" h="40">
                        <a:moveTo>
                          <a:pt x="0" y="0"/>
                        </a:moveTo>
                        <a:lnTo>
                          <a:pt x="85" y="0"/>
                        </a:lnTo>
                        <a:lnTo>
                          <a:pt x="95" y="10"/>
                        </a:lnTo>
                        <a:lnTo>
                          <a:pt x="115" y="13"/>
                        </a:lnTo>
                        <a:lnTo>
                          <a:pt x="137" y="40"/>
                        </a:lnTo>
                        <a:lnTo>
                          <a:pt x="105" y="23"/>
                        </a:lnTo>
                        <a:lnTo>
                          <a:pt x="80" y="20"/>
                        </a:lnTo>
                        <a:lnTo>
                          <a:pt x="40" y="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5347" y="2223"/>
                    <a:ext cx="115" cy="160"/>
                  </a:xfrm>
                  <a:custGeom>
                    <a:avLst/>
                    <a:gdLst>
                      <a:gd name="T0" fmla="*/ 115 w 115"/>
                      <a:gd name="T1" fmla="*/ 0 h 160"/>
                      <a:gd name="T2" fmla="*/ 112 w 115"/>
                      <a:gd name="T3" fmla="*/ 27 h 160"/>
                      <a:gd name="T4" fmla="*/ 115 w 115"/>
                      <a:gd name="T5" fmla="*/ 90 h 160"/>
                      <a:gd name="T6" fmla="*/ 115 w 115"/>
                      <a:gd name="T7" fmla="*/ 132 h 160"/>
                      <a:gd name="T8" fmla="*/ 110 w 115"/>
                      <a:gd name="T9" fmla="*/ 150 h 160"/>
                      <a:gd name="T10" fmla="*/ 92 w 115"/>
                      <a:gd name="T11" fmla="*/ 132 h 160"/>
                      <a:gd name="T12" fmla="*/ 82 w 115"/>
                      <a:gd name="T13" fmla="*/ 122 h 160"/>
                      <a:gd name="T14" fmla="*/ 57 w 115"/>
                      <a:gd name="T15" fmla="*/ 117 h 160"/>
                      <a:gd name="T16" fmla="*/ 42 w 115"/>
                      <a:gd name="T17" fmla="*/ 117 h 160"/>
                      <a:gd name="T18" fmla="*/ 27 w 115"/>
                      <a:gd name="T19" fmla="*/ 125 h 160"/>
                      <a:gd name="T20" fmla="*/ 17 w 115"/>
                      <a:gd name="T21" fmla="*/ 140 h 160"/>
                      <a:gd name="T22" fmla="*/ 20 w 115"/>
                      <a:gd name="T23" fmla="*/ 147 h 160"/>
                      <a:gd name="T24" fmla="*/ 22 w 115"/>
                      <a:gd name="T25" fmla="*/ 157 h 160"/>
                      <a:gd name="T26" fmla="*/ 22 w 115"/>
                      <a:gd name="T27" fmla="*/ 160 h 160"/>
                      <a:gd name="T28" fmla="*/ 0 w 115"/>
                      <a:gd name="T29" fmla="*/ 145 h 160"/>
                      <a:gd name="T30" fmla="*/ 0 w 115"/>
                      <a:gd name="T31" fmla="*/ 130 h 160"/>
                      <a:gd name="T32" fmla="*/ 7 w 115"/>
                      <a:gd name="T33" fmla="*/ 122 h 160"/>
                      <a:gd name="T34" fmla="*/ 22 w 115"/>
                      <a:gd name="T35" fmla="*/ 120 h 160"/>
                      <a:gd name="T36" fmla="*/ 40 w 115"/>
                      <a:gd name="T37" fmla="*/ 107 h 160"/>
                      <a:gd name="T38" fmla="*/ 65 w 115"/>
                      <a:gd name="T39" fmla="*/ 85 h 160"/>
                      <a:gd name="T40" fmla="*/ 77 w 115"/>
                      <a:gd name="T41" fmla="*/ 65 h 160"/>
                      <a:gd name="T42" fmla="*/ 87 w 115"/>
                      <a:gd name="T43" fmla="*/ 42 h 160"/>
                      <a:gd name="T44" fmla="*/ 87 w 115"/>
                      <a:gd name="T45" fmla="*/ 35 h 160"/>
                      <a:gd name="T46" fmla="*/ 92 w 115"/>
                      <a:gd name="T47" fmla="*/ 30 h 160"/>
                      <a:gd name="T48" fmla="*/ 115 w 115"/>
                      <a:gd name="T49" fmla="*/ 0 h 16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115"/>
                      <a:gd name="T76" fmla="*/ 0 h 160"/>
                      <a:gd name="T77" fmla="*/ 115 w 115"/>
                      <a:gd name="T78" fmla="*/ 160 h 16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115" h="160">
                        <a:moveTo>
                          <a:pt x="115" y="0"/>
                        </a:moveTo>
                        <a:lnTo>
                          <a:pt x="112" y="27"/>
                        </a:lnTo>
                        <a:lnTo>
                          <a:pt x="115" y="90"/>
                        </a:lnTo>
                        <a:lnTo>
                          <a:pt x="115" y="132"/>
                        </a:lnTo>
                        <a:lnTo>
                          <a:pt x="110" y="150"/>
                        </a:lnTo>
                        <a:lnTo>
                          <a:pt x="92" y="132"/>
                        </a:lnTo>
                        <a:lnTo>
                          <a:pt x="82" y="122"/>
                        </a:lnTo>
                        <a:lnTo>
                          <a:pt x="57" y="117"/>
                        </a:lnTo>
                        <a:lnTo>
                          <a:pt x="42" y="117"/>
                        </a:lnTo>
                        <a:lnTo>
                          <a:pt x="27" y="125"/>
                        </a:lnTo>
                        <a:lnTo>
                          <a:pt x="17" y="140"/>
                        </a:lnTo>
                        <a:lnTo>
                          <a:pt x="20" y="147"/>
                        </a:lnTo>
                        <a:lnTo>
                          <a:pt x="22" y="157"/>
                        </a:lnTo>
                        <a:lnTo>
                          <a:pt x="22" y="160"/>
                        </a:lnTo>
                        <a:lnTo>
                          <a:pt x="0" y="145"/>
                        </a:lnTo>
                        <a:lnTo>
                          <a:pt x="0" y="130"/>
                        </a:lnTo>
                        <a:lnTo>
                          <a:pt x="7" y="122"/>
                        </a:lnTo>
                        <a:lnTo>
                          <a:pt x="22" y="120"/>
                        </a:lnTo>
                        <a:lnTo>
                          <a:pt x="40" y="107"/>
                        </a:lnTo>
                        <a:lnTo>
                          <a:pt x="65" y="85"/>
                        </a:lnTo>
                        <a:lnTo>
                          <a:pt x="77" y="65"/>
                        </a:lnTo>
                        <a:lnTo>
                          <a:pt x="87" y="42"/>
                        </a:lnTo>
                        <a:lnTo>
                          <a:pt x="87" y="35"/>
                        </a:lnTo>
                        <a:lnTo>
                          <a:pt x="92" y="30"/>
                        </a:lnTo>
                        <a:lnTo>
                          <a:pt x="115" y="0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5497" y="2148"/>
                    <a:ext cx="27" cy="42"/>
                  </a:xfrm>
                  <a:custGeom>
                    <a:avLst/>
                    <a:gdLst>
                      <a:gd name="T0" fmla="*/ 20 w 27"/>
                      <a:gd name="T1" fmla="*/ 0 h 42"/>
                      <a:gd name="T2" fmla="*/ 27 w 27"/>
                      <a:gd name="T3" fmla="*/ 25 h 42"/>
                      <a:gd name="T4" fmla="*/ 20 w 27"/>
                      <a:gd name="T5" fmla="*/ 32 h 42"/>
                      <a:gd name="T6" fmla="*/ 22 w 27"/>
                      <a:gd name="T7" fmla="*/ 42 h 42"/>
                      <a:gd name="T8" fmla="*/ 0 w 27"/>
                      <a:gd name="T9" fmla="*/ 40 h 42"/>
                      <a:gd name="T10" fmla="*/ 20 w 27"/>
                      <a:gd name="T11" fmla="*/ 0 h 4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"/>
                      <a:gd name="T19" fmla="*/ 0 h 42"/>
                      <a:gd name="T20" fmla="*/ 27 w 27"/>
                      <a:gd name="T21" fmla="*/ 42 h 4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" h="42">
                        <a:moveTo>
                          <a:pt x="20" y="0"/>
                        </a:moveTo>
                        <a:lnTo>
                          <a:pt x="27" y="25"/>
                        </a:lnTo>
                        <a:lnTo>
                          <a:pt x="20" y="32"/>
                        </a:lnTo>
                        <a:lnTo>
                          <a:pt x="22" y="42"/>
                        </a:lnTo>
                        <a:lnTo>
                          <a:pt x="0" y="4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A04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5152" y="2328"/>
                    <a:ext cx="45" cy="160"/>
                  </a:xfrm>
                  <a:custGeom>
                    <a:avLst/>
                    <a:gdLst>
                      <a:gd name="T0" fmla="*/ 45 w 45"/>
                      <a:gd name="T1" fmla="*/ 0 h 160"/>
                      <a:gd name="T2" fmla="*/ 35 w 45"/>
                      <a:gd name="T3" fmla="*/ 20 h 160"/>
                      <a:gd name="T4" fmla="*/ 25 w 45"/>
                      <a:gd name="T5" fmla="*/ 40 h 160"/>
                      <a:gd name="T6" fmla="*/ 25 w 45"/>
                      <a:gd name="T7" fmla="*/ 65 h 160"/>
                      <a:gd name="T8" fmla="*/ 25 w 45"/>
                      <a:gd name="T9" fmla="*/ 102 h 160"/>
                      <a:gd name="T10" fmla="*/ 22 w 45"/>
                      <a:gd name="T11" fmla="*/ 82 h 160"/>
                      <a:gd name="T12" fmla="*/ 25 w 45"/>
                      <a:gd name="T13" fmla="*/ 115 h 160"/>
                      <a:gd name="T14" fmla="*/ 35 w 45"/>
                      <a:gd name="T15" fmla="*/ 160 h 160"/>
                      <a:gd name="T16" fmla="*/ 5 w 45"/>
                      <a:gd name="T17" fmla="*/ 107 h 160"/>
                      <a:gd name="T18" fmla="*/ 12 w 45"/>
                      <a:gd name="T19" fmla="*/ 120 h 160"/>
                      <a:gd name="T20" fmla="*/ 2 w 45"/>
                      <a:gd name="T21" fmla="*/ 95 h 160"/>
                      <a:gd name="T22" fmla="*/ 0 w 45"/>
                      <a:gd name="T23" fmla="*/ 80 h 160"/>
                      <a:gd name="T24" fmla="*/ 2 w 45"/>
                      <a:gd name="T25" fmla="*/ 62 h 160"/>
                      <a:gd name="T26" fmla="*/ 5 w 45"/>
                      <a:gd name="T27" fmla="*/ 45 h 160"/>
                      <a:gd name="T28" fmla="*/ 10 w 45"/>
                      <a:gd name="T29" fmla="*/ 30 h 160"/>
                      <a:gd name="T30" fmla="*/ 15 w 45"/>
                      <a:gd name="T31" fmla="*/ 17 h 160"/>
                      <a:gd name="T32" fmla="*/ 27 w 45"/>
                      <a:gd name="T33" fmla="*/ 2 h 160"/>
                      <a:gd name="T34" fmla="*/ 45 w 45"/>
                      <a:gd name="T35" fmla="*/ 0 h 16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5"/>
                      <a:gd name="T55" fmla="*/ 0 h 160"/>
                      <a:gd name="T56" fmla="*/ 45 w 45"/>
                      <a:gd name="T57" fmla="*/ 160 h 16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5" h="160">
                        <a:moveTo>
                          <a:pt x="45" y="0"/>
                        </a:moveTo>
                        <a:lnTo>
                          <a:pt x="35" y="20"/>
                        </a:lnTo>
                        <a:lnTo>
                          <a:pt x="25" y="40"/>
                        </a:lnTo>
                        <a:lnTo>
                          <a:pt x="25" y="65"/>
                        </a:lnTo>
                        <a:lnTo>
                          <a:pt x="25" y="102"/>
                        </a:lnTo>
                        <a:lnTo>
                          <a:pt x="22" y="82"/>
                        </a:lnTo>
                        <a:lnTo>
                          <a:pt x="25" y="115"/>
                        </a:lnTo>
                        <a:lnTo>
                          <a:pt x="35" y="160"/>
                        </a:lnTo>
                        <a:lnTo>
                          <a:pt x="5" y="107"/>
                        </a:lnTo>
                        <a:lnTo>
                          <a:pt x="12" y="120"/>
                        </a:lnTo>
                        <a:lnTo>
                          <a:pt x="2" y="95"/>
                        </a:lnTo>
                        <a:lnTo>
                          <a:pt x="0" y="80"/>
                        </a:lnTo>
                        <a:lnTo>
                          <a:pt x="2" y="62"/>
                        </a:lnTo>
                        <a:lnTo>
                          <a:pt x="5" y="45"/>
                        </a:lnTo>
                        <a:lnTo>
                          <a:pt x="10" y="30"/>
                        </a:lnTo>
                        <a:lnTo>
                          <a:pt x="15" y="17"/>
                        </a:lnTo>
                        <a:lnTo>
                          <a:pt x="27" y="2"/>
                        </a:lnTo>
                        <a:lnTo>
                          <a:pt x="45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" name="Freeform 75"/>
                <p:cNvSpPr>
                  <a:spLocks noChangeAspect="1"/>
                </p:cNvSpPr>
                <p:nvPr/>
              </p:nvSpPr>
              <p:spPr bwMode="auto">
                <a:xfrm>
                  <a:off x="5304" y="2065"/>
                  <a:ext cx="163" cy="65"/>
                </a:xfrm>
                <a:custGeom>
                  <a:avLst/>
                  <a:gdLst>
                    <a:gd name="T0" fmla="*/ 158 w 163"/>
                    <a:gd name="T1" fmla="*/ 65 h 65"/>
                    <a:gd name="T2" fmla="*/ 163 w 163"/>
                    <a:gd name="T3" fmla="*/ 60 h 65"/>
                    <a:gd name="T4" fmla="*/ 138 w 163"/>
                    <a:gd name="T5" fmla="*/ 25 h 65"/>
                    <a:gd name="T6" fmla="*/ 113 w 163"/>
                    <a:gd name="T7" fmla="*/ 15 h 65"/>
                    <a:gd name="T8" fmla="*/ 98 w 163"/>
                    <a:gd name="T9" fmla="*/ 5 h 65"/>
                    <a:gd name="T10" fmla="*/ 55 w 163"/>
                    <a:gd name="T11" fmla="*/ 0 h 65"/>
                    <a:gd name="T12" fmla="*/ 0 w 163"/>
                    <a:gd name="T13" fmla="*/ 0 h 65"/>
                    <a:gd name="T14" fmla="*/ 33 w 163"/>
                    <a:gd name="T15" fmla="*/ 23 h 65"/>
                    <a:gd name="T16" fmla="*/ 128 w 163"/>
                    <a:gd name="T17" fmla="*/ 53 h 65"/>
                    <a:gd name="T18" fmla="*/ 158 w 163"/>
                    <a:gd name="T19" fmla="*/ 65 h 6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3"/>
                    <a:gd name="T31" fmla="*/ 0 h 65"/>
                    <a:gd name="T32" fmla="*/ 163 w 163"/>
                    <a:gd name="T33" fmla="*/ 65 h 6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3" h="65">
                      <a:moveTo>
                        <a:pt x="158" y="65"/>
                      </a:moveTo>
                      <a:lnTo>
                        <a:pt x="163" y="60"/>
                      </a:lnTo>
                      <a:lnTo>
                        <a:pt x="138" y="25"/>
                      </a:lnTo>
                      <a:lnTo>
                        <a:pt x="113" y="15"/>
                      </a:lnTo>
                      <a:lnTo>
                        <a:pt x="98" y="5"/>
                      </a:ln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33" y="23"/>
                      </a:lnTo>
                      <a:lnTo>
                        <a:pt x="128" y="53"/>
                      </a:lnTo>
                      <a:lnTo>
                        <a:pt x="158" y="65"/>
                      </a:lnTo>
                      <a:close/>
                    </a:path>
                  </a:pathLst>
                </a:custGeom>
                <a:solidFill>
                  <a:srgbClr val="FFA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76"/>
                <p:cNvSpPr>
                  <a:spLocks noChangeAspect="1"/>
                </p:cNvSpPr>
                <p:nvPr/>
              </p:nvSpPr>
              <p:spPr bwMode="auto">
                <a:xfrm>
                  <a:off x="5319" y="2083"/>
                  <a:ext cx="110" cy="55"/>
                </a:xfrm>
                <a:custGeom>
                  <a:avLst/>
                  <a:gdLst>
                    <a:gd name="T0" fmla="*/ 110 w 110"/>
                    <a:gd name="T1" fmla="*/ 55 h 55"/>
                    <a:gd name="T2" fmla="*/ 110 w 110"/>
                    <a:gd name="T3" fmla="*/ 37 h 55"/>
                    <a:gd name="T4" fmla="*/ 98 w 110"/>
                    <a:gd name="T5" fmla="*/ 15 h 55"/>
                    <a:gd name="T6" fmla="*/ 88 w 110"/>
                    <a:gd name="T7" fmla="*/ 7 h 55"/>
                    <a:gd name="T8" fmla="*/ 73 w 110"/>
                    <a:gd name="T9" fmla="*/ 0 h 55"/>
                    <a:gd name="T10" fmla="*/ 53 w 110"/>
                    <a:gd name="T11" fmla="*/ 0 h 55"/>
                    <a:gd name="T12" fmla="*/ 28 w 110"/>
                    <a:gd name="T13" fmla="*/ 5 h 55"/>
                    <a:gd name="T14" fmla="*/ 0 w 110"/>
                    <a:gd name="T15" fmla="*/ 12 h 55"/>
                    <a:gd name="T16" fmla="*/ 15 w 110"/>
                    <a:gd name="T17" fmla="*/ 22 h 55"/>
                    <a:gd name="T18" fmla="*/ 38 w 110"/>
                    <a:gd name="T19" fmla="*/ 20 h 55"/>
                    <a:gd name="T20" fmla="*/ 63 w 110"/>
                    <a:gd name="T21" fmla="*/ 15 h 55"/>
                    <a:gd name="T22" fmla="*/ 88 w 110"/>
                    <a:gd name="T23" fmla="*/ 22 h 55"/>
                    <a:gd name="T24" fmla="*/ 100 w 110"/>
                    <a:gd name="T25" fmla="*/ 35 h 55"/>
                    <a:gd name="T26" fmla="*/ 110 w 110"/>
                    <a:gd name="T27" fmla="*/ 55 h 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0"/>
                    <a:gd name="T43" fmla="*/ 0 h 55"/>
                    <a:gd name="T44" fmla="*/ 110 w 110"/>
                    <a:gd name="T45" fmla="*/ 55 h 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0" h="55">
                      <a:moveTo>
                        <a:pt x="110" y="55"/>
                      </a:moveTo>
                      <a:lnTo>
                        <a:pt x="110" y="37"/>
                      </a:lnTo>
                      <a:lnTo>
                        <a:pt x="98" y="15"/>
                      </a:lnTo>
                      <a:lnTo>
                        <a:pt x="88" y="7"/>
                      </a:lnTo>
                      <a:lnTo>
                        <a:pt x="73" y="0"/>
                      </a:lnTo>
                      <a:lnTo>
                        <a:pt x="53" y="0"/>
                      </a:lnTo>
                      <a:lnTo>
                        <a:pt x="28" y="5"/>
                      </a:lnTo>
                      <a:lnTo>
                        <a:pt x="0" y="12"/>
                      </a:lnTo>
                      <a:lnTo>
                        <a:pt x="15" y="22"/>
                      </a:lnTo>
                      <a:lnTo>
                        <a:pt x="38" y="20"/>
                      </a:lnTo>
                      <a:lnTo>
                        <a:pt x="63" y="15"/>
                      </a:lnTo>
                      <a:lnTo>
                        <a:pt x="88" y="22"/>
                      </a:lnTo>
                      <a:lnTo>
                        <a:pt x="100" y="35"/>
                      </a:lnTo>
                      <a:lnTo>
                        <a:pt x="110" y="55"/>
                      </a:lnTo>
                      <a:close/>
                    </a:path>
                  </a:pathLst>
                </a:custGeom>
                <a:solidFill>
                  <a:srgbClr val="E07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5599" y="2200"/>
                  <a:ext cx="13" cy="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78"/>
                <p:cNvSpPr>
                  <a:spLocks noChangeAspect="1"/>
                </p:cNvSpPr>
                <p:nvPr/>
              </p:nvSpPr>
              <p:spPr bwMode="auto">
                <a:xfrm>
                  <a:off x="5577" y="2180"/>
                  <a:ext cx="77" cy="33"/>
                </a:xfrm>
                <a:custGeom>
                  <a:avLst/>
                  <a:gdLst>
                    <a:gd name="T0" fmla="*/ 60 w 77"/>
                    <a:gd name="T1" fmla="*/ 33 h 33"/>
                    <a:gd name="T2" fmla="*/ 77 w 77"/>
                    <a:gd name="T3" fmla="*/ 20 h 33"/>
                    <a:gd name="T4" fmla="*/ 57 w 77"/>
                    <a:gd name="T5" fmla="*/ 5 h 33"/>
                    <a:gd name="T6" fmla="*/ 35 w 77"/>
                    <a:gd name="T7" fmla="*/ 0 h 33"/>
                    <a:gd name="T8" fmla="*/ 15 w 77"/>
                    <a:gd name="T9" fmla="*/ 0 h 33"/>
                    <a:gd name="T10" fmla="*/ 0 w 77"/>
                    <a:gd name="T11" fmla="*/ 8 h 33"/>
                    <a:gd name="T12" fmla="*/ 60 w 77"/>
                    <a:gd name="T13" fmla="*/ 33 h 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7"/>
                    <a:gd name="T22" fmla="*/ 0 h 33"/>
                    <a:gd name="T23" fmla="*/ 77 w 77"/>
                    <a:gd name="T24" fmla="*/ 33 h 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7" h="33">
                      <a:moveTo>
                        <a:pt x="60" y="33"/>
                      </a:moveTo>
                      <a:lnTo>
                        <a:pt x="77" y="20"/>
                      </a:lnTo>
                      <a:lnTo>
                        <a:pt x="57" y="5"/>
                      </a:lnTo>
                      <a:lnTo>
                        <a:pt x="35" y="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60" y="33"/>
                      </a:lnTo>
                      <a:close/>
                    </a:path>
                  </a:pathLst>
                </a:custGeom>
                <a:solidFill>
                  <a:srgbClr val="FFA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569" y="2188"/>
                  <a:ext cx="78" cy="32"/>
                </a:xfrm>
                <a:custGeom>
                  <a:avLst/>
                  <a:gdLst>
                    <a:gd name="T0" fmla="*/ 65 w 78"/>
                    <a:gd name="T1" fmla="*/ 32 h 32"/>
                    <a:gd name="T2" fmla="*/ 78 w 78"/>
                    <a:gd name="T3" fmla="*/ 32 h 32"/>
                    <a:gd name="T4" fmla="*/ 58 w 78"/>
                    <a:gd name="T5" fmla="*/ 15 h 32"/>
                    <a:gd name="T6" fmla="*/ 48 w 78"/>
                    <a:gd name="T7" fmla="*/ 7 h 32"/>
                    <a:gd name="T8" fmla="*/ 25 w 78"/>
                    <a:gd name="T9" fmla="*/ 2 h 32"/>
                    <a:gd name="T10" fmla="*/ 15 w 78"/>
                    <a:gd name="T11" fmla="*/ 0 h 32"/>
                    <a:gd name="T12" fmla="*/ 0 w 78"/>
                    <a:gd name="T13" fmla="*/ 7 h 32"/>
                    <a:gd name="T14" fmla="*/ 28 w 78"/>
                    <a:gd name="T15" fmla="*/ 7 h 32"/>
                    <a:gd name="T16" fmla="*/ 43 w 78"/>
                    <a:gd name="T17" fmla="*/ 12 h 32"/>
                    <a:gd name="T18" fmla="*/ 65 w 78"/>
                    <a:gd name="T19" fmla="*/ 32 h 3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8"/>
                    <a:gd name="T31" fmla="*/ 0 h 32"/>
                    <a:gd name="T32" fmla="*/ 78 w 78"/>
                    <a:gd name="T33" fmla="*/ 32 h 3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8" h="32">
                      <a:moveTo>
                        <a:pt x="65" y="32"/>
                      </a:moveTo>
                      <a:lnTo>
                        <a:pt x="78" y="32"/>
                      </a:lnTo>
                      <a:lnTo>
                        <a:pt x="58" y="15"/>
                      </a:lnTo>
                      <a:lnTo>
                        <a:pt x="48" y="7"/>
                      </a:lnTo>
                      <a:lnTo>
                        <a:pt x="25" y="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28" y="7"/>
                      </a:lnTo>
                      <a:lnTo>
                        <a:pt x="43" y="12"/>
                      </a:lnTo>
                      <a:lnTo>
                        <a:pt x="65" y="3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80"/>
              <p:cNvGrpSpPr>
                <a:grpSpLocks noChangeAspect="1"/>
              </p:cNvGrpSpPr>
              <p:nvPr/>
            </p:nvGrpSpPr>
            <p:grpSpPr bwMode="auto">
              <a:xfrm>
                <a:off x="5387" y="2020"/>
                <a:ext cx="292" cy="163"/>
                <a:chOff x="5387" y="2020"/>
                <a:chExt cx="292" cy="163"/>
              </a:xfrm>
            </p:grpSpPr>
            <p:sp>
              <p:nvSpPr>
                <p:cNvPr id="58" name="Freeform 81"/>
                <p:cNvSpPr>
                  <a:spLocks noChangeAspect="1"/>
                </p:cNvSpPr>
                <p:nvPr/>
              </p:nvSpPr>
              <p:spPr bwMode="auto">
                <a:xfrm>
                  <a:off x="5604" y="2080"/>
                  <a:ext cx="75" cy="103"/>
                </a:xfrm>
                <a:custGeom>
                  <a:avLst/>
                  <a:gdLst>
                    <a:gd name="T0" fmla="*/ 75 w 75"/>
                    <a:gd name="T1" fmla="*/ 83 h 103"/>
                    <a:gd name="T2" fmla="*/ 58 w 75"/>
                    <a:gd name="T3" fmla="*/ 103 h 103"/>
                    <a:gd name="T4" fmla="*/ 58 w 75"/>
                    <a:gd name="T5" fmla="*/ 85 h 103"/>
                    <a:gd name="T6" fmla="*/ 30 w 75"/>
                    <a:gd name="T7" fmla="*/ 55 h 103"/>
                    <a:gd name="T8" fmla="*/ 20 w 75"/>
                    <a:gd name="T9" fmla="*/ 48 h 103"/>
                    <a:gd name="T10" fmla="*/ 8 w 75"/>
                    <a:gd name="T11" fmla="*/ 30 h 103"/>
                    <a:gd name="T12" fmla="*/ 0 w 75"/>
                    <a:gd name="T13" fmla="*/ 18 h 103"/>
                    <a:gd name="T14" fmla="*/ 0 w 75"/>
                    <a:gd name="T15" fmla="*/ 0 h 103"/>
                    <a:gd name="T16" fmla="*/ 23 w 75"/>
                    <a:gd name="T17" fmla="*/ 28 h 103"/>
                    <a:gd name="T18" fmla="*/ 40 w 75"/>
                    <a:gd name="T19" fmla="*/ 35 h 103"/>
                    <a:gd name="T20" fmla="*/ 58 w 75"/>
                    <a:gd name="T21" fmla="*/ 48 h 103"/>
                    <a:gd name="T22" fmla="*/ 70 w 75"/>
                    <a:gd name="T23" fmla="*/ 65 h 103"/>
                    <a:gd name="T24" fmla="*/ 75 w 75"/>
                    <a:gd name="T25" fmla="*/ 83 h 10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5"/>
                    <a:gd name="T40" fmla="*/ 0 h 103"/>
                    <a:gd name="T41" fmla="*/ 75 w 75"/>
                    <a:gd name="T42" fmla="*/ 103 h 10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5" h="103">
                      <a:moveTo>
                        <a:pt x="75" y="83"/>
                      </a:moveTo>
                      <a:lnTo>
                        <a:pt x="58" y="103"/>
                      </a:lnTo>
                      <a:lnTo>
                        <a:pt x="58" y="85"/>
                      </a:lnTo>
                      <a:lnTo>
                        <a:pt x="30" y="55"/>
                      </a:lnTo>
                      <a:lnTo>
                        <a:pt x="20" y="48"/>
                      </a:lnTo>
                      <a:lnTo>
                        <a:pt x="8" y="30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23" y="28"/>
                      </a:lnTo>
                      <a:lnTo>
                        <a:pt x="40" y="35"/>
                      </a:lnTo>
                      <a:lnTo>
                        <a:pt x="58" y="48"/>
                      </a:lnTo>
                      <a:lnTo>
                        <a:pt x="70" y="65"/>
                      </a:lnTo>
                      <a:lnTo>
                        <a:pt x="75" y="83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82"/>
                <p:cNvSpPr>
                  <a:spLocks noChangeAspect="1"/>
                </p:cNvSpPr>
                <p:nvPr/>
              </p:nvSpPr>
              <p:spPr bwMode="auto">
                <a:xfrm>
                  <a:off x="5387" y="2020"/>
                  <a:ext cx="100" cy="108"/>
                </a:xfrm>
                <a:custGeom>
                  <a:avLst/>
                  <a:gdLst>
                    <a:gd name="T0" fmla="*/ 95 w 100"/>
                    <a:gd name="T1" fmla="*/ 108 h 108"/>
                    <a:gd name="T2" fmla="*/ 100 w 100"/>
                    <a:gd name="T3" fmla="*/ 83 h 108"/>
                    <a:gd name="T4" fmla="*/ 97 w 100"/>
                    <a:gd name="T5" fmla="*/ 68 h 108"/>
                    <a:gd name="T6" fmla="*/ 90 w 100"/>
                    <a:gd name="T7" fmla="*/ 50 h 108"/>
                    <a:gd name="T8" fmla="*/ 75 w 100"/>
                    <a:gd name="T9" fmla="*/ 35 h 108"/>
                    <a:gd name="T10" fmla="*/ 47 w 100"/>
                    <a:gd name="T11" fmla="*/ 23 h 108"/>
                    <a:gd name="T12" fmla="*/ 0 w 100"/>
                    <a:gd name="T13" fmla="*/ 0 h 108"/>
                    <a:gd name="T14" fmla="*/ 22 w 100"/>
                    <a:gd name="T15" fmla="*/ 33 h 108"/>
                    <a:gd name="T16" fmla="*/ 50 w 100"/>
                    <a:gd name="T17" fmla="*/ 48 h 108"/>
                    <a:gd name="T18" fmla="*/ 67 w 100"/>
                    <a:gd name="T19" fmla="*/ 63 h 108"/>
                    <a:gd name="T20" fmla="*/ 82 w 100"/>
                    <a:gd name="T21" fmla="*/ 85 h 108"/>
                    <a:gd name="T22" fmla="*/ 95 w 100"/>
                    <a:gd name="T23" fmla="*/ 108 h 1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0"/>
                    <a:gd name="T37" fmla="*/ 0 h 108"/>
                    <a:gd name="T38" fmla="*/ 100 w 100"/>
                    <a:gd name="T39" fmla="*/ 108 h 10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0" h="108">
                      <a:moveTo>
                        <a:pt x="95" y="108"/>
                      </a:moveTo>
                      <a:lnTo>
                        <a:pt x="100" y="83"/>
                      </a:lnTo>
                      <a:lnTo>
                        <a:pt x="97" y="68"/>
                      </a:lnTo>
                      <a:lnTo>
                        <a:pt x="90" y="50"/>
                      </a:lnTo>
                      <a:lnTo>
                        <a:pt x="75" y="35"/>
                      </a:lnTo>
                      <a:lnTo>
                        <a:pt x="47" y="23"/>
                      </a:lnTo>
                      <a:lnTo>
                        <a:pt x="0" y="0"/>
                      </a:lnTo>
                      <a:lnTo>
                        <a:pt x="22" y="33"/>
                      </a:lnTo>
                      <a:lnTo>
                        <a:pt x="50" y="48"/>
                      </a:lnTo>
                      <a:lnTo>
                        <a:pt x="67" y="63"/>
                      </a:lnTo>
                      <a:lnTo>
                        <a:pt x="82" y="85"/>
                      </a:lnTo>
                      <a:lnTo>
                        <a:pt x="95" y="108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" name="Freeform 83"/>
            <p:cNvSpPr>
              <a:spLocks noChangeAspect="1"/>
            </p:cNvSpPr>
            <p:nvPr/>
          </p:nvSpPr>
          <p:spPr bwMode="auto">
            <a:xfrm>
              <a:off x="5657" y="6725"/>
              <a:ext cx="432" cy="45"/>
            </a:xfrm>
            <a:custGeom>
              <a:avLst/>
              <a:gdLst>
                <a:gd name="T0" fmla="*/ 0 w 432"/>
                <a:gd name="T1" fmla="*/ 0 h 45"/>
                <a:gd name="T2" fmla="*/ 220 w 432"/>
                <a:gd name="T3" fmla="*/ 18 h 45"/>
                <a:gd name="T4" fmla="*/ 432 w 432"/>
                <a:gd name="T5" fmla="*/ 13 h 45"/>
                <a:gd name="T6" fmla="*/ 417 w 432"/>
                <a:gd name="T7" fmla="*/ 28 h 45"/>
                <a:gd name="T8" fmla="*/ 280 w 432"/>
                <a:gd name="T9" fmla="*/ 40 h 45"/>
                <a:gd name="T10" fmla="*/ 212 w 432"/>
                <a:gd name="T11" fmla="*/ 45 h 45"/>
                <a:gd name="T12" fmla="*/ 55 w 432"/>
                <a:gd name="T13" fmla="*/ 38 h 45"/>
                <a:gd name="T14" fmla="*/ 0 w 432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45"/>
                <a:gd name="T26" fmla="*/ 432 w 432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45">
                  <a:moveTo>
                    <a:pt x="0" y="0"/>
                  </a:moveTo>
                  <a:lnTo>
                    <a:pt x="220" y="18"/>
                  </a:lnTo>
                  <a:lnTo>
                    <a:pt x="432" y="13"/>
                  </a:lnTo>
                  <a:lnTo>
                    <a:pt x="417" y="28"/>
                  </a:lnTo>
                  <a:lnTo>
                    <a:pt x="280" y="40"/>
                  </a:lnTo>
                  <a:lnTo>
                    <a:pt x="212" y="45"/>
                  </a:lnTo>
                  <a:lnTo>
                    <a:pt x="5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84"/>
            <p:cNvSpPr>
              <a:spLocks noChangeAspect="1"/>
            </p:cNvSpPr>
            <p:nvPr/>
          </p:nvSpPr>
          <p:spPr bwMode="auto">
            <a:xfrm>
              <a:off x="4077" y="2958"/>
              <a:ext cx="1127" cy="1037"/>
            </a:xfrm>
            <a:custGeom>
              <a:avLst/>
              <a:gdLst>
                <a:gd name="T0" fmla="*/ 27 w 1127"/>
                <a:gd name="T1" fmla="*/ 1037 h 1037"/>
                <a:gd name="T2" fmla="*/ 2 w 1127"/>
                <a:gd name="T3" fmla="*/ 925 h 1037"/>
                <a:gd name="T4" fmla="*/ 0 w 1127"/>
                <a:gd name="T5" fmla="*/ 857 h 1037"/>
                <a:gd name="T6" fmla="*/ 15 w 1127"/>
                <a:gd name="T7" fmla="*/ 795 h 1037"/>
                <a:gd name="T8" fmla="*/ 122 w 1127"/>
                <a:gd name="T9" fmla="*/ 467 h 1037"/>
                <a:gd name="T10" fmla="*/ 127 w 1127"/>
                <a:gd name="T11" fmla="*/ 430 h 1037"/>
                <a:gd name="T12" fmla="*/ 135 w 1127"/>
                <a:gd name="T13" fmla="*/ 385 h 1037"/>
                <a:gd name="T14" fmla="*/ 122 w 1127"/>
                <a:gd name="T15" fmla="*/ 217 h 1037"/>
                <a:gd name="T16" fmla="*/ 200 w 1127"/>
                <a:gd name="T17" fmla="*/ 365 h 1037"/>
                <a:gd name="T18" fmla="*/ 547 w 1127"/>
                <a:gd name="T19" fmla="*/ 85 h 1037"/>
                <a:gd name="T20" fmla="*/ 630 w 1127"/>
                <a:gd name="T21" fmla="*/ 47 h 1037"/>
                <a:gd name="T22" fmla="*/ 722 w 1127"/>
                <a:gd name="T23" fmla="*/ 10 h 1037"/>
                <a:gd name="T24" fmla="*/ 772 w 1127"/>
                <a:gd name="T25" fmla="*/ 0 h 1037"/>
                <a:gd name="T26" fmla="*/ 867 w 1127"/>
                <a:gd name="T27" fmla="*/ 0 h 1037"/>
                <a:gd name="T28" fmla="*/ 1127 w 1127"/>
                <a:gd name="T29" fmla="*/ 32 h 1037"/>
                <a:gd name="T30" fmla="*/ 940 w 1127"/>
                <a:gd name="T31" fmla="*/ 52 h 1037"/>
                <a:gd name="T32" fmla="*/ 872 w 1127"/>
                <a:gd name="T33" fmla="*/ 62 h 1037"/>
                <a:gd name="T34" fmla="*/ 792 w 1127"/>
                <a:gd name="T35" fmla="*/ 77 h 1037"/>
                <a:gd name="T36" fmla="*/ 675 w 1127"/>
                <a:gd name="T37" fmla="*/ 120 h 1037"/>
                <a:gd name="T38" fmla="*/ 607 w 1127"/>
                <a:gd name="T39" fmla="*/ 147 h 1037"/>
                <a:gd name="T40" fmla="*/ 542 w 1127"/>
                <a:gd name="T41" fmla="*/ 192 h 1037"/>
                <a:gd name="T42" fmla="*/ 475 w 1127"/>
                <a:gd name="T43" fmla="*/ 255 h 1037"/>
                <a:gd name="T44" fmla="*/ 422 w 1127"/>
                <a:gd name="T45" fmla="*/ 320 h 1037"/>
                <a:gd name="T46" fmla="*/ 405 w 1127"/>
                <a:gd name="T47" fmla="*/ 357 h 1037"/>
                <a:gd name="T48" fmla="*/ 495 w 1127"/>
                <a:gd name="T49" fmla="*/ 290 h 1037"/>
                <a:gd name="T50" fmla="*/ 527 w 1127"/>
                <a:gd name="T51" fmla="*/ 272 h 1037"/>
                <a:gd name="T52" fmla="*/ 550 w 1127"/>
                <a:gd name="T53" fmla="*/ 265 h 1037"/>
                <a:gd name="T54" fmla="*/ 472 w 1127"/>
                <a:gd name="T55" fmla="*/ 362 h 1037"/>
                <a:gd name="T56" fmla="*/ 300 w 1127"/>
                <a:gd name="T57" fmla="*/ 610 h 1037"/>
                <a:gd name="T58" fmla="*/ 280 w 1127"/>
                <a:gd name="T59" fmla="*/ 647 h 1037"/>
                <a:gd name="T60" fmla="*/ 245 w 1127"/>
                <a:gd name="T61" fmla="*/ 670 h 1037"/>
                <a:gd name="T62" fmla="*/ 145 w 1127"/>
                <a:gd name="T63" fmla="*/ 732 h 1037"/>
                <a:gd name="T64" fmla="*/ 147 w 1127"/>
                <a:gd name="T65" fmla="*/ 777 h 1037"/>
                <a:gd name="T66" fmla="*/ 390 w 1127"/>
                <a:gd name="T67" fmla="*/ 710 h 1037"/>
                <a:gd name="T68" fmla="*/ 495 w 1127"/>
                <a:gd name="T69" fmla="*/ 700 h 1037"/>
                <a:gd name="T70" fmla="*/ 557 w 1127"/>
                <a:gd name="T71" fmla="*/ 700 h 1037"/>
                <a:gd name="T72" fmla="*/ 347 w 1127"/>
                <a:gd name="T73" fmla="*/ 777 h 1037"/>
                <a:gd name="T74" fmla="*/ 265 w 1127"/>
                <a:gd name="T75" fmla="*/ 802 h 1037"/>
                <a:gd name="T76" fmla="*/ 190 w 1127"/>
                <a:gd name="T77" fmla="*/ 827 h 1037"/>
                <a:gd name="T78" fmla="*/ 122 w 1127"/>
                <a:gd name="T79" fmla="*/ 865 h 1037"/>
                <a:gd name="T80" fmla="*/ 92 w 1127"/>
                <a:gd name="T81" fmla="*/ 907 h 1037"/>
                <a:gd name="T82" fmla="*/ 62 w 1127"/>
                <a:gd name="T83" fmla="*/ 962 h 1037"/>
                <a:gd name="T84" fmla="*/ 27 w 1127"/>
                <a:gd name="T85" fmla="*/ 1037 h 10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1037"/>
                <a:gd name="T131" fmla="*/ 1127 w 1127"/>
                <a:gd name="T132" fmla="*/ 1037 h 10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1037">
                  <a:moveTo>
                    <a:pt x="27" y="1037"/>
                  </a:moveTo>
                  <a:lnTo>
                    <a:pt x="2" y="925"/>
                  </a:lnTo>
                  <a:lnTo>
                    <a:pt x="0" y="857"/>
                  </a:lnTo>
                  <a:lnTo>
                    <a:pt x="15" y="795"/>
                  </a:lnTo>
                  <a:lnTo>
                    <a:pt x="122" y="467"/>
                  </a:lnTo>
                  <a:lnTo>
                    <a:pt x="127" y="430"/>
                  </a:lnTo>
                  <a:lnTo>
                    <a:pt x="135" y="385"/>
                  </a:lnTo>
                  <a:lnTo>
                    <a:pt x="122" y="217"/>
                  </a:lnTo>
                  <a:lnTo>
                    <a:pt x="200" y="365"/>
                  </a:lnTo>
                  <a:lnTo>
                    <a:pt x="547" y="85"/>
                  </a:lnTo>
                  <a:lnTo>
                    <a:pt x="630" y="47"/>
                  </a:lnTo>
                  <a:lnTo>
                    <a:pt x="722" y="10"/>
                  </a:lnTo>
                  <a:lnTo>
                    <a:pt x="772" y="0"/>
                  </a:lnTo>
                  <a:lnTo>
                    <a:pt x="867" y="0"/>
                  </a:lnTo>
                  <a:lnTo>
                    <a:pt x="1127" y="32"/>
                  </a:lnTo>
                  <a:lnTo>
                    <a:pt x="940" y="52"/>
                  </a:lnTo>
                  <a:lnTo>
                    <a:pt x="872" y="62"/>
                  </a:lnTo>
                  <a:lnTo>
                    <a:pt x="792" y="77"/>
                  </a:lnTo>
                  <a:lnTo>
                    <a:pt x="675" y="120"/>
                  </a:lnTo>
                  <a:lnTo>
                    <a:pt x="607" y="147"/>
                  </a:lnTo>
                  <a:lnTo>
                    <a:pt x="542" y="192"/>
                  </a:lnTo>
                  <a:lnTo>
                    <a:pt x="475" y="255"/>
                  </a:lnTo>
                  <a:lnTo>
                    <a:pt x="422" y="320"/>
                  </a:lnTo>
                  <a:lnTo>
                    <a:pt x="405" y="357"/>
                  </a:lnTo>
                  <a:lnTo>
                    <a:pt x="495" y="290"/>
                  </a:lnTo>
                  <a:lnTo>
                    <a:pt x="527" y="272"/>
                  </a:lnTo>
                  <a:lnTo>
                    <a:pt x="550" y="265"/>
                  </a:lnTo>
                  <a:lnTo>
                    <a:pt x="472" y="362"/>
                  </a:lnTo>
                  <a:lnTo>
                    <a:pt x="300" y="610"/>
                  </a:lnTo>
                  <a:lnTo>
                    <a:pt x="280" y="647"/>
                  </a:lnTo>
                  <a:lnTo>
                    <a:pt x="245" y="670"/>
                  </a:lnTo>
                  <a:lnTo>
                    <a:pt x="145" y="732"/>
                  </a:lnTo>
                  <a:lnTo>
                    <a:pt x="147" y="777"/>
                  </a:lnTo>
                  <a:lnTo>
                    <a:pt x="390" y="710"/>
                  </a:lnTo>
                  <a:lnTo>
                    <a:pt x="495" y="700"/>
                  </a:lnTo>
                  <a:lnTo>
                    <a:pt x="557" y="700"/>
                  </a:lnTo>
                  <a:lnTo>
                    <a:pt x="347" y="777"/>
                  </a:lnTo>
                  <a:lnTo>
                    <a:pt x="265" y="802"/>
                  </a:lnTo>
                  <a:lnTo>
                    <a:pt x="190" y="827"/>
                  </a:lnTo>
                  <a:lnTo>
                    <a:pt x="122" y="865"/>
                  </a:lnTo>
                  <a:lnTo>
                    <a:pt x="92" y="907"/>
                  </a:lnTo>
                  <a:lnTo>
                    <a:pt x="62" y="962"/>
                  </a:lnTo>
                  <a:lnTo>
                    <a:pt x="27" y="103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85"/>
            <p:cNvSpPr>
              <a:spLocks noChangeAspect="1"/>
            </p:cNvSpPr>
            <p:nvPr/>
          </p:nvSpPr>
          <p:spPr bwMode="auto">
            <a:xfrm>
              <a:off x="4162" y="2450"/>
              <a:ext cx="1080" cy="863"/>
            </a:xfrm>
            <a:custGeom>
              <a:avLst/>
              <a:gdLst>
                <a:gd name="T0" fmla="*/ 0 w 1080"/>
                <a:gd name="T1" fmla="*/ 628 h 863"/>
                <a:gd name="T2" fmla="*/ 92 w 1080"/>
                <a:gd name="T3" fmla="*/ 863 h 863"/>
                <a:gd name="T4" fmla="*/ 292 w 1080"/>
                <a:gd name="T5" fmla="*/ 648 h 863"/>
                <a:gd name="T6" fmla="*/ 375 w 1080"/>
                <a:gd name="T7" fmla="*/ 588 h 863"/>
                <a:gd name="T8" fmla="*/ 450 w 1080"/>
                <a:gd name="T9" fmla="*/ 550 h 863"/>
                <a:gd name="T10" fmla="*/ 517 w 1080"/>
                <a:gd name="T11" fmla="*/ 535 h 863"/>
                <a:gd name="T12" fmla="*/ 650 w 1080"/>
                <a:gd name="T13" fmla="*/ 505 h 863"/>
                <a:gd name="T14" fmla="*/ 635 w 1080"/>
                <a:gd name="T15" fmla="*/ 543 h 863"/>
                <a:gd name="T16" fmla="*/ 817 w 1080"/>
                <a:gd name="T17" fmla="*/ 513 h 863"/>
                <a:gd name="T18" fmla="*/ 810 w 1080"/>
                <a:gd name="T19" fmla="*/ 485 h 863"/>
                <a:gd name="T20" fmla="*/ 812 w 1080"/>
                <a:gd name="T21" fmla="*/ 463 h 863"/>
                <a:gd name="T22" fmla="*/ 832 w 1080"/>
                <a:gd name="T23" fmla="*/ 440 h 863"/>
                <a:gd name="T24" fmla="*/ 910 w 1080"/>
                <a:gd name="T25" fmla="*/ 418 h 863"/>
                <a:gd name="T26" fmla="*/ 990 w 1080"/>
                <a:gd name="T27" fmla="*/ 408 h 863"/>
                <a:gd name="T28" fmla="*/ 1027 w 1080"/>
                <a:gd name="T29" fmla="*/ 410 h 863"/>
                <a:gd name="T30" fmla="*/ 1080 w 1080"/>
                <a:gd name="T31" fmla="*/ 438 h 863"/>
                <a:gd name="T32" fmla="*/ 997 w 1080"/>
                <a:gd name="T33" fmla="*/ 363 h 863"/>
                <a:gd name="T34" fmla="*/ 955 w 1080"/>
                <a:gd name="T35" fmla="*/ 343 h 863"/>
                <a:gd name="T36" fmla="*/ 885 w 1080"/>
                <a:gd name="T37" fmla="*/ 340 h 863"/>
                <a:gd name="T38" fmla="*/ 827 w 1080"/>
                <a:gd name="T39" fmla="*/ 350 h 863"/>
                <a:gd name="T40" fmla="*/ 622 w 1080"/>
                <a:gd name="T41" fmla="*/ 418 h 863"/>
                <a:gd name="T42" fmla="*/ 635 w 1080"/>
                <a:gd name="T43" fmla="*/ 283 h 863"/>
                <a:gd name="T44" fmla="*/ 630 w 1080"/>
                <a:gd name="T45" fmla="*/ 235 h 863"/>
                <a:gd name="T46" fmla="*/ 600 w 1080"/>
                <a:gd name="T47" fmla="*/ 170 h 863"/>
                <a:gd name="T48" fmla="*/ 510 w 1080"/>
                <a:gd name="T49" fmla="*/ 0 h 863"/>
                <a:gd name="T50" fmla="*/ 567 w 1080"/>
                <a:gd name="T51" fmla="*/ 220 h 863"/>
                <a:gd name="T52" fmla="*/ 562 w 1080"/>
                <a:gd name="T53" fmla="*/ 243 h 863"/>
                <a:gd name="T54" fmla="*/ 507 w 1080"/>
                <a:gd name="T55" fmla="*/ 280 h 863"/>
                <a:gd name="T56" fmla="*/ 417 w 1080"/>
                <a:gd name="T57" fmla="*/ 65 h 863"/>
                <a:gd name="T58" fmla="*/ 442 w 1080"/>
                <a:gd name="T59" fmla="*/ 348 h 863"/>
                <a:gd name="T60" fmla="*/ 305 w 1080"/>
                <a:gd name="T61" fmla="*/ 65 h 863"/>
                <a:gd name="T62" fmla="*/ 375 w 1080"/>
                <a:gd name="T63" fmla="*/ 320 h 863"/>
                <a:gd name="T64" fmla="*/ 240 w 1080"/>
                <a:gd name="T65" fmla="*/ 135 h 863"/>
                <a:gd name="T66" fmla="*/ 255 w 1080"/>
                <a:gd name="T67" fmla="*/ 265 h 863"/>
                <a:gd name="T68" fmla="*/ 105 w 1080"/>
                <a:gd name="T69" fmla="*/ 98 h 863"/>
                <a:gd name="T70" fmla="*/ 210 w 1080"/>
                <a:gd name="T71" fmla="*/ 265 h 863"/>
                <a:gd name="T72" fmla="*/ 112 w 1080"/>
                <a:gd name="T73" fmla="*/ 210 h 863"/>
                <a:gd name="T74" fmla="*/ 217 w 1080"/>
                <a:gd name="T75" fmla="*/ 325 h 863"/>
                <a:gd name="T76" fmla="*/ 227 w 1080"/>
                <a:gd name="T77" fmla="*/ 348 h 863"/>
                <a:gd name="T78" fmla="*/ 232 w 1080"/>
                <a:gd name="T79" fmla="*/ 403 h 863"/>
                <a:gd name="T80" fmla="*/ 227 w 1080"/>
                <a:gd name="T81" fmla="*/ 475 h 863"/>
                <a:gd name="T82" fmla="*/ 202 w 1080"/>
                <a:gd name="T83" fmla="*/ 515 h 863"/>
                <a:gd name="T84" fmla="*/ 180 w 1080"/>
                <a:gd name="T85" fmla="*/ 553 h 863"/>
                <a:gd name="T86" fmla="*/ 145 w 1080"/>
                <a:gd name="T87" fmla="*/ 588 h 863"/>
                <a:gd name="T88" fmla="*/ 82 w 1080"/>
                <a:gd name="T89" fmla="*/ 605 h 863"/>
                <a:gd name="T90" fmla="*/ 0 w 1080"/>
                <a:gd name="T91" fmla="*/ 628 h 86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80"/>
                <a:gd name="T139" fmla="*/ 0 h 863"/>
                <a:gd name="T140" fmla="*/ 1080 w 1080"/>
                <a:gd name="T141" fmla="*/ 863 h 86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80" h="863">
                  <a:moveTo>
                    <a:pt x="0" y="628"/>
                  </a:moveTo>
                  <a:lnTo>
                    <a:pt x="92" y="863"/>
                  </a:lnTo>
                  <a:lnTo>
                    <a:pt x="292" y="648"/>
                  </a:lnTo>
                  <a:lnTo>
                    <a:pt x="375" y="588"/>
                  </a:lnTo>
                  <a:lnTo>
                    <a:pt x="450" y="550"/>
                  </a:lnTo>
                  <a:lnTo>
                    <a:pt x="517" y="535"/>
                  </a:lnTo>
                  <a:lnTo>
                    <a:pt x="650" y="505"/>
                  </a:lnTo>
                  <a:lnTo>
                    <a:pt x="635" y="543"/>
                  </a:lnTo>
                  <a:lnTo>
                    <a:pt x="817" y="513"/>
                  </a:lnTo>
                  <a:lnTo>
                    <a:pt x="810" y="485"/>
                  </a:lnTo>
                  <a:lnTo>
                    <a:pt x="812" y="463"/>
                  </a:lnTo>
                  <a:lnTo>
                    <a:pt x="832" y="440"/>
                  </a:lnTo>
                  <a:lnTo>
                    <a:pt x="910" y="418"/>
                  </a:lnTo>
                  <a:lnTo>
                    <a:pt x="990" y="408"/>
                  </a:lnTo>
                  <a:lnTo>
                    <a:pt x="1027" y="410"/>
                  </a:lnTo>
                  <a:lnTo>
                    <a:pt x="1080" y="438"/>
                  </a:lnTo>
                  <a:lnTo>
                    <a:pt x="997" y="363"/>
                  </a:lnTo>
                  <a:lnTo>
                    <a:pt x="955" y="343"/>
                  </a:lnTo>
                  <a:lnTo>
                    <a:pt x="885" y="340"/>
                  </a:lnTo>
                  <a:lnTo>
                    <a:pt x="827" y="350"/>
                  </a:lnTo>
                  <a:lnTo>
                    <a:pt x="622" y="418"/>
                  </a:lnTo>
                  <a:lnTo>
                    <a:pt x="635" y="283"/>
                  </a:lnTo>
                  <a:lnTo>
                    <a:pt x="630" y="235"/>
                  </a:lnTo>
                  <a:lnTo>
                    <a:pt x="600" y="170"/>
                  </a:lnTo>
                  <a:lnTo>
                    <a:pt x="510" y="0"/>
                  </a:lnTo>
                  <a:lnTo>
                    <a:pt x="567" y="220"/>
                  </a:lnTo>
                  <a:lnTo>
                    <a:pt x="562" y="243"/>
                  </a:lnTo>
                  <a:lnTo>
                    <a:pt x="507" y="280"/>
                  </a:lnTo>
                  <a:lnTo>
                    <a:pt x="417" y="65"/>
                  </a:lnTo>
                  <a:lnTo>
                    <a:pt x="442" y="348"/>
                  </a:lnTo>
                  <a:lnTo>
                    <a:pt x="305" y="65"/>
                  </a:lnTo>
                  <a:lnTo>
                    <a:pt x="375" y="320"/>
                  </a:lnTo>
                  <a:lnTo>
                    <a:pt x="240" y="135"/>
                  </a:lnTo>
                  <a:lnTo>
                    <a:pt x="255" y="265"/>
                  </a:lnTo>
                  <a:lnTo>
                    <a:pt x="105" y="98"/>
                  </a:lnTo>
                  <a:lnTo>
                    <a:pt x="210" y="265"/>
                  </a:lnTo>
                  <a:lnTo>
                    <a:pt x="112" y="210"/>
                  </a:lnTo>
                  <a:lnTo>
                    <a:pt x="217" y="325"/>
                  </a:lnTo>
                  <a:lnTo>
                    <a:pt x="227" y="348"/>
                  </a:lnTo>
                  <a:lnTo>
                    <a:pt x="232" y="403"/>
                  </a:lnTo>
                  <a:lnTo>
                    <a:pt x="227" y="475"/>
                  </a:lnTo>
                  <a:lnTo>
                    <a:pt x="202" y="515"/>
                  </a:lnTo>
                  <a:lnTo>
                    <a:pt x="180" y="553"/>
                  </a:lnTo>
                  <a:lnTo>
                    <a:pt x="145" y="588"/>
                  </a:lnTo>
                  <a:lnTo>
                    <a:pt x="82" y="605"/>
                  </a:lnTo>
                  <a:lnTo>
                    <a:pt x="0" y="62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86"/>
            <p:cNvGrpSpPr>
              <a:grpSpLocks noChangeAspect="1"/>
            </p:cNvGrpSpPr>
            <p:nvPr/>
          </p:nvGrpSpPr>
          <p:grpSpPr bwMode="auto">
            <a:xfrm>
              <a:off x="5729" y="7168"/>
              <a:ext cx="1240" cy="697"/>
              <a:chOff x="5729" y="7168"/>
              <a:chExt cx="1240" cy="697"/>
            </a:xfrm>
          </p:grpSpPr>
          <p:sp>
            <p:nvSpPr>
              <p:cNvPr id="47" name="Freeform 87"/>
              <p:cNvSpPr>
                <a:spLocks noChangeAspect="1"/>
              </p:cNvSpPr>
              <p:nvPr/>
            </p:nvSpPr>
            <p:spPr bwMode="auto">
              <a:xfrm>
                <a:off x="5752" y="7430"/>
                <a:ext cx="1217" cy="435"/>
              </a:xfrm>
              <a:custGeom>
                <a:avLst/>
                <a:gdLst>
                  <a:gd name="T0" fmla="*/ 0 w 1217"/>
                  <a:gd name="T1" fmla="*/ 353 h 435"/>
                  <a:gd name="T2" fmla="*/ 7 w 1217"/>
                  <a:gd name="T3" fmla="*/ 435 h 435"/>
                  <a:gd name="T4" fmla="*/ 135 w 1217"/>
                  <a:gd name="T5" fmla="*/ 428 h 435"/>
                  <a:gd name="T6" fmla="*/ 270 w 1217"/>
                  <a:gd name="T7" fmla="*/ 420 h 435"/>
                  <a:gd name="T8" fmla="*/ 420 w 1217"/>
                  <a:gd name="T9" fmla="*/ 360 h 435"/>
                  <a:gd name="T10" fmla="*/ 585 w 1217"/>
                  <a:gd name="T11" fmla="*/ 318 h 435"/>
                  <a:gd name="T12" fmla="*/ 652 w 1217"/>
                  <a:gd name="T13" fmla="*/ 300 h 435"/>
                  <a:gd name="T14" fmla="*/ 800 w 1217"/>
                  <a:gd name="T15" fmla="*/ 293 h 435"/>
                  <a:gd name="T16" fmla="*/ 932 w 1217"/>
                  <a:gd name="T17" fmla="*/ 263 h 435"/>
                  <a:gd name="T18" fmla="*/ 1025 w 1217"/>
                  <a:gd name="T19" fmla="*/ 213 h 435"/>
                  <a:gd name="T20" fmla="*/ 1097 w 1217"/>
                  <a:gd name="T21" fmla="*/ 158 h 435"/>
                  <a:gd name="T22" fmla="*/ 1167 w 1217"/>
                  <a:gd name="T23" fmla="*/ 108 h 435"/>
                  <a:gd name="T24" fmla="*/ 1212 w 1217"/>
                  <a:gd name="T25" fmla="*/ 48 h 435"/>
                  <a:gd name="T26" fmla="*/ 1217 w 1217"/>
                  <a:gd name="T27" fmla="*/ 23 h 435"/>
                  <a:gd name="T28" fmla="*/ 1210 w 1217"/>
                  <a:gd name="T29" fmla="*/ 8 h 435"/>
                  <a:gd name="T30" fmla="*/ 1175 w 1217"/>
                  <a:gd name="T31" fmla="*/ 0 h 435"/>
                  <a:gd name="T32" fmla="*/ 0 w 1217"/>
                  <a:gd name="T33" fmla="*/ 353 h 43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17"/>
                  <a:gd name="T52" fmla="*/ 0 h 435"/>
                  <a:gd name="T53" fmla="*/ 1217 w 1217"/>
                  <a:gd name="T54" fmla="*/ 435 h 43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17" h="435">
                    <a:moveTo>
                      <a:pt x="0" y="353"/>
                    </a:moveTo>
                    <a:lnTo>
                      <a:pt x="7" y="435"/>
                    </a:lnTo>
                    <a:lnTo>
                      <a:pt x="135" y="428"/>
                    </a:lnTo>
                    <a:lnTo>
                      <a:pt x="270" y="420"/>
                    </a:lnTo>
                    <a:lnTo>
                      <a:pt x="420" y="360"/>
                    </a:lnTo>
                    <a:lnTo>
                      <a:pt x="585" y="318"/>
                    </a:lnTo>
                    <a:lnTo>
                      <a:pt x="652" y="300"/>
                    </a:lnTo>
                    <a:lnTo>
                      <a:pt x="800" y="293"/>
                    </a:lnTo>
                    <a:lnTo>
                      <a:pt x="932" y="263"/>
                    </a:lnTo>
                    <a:lnTo>
                      <a:pt x="1025" y="213"/>
                    </a:lnTo>
                    <a:lnTo>
                      <a:pt x="1097" y="158"/>
                    </a:lnTo>
                    <a:lnTo>
                      <a:pt x="1167" y="108"/>
                    </a:lnTo>
                    <a:lnTo>
                      <a:pt x="1212" y="48"/>
                    </a:lnTo>
                    <a:lnTo>
                      <a:pt x="1217" y="23"/>
                    </a:lnTo>
                    <a:lnTo>
                      <a:pt x="1210" y="8"/>
                    </a:lnTo>
                    <a:lnTo>
                      <a:pt x="1175" y="0"/>
                    </a:lnTo>
                    <a:lnTo>
                      <a:pt x="0" y="353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88"/>
              <p:cNvSpPr>
                <a:spLocks noChangeAspect="1"/>
              </p:cNvSpPr>
              <p:nvPr/>
            </p:nvSpPr>
            <p:spPr bwMode="auto">
              <a:xfrm>
                <a:off x="5729" y="7300"/>
                <a:ext cx="1228" cy="513"/>
              </a:xfrm>
              <a:custGeom>
                <a:avLst/>
                <a:gdLst>
                  <a:gd name="T0" fmla="*/ 233 w 1228"/>
                  <a:gd name="T1" fmla="*/ 505 h 513"/>
                  <a:gd name="T2" fmla="*/ 303 w 1228"/>
                  <a:gd name="T3" fmla="*/ 495 h 513"/>
                  <a:gd name="T4" fmla="*/ 345 w 1228"/>
                  <a:gd name="T5" fmla="*/ 473 h 513"/>
                  <a:gd name="T6" fmla="*/ 535 w 1228"/>
                  <a:gd name="T7" fmla="*/ 430 h 513"/>
                  <a:gd name="T8" fmla="*/ 668 w 1228"/>
                  <a:gd name="T9" fmla="*/ 393 h 513"/>
                  <a:gd name="T10" fmla="*/ 795 w 1228"/>
                  <a:gd name="T11" fmla="*/ 393 h 513"/>
                  <a:gd name="T12" fmla="*/ 948 w 1228"/>
                  <a:gd name="T13" fmla="*/ 355 h 513"/>
                  <a:gd name="T14" fmla="*/ 1113 w 1228"/>
                  <a:gd name="T15" fmla="*/ 250 h 513"/>
                  <a:gd name="T16" fmla="*/ 1158 w 1228"/>
                  <a:gd name="T17" fmla="*/ 220 h 513"/>
                  <a:gd name="T18" fmla="*/ 1225 w 1228"/>
                  <a:gd name="T19" fmla="*/ 140 h 513"/>
                  <a:gd name="T20" fmla="*/ 1228 w 1228"/>
                  <a:gd name="T21" fmla="*/ 100 h 513"/>
                  <a:gd name="T22" fmla="*/ 1138 w 1228"/>
                  <a:gd name="T23" fmla="*/ 53 h 513"/>
                  <a:gd name="T24" fmla="*/ 940 w 1228"/>
                  <a:gd name="T25" fmla="*/ 53 h 513"/>
                  <a:gd name="T26" fmla="*/ 600 w 1228"/>
                  <a:gd name="T27" fmla="*/ 53 h 513"/>
                  <a:gd name="T28" fmla="*/ 543 w 1228"/>
                  <a:gd name="T29" fmla="*/ 0 h 513"/>
                  <a:gd name="T30" fmla="*/ 495 w 1228"/>
                  <a:gd name="T31" fmla="*/ 55 h 513"/>
                  <a:gd name="T32" fmla="*/ 278 w 1228"/>
                  <a:gd name="T33" fmla="*/ 200 h 513"/>
                  <a:gd name="T34" fmla="*/ 98 w 1228"/>
                  <a:gd name="T35" fmla="*/ 150 h 513"/>
                  <a:gd name="T36" fmla="*/ 38 w 1228"/>
                  <a:gd name="T37" fmla="*/ 230 h 513"/>
                  <a:gd name="T38" fmla="*/ 0 w 1228"/>
                  <a:gd name="T39" fmla="*/ 335 h 513"/>
                  <a:gd name="T40" fmla="*/ 0 w 1228"/>
                  <a:gd name="T41" fmla="*/ 438 h 513"/>
                  <a:gd name="T42" fmla="*/ 30 w 1228"/>
                  <a:gd name="T43" fmla="*/ 513 h 513"/>
                  <a:gd name="T44" fmla="*/ 120 w 1228"/>
                  <a:gd name="T45" fmla="*/ 513 h 513"/>
                  <a:gd name="T46" fmla="*/ 233 w 1228"/>
                  <a:gd name="T47" fmla="*/ 505 h 5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228"/>
                  <a:gd name="T73" fmla="*/ 0 h 513"/>
                  <a:gd name="T74" fmla="*/ 1228 w 1228"/>
                  <a:gd name="T75" fmla="*/ 513 h 51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228" h="513">
                    <a:moveTo>
                      <a:pt x="233" y="505"/>
                    </a:moveTo>
                    <a:lnTo>
                      <a:pt x="303" y="495"/>
                    </a:lnTo>
                    <a:lnTo>
                      <a:pt x="345" y="473"/>
                    </a:lnTo>
                    <a:lnTo>
                      <a:pt x="535" y="430"/>
                    </a:lnTo>
                    <a:lnTo>
                      <a:pt x="668" y="393"/>
                    </a:lnTo>
                    <a:lnTo>
                      <a:pt x="795" y="393"/>
                    </a:lnTo>
                    <a:lnTo>
                      <a:pt x="948" y="355"/>
                    </a:lnTo>
                    <a:lnTo>
                      <a:pt x="1113" y="250"/>
                    </a:lnTo>
                    <a:lnTo>
                      <a:pt x="1158" y="220"/>
                    </a:lnTo>
                    <a:lnTo>
                      <a:pt x="1225" y="140"/>
                    </a:lnTo>
                    <a:lnTo>
                      <a:pt x="1228" y="100"/>
                    </a:lnTo>
                    <a:lnTo>
                      <a:pt x="1138" y="53"/>
                    </a:lnTo>
                    <a:lnTo>
                      <a:pt x="940" y="53"/>
                    </a:lnTo>
                    <a:lnTo>
                      <a:pt x="600" y="53"/>
                    </a:lnTo>
                    <a:lnTo>
                      <a:pt x="543" y="0"/>
                    </a:lnTo>
                    <a:lnTo>
                      <a:pt x="495" y="55"/>
                    </a:lnTo>
                    <a:lnTo>
                      <a:pt x="278" y="200"/>
                    </a:lnTo>
                    <a:lnTo>
                      <a:pt x="98" y="150"/>
                    </a:lnTo>
                    <a:lnTo>
                      <a:pt x="38" y="230"/>
                    </a:lnTo>
                    <a:lnTo>
                      <a:pt x="0" y="335"/>
                    </a:lnTo>
                    <a:lnTo>
                      <a:pt x="0" y="438"/>
                    </a:lnTo>
                    <a:lnTo>
                      <a:pt x="30" y="513"/>
                    </a:lnTo>
                    <a:lnTo>
                      <a:pt x="120" y="513"/>
                    </a:lnTo>
                    <a:lnTo>
                      <a:pt x="233" y="505"/>
                    </a:lnTo>
                    <a:close/>
                  </a:path>
                </a:pathLst>
              </a:custGeom>
              <a:solidFill>
                <a:srgbClr val="A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" name="Group 89"/>
              <p:cNvGrpSpPr>
                <a:grpSpLocks noChangeAspect="1"/>
              </p:cNvGrpSpPr>
              <p:nvPr/>
            </p:nvGrpSpPr>
            <p:grpSpPr bwMode="auto">
              <a:xfrm>
                <a:off x="6242" y="7168"/>
                <a:ext cx="437" cy="245"/>
                <a:chOff x="6242" y="7168"/>
                <a:chExt cx="437" cy="245"/>
              </a:xfrm>
            </p:grpSpPr>
            <p:sp>
              <p:nvSpPr>
                <p:cNvPr id="53" name="Freeform 90"/>
                <p:cNvSpPr>
                  <a:spLocks noChangeAspect="1"/>
                </p:cNvSpPr>
                <p:nvPr/>
              </p:nvSpPr>
              <p:spPr bwMode="auto">
                <a:xfrm>
                  <a:off x="6264" y="7168"/>
                  <a:ext cx="395" cy="217"/>
                </a:xfrm>
                <a:custGeom>
                  <a:avLst/>
                  <a:gdLst>
                    <a:gd name="T0" fmla="*/ 395 w 395"/>
                    <a:gd name="T1" fmla="*/ 217 h 217"/>
                    <a:gd name="T2" fmla="*/ 283 w 395"/>
                    <a:gd name="T3" fmla="*/ 180 h 217"/>
                    <a:gd name="T4" fmla="*/ 233 w 395"/>
                    <a:gd name="T5" fmla="*/ 187 h 217"/>
                    <a:gd name="T6" fmla="*/ 210 w 395"/>
                    <a:gd name="T7" fmla="*/ 217 h 217"/>
                    <a:gd name="T8" fmla="*/ 145 w 395"/>
                    <a:gd name="T9" fmla="*/ 192 h 217"/>
                    <a:gd name="T10" fmla="*/ 160 w 395"/>
                    <a:gd name="T11" fmla="*/ 170 h 217"/>
                    <a:gd name="T12" fmla="*/ 145 w 395"/>
                    <a:gd name="T13" fmla="*/ 120 h 217"/>
                    <a:gd name="T14" fmla="*/ 190 w 395"/>
                    <a:gd name="T15" fmla="*/ 97 h 217"/>
                    <a:gd name="T16" fmla="*/ 190 w 395"/>
                    <a:gd name="T17" fmla="*/ 57 h 217"/>
                    <a:gd name="T18" fmla="*/ 175 w 395"/>
                    <a:gd name="T19" fmla="*/ 27 h 217"/>
                    <a:gd name="T20" fmla="*/ 113 w 395"/>
                    <a:gd name="T21" fmla="*/ 50 h 217"/>
                    <a:gd name="T22" fmla="*/ 115 w 395"/>
                    <a:gd name="T23" fmla="*/ 0 h 217"/>
                    <a:gd name="T24" fmla="*/ 55 w 395"/>
                    <a:gd name="T25" fmla="*/ 0 h 217"/>
                    <a:gd name="T26" fmla="*/ 25 w 395"/>
                    <a:gd name="T27" fmla="*/ 80 h 217"/>
                    <a:gd name="T28" fmla="*/ 0 w 395"/>
                    <a:gd name="T29" fmla="*/ 120 h 217"/>
                    <a:gd name="T30" fmla="*/ 30 w 395"/>
                    <a:gd name="T31" fmla="*/ 132 h 217"/>
                    <a:gd name="T32" fmla="*/ 33 w 395"/>
                    <a:gd name="T33" fmla="*/ 172 h 217"/>
                    <a:gd name="T34" fmla="*/ 63 w 395"/>
                    <a:gd name="T35" fmla="*/ 200 h 217"/>
                    <a:gd name="T36" fmla="*/ 128 w 395"/>
                    <a:gd name="T37" fmla="*/ 172 h 217"/>
                    <a:gd name="T38" fmla="*/ 128 w 395"/>
                    <a:gd name="T39" fmla="*/ 112 h 217"/>
                    <a:gd name="T40" fmla="*/ 113 w 395"/>
                    <a:gd name="T41" fmla="*/ 57 h 217"/>
                    <a:gd name="T42" fmla="*/ 55 w 395"/>
                    <a:gd name="T43" fmla="*/ 117 h 217"/>
                    <a:gd name="T44" fmla="*/ 33 w 395"/>
                    <a:gd name="T45" fmla="*/ 97 h 2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95"/>
                    <a:gd name="T70" fmla="*/ 0 h 217"/>
                    <a:gd name="T71" fmla="*/ 395 w 395"/>
                    <a:gd name="T72" fmla="*/ 217 h 21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95" h="217">
                      <a:moveTo>
                        <a:pt x="395" y="217"/>
                      </a:moveTo>
                      <a:lnTo>
                        <a:pt x="283" y="180"/>
                      </a:lnTo>
                      <a:lnTo>
                        <a:pt x="233" y="187"/>
                      </a:lnTo>
                      <a:lnTo>
                        <a:pt x="210" y="217"/>
                      </a:lnTo>
                      <a:lnTo>
                        <a:pt x="145" y="192"/>
                      </a:lnTo>
                      <a:lnTo>
                        <a:pt x="160" y="170"/>
                      </a:lnTo>
                      <a:lnTo>
                        <a:pt x="145" y="120"/>
                      </a:lnTo>
                      <a:lnTo>
                        <a:pt x="190" y="97"/>
                      </a:lnTo>
                      <a:lnTo>
                        <a:pt x="190" y="57"/>
                      </a:lnTo>
                      <a:lnTo>
                        <a:pt x="175" y="27"/>
                      </a:lnTo>
                      <a:lnTo>
                        <a:pt x="113" y="50"/>
                      </a:lnTo>
                      <a:lnTo>
                        <a:pt x="115" y="0"/>
                      </a:lnTo>
                      <a:lnTo>
                        <a:pt x="55" y="0"/>
                      </a:lnTo>
                      <a:lnTo>
                        <a:pt x="25" y="80"/>
                      </a:lnTo>
                      <a:lnTo>
                        <a:pt x="0" y="120"/>
                      </a:lnTo>
                      <a:lnTo>
                        <a:pt x="30" y="132"/>
                      </a:lnTo>
                      <a:lnTo>
                        <a:pt x="33" y="172"/>
                      </a:lnTo>
                      <a:lnTo>
                        <a:pt x="63" y="200"/>
                      </a:lnTo>
                      <a:lnTo>
                        <a:pt x="128" y="172"/>
                      </a:lnTo>
                      <a:lnTo>
                        <a:pt x="128" y="112"/>
                      </a:lnTo>
                      <a:lnTo>
                        <a:pt x="113" y="57"/>
                      </a:lnTo>
                      <a:lnTo>
                        <a:pt x="55" y="117"/>
                      </a:lnTo>
                      <a:lnTo>
                        <a:pt x="33" y="97"/>
                      </a:lnTo>
                    </a:path>
                  </a:pathLst>
                </a:custGeom>
                <a:noFill/>
                <a:ln w="12700">
                  <a:solidFill>
                    <a:srgbClr val="E0E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6557" y="7347"/>
                  <a:ext cx="122" cy="53"/>
                </a:xfrm>
                <a:prstGeom prst="line">
                  <a:avLst/>
                </a:prstGeom>
                <a:noFill/>
                <a:ln w="12700">
                  <a:solidFill>
                    <a:srgbClr val="E0E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92"/>
                <p:cNvSpPr>
                  <a:spLocks noChangeAspect="1"/>
                </p:cNvSpPr>
                <p:nvPr/>
              </p:nvSpPr>
              <p:spPr bwMode="auto">
                <a:xfrm>
                  <a:off x="6242" y="7278"/>
                  <a:ext cx="127" cy="135"/>
                </a:xfrm>
                <a:custGeom>
                  <a:avLst/>
                  <a:gdLst>
                    <a:gd name="T0" fmla="*/ 0 w 127"/>
                    <a:gd name="T1" fmla="*/ 135 h 135"/>
                    <a:gd name="T2" fmla="*/ 127 w 127"/>
                    <a:gd name="T3" fmla="*/ 47 h 135"/>
                    <a:gd name="T4" fmla="*/ 120 w 127"/>
                    <a:gd name="T5" fmla="*/ 0 h 135"/>
                    <a:gd name="T6" fmla="*/ 70 w 127"/>
                    <a:gd name="T7" fmla="*/ 67 h 1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7"/>
                    <a:gd name="T13" fmla="*/ 0 h 135"/>
                    <a:gd name="T14" fmla="*/ 127 w 127"/>
                    <a:gd name="T15" fmla="*/ 135 h 1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7" h="135">
                      <a:moveTo>
                        <a:pt x="0" y="135"/>
                      </a:moveTo>
                      <a:lnTo>
                        <a:pt x="127" y="47"/>
                      </a:lnTo>
                      <a:lnTo>
                        <a:pt x="120" y="0"/>
                      </a:lnTo>
                      <a:lnTo>
                        <a:pt x="70" y="67"/>
                      </a:lnTo>
                    </a:path>
                  </a:pathLst>
                </a:custGeom>
                <a:noFill/>
                <a:ln w="12700">
                  <a:solidFill>
                    <a:srgbClr val="E0E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93"/>
              <p:cNvSpPr>
                <a:spLocks noChangeAspect="1"/>
              </p:cNvSpPr>
              <p:nvPr/>
            </p:nvSpPr>
            <p:spPr bwMode="auto">
              <a:xfrm>
                <a:off x="6199" y="7440"/>
                <a:ext cx="155" cy="260"/>
              </a:xfrm>
              <a:custGeom>
                <a:avLst/>
                <a:gdLst>
                  <a:gd name="T0" fmla="*/ 108 w 155"/>
                  <a:gd name="T1" fmla="*/ 0 h 260"/>
                  <a:gd name="T2" fmla="*/ 155 w 155"/>
                  <a:gd name="T3" fmla="*/ 8 h 260"/>
                  <a:gd name="T4" fmla="*/ 48 w 155"/>
                  <a:gd name="T5" fmla="*/ 255 h 260"/>
                  <a:gd name="T6" fmla="*/ 0 w 155"/>
                  <a:gd name="T7" fmla="*/ 260 h 260"/>
                  <a:gd name="T8" fmla="*/ 108 w 155"/>
                  <a:gd name="T9" fmla="*/ 0 h 2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"/>
                  <a:gd name="T16" fmla="*/ 0 h 260"/>
                  <a:gd name="T17" fmla="*/ 155 w 155"/>
                  <a:gd name="T18" fmla="*/ 260 h 2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" h="260">
                    <a:moveTo>
                      <a:pt x="108" y="0"/>
                    </a:moveTo>
                    <a:lnTo>
                      <a:pt x="155" y="8"/>
                    </a:lnTo>
                    <a:lnTo>
                      <a:pt x="48" y="255"/>
                    </a:lnTo>
                    <a:lnTo>
                      <a:pt x="0" y="26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94"/>
              <p:cNvSpPr>
                <a:spLocks noChangeAspect="1"/>
              </p:cNvSpPr>
              <p:nvPr/>
            </p:nvSpPr>
            <p:spPr bwMode="auto">
              <a:xfrm>
                <a:off x="6292" y="7448"/>
                <a:ext cx="140" cy="247"/>
              </a:xfrm>
              <a:custGeom>
                <a:avLst/>
                <a:gdLst>
                  <a:gd name="T0" fmla="*/ 97 w 140"/>
                  <a:gd name="T1" fmla="*/ 0 h 247"/>
                  <a:gd name="T2" fmla="*/ 140 w 140"/>
                  <a:gd name="T3" fmla="*/ 0 h 247"/>
                  <a:gd name="T4" fmla="*/ 50 w 140"/>
                  <a:gd name="T5" fmla="*/ 235 h 247"/>
                  <a:gd name="T6" fmla="*/ 0 w 140"/>
                  <a:gd name="T7" fmla="*/ 247 h 247"/>
                  <a:gd name="T8" fmla="*/ 97 w 14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"/>
                  <a:gd name="T16" fmla="*/ 0 h 247"/>
                  <a:gd name="T17" fmla="*/ 140 w 14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" h="247">
                    <a:moveTo>
                      <a:pt x="97" y="0"/>
                    </a:moveTo>
                    <a:lnTo>
                      <a:pt x="140" y="0"/>
                    </a:lnTo>
                    <a:lnTo>
                      <a:pt x="50" y="235"/>
                    </a:lnTo>
                    <a:lnTo>
                      <a:pt x="0" y="24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95"/>
              <p:cNvSpPr>
                <a:spLocks noChangeAspect="1"/>
              </p:cNvSpPr>
              <p:nvPr/>
            </p:nvSpPr>
            <p:spPr bwMode="auto">
              <a:xfrm>
                <a:off x="6382" y="7450"/>
                <a:ext cx="132" cy="230"/>
              </a:xfrm>
              <a:custGeom>
                <a:avLst/>
                <a:gdLst>
                  <a:gd name="T0" fmla="*/ 87 w 132"/>
                  <a:gd name="T1" fmla="*/ 0 h 230"/>
                  <a:gd name="T2" fmla="*/ 132 w 132"/>
                  <a:gd name="T3" fmla="*/ 5 h 230"/>
                  <a:gd name="T4" fmla="*/ 52 w 132"/>
                  <a:gd name="T5" fmla="*/ 223 h 230"/>
                  <a:gd name="T6" fmla="*/ 0 w 132"/>
                  <a:gd name="T7" fmla="*/ 230 h 230"/>
                  <a:gd name="T8" fmla="*/ 87 w 132"/>
                  <a:gd name="T9" fmla="*/ 0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230"/>
                  <a:gd name="T17" fmla="*/ 132 w 132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230">
                    <a:moveTo>
                      <a:pt x="87" y="0"/>
                    </a:moveTo>
                    <a:lnTo>
                      <a:pt x="132" y="5"/>
                    </a:lnTo>
                    <a:lnTo>
                      <a:pt x="52" y="223"/>
                    </a:lnTo>
                    <a:lnTo>
                      <a:pt x="0" y="23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" name="Oval 96"/>
          <p:cNvSpPr>
            <a:spLocks noChangeArrowheads="1"/>
          </p:cNvSpPr>
          <p:nvPr/>
        </p:nvSpPr>
        <p:spPr bwMode="auto">
          <a:xfrm>
            <a:off x="2627784" y="2924944"/>
            <a:ext cx="216024" cy="216024"/>
          </a:xfrm>
          <a:prstGeom prst="ellipse">
            <a:avLst/>
          </a:prstGeom>
          <a:gradFill rotWithShape="1">
            <a:gsLst>
              <a:gs pos="0">
                <a:srgbClr val="FFCC66"/>
              </a:gs>
              <a:gs pos="100000">
                <a:srgbClr val="765E2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4211960" y="1844824"/>
            <a:ext cx="4176464" cy="1077218"/>
          </a:xfrm>
          <a:prstGeom prst="rect">
            <a:avLst/>
          </a:prstGeom>
          <a:solidFill>
            <a:srgbClr val="CCFFFF"/>
          </a:solidFill>
          <a:ln w="76200" cmpd="tri">
            <a:solidFill>
              <a:srgbClr val="FFCC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n-ea"/>
              </a:rPr>
              <a:t>脚踢球，脚对球的力</a:t>
            </a:r>
          </a:p>
          <a:p>
            <a:r>
              <a:rPr lang="zh-CN" altLang="en-US" sz="3200" b="1" dirty="0">
                <a:solidFill>
                  <a:schemeClr val="accent2"/>
                </a:solidFill>
                <a:latin typeface="+mn-ea"/>
              </a:rPr>
              <a:t>直接作用在球上。</a:t>
            </a:r>
          </a:p>
        </p:txBody>
      </p:sp>
      <p:grpSp>
        <p:nvGrpSpPr>
          <p:cNvPr id="94" name="Group 4"/>
          <p:cNvGrpSpPr>
            <a:grpSpLocks/>
          </p:cNvGrpSpPr>
          <p:nvPr/>
        </p:nvGrpSpPr>
        <p:grpSpPr bwMode="auto">
          <a:xfrm>
            <a:off x="251520" y="4077072"/>
            <a:ext cx="3528392" cy="792088"/>
            <a:chOff x="2294" y="5971"/>
            <a:chExt cx="4995" cy="663"/>
          </a:xfrm>
        </p:grpSpPr>
        <p:grpSp>
          <p:nvGrpSpPr>
            <p:cNvPr id="95" name="Group 5"/>
            <p:cNvGrpSpPr>
              <a:grpSpLocks noChangeAspect="1"/>
            </p:cNvGrpSpPr>
            <p:nvPr/>
          </p:nvGrpSpPr>
          <p:grpSpPr bwMode="auto">
            <a:xfrm>
              <a:off x="5708" y="6003"/>
              <a:ext cx="1581" cy="626"/>
              <a:chOff x="7499" y="3579"/>
              <a:chExt cx="3148" cy="1247"/>
            </a:xfrm>
          </p:grpSpPr>
          <p:sp>
            <p:nvSpPr>
              <p:cNvPr id="136" name="Rectangle 6"/>
              <p:cNvSpPr>
                <a:spLocks noChangeAspect="1" noChangeArrowheads="1"/>
              </p:cNvSpPr>
              <p:nvPr/>
            </p:nvSpPr>
            <p:spPr bwMode="auto">
              <a:xfrm>
                <a:off x="7499" y="3579"/>
                <a:ext cx="3148" cy="873"/>
              </a:xfrm>
              <a:prstGeom prst="rect">
                <a:avLst/>
              </a:prstGeom>
              <a:solidFill>
                <a:srgbClr val="5884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7" name="Group 7"/>
              <p:cNvGrpSpPr>
                <a:grpSpLocks noChangeAspect="1"/>
              </p:cNvGrpSpPr>
              <p:nvPr/>
            </p:nvGrpSpPr>
            <p:grpSpPr bwMode="auto">
              <a:xfrm>
                <a:off x="7822" y="4176"/>
                <a:ext cx="644" cy="650"/>
                <a:chOff x="2757" y="3484"/>
                <a:chExt cx="1612" cy="1627"/>
              </a:xfrm>
            </p:grpSpPr>
            <p:sp>
              <p:nvSpPr>
                <p:cNvPr id="14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2757" y="3484"/>
                  <a:ext cx="1612" cy="16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9"/>
                <p:cNvSpPr>
                  <a:spLocks noChangeAspect="1"/>
                </p:cNvSpPr>
                <p:nvPr/>
              </p:nvSpPr>
              <p:spPr bwMode="auto">
                <a:xfrm>
                  <a:off x="3437" y="4541"/>
                  <a:ext cx="280" cy="348"/>
                </a:xfrm>
                <a:custGeom>
                  <a:avLst/>
                  <a:gdLst>
                    <a:gd name="T0" fmla="*/ 0 w 280"/>
                    <a:gd name="T1" fmla="*/ 323 h 348"/>
                    <a:gd name="T2" fmla="*/ 107 w 280"/>
                    <a:gd name="T3" fmla="*/ 0 h 348"/>
                    <a:gd name="T4" fmla="*/ 175 w 280"/>
                    <a:gd name="T5" fmla="*/ 0 h 348"/>
                    <a:gd name="T6" fmla="*/ 280 w 280"/>
                    <a:gd name="T7" fmla="*/ 335 h 348"/>
                    <a:gd name="T8" fmla="*/ 145 w 280"/>
                    <a:gd name="T9" fmla="*/ 348 h 348"/>
                    <a:gd name="T10" fmla="*/ 0 w 280"/>
                    <a:gd name="T11" fmla="*/ 323 h 3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0"/>
                    <a:gd name="T19" fmla="*/ 0 h 348"/>
                    <a:gd name="T20" fmla="*/ 280 w 280"/>
                    <a:gd name="T21" fmla="*/ 348 h 3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0"/>
                <p:cNvSpPr>
                  <a:spLocks noChangeAspect="1"/>
                </p:cNvSpPr>
                <p:nvPr/>
              </p:nvSpPr>
              <p:spPr bwMode="auto">
                <a:xfrm>
                  <a:off x="3419" y="3701"/>
                  <a:ext cx="290" cy="348"/>
                </a:xfrm>
                <a:custGeom>
                  <a:avLst/>
                  <a:gdLst>
                    <a:gd name="T0" fmla="*/ 0 w 290"/>
                    <a:gd name="T1" fmla="*/ 25 h 348"/>
                    <a:gd name="T2" fmla="*/ 115 w 290"/>
                    <a:gd name="T3" fmla="*/ 348 h 348"/>
                    <a:gd name="T4" fmla="*/ 185 w 290"/>
                    <a:gd name="T5" fmla="*/ 348 h 348"/>
                    <a:gd name="T6" fmla="*/ 290 w 290"/>
                    <a:gd name="T7" fmla="*/ 15 h 348"/>
                    <a:gd name="T8" fmla="*/ 150 w 290"/>
                    <a:gd name="T9" fmla="*/ 0 h 348"/>
                    <a:gd name="T10" fmla="*/ 0 w 290"/>
                    <a:gd name="T11" fmla="*/ 25 h 3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0"/>
                    <a:gd name="T19" fmla="*/ 0 h 348"/>
                    <a:gd name="T20" fmla="*/ 290 w 290"/>
                    <a:gd name="T21" fmla="*/ 348 h 3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1"/>
                <p:cNvSpPr>
                  <a:spLocks noChangeAspect="1"/>
                </p:cNvSpPr>
                <p:nvPr/>
              </p:nvSpPr>
              <p:spPr bwMode="auto">
                <a:xfrm>
                  <a:off x="3804" y="4146"/>
                  <a:ext cx="348" cy="283"/>
                </a:xfrm>
                <a:custGeom>
                  <a:avLst/>
                  <a:gdLst>
                    <a:gd name="T0" fmla="*/ 323 w 348"/>
                    <a:gd name="T1" fmla="*/ 0 h 283"/>
                    <a:gd name="T2" fmla="*/ 0 w 348"/>
                    <a:gd name="T3" fmla="*/ 113 h 283"/>
                    <a:gd name="T4" fmla="*/ 0 w 348"/>
                    <a:gd name="T5" fmla="*/ 180 h 283"/>
                    <a:gd name="T6" fmla="*/ 333 w 348"/>
                    <a:gd name="T7" fmla="*/ 283 h 283"/>
                    <a:gd name="T8" fmla="*/ 348 w 348"/>
                    <a:gd name="T9" fmla="*/ 148 h 283"/>
                    <a:gd name="T10" fmla="*/ 323 w 348"/>
                    <a:gd name="T11" fmla="*/ 0 h 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283"/>
                    <a:gd name="T20" fmla="*/ 348 w 348"/>
                    <a:gd name="T21" fmla="*/ 283 h 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2"/>
                <p:cNvSpPr>
                  <a:spLocks noChangeAspect="1"/>
                </p:cNvSpPr>
                <p:nvPr/>
              </p:nvSpPr>
              <p:spPr bwMode="auto">
                <a:xfrm>
                  <a:off x="2977" y="4146"/>
                  <a:ext cx="347" cy="283"/>
                </a:xfrm>
                <a:custGeom>
                  <a:avLst/>
                  <a:gdLst>
                    <a:gd name="T0" fmla="*/ 25 w 347"/>
                    <a:gd name="T1" fmla="*/ 0 h 283"/>
                    <a:gd name="T2" fmla="*/ 347 w 347"/>
                    <a:gd name="T3" fmla="*/ 113 h 283"/>
                    <a:gd name="T4" fmla="*/ 347 w 347"/>
                    <a:gd name="T5" fmla="*/ 180 h 283"/>
                    <a:gd name="T6" fmla="*/ 15 w 347"/>
                    <a:gd name="T7" fmla="*/ 283 h 283"/>
                    <a:gd name="T8" fmla="*/ 0 w 347"/>
                    <a:gd name="T9" fmla="*/ 148 h 283"/>
                    <a:gd name="T10" fmla="*/ 25 w 347"/>
                    <a:gd name="T11" fmla="*/ 0 h 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7"/>
                    <a:gd name="T19" fmla="*/ 0 h 283"/>
                    <a:gd name="T20" fmla="*/ 347 w 347"/>
                    <a:gd name="T21" fmla="*/ 283 h 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2974" y="3696"/>
                  <a:ext cx="1165" cy="1180"/>
                </a:xfrm>
                <a:prstGeom prst="ellips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4" name="Group 14"/>
                <p:cNvGrpSpPr>
                  <a:grpSpLocks noChangeAspect="1"/>
                </p:cNvGrpSpPr>
                <p:nvPr/>
              </p:nvGrpSpPr>
              <p:grpSpPr bwMode="auto">
                <a:xfrm>
                  <a:off x="3339" y="4061"/>
                  <a:ext cx="443" cy="450"/>
                  <a:chOff x="3081" y="3057"/>
                  <a:chExt cx="443" cy="450"/>
                </a:xfrm>
              </p:grpSpPr>
              <p:sp>
                <p:nvSpPr>
                  <p:cNvPr id="155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1" y="3057"/>
                    <a:ext cx="443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Oval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74" y="3152"/>
                    <a:ext cx="250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8" name="Group 17"/>
              <p:cNvGrpSpPr>
                <a:grpSpLocks noChangeAspect="1"/>
              </p:cNvGrpSpPr>
              <p:nvPr/>
            </p:nvGrpSpPr>
            <p:grpSpPr bwMode="auto">
              <a:xfrm>
                <a:off x="9640" y="4176"/>
                <a:ext cx="645" cy="650"/>
                <a:chOff x="2757" y="3484"/>
                <a:chExt cx="1612" cy="1627"/>
              </a:xfrm>
            </p:grpSpPr>
            <p:sp>
              <p:nvSpPr>
                <p:cNvPr id="139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757" y="3484"/>
                  <a:ext cx="1612" cy="1627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9"/>
                <p:cNvSpPr>
                  <a:spLocks noChangeAspect="1"/>
                </p:cNvSpPr>
                <p:nvPr/>
              </p:nvSpPr>
              <p:spPr bwMode="auto">
                <a:xfrm>
                  <a:off x="3437" y="4541"/>
                  <a:ext cx="280" cy="348"/>
                </a:xfrm>
                <a:custGeom>
                  <a:avLst/>
                  <a:gdLst>
                    <a:gd name="T0" fmla="*/ 0 w 280"/>
                    <a:gd name="T1" fmla="*/ 323 h 348"/>
                    <a:gd name="T2" fmla="*/ 107 w 280"/>
                    <a:gd name="T3" fmla="*/ 0 h 348"/>
                    <a:gd name="T4" fmla="*/ 175 w 280"/>
                    <a:gd name="T5" fmla="*/ 0 h 348"/>
                    <a:gd name="T6" fmla="*/ 280 w 280"/>
                    <a:gd name="T7" fmla="*/ 335 h 348"/>
                    <a:gd name="T8" fmla="*/ 145 w 280"/>
                    <a:gd name="T9" fmla="*/ 348 h 348"/>
                    <a:gd name="T10" fmla="*/ 0 w 280"/>
                    <a:gd name="T11" fmla="*/ 323 h 3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0"/>
                    <a:gd name="T19" fmla="*/ 0 h 348"/>
                    <a:gd name="T20" fmla="*/ 280 w 280"/>
                    <a:gd name="T21" fmla="*/ 348 h 3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0" h="348">
                      <a:moveTo>
                        <a:pt x="0" y="323"/>
                      </a:moveTo>
                      <a:lnTo>
                        <a:pt x="107" y="0"/>
                      </a:lnTo>
                      <a:lnTo>
                        <a:pt x="175" y="0"/>
                      </a:lnTo>
                      <a:lnTo>
                        <a:pt x="280" y="335"/>
                      </a:lnTo>
                      <a:lnTo>
                        <a:pt x="145" y="348"/>
                      </a:lnTo>
                      <a:lnTo>
                        <a:pt x="0" y="323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20"/>
                <p:cNvSpPr>
                  <a:spLocks noChangeAspect="1"/>
                </p:cNvSpPr>
                <p:nvPr/>
              </p:nvSpPr>
              <p:spPr bwMode="auto">
                <a:xfrm>
                  <a:off x="3419" y="3701"/>
                  <a:ext cx="290" cy="348"/>
                </a:xfrm>
                <a:custGeom>
                  <a:avLst/>
                  <a:gdLst>
                    <a:gd name="T0" fmla="*/ 0 w 290"/>
                    <a:gd name="T1" fmla="*/ 25 h 348"/>
                    <a:gd name="T2" fmla="*/ 115 w 290"/>
                    <a:gd name="T3" fmla="*/ 348 h 348"/>
                    <a:gd name="T4" fmla="*/ 185 w 290"/>
                    <a:gd name="T5" fmla="*/ 348 h 348"/>
                    <a:gd name="T6" fmla="*/ 290 w 290"/>
                    <a:gd name="T7" fmla="*/ 15 h 348"/>
                    <a:gd name="T8" fmla="*/ 150 w 290"/>
                    <a:gd name="T9" fmla="*/ 0 h 348"/>
                    <a:gd name="T10" fmla="*/ 0 w 290"/>
                    <a:gd name="T11" fmla="*/ 25 h 3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0"/>
                    <a:gd name="T19" fmla="*/ 0 h 348"/>
                    <a:gd name="T20" fmla="*/ 290 w 290"/>
                    <a:gd name="T21" fmla="*/ 348 h 3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0" h="348">
                      <a:moveTo>
                        <a:pt x="0" y="25"/>
                      </a:moveTo>
                      <a:lnTo>
                        <a:pt x="115" y="348"/>
                      </a:lnTo>
                      <a:lnTo>
                        <a:pt x="185" y="348"/>
                      </a:lnTo>
                      <a:lnTo>
                        <a:pt x="290" y="15"/>
                      </a:lnTo>
                      <a:lnTo>
                        <a:pt x="15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21"/>
                <p:cNvSpPr>
                  <a:spLocks noChangeAspect="1"/>
                </p:cNvSpPr>
                <p:nvPr/>
              </p:nvSpPr>
              <p:spPr bwMode="auto">
                <a:xfrm>
                  <a:off x="3804" y="4146"/>
                  <a:ext cx="348" cy="283"/>
                </a:xfrm>
                <a:custGeom>
                  <a:avLst/>
                  <a:gdLst>
                    <a:gd name="T0" fmla="*/ 323 w 348"/>
                    <a:gd name="T1" fmla="*/ 0 h 283"/>
                    <a:gd name="T2" fmla="*/ 0 w 348"/>
                    <a:gd name="T3" fmla="*/ 113 h 283"/>
                    <a:gd name="T4" fmla="*/ 0 w 348"/>
                    <a:gd name="T5" fmla="*/ 180 h 283"/>
                    <a:gd name="T6" fmla="*/ 333 w 348"/>
                    <a:gd name="T7" fmla="*/ 283 h 283"/>
                    <a:gd name="T8" fmla="*/ 348 w 348"/>
                    <a:gd name="T9" fmla="*/ 148 h 283"/>
                    <a:gd name="T10" fmla="*/ 323 w 348"/>
                    <a:gd name="T11" fmla="*/ 0 h 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283"/>
                    <a:gd name="T20" fmla="*/ 348 w 348"/>
                    <a:gd name="T21" fmla="*/ 283 h 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283">
                      <a:moveTo>
                        <a:pt x="323" y="0"/>
                      </a:moveTo>
                      <a:lnTo>
                        <a:pt x="0" y="113"/>
                      </a:lnTo>
                      <a:lnTo>
                        <a:pt x="0" y="180"/>
                      </a:lnTo>
                      <a:lnTo>
                        <a:pt x="333" y="283"/>
                      </a:lnTo>
                      <a:lnTo>
                        <a:pt x="348" y="14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22"/>
                <p:cNvSpPr>
                  <a:spLocks noChangeAspect="1"/>
                </p:cNvSpPr>
                <p:nvPr/>
              </p:nvSpPr>
              <p:spPr bwMode="auto">
                <a:xfrm>
                  <a:off x="2977" y="4146"/>
                  <a:ext cx="347" cy="283"/>
                </a:xfrm>
                <a:custGeom>
                  <a:avLst/>
                  <a:gdLst>
                    <a:gd name="T0" fmla="*/ 25 w 347"/>
                    <a:gd name="T1" fmla="*/ 0 h 283"/>
                    <a:gd name="T2" fmla="*/ 347 w 347"/>
                    <a:gd name="T3" fmla="*/ 113 h 283"/>
                    <a:gd name="T4" fmla="*/ 347 w 347"/>
                    <a:gd name="T5" fmla="*/ 180 h 283"/>
                    <a:gd name="T6" fmla="*/ 15 w 347"/>
                    <a:gd name="T7" fmla="*/ 283 h 283"/>
                    <a:gd name="T8" fmla="*/ 0 w 347"/>
                    <a:gd name="T9" fmla="*/ 148 h 283"/>
                    <a:gd name="T10" fmla="*/ 25 w 347"/>
                    <a:gd name="T11" fmla="*/ 0 h 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7"/>
                    <a:gd name="T19" fmla="*/ 0 h 283"/>
                    <a:gd name="T20" fmla="*/ 347 w 347"/>
                    <a:gd name="T21" fmla="*/ 283 h 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7" h="283">
                      <a:moveTo>
                        <a:pt x="25" y="0"/>
                      </a:moveTo>
                      <a:lnTo>
                        <a:pt x="347" y="113"/>
                      </a:lnTo>
                      <a:lnTo>
                        <a:pt x="347" y="180"/>
                      </a:lnTo>
                      <a:lnTo>
                        <a:pt x="15" y="283"/>
                      </a:lnTo>
                      <a:lnTo>
                        <a:pt x="0" y="14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974" y="3696"/>
                  <a:ext cx="1165" cy="1180"/>
                </a:xfrm>
                <a:prstGeom prst="ellipse">
                  <a:avLst/>
                </a:prstGeom>
                <a:noFill/>
                <a:ln w="952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5" name="Group 24"/>
                <p:cNvGrpSpPr>
                  <a:grpSpLocks noChangeAspect="1"/>
                </p:cNvGrpSpPr>
                <p:nvPr/>
              </p:nvGrpSpPr>
              <p:grpSpPr bwMode="auto">
                <a:xfrm>
                  <a:off x="3339" y="4061"/>
                  <a:ext cx="443" cy="450"/>
                  <a:chOff x="3081" y="3057"/>
                  <a:chExt cx="443" cy="450"/>
                </a:xfrm>
              </p:grpSpPr>
              <p:sp>
                <p:nvSpPr>
                  <p:cNvPr id="146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81" y="3057"/>
                    <a:ext cx="443" cy="45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74" y="3152"/>
                    <a:ext cx="250" cy="2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6" name="Group 27"/>
            <p:cNvGrpSpPr>
              <a:grpSpLocks noChangeAspect="1"/>
            </p:cNvGrpSpPr>
            <p:nvPr/>
          </p:nvGrpSpPr>
          <p:grpSpPr bwMode="auto">
            <a:xfrm>
              <a:off x="2294" y="5971"/>
              <a:ext cx="2431" cy="663"/>
              <a:chOff x="2695" y="5338"/>
              <a:chExt cx="4840" cy="1320"/>
            </a:xfrm>
          </p:grpSpPr>
          <p:grpSp>
            <p:nvGrpSpPr>
              <p:cNvPr id="98" name="Group 28"/>
              <p:cNvGrpSpPr>
                <a:grpSpLocks noChangeAspect="1"/>
              </p:cNvGrpSpPr>
              <p:nvPr/>
            </p:nvGrpSpPr>
            <p:grpSpPr bwMode="auto">
              <a:xfrm>
                <a:off x="4387" y="5391"/>
                <a:ext cx="3148" cy="1247"/>
                <a:chOff x="4066" y="3568"/>
                <a:chExt cx="3148" cy="1247"/>
              </a:xfrm>
            </p:grpSpPr>
            <p:sp>
              <p:nvSpPr>
                <p:cNvPr id="115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4066" y="3568"/>
                  <a:ext cx="3148" cy="873"/>
                </a:xfrm>
                <a:prstGeom prst="rect">
                  <a:avLst/>
                </a:prstGeom>
                <a:solidFill>
                  <a:srgbClr val="5884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6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4389" y="4165"/>
                  <a:ext cx="644" cy="650"/>
                  <a:chOff x="2757" y="3484"/>
                  <a:chExt cx="1612" cy="1627"/>
                </a:xfrm>
              </p:grpSpPr>
              <p:sp>
                <p:nvSpPr>
                  <p:cNvPr id="127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7" y="3484"/>
                    <a:ext cx="1612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3437" y="4541"/>
                    <a:ext cx="280" cy="348"/>
                  </a:xfrm>
                  <a:custGeom>
                    <a:avLst/>
                    <a:gdLst>
                      <a:gd name="T0" fmla="*/ 0 w 280"/>
                      <a:gd name="T1" fmla="*/ 323 h 348"/>
                      <a:gd name="T2" fmla="*/ 107 w 280"/>
                      <a:gd name="T3" fmla="*/ 0 h 348"/>
                      <a:gd name="T4" fmla="*/ 175 w 280"/>
                      <a:gd name="T5" fmla="*/ 0 h 348"/>
                      <a:gd name="T6" fmla="*/ 280 w 280"/>
                      <a:gd name="T7" fmla="*/ 335 h 348"/>
                      <a:gd name="T8" fmla="*/ 145 w 280"/>
                      <a:gd name="T9" fmla="*/ 348 h 348"/>
                      <a:gd name="T10" fmla="*/ 0 w 280"/>
                      <a:gd name="T11" fmla="*/ 323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348"/>
                      <a:gd name="T20" fmla="*/ 280 w 28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33"/>
                  <p:cNvSpPr>
                    <a:spLocks noChangeAspect="1"/>
                  </p:cNvSpPr>
                  <p:nvPr/>
                </p:nvSpPr>
                <p:spPr bwMode="auto">
                  <a:xfrm>
                    <a:off x="3419" y="3701"/>
                    <a:ext cx="290" cy="348"/>
                  </a:xfrm>
                  <a:custGeom>
                    <a:avLst/>
                    <a:gdLst>
                      <a:gd name="T0" fmla="*/ 0 w 290"/>
                      <a:gd name="T1" fmla="*/ 25 h 348"/>
                      <a:gd name="T2" fmla="*/ 115 w 290"/>
                      <a:gd name="T3" fmla="*/ 348 h 348"/>
                      <a:gd name="T4" fmla="*/ 185 w 290"/>
                      <a:gd name="T5" fmla="*/ 348 h 348"/>
                      <a:gd name="T6" fmla="*/ 290 w 290"/>
                      <a:gd name="T7" fmla="*/ 15 h 348"/>
                      <a:gd name="T8" fmla="*/ 150 w 290"/>
                      <a:gd name="T9" fmla="*/ 0 h 348"/>
                      <a:gd name="T10" fmla="*/ 0 w 290"/>
                      <a:gd name="T11" fmla="*/ 25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0"/>
                      <a:gd name="T19" fmla="*/ 0 h 348"/>
                      <a:gd name="T20" fmla="*/ 290 w 29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3804" y="4146"/>
                    <a:ext cx="348" cy="283"/>
                  </a:xfrm>
                  <a:custGeom>
                    <a:avLst/>
                    <a:gdLst>
                      <a:gd name="T0" fmla="*/ 323 w 348"/>
                      <a:gd name="T1" fmla="*/ 0 h 283"/>
                      <a:gd name="T2" fmla="*/ 0 w 348"/>
                      <a:gd name="T3" fmla="*/ 113 h 283"/>
                      <a:gd name="T4" fmla="*/ 0 w 348"/>
                      <a:gd name="T5" fmla="*/ 180 h 283"/>
                      <a:gd name="T6" fmla="*/ 333 w 348"/>
                      <a:gd name="T7" fmla="*/ 283 h 283"/>
                      <a:gd name="T8" fmla="*/ 348 w 348"/>
                      <a:gd name="T9" fmla="*/ 148 h 283"/>
                      <a:gd name="T10" fmla="*/ 323 w 348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8"/>
                      <a:gd name="T19" fmla="*/ 0 h 283"/>
                      <a:gd name="T20" fmla="*/ 348 w 348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2977" y="4146"/>
                    <a:ext cx="347" cy="283"/>
                  </a:xfrm>
                  <a:custGeom>
                    <a:avLst/>
                    <a:gdLst>
                      <a:gd name="T0" fmla="*/ 25 w 347"/>
                      <a:gd name="T1" fmla="*/ 0 h 283"/>
                      <a:gd name="T2" fmla="*/ 347 w 347"/>
                      <a:gd name="T3" fmla="*/ 113 h 283"/>
                      <a:gd name="T4" fmla="*/ 347 w 347"/>
                      <a:gd name="T5" fmla="*/ 180 h 283"/>
                      <a:gd name="T6" fmla="*/ 15 w 347"/>
                      <a:gd name="T7" fmla="*/ 283 h 283"/>
                      <a:gd name="T8" fmla="*/ 0 w 347"/>
                      <a:gd name="T9" fmla="*/ 148 h 283"/>
                      <a:gd name="T10" fmla="*/ 25 w 347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7"/>
                      <a:gd name="T19" fmla="*/ 0 h 283"/>
                      <a:gd name="T20" fmla="*/ 347 w 347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4" y="3696"/>
                    <a:ext cx="1165" cy="1180"/>
                  </a:xfrm>
                  <a:prstGeom prst="ellips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3" name="Group 3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339" y="4061"/>
                    <a:ext cx="443" cy="450"/>
                    <a:chOff x="3081" y="3057"/>
                    <a:chExt cx="443" cy="450"/>
                  </a:xfrm>
                </p:grpSpPr>
                <p:sp>
                  <p:nvSpPr>
                    <p:cNvPr id="134" name="Oval 3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081" y="3057"/>
                      <a:ext cx="443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Oval 3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4" y="3152"/>
                      <a:ext cx="250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17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6207" y="4165"/>
                  <a:ext cx="645" cy="650"/>
                  <a:chOff x="2757" y="3484"/>
                  <a:chExt cx="1612" cy="1627"/>
                </a:xfrm>
              </p:grpSpPr>
              <p:sp>
                <p:nvSpPr>
                  <p:cNvPr id="118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7" y="3484"/>
                    <a:ext cx="1612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437" y="4541"/>
                    <a:ext cx="280" cy="348"/>
                  </a:xfrm>
                  <a:custGeom>
                    <a:avLst/>
                    <a:gdLst>
                      <a:gd name="T0" fmla="*/ 0 w 280"/>
                      <a:gd name="T1" fmla="*/ 323 h 348"/>
                      <a:gd name="T2" fmla="*/ 107 w 280"/>
                      <a:gd name="T3" fmla="*/ 0 h 348"/>
                      <a:gd name="T4" fmla="*/ 175 w 280"/>
                      <a:gd name="T5" fmla="*/ 0 h 348"/>
                      <a:gd name="T6" fmla="*/ 280 w 280"/>
                      <a:gd name="T7" fmla="*/ 335 h 348"/>
                      <a:gd name="T8" fmla="*/ 145 w 280"/>
                      <a:gd name="T9" fmla="*/ 348 h 348"/>
                      <a:gd name="T10" fmla="*/ 0 w 280"/>
                      <a:gd name="T11" fmla="*/ 323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348"/>
                      <a:gd name="T20" fmla="*/ 280 w 28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3419" y="3701"/>
                    <a:ext cx="290" cy="348"/>
                  </a:xfrm>
                  <a:custGeom>
                    <a:avLst/>
                    <a:gdLst>
                      <a:gd name="T0" fmla="*/ 0 w 290"/>
                      <a:gd name="T1" fmla="*/ 25 h 348"/>
                      <a:gd name="T2" fmla="*/ 115 w 290"/>
                      <a:gd name="T3" fmla="*/ 348 h 348"/>
                      <a:gd name="T4" fmla="*/ 185 w 290"/>
                      <a:gd name="T5" fmla="*/ 348 h 348"/>
                      <a:gd name="T6" fmla="*/ 290 w 290"/>
                      <a:gd name="T7" fmla="*/ 15 h 348"/>
                      <a:gd name="T8" fmla="*/ 150 w 290"/>
                      <a:gd name="T9" fmla="*/ 0 h 348"/>
                      <a:gd name="T10" fmla="*/ 0 w 290"/>
                      <a:gd name="T11" fmla="*/ 25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0"/>
                      <a:gd name="T19" fmla="*/ 0 h 348"/>
                      <a:gd name="T20" fmla="*/ 290 w 29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3804" y="4146"/>
                    <a:ext cx="348" cy="283"/>
                  </a:xfrm>
                  <a:custGeom>
                    <a:avLst/>
                    <a:gdLst>
                      <a:gd name="T0" fmla="*/ 323 w 348"/>
                      <a:gd name="T1" fmla="*/ 0 h 283"/>
                      <a:gd name="T2" fmla="*/ 0 w 348"/>
                      <a:gd name="T3" fmla="*/ 113 h 283"/>
                      <a:gd name="T4" fmla="*/ 0 w 348"/>
                      <a:gd name="T5" fmla="*/ 180 h 283"/>
                      <a:gd name="T6" fmla="*/ 333 w 348"/>
                      <a:gd name="T7" fmla="*/ 283 h 283"/>
                      <a:gd name="T8" fmla="*/ 348 w 348"/>
                      <a:gd name="T9" fmla="*/ 148 h 283"/>
                      <a:gd name="T10" fmla="*/ 323 w 348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8"/>
                      <a:gd name="T19" fmla="*/ 0 h 283"/>
                      <a:gd name="T20" fmla="*/ 348 w 348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2977" y="4146"/>
                    <a:ext cx="347" cy="283"/>
                  </a:xfrm>
                  <a:custGeom>
                    <a:avLst/>
                    <a:gdLst>
                      <a:gd name="T0" fmla="*/ 25 w 347"/>
                      <a:gd name="T1" fmla="*/ 0 h 283"/>
                      <a:gd name="T2" fmla="*/ 347 w 347"/>
                      <a:gd name="T3" fmla="*/ 113 h 283"/>
                      <a:gd name="T4" fmla="*/ 347 w 347"/>
                      <a:gd name="T5" fmla="*/ 180 h 283"/>
                      <a:gd name="T6" fmla="*/ 15 w 347"/>
                      <a:gd name="T7" fmla="*/ 283 h 283"/>
                      <a:gd name="T8" fmla="*/ 0 w 347"/>
                      <a:gd name="T9" fmla="*/ 148 h 283"/>
                      <a:gd name="T10" fmla="*/ 25 w 347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7"/>
                      <a:gd name="T19" fmla="*/ 0 h 283"/>
                      <a:gd name="T20" fmla="*/ 347 w 347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4" y="3696"/>
                    <a:ext cx="1165" cy="1180"/>
                  </a:xfrm>
                  <a:prstGeom prst="ellips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4" name="Group 4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339" y="4061"/>
                    <a:ext cx="443" cy="450"/>
                    <a:chOff x="3081" y="3057"/>
                    <a:chExt cx="443" cy="450"/>
                  </a:xfrm>
                </p:grpSpPr>
                <p:sp>
                  <p:nvSpPr>
                    <p:cNvPr id="125" name="Oval 4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081" y="3057"/>
                      <a:ext cx="443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Oval 4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4" y="3152"/>
                      <a:ext cx="250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99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4192" y="5988"/>
                <a:ext cx="210" cy="276"/>
              </a:xfrm>
              <a:prstGeom prst="rect">
                <a:avLst/>
              </a:prstGeom>
              <a:solidFill>
                <a:srgbClr val="588400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0" name="Group 51"/>
              <p:cNvGrpSpPr>
                <a:grpSpLocks noChangeAspect="1"/>
              </p:cNvGrpSpPr>
              <p:nvPr/>
            </p:nvGrpSpPr>
            <p:grpSpPr bwMode="auto">
              <a:xfrm>
                <a:off x="2695" y="5338"/>
                <a:ext cx="1497" cy="1320"/>
                <a:chOff x="2695" y="5338"/>
                <a:chExt cx="1497" cy="1320"/>
              </a:xfrm>
            </p:grpSpPr>
            <p:sp>
              <p:nvSpPr>
                <p:cNvPr id="101" name="Freeform 52"/>
                <p:cNvSpPr>
                  <a:spLocks noChangeAspect="1"/>
                </p:cNvSpPr>
                <p:nvPr/>
              </p:nvSpPr>
              <p:spPr bwMode="auto">
                <a:xfrm>
                  <a:off x="3225" y="5338"/>
                  <a:ext cx="967" cy="508"/>
                </a:xfrm>
                <a:custGeom>
                  <a:avLst/>
                  <a:gdLst>
                    <a:gd name="T0" fmla="*/ 464 w 967"/>
                    <a:gd name="T1" fmla="*/ 0 h 874"/>
                    <a:gd name="T2" fmla="*/ 967 w 967"/>
                    <a:gd name="T3" fmla="*/ 1 h 874"/>
                    <a:gd name="T4" fmla="*/ 967 w 967"/>
                    <a:gd name="T5" fmla="*/ 1 h 874"/>
                    <a:gd name="T6" fmla="*/ 0 w 967"/>
                    <a:gd name="T7" fmla="*/ 1 h 874"/>
                    <a:gd name="T8" fmla="*/ 464 w 967"/>
                    <a:gd name="T9" fmla="*/ 0 h 8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7"/>
                    <a:gd name="T16" fmla="*/ 0 h 874"/>
                    <a:gd name="T17" fmla="*/ 967 w 967"/>
                    <a:gd name="T18" fmla="*/ 874 h 8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7" h="874">
                      <a:moveTo>
                        <a:pt x="464" y="0"/>
                      </a:moveTo>
                      <a:lnTo>
                        <a:pt x="967" y="6"/>
                      </a:lnTo>
                      <a:lnTo>
                        <a:pt x="967" y="874"/>
                      </a:lnTo>
                      <a:lnTo>
                        <a:pt x="0" y="874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rgbClr val="5884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53"/>
                <p:cNvSpPr>
                  <a:spLocks noChangeAspect="1"/>
                </p:cNvSpPr>
                <p:nvPr/>
              </p:nvSpPr>
              <p:spPr bwMode="auto">
                <a:xfrm>
                  <a:off x="2695" y="5826"/>
                  <a:ext cx="1497" cy="455"/>
                </a:xfrm>
                <a:custGeom>
                  <a:avLst/>
                  <a:gdLst>
                    <a:gd name="T0" fmla="*/ 152 w 1497"/>
                    <a:gd name="T1" fmla="*/ 0 h 455"/>
                    <a:gd name="T2" fmla="*/ 1497 w 1497"/>
                    <a:gd name="T3" fmla="*/ 3 h 455"/>
                    <a:gd name="T4" fmla="*/ 1497 w 1497"/>
                    <a:gd name="T5" fmla="*/ 455 h 455"/>
                    <a:gd name="T6" fmla="*/ 0 w 1497"/>
                    <a:gd name="T7" fmla="*/ 440 h 455"/>
                    <a:gd name="T8" fmla="*/ 152 w 1497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7"/>
                    <a:gd name="T16" fmla="*/ 0 h 455"/>
                    <a:gd name="T17" fmla="*/ 1497 w 1497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7" h="455">
                      <a:moveTo>
                        <a:pt x="152" y="0"/>
                      </a:moveTo>
                      <a:lnTo>
                        <a:pt x="1497" y="3"/>
                      </a:lnTo>
                      <a:lnTo>
                        <a:pt x="1497" y="455"/>
                      </a:lnTo>
                      <a:lnTo>
                        <a:pt x="0" y="440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5884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54"/>
                <p:cNvSpPr>
                  <a:spLocks noChangeAspect="1"/>
                </p:cNvSpPr>
                <p:nvPr/>
              </p:nvSpPr>
              <p:spPr bwMode="auto">
                <a:xfrm>
                  <a:off x="3535" y="5516"/>
                  <a:ext cx="515" cy="270"/>
                </a:xfrm>
                <a:custGeom>
                  <a:avLst/>
                  <a:gdLst>
                    <a:gd name="T0" fmla="*/ 1 w 967"/>
                    <a:gd name="T1" fmla="*/ 0 h 874"/>
                    <a:gd name="T2" fmla="*/ 1 w 967"/>
                    <a:gd name="T3" fmla="*/ 0 h 874"/>
                    <a:gd name="T4" fmla="*/ 1 w 967"/>
                    <a:gd name="T5" fmla="*/ 0 h 874"/>
                    <a:gd name="T6" fmla="*/ 0 w 967"/>
                    <a:gd name="T7" fmla="*/ 0 h 874"/>
                    <a:gd name="T8" fmla="*/ 1 w 967"/>
                    <a:gd name="T9" fmla="*/ 0 h 8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7"/>
                    <a:gd name="T16" fmla="*/ 0 h 874"/>
                    <a:gd name="T17" fmla="*/ 967 w 967"/>
                    <a:gd name="T18" fmla="*/ 874 h 8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7" h="874">
                      <a:moveTo>
                        <a:pt x="464" y="0"/>
                      </a:moveTo>
                      <a:lnTo>
                        <a:pt x="967" y="6"/>
                      </a:lnTo>
                      <a:lnTo>
                        <a:pt x="967" y="874"/>
                      </a:lnTo>
                      <a:lnTo>
                        <a:pt x="0" y="874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" name="Group 55"/>
                <p:cNvGrpSpPr>
                  <a:grpSpLocks noChangeAspect="1"/>
                </p:cNvGrpSpPr>
                <p:nvPr/>
              </p:nvGrpSpPr>
              <p:grpSpPr bwMode="auto">
                <a:xfrm>
                  <a:off x="3050" y="6008"/>
                  <a:ext cx="644" cy="650"/>
                  <a:chOff x="2757" y="3484"/>
                  <a:chExt cx="1612" cy="1627"/>
                </a:xfrm>
              </p:grpSpPr>
              <p:sp>
                <p:nvSpPr>
                  <p:cNvPr id="10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7" y="3484"/>
                    <a:ext cx="1612" cy="1627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3437" y="4541"/>
                    <a:ext cx="280" cy="348"/>
                  </a:xfrm>
                  <a:custGeom>
                    <a:avLst/>
                    <a:gdLst>
                      <a:gd name="T0" fmla="*/ 0 w 280"/>
                      <a:gd name="T1" fmla="*/ 323 h 348"/>
                      <a:gd name="T2" fmla="*/ 107 w 280"/>
                      <a:gd name="T3" fmla="*/ 0 h 348"/>
                      <a:gd name="T4" fmla="*/ 175 w 280"/>
                      <a:gd name="T5" fmla="*/ 0 h 348"/>
                      <a:gd name="T6" fmla="*/ 280 w 280"/>
                      <a:gd name="T7" fmla="*/ 335 h 348"/>
                      <a:gd name="T8" fmla="*/ 145 w 280"/>
                      <a:gd name="T9" fmla="*/ 348 h 348"/>
                      <a:gd name="T10" fmla="*/ 0 w 280"/>
                      <a:gd name="T11" fmla="*/ 323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348"/>
                      <a:gd name="T20" fmla="*/ 280 w 28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348">
                        <a:moveTo>
                          <a:pt x="0" y="323"/>
                        </a:moveTo>
                        <a:lnTo>
                          <a:pt x="107" y="0"/>
                        </a:lnTo>
                        <a:lnTo>
                          <a:pt x="175" y="0"/>
                        </a:lnTo>
                        <a:lnTo>
                          <a:pt x="280" y="335"/>
                        </a:lnTo>
                        <a:lnTo>
                          <a:pt x="145" y="348"/>
                        </a:lnTo>
                        <a:lnTo>
                          <a:pt x="0" y="323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3419" y="3701"/>
                    <a:ext cx="290" cy="348"/>
                  </a:xfrm>
                  <a:custGeom>
                    <a:avLst/>
                    <a:gdLst>
                      <a:gd name="T0" fmla="*/ 0 w 290"/>
                      <a:gd name="T1" fmla="*/ 25 h 348"/>
                      <a:gd name="T2" fmla="*/ 115 w 290"/>
                      <a:gd name="T3" fmla="*/ 348 h 348"/>
                      <a:gd name="T4" fmla="*/ 185 w 290"/>
                      <a:gd name="T5" fmla="*/ 348 h 348"/>
                      <a:gd name="T6" fmla="*/ 290 w 290"/>
                      <a:gd name="T7" fmla="*/ 15 h 348"/>
                      <a:gd name="T8" fmla="*/ 150 w 290"/>
                      <a:gd name="T9" fmla="*/ 0 h 348"/>
                      <a:gd name="T10" fmla="*/ 0 w 290"/>
                      <a:gd name="T11" fmla="*/ 25 h 3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90"/>
                      <a:gd name="T19" fmla="*/ 0 h 348"/>
                      <a:gd name="T20" fmla="*/ 290 w 290"/>
                      <a:gd name="T21" fmla="*/ 348 h 3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90" h="348">
                        <a:moveTo>
                          <a:pt x="0" y="25"/>
                        </a:moveTo>
                        <a:lnTo>
                          <a:pt x="115" y="348"/>
                        </a:lnTo>
                        <a:lnTo>
                          <a:pt x="185" y="348"/>
                        </a:lnTo>
                        <a:lnTo>
                          <a:pt x="290" y="15"/>
                        </a:lnTo>
                        <a:lnTo>
                          <a:pt x="150" y="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3804" y="4146"/>
                    <a:ext cx="348" cy="283"/>
                  </a:xfrm>
                  <a:custGeom>
                    <a:avLst/>
                    <a:gdLst>
                      <a:gd name="T0" fmla="*/ 323 w 348"/>
                      <a:gd name="T1" fmla="*/ 0 h 283"/>
                      <a:gd name="T2" fmla="*/ 0 w 348"/>
                      <a:gd name="T3" fmla="*/ 113 h 283"/>
                      <a:gd name="T4" fmla="*/ 0 w 348"/>
                      <a:gd name="T5" fmla="*/ 180 h 283"/>
                      <a:gd name="T6" fmla="*/ 333 w 348"/>
                      <a:gd name="T7" fmla="*/ 283 h 283"/>
                      <a:gd name="T8" fmla="*/ 348 w 348"/>
                      <a:gd name="T9" fmla="*/ 148 h 283"/>
                      <a:gd name="T10" fmla="*/ 323 w 348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8"/>
                      <a:gd name="T19" fmla="*/ 0 h 283"/>
                      <a:gd name="T20" fmla="*/ 348 w 348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8" h="283">
                        <a:moveTo>
                          <a:pt x="323" y="0"/>
                        </a:moveTo>
                        <a:lnTo>
                          <a:pt x="0" y="113"/>
                        </a:lnTo>
                        <a:lnTo>
                          <a:pt x="0" y="180"/>
                        </a:lnTo>
                        <a:lnTo>
                          <a:pt x="333" y="283"/>
                        </a:lnTo>
                        <a:lnTo>
                          <a:pt x="348" y="148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60"/>
                  <p:cNvSpPr>
                    <a:spLocks noChangeAspect="1"/>
                  </p:cNvSpPr>
                  <p:nvPr/>
                </p:nvSpPr>
                <p:spPr bwMode="auto">
                  <a:xfrm>
                    <a:off x="2977" y="4146"/>
                    <a:ext cx="347" cy="283"/>
                  </a:xfrm>
                  <a:custGeom>
                    <a:avLst/>
                    <a:gdLst>
                      <a:gd name="T0" fmla="*/ 25 w 347"/>
                      <a:gd name="T1" fmla="*/ 0 h 283"/>
                      <a:gd name="T2" fmla="*/ 347 w 347"/>
                      <a:gd name="T3" fmla="*/ 113 h 283"/>
                      <a:gd name="T4" fmla="*/ 347 w 347"/>
                      <a:gd name="T5" fmla="*/ 180 h 283"/>
                      <a:gd name="T6" fmla="*/ 15 w 347"/>
                      <a:gd name="T7" fmla="*/ 283 h 283"/>
                      <a:gd name="T8" fmla="*/ 0 w 347"/>
                      <a:gd name="T9" fmla="*/ 148 h 283"/>
                      <a:gd name="T10" fmla="*/ 25 w 347"/>
                      <a:gd name="T11" fmla="*/ 0 h 28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47"/>
                      <a:gd name="T19" fmla="*/ 0 h 283"/>
                      <a:gd name="T20" fmla="*/ 347 w 347"/>
                      <a:gd name="T21" fmla="*/ 283 h 28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47" h="283">
                        <a:moveTo>
                          <a:pt x="25" y="0"/>
                        </a:moveTo>
                        <a:lnTo>
                          <a:pt x="347" y="113"/>
                        </a:lnTo>
                        <a:lnTo>
                          <a:pt x="347" y="180"/>
                        </a:lnTo>
                        <a:lnTo>
                          <a:pt x="15" y="283"/>
                        </a:lnTo>
                        <a:lnTo>
                          <a:pt x="0" y="148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4" y="3696"/>
                    <a:ext cx="1165" cy="1180"/>
                  </a:xfrm>
                  <a:prstGeom prst="ellips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339" y="4061"/>
                    <a:ext cx="443" cy="450"/>
                    <a:chOff x="3081" y="3057"/>
                    <a:chExt cx="443" cy="450"/>
                  </a:xfrm>
                </p:grpSpPr>
                <p:sp>
                  <p:nvSpPr>
                    <p:cNvPr id="113" name="Oval 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081" y="3057"/>
                      <a:ext cx="443" cy="45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" name="Oval 6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174" y="3152"/>
                      <a:ext cx="250" cy="26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C0C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05" name="Freeform 65"/>
                <p:cNvSpPr>
                  <a:spLocks noChangeAspect="1"/>
                </p:cNvSpPr>
                <p:nvPr/>
              </p:nvSpPr>
              <p:spPr bwMode="auto">
                <a:xfrm>
                  <a:off x="3754" y="5567"/>
                  <a:ext cx="176" cy="219"/>
                </a:xfrm>
                <a:custGeom>
                  <a:avLst/>
                  <a:gdLst>
                    <a:gd name="T0" fmla="*/ 0 w 623"/>
                    <a:gd name="T1" fmla="*/ 0 h 776"/>
                    <a:gd name="T2" fmla="*/ 0 w 623"/>
                    <a:gd name="T3" fmla="*/ 0 h 776"/>
                    <a:gd name="T4" fmla="*/ 0 w 623"/>
                    <a:gd name="T5" fmla="*/ 0 h 776"/>
                    <a:gd name="T6" fmla="*/ 0 w 623"/>
                    <a:gd name="T7" fmla="*/ 0 h 776"/>
                    <a:gd name="T8" fmla="*/ 0 w 623"/>
                    <a:gd name="T9" fmla="*/ 0 h 776"/>
                    <a:gd name="T10" fmla="*/ 0 w 623"/>
                    <a:gd name="T11" fmla="*/ 0 h 776"/>
                    <a:gd name="T12" fmla="*/ 0 w 623"/>
                    <a:gd name="T13" fmla="*/ 0 h 776"/>
                    <a:gd name="T14" fmla="*/ 0 w 623"/>
                    <a:gd name="T15" fmla="*/ 0 h 776"/>
                    <a:gd name="T16" fmla="*/ 0 w 623"/>
                    <a:gd name="T17" fmla="*/ 0 h 776"/>
                    <a:gd name="T18" fmla="*/ 0 w 623"/>
                    <a:gd name="T19" fmla="*/ 0 h 776"/>
                    <a:gd name="T20" fmla="*/ 0 w 623"/>
                    <a:gd name="T21" fmla="*/ 0 h 776"/>
                    <a:gd name="T22" fmla="*/ 0 w 623"/>
                    <a:gd name="T23" fmla="*/ 0 h 776"/>
                    <a:gd name="T24" fmla="*/ 0 w 623"/>
                    <a:gd name="T25" fmla="*/ 0 h 776"/>
                    <a:gd name="T26" fmla="*/ 0 w 623"/>
                    <a:gd name="T27" fmla="*/ 0 h 776"/>
                    <a:gd name="T28" fmla="*/ 0 w 623"/>
                    <a:gd name="T29" fmla="*/ 0 h 776"/>
                    <a:gd name="T30" fmla="*/ 0 w 623"/>
                    <a:gd name="T31" fmla="*/ 0 h 776"/>
                    <a:gd name="T32" fmla="*/ 0 w 623"/>
                    <a:gd name="T33" fmla="*/ 0 h 776"/>
                    <a:gd name="T34" fmla="*/ 0 w 623"/>
                    <a:gd name="T35" fmla="*/ 0 h 776"/>
                    <a:gd name="T36" fmla="*/ 0 w 623"/>
                    <a:gd name="T37" fmla="*/ 0 h 776"/>
                    <a:gd name="T38" fmla="*/ 0 w 623"/>
                    <a:gd name="T39" fmla="*/ 0 h 776"/>
                    <a:gd name="T40" fmla="*/ 0 w 623"/>
                    <a:gd name="T41" fmla="*/ 0 h 776"/>
                    <a:gd name="T42" fmla="*/ 0 w 623"/>
                    <a:gd name="T43" fmla="*/ 0 h 776"/>
                    <a:gd name="T44" fmla="*/ 0 w 623"/>
                    <a:gd name="T45" fmla="*/ 0 h 776"/>
                    <a:gd name="T46" fmla="*/ 0 w 623"/>
                    <a:gd name="T47" fmla="*/ 0 h 776"/>
                    <a:gd name="T48" fmla="*/ 0 w 623"/>
                    <a:gd name="T49" fmla="*/ 0 h 7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23"/>
                    <a:gd name="T76" fmla="*/ 0 h 776"/>
                    <a:gd name="T77" fmla="*/ 623 w 623"/>
                    <a:gd name="T78" fmla="*/ 776 h 7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23" h="776">
                      <a:moveTo>
                        <a:pt x="137" y="508"/>
                      </a:moveTo>
                      <a:lnTo>
                        <a:pt x="110" y="426"/>
                      </a:lnTo>
                      <a:lnTo>
                        <a:pt x="82" y="291"/>
                      </a:lnTo>
                      <a:lnTo>
                        <a:pt x="82" y="162"/>
                      </a:lnTo>
                      <a:lnTo>
                        <a:pt x="101" y="83"/>
                      </a:lnTo>
                      <a:lnTo>
                        <a:pt x="152" y="28"/>
                      </a:lnTo>
                      <a:lnTo>
                        <a:pt x="249" y="0"/>
                      </a:lnTo>
                      <a:lnTo>
                        <a:pt x="345" y="14"/>
                      </a:lnTo>
                      <a:lnTo>
                        <a:pt x="418" y="55"/>
                      </a:lnTo>
                      <a:lnTo>
                        <a:pt x="488" y="152"/>
                      </a:lnTo>
                      <a:lnTo>
                        <a:pt x="558" y="272"/>
                      </a:lnTo>
                      <a:lnTo>
                        <a:pt x="613" y="439"/>
                      </a:lnTo>
                      <a:lnTo>
                        <a:pt x="623" y="578"/>
                      </a:lnTo>
                      <a:lnTo>
                        <a:pt x="608" y="694"/>
                      </a:lnTo>
                      <a:lnTo>
                        <a:pt x="558" y="749"/>
                      </a:lnTo>
                      <a:lnTo>
                        <a:pt x="469" y="776"/>
                      </a:lnTo>
                      <a:lnTo>
                        <a:pt x="363" y="772"/>
                      </a:lnTo>
                      <a:lnTo>
                        <a:pt x="277" y="703"/>
                      </a:lnTo>
                      <a:lnTo>
                        <a:pt x="207" y="624"/>
                      </a:lnTo>
                      <a:lnTo>
                        <a:pt x="192" y="597"/>
                      </a:lnTo>
                      <a:lnTo>
                        <a:pt x="40" y="694"/>
                      </a:lnTo>
                      <a:lnTo>
                        <a:pt x="4" y="694"/>
                      </a:lnTo>
                      <a:lnTo>
                        <a:pt x="0" y="665"/>
                      </a:lnTo>
                      <a:lnTo>
                        <a:pt x="152" y="536"/>
                      </a:lnTo>
                      <a:lnTo>
                        <a:pt x="137" y="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7" name="Line 66"/>
            <p:cNvSpPr>
              <a:spLocks noChangeShapeType="1"/>
            </p:cNvSpPr>
            <p:nvPr/>
          </p:nvSpPr>
          <p:spPr bwMode="auto">
            <a:xfrm flipV="1">
              <a:off x="4710" y="6270"/>
              <a:ext cx="9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" name="Text Box 69"/>
          <p:cNvSpPr txBox="1">
            <a:spLocks noChangeArrowheads="1"/>
          </p:cNvSpPr>
          <p:nvPr/>
        </p:nvSpPr>
        <p:spPr bwMode="auto">
          <a:xfrm>
            <a:off x="4355976" y="3789040"/>
            <a:ext cx="4573934" cy="1569660"/>
          </a:xfrm>
          <a:prstGeom prst="rect">
            <a:avLst/>
          </a:prstGeom>
          <a:solidFill>
            <a:srgbClr val="CCFFFF"/>
          </a:solidFill>
          <a:ln w="76200" cmpd="tri">
            <a:solidFill>
              <a:srgbClr val="33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汽车拉拖车，</a:t>
            </a:r>
          </a:p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   汽车对拖车的拉力</a:t>
            </a:r>
          </a:p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        是通过绳子作用的。</a:t>
            </a:r>
          </a:p>
        </p:txBody>
      </p:sp>
      <p:sp>
        <p:nvSpPr>
          <p:cNvPr id="158" name="右箭头 157"/>
          <p:cNvSpPr/>
          <p:nvPr/>
        </p:nvSpPr>
        <p:spPr>
          <a:xfrm>
            <a:off x="1619672" y="6021288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Text Box 8"/>
          <p:cNvSpPr txBox="1">
            <a:spLocks noChangeArrowheads="1"/>
          </p:cNvSpPr>
          <p:nvPr/>
        </p:nvSpPr>
        <p:spPr bwMode="auto">
          <a:xfrm>
            <a:off x="2555776" y="5877272"/>
            <a:ext cx="5976664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任何力的作用都离不开物质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81481E-6 L 0.00052 0.05763 C 0.00052 0.08333 0.08489 0.1155 0.15382 0.1155 L 0.30764 0.1155 " pathEditMode="relative" rAng="0" ptsTypes="FfFF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5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other6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C 0.02865 -0.06899 0.05729 -0.13797 0.09878 -0.18588 C 0.14028 -0.2338 0.18507 -0.26112 0.24878 -0.28727 C 0.3125 -0.31343 0.42274 -0.33241 0.4809 -0.34283 C 0.53906 -0.35325 0.56823 -0.35139 0.59757 -0.34931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1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9552" y="2708920"/>
            <a:ext cx="936625" cy="1511300"/>
            <a:chOff x="2109" y="1570"/>
            <a:chExt cx="590" cy="95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200" y="1842"/>
              <a:ext cx="499" cy="680"/>
              <a:chOff x="1519" y="2115"/>
              <a:chExt cx="499" cy="680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91" cy="589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27" name="AutoShape 7"/>
              <p:cNvSpPr>
                <a:spLocks noChangeArrowheads="1"/>
              </p:cNvSpPr>
              <p:nvPr/>
            </p:nvSpPr>
            <p:spPr bwMode="auto">
              <a:xfrm flipV="1">
                <a:off x="1519" y="2704"/>
                <a:ext cx="499" cy="91"/>
              </a:xfrm>
              <a:custGeom>
                <a:avLst/>
                <a:gdLst>
                  <a:gd name="T0" fmla="*/ 437 w 21600"/>
                  <a:gd name="T1" fmla="*/ 45 h 21600"/>
                  <a:gd name="T2" fmla="*/ 250 w 21600"/>
                  <a:gd name="T3" fmla="*/ 91 h 21600"/>
                  <a:gd name="T4" fmla="*/ 62 w 21600"/>
                  <a:gd name="T5" fmla="*/ 45 h 21600"/>
                  <a:gd name="T6" fmla="*/ 25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510 h 21600"/>
                  <a:gd name="T14" fmla="*/ 17098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6869"/>
                  </a:gs>
                  <a:gs pos="50000">
                    <a:schemeClr val="accent1"/>
                  </a:gs>
                  <a:gs pos="100000">
                    <a:srgbClr val="57686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09" y="1570"/>
              <a:ext cx="499" cy="273"/>
              <a:chOff x="748" y="1570"/>
              <a:chExt cx="499" cy="273"/>
            </a:xfrm>
          </p:grpSpPr>
          <p:sp>
            <p:nvSpPr>
              <p:cNvPr id="7186" name="Oval 4"/>
              <p:cNvSpPr>
                <a:spLocks noChangeArrowheads="1"/>
              </p:cNvSpPr>
              <p:nvPr/>
            </p:nvSpPr>
            <p:spPr bwMode="auto">
              <a:xfrm>
                <a:off x="975" y="157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8" y="1616"/>
                <a:ext cx="197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Ａ</a:t>
                </a:r>
              </a:p>
            </p:txBody>
          </p:sp>
        </p:grpSp>
      </p:grp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39750" y="4365625"/>
            <a:ext cx="8604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bg1"/>
                </a:solidFill>
                <a:ea typeface="华文行楷" pitchFamily="2" charset="-122"/>
              </a:rPr>
              <a:t>　　</a:t>
            </a:r>
            <a:r>
              <a:rPr lang="zh-CN" altLang="en-US" sz="4000" b="1">
                <a:ea typeface="华文行楷" pitchFamily="2" charset="-122"/>
              </a:rPr>
              <a:t>两电荷间相互作用时不直接接触，它们之间的相互作用怎么进行？</a:t>
            </a:r>
            <a:endParaRPr lang="en-US" altLang="zh-CN" sz="4000" b="1">
              <a:ea typeface="华文行楷" pitchFamily="2" charset="-122"/>
            </a:endParaRPr>
          </a:p>
        </p:txBody>
      </p:sp>
      <p:sp>
        <p:nvSpPr>
          <p:cNvPr id="5140" name="WordArt 20"/>
          <p:cNvSpPr>
            <a:spLocks noChangeArrowheads="1" noChangeShapeType="1" noTextEdit="1"/>
          </p:cNvSpPr>
          <p:nvPr/>
        </p:nvSpPr>
        <p:spPr bwMode="auto">
          <a:xfrm>
            <a:off x="1011039" y="2780358"/>
            <a:ext cx="247650" cy="287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426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79538" y="548309"/>
            <a:ext cx="504750" cy="2592288"/>
            <a:chOff x="3061" y="0"/>
            <a:chExt cx="272" cy="1842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061" y="0"/>
              <a:ext cx="272" cy="1842"/>
              <a:chOff x="2336" y="0"/>
              <a:chExt cx="272" cy="1842"/>
            </a:xfrm>
          </p:grpSpPr>
          <p:sp>
            <p:nvSpPr>
              <p:cNvPr id="7182" name="Oval 5"/>
              <p:cNvSpPr>
                <a:spLocks noChangeArrowheads="1"/>
              </p:cNvSpPr>
              <p:nvPr/>
            </p:nvSpPr>
            <p:spPr bwMode="auto">
              <a:xfrm>
                <a:off x="2336" y="157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3" name="Line 9"/>
              <p:cNvSpPr>
                <a:spLocks noChangeShapeType="1"/>
              </p:cNvSpPr>
              <p:nvPr/>
            </p:nvSpPr>
            <p:spPr bwMode="auto">
              <a:xfrm flipV="1">
                <a:off x="2472" y="0"/>
                <a:ext cx="0" cy="15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152" y="1616"/>
              <a:ext cx="117" cy="13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/>
                  <a:ea typeface="黑体"/>
                </a:rPr>
                <a:t>+</a:t>
              </a:r>
              <a:endPara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267744" y="548680"/>
            <a:ext cx="1296144" cy="2448272"/>
            <a:chOff x="3198" y="0"/>
            <a:chExt cx="771" cy="166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198" y="0"/>
              <a:ext cx="771" cy="1661"/>
              <a:chOff x="2472" y="0"/>
              <a:chExt cx="771" cy="1661"/>
            </a:xfrm>
          </p:grpSpPr>
          <p:sp>
            <p:nvSpPr>
              <p:cNvPr id="7178" name="Oval 11"/>
              <p:cNvSpPr>
                <a:spLocks noChangeArrowheads="1"/>
              </p:cNvSpPr>
              <p:nvPr/>
            </p:nvSpPr>
            <p:spPr bwMode="auto">
              <a:xfrm>
                <a:off x="2971" y="1389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" name="Line 12"/>
              <p:cNvSpPr>
                <a:spLocks noChangeShapeType="1"/>
              </p:cNvSpPr>
              <p:nvPr/>
            </p:nvSpPr>
            <p:spPr bwMode="auto">
              <a:xfrm>
                <a:off x="2472" y="0"/>
                <a:ext cx="589" cy="14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7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3787" y="1434"/>
              <a:ext cx="117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/>
                  <a:ea typeface="黑体"/>
                </a:rPr>
                <a:t>+</a:t>
              </a:r>
              <a:endPara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7190" name="WordArt 15"/>
          <p:cNvSpPr>
            <a:spLocks noChangeArrowheads="1" noChangeShapeType="1" noTextEdit="1"/>
          </p:cNvSpPr>
          <p:nvPr/>
        </p:nvSpPr>
        <p:spPr bwMode="auto">
          <a:xfrm>
            <a:off x="2754114" y="2996258"/>
            <a:ext cx="377825" cy="296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Ｂ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779912" y="5733256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</a:rPr>
              <a:t>电场</a:t>
            </a:r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7236296" y="2736850"/>
            <a:ext cx="1098550" cy="1511300"/>
            <a:chOff x="2925" y="1707"/>
            <a:chExt cx="692" cy="952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925" y="1979"/>
              <a:ext cx="499" cy="680"/>
              <a:chOff x="1519" y="2115"/>
              <a:chExt cx="499" cy="680"/>
            </a:xfrm>
          </p:grpSpPr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91" cy="589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 flipV="1">
                <a:off x="1519" y="2704"/>
                <a:ext cx="499" cy="91"/>
              </a:xfrm>
              <a:custGeom>
                <a:avLst/>
                <a:gdLst>
                  <a:gd name="T0" fmla="*/ 437 w 21600"/>
                  <a:gd name="T1" fmla="*/ 45 h 21600"/>
                  <a:gd name="T2" fmla="*/ 250 w 21600"/>
                  <a:gd name="T3" fmla="*/ 91 h 21600"/>
                  <a:gd name="T4" fmla="*/ 62 w 21600"/>
                  <a:gd name="T5" fmla="*/ 45 h 21600"/>
                  <a:gd name="T6" fmla="*/ 25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510 h 21600"/>
                  <a:gd name="T14" fmla="*/ 17098 w 21600"/>
                  <a:gd name="T15" fmla="*/ 1709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76869"/>
                  </a:gs>
                  <a:gs pos="50000">
                    <a:schemeClr val="accent1"/>
                  </a:gs>
                  <a:gs pos="100000">
                    <a:srgbClr val="57686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061" y="1707"/>
              <a:ext cx="556" cy="272"/>
              <a:chOff x="3061" y="1707"/>
              <a:chExt cx="556" cy="272"/>
            </a:xfrm>
          </p:grpSpPr>
          <p:sp>
            <p:nvSpPr>
              <p:cNvPr id="26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79" y="1752"/>
                <a:ext cx="238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FFFF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Ｂ</a:t>
                </a: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3061" y="1707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" name="WordArt 16"/>
          <p:cNvSpPr>
            <a:spLocks noChangeArrowheads="1" noChangeShapeType="1" noTextEdit="1"/>
          </p:cNvSpPr>
          <p:nvPr/>
        </p:nvSpPr>
        <p:spPr bwMode="auto">
          <a:xfrm>
            <a:off x="5651971" y="2735262"/>
            <a:ext cx="312737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CC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Ａ</a:t>
            </a:r>
          </a:p>
        </p:txBody>
      </p:sp>
      <p:sp>
        <p:nvSpPr>
          <p:cNvPr id="31" name="WordArt 25"/>
          <p:cNvSpPr>
            <a:spLocks noChangeArrowheads="1" noChangeShapeType="1" noTextEdit="1"/>
          </p:cNvSpPr>
          <p:nvPr/>
        </p:nvSpPr>
        <p:spPr bwMode="auto">
          <a:xfrm>
            <a:off x="7502798" y="2780606"/>
            <a:ext cx="309562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5077296" y="620688"/>
            <a:ext cx="1294904" cy="2205062"/>
            <a:chOff x="1565" y="0"/>
            <a:chExt cx="816" cy="1780"/>
          </a:xfrm>
        </p:grpSpPr>
        <p:grpSp>
          <p:nvGrpSpPr>
            <p:cNvPr id="33" name="Group 19"/>
            <p:cNvGrpSpPr>
              <a:grpSpLocks/>
            </p:cNvGrpSpPr>
            <p:nvPr/>
          </p:nvGrpSpPr>
          <p:grpSpPr bwMode="auto">
            <a:xfrm flipH="1">
              <a:off x="1565" y="0"/>
              <a:ext cx="816" cy="1780"/>
              <a:chOff x="3334" y="0"/>
              <a:chExt cx="816" cy="1780"/>
            </a:xfrm>
          </p:grpSpPr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3862" y="1489"/>
                <a:ext cx="288" cy="29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3334" y="0"/>
                <a:ext cx="623" cy="1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655" y="1570"/>
              <a:ext cx="117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/>
                  <a:ea typeface="黑体"/>
                </a:rPr>
                <a:t>+</a:t>
              </a:r>
              <a:endPara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37" name="Group 28"/>
          <p:cNvGrpSpPr>
            <a:grpSpLocks/>
          </p:cNvGrpSpPr>
          <p:nvPr/>
        </p:nvGrpSpPr>
        <p:grpSpPr bwMode="auto">
          <a:xfrm>
            <a:off x="6156796" y="620688"/>
            <a:ext cx="431800" cy="2519387"/>
            <a:chOff x="2245" y="0"/>
            <a:chExt cx="272" cy="1978"/>
          </a:xfrm>
        </p:grpSpPr>
        <p:grpSp>
          <p:nvGrpSpPr>
            <p:cNvPr id="38" name="Group 18"/>
            <p:cNvGrpSpPr>
              <a:grpSpLocks/>
            </p:cNvGrpSpPr>
            <p:nvPr/>
          </p:nvGrpSpPr>
          <p:grpSpPr bwMode="auto">
            <a:xfrm flipH="1">
              <a:off x="2245" y="0"/>
              <a:ext cx="272" cy="1978"/>
              <a:chOff x="3197" y="0"/>
              <a:chExt cx="272" cy="1978"/>
            </a:xfrm>
          </p:grpSpPr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3197" y="1686"/>
                <a:ext cx="272" cy="2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3333" y="0"/>
                <a:ext cx="0" cy="16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336" y="1752"/>
              <a:ext cx="117" cy="136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/>
                  <a:ea typeface="黑体"/>
                </a:rPr>
                <a:t>+</a:t>
              </a:r>
              <a:endPara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5140" grpId="0" animBg="1"/>
      <p:bldP spid="7191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-323850" y="-963613"/>
            <a:ext cx="9144000" cy="9144001"/>
          </a:xfrm>
          <a:prstGeom prst="ellipse">
            <a:avLst/>
          </a:prstGeom>
          <a:gradFill rotWithShape="1">
            <a:gsLst>
              <a:gs pos="0">
                <a:srgbClr val="66FFFF">
                  <a:alpha val="62000"/>
                </a:srgb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Oval 49"/>
          <p:cNvSpPr>
            <a:spLocks noChangeArrowheads="1"/>
          </p:cNvSpPr>
          <p:nvPr/>
        </p:nvSpPr>
        <p:spPr bwMode="auto">
          <a:xfrm>
            <a:off x="0" y="-963613"/>
            <a:ext cx="9144000" cy="9144001"/>
          </a:xfrm>
          <a:prstGeom prst="ellipse">
            <a:avLst/>
          </a:prstGeom>
          <a:gradFill rotWithShape="1">
            <a:gsLst>
              <a:gs pos="0">
                <a:srgbClr val="66FFFF">
                  <a:alpha val="60001"/>
                </a:srgb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55650" y="1196975"/>
            <a:ext cx="7848600" cy="1871663"/>
            <a:chOff x="476" y="255"/>
            <a:chExt cx="4944" cy="1179"/>
          </a:xfrm>
        </p:grpSpPr>
        <p:sp>
          <p:nvSpPr>
            <p:cNvPr id="10274" name="AutoShape 41" descr="苏格兰方格呢"/>
            <p:cNvSpPr>
              <a:spLocks noChangeArrowheads="1"/>
            </p:cNvSpPr>
            <p:nvPr/>
          </p:nvSpPr>
          <p:spPr bwMode="auto">
            <a:xfrm>
              <a:off x="476" y="255"/>
              <a:ext cx="4944" cy="1179"/>
            </a:xfrm>
            <a:prstGeom prst="roundRect">
              <a:avLst>
                <a:gd name="adj" fmla="val 16667"/>
              </a:avLst>
            </a:prstGeom>
            <a:pattFill prst="plaid">
              <a:fgClr>
                <a:srgbClr val="CCFFFF"/>
              </a:fgClr>
              <a:bgClr>
                <a:schemeClr val="bg1"/>
              </a:bgClr>
            </a:pattFill>
            <a:ln w="381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275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703" y="346"/>
              <a:ext cx="4264" cy="9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993366"/>
                  </a:soli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楷体"/>
                  <a:ea typeface="楷体"/>
                </a:rPr>
                <a:t>电荷之间的相互作用</a:t>
              </a:r>
            </a:p>
            <a:p>
              <a:pPr algn="ctr"/>
              <a:r>
                <a:rPr lang="zh-CN" altLang="en-US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993366"/>
                  </a:soli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楷体"/>
                  <a:ea typeface="楷体"/>
                </a:rPr>
                <a:t>   是通过电场发生的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flipH="1">
            <a:off x="3995738" y="765175"/>
            <a:ext cx="431800" cy="3140075"/>
            <a:chOff x="3197" y="0"/>
            <a:chExt cx="272" cy="1978"/>
          </a:xfrm>
        </p:grpSpPr>
        <p:sp>
          <p:nvSpPr>
            <p:cNvPr id="10272" name="Oval 8"/>
            <p:cNvSpPr>
              <a:spLocks noChangeArrowheads="1"/>
            </p:cNvSpPr>
            <p:nvPr/>
          </p:nvSpPr>
          <p:spPr bwMode="auto">
            <a:xfrm>
              <a:off x="3197" y="1686"/>
              <a:ext cx="272" cy="2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9"/>
            <p:cNvSpPr>
              <a:spLocks noChangeShapeType="1"/>
            </p:cNvSpPr>
            <p:nvPr/>
          </p:nvSpPr>
          <p:spPr bwMode="auto">
            <a:xfrm flipV="1">
              <a:off x="3333" y="0"/>
              <a:ext cx="0" cy="1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flipH="1">
            <a:off x="2916238" y="765175"/>
            <a:ext cx="1295400" cy="2825750"/>
            <a:chOff x="3334" y="0"/>
            <a:chExt cx="816" cy="1780"/>
          </a:xfrm>
        </p:grpSpPr>
        <p:sp>
          <p:nvSpPr>
            <p:cNvPr id="10270" name="Oval 11"/>
            <p:cNvSpPr>
              <a:spLocks noChangeArrowheads="1"/>
            </p:cNvSpPr>
            <p:nvPr/>
          </p:nvSpPr>
          <p:spPr bwMode="auto">
            <a:xfrm>
              <a:off x="3862" y="1489"/>
              <a:ext cx="288" cy="2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334" y="0"/>
              <a:ext cx="623" cy="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27538" y="765175"/>
            <a:ext cx="431800" cy="3140075"/>
            <a:chOff x="3197" y="0"/>
            <a:chExt cx="272" cy="1978"/>
          </a:xfrm>
        </p:grpSpPr>
        <p:sp>
          <p:nvSpPr>
            <p:cNvPr id="10268" name="Oval 20"/>
            <p:cNvSpPr>
              <a:spLocks noChangeArrowheads="1"/>
            </p:cNvSpPr>
            <p:nvPr/>
          </p:nvSpPr>
          <p:spPr bwMode="auto">
            <a:xfrm>
              <a:off x="3197" y="1686"/>
              <a:ext cx="272" cy="2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21"/>
            <p:cNvSpPr>
              <a:spLocks noChangeShapeType="1"/>
            </p:cNvSpPr>
            <p:nvPr/>
          </p:nvSpPr>
          <p:spPr bwMode="auto">
            <a:xfrm flipV="1">
              <a:off x="3333" y="0"/>
              <a:ext cx="0" cy="1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643438" y="765175"/>
            <a:ext cx="1295400" cy="2825750"/>
            <a:chOff x="3334" y="0"/>
            <a:chExt cx="816" cy="1780"/>
          </a:xfrm>
        </p:grpSpPr>
        <p:sp>
          <p:nvSpPr>
            <p:cNvPr id="10266" name="Oval 23"/>
            <p:cNvSpPr>
              <a:spLocks noChangeArrowheads="1"/>
            </p:cNvSpPr>
            <p:nvPr/>
          </p:nvSpPr>
          <p:spPr bwMode="auto">
            <a:xfrm>
              <a:off x="3862" y="1489"/>
              <a:ext cx="288" cy="2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4"/>
            <p:cNvSpPr>
              <a:spLocks noChangeShapeType="1"/>
            </p:cNvSpPr>
            <p:nvPr/>
          </p:nvSpPr>
          <p:spPr bwMode="auto">
            <a:xfrm>
              <a:off x="3334" y="0"/>
              <a:ext cx="623" cy="1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9" name="WordArt 28"/>
          <p:cNvSpPr>
            <a:spLocks noChangeArrowheads="1" noChangeShapeType="1" noTextEdit="1"/>
          </p:cNvSpPr>
          <p:nvPr/>
        </p:nvSpPr>
        <p:spPr bwMode="auto">
          <a:xfrm>
            <a:off x="3419475" y="3497263"/>
            <a:ext cx="312738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rgbClr val="00CC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Ａ</a:t>
            </a:r>
          </a:p>
        </p:txBody>
      </p:sp>
      <p:sp>
        <p:nvSpPr>
          <p:cNvPr id="10250" name="WordArt 29"/>
          <p:cNvSpPr>
            <a:spLocks noChangeArrowheads="1" noChangeShapeType="1" noTextEdit="1"/>
          </p:cNvSpPr>
          <p:nvPr/>
        </p:nvSpPr>
        <p:spPr bwMode="auto">
          <a:xfrm>
            <a:off x="5076825" y="3573463"/>
            <a:ext cx="377825" cy="296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FF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Ｂ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851275" y="4437063"/>
            <a:ext cx="1728788" cy="1728787"/>
            <a:chOff x="2562" y="2795"/>
            <a:chExt cx="1089" cy="1089"/>
          </a:xfrm>
        </p:grpSpPr>
        <p:sp>
          <p:nvSpPr>
            <p:cNvPr id="10264" name="Oval 30"/>
            <p:cNvSpPr>
              <a:spLocks noChangeArrowheads="1"/>
            </p:cNvSpPr>
            <p:nvPr/>
          </p:nvSpPr>
          <p:spPr bwMode="auto">
            <a:xfrm>
              <a:off x="2562" y="2795"/>
              <a:ext cx="1089" cy="1089"/>
            </a:xfrm>
            <a:prstGeom prst="ellipse">
              <a:avLst/>
            </a:prstGeom>
            <a:solidFill>
              <a:srgbClr val="FFFF99"/>
            </a:solidFill>
            <a:ln w="76200" cmpd="tri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2789" y="3113"/>
              <a:ext cx="635" cy="3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0000FF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宋体"/>
                  <a:ea typeface="宋体"/>
                </a:rPr>
                <a:t>电场</a:t>
              </a:r>
            </a:p>
          </p:txBody>
        </p:sp>
      </p:grpSp>
      <p:sp>
        <p:nvSpPr>
          <p:cNvPr id="13346" name="AutoShape 34"/>
          <p:cNvSpPr>
            <a:spLocks noChangeArrowheads="1"/>
          </p:cNvSpPr>
          <p:nvPr/>
        </p:nvSpPr>
        <p:spPr bwMode="auto">
          <a:xfrm>
            <a:off x="6659563" y="4797425"/>
            <a:ext cx="1871662" cy="936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 cmpd="tri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>
                <a:solidFill>
                  <a:schemeClr val="accent2"/>
                </a:solidFill>
              </a:rPr>
              <a:t>电荷</a:t>
            </a: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971550" y="4797425"/>
            <a:ext cx="1871663" cy="936625"/>
            <a:chOff x="612" y="3022"/>
            <a:chExt cx="1179" cy="590"/>
          </a:xfrm>
        </p:grpSpPr>
        <p:sp>
          <p:nvSpPr>
            <p:cNvPr id="10262" name="AutoShape 33"/>
            <p:cNvSpPr>
              <a:spLocks noChangeArrowheads="1"/>
            </p:cNvSpPr>
            <p:nvPr/>
          </p:nvSpPr>
          <p:spPr bwMode="auto">
            <a:xfrm>
              <a:off x="612" y="3022"/>
              <a:ext cx="1179" cy="59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76200" cmpd="tri">
              <a:solidFill>
                <a:srgbClr val="33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Text Box 35"/>
            <p:cNvSpPr txBox="1">
              <a:spLocks noChangeArrowheads="1"/>
            </p:cNvSpPr>
            <p:nvPr/>
          </p:nvSpPr>
          <p:spPr bwMode="auto">
            <a:xfrm>
              <a:off x="748" y="3113"/>
              <a:ext cx="9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accent2"/>
                  </a:solidFill>
                </a:rPr>
                <a:t>A</a:t>
              </a:r>
              <a:r>
                <a:rPr lang="zh-CN" altLang="en-US" sz="3600" b="1">
                  <a:solidFill>
                    <a:schemeClr val="accent2"/>
                  </a:solidFill>
                </a:rPr>
                <a:t>电荷</a:t>
              </a:r>
            </a:p>
          </p:txBody>
        </p:sp>
      </p:grp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2916238" y="5157788"/>
            <a:ext cx="863600" cy="0"/>
          </a:xfrm>
          <a:prstGeom prst="line">
            <a:avLst/>
          </a:prstGeom>
          <a:noFill/>
          <a:ln w="57150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5651500" y="5157788"/>
            <a:ext cx="863600" cy="0"/>
          </a:xfrm>
          <a:prstGeom prst="line">
            <a:avLst/>
          </a:prstGeom>
          <a:noFill/>
          <a:ln w="57150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2916238" y="5373688"/>
            <a:ext cx="863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651500" y="5373688"/>
            <a:ext cx="863600" cy="0"/>
          </a:xfrm>
          <a:prstGeom prst="line">
            <a:avLst/>
          </a:prstGeom>
          <a:noFill/>
          <a:ln w="57150">
            <a:solidFill>
              <a:srgbClr val="99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6" name="WordArt 44"/>
          <p:cNvSpPr>
            <a:spLocks noChangeArrowheads="1" noChangeShapeType="1" noTextEdit="1"/>
          </p:cNvSpPr>
          <p:nvPr/>
        </p:nvSpPr>
        <p:spPr bwMode="auto">
          <a:xfrm>
            <a:off x="4529138" y="3500438"/>
            <a:ext cx="258762" cy="296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13357" name="WordArt 45"/>
          <p:cNvSpPr>
            <a:spLocks noChangeArrowheads="1" noChangeShapeType="1" noTextEdit="1"/>
          </p:cNvSpPr>
          <p:nvPr/>
        </p:nvSpPr>
        <p:spPr bwMode="auto">
          <a:xfrm>
            <a:off x="4067175" y="3500438"/>
            <a:ext cx="258763" cy="296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13358" name="WordArt 46"/>
          <p:cNvSpPr>
            <a:spLocks noChangeArrowheads="1" noChangeShapeType="1" noTextEdit="1"/>
          </p:cNvSpPr>
          <p:nvPr/>
        </p:nvSpPr>
        <p:spPr bwMode="auto">
          <a:xfrm>
            <a:off x="5580063" y="3209925"/>
            <a:ext cx="258762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13359" name="WordArt 47"/>
          <p:cNvSpPr>
            <a:spLocks noChangeArrowheads="1" noChangeShapeType="1" noTextEdit="1"/>
          </p:cNvSpPr>
          <p:nvPr/>
        </p:nvSpPr>
        <p:spPr bwMode="auto">
          <a:xfrm>
            <a:off x="3017838" y="3209925"/>
            <a:ext cx="258762" cy="296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+</a:t>
            </a:r>
            <a:endParaRPr lang="zh-CN" altLang="en-US" sz="36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3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0" grpId="1" animBg="1"/>
      <p:bldP spid="13361" grpId="1" animBg="1"/>
      <p:bldP spid="13346" grpId="0" animBg="1"/>
      <p:bldP spid="13346" grpId="1" animBg="1"/>
      <p:bldP spid="13348" grpId="0" animBg="1"/>
      <p:bldP spid="13349" grpId="0" animBg="1"/>
      <p:bldP spid="13350" grpId="0" animBg="1"/>
      <p:bldP spid="13351" grpId="0" animBg="1"/>
      <p:bldP spid="13356" grpId="0" animBg="1"/>
      <p:bldP spid="1335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1201</Words>
  <Application>Microsoft Office PowerPoint</Application>
  <PresentationFormat>全屏显示(4:3)</PresentationFormat>
  <Paragraphs>162</Paragraphs>
  <Slides>24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Office 主题​​</vt:lpstr>
      <vt:lpstr>Equation</vt:lpstr>
      <vt:lpstr>Microsoft Equation 3.0</vt:lpstr>
      <vt:lpstr>位图图像</vt:lpstr>
      <vt:lpstr>4.2  库仑定律与电场强度      1.库仑定律     2.电场     3.电场强度      4.电场线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课堂训练</vt:lpstr>
      <vt:lpstr>课堂训练</vt:lpstr>
      <vt:lpstr>幻灯片 23</vt:lpstr>
      <vt:lpstr>小  结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lenovo</cp:lastModifiedBy>
  <cp:revision>61</cp:revision>
  <dcterms:created xsi:type="dcterms:W3CDTF">2017-06-28T03:02:51Z</dcterms:created>
  <dcterms:modified xsi:type="dcterms:W3CDTF">2017-07-26T11:55:07Z</dcterms:modified>
</cp:coreProperties>
</file>